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27.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Masters/slideMaster1.xml" ContentType="application/vnd.openxmlformats-officedocument.presentationml.slideMaster+xml"/>
  <Override PartName="/ppt/notesSlides/notesSlide49.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4"/>
  </p:notesMasterIdLst>
  <p:handoutMasterIdLst>
    <p:handoutMasterId r:id="rId55"/>
  </p:handoutMasterIdLst>
  <p:sldIdLst>
    <p:sldId id="1192" r:id="rId2"/>
    <p:sldId id="1267" r:id="rId3"/>
    <p:sldId id="1268" r:id="rId4"/>
    <p:sldId id="1269" r:id="rId5"/>
    <p:sldId id="1270" r:id="rId6"/>
    <p:sldId id="1271" r:id="rId7"/>
    <p:sldId id="1272" r:id="rId8"/>
    <p:sldId id="1273" r:id="rId9"/>
    <p:sldId id="1274" r:id="rId10"/>
    <p:sldId id="1275" r:id="rId11"/>
    <p:sldId id="1276" r:id="rId12"/>
    <p:sldId id="1314" r:id="rId13"/>
    <p:sldId id="1278" r:id="rId14"/>
    <p:sldId id="1279" r:id="rId15"/>
    <p:sldId id="1280" r:id="rId16"/>
    <p:sldId id="1281" r:id="rId17"/>
    <p:sldId id="1282" r:id="rId18"/>
    <p:sldId id="1283" r:id="rId19"/>
    <p:sldId id="1284" r:id="rId20"/>
    <p:sldId id="1285" r:id="rId21"/>
    <p:sldId id="1286" r:id="rId22"/>
    <p:sldId id="1287" r:id="rId23"/>
    <p:sldId id="1288" r:id="rId24"/>
    <p:sldId id="1318" r:id="rId25"/>
    <p:sldId id="1290" r:id="rId26"/>
    <p:sldId id="1291" r:id="rId27"/>
    <p:sldId id="1292" r:id="rId28"/>
    <p:sldId id="1293" r:id="rId29"/>
    <p:sldId id="1294" r:id="rId30"/>
    <p:sldId id="1316" r:id="rId31"/>
    <p:sldId id="1295" r:id="rId32"/>
    <p:sldId id="1296" r:id="rId33"/>
    <p:sldId id="1297" r:id="rId34"/>
    <p:sldId id="1298" r:id="rId35"/>
    <p:sldId id="1299" r:id="rId36"/>
    <p:sldId id="1300" r:id="rId37"/>
    <p:sldId id="1320" r:id="rId38"/>
    <p:sldId id="1321" r:id="rId39"/>
    <p:sldId id="1322" r:id="rId40"/>
    <p:sldId id="1323" r:id="rId41"/>
    <p:sldId id="1324" r:id="rId42"/>
    <p:sldId id="1326" r:id="rId43"/>
    <p:sldId id="1327" r:id="rId44"/>
    <p:sldId id="1328" r:id="rId45"/>
    <p:sldId id="1329" r:id="rId46"/>
    <p:sldId id="1339" r:id="rId47"/>
    <p:sldId id="1319" r:id="rId48"/>
    <p:sldId id="1310" r:id="rId49"/>
    <p:sldId id="1315" r:id="rId50"/>
    <p:sldId id="1312" r:id="rId51"/>
    <p:sldId id="1313" r:id="rId52"/>
    <p:sldId id="1340" r:id="rId53"/>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8" autoAdjust="0"/>
    <p:restoredTop sz="84317" autoAdjust="0"/>
  </p:normalViewPr>
  <p:slideViewPr>
    <p:cSldViewPr snapToGrid="0">
      <p:cViewPr>
        <p:scale>
          <a:sx n="76" d="100"/>
          <a:sy n="76" d="100"/>
        </p:scale>
        <p:origin x="-1140" y="-27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202" y="-2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customXml" Target="../customXml/item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D5C2B9CB-33AE-461E-ADBD-C2D9C6F69BDE}" type="slidenum">
              <a:rPr lang="en-US" altLang="en-US"/>
              <a:pPr>
                <a:defRPr/>
              </a:pPr>
              <a:t>‹#›</a:t>
            </a:fld>
            <a:endParaRPr lang="en-US" altLang="en-US"/>
          </a:p>
        </p:txBody>
      </p:sp>
    </p:spTree>
    <p:extLst>
      <p:ext uri="{BB962C8B-B14F-4D97-AF65-F5344CB8AC3E}">
        <p14:creationId xmlns:p14="http://schemas.microsoft.com/office/powerpoint/2010/main" val="4282244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928E1AD8-8D50-4826-BB22-412E242EA23C}"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Payments - </a:t>
            </a:r>
            <a:fld id="{3E8A17E9-F549-4CE2-8011-B1830403E830}" type="slidenum">
              <a:rPr lang="en-US" altLang="en-US"/>
              <a:pPr>
                <a:defRPr/>
              </a:pPr>
              <a:t>‹#›</a:t>
            </a:fld>
            <a:endParaRPr lang="en-US" altLang="en-US"/>
          </a:p>
        </p:txBody>
      </p:sp>
    </p:spTree>
    <p:extLst>
      <p:ext uri="{BB962C8B-B14F-4D97-AF65-F5344CB8AC3E}">
        <p14:creationId xmlns:p14="http://schemas.microsoft.com/office/powerpoint/2010/main" val="230068014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E2667529-FE3F-46C4-AE32-9C831A4AD719}" type="slidenum">
              <a:rPr lang="en-US" altLang="en-US" sz="1200" smtClean="0">
                <a:solidFill>
                  <a:schemeClr val="tx1"/>
                </a:solidFill>
              </a:rPr>
              <a:pPr eaLnBrk="1" hangingPunct="1"/>
              <a:t>1</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0837"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847A6A56-48FD-431E-B2B0-46C4FF8A43CD}"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E44E52DB-0C8F-4A2E-88E1-D4F70F7E0EC6}"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521B404B-C496-4A5F-878C-2D31B5A39F48}"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Financials approval is discussed in its own lesson in the Financial Approvals lesson of the ClaimCenter 8.0 Introduction course.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A3B7434C-88FC-4A9C-B001-287BC7F41503}"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check can potentially go through several statuses during its life cycle.</a:t>
            </a:r>
          </a:p>
          <a:p>
            <a:pPr lvl="1" eaLnBrk="1" hangingPunct="1"/>
            <a:r>
              <a:rPr lang="en-US" dirty="0" smtClean="0"/>
              <a:t>Initially, a check is in a draft state while it is being created within the payment wizard.</a:t>
            </a:r>
          </a:p>
          <a:p>
            <a:pPr lvl="1" eaLnBrk="1" hangingPunct="1"/>
            <a:r>
              <a:rPr lang="en-US" dirty="0" smtClean="0"/>
              <a:t>When a check is initially created, the check's status is set to "Pending Approval". (Check approval is discussed in the "Supervisors" lesson.)</a:t>
            </a:r>
          </a:p>
          <a:p>
            <a:pPr lvl="2" eaLnBrk="1" hangingPunct="1"/>
            <a:r>
              <a:rPr lang="en-US" dirty="0" smtClean="0"/>
              <a:t>If the approval is denied, then the check is set to "Rejected".</a:t>
            </a:r>
          </a:p>
          <a:p>
            <a:pPr lvl="2" eaLnBrk="1" hangingPunct="1"/>
            <a:r>
              <a:rPr lang="en-US" dirty="0" smtClean="0"/>
              <a:t>If the approval is approved, or if no approval is required, the check advances to "Awaiting Submission" status. At this point, it has not yet been sent to the external check printing system.</a:t>
            </a:r>
          </a:p>
          <a:p>
            <a:pPr lvl="1" eaLnBrk="1" hangingPunct="1"/>
            <a:r>
              <a:rPr lang="en-US" dirty="0" smtClean="0"/>
              <a:t>A periodic batch process sends checks at "awaiting submission" status to the check printing system. Once sent to the check printing system, its status is "Requesting" or "Requested". (The exact status can depend on the implementation of the integration code.)</a:t>
            </a:r>
          </a:p>
          <a:p>
            <a:pPr lvl="1" eaLnBrk="1" hangingPunct="1"/>
            <a:r>
              <a:rPr lang="en-US" dirty="0" smtClean="0"/>
              <a:t>When the check printing system reports that the check has been issued, the status changes to "Issued".</a:t>
            </a:r>
          </a:p>
          <a:p>
            <a:pPr lvl="1" eaLnBrk="1" hangingPunct="1"/>
            <a:r>
              <a:rPr lang="en-US" dirty="0" smtClean="0"/>
              <a:t>When the payee(s) have cashed the check, it is "Cleared".</a:t>
            </a:r>
          </a:p>
          <a:p>
            <a:pPr eaLnBrk="1" hangingPunct="1"/>
            <a:r>
              <a:rPr lang="en-US" dirty="0" smtClean="0"/>
              <a:t>The "Pending Approval", "Rejected", and "Awaiting Submission" statuses are managed by ClaimCenter. The external check printing system largely manages the latter three steps, identifying that the check has been received, printed, and then cashed.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C561ECB3-38EA-4292-B9EF-FC6C0CB31BD5}"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integration point is typically not the one requiring the greatest amount of effort to plan and configure, but the effort involved is significant enough that it also cannot usually be considered minimal.</a:t>
            </a:r>
          </a:p>
          <a:p>
            <a:pPr eaLnBrk="1" hangingPunct="1"/>
            <a:r>
              <a:rPr lang="en-US" smtClean="0"/>
              <a:t>A given instance of ClaimCenter is typically integrated with a single general ledger system.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1024660E-EFC3-4F6E-A9CD-60FA43DC4ED3}"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integration point is typically not the one requiring the greatest amount of effort to plan and configure, but the effort involved is significant enough that it also cannot usually be considered minimal. This is a "medium" level task because:</a:t>
            </a:r>
          </a:p>
          <a:p>
            <a:pPr lvl="1" eaLnBrk="1" hangingPunct="1"/>
            <a:r>
              <a:rPr lang="en-US" dirty="0" smtClean="0"/>
              <a:t>Testing of the integration point typically has to be run through accounting team</a:t>
            </a:r>
          </a:p>
          <a:p>
            <a:pPr lvl="1" eaLnBrk="1" hangingPunct="1"/>
            <a:r>
              <a:rPr lang="en-US" dirty="0" smtClean="0"/>
              <a:t>There are a number of exception cases that the integration point must deal with (such as what happens if the check printing machine runs out of paper, or what happens if and when a check number is skipped</a:t>
            </a:r>
          </a:p>
          <a:p>
            <a:pPr eaLnBrk="1" hangingPunct="1"/>
            <a:r>
              <a:rPr lang="en-US" dirty="0" smtClean="0"/>
              <a:t>The check processing integration point is the integration point that involves the greatest amount of passing back and forth of the status of an object (in this case, the check). </a:t>
            </a:r>
          </a:p>
          <a:p>
            <a:pPr eaLnBrk="1" hangingPunct="1"/>
            <a:r>
              <a:rPr lang="en-US" dirty="0" smtClean="0"/>
              <a:t>If the check processing is to be done by a system that is not owned by the carrier, then the planning for this integration point should happen as early as possible. Additional time may be needed to account for issues such as slow responses from the party managing the system, issues pertaining to firewalls, data system documentation which is incomplete, and so on.</a:t>
            </a:r>
          </a:p>
          <a:p>
            <a:pPr eaLnBrk="1" hangingPunct="1"/>
            <a:r>
              <a:rPr lang="en-US" dirty="0" smtClean="0"/>
              <a:t>A given instance of ClaimCenter may be integrated with one or more check processing systems. For some carriers, different lines of business can use different systems.</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9710B35B-AD1B-4459-9EF4-C9B1273E4349}"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"clear to pay" file contains a list of check numbers and the corresponding check amounts for checks issued by ClaimCenter. It is used by the financial institution to verify at the time the check is paid that the payment amount is correct. "Clear to pay" files are used by most businesses that issue checks of any sort (including payroll and refund checks) to prevent fraud.</a:t>
            </a:r>
          </a:p>
          <a:p>
            <a:pPr eaLnBrk="1" hangingPunct="1"/>
            <a:r>
              <a:rPr lang="en-US" dirty="0" smtClean="0"/>
              <a:t>Some instances of ClaimCenter are not integrated directly with financial institutions. In these cases, the check processing systems are integrated with the financial institutions, and information about checks and their statuses comes to ClaimCenter through the check processing system.</a:t>
            </a:r>
          </a:p>
          <a:p>
            <a:pPr eaLnBrk="1" hangingPunct="1"/>
            <a:r>
              <a:rPr lang="en-US" dirty="0" smtClean="0"/>
              <a:t>This integration point is typically not the one requiring the greatest amount of effort to plan and configure, but the effort involved is significant enough that it also cannot usually be considered minimal.</a:t>
            </a:r>
          </a:p>
          <a:p>
            <a:pPr eaLnBrk="1" hangingPunct="1"/>
            <a:r>
              <a:rPr lang="en-US" dirty="0" smtClean="0"/>
              <a:t>If financial integration is to be done, then the planning for this integration point should happen as early as possible. Additional time may be needed to account for issues such as slow responses from the party managing the system, issues pertaining to firewalls, data system documentation which is incomplete, and so on.</a:t>
            </a:r>
          </a:p>
          <a:p>
            <a:pPr eaLnBrk="1" hangingPunct="1"/>
            <a:r>
              <a:rPr lang="en-US" dirty="0" smtClean="0"/>
              <a:t>A given instance of ClaimCenter may be integrated with one or more financial institutions.</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5E54F061-C2D3-4D10-9A13-F1FFBCDA98DE}"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payment transaction has a payment type. There are two possible values: partial and final.</a:t>
            </a:r>
          </a:p>
          <a:p>
            <a:pPr eaLnBrk="1" hangingPunct="1"/>
            <a:r>
              <a:rPr lang="en-US" dirty="0" smtClean="0"/>
              <a:t>A partial payment transaction is a transaction which will pay for some, but not all, of the financial obligation of the reserve line. The money remaining in the reserve line will presumably be used on some future check to complete the financial obligation.</a:t>
            </a:r>
          </a:p>
          <a:p>
            <a:pPr eaLnBrk="1" hangingPunct="1"/>
            <a:r>
              <a:rPr lang="en-US" dirty="0" smtClean="0"/>
              <a:t>A final payment transaction is a transaction which completes the financial obligation of the reserve line. Because the financial obligation has been met, there is no need to keep money set aside in the reserve line. Therefore, ClaimCenter can automatically create an additional reserve transaction which "zeroes out" the reserve line. Note that this is a reserve transaction and not a payment transaction. (A payment transaction is used only when the money in question is being put into a check.) Also note that this is an example of a reserve transaction which removes money from a reserve line as opposed to adding money to it.</a:t>
            </a:r>
          </a:p>
          <a:p>
            <a:pPr eaLnBrk="1" hangingPunct="1"/>
            <a:r>
              <a:rPr lang="en-US" dirty="0" smtClean="0"/>
              <a:t>The zeroing out of a reserve line is done for practical financial purposes. If the remaining money is known to not be needed anymore, then the money can be dedicated to the reserve line for some other claim.</a:t>
            </a:r>
          </a:p>
          <a:p>
            <a:pPr eaLnBrk="1" hangingPunct="1"/>
            <a:r>
              <a:rPr lang="en-US" dirty="0" smtClean="0"/>
              <a:t>A reserve line does not have a status. It is never assigned a value of "opened" or "closed". If you make a final payment on a reserve line, ClaimCenter automatically zeroes out the reserve line. But you could always manually add additional money to the reserve line. However, the terms "closing a reserve line" or "the reserve line is closed" are often used in the industry. These terms should be thought of as being synonymous with "zeroing out the reserve line".</a:t>
            </a:r>
          </a:p>
          <a:p>
            <a:pPr eaLnBrk="1" hangingPunct="1"/>
            <a:endParaRPr lang="en-US" dirty="0" smtClean="0"/>
          </a:p>
          <a:p>
            <a:pPr eaLnBrk="1" hangingPunct="1"/>
            <a:r>
              <a:rPr lang="en-US" dirty="0" smtClean="0"/>
              <a:t>A final payment may also close the exposure, if configured to do so, if this reserve line is the last open reserve associated with the exposure. Closing of exposures is covered in the lesson Closing Claims.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CD100086-DFEA-4843-8F47-58D675730EA5}"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1459A5B7-D613-428C-9236-4FAF685C3C78}"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34E321C3-D234-4AE9-89C8-5E34855CA16C}" type="slidenum">
              <a:rPr lang="en-US" altLang="en-US" sz="1200" smtClean="0">
                <a:solidFill>
                  <a:schemeClr val="tx1"/>
                </a:solidFill>
              </a:rPr>
              <a:pPr eaLnBrk="1" hangingPunct="1"/>
              <a:t>2</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230A0406-C158-467B-86C3-EBFF5066E185}"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xfrm>
            <a:off x="406400" y="4899025"/>
            <a:ext cx="2562225"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start the payment wizard, you create a checkset. Initially, the checkset has no checks in it.</a:t>
            </a:r>
          </a:p>
          <a:p>
            <a:pPr algn="ctr" eaLnBrk="1" hangingPunct="1"/>
            <a:r>
              <a:rPr lang="en-US" i="1" smtClean="0"/>
              <a:t>(continued)</a:t>
            </a:r>
          </a:p>
        </p:txBody>
      </p:sp>
      <p:pic>
        <p:nvPicPr>
          <p:cNvPr id="77830" name="Picture 4" descr="Animation for PW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038" y="4964113"/>
            <a:ext cx="3368675" cy="2568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E8018725-EE3F-4186-9948-0E1736196771}"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78852" name="Rectangle 5"/>
          <p:cNvSpPr>
            <a:spLocks noGrp="1" noChangeArrowheads="1"/>
          </p:cNvSpPr>
          <p:nvPr>
            <p:ph type="body" idx="1"/>
          </p:nvPr>
        </p:nvSpPr>
        <p:spPr>
          <a:xfrm>
            <a:off x="406400" y="620713"/>
            <a:ext cx="254476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During the first step, you specify the number of checks and payees for each check. If there are multiple payees, then you must specify the amount of money that will go to each of the secondary payees. This is specified either as a percentage or as a fixed amount.</a:t>
            </a:r>
          </a:p>
          <a:p>
            <a:pPr eaLnBrk="1" hangingPunct="1"/>
            <a:endParaRPr lang="en-US" smtClean="0"/>
          </a:p>
          <a:p>
            <a:pPr eaLnBrk="1" hangingPunct="1"/>
            <a:r>
              <a:rPr lang="en-US" smtClean="0"/>
              <a:t>During the second step, you specify one or more payment transactions. For each payment transaction, you must identify the reserve line from which the money will come and the amount of money. Once this is done, the total amount of the money in the checkset can be determined as well as the amount of each check.</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During the third step, the check instructions are specified. This could include mailing information (if it is different than what is already known for the payee), routing information, and the date in which the check should be issued.</a:t>
            </a:r>
          </a:p>
          <a:p>
            <a:pPr eaLnBrk="1" hangingPunct="1"/>
            <a:endParaRPr lang="en-US" smtClean="0"/>
          </a:p>
        </p:txBody>
      </p:sp>
      <p:grpSp>
        <p:nvGrpSpPr>
          <p:cNvPr id="78853" name="Group 11"/>
          <p:cNvGrpSpPr>
            <a:grpSpLocks/>
          </p:cNvGrpSpPr>
          <p:nvPr/>
        </p:nvGrpSpPr>
        <p:grpSpPr bwMode="auto">
          <a:xfrm>
            <a:off x="3011488" y="565150"/>
            <a:ext cx="3455987" cy="2635250"/>
            <a:chOff x="1897" y="356"/>
            <a:chExt cx="2177" cy="1660"/>
          </a:xfrm>
        </p:grpSpPr>
        <p:pic>
          <p:nvPicPr>
            <p:cNvPr id="78860" name="Picture 3" descr="Anim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 y="356"/>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61" name="Picture 6"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 y="1403"/>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854" name="Group 10"/>
          <p:cNvGrpSpPr>
            <a:grpSpLocks/>
          </p:cNvGrpSpPr>
          <p:nvPr/>
        </p:nvGrpSpPr>
        <p:grpSpPr bwMode="auto">
          <a:xfrm>
            <a:off x="3014663" y="3357563"/>
            <a:ext cx="3455987" cy="2635250"/>
            <a:chOff x="1899" y="2115"/>
            <a:chExt cx="2177" cy="1660"/>
          </a:xfrm>
        </p:grpSpPr>
        <p:pic>
          <p:nvPicPr>
            <p:cNvPr id="78858" name="Picture 4" descr="Anim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 y="2115"/>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59" name="Picture 7"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 y="3163"/>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855" name="Group 9"/>
          <p:cNvGrpSpPr>
            <a:grpSpLocks/>
          </p:cNvGrpSpPr>
          <p:nvPr/>
        </p:nvGrpSpPr>
        <p:grpSpPr bwMode="auto">
          <a:xfrm>
            <a:off x="3006725" y="6078538"/>
            <a:ext cx="3455988" cy="2635250"/>
            <a:chOff x="1894" y="3829"/>
            <a:chExt cx="2177" cy="1660"/>
          </a:xfrm>
        </p:grpSpPr>
        <p:pic>
          <p:nvPicPr>
            <p:cNvPr id="78856" name="Picture 2" descr="Anim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 y="3829"/>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57" name="Picture 8"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 y="4875"/>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A58460CB-E226-4521-BB14-530172548B28}"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74AACF4F-00F1-4C03-836C-D57AE64B2CAA}"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claim is at "ability to pay", but its only exposure is not at "ability to pay". Consequently, the payment wizard can be started, but there is no access to any reserve lines. (Note that the dropdown does not list any reserve lines.)</a:t>
            </a:r>
          </a:p>
          <a:p>
            <a:pPr eaLnBrk="1" hangingPunct="1"/>
            <a:r>
              <a:rPr lang="en-US" smtClean="0"/>
              <a:t>You can create a payment if some, but not all, of the claim's exposures are at "ability to pay". In this case, the payment can make use only of reserve lines from the exposures at ability to pay.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A0E8CA7D-625C-4015-93A0-BD29B0D81B53}"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each iteration creates a checkset of one or more checks.</a:t>
            </a:r>
          </a:p>
          <a:p>
            <a:pPr eaLnBrk="1" hangingPunct="1"/>
            <a:r>
              <a:rPr lang="en-US" smtClean="0"/>
              <a:t>Note that the menu choice “Other” allows the creation of a manual check, discussed later in this lesson.</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5C32193E-4EE6-4F80-8A39-EC2E05B5BFD0}"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first step of the wizard, you specify who the check is to be paid to. At this point, you are working on the first check of the </a:t>
            </a:r>
            <a:r>
              <a:rPr lang="en-US" dirty="0" err="1" smtClean="0"/>
              <a:t>checkset</a:t>
            </a:r>
            <a:r>
              <a:rPr lang="en-US" dirty="0" smtClean="0"/>
              <a:t>. (Note the icon in the upper right corner of the slide, which denotes the </a:t>
            </a:r>
            <a:r>
              <a:rPr lang="en-US" dirty="0" err="1" smtClean="0"/>
              <a:t>checkset</a:t>
            </a:r>
            <a:r>
              <a:rPr lang="en-US" dirty="0" smtClean="0"/>
              <a:t> currently has only a single check in it.)</a:t>
            </a:r>
          </a:p>
          <a:p>
            <a:pPr eaLnBrk="1" hangingPunct="1"/>
            <a:r>
              <a:rPr lang="en-US" dirty="0" smtClean="0"/>
              <a:t>Each check can have a single payee or joint payees. To specify Joint Payees, click the Add Joint Payee button. ClaimCenter displays an editable list view in which you can add additional joint payees as shown in the screenshot below (which is visible if you view PowerPoint in Notes view (View &gt; Notes Page)).</a:t>
            </a:r>
          </a:p>
          <a:p>
            <a:pPr eaLnBrk="1" hangingPunct="1"/>
            <a:endParaRPr lang="en-US"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109" y="5986690"/>
            <a:ext cx="4200525" cy="2647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5CC191DA-3A88-401B-9B7D-15633C34F2AC}"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Within the payment wizard, adding an additional payee (outside of joint payees) is synonymous to adding an additional check. When you add a payee, you create an additional check in the checkset. (Note the icon in the upper right corner of the slide, which denotes the checkset now has two checks in it.)</a:t>
            </a:r>
          </a:p>
          <a:p>
            <a:pPr eaLnBrk="1" hangingPunct="1"/>
            <a:r>
              <a:rPr lang="en-US" smtClean="0"/>
              <a:t>When you create an additional check, the first check is presumed to be for the primary payee, and all other checks are presumed to be for secondary payees. For each secondary payee, you must specify what portion of the money in the checkset will go to that payee. This can be done either as a percentage (as in the case above, where the lawyer Paula Gellar gets 20% of the total money in the checkset) or as a fixed amount. The money which has not been dedicated to secondary payees by percentage or fixed amount is then put into the check for the primary payee. These additional payees are sometimes called "split payees" because of the fact that they are taking a percentage or set portion of the payment from the primary payee.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E3582CD7-284B-443D-84EC-BFD020AAEE7B}"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t>The second screen of the payment wizard lets you specify the payment transactions for the check. Every check consists of at least one payment transaction.</a:t>
            </a:r>
          </a:p>
          <a:p>
            <a:pPr marL="209550" indent="-209550" eaLnBrk="1" hangingPunct="1"/>
            <a:r>
              <a:rPr lang="en-US" dirty="0" smtClean="0"/>
              <a:t>To create a payment transaction:</a:t>
            </a:r>
          </a:p>
          <a:p>
            <a:pPr marL="209550" indent="-209550" eaLnBrk="1" hangingPunct="1">
              <a:buFontTx/>
              <a:buAutoNum type="arabicPeriod"/>
            </a:pPr>
            <a:r>
              <a:rPr lang="en-US" dirty="0" smtClean="0"/>
              <a:t>Select the appropriate reserve line. (Note that the dropdown lists exposure, cost type, and cost category. These three attributes in combination can be used to uniquely identify each reserve line.)</a:t>
            </a:r>
          </a:p>
          <a:p>
            <a:pPr marL="209550" indent="-209550" eaLnBrk="1" hangingPunct="1">
              <a:buFontTx/>
              <a:buAutoNum type="arabicPeriod"/>
            </a:pPr>
            <a:r>
              <a:rPr lang="en-US" dirty="0" smtClean="0"/>
              <a:t>Identify if the payment is partial or final. (This is discussed on one of the following slides.)</a:t>
            </a:r>
          </a:p>
          <a:p>
            <a:pPr marL="209550" indent="-209550" eaLnBrk="1" hangingPunct="1">
              <a:buFontTx/>
              <a:buAutoNum type="arabicPeriod"/>
            </a:pPr>
            <a:r>
              <a:rPr lang="en-US" dirty="0" smtClean="0"/>
              <a:t>Identify if the payment is eroding or not. (This is defined below.)</a:t>
            </a:r>
          </a:p>
          <a:p>
            <a:pPr marL="209550" indent="-209550" eaLnBrk="1" hangingPunct="1">
              <a:buFontTx/>
              <a:buAutoNum type="arabicPeriod"/>
            </a:pPr>
            <a:r>
              <a:rPr lang="en-US" dirty="0" smtClean="0"/>
              <a:t>Optionally add comments.</a:t>
            </a:r>
          </a:p>
          <a:p>
            <a:pPr marL="209550" indent="-209550" eaLnBrk="1" hangingPunct="1">
              <a:buFontTx/>
              <a:buAutoNum type="arabicPeriod"/>
            </a:pPr>
            <a:r>
              <a:rPr lang="en-US" dirty="0" smtClean="0"/>
              <a:t>Add one or more line items, each with a category and an amount. The total amount of all lines items cannot exceed the available reserves.</a:t>
            </a:r>
          </a:p>
          <a:p>
            <a:pPr marL="209550" indent="-209550" eaLnBrk="1" hangingPunct="1"/>
            <a:r>
              <a:rPr lang="en-US" dirty="0" smtClean="0"/>
              <a:t>Most payment transactions reduce the reserve, but there are some cases where this doesn't occur. Some carriers don’t want to manage their reserves at a granular level; they only care about reserves as averages. In these cases, the payments are listed as not ”eroding", which results in payment transactions that do not affect the reserve line.</a:t>
            </a:r>
          </a:p>
          <a:p>
            <a:pPr marL="209550" indent="-209550" eaLnBrk="1" hangingPunct="1"/>
            <a:r>
              <a:rPr lang="en-US" dirty="0" smtClean="0"/>
              <a:t>The Reserve Line dropdown contains a "New..." option which is discussed later in this lesson.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CA543493-F499-45BC-8BC0-AF8E82F9A892}"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that every payment transaction has a payment type. There are two possible values: partial and final.</a:t>
            </a:r>
          </a:p>
          <a:p>
            <a:pPr eaLnBrk="1" hangingPunct="1"/>
            <a:r>
              <a:rPr lang="en-US" dirty="0" smtClean="0"/>
              <a:t>A partial payment transaction is a transaction which will pay for some, but not all, of the financial obligation of the reserve line. The money remaining in the reserve line will presumably be used on some future check to complete the financial obligation.</a:t>
            </a:r>
          </a:p>
          <a:p>
            <a:pPr eaLnBrk="1" hangingPunct="1"/>
            <a:r>
              <a:rPr lang="en-US" dirty="0" smtClean="0"/>
              <a:t>A final payment transaction is a transaction which completes the financial obligation of the reserve line. Because the financial obligation has been met, there is no need to keep money set aside in the reserve line. Therefore, ClaimCenter automatically creates an additional reserve transaction which "zeroes out" the reserve line. Note that this is a reserve transaction and not a payment transaction. (A payment transaction is used only when the money in question is being put into a check.) Also note that this is an example of a reserve transaction which removes money from a reserve line as opposed to adding money to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14719ED4-50B8-4C44-B751-E6E29D84BE0E}"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create additional payment transactions for the same check. To do this, click the Add Payment button. This creates a new, blank Payment Details card. On the new card, you can select a different reserve line. (Note that the first payment transaction is visible in the top list.)</a:t>
            </a:r>
          </a:p>
          <a:p>
            <a:pPr eaLnBrk="1" hangingPunct="1"/>
            <a:r>
              <a:rPr lang="en-US" smtClean="0"/>
              <a:t>Be aware of the fact that there is no correlation between the number of payment transactions and the number of checks. The example above has two payment transactions and there will be two checks, but the fact that there are two of each is coincidence. There could also be:</a:t>
            </a:r>
          </a:p>
          <a:p>
            <a:pPr eaLnBrk="1" hangingPunct="1">
              <a:buFontTx/>
              <a:buChar char="•"/>
            </a:pPr>
            <a:r>
              <a:rPr lang="en-US" smtClean="0"/>
              <a:t>Two payment transactions for a single check. (For example, exposure A is for damage done to a third-party's car and exposure B is for an injury to the same third party. Because there are two exposures, there are two separate reserve lines and therefore two separate payment transactions. But, there will be only one check to the third party.)</a:t>
            </a:r>
          </a:p>
          <a:p>
            <a:pPr eaLnBrk="1" hangingPunct="1">
              <a:buFontTx/>
              <a:buChar char="•"/>
            </a:pPr>
            <a:r>
              <a:rPr lang="en-US" smtClean="0"/>
              <a:t>One payment transaction for two checks. (For example, exposure A is for an injury to the insured. Litigation is involved, and the lawyer gets 20% of the settlement. There is only one exposure, and only one reserve line for the exposure. But two checks will be sent - one to the lawyer for 20% of the total payment and one to the insured for the remaining 80%.)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8D971A95-807A-4CC3-9524-0834CC8782A4}" type="slidenum">
              <a:rPr lang="en-US" altLang="en-US" sz="1200" smtClean="0">
                <a:solidFill>
                  <a:schemeClr val="tx1"/>
                </a:solidFill>
              </a:rPr>
              <a:pPr eaLnBrk="1" hangingPunct="1"/>
              <a:t>3</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B0B50A64-E3DD-41B0-8DB7-45ED9B89CD60}"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with reserves, a payment may be made in a different currency than the base. The transaction will be stored using the exchange rate (automatic or manual), the transaction amount and the base (converted) amount.</a:t>
            </a:r>
          </a:p>
          <a:p>
            <a:pPr eaLnBrk="1" hangingPunct="1"/>
            <a:endParaRPr lang="en-US" dirty="0" smtClean="0"/>
          </a:p>
          <a:p>
            <a:pPr eaLnBrk="1" hangingPunct="1"/>
            <a:r>
              <a:rPr lang="en-US" dirty="0" smtClean="0"/>
              <a:t>In the example</a:t>
            </a:r>
            <a:r>
              <a:rPr lang="en-US" baseline="0" dirty="0" smtClean="0"/>
              <a:t> above, the gross amount is CA$400 (Canadian dollar), which is equal to $338.89 USD.</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8687316E-9C49-45D7-9461-413120F7B69B}"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final step of the payment wizard, you specify information about the check itself, such as the date of service and the invoice number.</a:t>
            </a:r>
          </a:p>
          <a:p>
            <a:pPr eaLnBrk="1" hangingPunct="1"/>
            <a:r>
              <a:rPr lang="en-US" smtClean="0"/>
              <a:t>If you have a single payee and a single check (as shown in the complete screenshot on the bottom), then the "Pay To" field and mailing address are simply displayed as fields. If you have multiple payees (across multiple checks, as shown in the insert at the top), then the "Pay To" and mailing address information are displayed in a list along with the net amount of each check.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9BCD94D1-D9C1-46A4-AC38-F0FC8F795107}"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completed checks are listed on the Financials Checks list. (If Ray Newton had been the only payee, then the Checks screen would show only a single line with Ray Newton in the Pay To column.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EE64A836-01F1-456F-B80F-DC40390F856C}"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there are a series of fields that appear in the "Set check instructions" step only if the check is automatic or EFT. These fields let you specify additional information that the automatic or electronic system can take advantage of.</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1A162297-CA58-406F-BE0E-4894C6394E0E}"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there are a series of fields that appear in the "Enter payee information" step only if the check is manual. These fields let you specify additional information needed to track the manual payment.</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85F80B45-C787-45FF-A05C-2B6B2E11FCEE}"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Whenever you create a payment against a non-existent reserve line, the payment type must be "final".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91396E01-A3D7-4442-B808-032A50674253}"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A73231F5-CC06-4EC7-99E4-C49368EF5B6F}"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possible to extend deductible for other lines of business and exposures, but that level of detail is beyond the scope of this class.</a:t>
            </a:r>
          </a:p>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D376FEC7-A5FF-4734-AF63-9F7222E25B82}" type="slidenum">
              <a:rPr lang="en-US" altLang="en-US" sz="1200" smtClean="0">
                <a:solidFill>
                  <a:schemeClr val="tx1"/>
                </a:solidFill>
              </a:rPr>
              <a:pPr eaLnBrk="1" hangingPunct="1"/>
              <a:t>38</a:t>
            </a:fld>
            <a:endParaRPr lang="en-US" altLang="en-US" sz="1200" smtClean="0">
              <a:solidFill>
                <a:schemeClr val="tx1"/>
              </a:solidFill>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deductible seen in the screenshot above is for a particular exposure.  In the rare case when more than one exposure on a single claim each has a deductible, there will be separate "Deductible" lines on the claim headline.</a:t>
            </a:r>
          </a:p>
          <a:p>
            <a:pPr eaLnBrk="1" hangingPunct="1"/>
            <a:r>
              <a:rPr lang="en-US" smtClean="0"/>
              <a:t>(This might occur if an insured experienced a collision between two of his cars on the same policy.)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8EC1A0F2-F9B5-43CC-AD74-DBE11AD1C0A9}"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the deductible information is on the exposure details page, not the loss details page, because the deductible is tied to an individual coverage, which relates to an individual exposure. Typically collision and comprehensive exposures</a:t>
            </a:r>
            <a:r>
              <a:rPr lang="en-US" baseline="0" dirty="0" smtClean="0"/>
              <a:t> have a deductible.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E5630BCB-3C5E-476D-8202-5D76017D5F10}" type="slidenum">
              <a:rPr lang="en-US" altLang="en-US" sz="1200" smtClean="0">
                <a:solidFill>
                  <a:schemeClr val="tx1"/>
                </a:solidFill>
              </a:rPr>
              <a:pPr eaLnBrk="1" hangingPunct="1"/>
              <a:t>4</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83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BB574F86-A1E2-45BD-995D-37F182651248}" type="slidenum">
              <a:rPr lang="en-US" altLang="en-US" sz="1200" smtClean="0">
                <a:solidFill>
                  <a:schemeClr val="tx1"/>
                </a:solidFill>
              </a:rPr>
              <a:pPr eaLnBrk="1" hangingPunct="1"/>
              <a:t>40</a:t>
            </a:fld>
            <a:endParaRPr lang="en-US" altLang="en-US" sz="1200" smtClean="0">
              <a:solidFill>
                <a:schemeClr val="tx1"/>
              </a:solidFill>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the deductible has been waived, then there will be no deductible handing for this coverage.</a:t>
            </a:r>
          </a:p>
          <a:p>
            <a:pPr eaLnBrk="1" hangingPunct="1"/>
            <a:r>
              <a:rPr lang="en-US" dirty="0" smtClean="0"/>
              <a:t>If the deductible has been modified, then the new deductible value is what will be used when writing checks.</a:t>
            </a:r>
          </a:p>
          <a:p>
            <a:pPr eaLnBrk="1" hangingPunct="1"/>
            <a:r>
              <a:rPr lang="en-US" dirty="0" smtClean="0"/>
              <a:t>The ability to waive and modify deductibles is only granted to certain roles within a carrier</a:t>
            </a:r>
            <a:r>
              <a:rPr lang="en-US" baseline="0" dirty="0" smtClean="0"/>
              <a:t> (such as </a:t>
            </a:r>
            <a:r>
              <a:rPr lang="en-US" baseline="0" smtClean="0"/>
              <a:t>a Claims </a:t>
            </a:r>
            <a:r>
              <a:rPr lang="en-US" baseline="0" dirty="0" smtClean="0"/>
              <a:t>Supervisor </a:t>
            </a:r>
            <a:r>
              <a:rPr lang="en-US" baseline="0" smtClean="0"/>
              <a:t>or Manager)</a:t>
            </a: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170E81CE-44F2-488F-A7A9-BACB53708309}" type="slidenum">
              <a:rPr lang="en-US" altLang="en-US" sz="1200" smtClean="0">
                <a:solidFill>
                  <a:schemeClr val="tx1"/>
                </a:solidFill>
              </a:rPr>
              <a:pPr eaLnBrk="1" hangingPunct="1"/>
              <a:t>41</a:t>
            </a:fld>
            <a:endParaRPr lang="en-US" altLang="en-US" sz="1200" smtClean="0">
              <a:solidFill>
                <a:schemeClr val="tx1"/>
              </a:solidFill>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"Apply Deductible" button appears when:</a:t>
            </a:r>
          </a:p>
          <a:p>
            <a:pPr lvl="1" eaLnBrk="1" hangingPunct="1"/>
            <a:r>
              <a:rPr lang="en-US" smtClean="0"/>
              <a:t>The coverage has a deductible that has not been waived</a:t>
            </a:r>
          </a:p>
          <a:p>
            <a:pPr lvl="1" eaLnBrk="1" hangingPunct="1"/>
            <a:r>
              <a:rPr lang="en-US" smtClean="0"/>
              <a:t>The deductible has not yet been met</a:t>
            </a:r>
          </a:p>
          <a:p>
            <a:pPr eaLnBrk="1" hangingPunct="1"/>
            <a:r>
              <a:rPr lang="en-US" smtClean="0"/>
              <a:t>The deductible may be applied to any payment. It is not necessary for it to be the first payment.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03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03DBA33D-9D15-419B-8D81-932B55475879}" type="slidenum">
              <a:rPr lang="en-US" altLang="en-US" sz="1200" smtClean="0">
                <a:solidFill>
                  <a:schemeClr val="tx1"/>
                </a:solidFill>
              </a:rPr>
              <a:pPr eaLnBrk="1" hangingPunct="1"/>
              <a:t>42</a:t>
            </a:fld>
            <a:endParaRPr lang="en-US" altLang="en-US" sz="1200" smtClean="0">
              <a:solidFill>
                <a:schemeClr val="tx1"/>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screenshot above: </a:t>
            </a:r>
          </a:p>
          <a:p>
            <a:pPr lvl="1" eaLnBrk="1" hangingPunct="1"/>
            <a:r>
              <a:rPr lang="en-US" dirty="0" smtClean="0"/>
              <a:t>The adjuster creates a $700 payment.</a:t>
            </a:r>
          </a:p>
          <a:p>
            <a:pPr lvl="1" eaLnBrk="1" hangingPunct="1"/>
            <a:r>
              <a:rPr lang="en-US" dirty="0" smtClean="0"/>
              <a:t>The "Apply Deductible" button is active, so the adjuster clicks this button.</a:t>
            </a:r>
          </a:p>
          <a:p>
            <a:pPr lvl="1" eaLnBrk="1" hangingPunct="1"/>
            <a:r>
              <a:rPr lang="en-US" dirty="0" smtClean="0"/>
              <a:t>ClaimCenter creates a negative $500 line item, representing the $500 deductible being applied to this payment.</a:t>
            </a:r>
          </a:p>
          <a:p>
            <a:pPr lvl="1" eaLnBrk="1" hangingPunct="1"/>
            <a:r>
              <a:rPr lang="en-US" dirty="0" smtClean="0"/>
              <a:t>The payment total is reduced by the value of the deductible, resulting in a $200 payment.</a:t>
            </a:r>
          </a:p>
          <a:p>
            <a:pPr lvl="1" eaLnBrk="1" hangingPunct="1"/>
            <a:r>
              <a:rPr lang="en-US" dirty="0" smtClean="0"/>
              <a:t>The "Apply Deductible" button disappears because the deductible will not need to be applied again.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13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2353E8FC-B8A9-4E1A-BCD8-A4B711536C82}" type="slidenum">
              <a:rPr lang="en-US" altLang="en-US" sz="1200" smtClean="0">
                <a:solidFill>
                  <a:schemeClr val="tx1"/>
                </a:solidFill>
              </a:rPr>
              <a:pPr eaLnBrk="1" hangingPunct="1"/>
              <a:t>43</a:t>
            </a:fld>
            <a:endParaRPr lang="en-US" altLang="en-US" sz="1200" smtClean="0">
              <a:solidFill>
                <a:schemeClr val="tx1"/>
              </a:solidFill>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24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DF04F4C6-3802-4312-B369-929BBCCB8BD8}" type="slidenum">
              <a:rPr lang="en-US" altLang="en-US" sz="1200" smtClean="0">
                <a:solidFill>
                  <a:schemeClr val="tx1"/>
                </a:solidFill>
              </a:rPr>
              <a:pPr eaLnBrk="1" hangingPunct="1"/>
              <a:t>44</a:t>
            </a:fld>
            <a:endParaRPr lang="en-US" altLang="en-US" sz="1200" smtClean="0">
              <a:solidFill>
                <a:schemeClr val="tx1"/>
              </a:solidFill>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34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1C424ADE-967E-45DA-B7A9-81F69E5B4DC9}" type="slidenum">
              <a:rPr lang="en-US" altLang="en-US" sz="1200" smtClean="0">
                <a:solidFill>
                  <a:schemeClr val="tx1"/>
                </a:solidFill>
              </a:rPr>
              <a:pPr eaLnBrk="1" hangingPunct="1"/>
              <a:t>45</a:t>
            </a:fld>
            <a:endParaRPr lang="en-US" altLang="en-US" sz="1200" smtClean="0">
              <a:solidFill>
                <a:schemeClr val="tx1"/>
              </a:solidFill>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it is the </a:t>
            </a:r>
            <a:r>
              <a:rPr lang="en-US" b="1" dirty="0" smtClean="0"/>
              <a:t>payment</a:t>
            </a:r>
            <a:r>
              <a:rPr lang="en-US" dirty="0" smtClean="0"/>
              <a:t> that must be above the deductible, not the </a:t>
            </a:r>
            <a:r>
              <a:rPr lang="en-US" b="1" dirty="0" smtClean="0"/>
              <a:t>check</a:t>
            </a:r>
            <a:r>
              <a:rPr lang="en-US" dirty="0" smtClean="0"/>
              <a:t>. You can create a check made up of multiple payments, but each payment is applied to its own coverage. Deductibles are applied to </a:t>
            </a:r>
            <a:r>
              <a:rPr lang="en-US" dirty="0" err="1" smtClean="0"/>
              <a:t>coverages</a:t>
            </a:r>
            <a:r>
              <a:rPr lang="en-US" dirty="0" smtClean="0"/>
              <a:t>. This is the case even if both payments are against the same coverage (and logically the same deductible.)</a:t>
            </a:r>
          </a:p>
          <a:p>
            <a:pPr eaLnBrk="1" hangingPunct="1"/>
            <a:r>
              <a:rPr lang="en-US" dirty="0" smtClean="0"/>
              <a:t>As a matter of process, if payment is made to a vendor that is not enough to cover the deductible, the adjuster can enter a note into ClaimCenter to record this fact.  If a future payment brings the total paid over the value of the deductible, then the total payout can be entered into ClaimCenter as a single payment entry, with the deductible applied.</a:t>
            </a:r>
          </a:p>
          <a:p>
            <a:pPr eaLnBrk="1" hangingPunct="1"/>
            <a:r>
              <a:rPr lang="en-US" dirty="0" smtClean="0"/>
              <a:t>Using the example in the screenshot above:</a:t>
            </a:r>
          </a:p>
          <a:p>
            <a:pPr lvl="1" eaLnBrk="1" hangingPunct="1"/>
            <a:r>
              <a:rPr lang="en-US" dirty="0" smtClean="0"/>
              <a:t>Deductible is $500.</a:t>
            </a:r>
          </a:p>
          <a:p>
            <a:pPr lvl="1" eaLnBrk="1" hangingPunct="1"/>
            <a:r>
              <a:rPr lang="en-US" dirty="0" smtClean="0"/>
              <a:t>First payment is $250, which is less than the deductible, so the adjuster cannot enter a transaction into ClaimCenter.  Instead, she enters a note identifying the terms of this payment.</a:t>
            </a:r>
          </a:p>
          <a:p>
            <a:pPr lvl="1" eaLnBrk="1" hangingPunct="1"/>
            <a:r>
              <a:rPr lang="en-US" dirty="0" smtClean="0"/>
              <a:t>Second payment of $350 is requested.  The total payout is now $250 + $350 = $600, which is more than the $500 deductible.  The Adjuster can now enter a payment of $600 (including individual line items for each of the real-world transactions), and apply the deductible.  A check of $100 will be written, and the deductible will show as paid.</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44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44E7F845-9FFD-46AF-9766-957E4A8696E6}" type="slidenum">
              <a:rPr lang="en-US" altLang="en-US" sz="1200" smtClean="0">
                <a:solidFill>
                  <a:schemeClr val="tx1"/>
                </a:solidFill>
              </a:rPr>
              <a:pPr eaLnBrk="1" hangingPunct="1"/>
              <a:t>46</a:t>
            </a:fld>
            <a:endParaRPr lang="en-US" altLang="en-US" sz="1200" smtClean="0">
              <a:solidFill>
                <a:schemeClr val="tx1"/>
              </a:solidFill>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will need to modify/delete the deductible before closing the exposure.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54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4949BEEA-87EB-4965-9C6F-4D5AA187EE06}" type="slidenum">
              <a:rPr lang="en-US" altLang="en-US" sz="1200" smtClean="0">
                <a:solidFill>
                  <a:schemeClr val="tx1"/>
                </a:solidFill>
              </a:rPr>
              <a:pPr eaLnBrk="1" hangingPunct="1"/>
              <a:t>47</a:t>
            </a:fld>
            <a:endParaRPr lang="en-US" altLang="en-US" sz="1200" smtClean="0">
              <a:solidFill>
                <a:schemeClr val="tx1"/>
              </a:solidFill>
            </a:endParaRPr>
          </a:p>
        </p:txBody>
      </p:sp>
      <p:sp>
        <p:nvSpPr>
          <p:cNvPr id="105476" name="Rectangle 2"/>
          <p:cNvSpPr>
            <a:spLocks noGrp="1" noRot="1" noChangeAspect="1" noChangeArrowheads="1" noTextEdit="1"/>
          </p:cNvSpPr>
          <p:nvPr>
            <p:ph type="sldImg"/>
          </p:nvPr>
        </p:nvSpPr>
        <p:spPr>
          <a:xfrm>
            <a:off x="715963" y="630238"/>
            <a:ext cx="5432425" cy="4073525"/>
          </a:xfrm>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64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8A75B7AA-326E-47A5-AFD9-493B1631DABE}" type="slidenum">
              <a:rPr lang="en-US" altLang="en-US" sz="1200" smtClean="0">
                <a:solidFill>
                  <a:schemeClr val="tx1"/>
                </a:solidFill>
              </a:rPr>
              <a:pPr eaLnBrk="1" hangingPunct="1"/>
              <a:t>48</a:t>
            </a:fld>
            <a:endParaRPr lang="en-US" altLang="en-US" sz="1200" smtClean="0">
              <a:solidFill>
                <a:schemeClr val="tx1"/>
              </a:solidFill>
            </a:endParaRPr>
          </a:p>
        </p:txBody>
      </p:sp>
      <p:sp>
        <p:nvSpPr>
          <p:cNvPr id="106500" name="Rectangle 2"/>
          <p:cNvSpPr>
            <a:spLocks noGrp="1" noRot="1" noChangeAspect="1" noChangeArrowheads="1" noTextEdit="1"/>
          </p:cNvSpPr>
          <p:nvPr>
            <p:ph type="sldImg"/>
          </p:nvPr>
        </p:nvSpPr>
        <p:spPr>
          <a:xfrm>
            <a:off x="715963" y="630238"/>
            <a:ext cx="5432425" cy="4073525"/>
          </a:xfrm>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most common use case for the “Auto First and Final” wizard is a claim which is filed for windshield damage. The user wishes to simply:</a:t>
            </a:r>
          </a:p>
          <a:p>
            <a:pPr lvl="1" eaLnBrk="1" hangingPunct="1"/>
            <a:r>
              <a:rPr lang="en-US" dirty="0" smtClean="0"/>
              <a:t>Create the claim,</a:t>
            </a:r>
          </a:p>
          <a:p>
            <a:pPr lvl="1" eaLnBrk="1" hangingPunct="1"/>
            <a:r>
              <a:rPr lang="en-US" dirty="0" smtClean="0"/>
              <a:t>Have an exposure and reserve line created automatically, and</a:t>
            </a:r>
          </a:p>
          <a:p>
            <a:pPr lvl="1" eaLnBrk="1" hangingPunct="1"/>
            <a:r>
              <a:rPr lang="en-US" dirty="0" smtClean="0"/>
              <a:t>Have the payment issued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75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08B49D14-810D-4A90-9DA6-680084AB7895}" type="slidenum">
              <a:rPr lang="en-US" altLang="en-US" sz="1200" smtClean="0">
                <a:solidFill>
                  <a:schemeClr val="tx1"/>
                </a:solidFill>
              </a:rPr>
              <a:pPr eaLnBrk="1" hangingPunct="1"/>
              <a:t>49</a:t>
            </a:fld>
            <a:endParaRPr lang="en-US" altLang="en-US" sz="1200" smtClean="0">
              <a:solidFill>
                <a:schemeClr val="tx1"/>
              </a:solidFill>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completing the final step, the summary screen shows the exposure has been created and all transactions have been completed with no remaining reserves (which is visible if you view PowerPoint in Notes view (View &gt; Notes Page)).</a:t>
            </a:r>
          </a:p>
          <a:p>
            <a:pPr eaLnBrk="1" hangingPunct="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500689"/>
            <a:ext cx="6315075" cy="30875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9795E095-4D16-4DE0-8962-C5ABA09B0D4C}" type="slidenum">
              <a:rPr lang="en-US" altLang="en-US" sz="1200" smtClean="0">
                <a:solidFill>
                  <a:schemeClr val="tx1"/>
                </a:solidFill>
              </a:rPr>
              <a:pPr eaLnBrk="1" hangingPunct="1"/>
              <a:t>5</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checkset is defined as the set of all checks created through one iteration of the payment wizard. Some checksets have multiple checks, and some checksets have only a single check.</a:t>
            </a:r>
          </a:p>
          <a:p>
            <a:pPr eaLnBrk="1" hangingPunct="1"/>
            <a:r>
              <a:rPr lang="en-US" smtClean="0"/>
              <a:t>Another term used within ClaimCenter configuration is a "check group". A check group is a set of checks within a single checkset which are scheduled to be paid on the same day. The term "check group" is useful for certain aspects of configuration, but typically it is not a term that business professionals need to use.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85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F7EDBE4A-14F2-4B9A-815E-5596517CE2CF}" type="slidenum">
              <a:rPr lang="en-US" altLang="en-US" sz="1200" smtClean="0">
                <a:solidFill>
                  <a:schemeClr val="tx1"/>
                </a:solidFill>
              </a:rPr>
              <a:pPr eaLnBrk="1" hangingPunct="1"/>
              <a:t>50</a:t>
            </a:fld>
            <a:endParaRPr lang="en-US" altLang="en-US" sz="1200" smtClean="0">
              <a:solidFill>
                <a:schemeClr val="tx1"/>
              </a:solidFill>
            </a:endParaRPr>
          </a:p>
        </p:txBody>
      </p:sp>
      <p:sp>
        <p:nvSpPr>
          <p:cNvPr id="108548" name="Rectangle 2"/>
          <p:cNvSpPr>
            <a:spLocks noGrp="1" noRot="1" noChangeAspect="1" noChangeArrowheads="1" noTextEdit="1"/>
          </p:cNvSpPr>
          <p:nvPr>
            <p:ph type="sldImg"/>
          </p:nvPr>
        </p:nvSpPr>
        <p:spPr>
          <a:xfrm>
            <a:off x="715963" y="630238"/>
            <a:ext cx="5432425" cy="4073525"/>
          </a:xfrm>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1095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223E2691-C7AE-4CA1-B0AF-6EAB8D651C9E}" type="slidenum">
              <a:rPr lang="en-US" altLang="en-US" sz="1200" smtClean="0">
                <a:solidFill>
                  <a:schemeClr val="tx1"/>
                </a:solidFill>
              </a:rPr>
              <a:pPr eaLnBrk="1" hangingPunct="1"/>
              <a:t>51</a:t>
            </a:fld>
            <a:endParaRPr lang="en-US" altLang="en-US" sz="1200" smtClean="0">
              <a:solidFill>
                <a:schemeClr val="tx1"/>
              </a:solidFill>
            </a:endParaRPr>
          </a:p>
        </p:txBody>
      </p:sp>
      <p:sp>
        <p:nvSpPr>
          <p:cNvPr id="109572" name="Rectangle 2"/>
          <p:cNvSpPr>
            <a:spLocks noGrp="1" noRot="1" noChangeAspect="1" noChangeArrowheads="1" noTextEdit="1"/>
          </p:cNvSpPr>
          <p:nvPr>
            <p:ph type="sldImg"/>
          </p:nvPr>
        </p:nvSpPr>
        <p:spPr>
          <a:xfrm>
            <a:off x="715963" y="630238"/>
            <a:ext cx="5432425" cy="4073525"/>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a) Yes. There is one. (Each iteration of the payment wizard creates one checkset.)</a:t>
            </a:r>
          </a:p>
          <a:p>
            <a:pPr eaLnBrk="1" hangingPunct="1"/>
            <a:r>
              <a:rPr lang="en-US" smtClean="0"/>
              <a:t>	b) Yes. There are three. (Unless there are joint payees, each payee has a separate check. Unless there are recurring checks, then for three payees, there must be three checks.)</a:t>
            </a:r>
          </a:p>
          <a:p>
            <a:pPr eaLnBrk="1" hangingPunct="1"/>
            <a:r>
              <a:rPr lang="en-US" smtClean="0"/>
              <a:t>	c) No. You can't tell. (The number of payment transactions is not tied to the number of payees.)</a:t>
            </a:r>
          </a:p>
          <a:p>
            <a:pPr eaLnBrk="1" hangingPunct="1"/>
            <a:r>
              <a:rPr lang="en-US" smtClean="0"/>
              <a:t>2. The second transaction is used to zero out the reserve line. The dollar amount of this transaction will be -$300, since there is $300 remaining after the $200 payment transaction.</a:t>
            </a:r>
          </a:p>
          <a:p>
            <a:pPr eaLnBrk="1" hangingPunct="1"/>
            <a:r>
              <a:rPr lang="en-US" smtClean="0"/>
              <a:t>3. Validation rules prevent you from starting the payment wizard if the claim is not at "ability to pay".</a:t>
            </a:r>
          </a:p>
          <a:p>
            <a:pPr eaLnBrk="1" hangingPunct="1"/>
            <a:r>
              <a:rPr lang="en-US" smtClean="0"/>
              <a:t>4. You can start the payment wizard for a claim at "ability to pay", but you can only access reserve lines associated to exposures at "ability to pay". If none of the exposures are at "ability to pay", then you cannot access any reserve lines, which means you cannot create any payment transactions for the check.</a:t>
            </a:r>
          </a:p>
          <a:p>
            <a:pPr eaLnBrk="1" hangingPunct="1"/>
            <a:r>
              <a:rPr lang="en-US" smtClean="0"/>
              <a:t>5. Payments. Deductibles are defined at the coverage level, and each payment is for a particular coverage. A check might include payments against multiple coverages.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Payments </a:t>
            </a:r>
            <a:r>
              <a:rPr lang="en-US" altLang="en-US" dirty="0" smtClean="0"/>
              <a:t>- </a:t>
            </a:r>
            <a:fld id="{211C349A-83C9-44D0-A356-DBEB3FC715FC}" type="slidenum">
              <a:rPr lang="en-US" altLang="en-US" smtClean="0"/>
              <a:pPr>
                <a:defRPr/>
              </a:pPr>
              <a:t>52</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969ACC5C-683E-4825-B26C-4C1087DDC51B}" type="slidenum">
              <a:rPr lang="en-US" altLang="en-US" sz="1200" smtClean="0">
                <a:solidFill>
                  <a:schemeClr val="tx1"/>
                </a:solidFill>
              </a:rPr>
              <a:pPr eaLnBrk="1" hangingPunct="1"/>
              <a:t>6</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payment transactions that provide money for a checkset (that is, the payment transactions that provide money for a single iteration of the payment wizard) belong to the same transaction 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F3DF2874-5ECB-4CF9-99CA-89846F287EFC}" type="slidenum">
              <a:rPr lang="en-US" altLang="en-US" sz="1200" smtClean="0">
                <a:solidFill>
                  <a:schemeClr val="tx1"/>
                </a:solidFill>
              </a:rPr>
              <a:pPr eaLnBrk="1" hangingPunct="1"/>
              <a:t>7</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Joint payees</a:t>
            </a:r>
            <a:r>
              <a:rPr lang="en-US" i="1" smtClean="0"/>
              <a:t> </a:t>
            </a:r>
            <a:r>
              <a:rPr lang="en-US" smtClean="0"/>
              <a:t>are two or more different payees that are listed in the same ‘Pay To’ field of a single check. When multiple parties are listed in the same 'Pay To' field, all parties are required to sign the check before it can be deposited or cashed. An example of a check written to joint payees might be a payment to an auto inspector who was sub-contracted by an auto shop. The insurer might write the check to both parties as joint payees.</a:t>
            </a:r>
          </a:p>
          <a:p>
            <a:pPr eaLnBrk="1" hangingPunct="1"/>
            <a:r>
              <a:rPr lang="en-US" smtClean="0"/>
              <a:t>The ClaimCenter user interface and documentation also make reference to "multiple payees". This term is appropriate when a checkset has two or more checks and the checks have different payees. In other words, the term "multiple payees" is something that describes a checkset and occurs only at the checkset level. A single check never has multiple payees. It has either a single payee or a set of joint payees.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DC50715C-233F-45F1-9125-590E964F9501}" type="slidenum">
              <a:rPr lang="en-US" altLang="en-US" sz="1200" smtClean="0">
                <a:solidFill>
                  <a:schemeClr val="tx1"/>
                </a:solidFill>
              </a:rPr>
              <a:pPr eaLnBrk="1" hangingPunct="1"/>
              <a:t>8</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Payments - </a:t>
            </a:r>
            <a:fld id="{21446D77-C54A-47F3-8A1C-DE6219B0C870}" type="slidenum">
              <a:rPr lang="en-US" altLang="en-US" sz="1200" smtClean="0">
                <a:solidFill>
                  <a:schemeClr val="tx1"/>
                </a:solidFill>
              </a:rPr>
              <a:pPr eaLnBrk="1" hangingPunct="1"/>
              <a:t>9</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339450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688544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2927543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440357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094848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332424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2798992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988994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8123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95040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8387616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9891372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7194C715-89F7-4EA8-AABF-A4B4CF996DC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Payments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10 September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Checkset example 3:</a:t>
            </a:r>
            <a:br>
              <a:rPr lang="en-US" smtClean="0"/>
            </a:br>
            <a:r>
              <a:rPr lang="en-US" sz="2600" smtClean="0"/>
              <a:t>Single payment for multiple checks</a:t>
            </a:r>
          </a:p>
        </p:txBody>
      </p:sp>
      <p:sp>
        <p:nvSpPr>
          <p:cNvPr id="13315" name="Rectangle 3"/>
          <p:cNvSpPr>
            <a:spLocks noGrp="1" noChangeArrowheads="1"/>
          </p:cNvSpPr>
          <p:nvPr>
            <p:ph idx="1"/>
          </p:nvPr>
        </p:nvSpPr>
        <p:spPr>
          <a:xfrm>
            <a:off x="519113" y="4837113"/>
            <a:ext cx="8318500" cy="1552575"/>
          </a:xfrm>
        </p:spPr>
        <p:txBody>
          <a:bodyPr/>
          <a:lstStyle/>
          <a:p>
            <a:pPr>
              <a:buFont typeface="Arial" charset="0"/>
              <a:buChar char="•"/>
            </a:pPr>
            <a:r>
              <a:rPr lang="en-US" smtClean="0"/>
              <a:t>An auto collision required litigation which ultimately ruled in favor of Ray Newton</a:t>
            </a:r>
          </a:p>
          <a:p>
            <a:pPr lvl="1"/>
            <a:r>
              <a:rPr lang="en-US" smtClean="0"/>
              <a:t>He gets a check for $3000 minus the 20% lawyer fee</a:t>
            </a:r>
          </a:p>
          <a:p>
            <a:pPr lvl="1"/>
            <a:r>
              <a:rPr lang="en-US" smtClean="0"/>
              <a:t>His lawyer gets a check for 20% of $3000, or $600</a:t>
            </a:r>
          </a:p>
        </p:txBody>
      </p:sp>
      <p:grpSp>
        <p:nvGrpSpPr>
          <p:cNvPr id="13316" name="Group 4"/>
          <p:cNvGrpSpPr>
            <a:grpSpLocks/>
          </p:cNvGrpSpPr>
          <p:nvPr/>
        </p:nvGrpSpPr>
        <p:grpSpPr bwMode="auto">
          <a:xfrm>
            <a:off x="3927475" y="1992313"/>
            <a:ext cx="1193800" cy="830262"/>
            <a:chOff x="3153" y="1049"/>
            <a:chExt cx="752" cy="523"/>
          </a:xfrm>
        </p:grpSpPr>
        <p:sp>
          <p:nvSpPr>
            <p:cNvPr id="13408"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3409"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7" name="Group 7"/>
          <p:cNvGrpSpPr>
            <a:grpSpLocks/>
          </p:cNvGrpSpPr>
          <p:nvPr/>
        </p:nvGrpSpPr>
        <p:grpSpPr bwMode="auto">
          <a:xfrm>
            <a:off x="5121275" y="2063750"/>
            <a:ext cx="3654425" cy="622300"/>
            <a:chOff x="3226" y="772"/>
            <a:chExt cx="2302" cy="392"/>
          </a:xfrm>
        </p:grpSpPr>
        <p:grpSp>
          <p:nvGrpSpPr>
            <p:cNvPr id="13403" name="Group 8"/>
            <p:cNvGrpSpPr>
              <a:grpSpLocks/>
            </p:cNvGrpSpPr>
            <p:nvPr/>
          </p:nvGrpSpPr>
          <p:grpSpPr bwMode="auto">
            <a:xfrm>
              <a:off x="4010" y="772"/>
              <a:ext cx="392" cy="392"/>
              <a:chOff x="1350" y="686"/>
              <a:chExt cx="1132" cy="1132"/>
            </a:xfrm>
          </p:grpSpPr>
          <p:sp>
            <p:nvSpPr>
              <p:cNvPr id="13406"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407"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404" name="Line 1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05" name="Text Box 1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grpSp>
        <p:nvGrpSpPr>
          <p:cNvPr id="13318" name="Group 13"/>
          <p:cNvGrpSpPr>
            <a:grpSpLocks/>
          </p:cNvGrpSpPr>
          <p:nvPr/>
        </p:nvGrpSpPr>
        <p:grpSpPr bwMode="auto">
          <a:xfrm>
            <a:off x="785813" y="1955800"/>
            <a:ext cx="1217612" cy="1252538"/>
            <a:chOff x="358" y="281"/>
            <a:chExt cx="934" cy="961"/>
          </a:xfrm>
        </p:grpSpPr>
        <p:grpSp>
          <p:nvGrpSpPr>
            <p:cNvPr id="13375" name="Group 14"/>
            <p:cNvGrpSpPr>
              <a:grpSpLocks/>
            </p:cNvGrpSpPr>
            <p:nvPr/>
          </p:nvGrpSpPr>
          <p:grpSpPr bwMode="auto">
            <a:xfrm>
              <a:off x="607" y="513"/>
              <a:ext cx="615" cy="494"/>
              <a:chOff x="1834" y="946"/>
              <a:chExt cx="721" cy="579"/>
            </a:xfrm>
          </p:grpSpPr>
          <p:sp>
            <p:nvSpPr>
              <p:cNvPr id="13401" name="Line 15"/>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02" name="Line 16"/>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76" name="Group 17"/>
            <p:cNvGrpSpPr>
              <a:grpSpLocks/>
            </p:cNvGrpSpPr>
            <p:nvPr/>
          </p:nvGrpSpPr>
          <p:grpSpPr bwMode="auto">
            <a:xfrm>
              <a:off x="888" y="736"/>
              <a:ext cx="404" cy="506"/>
              <a:chOff x="4174" y="933"/>
              <a:chExt cx="921" cy="1151"/>
            </a:xfrm>
          </p:grpSpPr>
          <p:sp>
            <p:nvSpPr>
              <p:cNvPr id="13384" name="Rectangle 1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3385" name="AutoShape 1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86" name="AutoShape 2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87" name="AutoShape 2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88" name="Freeform 2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89" name="Freeform 2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0" name="Freeform 2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1" name="Freeform 2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2" name="Freeform 2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3" name="Freeform 2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4" name="Freeform 2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5" name="Line 2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6" name="Line 3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7" name="Line 3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8" name="Line 3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9" name="Line 3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0" name="Line 3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77" name="Group 35"/>
            <p:cNvGrpSpPr>
              <a:grpSpLocks/>
            </p:cNvGrpSpPr>
            <p:nvPr/>
          </p:nvGrpSpPr>
          <p:grpSpPr bwMode="auto">
            <a:xfrm>
              <a:off x="358" y="281"/>
              <a:ext cx="514" cy="511"/>
              <a:chOff x="3360" y="800"/>
              <a:chExt cx="620" cy="616"/>
            </a:xfrm>
          </p:grpSpPr>
          <p:sp>
            <p:nvSpPr>
              <p:cNvPr id="13378" name="AutoShape 3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3379" name="Freeform 37"/>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3380" name="Group 38"/>
              <p:cNvGrpSpPr>
                <a:grpSpLocks/>
              </p:cNvGrpSpPr>
              <p:nvPr/>
            </p:nvGrpSpPr>
            <p:grpSpPr bwMode="auto">
              <a:xfrm flipH="1">
                <a:off x="3749" y="1171"/>
                <a:ext cx="212" cy="213"/>
                <a:chOff x="1350" y="686"/>
                <a:chExt cx="1132" cy="1132"/>
              </a:xfrm>
            </p:grpSpPr>
            <p:sp>
              <p:nvSpPr>
                <p:cNvPr id="13382" name="AutoShape 3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83" name="Picture 4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81" name="Picture 4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3319" name="AutoShape 42"/>
          <p:cNvSpPr>
            <a:spLocks noChangeArrowheads="1"/>
          </p:cNvSpPr>
          <p:nvPr/>
        </p:nvSpPr>
        <p:spPr bwMode="auto">
          <a:xfrm>
            <a:off x="2111375" y="2393950"/>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20" name="Text Box 43"/>
          <p:cNvSpPr txBox="1">
            <a:spLocks noChangeArrowheads="1"/>
          </p:cNvSpPr>
          <p:nvPr/>
        </p:nvSpPr>
        <p:spPr bwMode="auto">
          <a:xfrm>
            <a:off x="2139950" y="3127375"/>
            <a:ext cx="1033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-$3000</a:t>
            </a:r>
          </a:p>
        </p:txBody>
      </p:sp>
      <p:sp>
        <p:nvSpPr>
          <p:cNvPr id="13321" name="Text Box 44"/>
          <p:cNvSpPr txBox="1">
            <a:spLocks noChangeArrowheads="1"/>
          </p:cNvSpPr>
          <p:nvPr/>
        </p:nvSpPr>
        <p:spPr bwMode="auto">
          <a:xfrm>
            <a:off x="1485900" y="1992313"/>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13322" name="Text Box 45"/>
          <p:cNvSpPr txBox="1">
            <a:spLocks noChangeArrowheads="1"/>
          </p:cNvSpPr>
          <p:nvPr/>
        </p:nvSpPr>
        <p:spPr bwMode="auto">
          <a:xfrm>
            <a:off x="5197475" y="203358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$2400</a:t>
            </a:r>
          </a:p>
        </p:txBody>
      </p:sp>
      <p:grpSp>
        <p:nvGrpSpPr>
          <p:cNvPr id="13323" name="Group 46"/>
          <p:cNvGrpSpPr>
            <a:grpSpLocks/>
          </p:cNvGrpSpPr>
          <p:nvPr/>
        </p:nvGrpSpPr>
        <p:grpSpPr bwMode="auto">
          <a:xfrm>
            <a:off x="3925888" y="2967038"/>
            <a:ext cx="1193800" cy="830262"/>
            <a:chOff x="3153" y="1049"/>
            <a:chExt cx="752" cy="523"/>
          </a:xfrm>
        </p:grpSpPr>
        <p:sp>
          <p:nvSpPr>
            <p:cNvPr id="13373" name="Rectangle 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3374" name="Picture 4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4" name="Group 49"/>
          <p:cNvGrpSpPr>
            <a:grpSpLocks/>
          </p:cNvGrpSpPr>
          <p:nvPr/>
        </p:nvGrpSpPr>
        <p:grpSpPr bwMode="auto">
          <a:xfrm>
            <a:off x="5105400" y="3054350"/>
            <a:ext cx="3654425" cy="622300"/>
            <a:chOff x="3226" y="772"/>
            <a:chExt cx="2302" cy="392"/>
          </a:xfrm>
        </p:grpSpPr>
        <p:grpSp>
          <p:nvGrpSpPr>
            <p:cNvPr id="13368" name="Group 50"/>
            <p:cNvGrpSpPr>
              <a:grpSpLocks/>
            </p:cNvGrpSpPr>
            <p:nvPr/>
          </p:nvGrpSpPr>
          <p:grpSpPr bwMode="auto">
            <a:xfrm>
              <a:off x="4010" y="772"/>
              <a:ext cx="392" cy="392"/>
              <a:chOff x="1350" y="686"/>
              <a:chExt cx="1132" cy="1132"/>
            </a:xfrm>
          </p:grpSpPr>
          <p:sp>
            <p:nvSpPr>
              <p:cNvPr id="13371" name="AutoShape 5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72" name="Picture 52"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69" name="Line 53"/>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70" name="Text Box 54"/>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Paula Gellar (lawyer)</a:t>
              </a:r>
            </a:p>
          </p:txBody>
        </p:sp>
      </p:grpSp>
      <p:sp>
        <p:nvSpPr>
          <p:cNvPr id="13325" name="Text Box 55"/>
          <p:cNvSpPr txBox="1">
            <a:spLocks noChangeArrowheads="1"/>
          </p:cNvSpPr>
          <p:nvPr/>
        </p:nvSpPr>
        <p:spPr bwMode="auto">
          <a:xfrm>
            <a:off x="5197475" y="30051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$600</a:t>
            </a:r>
          </a:p>
        </p:txBody>
      </p:sp>
      <p:sp>
        <p:nvSpPr>
          <p:cNvPr id="13326" name="AutoShape 56"/>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Text Box 72"/>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3328" name="Group 73"/>
          <p:cNvGrpSpPr>
            <a:grpSpLocks/>
          </p:cNvGrpSpPr>
          <p:nvPr/>
        </p:nvGrpSpPr>
        <p:grpSpPr bwMode="auto">
          <a:xfrm>
            <a:off x="5286375" y="1108075"/>
            <a:ext cx="614363" cy="544513"/>
            <a:chOff x="4876" y="510"/>
            <a:chExt cx="455" cy="403"/>
          </a:xfrm>
        </p:grpSpPr>
        <p:sp>
          <p:nvSpPr>
            <p:cNvPr id="13329" name="Rectangle 74"/>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3330" name="Group 75"/>
            <p:cNvGrpSpPr>
              <a:grpSpLocks/>
            </p:cNvGrpSpPr>
            <p:nvPr/>
          </p:nvGrpSpPr>
          <p:grpSpPr bwMode="auto">
            <a:xfrm>
              <a:off x="5126" y="732"/>
              <a:ext cx="180" cy="166"/>
              <a:chOff x="2371" y="1333"/>
              <a:chExt cx="1641" cy="1516"/>
            </a:xfrm>
          </p:grpSpPr>
          <p:sp>
            <p:nvSpPr>
              <p:cNvPr id="1335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31" name="Group 86"/>
            <p:cNvGrpSpPr>
              <a:grpSpLocks/>
            </p:cNvGrpSpPr>
            <p:nvPr/>
          </p:nvGrpSpPr>
          <p:grpSpPr bwMode="auto">
            <a:xfrm>
              <a:off x="5055" y="666"/>
              <a:ext cx="180" cy="166"/>
              <a:chOff x="2371" y="1333"/>
              <a:chExt cx="1641" cy="1516"/>
            </a:xfrm>
          </p:grpSpPr>
          <p:sp>
            <p:nvSpPr>
              <p:cNvPr id="13348" name="Freeform 8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9" name="Rectangle 8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0" name="Freeform 8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1" name="Freeform 9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2" name="Freeform 9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9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Freeform 9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Freeform 9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Freeform 9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9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32" name="Group 97"/>
            <p:cNvGrpSpPr>
              <a:grpSpLocks/>
            </p:cNvGrpSpPr>
            <p:nvPr/>
          </p:nvGrpSpPr>
          <p:grpSpPr bwMode="auto">
            <a:xfrm>
              <a:off x="4984" y="599"/>
              <a:ext cx="180" cy="166"/>
              <a:chOff x="2371" y="1333"/>
              <a:chExt cx="1641" cy="1516"/>
            </a:xfrm>
          </p:grpSpPr>
          <p:sp>
            <p:nvSpPr>
              <p:cNvPr id="13338"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0"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4"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5"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7"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35" name="Group 110"/>
            <p:cNvGrpSpPr>
              <a:grpSpLocks/>
            </p:cNvGrpSpPr>
            <p:nvPr/>
          </p:nvGrpSpPr>
          <p:grpSpPr bwMode="auto">
            <a:xfrm>
              <a:off x="5235" y="510"/>
              <a:ext cx="90" cy="130"/>
              <a:chOff x="3674" y="1098"/>
              <a:chExt cx="676" cy="977"/>
            </a:xfrm>
          </p:grpSpPr>
          <p:sp>
            <p:nvSpPr>
              <p:cNvPr id="13336" name="Rectangle 111"/>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337" name="Picture 1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Checkset example 4:</a:t>
            </a:r>
            <a:br>
              <a:rPr lang="en-US" smtClean="0"/>
            </a:br>
            <a:r>
              <a:rPr lang="en-US" sz="2600" smtClean="0"/>
              <a:t>Multiple payments for multiple checks</a:t>
            </a:r>
          </a:p>
        </p:txBody>
      </p:sp>
      <p:sp>
        <p:nvSpPr>
          <p:cNvPr id="14339" name="Rectangle 3"/>
          <p:cNvSpPr>
            <a:spLocks noGrp="1" noChangeArrowheads="1"/>
          </p:cNvSpPr>
          <p:nvPr>
            <p:ph idx="1"/>
          </p:nvPr>
        </p:nvSpPr>
        <p:spPr>
          <a:xfrm>
            <a:off x="519113" y="4764088"/>
            <a:ext cx="8318500" cy="1552575"/>
          </a:xfrm>
        </p:spPr>
        <p:txBody>
          <a:bodyPr/>
          <a:lstStyle/>
          <a:p>
            <a:pPr>
              <a:buFont typeface="Arial" charset="0"/>
              <a:buChar char="•"/>
            </a:pPr>
            <a:r>
              <a:rPr lang="en-US" smtClean="0"/>
              <a:t>An injury-causing collision required litigation which ultimately ruled in favor of Ray Newton </a:t>
            </a:r>
          </a:p>
          <a:p>
            <a:pPr lvl="1"/>
            <a:r>
              <a:rPr lang="en-US" smtClean="0"/>
              <a:t>Ray gets a check for $4000 minus the 20% lawyer fee</a:t>
            </a:r>
          </a:p>
          <a:p>
            <a:pPr lvl="1"/>
            <a:r>
              <a:rPr lang="en-US" smtClean="0"/>
              <a:t>His lawyer gets a check for 20% of $4000, or $800 </a:t>
            </a:r>
          </a:p>
        </p:txBody>
      </p:sp>
      <p:grpSp>
        <p:nvGrpSpPr>
          <p:cNvPr id="14340" name="Group 4"/>
          <p:cNvGrpSpPr>
            <a:grpSpLocks/>
          </p:cNvGrpSpPr>
          <p:nvPr/>
        </p:nvGrpSpPr>
        <p:grpSpPr bwMode="auto">
          <a:xfrm>
            <a:off x="3927475" y="1820863"/>
            <a:ext cx="1193800" cy="830262"/>
            <a:chOff x="3153" y="1049"/>
            <a:chExt cx="752" cy="523"/>
          </a:xfrm>
        </p:grpSpPr>
        <p:sp>
          <p:nvSpPr>
            <p:cNvPr id="14464"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4465"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1" name="Group 7"/>
          <p:cNvGrpSpPr>
            <a:grpSpLocks/>
          </p:cNvGrpSpPr>
          <p:nvPr/>
        </p:nvGrpSpPr>
        <p:grpSpPr bwMode="auto">
          <a:xfrm>
            <a:off x="5121275" y="1997075"/>
            <a:ext cx="3654425" cy="622300"/>
            <a:chOff x="3226" y="772"/>
            <a:chExt cx="2302" cy="392"/>
          </a:xfrm>
        </p:grpSpPr>
        <p:grpSp>
          <p:nvGrpSpPr>
            <p:cNvPr id="14459" name="Group 8"/>
            <p:cNvGrpSpPr>
              <a:grpSpLocks/>
            </p:cNvGrpSpPr>
            <p:nvPr/>
          </p:nvGrpSpPr>
          <p:grpSpPr bwMode="auto">
            <a:xfrm>
              <a:off x="4010" y="772"/>
              <a:ext cx="392" cy="392"/>
              <a:chOff x="1350" y="686"/>
              <a:chExt cx="1132" cy="1132"/>
            </a:xfrm>
          </p:grpSpPr>
          <p:sp>
            <p:nvSpPr>
              <p:cNvPr id="14462"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63"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460" name="Line 1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1" name="Text Box 1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grpSp>
        <p:nvGrpSpPr>
          <p:cNvPr id="14342" name="Group 14"/>
          <p:cNvGrpSpPr>
            <a:grpSpLocks/>
          </p:cNvGrpSpPr>
          <p:nvPr/>
        </p:nvGrpSpPr>
        <p:grpSpPr bwMode="auto">
          <a:xfrm>
            <a:off x="3925888" y="3024188"/>
            <a:ext cx="1193800" cy="830262"/>
            <a:chOff x="3153" y="1049"/>
            <a:chExt cx="752" cy="523"/>
          </a:xfrm>
        </p:grpSpPr>
        <p:sp>
          <p:nvSpPr>
            <p:cNvPr id="14457" name="Rectangle 1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4458"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3" name="Group 17"/>
          <p:cNvGrpSpPr>
            <a:grpSpLocks/>
          </p:cNvGrpSpPr>
          <p:nvPr/>
        </p:nvGrpSpPr>
        <p:grpSpPr bwMode="auto">
          <a:xfrm>
            <a:off x="5105400" y="3101975"/>
            <a:ext cx="3654425" cy="622300"/>
            <a:chOff x="3226" y="772"/>
            <a:chExt cx="2302" cy="392"/>
          </a:xfrm>
        </p:grpSpPr>
        <p:grpSp>
          <p:nvGrpSpPr>
            <p:cNvPr id="14452" name="Group 18"/>
            <p:cNvGrpSpPr>
              <a:grpSpLocks/>
            </p:cNvGrpSpPr>
            <p:nvPr/>
          </p:nvGrpSpPr>
          <p:grpSpPr bwMode="auto">
            <a:xfrm>
              <a:off x="4010" y="772"/>
              <a:ext cx="392" cy="392"/>
              <a:chOff x="1350" y="686"/>
              <a:chExt cx="1132" cy="1132"/>
            </a:xfrm>
          </p:grpSpPr>
          <p:sp>
            <p:nvSpPr>
              <p:cNvPr id="14455" name="AutoShape 1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56" name="Picture 2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453" name="Line 2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4" name="Text Box 2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Paula Gellar (lawyer)</a:t>
              </a:r>
            </a:p>
          </p:txBody>
        </p:sp>
      </p:grpSp>
      <p:sp>
        <p:nvSpPr>
          <p:cNvPr id="14344" name="Text Box 23"/>
          <p:cNvSpPr txBox="1">
            <a:spLocks noChangeArrowheads="1"/>
          </p:cNvSpPr>
          <p:nvPr/>
        </p:nvSpPr>
        <p:spPr bwMode="auto">
          <a:xfrm>
            <a:off x="5197475" y="306228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$800</a:t>
            </a:r>
          </a:p>
        </p:txBody>
      </p:sp>
      <p:sp>
        <p:nvSpPr>
          <p:cNvPr id="14345" name="AutoShape 24"/>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6" name="AutoShape 25"/>
          <p:cNvSpPr>
            <a:spLocks noChangeArrowheads="1"/>
          </p:cNvSpPr>
          <p:nvPr/>
        </p:nvSpPr>
        <p:spPr bwMode="auto">
          <a:xfrm>
            <a:off x="2109788" y="33766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4347" name="Group 26"/>
          <p:cNvGrpSpPr>
            <a:grpSpLocks/>
          </p:cNvGrpSpPr>
          <p:nvPr/>
        </p:nvGrpSpPr>
        <p:grpSpPr bwMode="auto">
          <a:xfrm>
            <a:off x="785813" y="1109663"/>
            <a:ext cx="1217612" cy="1252537"/>
            <a:chOff x="358" y="281"/>
            <a:chExt cx="934" cy="961"/>
          </a:xfrm>
        </p:grpSpPr>
        <p:grpSp>
          <p:nvGrpSpPr>
            <p:cNvPr id="14424" name="Group 27"/>
            <p:cNvGrpSpPr>
              <a:grpSpLocks/>
            </p:cNvGrpSpPr>
            <p:nvPr/>
          </p:nvGrpSpPr>
          <p:grpSpPr bwMode="auto">
            <a:xfrm>
              <a:off x="607" y="513"/>
              <a:ext cx="615" cy="494"/>
              <a:chOff x="1834" y="946"/>
              <a:chExt cx="721" cy="579"/>
            </a:xfrm>
          </p:grpSpPr>
          <p:sp>
            <p:nvSpPr>
              <p:cNvPr id="14450" name="Line 28"/>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1" name="Line 29"/>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25" name="Group 30"/>
            <p:cNvGrpSpPr>
              <a:grpSpLocks/>
            </p:cNvGrpSpPr>
            <p:nvPr/>
          </p:nvGrpSpPr>
          <p:grpSpPr bwMode="auto">
            <a:xfrm>
              <a:off x="888" y="736"/>
              <a:ext cx="404" cy="506"/>
              <a:chOff x="4174" y="933"/>
              <a:chExt cx="921" cy="1151"/>
            </a:xfrm>
          </p:grpSpPr>
          <p:sp>
            <p:nvSpPr>
              <p:cNvPr id="14433" name="Rectangle 3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4434" name="AutoShape 3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35" name="AutoShape 3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36" name="AutoShape 3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37" name="Freeform 3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38" name="Freeform 3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39" name="Freeform 3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0" name="Freeform 3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1" name="Freeform 3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2" name="Freeform 4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3" name="Freeform 4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4" name="Line 4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5" name="Line 4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6" name="Line 4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7" name="Line 4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8" name="Line 4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9" name="Line 4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26" name="Group 48"/>
            <p:cNvGrpSpPr>
              <a:grpSpLocks/>
            </p:cNvGrpSpPr>
            <p:nvPr/>
          </p:nvGrpSpPr>
          <p:grpSpPr bwMode="auto">
            <a:xfrm>
              <a:off x="358" y="281"/>
              <a:ext cx="514" cy="511"/>
              <a:chOff x="3360" y="800"/>
              <a:chExt cx="620" cy="616"/>
            </a:xfrm>
          </p:grpSpPr>
          <p:sp>
            <p:nvSpPr>
              <p:cNvPr id="14427" name="AutoShape 4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28" name="Freeform 50"/>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429" name="Group 51"/>
              <p:cNvGrpSpPr>
                <a:grpSpLocks/>
              </p:cNvGrpSpPr>
              <p:nvPr/>
            </p:nvGrpSpPr>
            <p:grpSpPr bwMode="auto">
              <a:xfrm flipH="1">
                <a:off x="3749" y="1171"/>
                <a:ext cx="212" cy="213"/>
                <a:chOff x="1350" y="686"/>
                <a:chExt cx="1132" cy="1132"/>
              </a:xfrm>
            </p:grpSpPr>
            <p:sp>
              <p:nvSpPr>
                <p:cNvPr id="14431" name="AutoShape 5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32" name="Picture 5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30"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48" name="Text Box 55"/>
          <p:cNvSpPr txBox="1">
            <a:spLocks noChangeArrowheads="1"/>
          </p:cNvSpPr>
          <p:nvPr/>
        </p:nvSpPr>
        <p:spPr bwMode="auto">
          <a:xfrm>
            <a:off x="1516063" y="29337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Med. pay.</a:t>
            </a:r>
          </a:p>
        </p:txBody>
      </p:sp>
      <p:sp>
        <p:nvSpPr>
          <p:cNvPr id="14349" name="AutoShape 56"/>
          <p:cNvSpPr>
            <a:spLocks noChangeArrowheads="1"/>
          </p:cNvSpPr>
          <p:nvPr/>
        </p:nvSpPr>
        <p:spPr bwMode="auto">
          <a:xfrm>
            <a:off x="2111375" y="15478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4350" name="Text Box 57"/>
          <p:cNvSpPr txBox="1">
            <a:spLocks noChangeArrowheads="1"/>
          </p:cNvSpPr>
          <p:nvPr/>
        </p:nvSpPr>
        <p:spPr bwMode="auto">
          <a:xfrm>
            <a:off x="2139950" y="22812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-$2400</a:t>
            </a:r>
          </a:p>
        </p:txBody>
      </p:sp>
      <p:sp>
        <p:nvSpPr>
          <p:cNvPr id="14351" name="Text Box 58"/>
          <p:cNvSpPr txBox="1">
            <a:spLocks noChangeArrowheads="1"/>
          </p:cNvSpPr>
          <p:nvPr/>
        </p:nvSpPr>
        <p:spPr bwMode="auto">
          <a:xfrm>
            <a:off x="1485900" y="11461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14352" name="Text Box 59"/>
          <p:cNvSpPr txBox="1">
            <a:spLocks noChangeArrowheads="1"/>
          </p:cNvSpPr>
          <p:nvPr/>
        </p:nvSpPr>
        <p:spPr bwMode="auto">
          <a:xfrm>
            <a:off x="2122488" y="41116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-$1600</a:t>
            </a:r>
          </a:p>
        </p:txBody>
      </p:sp>
      <p:grpSp>
        <p:nvGrpSpPr>
          <p:cNvPr id="14353" name="Group 60"/>
          <p:cNvGrpSpPr>
            <a:grpSpLocks/>
          </p:cNvGrpSpPr>
          <p:nvPr/>
        </p:nvGrpSpPr>
        <p:grpSpPr bwMode="auto">
          <a:xfrm>
            <a:off x="785813" y="2938463"/>
            <a:ext cx="1217612" cy="1252537"/>
            <a:chOff x="358" y="281"/>
            <a:chExt cx="934" cy="961"/>
          </a:xfrm>
        </p:grpSpPr>
        <p:grpSp>
          <p:nvGrpSpPr>
            <p:cNvPr id="14396" name="Group 61"/>
            <p:cNvGrpSpPr>
              <a:grpSpLocks/>
            </p:cNvGrpSpPr>
            <p:nvPr/>
          </p:nvGrpSpPr>
          <p:grpSpPr bwMode="auto">
            <a:xfrm>
              <a:off x="607" y="513"/>
              <a:ext cx="615" cy="494"/>
              <a:chOff x="1834" y="946"/>
              <a:chExt cx="721" cy="579"/>
            </a:xfrm>
          </p:grpSpPr>
          <p:sp>
            <p:nvSpPr>
              <p:cNvPr id="14422" name="Line 62"/>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23" name="Line 63"/>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97" name="Group 64"/>
            <p:cNvGrpSpPr>
              <a:grpSpLocks/>
            </p:cNvGrpSpPr>
            <p:nvPr/>
          </p:nvGrpSpPr>
          <p:grpSpPr bwMode="auto">
            <a:xfrm>
              <a:off x="888" y="736"/>
              <a:ext cx="404" cy="506"/>
              <a:chOff x="4174" y="933"/>
              <a:chExt cx="921" cy="1151"/>
            </a:xfrm>
          </p:grpSpPr>
          <p:sp>
            <p:nvSpPr>
              <p:cNvPr id="14405" name="Rectangle 6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4406" name="AutoShape 6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07" name="AutoShape 6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08" name="AutoShape 6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09" name="Freeform 6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0" name="Freeform 7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1" name="Freeform 7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2" name="Freeform 7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3" name="Freeform 7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4" name="Freeform 7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5" name="Freeform 7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6" name="Line 7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7" name="Line 7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8" name="Line 7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9" name="Line 7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0" name="Line 8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1" name="Line 8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98" name="Group 82"/>
            <p:cNvGrpSpPr>
              <a:grpSpLocks/>
            </p:cNvGrpSpPr>
            <p:nvPr/>
          </p:nvGrpSpPr>
          <p:grpSpPr bwMode="auto">
            <a:xfrm>
              <a:off x="358" y="281"/>
              <a:ext cx="514" cy="511"/>
              <a:chOff x="3360" y="800"/>
              <a:chExt cx="620" cy="616"/>
            </a:xfrm>
          </p:grpSpPr>
          <p:sp>
            <p:nvSpPr>
              <p:cNvPr id="14399" name="AutoShape 8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00" name="Freeform 84"/>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401" name="Group 85"/>
              <p:cNvGrpSpPr>
                <a:grpSpLocks/>
              </p:cNvGrpSpPr>
              <p:nvPr/>
            </p:nvGrpSpPr>
            <p:grpSpPr bwMode="auto">
              <a:xfrm flipH="1">
                <a:off x="3749" y="1171"/>
                <a:ext cx="212" cy="213"/>
                <a:chOff x="1350" y="686"/>
                <a:chExt cx="1132" cy="1132"/>
              </a:xfrm>
            </p:grpSpPr>
            <p:sp>
              <p:nvSpPr>
                <p:cNvPr id="14403" name="AutoShape 8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04" name="Picture 8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02" name="Picture 8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54" name="Text Box 116"/>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4355" name="Group 117"/>
          <p:cNvGrpSpPr>
            <a:grpSpLocks/>
          </p:cNvGrpSpPr>
          <p:nvPr/>
        </p:nvGrpSpPr>
        <p:grpSpPr bwMode="auto">
          <a:xfrm>
            <a:off x="5286375" y="1108075"/>
            <a:ext cx="614363" cy="544513"/>
            <a:chOff x="4876" y="510"/>
            <a:chExt cx="455" cy="403"/>
          </a:xfrm>
        </p:grpSpPr>
        <p:sp>
          <p:nvSpPr>
            <p:cNvPr id="14357" name="Rectangle 118"/>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4358" name="Group 119"/>
            <p:cNvGrpSpPr>
              <a:grpSpLocks/>
            </p:cNvGrpSpPr>
            <p:nvPr/>
          </p:nvGrpSpPr>
          <p:grpSpPr bwMode="auto">
            <a:xfrm>
              <a:off x="5126" y="732"/>
              <a:ext cx="180" cy="166"/>
              <a:chOff x="2371" y="1333"/>
              <a:chExt cx="1641" cy="1516"/>
            </a:xfrm>
          </p:grpSpPr>
          <p:sp>
            <p:nvSpPr>
              <p:cNvPr id="14386"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7"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8"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9"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0"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1"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2"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3"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4"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5"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59" name="Group 130"/>
            <p:cNvGrpSpPr>
              <a:grpSpLocks/>
            </p:cNvGrpSpPr>
            <p:nvPr/>
          </p:nvGrpSpPr>
          <p:grpSpPr bwMode="auto">
            <a:xfrm>
              <a:off x="5055" y="666"/>
              <a:ext cx="180" cy="166"/>
              <a:chOff x="2371" y="1333"/>
              <a:chExt cx="1641" cy="1516"/>
            </a:xfrm>
          </p:grpSpPr>
          <p:sp>
            <p:nvSpPr>
              <p:cNvPr id="14376"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7"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78"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Freeform 13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4"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60" name="Group 141"/>
            <p:cNvGrpSpPr>
              <a:grpSpLocks/>
            </p:cNvGrpSpPr>
            <p:nvPr/>
          </p:nvGrpSpPr>
          <p:grpSpPr bwMode="auto">
            <a:xfrm>
              <a:off x="4984" y="599"/>
              <a:ext cx="180" cy="166"/>
              <a:chOff x="2371" y="1333"/>
              <a:chExt cx="1641" cy="1516"/>
            </a:xfrm>
          </p:grpSpPr>
          <p:sp>
            <p:nvSpPr>
              <p:cNvPr id="14366" name="Freeform 14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7" name="Rectangle 14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68" name="Freeform 14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9" name="Freeform 14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0" name="Freeform 14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1" name="Freeform 14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2" name="Freeform 14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3" name="Freeform 14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15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15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63" name="Group 154"/>
            <p:cNvGrpSpPr>
              <a:grpSpLocks/>
            </p:cNvGrpSpPr>
            <p:nvPr/>
          </p:nvGrpSpPr>
          <p:grpSpPr bwMode="auto">
            <a:xfrm>
              <a:off x="5235" y="510"/>
              <a:ext cx="90" cy="130"/>
              <a:chOff x="3674" y="1098"/>
              <a:chExt cx="676" cy="977"/>
            </a:xfrm>
          </p:grpSpPr>
          <p:sp>
            <p:nvSpPr>
              <p:cNvPr id="14364" name="Rectangle 155"/>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4365" name="Picture 15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56" name="Text Box 13"/>
          <p:cNvSpPr txBox="1">
            <a:spLocks noChangeArrowheads="1"/>
          </p:cNvSpPr>
          <p:nvPr/>
        </p:nvSpPr>
        <p:spPr bwMode="auto">
          <a:xfrm>
            <a:off x="5197475" y="19669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$3200</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5013" y="126523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title"/>
          </p:nvPr>
        </p:nvSpPr>
        <p:spPr/>
        <p:txBody>
          <a:bodyPr/>
          <a:lstStyle/>
          <a:p>
            <a:pPr eaLnBrk="1" hangingPunct="1"/>
            <a:r>
              <a:rPr lang="en-US" smtClean="0"/>
              <a:t>Financials approval</a:t>
            </a:r>
          </a:p>
        </p:txBody>
      </p:sp>
      <p:sp>
        <p:nvSpPr>
          <p:cNvPr id="15364" name="Rectangle 4"/>
          <p:cNvSpPr>
            <a:spLocks noGrp="1" noChangeArrowheads="1"/>
          </p:cNvSpPr>
          <p:nvPr>
            <p:ph idx="1"/>
          </p:nvPr>
        </p:nvSpPr>
        <p:spPr>
          <a:xfrm>
            <a:off x="519113" y="4114800"/>
            <a:ext cx="8318500" cy="2220913"/>
          </a:xfrm>
        </p:spPr>
        <p:txBody>
          <a:bodyPr/>
          <a:lstStyle/>
          <a:p>
            <a:pPr>
              <a:buFont typeface="Arial" charset="0"/>
              <a:buChar char="•"/>
            </a:pPr>
            <a:r>
              <a:rPr lang="en-US" smtClean="0"/>
              <a:t>ClaimCenter reviews every transaction (including payment transactions) to determine if it requires approval</a:t>
            </a:r>
          </a:p>
        </p:txBody>
      </p:sp>
      <p:sp>
        <p:nvSpPr>
          <p:cNvPr id="15365" name="Rectangle 5"/>
          <p:cNvSpPr>
            <a:spLocks noChangeArrowheads="1"/>
          </p:cNvSpPr>
          <p:nvPr/>
        </p:nvSpPr>
        <p:spPr bwMode="auto">
          <a:xfrm>
            <a:off x="2413000" y="3013075"/>
            <a:ext cx="2381250" cy="17303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5366" name="Group 6"/>
          <p:cNvGrpSpPr>
            <a:grpSpLocks/>
          </p:cNvGrpSpPr>
          <p:nvPr/>
        </p:nvGrpSpPr>
        <p:grpSpPr bwMode="auto">
          <a:xfrm>
            <a:off x="1827213" y="2566988"/>
            <a:ext cx="1341437" cy="903287"/>
            <a:chOff x="2984" y="3331"/>
            <a:chExt cx="845" cy="569"/>
          </a:xfrm>
        </p:grpSpPr>
        <p:sp>
          <p:nvSpPr>
            <p:cNvPr id="15413" name="AutoShape 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414" name="Group 8"/>
            <p:cNvGrpSpPr>
              <a:grpSpLocks/>
            </p:cNvGrpSpPr>
            <p:nvPr/>
          </p:nvGrpSpPr>
          <p:grpSpPr bwMode="auto">
            <a:xfrm>
              <a:off x="3386" y="3487"/>
              <a:ext cx="443" cy="398"/>
              <a:chOff x="4838" y="2218"/>
              <a:chExt cx="395" cy="355"/>
            </a:xfrm>
          </p:grpSpPr>
          <p:sp>
            <p:nvSpPr>
              <p:cNvPr id="15415" name="Freeform 9"/>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0"/>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7" name="Freeform 11"/>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12"/>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13"/>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14"/>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15"/>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Rectangle 1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23" name="Rectangle 1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24" name="Freeform 18"/>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Rectangle 1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5367" name="Group 21"/>
          <p:cNvGrpSpPr>
            <a:grpSpLocks/>
          </p:cNvGrpSpPr>
          <p:nvPr/>
        </p:nvGrpSpPr>
        <p:grpSpPr bwMode="auto">
          <a:xfrm>
            <a:off x="5738813" y="2670175"/>
            <a:ext cx="719137" cy="901700"/>
            <a:chOff x="4174" y="933"/>
            <a:chExt cx="921" cy="1151"/>
          </a:xfrm>
        </p:grpSpPr>
        <p:sp>
          <p:nvSpPr>
            <p:cNvPr id="15396" name="Rectangle 2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5397" name="AutoShape 2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398" name="AutoShape 2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399" name="AutoShape 2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00" name="Freeform 2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1" name="Freeform 2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2" name="Freeform 2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3" name="Freeform 2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4" name="Freeform 3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5" name="Freeform 3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6" name="Freeform 3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7" name="Line 3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08" name="Line 3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09" name="Line 3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0" name="Line 3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1" name="Line 3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2" name="Line 3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68" name="AutoShape 39"/>
          <p:cNvSpPr>
            <a:spLocks noChangeArrowheads="1"/>
          </p:cNvSpPr>
          <p:nvPr/>
        </p:nvSpPr>
        <p:spPr bwMode="auto">
          <a:xfrm>
            <a:off x="6492875" y="3070225"/>
            <a:ext cx="1077913" cy="587375"/>
          </a:xfrm>
          <a:prstGeom prst="rightArrow">
            <a:avLst>
              <a:gd name="adj1" fmla="val 50000"/>
              <a:gd name="adj2" fmla="val 4587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5369" name="Text Box 40"/>
          <p:cNvSpPr txBox="1">
            <a:spLocks noChangeArrowheads="1"/>
          </p:cNvSpPr>
          <p:nvPr/>
        </p:nvSpPr>
        <p:spPr bwMode="auto">
          <a:xfrm>
            <a:off x="6562725" y="2722563"/>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-$50,000</a:t>
            </a:r>
          </a:p>
        </p:txBody>
      </p:sp>
      <p:grpSp>
        <p:nvGrpSpPr>
          <p:cNvPr id="15370" name="Group 41"/>
          <p:cNvGrpSpPr>
            <a:grpSpLocks/>
          </p:cNvGrpSpPr>
          <p:nvPr/>
        </p:nvGrpSpPr>
        <p:grpSpPr bwMode="auto">
          <a:xfrm>
            <a:off x="4657725" y="2625725"/>
            <a:ext cx="963613" cy="785813"/>
            <a:chOff x="729" y="3059"/>
            <a:chExt cx="607" cy="495"/>
          </a:xfrm>
        </p:grpSpPr>
        <p:grpSp>
          <p:nvGrpSpPr>
            <p:cNvPr id="15382" name="Group 42"/>
            <p:cNvGrpSpPr>
              <a:grpSpLocks/>
            </p:cNvGrpSpPr>
            <p:nvPr/>
          </p:nvGrpSpPr>
          <p:grpSpPr bwMode="auto">
            <a:xfrm>
              <a:off x="836" y="3059"/>
              <a:ext cx="500" cy="495"/>
              <a:chOff x="2064" y="3278"/>
              <a:chExt cx="500" cy="495"/>
            </a:xfrm>
          </p:grpSpPr>
          <p:sp>
            <p:nvSpPr>
              <p:cNvPr id="15393"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5394"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5395"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15383" name="Group 46"/>
            <p:cNvGrpSpPr>
              <a:grpSpLocks/>
            </p:cNvGrpSpPr>
            <p:nvPr/>
          </p:nvGrpSpPr>
          <p:grpSpPr bwMode="auto">
            <a:xfrm>
              <a:off x="729" y="3115"/>
              <a:ext cx="512" cy="334"/>
              <a:chOff x="4250" y="2059"/>
              <a:chExt cx="438" cy="286"/>
            </a:xfrm>
          </p:grpSpPr>
          <p:sp>
            <p:nvSpPr>
              <p:cNvPr id="15384"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7"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8"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9"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0"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1"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1" name="Group 56"/>
          <p:cNvGrpSpPr>
            <a:grpSpLocks/>
          </p:cNvGrpSpPr>
          <p:nvPr/>
        </p:nvGrpSpPr>
        <p:grpSpPr bwMode="auto">
          <a:xfrm rot="-951516">
            <a:off x="3043238" y="1014413"/>
            <a:ext cx="973137" cy="381000"/>
            <a:chOff x="4530" y="0"/>
            <a:chExt cx="723" cy="283"/>
          </a:xfrm>
        </p:grpSpPr>
        <p:sp>
          <p:nvSpPr>
            <p:cNvPr id="15377" name="Freeform 57"/>
            <p:cNvSpPr>
              <a:spLocks/>
            </p:cNvSpPr>
            <p:nvPr/>
          </p:nvSpPr>
          <p:spPr bwMode="auto">
            <a:xfrm>
              <a:off x="4535" y="14"/>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8" name="Freeform 58"/>
            <p:cNvSpPr>
              <a:spLocks/>
            </p:cNvSpPr>
            <p:nvPr/>
          </p:nvSpPr>
          <p:spPr bwMode="auto">
            <a:xfrm>
              <a:off x="4968" y="54"/>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9" name="Freeform 59"/>
            <p:cNvSpPr>
              <a:spLocks/>
            </p:cNvSpPr>
            <p:nvPr/>
          </p:nvSpPr>
          <p:spPr bwMode="auto">
            <a:xfrm>
              <a:off x="4976" y="100"/>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0" name="Freeform 60"/>
            <p:cNvSpPr>
              <a:spLocks/>
            </p:cNvSpPr>
            <p:nvPr/>
          </p:nvSpPr>
          <p:spPr bwMode="auto">
            <a:xfrm>
              <a:off x="4975" y="49"/>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1" name="Freeform 61"/>
            <p:cNvSpPr>
              <a:spLocks/>
            </p:cNvSpPr>
            <p:nvPr/>
          </p:nvSpPr>
          <p:spPr bwMode="auto">
            <a:xfrm>
              <a:off x="4530" y="0"/>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2" name="Group 62"/>
          <p:cNvGrpSpPr>
            <a:grpSpLocks/>
          </p:cNvGrpSpPr>
          <p:nvPr/>
        </p:nvGrpSpPr>
        <p:grpSpPr bwMode="auto">
          <a:xfrm>
            <a:off x="4289425" y="1765300"/>
            <a:ext cx="819150" cy="788988"/>
            <a:chOff x="5244" y="451"/>
            <a:chExt cx="516" cy="497"/>
          </a:xfrm>
        </p:grpSpPr>
        <p:sp>
          <p:nvSpPr>
            <p:cNvPr id="15373" name="Freeform 63"/>
            <p:cNvSpPr>
              <a:spLocks/>
            </p:cNvSpPr>
            <p:nvPr/>
          </p:nvSpPr>
          <p:spPr bwMode="auto">
            <a:xfrm>
              <a:off x="5253" y="456"/>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4" name="Freeform 64"/>
            <p:cNvSpPr>
              <a:spLocks/>
            </p:cNvSpPr>
            <p:nvPr/>
          </p:nvSpPr>
          <p:spPr bwMode="auto">
            <a:xfrm>
              <a:off x="5244" y="607"/>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5" name="Freeform 65"/>
            <p:cNvSpPr>
              <a:spLocks/>
            </p:cNvSpPr>
            <p:nvPr/>
          </p:nvSpPr>
          <p:spPr bwMode="auto">
            <a:xfrm>
              <a:off x="5363" y="451"/>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6" name="Freeform 66"/>
            <p:cNvSpPr>
              <a:spLocks/>
            </p:cNvSpPr>
            <p:nvPr/>
          </p:nvSpPr>
          <p:spPr bwMode="auto">
            <a:xfrm>
              <a:off x="5367" y="887"/>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8367713" y="34925"/>
            <a:ext cx="741362" cy="792163"/>
            <a:chOff x="3777" y="1768"/>
            <a:chExt cx="467" cy="499"/>
          </a:xfrm>
        </p:grpSpPr>
        <p:sp>
          <p:nvSpPr>
            <p:cNvPr id="16429" name="Rectangle 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30" name="AutoShape 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3" name="Group 5"/>
          <p:cNvGrpSpPr>
            <a:grpSpLocks/>
          </p:cNvGrpSpPr>
          <p:nvPr/>
        </p:nvGrpSpPr>
        <p:grpSpPr bwMode="auto">
          <a:xfrm>
            <a:off x="8367713" y="34925"/>
            <a:ext cx="741362" cy="792163"/>
            <a:chOff x="2967" y="1718"/>
            <a:chExt cx="467" cy="499"/>
          </a:xfrm>
        </p:grpSpPr>
        <p:sp>
          <p:nvSpPr>
            <p:cNvPr id="16427" name="Rectangle 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28" name="Rectangle 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16388" name="Rectangle 9"/>
          <p:cNvSpPr>
            <a:spLocks noChangeArrowheads="1"/>
          </p:cNvSpPr>
          <p:nvPr/>
        </p:nvSpPr>
        <p:spPr bwMode="auto">
          <a:xfrm>
            <a:off x="628650" y="666750"/>
            <a:ext cx="8153400" cy="2933700"/>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89" name="Rectangle 10"/>
          <p:cNvSpPr>
            <a:spLocks noGrp="1" noChangeArrowheads="1"/>
          </p:cNvSpPr>
          <p:nvPr>
            <p:ph type="title"/>
          </p:nvPr>
        </p:nvSpPr>
        <p:spPr/>
        <p:txBody>
          <a:bodyPr/>
          <a:lstStyle/>
          <a:p>
            <a:pPr eaLnBrk="1" hangingPunct="1"/>
            <a:r>
              <a:rPr lang="en-US" smtClean="0"/>
              <a:t>The life cycle of a check</a:t>
            </a:r>
          </a:p>
        </p:txBody>
      </p:sp>
      <p:grpSp>
        <p:nvGrpSpPr>
          <p:cNvPr id="16390" name="Group 48"/>
          <p:cNvGrpSpPr>
            <a:grpSpLocks/>
          </p:cNvGrpSpPr>
          <p:nvPr/>
        </p:nvGrpSpPr>
        <p:grpSpPr bwMode="auto">
          <a:xfrm>
            <a:off x="3492500" y="4122738"/>
            <a:ext cx="4737100" cy="2265362"/>
            <a:chOff x="2200" y="2597"/>
            <a:chExt cx="2984" cy="1427"/>
          </a:xfrm>
        </p:grpSpPr>
        <p:grpSp>
          <p:nvGrpSpPr>
            <p:cNvPr id="16417" name="Group 12"/>
            <p:cNvGrpSpPr>
              <a:grpSpLocks/>
            </p:cNvGrpSpPr>
            <p:nvPr/>
          </p:nvGrpSpPr>
          <p:grpSpPr bwMode="auto">
            <a:xfrm>
              <a:off x="2200" y="3362"/>
              <a:ext cx="1313" cy="661"/>
              <a:chOff x="2446" y="3314"/>
              <a:chExt cx="1313" cy="661"/>
            </a:xfrm>
          </p:grpSpPr>
          <p:sp>
            <p:nvSpPr>
              <p:cNvPr id="16425" name="Rectangle 13"/>
              <p:cNvSpPr>
                <a:spLocks noChangeArrowheads="1"/>
              </p:cNvSpPr>
              <p:nvPr/>
            </p:nvSpPr>
            <p:spPr bwMode="auto">
              <a:xfrm>
                <a:off x="2446" y="3314"/>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26" name="Text Box 14"/>
              <p:cNvSpPr txBox="1">
                <a:spLocks noChangeArrowheads="1"/>
              </p:cNvSpPr>
              <p:nvPr/>
            </p:nvSpPr>
            <p:spPr bwMode="auto">
              <a:xfrm>
                <a:off x="2670" y="353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Issued</a:t>
                </a:r>
              </a:p>
            </p:txBody>
          </p:sp>
        </p:grpSp>
        <p:sp>
          <p:nvSpPr>
            <p:cNvPr id="16418" name="Rectangle 15"/>
            <p:cNvSpPr>
              <a:spLocks noChangeArrowheads="1"/>
            </p:cNvSpPr>
            <p:nvPr/>
          </p:nvSpPr>
          <p:spPr bwMode="auto">
            <a:xfrm>
              <a:off x="3871" y="3363"/>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19" name="Text Box 16"/>
            <p:cNvSpPr txBox="1">
              <a:spLocks noChangeArrowheads="1"/>
            </p:cNvSpPr>
            <p:nvPr/>
          </p:nvSpPr>
          <p:spPr bwMode="auto">
            <a:xfrm>
              <a:off x="4076" y="3578"/>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Cleared</a:t>
              </a:r>
            </a:p>
          </p:txBody>
        </p:sp>
        <p:grpSp>
          <p:nvGrpSpPr>
            <p:cNvPr id="16420" name="Group 17"/>
            <p:cNvGrpSpPr>
              <a:grpSpLocks/>
            </p:cNvGrpSpPr>
            <p:nvPr/>
          </p:nvGrpSpPr>
          <p:grpSpPr bwMode="auto">
            <a:xfrm>
              <a:off x="2200" y="2597"/>
              <a:ext cx="1313" cy="661"/>
              <a:chOff x="2446" y="2364"/>
              <a:chExt cx="1313" cy="661"/>
            </a:xfrm>
          </p:grpSpPr>
          <p:sp>
            <p:nvSpPr>
              <p:cNvPr id="16423" name="Rectangle 18"/>
              <p:cNvSpPr>
                <a:spLocks noChangeArrowheads="1"/>
              </p:cNvSpPr>
              <p:nvPr/>
            </p:nvSpPr>
            <p:spPr bwMode="auto">
              <a:xfrm>
                <a:off x="2446" y="2364"/>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24" name="Text Box 19"/>
              <p:cNvSpPr txBox="1">
                <a:spLocks noChangeArrowheads="1"/>
              </p:cNvSpPr>
              <p:nvPr/>
            </p:nvSpPr>
            <p:spPr bwMode="auto">
              <a:xfrm>
                <a:off x="2487" y="2465"/>
                <a:ext cx="12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Requesting / Requested</a:t>
                </a:r>
              </a:p>
            </p:txBody>
          </p:sp>
        </p:grpSp>
        <p:sp>
          <p:nvSpPr>
            <p:cNvPr id="16421" name="Line 20"/>
            <p:cNvSpPr>
              <a:spLocks noChangeShapeType="1"/>
            </p:cNvSpPr>
            <p:nvPr/>
          </p:nvSpPr>
          <p:spPr bwMode="auto">
            <a:xfrm>
              <a:off x="3504" y="3693"/>
              <a:ext cx="36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2" name="Line 21"/>
            <p:cNvSpPr>
              <a:spLocks noChangeShapeType="1"/>
            </p:cNvSpPr>
            <p:nvPr/>
          </p:nvSpPr>
          <p:spPr bwMode="auto">
            <a:xfrm>
              <a:off x="2857" y="3251"/>
              <a:ext cx="0" cy="11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391" name="Rectangle 22"/>
          <p:cNvSpPr>
            <a:spLocks noChangeArrowheads="1"/>
          </p:cNvSpPr>
          <p:nvPr/>
        </p:nvSpPr>
        <p:spPr bwMode="auto">
          <a:xfrm>
            <a:off x="1154113" y="4203700"/>
            <a:ext cx="1492250" cy="1933575"/>
          </a:xfrm>
          <a:prstGeom prst="rect">
            <a:avLst/>
          </a:prstGeom>
          <a:solidFill>
            <a:srgbClr val="F0F057"/>
          </a:solidFill>
          <a:ln w="28575" algn="ctr">
            <a:solidFill>
              <a:srgbClr val="FF0000"/>
            </a:solidFill>
            <a:miter lim="800000"/>
            <a:headEnd/>
            <a:tailEnd/>
          </a:ln>
        </p:spPr>
        <p:txBody>
          <a:bodyPr lIns="0" tIns="0" rIns="0" bIns="0" anchor="ctr">
            <a:spAutoFit/>
          </a:bodyPr>
          <a:lstStyle/>
          <a:p>
            <a:endParaRPr lang="en-US"/>
          </a:p>
        </p:txBody>
      </p:sp>
      <p:sp>
        <p:nvSpPr>
          <p:cNvPr id="16392" name="Text Box 23"/>
          <p:cNvSpPr txBox="1">
            <a:spLocks noChangeArrowheads="1"/>
          </p:cNvSpPr>
          <p:nvPr/>
        </p:nvSpPr>
        <p:spPr bwMode="auto">
          <a:xfrm>
            <a:off x="1096963" y="5157788"/>
            <a:ext cx="1606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b="1">
                <a:solidFill>
                  <a:srgbClr val="FF0000"/>
                </a:solidFill>
                <a:latin typeface="MetaPlusBook-Roman" pitchFamily="34" charset="0"/>
              </a:rPr>
              <a:t>External Check</a:t>
            </a:r>
            <a:br>
              <a:rPr lang="en-US" sz="2000" b="1">
                <a:solidFill>
                  <a:srgbClr val="FF0000"/>
                </a:solidFill>
                <a:latin typeface="MetaPlusBook-Roman" pitchFamily="34" charset="0"/>
              </a:rPr>
            </a:br>
            <a:r>
              <a:rPr lang="en-US" sz="2000" b="1">
                <a:solidFill>
                  <a:srgbClr val="FF0000"/>
                </a:solidFill>
                <a:latin typeface="MetaPlusBook-Roman" pitchFamily="34" charset="0"/>
              </a:rPr>
              <a:t>Processing</a:t>
            </a:r>
          </a:p>
        </p:txBody>
      </p:sp>
      <p:pic>
        <p:nvPicPr>
          <p:cNvPr id="16393" name="Picture 2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338" y="426402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25"/>
          <p:cNvSpPr>
            <a:spLocks noChangeArrowheads="1"/>
          </p:cNvSpPr>
          <p:nvPr/>
        </p:nvSpPr>
        <p:spPr bwMode="auto">
          <a:xfrm>
            <a:off x="628650" y="3890963"/>
            <a:ext cx="8153400" cy="25908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7" name="Group 26"/>
          <p:cNvGrpSpPr>
            <a:grpSpLocks/>
          </p:cNvGrpSpPr>
          <p:nvPr/>
        </p:nvGrpSpPr>
        <p:grpSpPr bwMode="auto">
          <a:xfrm>
            <a:off x="4495800" y="3295650"/>
            <a:ext cx="2638425" cy="876300"/>
            <a:chOff x="2832" y="2076"/>
            <a:chExt cx="1662" cy="552"/>
          </a:xfrm>
        </p:grpSpPr>
        <p:sp>
          <p:nvSpPr>
            <p:cNvPr id="16412" name="Line 27"/>
            <p:cNvSpPr>
              <a:spLocks noChangeShapeType="1"/>
            </p:cNvSpPr>
            <p:nvPr/>
          </p:nvSpPr>
          <p:spPr bwMode="auto">
            <a:xfrm>
              <a:off x="2839" y="2155"/>
              <a:ext cx="0" cy="44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13" name="Group 28"/>
            <p:cNvGrpSpPr>
              <a:grpSpLocks/>
            </p:cNvGrpSpPr>
            <p:nvPr/>
          </p:nvGrpSpPr>
          <p:grpSpPr bwMode="auto">
            <a:xfrm>
              <a:off x="3630" y="2076"/>
              <a:ext cx="864" cy="552"/>
              <a:chOff x="4338" y="1656"/>
              <a:chExt cx="864" cy="552"/>
            </a:xfrm>
          </p:grpSpPr>
          <p:sp>
            <p:nvSpPr>
              <p:cNvPr id="16415" name="AutoShape 29"/>
              <p:cNvSpPr>
                <a:spLocks noChangeArrowheads="1"/>
              </p:cNvSpPr>
              <p:nvPr/>
            </p:nvSpPr>
            <p:spPr bwMode="auto">
              <a:xfrm>
                <a:off x="4338" y="1656"/>
                <a:ext cx="864" cy="552"/>
              </a:xfrm>
              <a:prstGeom prst="roundRect">
                <a:avLst>
                  <a:gd name="adj" fmla="val 16667"/>
                </a:avLst>
              </a:prstGeom>
              <a:solidFill>
                <a:schemeClr val="accent2"/>
              </a:solidFill>
              <a:ln w="28575" algn="ctr">
                <a:solidFill>
                  <a:schemeClr val="bg1"/>
                </a:solidFill>
                <a:round/>
                <a:headEnd/>
                <a:tailEnd/>
              </a:ln>
            </p:spPr>
            <p:txBody>
              <a:bodyPr wrap="none" lIns="0" tIns="0" rIns="0" bIns="0" anchor="ctr">
                <a:spAutoFit/>
              </a:bodyPr>
              <a:lstStyle/>
              <a:p>
                <a:endParaRPr lang="en-US"/>
              </a:p>
            </p:txBody>
          </p:sp>
          <p:sp>
            <p:nvSpPr>
              <p:cNvPr id="16416" name="Text Box 30"/>
              <p:cNvSpPr txBox="1">
                <a:spLocks noChangeArrowheads="1"/>
              </p:cNvSpPr>
              <p:nvPr/>
            </p:nvSpPr>
            <p:spPr bwMode="auto">
              <a:xfrm>
                <a:off x="4368" y="1704"/>
                <a:ext cx="8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batch process</a:t>
                </a:r>
              </a:p>
            </p:txBody>
          </p:sp>
        </p:grpSp>
        <p:sp>
          <p:nvSpPr>
            <p:cNvPr id="16414" name="Line 31"/>
            <p:cNvSpPr>
              <a:spLocks noChangeShapeType="1"/>
            </p:cNvSpPr>
            <p:nvPr/>
          </p:nvSpPr>
          <p:spPr bwMode="auto">
            <a:xfrm>
              <a:off x="2832" y="2352"/>
              <a:ext cx="80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396" name="Group 47"/>
          <p:cNvGrpSpPr>
            <a:grpSpLocks/>
          </p:cNvGrpSpPr>
          <p:nvPr/>
        </p:nvGrpSpPr>
        <p:grpSpPr bwMode="auto">
          <a:xfrm>
            <a:off x="812800" y="990600"/>
            <a:ext cx="7416800" cy="2473325"/>
            <a:chOff x="512" y="624"/>
            <a:chExt cx="4672" cy="1558"/>
          </a:xfrm>
        </p:grpSpPr>
        <p:sp>
          <p:nvSpPr>
            <p:cNvPr id="16398" name="Rectangle 33"/>
            <p:cNvSpPr>
              <a:spLocks noChangeArrowheads="1"/>
            </p:cNvSpPr>
            <p:nvPr/>
          </p:nvSpPr>
          <p:spPr bwMode="auto">
            <a:xfrm>
              <a:off x="1168" y="898"/>
              <a:ext cx="0"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spcBef>
                  <a:spcPct val="0"/>
                </a:spcBef>
              </a:pPr>
              <a:endParaRPr lang="en-US" sz="1200" b="1">
                <a:solidFill>
                  <a:srgbClr val="FFFFFF"/>
                </a:solidFill>
              </a:endParaRPr>
            </a:p>
          </p:txBody>
        </p:sp>
        <p:sp>
          <p:nvSpPr>
            <p:cNvPr id="16399" name="Rectangle 34"/>
            <p:cNvSpPr>
              <a:spLocks noChangeArrowheads="1"/>
            </p:cNvSpPr>
            <p:nvPr/>
          </p:nvSpPr>
          <p:spPr bwMode="auto">
            <a:xfrm>
              <a:off x="512" y="624"/>
              <a:ext cx="1313" cy="661"/>
            </a:xfrm>
            <a:prstGeom prst="rect">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6400" name="Text Box 35"/>
            <p:cNvSpPr txBox="1">
              <a:spLocks noChangeArrowheads="1"/>
            </p:cNvSpPr>
            <p:nvPr/>
          </p:nvSpPr>
          <p:spPr bwMode="auto">
            <a:xfrm>
              <a:off x="735" y="84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(Draft)</a:t>
              </a:r>
            </a:p>
          </p:txBody>
        </p:sp>
        <p:grpSp>
          <p:nvGrpSpPr>
            <p:cNvPr id="16401" name="Group 36"/>
            <p:cNvGrpSpPr>
              <a:grpSpLocks/>
            </p:cNvGrpSpPr>
            <p:nvPr/>
          </p:nvGrpSpPr>
          <p:grpSpPr bwMode="auto">
            <a:xfrm>
              <a:off x="2201" y="625"/>
              <a:ext cx="1313" cy="661"/>
              <a:chOff x="2447" y="625"/>
              <a:chExt cx="1313" cy="661"/>
            </a:xfrm>
          </p:grpSpPr>
          <p:sp>
            <p:nvSpPr>
              <p:cNvPr id="16410" name="Rectangle 37"/>
              <p:cNvSpPr>
                <a:spLocks noChangeArrowheads="1"/>
              </p:cNvSpPr>
              <p:nvPr/>
            </p:nvSpPr>
            <p:spPr bwMode="auto">
              <a:xfrm>
                <a:off x="2447" y="625"/>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11" name="Text Box 38"/>
              <p:cNvSpPr txBox="1">
                <a:spLocks noChangeArrowheads="1"/>
              </p:cNvSpPr>
              <p:nvPr/>
            </p:nvSpPr>
            <p:spPr bwMode="auto">
              <a:xfrm>
                <a:off x="2606" y="725"/>
                <a:ext cx="99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Pending Approval</a:t>
                </a:r>
              </a:p>
            </p:txBody>
          </p:sp>
        </p:grpSp>
        <p:grpSp>
          <p:nvGrpSpPr>
            <p:cNvPr id="16402" name="Group 39"/>
            <p:cNvGrpSpPr>
              <a:grpSpLocks/>
            </p:cNvGrpSpPr>
            <p:nvPr/>
          </p:nvGrpSpPr>
          <p:grpSpPr bwMode="auto">
            <a:xfrm>
              <a:off x="2200" y="1521"/>
              <a:ext cx="1313" cy="661"/>
              <a:chOff x="2446" y="1451"/>
              <a:chExt cx="1313" cy="661"/>
            </a:xfrm>
          </p:grpSpPr>
          <p:sp>
            <p:nvSpPr>
              <p:cNvPr id="16408" name="Rectangle 40"/>
              <p:cNvSpPr>
                <a:spLocks noChangeArrowheads="1"/>
              </p:cNvSpPr>
              <p:nvPr/>
            </p:nvSpPr>
            <p:spPr bwMode="auto">
              <a:xfrm>
                <a:off x="2446" y="1451"/>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09" name="Text Box 41"/>
              <p:cNvSpPr txBox="1">
                <a:spLocks noChangeArrowheads="1"/>
              </p:cNvSpPr>
              <p:nvPr/>
            </p:nvSpPr>
            <p:spPr bwMode="auto">
              <a:xfrm>
                <a:off x="2516" y="1552"/>
                <a:ext cx="117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Awaiting Submission</a:t>
                </a:r>
              </a:p>
            </p:txBody>
          </p:sp>
        </p:grpSp>
        <p:sp>
          <p:nvSpPr>
            <p:cNvPr id="16403" name="Line 42"/>
            <p:cNvSpPr>
              <a:spLocks noChangeShapeType="1"/>
            </p:cNvSpPr>
            <p:nvPr/>
          </p:nvSpPr>
          <p:spPr bwMode="auto">
            <a:xfrm>
              <a:off x="1824" y="955"/>
              <a:ext cx="3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4" name="Line 43"/>
            <p:cNvSpPr>
              <a:spLocks noChangeShapeType="1"/>
            </p:cNvSpPr>
            <p:nvPr/>
          </p:nvSpPr>
          <p:spPr bwMode="auto">
            <a:xfrm>
              <a:off x="3509" y="955"/>
              <a:ext cx="354" cy="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5" name="Rectangle 44"/>
            <p:cNvSpPr>
              <a:spLocks noChangeArrowheads="1"/>
            </p:cNvSpPr>
            <p:nvPr/>
          </p:nvSpPr>
          <p:spPr bwMode="auto">
            <a:xfrm>
              <a:off x="3871" y="625"/>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06" name="Text Box 45"/>
            <p:cNvSpPr txBox="1">
              <a:spLocks noChangeArrowheads="1"/>
            </p:cNvSpPr>
            <p:nvPr/>
          </p:nvSpPr>
          <p:spPr bwMode="auto">
            <a:xfrm>
              <a:off x="4112" y="84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Rejected</a:t>
              </a:r>
            </a:p>
          </p:txBody>
        </p:sp>
        <p:sp>
          <p:nvSpPr>
            <p:cNvPr id="16407" name="Line 46"/>
            <p:cNvSpPr>
              <a:spLocks noChangeShapeType="1"/>
            </p:cNvSpPr>
            <p:nvPr/>
          </p:nvSpPr>
          <p:spPr bwMode="auto">
            <a:xfrm>
              <a:off x="2857" y="1290"/>
              <a:ext cx="0" cy="2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16397"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350" y="2397125"/>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General ledger integration</a:t>
            </a:r>
          </a:p>
        </p:txBody>
      </p:sp>
      <p:sp>
        <p:nvSpPr>
          <p:cNvPr id="17411" name="Rectangle 11"/>
          <p:cNvSpPr>
            <a:spLocks noGrp="1" noChangeArrowheads="1"/>
          </p:cNvSpPr>
          <p:nvPr>
            <p:ph idx="1"/>
          </p:nvPr>
        </p:nvSpPr>
        <p:spPr>
          <a:xfrm>
            <a:off x="519113" y="2439988"/>
            <a:ext cx="8318500" cy="3814762"/>
          </a:xfrm>
        </p:spPr>
        <p:txBody>
          <a:bodyPr/>
          <a:lstStyle/>
          <a:p>
            <a:pPr>
              <a:buFont typeface="Arial" charset="0"/>
              <a:buChar char="•"/>
            </a:pPr>
            <a:r>
              <a:rPr lang="en-US" smtClean="0"/>
              <a:t>Some instances of ClaimCenter have an integration point to a general ledger system, such as Oracle Financials</a:t>
            </a:r>
          </a:p>
          <a:p>
            <a:pPr lvl="1"/>
            <a:r>
              <a:rPr lang="en-US" smtClean="0"/>
              <a:t>This system tracks finances for the carrier (reserves and payments), and the integration point exists so that the ledger system can stay abreast of the payments ClaimCenter is making</a:t>
            </a:r>
          </a:p>
          <a:p>
            <a:pPr>
              <a:buFont typeface="Arial" charset="0"/>
              <a:buChar char="•"/>
            </a:pPr>
            <a:r>
              <a:rPr lang="en-US" smtClean="0"/>
              <a:t>Information exchange</a:t>
            </a:r>
          </a:p>
          <a:p>
            <a:pPr lvl="1"/>
            <a:r>
              <a:rPr lang="en-US" smtClean="0"/>
              <a:t>Depending on the carrier, ClaimCenter sends either summary-level data or detailed data about every transaction</a:t>
            </a:r>
            <a:endParaRPr lang="en-US" smtClean="0">
              <a:solidFill>
                <a:srgbClr val="FF0000"/>
              </a:solidFill>
            </a:endParaRPr>
          </a:p>
          <a:p>
            <a:pPr lvl="1"/>
            <a:r>
              <a:rPr lang="en-US" smtClean="0"/>
              <a:t>ClaimCenter receives acknowledgement that the information has been received</a:t>
            </a:r>
            <a:endParaRPr lang="en-US" smtClean="0">
              <a:solidFill>
                <a:srgbClr val="FF0000"/>
              </a:solidFill>
            </a:endParaRPr>
          </a:p>
        </p:txBody>
      </p:sp>
      <p:sp>
        <p:nvSpPr>
          <p:cNvPr id="17412" name="Rectangle 3"/>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7413" name="Picture 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Line 6"/>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5" name="Line 7"/>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6" name="Text Box 8"/>
          <p:cNvSpPr txBox="1">
            <a:spLocks noChangeArrowheads="1"/>
          </p:cNvSpPr>
          <p:nvPr/>
        </p:nvSpPr>
        <p:spPr bwMode="auto">
          <a:xfrm>
            <a:off x="3167063" y="170021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acknowledgement</a:t>
            </a:r>
          </a:p>
        </p:txBody>
      </p:sp>
      <p:sp>
        <p:nvSpPr>
          <p:cNvPr id="17417" name="Text Box 9"/>
          <p:cNvSpPr txBox="1">
            <a:spLocks noChangeArrowheads="1"/>
          </p:cNvSpPr>
          <p:nvPr/>
        </p:nvSpPr>
        <p:spPr bwMode="auto">
          <a:xfrm>
            <a:off x="3070225" y="731838"/>
            <a:ext cx="2205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summary level data or every transaction</a:t>
            </a:r>
          </a:p>
        </p:txBody>
      </p:sp>
      <p:sp>
        <p:nvSpPr>
          <p:cNvPr id="17418" name="Text Box 10"/>
          <p:cNvSpPr txBox="1">
            <a:spLocks noChangeArrowheads="1"/>
          </p:cNvSpPr>
          <p:nvPr/>
        </p:nvSpPr>
        <p:spPr bwMode="auto">
          <a:xfrm>
            <a:off x="6462713" y="976313"/>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General</a:t>
            </a:r>
            <a:br>
              <a:rPr lang="en-US" sz="2000" b="1">
                <a:solidFill>
                  <a:schemeClr val="accent1"/>
                </a:solidFill>
                <a:latin typeface="MetaPlusBook-Roman" pitchFamily="34" charset="0"/>
              </a:rPr>
            </a:br>
            <a:r>
              <a:rPr lang="en-US" sz="2000" b="1">
                <a:solidFill>
                  <a:schemeClr val="accent1"/>
                </a:solidFill>
                <a:latin typeface="MetaPlusBook-Roman" pitchFamily="34" charset="0"/>
              </a:rPr>
              <a:t>Ledger</a:t>
            </a:r>
            <a:br>
              <a:rPr lang="en-US" sz="2000" b="1">
                <a:solidFill>
                  <a:schemeClr val="accent1"/>
                </a:solidFill>
                <a:latin typeface="MetaPlusBook-Roman" pitchFamily="34" charset="0"/>
              </a:rPr>
            </a:br>
            <a:r>
              <a:rPr lang="en-US" sz="2000" b="1">
                <a:solidFill>
                  <a:schemeClr val="accent1"/>
                </a:solidFill>
                <a:latin typeface="MetaPlusBook-Roman" pitchFamily="34" charset="0"/>
              </a:rPr>
              <a:t>System</a:t>
            </a:r>
          </a:p>
        </p:txBody>
      </p:sp>
      <p:grpSp>
        <p:nvGrpSpPr>
          <p:cNvPr id="17419" name="Group 12"/>
          <p:cNvGrpSpPr>
            <a:grpSpLocks/>
          </p:cNvGrpSpPr>
          <p:nvPr/>
        </p:nvGrpSpPr>
        <p:grpSpPr bwMode="auto">
          <a:xfrm>
            <a:off x="7710488" y="439738"/>
            <a:ext cx="593725" cy="741362"/>
            <a:chOff x="4174" y="933"/>
            <a:chExt cx="921" cy="1151"/>
          </a:xfrm>
        </p:grpSpPr>
        <p:sp>
          <p:nvSpPr>
            <p:cNvPr id="17423" name="Rectangle 1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7424" name="AutoShape 1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25" name="AutoShape 1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26" name="AutoShape 1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27" name="Freeform 1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8" name="Freeform 1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9" name="Freeform 1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0" name="Freeform 2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1" name="Freeform 2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2" name="Freeform 2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3" name="Freeform 2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4" name="Line 2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5" name="Line 2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6" name="Line 2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7" name="Line 2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8" name="Line 2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9" name="Line 2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20" name="AutoShape 30"/>
          <p:cNvSpPr>
            <a:spLocks noChangeArrowheads="1"/>
          </p:cNvSpPr>
          <p:nvPr/>
        </p:nvSpPr>
        <p:spPr bwMode="auto">
          <a:xfrm>
            <a:off x="7212013" y="412750"/>
            <a:ext cx="557212" cy="484188"/>
          </a:xfrm>
          <a:prstGeom prst="rightArrow">
            <a:avLst>
              <a:gd name="adj1" fmla="val 50000"/>
              <a:gd name="adj2" fmla="val 28770"/>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7421" name="AutoShape 31"/>
          <p:cNvSpPr>
            <a:spLocks noChangeArrowheads="1"/>
          </p:cNvSpPr>
          <p:nvPr/>
        </p:nvSpPr>
        <p:spPr bwMode="auto">
          <a:xfrm>
            <a:off x="8328025" y="746125"/>
            <a:ext cx="490538" cy="484188"/>
          </a:xfrm>
          <a:prstGeom prst="rightArrow">
            <a:avLst>
              <a:gd name="adj1" fmla="val 50000"/>
              <a:gd name="adj2" fmla="val 2532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17422"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537200" y="11064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18435" name="Group 3"/>
          <p:cNvGrpSpPr>
            <a:grpSpLocks/>
          </p:cNvGrpSpPr>
          <p:nvPr/>
        </p:nvGrpSpPr>
        <p:grpSpPr bwMode="auto">
          <a:xfrm>
            <a:off x="7697788" y="725488"/>
            <a:ext cx="917575" cy="638175"/>
            <a:chOff x="3153" y="1049"/>
            <a:chExt cx="752" cy="523"/>
          </a:xfrm>
        </p:grpSpPr>
        <p:sp>
          <p:nvSpPr>
            <p:cNvPr id="18450" name="Rectangle 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8451" name="Picture 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6" name="Rectangle 6"/>
          <p:cNvSpPr>
            <a:spLocks noGrp="1" noChangeArrowheads="1"/>
          </p:cNvSpPr>
          <p:nvPr>
            <p:ph type="title"/>
          </p:nvPr>
        </p:nvSpPr>
        <p:spPr/>
        <p:txBody>
          <a:bodyPr/>
          <a:lstStyle/>
          <a:p>
            <a:pPr eaLnBrk="1" hangingPunct="1"/>
            <a:r>
              <a:rPr lang="en-US" smtClean="0"/>
              <a:t>Check processing integration</a:t>
            </a:r>
          </a:p>
        </p:txBody>
      </p:sp>
      <p:sp>
        <p:nvSpPr>
          <p:cNvPr id="18437" name="Rectangle 19"/>
          <p:cNvSpPr>
            <a:spLocks noGrp="1" noChangeArrowheads="1"/>
          </p:cNvSpPr>
          <p:nvPr>
            <p:ph idx="1"/>
          </p:nvPr>
        </p:nvSpPr>
        <p:spPr>
          <a:xfrm>
            <a:off x="519113" y="2574925"/>
            <a:ext cx="8318500" cy="3814763"/>
          </a:xfrm>
        </p:spPr>
        <p:txBody>
          <a:bodyPr/>
          <a:lstStyle/>
          <a:p>
            <a:pPr>
              <a:buFont typeface="Arial" charset="0"/>
              <a:buChar char="•"/>
            </a:pPr>
            <a:r>
              <a:rPr lang="en-US" smtClean="0"/>
              <a:t>Every instance of ClaimCenter has an integration point to a check processing system</a:t>
            </a:r>
          </a:p>
          <a:p>
            <a:pPr lvl="1"/>
            <a:r>
              <a:rPr lang="en-US" smtClean="0"/>
              <a:t>This system prints paper checks and/or manages electronic funds transfers</a:t>
            </a:r>
          </a:p>
          <a:p>
            <a:pPr>
              <a:buFont typeface="Arial" charset="0"/>
              <a:buChar char="•"/>
            </a:pPr>
            <a:r>
              <a:rPr lang="en-US" smtClean="0"/>
              <a:t>Information exchange</a:t>
            </a:r>
          </a:p>
          <a:p>
            <a:pPr lvl="1"/>
            <a:r>
              <a:rPr lang="en-US" smtClean="0"/>
              <a:t>ClaimCenter sends check data (amount, line items, ...)</a:t>
            </a:r>
          </a:p>
          <a:p>
            <a:pPr lvl="1"/>
            <a:r>
              <a:rPr lang="en-US" smtClean="0"/>
              <a:t>ClaimCenter receives the check status (such as requesting or issued)</a:t>
            </a:r>
          </a:p>
          <a:p>
            <a:pPr lvl="1"/>
            <a:r>
              <a:rPr lang="en-US" smtClean="0"/>
              <a:t>Depending on the carrier, the check number may be generated by either system</a:t>
            </a:r>
          </a:p>
        </p:txBody>
      </p:sp>
      <p:sp>
        <p:nvSpPr>
          <p:cNvPr id="18438" name="Rectangle 7"/>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8439"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Line 10"/>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Line 11"/>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Text Box 12"/>
          <p:cNvSpPr txBox="1">
            <a:spLocks noChangeArrowheads="1"/>
          </p:cNvSpPr>
          <p:nvPr/>
        </p:nvSpPr>
        <p:spPr bwMode="auto">
          <a:xfrm>
            <a:off x="3079750" y="1700213"/>
            <a:ext cx="2187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status</a:t>
            </a:r>
            <a:br>
              <a:rPr lang="en-US" sz="1800" b="1">
                <a:solidFill>
                  <a:schemeClr val="accent1"/>
                </a:solidFill>
              </a:rPr>
            </a:br>
            <a:r>
              <a:rPr lang="en-US" sz="1800" b="1">
                <a:solidFill>
                  <a:schemeClr val="accent1"/>
                </a:solidFill>
              </a:rPr>
              <a:t>(and check number)</a:t>
            </a:r>
          </a:p>
        </p:txBody>
      </p:sp>
      <p:sp>
        <p:nvSpPr>
          <p:cNvPr id="18443" name="Text Box 13"/>
          <p:cNvSpPr txBox="1">
            <a:spLocks noChangeArrowheads="1"/>
          </p:cNvSpPr>
          <p:nvPr/>
        </p:nvSpPr>
        <p:spPr bwMode="auto">
          <a:xfrm>
            <a:off x="3060700" y="714375"/>
            <a:ext cx="2222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check data</a:t>
            </a:r>
            <a:br>
              <a:rPr lang="en-US" sz="1800" b="1">
                <a:solidFill>
                  <a:schemeClr val="accent1"/>
                </a:solidFill>
              </a:rPr>
            </a:br>
            <a:r>
              <a:rPr lang="en-US" sz="1800" b="1">
                <a:solidFill>
                  <a:schemeClr val="accent1"/>
                </a:solidFill>
              </a:rPr>
              <a:t>(and check number)</a:t>
            </a:r>
          </a:p>
        </p:txBody>
      </p:sp>
      <p:sp>
        <p:nvSpPr>
          <p:cNvPr id="18444" name="AutoShape 14"/>
          <p:cNvSpPr>
            <a:spLocks noChangeAspect="1" noChangeArrowheads="1" noTextEdit="1"/>
          </p:cNvSpPr>
          <p:nvPr/>
        </p:nvSpPr>
        <p:spPr bwMode="auto">
          <a:xfrm>
            <a:off x="5791200" y="2981325"/>
            <a:ext cx="30099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45" name="Text Box 15"/>
          <p:cNvSpPr txBox="1">
            <a:spLocks noChangeArrowheads="1"/>
          </p:cNvSpPr>
          <p:nvPr/>
        </p:nvSpPr>
        <p:spPr bwMode="auto">
          <a:xfrm>
            <a:off x="6462713" y="976313"/>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Check</a:t>
            </a:r>
            <a:br>
              <a:rPr lang="en-US" sz="2000" b="1">
                <a:solidFill>
                  <a:schemeClr val="accent1"/>
                </a:solidFill>
                <a:latin typeface="MetaPlusBook-Roman" pitchFamily="34" charset="0"/>
              </a:rPr>
            </a:br>
            <a:r>
              <a:rPr lang="en-US" sz="2000" b="1">
                <a:solidFill>
                  <a:schemeClr val="accent1"/>
                </a:solidFill>
                <a:latin typeface="MetaPlusBook-Roman" pitchFamily="34" charset="0"/>
              </a:rPr>
              <a:t>Processing</a:t>
            </a:r>
            <a:br>
              <a:rPr lang="en-US" sz="2000" b="1">
                <a:solidFill>
                  <a:schemeClr val="accent1"/>
                </a:solidFill>
                <a:latin typeface="MetaPlusBook-Roman" pitchFamily="34" charset="0"/>
              </a:rPr>
            </a:br>
            <a:r>
              <a:rPr lang="en-US" sz="2000" b="1">
                <a:solidFill>
                  <a:schemeClr val="accent1"/>
                </a:solidFill>
                <a:latin typeface="MetaPlusBook-Roman" pitchFamily="34" charset="0"/>
              </a:rPr>
              <a:t>System</a:t>
            </a:r>
          </a:p>
        </p:txBody>
      </p:sp>
      <p:grpSp>
        <p:nvGrpSpPr>
          <p:cNvPr id="18446" name="Group 16"/>
          <p:cNvGrpSpPr>
            <a:grpSpLocks/>
          </p:cNvGrpSpPr>
          <p:nvPr/>
        </p:nvGrpSpPr>
        <p:grpSpPr bwMode="auto">
          <a:xfrm>
            <a:off x="7545388" y="573088"/>
            <a:ext cx="917575" cy="638175"/>
            <a:chOff x="3153" y="1049"/>
            <a:chExt cx="752" cy="523"/>
          </a:xfrm>
        </p:grpSpPr>
        <p:sp>
          <p:nvSpPr>
            <p:cNvPr id="18448" name="Rectangle 1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8449" name="Picture 1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47"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537200" y="11064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19459" name="Group 3"/>
          <p:cNvGrpSpPr>
            <a:grpSpLocks/>
          </p:cNvGrpSpPr>
          <p:nvPr/>
        </p:nvGrpSpPr>
        <p:grpSpPr bwMode="auto">
          <a:xfrm>
            <a:off x="7908925" y="668338"/>
            <a:ext cx="803275" cy="788987"/>
            <a:chOff x="1092" y="2839"/>
            <a:chExt cx="772" cy="758"/>
          </a:xfrm>
        </p:grpSpPr>
        <p:sp>
          <p:nvSpPr>
            <p:cNvPr id="19485" name="Freeform 4"/>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5"/>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6"/>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Rectangle 7"/>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9" name="Freeform 8"/>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Rectangle 9"/>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1" name="Rectangle 10"/>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2" name="Rectangle 11"/>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3" name="Rectangle 12"/>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4" name="Rectangle 13"/>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5" name="Rectangle 14"/>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6" name="Freeform 15"/>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16"/>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460" name="Rectangle 17"/>
          <p:cNvSpPr>
            <a:spLocks noGrp="1" noChangeArrowheads="1"/>
          </p:cNvSpPr>
          <p:nvPr>
            <p:ph type="title"/>
          </p:nvPr>
        </p:nvSpPr>
        <p:spPr/>
        <p:txBody>
          <a:bodyPr/>
          <a:lstStyle/>
          <a:p>
            <a:pPr eaLnBrk="1" hangingPunct="1"/>
            <a:r>
              <a:rPr lang="en-US" smtClean="0"/>
              <a:t>Financial institution integration</a:t>
            </a:r>
          </a:p>
        </p:txBody>
      </p:sp>
      <p:sp>
        <p:nvSpPr>
          <p:cNvPr id="19461" name="Rectangle 27"/>
          <p:cNvSpPr>
            <a:spLocks noGrp="1" noChangeArrowheads="1"/>
          </p:cNvSpPr>
          <p:nvPr>
            <p:ph idx="1"/>
          </p:nvPr>
        </p:nvSpPr>
        <p:spPr>
          <a:xfrm>
            <a:off x="519113" y="2574925"/>
            <a:ext cx="8318500" cy="3814763"/>
          </a:xfrm>
        </p:spPr>
        <p:txBody>
          <a:bodyPr/>
          <a:lstStyle/>
          <a:p>
            <a:pPr>
              <a:buFont typeface="Arial" charset="0"/>
              <a:buChar char="•"/>
            </a:pPr>
            <a:r>
              <a:rPr lang="en-US" smtClean="0"/>
              <a:t>Some instances of ClaimCenter have an integration point to a financial institution (bank)</a:t>
            </a:r>
          </a:p>
          <a:p>
            <a:pPr lvl="1"/>
            <a:r>
              <a:rPr lang="en-US" smtClean="0"/>
              <a:t>The integration point exists so that ClaimCenter can track when checks have been paid</a:t>
            </a:r>
          </a:p>
          <a:p>
            <a:pPr>
              <a:buFont typeface="Arial" charset="0"/>
              <a:buChar char="•"/>
            </a:pPr>
            <a:r>
              <a:rPr lang="en-US" smtClean="0"/>
              <a:t>Information exchange</a:t>
            </a:r>
          </a:p>
          <a:p>
            <a:pPr lvl="1"/>
            <a:r>
              <a:rPr lang="en-US" smtClean="0"/>
              <a:t>ClaimCenter sends a "clear to pay" file, which includes the check numbers and amounts for checks issued by ClaimCenter</a:t>
            </a:r>
          </a:p>
          <a:p>
            <a:pPr lvl="1"/>
            <a:r>
              <a:rPr lang="en-US" smtClean="0"/>
              <a:t>ClaimCenter receives statements identifying the check status (cleared, voided, stopped) </a:t>
            </a:r>
          </a:p>
        </p:txBody>
      </p:sp>
      <p:sp>
        <p:nvSpPr>
          <p:cNvPr id="19462" name="Rectangle 18"/>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9463" name="Picture 1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Line 21"/>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5" name="Line 22"/>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Text Box 23"/>
          <p:cNvSpPr txBox="1">
            <a:spLocks noChangeArrowheads="1"/>
          </p:cNvSpPr>
          <p:nvPr/>
        </p:nvSpPr>
        <p:spPr bwMode="auto">
          <a:xfrm>
            <a:off x="3167063" y="170021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statements</a:t>
            </a:r>
          </a:p>
        </p:txBody>
      </p:sp>
      <p:sp>
        <p:nvSpPr>
          <p:cNvPr id="19467" name="Text Box 24"/>
          <p:cNvSpPr txBox="1">
            <a:spLocks noChangeArrowheads="1"/>
          </p:cNvSpPr>
          <p:nvPr/>
        </p:nvSpPr>
        <p:spPr bwMode="auto">
          <a:xfrm>
            <a:off x="3167063" y="1011238"/>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"clear to pay" file</a:t>
            </a:r>
          </a:p>
        </p:txBody>
      </p:sp>
      <p:sp>
        <p:nvSpPr>
          <p:cNvPr id="19468" name="AutoShape 25"/>
          <p:cNvSpPr>
            <a:spLocks noChangeAspect="1" noChangeArrowheads="1" noTextEdit="1"/>
          </p:cNvSpPr>
          <p:nvPr/>
        </p:nvSpPr>
        <p:spPr bwMode="auto">
          <a:xfrm>
            <a:off x="5791200" y="2981325"/>
            <a:ext cx="30099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9" name="Text Box 26"/>
          <p:cNvSpPr txBox="1">
            <a:spLocks noChangeArrowheads="1"/>
          </p:cNvSpPr>
          <p:nvPr/>
        </p:nvSpPr>
        <p:spPr bwMode="auto">
          <a:xfrm>
            <a:off x="6462713" y="1116013"/>
            <a:ext cx="161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Financial</a:t>
            </a:r>
            <a:br>
              <a:rPr lang="en-US" sz="2000" b="1">
                <a:solidFill>
                  <a:schemeClr val="accent1"/>
                </a:solidFill>
                <a:latin typeface="MetaPlusBook-Roman" pitchFamily="34" charset="0"/>
              </a:rPr>
            </a:br>
            <a:r>
              <a:rPr lang="en-US" sz="2000" b="1">
                <a:solidFill>
                  <a:schemeClr val="accent1"/>
                </a:solidFill>
                <a:latin typeface="MetaPlusBook-Roman" pitchFamily="34" charset="0"/>
              </a:rPr>
              <a:t>Institution</a:t>
            </a:r>
          </a:p>
        </p:txBody>
      </p:sp>
      <p:grpSp>
        <p:nvGrpSpPr>
          <p:cNvPr id="19470" name="Group 28"/>
          <p:cNvGrpSpPr>
            <a:grpSpLocks/>
          </p:cNvGrpSpPr>
          <p:nvPr/>
        </p:nvGrpSpPr>
        <p:grpSpPr bwMode="auto">
          <a:xfrm>
            <a:off x="7756525" y="515938"/>
            <a:ext cx="803275" cy="788987"/>
            <a:chOff x="1092" y="2839"/>
            <a:chExt cx="772" cy="758"/>
          </a:xfrm>
        </p:grpSpPr>
        <p:sp>
          <p:nvSpPr>
            <p:cNvPr id="19472" name="Freeform 29"/>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3" name="Freeform 30"/>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4" name="Freeform 31"/>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5" name="Rectangle 32"/>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6" name="Freeform 33"/>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7" name="Rectangle 34"/>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8" name="Rectangle 35"/>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9" name="Rectangle 36"/>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0" name="Rectangle 37"/>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1" name="Rectangle 38"/>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2" name="Rectangle 39"/>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3" name="Freeform 40"/>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41"/>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9471"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end of the reserve line</a:t>
            </a:r>
          </a:p>
        </p:txBody>
      </p:sp>
      <p:sp>
        <p:nvSpPr>
          <p:cNvPr id="20483" name="Rectangle 3"/>
          <p:cNvSpPr>
            <a:spLocks noGrp="1" noChangeArrowheads="1"/>
          </p:cNvSpPr>
          <p:nvPr>
            <p:ph idx="1"/>
          </p:nvPr>
        </p:nvSpPr>
        <p:spPr>
          <a:xfrm>
            <a:off x="495300" y="3375025"/>
            <a:ext cx="8318500" cy="3128963"/>
          </a:xfrm>
        </p:spPr>
        <p:txBody>
          <a:bodyPr/>
          <a:lstStyle/>
          <a:p>
            <a:pPr>
              <a:buFont typeface="Arial" charset="0"/>
              <a:buChar char="•"/>
            </a:pPr>
            <a:r>
              <a:rPr lang="en-US" smtClean="0"/>
              <a:t>Payment transactions are coded as "partial" or "final"</a:t>
            </a:r>
          </a:p>
          <a:p>
            <a:pPr lvl="1"/>
            <a:r>
              <a:rPr lang="en-US" smtClean="0"/>
              <a:t>A final payment indicates that the financial obligation that the reserve line was created for has been met</a:t>
            </a:r>
          </a:p>
          <a:p>
            <a:pPr>
              <a:buFont typeface="Arial" charset="0"/>
              <a:buChar char="•"/>
            </a:pPr>
            <a:r>
              <a:rPr lang="en-US" smtClean="0"/>
              <a:t>When you create a final payment transaction, ClaimCenter:</a:t>
            </a:r>
          </a:p>
          <a:p>
            <a:pPr lvl="2"/>
            <a:r>
              <a:rPr lang="en-US" smtClean="0"/>
              <a:t>Creates a second reserve transaction which reduces the line to zero (or "zeroes out" the reserve line)</a:t>
            </a:r>
          </a:p>
        </p:txBody>
      </p:sp>
      <p:sp>
        <p:nvSpPr>
          <p:cNvPr id="20484" name="AutoShape 4"/>
          <p:cNvSpPr>
            <a:spLocks noChangeArrowheads="1"/>
          </p:cNvSpPr>
          <p:nvPr/>
        </p:nvSpPr>
        <p:spPr bwMode="auto">
          <a:xfrm>
            <a:off x="2541588" y="719138"/>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0485" name="Group 5"/>
          <p:cNvGrpSpPr>
            <a:grpSpLocks/>
          </p:cNvGrpSpPr>
          <p:nvPr/>
        </p:nvGrpSpPr>
        <p:grpSpPr bwMode="auto">
          <a:xfrm>
            <a:off x="3594100" y="976313"/>
            <a:ext cx="930275" cy="1162050"/>
            <a:chOff x="4174" y="933"/>
            <a:chExt cx="921" cy="1151"/>
          </a:xfrm>
        </p:grpSpPr>
        <p:sp>
          <p:nvSpPr>
            <p:cNvPr id="20495" name="Rectangle 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0496" name="AutoShape 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497" name="AutoShape 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498" name="AutoShape 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499" name="Freeform 1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0" name="Freeform 1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1" name="Freeform 1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2" name="Freeform 1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3" name="Freeform 1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4" name="Freeform 1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5" name="Freeform 1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6" name="Line 1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7" name="Line 1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8" name="Line 1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9" name="Line 2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0" name="Line 2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2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486" name="Text Box 23"/>
          <p:cNvSpPr txBox="1">
            <a:spLocks noChangeArrowheads="1"/>
          </p:cNvSpPr>
          <p:nvPr/>
        </p:nvSpPr>
        <p:spPr bwMode="auto">
          <a:xfrm>
            <a:off x="2578100" y="1014413"/>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+$2500</a:t>
            </a:r>
          </a:p>
        </p:txBody>
      </p:sp>
      <p:sp>
        <p:nvSpPr>
          <p:cNvPr id="20487" name="AutoShape 24"/>
          <p:cNvSpPr>
            <a:spLocks noChangeArrowheads="1"/>
          </p:cNvSpPr>
          <p:nvPr/>
        </p:nvSpPr>
        <p:spPr bwMode="auto">
          <a:xfrm>
            <a:off x="4527550" y="1211263"/>
            <a:ext cx="1700213" cy="981075"/>
          </a:xfrm>
          <a:prstGeom prst="rightArrow">
            <a:avLst>
              <a:gd name="adj1" fmla="val 50000"/>
              <a:gd name="adj2" fmla="val 4332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0488" name="Text Box 25"/>
          <p:cNvSpPr txBox="1">
            <a:spLocks noChangeArrowheads="1"/>
          </p:cNvSpPr>
          <p:nvPr/>
        </p:nvSpPr>
        <p:spPr bwMode="auto">
          <a:xfrm>
            <a:off x="5153025" y="1528763"/>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20489" name="AutoShape 26"/>
          <p:cNvSpPr>
            <a:spLocks noChangeArrowheads="1"/>
          </p:cNvSpPr>
          <p:nvPr/>
        </p:nvSpPr>
        <p:spPr bwMode="auto">
          <a:xfrm>
            <a:off x="4545013" y="2346325"/>
            <a:ext cx="1720850" cy="981075"/>
          </a:xfrm>
          <a:prstGeom prst="rightArrow">
            <a:avLst>
              <a:gd name="adj1" fmla="val 50000"/>
              <a:gd name="adj2" fmla="val 438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0490" name="Text Box 27"/>
          <p:cNvSpPr txBox="1">
            <a:spLocks noChangeArrowheads="1"/>
          </p:cNvSpPr>
          <p:nvPr/>
        </p:nvSpPr>
        <p:spPr bwMode="auto">
          <a:xfrm>
            <a:off x="4587875" y="2641600"/>
            <a:ext cx="1127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-$1325</a:t>
            </a:r>
          </a:p>
        </p:txBody>
      </p:sp>
      <p:sp>
        <p:nvSpPr>
          <p:cNvPr id="20491" name="Text Box 28"/>
          <p:cNvSpPr txBox="1">
            <a:spLocks noChangeArrowheads="1"/>
          </p:cNvSpPr>
          <p:nvPr/>
        </p:nvSpPr>
        <p:spPr bwMode="auto">
          <a:xfrm>
            <a:off x="6288088" y="1497013"/>
            <a:ext cx="231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Final Payment</a:t>
            </a:r>
          </a:p>
        </p:txBody>
      </p:sp>
      <p:sp>
        <p:nvSpPr>
          <p:cNvPr id="20492" name="Line 29"/>
          <p:cNvSpPr>
            <a:spLocks noChangeShapeType="1"/>
          </p:cNvSpPr>
          <p:nvPr/>
        </p:nvSpPr>
        <p:spPr bwMode="auto">
          <a:xfrm>
            <a:off x="7016750" y="1965325"/>
            <a:ext cx="0" cy="3730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3" name="Line 30"/>
          <p:cNvSpPr>
            <a:spLocks noChangeShapeType="1"/>
          </p:cNvSpPr>
          <p:nvPr/>
        </p:nvSpPr>
        <p:spPr bwMode="auto">
          <a:xfrm flipH="1">
            <a:off x="5040313" y="2338388"/>
            <a:ext cx="19764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4" name="Line 31"/>
          <p:cNvSpPr>
            <a:spLocks noChangeShapeType="1"/>
          </p:cNvSpPr>
          <p:nvPr/>
        </p:nvSpPr>
        <p:spPr bwMode="auto">
          <a:xfrm>
            <a:off x="5038725" y="2338388"/>
            <a:ext cx="0" cy="2619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Payment basics</a:t>
            </a:r>
          </a:p>
          <a:p>
            <a:pPr>
              <a:lnSpc>
                <a:spcPct val="150000"/>
              </a:lnSpc>
              <a:buFont typeface="Arial" charset="0"/>
              <a:buChar char="•"/>
            </a:pPr>
            <a:r>
              <a:rPr lang="en-US" sz="2800" smtClean="0"/>
              <a:t>Creating checks</a:t>
            </a:r>
            <a:endParaRPr lang="en-US" sz="2800" smtClean="0">
              <a:solidFill>
                <a:srgbClr val="C0C0C0"/>
              </a:solidFill>
            </a:endParaRPr>
          </a:p>
          <a:p>
            <a:pPr>
              <a:lnSpc>
                <a:spcPct val="150000"/>
              </a:lnSpc>
              <a:buFont typeface="Arial" charset="0"/>
              <a:buChar char="•"/>
            </a:pPr>
            <a:r>
              <a:rPr lang="en-US" sz="2800" smtClean="0">
                <a:solidFill>
                  <a:srgbClr val="C0C0C0"/>
                </a:solidFill>
              </a:rPr>
              <a:t>Deductibles</a:t>
            </a:r>
          </a:p>
          <a:p>
            <a:pPr>
              <a:lnSpc>
                <a:spcPct val="150000"/>
              </a:lnSpc>
              <a:buFont typeface="Arial" charset="0"/>
              <a:buChar char="•"/>
            </a:pPr>
            <a:r>
              <a:rPr lang="en-US" sz="2800" smtClean="0">
                <a:solidFill>
                  <a:srgbClr val="C0C0C0"/>
                </a:solidFill>
              </a:rPr>
              <a:t>Auto first and final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5"/>
          <p:cNvSpPr>
            <a:spLocks noChangeShapeType="1"/>
          </p:cNvSpPr>
          <p:nvPr/>
        </p:nvSpPr>
        <p:spPr bwMode="auto">
          <a:xfrm>
            <a:off x="5619750" y="2990850"/>
            <a:ext cx="10668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AutoShape 6"/>
          <p:cNvSpPr>
            <a:spLocks noChangeArrowheads="1"/>
          </p:cNvSpPr>
          <p:nvPr/>
        </p:nvSpPr>
        <p:spPr bwMode="auto">
          <a:xfrm>
            <a:off x="6186488" y="2363788"/>
            <a:ext cx="958850" cy="1231900"/>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sp>
        <p:nvSpPr>
          <p:cNvPr id="22532" name="Line 7"/>
          <p:cNvSpPr>
            <a:spLocks noChangeShapeType="1"/>
          </p:cNvSpPr>
          <p:nvPr/>
        </p:nvSpPr>
        <p:spPr bwMode="auto">
          <a:xfrm>
            <a:off x="5619750" y="1104900"/>
            <a:ext cx="0" cy="18859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8"/>
          <p:cNvSpPr>
            <a:spLocks noChangeShapeType="1"/>
          </p:cNvSpPr>
          <p:nvPr/>
        </p:nvSpPr>
        <p:spPr bwMode="auto">
          <a:xfrm>
            <a:off x="5619750" y="1905000"/>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4" name="Rectangle 9"/>
          <p:cNvSpPr>
            <a:spLocks noGrp="1" noChangeArrowheads="1"/>
          </p:cNvSpPr>
          <p:nvPr>
            <p:ph type="title"/>
          </p:nvPr>
        </p:nvSpPr>
        <p:spPr/>
        <p:txBody>
          <a:bodyPr/>
          <a:lstStyle/>
          <a:p>
            <a:pPr eaLnBrk="1" hangingPunct="1"/>
            <a:r>
              <a:rPr lang="en-US" smtClean="0"/>
              <a:t>The payment wizard</a:t>
            </a:r>
          </a:p>
        </p:txBody>
      </p:sp>
      <p:sp>
        <p:nvSpPr>
          <p:cNvPr id="22535" name="Rectangle 10"/>
          <p:cNvSpPr>
            <a:spLocks noGrp="1" noChangeArrowheads="1"/>
          </p:cNvSpPr>
          <p:nvPr>
            <p:ph idx="1"/>
          </p:nvPr>
        </p:nvSpPr>
        <p:spPr>
          <a:xfrm>
            <a:off x="519113" y="3784600"/>
            <a:ext cx="8318500" cy="2605088"/>
          </a:xfrm>
        </p:spPr>
        <p:txBody>
          <a:bodyPr/>
          <a:lstStyle/>
          <a:p>
            <a:pPr>
              <a:buFont typeface="Arial" charset="0"/>
              <a:buChar char="•"/>
            </a:pPr>
            <a:r>
              <a:rPr lang="en-US" smtClean="0"/>
              <a:t>Checks are created using the payment wizard</a:t>
            </a:r>
          </a:p>
          <a:p>
            <a:pPr lvl="1"/>
            <a:r>
              <a:rPr lang="en-US" smtClean="0"/>
              <a:t>In the base application:</a:t>
            </a:r>
          </a:p>
          <a:p>
            <a:pPr lvl="2"/>
            <a:r>
              <a:rPr lang="en-US" smtClean="0"/>
              <a:t>The fields vary based on the method of payment (automated check, manual check, EFT)</a:t>
            </a:r>
          </a:p>
          <a:p>
            <a:pPr lvl="2"/>
            <a:r>
              <a:rPr lang="en-US" smtClean="0"/>
              <a:t>But, the basic steps are the same for all forms of payment</a:t>
            </a:r>
          </a:p>
        </p:txBody>
      </p:sp>
      <p:grpSp>
        <p:nvGrpSpPr>
          <p:cNvPr id="22536" name="Group 22"/>
          <p:cNvGrpSpPr>
            <a:grpSpLocks/>
          </p:cNvGrpSpPr>
          <p:nvPr/>
        </p:nvGrpSpPr>
        <p:grpSpPr bwMode="auto">
          <a:xfrm>
            <a:off x="5056188" y="504825"/>
            <a:ext cx="1177925" cy="866775"/>
            <a:chOff x="2083" y="1606"/>
            <a:chExt cx="1489" cy="1097"/>
          </a:xfrm>
        </p:grpSpPr>
        <p:sp>
          <p:nvSpPr>
            <p:cNvPr id="22595" name="Rectangle 2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96" name="Freeform 2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97" name="Freeform 2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98" name="Freeform 2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99" name="Freeform 2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2600" name="Rectangle 2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601" name="Rectangle 2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02" name="AutoShape 3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603" name="Freeform 3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04" name="Freeform 3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05" name="Rectangle 3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06" name="Rectangle 3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07" name="Rectangle 3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608" name="Group 36"/>
            <p:cNvGrpSpPr>
              <a:grpSpLocks/>
            </p:cNvGrpSpPr>
            <p:nvPr/>
          </p:nvGrpSpPr>
          <p:grpSpPr bwMode="auto">
            <a:xfrm>
              <a:off x="2221" y="1871"/>
              <a:ext cx="518" cy="782"/>
              <a:chOff x="2400" y="1656"/>
              <a:chExt cx="752" cy="1136"/>
            </a:xfrm>
          </p:grpSpPr>
          <p:sp>
            <p:nvSpPr>
              <p:cNvPr id="22621"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22"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23"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24"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25"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626"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7"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609" name="Group 44"/>
            <p:cNvGrpSpPr>
              <a:grpSpLocks/>
            </p:cNvGrpSpPr>
            <p:nvPr/>
          </p:nvGrpSpPr>
          <p:grpSpPr bwMode="auto">
            <a:xfrm rot="-6511945">
              <a:off x="2834" y="1842"/>
              <a:ext cx="518" cy="783"/>
              <a:chOff x="2400" y="1656"/>
              <a:chExt cx="752" cy="1136"/>
            </a:xfrm>
          </p:grpSpPr>
          <p:sp>
            <p:nvSpPr>
              <p:cNvPr id="22614"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15"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6"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7"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8"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9"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620"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610" name="Freeform 5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11" name="Freeform 5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12" name="Rectangle 5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3" name="Rectangle 5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2537" name="Group 56"/>
          <p:cNvGrpSpPr>
            <a:grpSpLocks/>
          </p:cNvGrpSpPr>
          <p:nvPr/>
        </p:nvGrpSpPr>
        <p:grpSpPr bwMode="auto">
          <a:xfrm>
            <a:off x="6276975" y="1462088"/>
            <a:ext cx="749300" cy="744537"/>
            <a:chOff x="3360" y="800"/>
            <a:chExt cx="620" cy="616"/>
          </a:xfrm>
        </p:grpSpPr>
        <p:sp>
          <p:nvSpPr>
            <p:cNvPr id="22589" name="AutoShape 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90" name="Freeform 58"/>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591" name="Group 59"/>
            <p:cNvGrpSpPr>
              <a:grpSpLocks/>
            </p:cNvGrpSpPr>
            <p:nvPr/>
          </p:nvGrpSpPr>
          <p:grpSpPr bwMode="auto">
            <a:xfrm flipH="1">
              <a:off x="3749" y="1171"/>
              <a:ext cx="212" cy="213"/>
              <a:chOff x="1350" y="686"/>
              <a:chExt cx="1132" cy="1132"/>
            </a:xfrm>
          </p:grpSpPr>
          <p:sp>
            <p:nvSpPr>
              <p:cNvPr id="22593"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94"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92" name="Picture 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8" name="Group 63"/>
          <p:cNvGrpSpPr>
            <a:grpSpLocks/>
          </p:cNvGrpSpPr>
          <p:nvPr/>
        </p:nvGrpSpPr>
        <p:grpSpPr bwMode="auto">
          <a:xfrm>
            <a:off x="6307138" y="2433638"/>
            <a:ext cx="709612" cy="493712"/>
            <a:chOff x="3153" y="1049"/>
            <a:chExt cx="752" cy="523"/>
          </a:xfrm>
        </p:grpSpPr>
        <p:sp>
          <p:nvSpPr>
            <p:cNvPr id="22587" name="Rectangle 6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2588"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9" name="Group 66"/>
          <p:cNvGrpSpPr>
            <a:grpSpLocks/>
          </p:cNvGrpSpPr>
          <p:nvPr/>
        </p:nvGrpSpPr>
        <p:grpSpPr bwMode="auto">
          <a:xfrm>
            <a:off x="6307138" y="2990850"/>
            <a:ext cx="709612" cy="493713"/>
            <a:chOff x="3153" y="1049"/>
            <a:chExt cx="752" cy="523"/>
          </a:xfrm>
        </p:grpSpPr>
        <p:sp>
          <p:nvSpPr>
            <p:cNvPr id="22585" name="Rectangle 6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2586" name="Picture 6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0" name="Group 70"/>
          <p:cNvGrpSpPr>
            <a:grpSpLocks/>
          </p:cNvGrpSpPr>
          <p:nvPr/>
        </p:nvGrpSpPr>
        <p:grpSpPr bwMode="auto">
          <a:xfrm>
            <a:off x="1360488" y="954088"/>
            <a:ext cx="2341562" cy="2076450"/>
            <a:chOff x="366" y="801"/>
            <a:chExt cx="1475" cy="1308"/>
          </a:xfrm>
        </p:grpSpPr>
        <p:grpSp>
          <p:nvGrpSpPr>
            <p:cNvPr id="22542" name="Group 71"/>
            <p:cNvGrpSpPr>
              <a:grpSpLocks/>
            </p:cNvGrpSpPr>
            <p:nvPr/>
          </p:nvGrpSpPr>
          <p:grpSpPr bwMode="auto">
            <a:xfrm>
              <a:off x="366" y="1035"/>
              <a:ext cx="1475" cy="1074"/>
              <a:chOff x="3955" y="2986"/>
              <a:chExt cx="1475" cy="1074"/>
            </a:xfrm>
          </p:grpSpPr>
          <p:sp>
            <p:nvSpPr>
              <p:cNvPr id="22546" name="Rectangle 72"/>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2547" name="Group 73"/>
              <p:cNvGrpSpPr>
                <a:grpSpLocks/>
              </p:cNvGrpSpPr>
              <p:nvPr/>
            </p:nvGrpSpPr>
            <p:grpSpPr bwMode="auto">
              <a:xfrm>
                <a:off x="4765" y="3473"/>
                <a:ext cx="584" cy="539"/>
                <a:chOff x="2371" y="1333"/>
                <a:chExt cx="1641" cy="1516"/>
              </a:xfrm>
            </p:grpSpPr>
            <p:sp>
              <p:nvSpPr>
                <p:cNvPr id="22575" name="Freeform 7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6" name="Rectangle 7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77" name="Freeform 7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8" name="Freeform 7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9" name="Freeform 7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0" name="Freeform 7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1" name="Freeform 8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2" name="Freeform 8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3" name="Freeform 8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4" name="Freeform 8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8" name="Group 84"/>
              <p:cNvGrpSpPr>
                <a:grpSpLocks/>
              </p:cNvGrpSpPr>
              <p:nvPr/>
            </p:nvGrpSpPr>
            <p:grpSpPr bwMode="auto">
              <a:xfrm>
                <a:off x="4535" y="3258"/>
                <a:ext cx="584" cy="539"/>
                <a:chOff x="2371" y="1333"/>
                <a:chExt cx="1641" cy="1516"/>
              </a:xfrm>
            </p:grpSpPr>
            <p:sp>
              <p:nvSpPr>
                <p:cNvPr id="22565" name="Freeform 8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6" name="Rectangle 8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7" name="Freeform 8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8" name="Freeform 8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9" name="Freeform 8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0" name="Freeform 9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1" name="Freeform 9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2" name="Freeform 9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3" name="Freeform 9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4" name="Freeform 9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9" name="Group 95"/>
              <p:cNvGrpSpPr>
                <a:grpSpLocks/>
              </p:cNvGrpSpPr>
              <p:nvPr/>
            </p:nvGrpSpPr>
            <p:grpSpPr bwMode="auto">
              <a:xfrm>
                <a:off x="4304" y="3041"/>
                <a:ext cx="584" cy="539"/>
                <a:chOff x="2371" y="1333"/>
                <a:chExt cx="1641" cy="1516"/>
              </a:xfrm>
            </p:grpSpPr>
            <p:sp>
              <p:nvSpPr>
                <p:cNvPr id="22555" name="Freeform 9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Rectangle 9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7" name="Freeform 9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9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10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Freeform 10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1" name="Freeform 10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2" name="Freeform 10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Freeform 10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4" name="Freeform 10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52" name="Text Box 108"/>
              <p:cNvSpPr txBox="1">
                <a:spLocks noChangeArrowheads="1"/>
              </p:cNvSpPr>
              <p:nvPr/>
            </p:nvSpPr>
            <p:spPr bwMode="auto">
              <a:xfrm>
                <a:off x="4661" y="3155"/>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22553" name="Text Box 109"/>
              <p:cNvSpPr txBox="1">
                <a:spLocks noChangeArrowheads="1"/>
              </p:cNvSpPr>
              <p:nvPr/>
            </p:nvSpPr>
            <p:spPr bwMode="auto">
              <a:xfrm>
                <a:off x="4873" y="3388"/>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22554" name="Text Box 110"/>
              <p:cNvSpPr txBox="1">
                <a:spLocks noChangeArrowheads="1"/>
              </p:cNvSpPr>
              <p:nvPr/>
            </p:nvSpPr>
            <p:spPr bwMode="auto">
              <a:xfrm>
                <a:off x="5143" y="3590"/>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grpSp>
          <p:nvGrpSpPr>
            <p:cNvPr id="22543" name="Group 111"/>
            <p:cNvGrpSpPr>
              <a:grpSpLocks/>
            </p:cNvGrpSpPr>
            <p:nvPr/>
          </p:nvGrpSpPr>
          <p:grpSpPr bwMode="auto">
            <a:xfrm>
              <a:off x="1531" y="801"/>
              <a:ext cx="291" cy="421"/>
              <a:chOff x="3674" y="1098"/>
              <a:chExt cx="676" cy="977"/>
            </a:xfrm>
          </p:grpSpPr>
          <p:sp>
            <p:nvSpPr>
              <p:cNvPr id="22544" name="Rectangle 112"/>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2545" name="Picture 11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2541" name="Line 114"/>
          <p:cNvSpPr>
            <a:spLocks noChangeShapeType="1"/>
          </p:cNvSpPr>
          <p:nvPr/>
        </p:nvSpPr>
        <p:spPr bwMode="auto">
          <a:xfrm>
            <a:off x="3902075" y="2063750"/>
            <a:ext cx="2209800" cy="4445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Define financial terms used by ClaimCenter for managing payments</a:t>
            </a:r>
          </a:p>
          <a:p>
            <a:pPr lvl="1"/>
            <a:r>
              <a:rPr lang="en-US" smtClean="0"/>
              <a:t>Create checks</a:t>
            </a:r>
          </a:p>
          <a:p>
            <a:pPr lvl="1"/>
            <a:r>
              <a:rPr lang="en-US" smtClean="0"/>
              <a:t>Apply deductibles</a:t>
            </a:r>
          </a:p>
          <a:p>
            <a:pPr lvl="1"/>
            <a:r>
              <a:rPr lang="en-US" smtClean="0"/>
              <a:t>Create and pay out auto first and final claims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Basic steps of the payment wizard</a:t>
            </a:r>
          </a:p>
        </p:txBody>
      </p:sp>
      <p:sp>
        <p:nvSpPr>
          <p:cNvPr id="23555" name="AutoShape 3"/>
          <p:cNvSpPr>
            <a:spLocks noChangeArrowheads="1"/>
          </p:cNvSpPr>
          <p:nvPr/>
        </p:nvSpPr>
        <p:spPr bwMode="auto">
          <a:xfrm>
            <a:off x="2663825" y="3479800"/>
            <a:ext cx="1497013" cy="2482850"/>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6" name="Text Box 4"/>
          <p:cNvSpPr txBox="1">
            <a:spLocks noChangeArrowheads="1"/>
          </p:cNvSpPr>
          <p:nvPr/>
        </p:nvSpPr>
        <p:spPr bwMode="auto">
          <a:xfrm>
            <a:off x="2681288" y="3157538"/>
            <a:ext cx="1455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2" name="Group 5"/>
          <p:cNvGrpSpPr>
            <a:grpSpLocks/>
          </p:cNvGrpSpPr>
          <p:nvPr/>
        </p:nvGrpSpPr>
        <p:grpSpPr bwMode="auto">
          <a:xfrm>
            <a:off x="4005263" y="2505075"/>
            <a:ext cx="5008562" cy="3608388"/>
            <a:chOff x="2523" y="1578"/>
            <a:chExt cx="3155" cy="2273"/>
          </a:xfrm>
        </p:grpSpPr>
        <p:sp>
          <p:nvSpPr>
            <p:cNvPr id="23627" name="Line 6"/>
            <p:cNvSpPr>
              <a:spLocks noChangeShapeType="1"/>
            </p:cNvSpPr>
            <p:nvPr/>
          </p:nvSpPr>
          <p:spPr bwMode="auto">
            <a:xfrm>
              <a:off x="2523" y="2498"/>
              <a:ext cx="2324"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8" name="Line 7"/>
            <p:cNvSpPr>
              <a:spLocks noChangeShapeType="1"/>
            </p:cNvSpPr>
            <p:nvPr/>
          </p:nvSpPr>
          <p:spPr bwMode="auto">
            <a:xfrm>
              <a:off x="2523" y="3410"/>
              <a:ext cx="231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629" name="Group 8"/>
            <p:cNvGrpSpPr>
              <a:grpSpLocks/>
            </p:cNvGrpSpPr>
            <p:nvPr/>
          </p:nvGrpSpPr>
          <p:grpSpPr bwMode="auto">
            <a:xfrm>
              <a:off x="4927" y="2132"/>
              <a:ext cx="293" cy="574"/>
              <a:chOff x="4573" y="2521"/>
              <a:chExt cx="576" cy="1128"/>
            </a:xfrm>
          </p:grpSpPr>
          <p:sp>
            <p:nvSpPr>
              <p:cNvPr id="23691" name="Rectangle 9"/>
              <p:cNvSpPr>
                <a:spLocks noChangeArrowheads="1"/>
              </p:cNvSpPr>
              <p:nvPr/>
            </p:nvSpPr>
            <p:spPr bwMode="auto">
              <a:xfrm>
                <a:off x="4850" y="3042"/>
                <a:ext cx="118" cy="607"/>
              </a:xfrm>
              <a:prstGeom prst="rect">
                <a:avLst/>
              </a:prstGeom>
              <a:solidFill>
                <a:srgbClr val="6699FF"/>
              </a:solidFill>
              <a:ln w="9525" algn="ctr">
                <a:solidFill>
                  <a:schemeClr val="bg1"/>
                </a:solidFill>
                <a:miter lim="800000"/>
                <a:headEnd/>
                <a:tailEnd/>
              </a:ln>
            </p:spPr>
            <p:txBody>
              <a:bodyPr wrap="none" anchor="ctr"/>
              <a:lstStyle/>
              <a:p>
                <a:endParaRPr lang="en-US"/>
              </a:p>
            </p:txBody>
          </p:sp>
          <p:sp>
            <p:nvSpPr>
              <p:cNvPr id="23692" name="Freeform 10"/>
              <p:cNvSpPr>
                <a:spLocks/>
              </p:cNvSpPr>
              <p:nvPr/>
            </p:nvSpPr>
            <p:spPr bwMode="auto">
              <a:xfrm>
                <a:off x="4654" y="2615"/>
                <a:ext cx="495" cy="602"/>
              </a:xfrm>
              <a:custGeom>
                <a:avLst/>
                <a:gdLst>
                  <a:gd name="T0" fmla="*/ 0 w 237"/>
                  <a:gd name="T1" fmla="*/ 1122 h 288"/>
                  <a:gd name="T2" fmla="*/ 902 w 237"/>
                  <a:gd name="T3" fmla="*/ 2630 h 288"/>
                  <a:gd name="T4" fmla="*/ 2160 w 237"/>
                  <a:gd name="T5" fmla="*/ 1507 h 288"/>
                  <a:gd name="T6" fmla="*/ 2160 w 237"/>
                  <a:gd name="T7" fmla="*/ 577 h 288"/>
                  <a:gd name="T8" fmla="*/ 2076 w 237"/>
                  <a:gd name="T9" fmla="*/ 219 h 288"/>
                  <a:gd name="T10" fmla="*/ 1884 w 237"/>
                  <a:gd name="T11" fmla="*/ 27 h 288"/>
                  <a:gd name="T12" fmla="*/ 1506 w 237"/>
                  <a:gd name="T13" fmla="*/ 0 h 288"/>
                  <a:gd name="T14" fmla="*/ 1257 w 237"/>
                  <a:gd name="T15" fmla="*/ 84 h 288"/>
                  <a:gd name="T16" fmla="*/ 0 w 237"/>
                  <a:gd name="T17" fmla="*/ 112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88"/>
                  <a:gd name="T29" fmla="*/ 237 w 237"/>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88">
                    <a:moveTo>
                      <a:pt x="0" y="123"/>
                    </a:moveTo>
                    <a:lnTo>
                      <a:pt x="99" y="288"/>
                    </a:lnTo>
                    <a:lnTo>
                      <a:pt x="237" y="165"/>
                    </a:lnTo>
                    <a:lnTo>
                      <a:pt x="237" y="63"/>
                    </a:lnTo>
                    <a:lnTo>
                      <a:pt x="228" y="24"/>
                    </a:lnTo>
                    <a:lnTo>
                      <a:pt x="207" y="3"/>
                    </a:lnTo>
                    <a:lnTo>
                      <a:pt x="165" y="0"/>
                    </a:lnTo>
                    <a:lnTo>
                      <a:pt x="138" y="9"/>
                    </a:lnTo>
                    <a:lnTo>
                      <a:pt x="0" y="123"/>
                    </a:lnTo>
                    <a:close/>
                  </a:path>
                </a:pathLst>
              </a:custGeom>
              <a:solidFill>
                <a:srgbClr val="6699FF"/>
              </a:solidFill>
              <a:ln w="9525" cap="flat" cmpd="sng">
                <a:solidFill>
                  <a:schemeClr val="bg1"/>
                </a:solidFill>
                <a:prstDash val="solid"/>
                <a:round/>
                <a:headEnd type="none" w="med" len="med"/>
                <a:tailEnd type="none" w="med" len="med"/>
              </a:ln>
            </p:spPr>
            <p:txBody>
              <a:bodyPr wrap="none" anchor="ctr"/>
              <a:lstStyle/>
              <a:p>
                <a:endParaRPr lang="en-US"/>
              </a:p>
            </p:txBody>
          </p:sp>
          <p:sp>
            <p:nvSpPr>
              <p:cNvPr id="23693" name="Line 11"/>
              <p:cNvSpPr>
                <a:spLocks noChangeShapeType="1"/>
              </p:cNvSpPr>
              <p:nvPr/>
            </p:nvSpPr>
            <p:spPr bwMode="invGray">
              <a:xfrm flipV="1">
                <a:off x="4948" y="2696"/>
                <a:ext cx="0" cy="21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4" name="AutoShape 12"/>
              <p:cNvSpPr>
                <a:spLocks noChangeArrowheads="1"/>
              </p:cNvSpPr>
              <p:nvPr/>
            </p:nvSpPr>
            <p:spPr bwMode="invGray">
              <a:xfrm rot="5400000" flipH="1">
                <a:off x="4875" y="2594"/>
                <a:ext cx="265" cy="120"/>
              </a:xfrm>
              <a:prstGeom prst="parallelogram">
                <a:avLst>
                  <a:gd name="adj" fmla="val 101645"/>
                </a:avLst>
              </a:prstGeom>
              <a:solidFill>
                <a:srgbClr val="FF0000"/>
              </a:solidFill>
              <a:ln w="9525">
                <a:solidFill>
                  <a:srgbClr val="FF0000"/>
                </a:solidFill>
                <a:miter lim="800000"/>
                <a:headEnd/>
                <a:tailEnd/>
              </a:ln>
            </p:spPr>
            <p:txBody>
              <a:bodyPr wrap="none" anchor="ctr"/>
              <a:lstStyle/>
              <a:p>
                <a:endParaRPr lang="en-US"/>
              </a:p>
            </p:txBody>
          </p:sp>
          <p:sp>
            <p:nvSpPr>
              <p:cNvPr id="23695" name="Freeform 13"/>
              <p:cNvSpPr>
                <a:spLocks/>
              </p:cNvSpPr>
              <p:nvPr/>
            </p:nvSpPr>
            <p:spPr bwMode="auto">
              <a:xfrm>
                <a:off x="4573" y="2871"/>
                <a:ext cx="289" cy="346"/>
              </a:xfrm>
              <a:custGeom>
                <a:avLst/>
                <a:gdLst>
                  <a:gd name="T0" fmla="*/ 1210 w 138"/>
                  <a:gd name="T1" fmla="*/ 1522 h 165"/>
                  <a:gd name="T2" fmla="*/ 0 w 138"/>
                  <a:gd name="T3" fmla="*/ 1522 h 165"/>
                  <a:gd name="T4" fmla="*/ 0 w 138"/>
                  <a:gd name="T5" fmla="*/ 637 h 165"/>
                  <a:gd name="T6" fmla="*/ 136 w 138"/>
                  <a:gd name="T7" fmla="*/ 220 h 165"/>
                  <a:gd name="T8" fmla="*/ 385 w 138"/>
                  <a:gd name="T9" fmla="*/ 27 h 165"/>
                  <a:gd name="T10" fmla="*/ 662 w 138"/>
                  <a:gd name="T11" fmla="*/ 0 h 165"/>
                  <a:gd name="T12" fmla="*/ 1018 w 138"/>
                  <a:gd name="T13" fmla="*/ 84 h 165"/>
                  <a:gd name="T14" fmla="*/ 1158 w 138"/>
                  <a:gd name="T15" fmla="*/ 193 h 165"/>
                  <a:gd name="T16" fmla="*/ 1267 w 138"/>
                  <a:gd name="T17" fmla="*/ 388 h 165"/>
                  <a:gd name="T18" fmla="*/ 1267 w 138"/>
                  <a:gd name="T19" fmla="*/ 581 h 165"/>
                  <a:gd name="T20" fmla="*/ 1267 w 138"/>
                  <a:gd name="T21" fmla="*/ 1051 h 165"/>
                  <a:gd name="T22" fmla="*/ 1267 w 138"/>
                  <a:gd name="T23" fmla="*/ 1302 h 165"/>
                  <a:gd name="T24" fmla="*/ 1210 w 138"/>
                  <a:gd name="T25" fmla="*/ 1522 h 1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8"/>
                  <a:gd name="T40" fmla="*/ 0 h 165"/>
                  <a:gd name="T41" fmla="*/ 138 w 138"/>
                  <a:gd name="T42" fmla="*/ 165 h 1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8" h="165">
                    <a:moveTo>
                      <a:pt x="132" y="165"/>
                    </a:moveTo>
                    <a:lnTo>
                      <a:pt x="0" y="165"/>
                    </a:lnTo>
                    <a:lnTo>
                      <a:pt x="0" y="69"/>
                    </a:lnTo>
                    <a:lnTo>
                      <a:pt x="15" y="24"/>
                    </a:lnTo>
                    <a:lnTo>
                      <a:pt x="42" y="3"/>
                    </a:lnTo>
                    <a:lnTo>
                      <a:pt x="72" y="0"/>
                    </a:lnTo>
                    <a:lnTo>
                      <a:pt x="111" y="9"/>
                    </a:lnTo>
                    <a:lnTo>
                      <a:pt x="126" y="21"/>
                    </a:lnTo>
                    <a:lnTo>
                      <a:pt x="138" y="42"/>
                    </a:lnTo>
                    <a:lnTo>
                      <a:pt x="138" y="63"/>
                    </a:lnTo>
                    <a:lnTo>
                      <a:pt x="138" y="114"/>
                    </a:lnTo>
                    <a:lnTo>
                      <a:pt x="138" y="141"/>
                    </a:lnTo>
                    <a:lnTo>
                      <a:pt x="132" y="165"/>
                    </a:lnTo>
                    <a:close/>
                  </a:path>
                </a:pathLst>
              </a:custGeom>
              <a:solidFill>
                <a:schemeClr val="bg1"/>
              </a:solidFill>
              <a:ln w="9525" cap="flat" cmpd="sng">
                <a:solidFill>
                  <a:schemeClr val="bg1"/>
                </a:solidFill>
                <a:prstDash val="solid"/>
                <a:round/>
                <a:headEnd type="none" w="med" len="med"/>
                <a:tailEnd type="none" w="med" len="med"/>
              </a:ln>
            </p:spPr>
            <p:txBody>
              <a:bodyPr wrap="none" anchor="ctr"/>
              <a:lstStyle/>
              <a:p>
                <a:endParaRPr lang="en-US"/>
              </a:p>
            </p:txBody>
          </p:sp>
        </p:grpSp>
        <p:sp>
          <p:nvSpPr>
            <p:cNvPr id="23630" name="Text Box 14"/>
            <p:cNvSpPr txBox="1">
              <a:spLocks noChangeArrowheads="1"/>
            </p:cNvSpPr>
            <p:nvPr/>
          </p:nvSpPr>
          <p:spPr bwMode="auto">
            <a:xfrm>
              <a:off x="4561" y="2718"/>
              <a:ext cx="10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2029 Oak Blvd.</a:t>
              </a:r>
            </a:p>
          </p:txBody>
        </p:sp>
        <p:grpSp>
          <p:nvGrpSpPr>
            <p:cNvPr id="23631" name="Group 15"/>
            <p:cNvGrpSpPr>
              <a:grpSpLocks/>
            </p:cNvGrpSpPr>
            <p:nvPr/>
          </p:nvGrpSpPr>
          <p:grpSpPr bwMode="auto">
            <a:xfrm>
              <a:off x="4820" y="3172"/>
              <a:ext cx="506" cy="497"/>
              <a:chOff x="1092" y="2839"/>
              <a:chExt cx="772" cy="758"/>
            </a:xfrm>
          </p:grpSpPr>
          <p:sp>
            <p:nvSpPr>
              <p:cNvPr id="23678" name="Freeform 16"/>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9" name="Freeform 17"/>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0" name="Freeform 18"/>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1" name="Rectangle 19"/>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2" name="Freeform 20"/>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3" name="Rectangle 21"/>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4" name="Rectangle 22"/>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5" name="Rectangle 23"/>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6" name="Rectangle 24"/>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7" name="Rectangle 25"/>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8" name="Rectangle 26"/>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9" name="Freeform 27"/>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0" name="Freeform 28"/>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632" name="Text Box 29"/>
            <p:cNvSpPr txBox="1">
              <a:spLocks noChangeArrowheads="1"/>
            </p:cNvSpPr>
            <p:nvPr/>
          </p:nvSpPr>
          <p:spPr bwMode="auto">
            <a:xfrm>
              <a:off x="4469" y="3678"/>
              <a:ext cx="1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030-227-12699</a:t>
              </a:r>
            </a:p>
          </p:txBody>
        </p:sp>
        <p:grpSp>
          <p:nvGrpSpPr>
            <p:cNvPr id="23633" name="Group 30"/>
            <p:cNvGrpSpPr>
              <a:grpSpLocks/>
            </p:cNvGrpSpPr>
            <p:nvPr/>
          </p:nvGrpSpPr>
          <p:grpSpPr bwMode="auto">
            <a:xfrm>
              <a:off x="4148" y="3213"/>
              <a:ext cx="507" cy="382"/>
              <a:chOff x="1784" y="3231"/>
              <a:chExt cx="981" cy="739"/>
            </a:xfrm>
          </p:grpSpPr>
          <p:sp>
            <p:nvSpPr>
              <p:cNvPr id="23657" name="Rectangle 31"/>
              <p:cNvSpPr>
                <a:spLocks noChangeArrowheads="1"/>
              </p:cNvSpPr>
              <p:nvPr/>
            </p:nvSpPr>
            <p:spPr bwMode="auto">
              <a:xfrm>
                <a:off x="2028" y="3340"/>
                <a:ext cx="735" cy="630"/>
              </a:xfrm>
              <a:prstGeom prst="rect">
                <a:avLst/>
              </a:prstGeom>
              <a:solidFill>
                <a:srgbClr val="DEA400"/>
              </a:solidFill>
              <a:ln w="12700" algn="ctr">
                <a:solidFill>
                  <a:schemeClr val="bg1"/>
                </a:solidFill>
                <a:miter lim="800000"/>
                <a:headEnd/>
                <a:tailEnd/>
              </a:ln>
            </p:spPr>
            <p:txBody>
              <a:bodyPr anchor="ctr">
                <a:spAutoFit/>
              </a:bodyPr>
              <a:lstStyle/>
              <a:p>
                <a:endParaRPr lang="en-US"/>
              </a:p>
            </p:txBody>
          </p:sp>
          <p:sp>
            <p:nvSpPr>
              <p:cNvPr id="23658" name="AutoShape 32"/>
              <p:cNvSpPr>
                <a:spLocks noChangeArrowheads="1"/>
              </p:cNvSpPr>
              <p:nvPr/>
            </p:nvSpPr>
            <p:spPr bwMode="auto">
              <a:xfrm>
                <a:off x="1924" y="3341"/>
                <a:ext cx="841" cy="582"/>
              </a:xfrm>
              <a:prstGeom prst="parallelogram">
                <a:avLst>
                  <a:gd name="adj" fmla="val 23595"/>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59" name="AutoShape 33"/>
              <p:cNvSpPr>
                <a:spLocks noChangeArrowheads="1"/>
              </p:cNvSpPr>
              <p:nvPr/>
            </p:nvSpPr>
            <p:spPr bwMode="auto">
              <a:xfrm>
                <a:off x="1784" y="3341"/>
                <a:ext cx="972" cy="520"/>
              </a:xfrm>
              <a:prstGeom prst="parallelogram">
                <a:avLst>
                  <a:gd name="adj" fmla="val 46731"/>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60" name="Freeform 34"/>
              <p:cNvSpPr>
                <a:spLocks/>
              </p:cNvSpPr>
              <p:nvPr/>
            </p:nvSpPr>
            <p:spPr bwMode="auto">
              <a:xfrm>
                <a:off x="2086"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1" name="Freeform 35"/>
              <p:cNvSpPr>
                <a:spLocks/>
              </p:cNvSpPr>
              <p:nvPr/>
            </p:nvSpPr>
            <p:spPr bwMode="auto">
              <a:xfrm>
                <a:off x="2168"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2" name="Freeform 36"/>
              <p:cNvSpPr>
                <a:spLocks/>
              </p:cNvSpPr>
              <p:nvPr/>
            </p:nvSpPr>
            <p:spPr bwMode="auto">
              <a:xfrm>
                <a:off x="2333"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3" name="Freeform 37"/>
              <p:cNvSpPr>
                <a:spLocks/>
              </p:cNvSpPr>
              <p:nvPr/>
            </p:nvSpPr>
            <p:spPr bwMode="auto">
              <a:xfrm>
                <a:off x="2415"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4" name="Freeform 38"/>
              <p:cNvSpPr>
                <a:spLocks/>
              </p:cNvSpPr>
              <p:nvPr/>
            </p:nvSpPr>
            <p:spPr bwMode="auto">
              <a:xfrm>
                <a:off x="2497" y="3231"/>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5" name="Freeform 39"/>
              <p:cNvSpPr>
                <a:spLocks/>
              </p:cNvSpPr>
              <p:nvPr/>
            </p:nvSpPr>
            <p:spPr bwMode="auto">
              <a:xfrm>
                <a:off x="2580"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6" name="Freeform 40"/>
              <p:cNvSpPr>
                <a:spLocks/>
              </p:cNvSpPr>
              <p:nvPr/>
            </p:nvSpPr>
            <p:spPr bwMode="auto">
              <a:xfrm>
                <a:off x="2250" y="3231"/>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7" name="Line 41"/>
              <p:cNvSpPr>
                <a:spLocks noChangeShapeType="1"/>
              </p:cNvSpPr>
              <p:nvPr/>
            </p:nvSpPr>
            <p:spPr bwMode="auto">
              <a:xfrm flipH="1">
                <a:off x="1964" y="3478"/>
                <a:ext cx="7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68" name="Line 42"/>
              <p:cNvSpPr>
                <a:spLocks noChangeShapeType="1"/>
              </p:cNvSpPr>
              <p:nvPr/>
            </p:nvSpPr>
            <p:spPr bwMode="auto">
              <a:xfrm flipH="1">
                <a:off x="1916" y="3574"/>
                <a:ext cx="73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69" name="Line 43"/>
              <p:cNvSpPr>
                <a:spLocks noChangeShapeType="1"/>
              </p:cNvSpPr>
              <p:nvPr/>
            </p:nvSpPr>
            <p:spPr bwMode="auto">
              <a:xfrm flipH="1">
                <a:off x="1879" y="3670"/>
                <a:ext cx="721"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70" name="Line 44"/>
              <p:cNvSpPr>
                <a:spLocks noChangeShapeType="1"/>
              </p:cNvSpPr>
              <p:nvPr/>
            </p:nvSpPr>
            <p:spPr bwMode="auto">
              <a:xfrm flipH="1">
                <a:off x="1829" y="3766"/>
                <a:ext cx="7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71" name="Line 45"/>
              <p:cNvSpPr>
                <a:spLocks noChangeShapeType="1"/>
              </p:cNvSpPr>
              <p:nvPr/>
            </p:nvSpPr>
            <p:spPr bwMode="auto">
              <a:xfrm flipH="1">
                <a:off x="1881"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2" name="Line 46"/>
              <p:cNvSpPr>
                <a:spLocks noChangeShapeType="1"/>
              </p:cNvSpPr>
              <p:nvPr/>
            </p:nvSpPr>
            <p:spPr bwMode="auto">
              <a:xfrm flipH="1">
                <a:off x="1987"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3" name="Line 47"/>
              <p:cNvSpPr>
                <a:spLocks noChangeShapeType="1"/>
              </p:cNvSpPr>
              <p:nvPr/>
            </p:nvSpPr>
            <p:spPr bwMode="auto">
              <a:xfrm flipH="1">
                <a:off x="2092"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4" name="Line 48"/>
              <p:cNvSpPr>
                <a:spLocks noChangeShapeType="1"/>
              </p:cNvSpPr>
              <p:nvPr/>
            </p:nvSpPr>
            <p:spPr bwMode="auto">
              <a:xfrm flipH="1">
                <a:off x="2197"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5" name="Line 49"/>
              <p:cNvSpPr>
                <a:spLocks noChangeShapeType="1"/>
              </p:cNvSpPr>
              <p:nvPr/>
            </p:nvSpPr>
            <p:spPr bwMode="auto">
              <a:xfrm flipH="1">
                <a:off x="2302"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6" name="Line 50"/>
              <p:cNvSpPr>
                <a:spLocks noChangeShapeType="1"/>
              </p:cNvSpPr>
              <p:nvPr/>
            </p:nvSpPr>
            <p:spPr bwMode="auto">
              <a:xfrm flipH="1">
                <a:off x="2408"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7" name="Freeform 51"/>
              <p:cNvSpPr>
                <a:spLocks/>
              </p:cNvSpPr>
              <p:nvPr/>
            </p:nvSpPr>
            <p:spPr bwMode="auto">
              <a:xfrm>
                <a:off x="2151" y="3526"/>
                <a:ext cx="203" cy="184"/>
              </a:xfrm>
              <a:custGeom>
                <a:avLst/>
                <a:gdLst>
                  <a:gd name="T0" fmla="*/ 0 w 245"/>
                  <a:gd name="T1" fmla="*/ 64 h 221"/>
                  <a:gd name="T2" fmla="*/ 29 w 245"/>
                  <a:gd name="T3" fmla="*/ 34 h 221"/>
                  <a:gd name="T4" fmla="*/ 70 w 245"/>
                  <a:gd name="T5" fmla="*/ 17 h 221"/>
                  <a:gd name="T6" fmla="*/ 113 w 245"/>
                  <a:gd name="T7" fmla="*/ 20 h 221"/>
                  <a:gd name="T8" fmla="*/ 137 w 245"/>
                  <a:gd name="T9" fmla="*/ 44 h 221"/>
                  <a:gd name="T10" fmla="*/ 131 w 245"/>
                  <a:gd name="T11" fmla="*/ 76 h 221"/>
                  <a:gd name="T12" fmla="*/ 108 w 245"/>
                  <a:gd name="T13" fmla="*/ 109 h 221"/>
                  <a:gd name="T14" fmla="*/ 70 w 245"/>
                  <a:gd name="T15" fmla="*/ 127 h 221"/>
                  <a:gd name="T16" fmla="*/ 29 w 245"/>
                  <a:gd name="T17" fmla="*/ 121 h 221"/>
                  <a:gd name="T18" fmla="*/ 8 w 245"/>
                  <a:gd name="T19" fmla="*/ 102 h 221"/>
                  <a:gd name="T20" fmla="*/ 18 w 245"/>
                  <a:gd name="T21" fmla="*/ 62 h 221"/>
                  <a:gd name="T22" fmla="*/ 39 w 245"/>
                  <a:gd name="T23" fmla="*/ 32 h 221"/>
                  <a:gd name="T24" fmla="*/ 71 w 245"/>
                  <a:gd name="T25" fmla="*/ 5 h 221"/>
                  <a:gd name="T26" fmla="*/ 92 w 245"/>
                  <a:gd name="T27" fmla="*/ 5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cap="flat"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23634" name="Group 52"/>
            <p:cNvGrpSpPr>
              <a:grpSpLocks/>
            </p:cNvGrpSpPr>
            <p:nvPr/>
          </p:nvGrpSpPr>
          <p:grpSpPr bwMode="auto">
            <a:xfrm>
              <a:off x="4154" y="2265"/>
              <a:ext cx="504" cy="380"/>
              <a:chOff x="905" y="2967"/>
              <a:chExt cx="981" cy="739"/>
            </a:xfrm>
          </p:grpSpPr>
          <p:sp>
            <p:nvSpPr>
              <p:cNvPr id="23636" name="Rectangle 53"/>
              <p:cNvSpPr>
                <a:spLocks noChangeArrowheads="1"/>
              </p:cNvSpPr>
              <p:nvPr/>
            </p:nvSpPr>
            <p:spPr bwMode="auto">
              <a:xfrm>
                <a:off x="1149" y="3076"/>
                <a:ext cx="735" cy="630"/>
              </a:xfrm>
              <a:prstGeom prst="rect">
                <a:avLst/>
              </a:prstGeom>
              <a:solidFill>
                <a:srgbClr val="DEA400"/>
              </a:solidFill>
              <a:ln w="12700" algn="ctr">
                <a:solidFill>
                  <a:schemeClr val="bg1"/>
                </a:solidFill>
                <a:miter lim="800000"/>
                <a:headEnd/>
                <a:tailEnd/>
              </a:ln>
            </p:spPr>
            <p:txBody>
              <a:bodyPr anchor="ctr">
                <a:spAutoFit/>
              </a:bodyPr>
              <a:lstStyle/>
              <a:p>
                <a:endParaRPr lang="en-US"/>
              </a:p>
            </p:txBody>
          </p:sp>
          <p:sp>
            <p:nvSpPr>
              <p:cNvPr id="23637" name="AutoShape 54"/>
              <p:cNvSpPr>
                <a:spLocks noChangeArrowheads="1"/>
              </p:cNvSpPr>
              <p:nvPr/>
            </p:nvSpPr>
            <p:spPr bwMode="auto">
              <a:xfrm>
                <a:off x="1045" y="3077"/>
                <a:ext cx="841" cy="582"/>
              </a:xfrm>
              <a:prstGeom prst="parallelogram">
                <a:avLst>
                  <a:gd name="adj" fmla="val 23595"/>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38" name="AutoShape 55"/>
              <p:cNvSpPr>
                <a:spLocks noChangeArrowheads="1"/>
              </p:cNvSpPr>
              <p:nvPr/>
            </p:nvSpPr>
            <p:spPr bwMode="auto">
              <a:xfrm>
                <a:off x="905" y="3077"/>
                <a:ext cx="972" cy="520"/>
              </a:xfrm>
              <a:prstGeom prst="parallelogram">
                <a:avLst>
                  <a:gd name="adj" fmla="val 46731"/>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39" name="Freeform 56"/>
              <p:cNvSpPr>
                <a:spLocks/>
              </p:cNvSpPr>
              <p:nvPr/>
            </p:nvSpPr>
            <p:spPr bwMode="auto">
              <a:xfrm>
                <a:off x="1207"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0" name="Freeform 57"/>
              <p:cNvSpPr>
                <a:spLocks/>
              </p:cNvSpPr>
              <p:nvPr/>
            </p:nvSpPr>
            <p:spPr bwMode="auto">
              <a:xfrm>
                <a:off x="1289"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1" name="Freeform 58"/>
              <p:cNvSpPr>
                <a:spLocks/>
              </p:cNvSpPr>
              <p:nvPr/>
            </p:nvSpPr>
            <p:spPr bwMode="auto">
              <a:xfrm>
                <a:off x="1454"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2" name="Freeform 59"/>
              <p:cNvSpPr>
                <a:spLocks/>
              </p:cNvSpPr>
              <p:nvPr/>
            </p:nvSpPr>
            <p:spPr bwMode="auto">
              <a:xfrm>
                <a:off x="1536"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3" name="Freeform 60"/>
              <p:cNvSpPr>
                <a:spLocks/>
              </p:cNvSpPr>
              <p:nvPr/>
            </p:nvSpPr>
            <p:spPr bwMode="auto">
              <a:xfrm>
                <a:off x="1618" y="2967"/>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4" name="Freeform 61"/>
              <p:cNvSpPr>
                <a:spLocks/>
              </p:cNvSpPr>
              <p:nvPr/>
            </p:nvSpPr>
            <p:spPr bwMode="auto">
              <a:xfrm>
                <a:off x="1701"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5" name="Freeform 62"/>
              <p:cNvSpPr>
                <a:spLocks/>
              </p:cNvSpPr>
              <p:nvPr/>
            </p:nvSpPr>
            <p:spPr bwMode="auto">
              <a:xfrm>
                <a:off x="1371" y="2967"/>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6" name="Line 63"/>
              <p:cNvSpPr>
                <a:spLocks noChangeShapeType="1"/>
              </p:cNvSpPr>
              <p:nvPr/>
            </p:nvSpPr>
            <p:spPr bwMode="auto">
              <a:xfrm flipH="1">
                <a:off x="1085" y="3214"/>
                <a:ext cx="7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47" name="Line 64"/>
              <p:cNvSpPr>
                <a:spLocks noChangeShapeType="1"/>
              </p:cNvSpPr>
              <p:nvPr/>
            </p:nvSpPr>
            <p:spPr bwMode="auto">
              <a:xfrm flipH="1">
                <a:off x="1037" y="3310"/>
                <a:ext cx="73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48" name="Line 65"/>
              <p:cNvSpPr>
                <a:spLocks noChangeShapeType="1"/>
              </p:cNvSpPr>
              <p:nvPr/>
            </p:nvSpPr>
            <p:spPr bwMode="auto">
              <a:xfrm flipH="1">
                <a:off x="1000" y="3406"/>
                <a:ext cx="721"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49" name="Line 66"/>
              <p:cNvSpPr>
                <a:spLocks noChangeShapeType="1"/>
              </p:cNvSpPr>
              <p:nvPr/>
            </p:nvSpPr>
            <p:spPr bwMode="auto">
              <a:xfrm flipH="1">
                <a:off x="950" y="3502"/>
                <a:ext cx="7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50" name="Line 67"/>
              <p:cNvSpPr>
                <a:spLocks noChangeShapeType="1"/>
              </p:cNvSpPr>
              <p:nvPr/>
            </p:nvSpPr>
            <p:spPr bwMode="auto">
              <a:xfrm flipH="1">
                <a:off x="1002"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1" name="Line 68"/>
              <p:cNvSpPr>
                <a:spLocks noChangeShapeType="1"/>
              </p:cNvSpPr>
              <p:nvPr/>
            </p:nvSpPr>
            <p:spPr bwMode="auto">
              <a:xfrm flipH="1">
                <a:off x="1108"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2" name="Line 69"/>
              <p:cNvSpPr>
                <a:spLocks noChangeShapeType="1"/>
              </p:cNvSpPr>
              <p:nvPr/>
            </p:nvSpPr>
            <p:spPr bwMode="auto">
              <a:xfrm flipH="1">
                <a:off x="1213"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3" name="Line 70"/>
              <p:cNvSpPr>
                <a:spLocks noChangeShapeType="1"/>
              </p:cNvSpPr>
              <p:nvPr/>
            </p:nvSpPr>
            <p:spPr bwMode="auto">
              <a:xfrm flipH="1">
                <a:off x="1318"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4" name="Line 71"/>
              <p:cNvSpPr>
                <a:spLocks noChangeShapeType="1"/>
              </p:cNvSpPr>
              <p:nvPr/>
            </p:nvSpPr>
            <p:spPr bwMode="auto">
              <a:xfrm flipH="1">
                <a:off x="1423"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5" name="Line 72"/>
              <p:cNvSpPr>
                <a:spLocks noChangeShapeType="1"/>
              </p:cNvSpPr>
              <p:nvPr/>
            </p:nvSpPr>
            <p:spPr bwMode="auto">
              <a:xfrm flipH="1">
                <a:off x="1529"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6" name="Freeform 73"/>
              <p:cNvSpPr>
                <a:spLocks/>
              </p:cNvSpPr>
              <p:nvPr/>
            </p:nvSpPr>
            <p:spPr bwMode="auto">
              <a:xfrm>
                <a:off x="1437" y="3352"/>
                <a:ext cx="203" cy="184"/>
              </a:xfrm>
              <a:custGeom>
                <a:avLst/>
                <a:gdLst>
                  <a:gd name="T0" fmla="*/ 0 w 245"/>
                  <a:gd name="T1" fmla="*/ 64 h 221"/>
                  <a:gd name="T2" fmla="*/ 29 w 245"/>
                  <a:gd name="T3" fmla="*/ 34 h 221"/>
                  <a:gd name="T4" fmla="*/ 70 w 245"/>
                  <a:gd name="T5" fmla="*/ 17 h 221"/>
                  <a:gd name="T6" fmla="*/ 113 w 245"/>
                  <a:gd name="T7" fmla="*/ 20 h 221"/>
                  <a:gd name="T8" fmla="*/ 137 w 245"/>
                  <a:gd name="T9" fmla="*/ 44 h 221"/>
                  <a:gd name="T10" fmla="*/ 131 w 245"/>
                  <a:gd name="T11" fmla="*/ 76 h 221"/>
                  <a:gd name="T12" fmla="*/ 108 w 245"/>
                  <a:gd name="T13" fmla="*/ 109 h 221"/>
                  <a:gd name="T14" fmla="*/ 70 w 245"/>
                  <a:gd name="T15" fmla="*/ 127 h 221"/>
                  <a:gd name="T16" fmla="*/ 29 w 245"/>
                  <a:gd name="T17" fmla="*/ 121 h 221"/>
                  <a:gd name="T18" fmla="*/ 8 w 245"/>
                  <a:gd name="T19" fmla="*/ 102 h 221"/>
                  <a:gd name="T20" fmla="*/ 18 w 245"/>
                  <a:gd name="T21" fmla="*/ 62 h 221"/>
                  <a:gd name="T22" fmla="*/ 39 w 245"/>
                  <a:gd name="T23" fmla="*/ 32 h 221"/>
                  <a:gd name="T24" fmla="*/ 71 w 245"/>
                  <a:gd name="T25" fmla="*/ 5 h 221"/>
                  <a:gd name="T26" fmla="*/ 92 w 245"/>
                  <a:gd name="T27" fmla="*/ 5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cap="flat"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
          <p:nvSpPr>
            <p:cNvPr id="23635" name="Text Box 74"/>
            <p:cNvSpPr txBox="1">
              <a:spLocks noChangeArrowheads="1"/>
            </p:cNvSpPr>
            <p:nvPr/>
          </p:nvSpPr>
          <p:spPr bwMode="auto">
            <a:xfrm>
              <a:off x="3792" y="1578"/>
              <a:ext cx="17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Step 3: Specify check instructions</a:t>
              </a:r>
            </a:p>
          </p:txBody>
        </p:sp>
      </p:grpSp>
      <p:grpSp>
        <p:nvGrpSpPr>
          <p:cNvPr id="23558" name="Group 75"/>
          <p:cNvGrpSpPr>
            <a:grpSpLocks/>
          </p:cNvGrpSpPr>
          <p:nvPr/>
        </p:nvGrpSpPr>
        <p:grpSpPr bwMode="auto">
          <a:xfrm>
            <a:off x="8367713" y="34925"/>
            <a:ext cx="741362" cy="792163"/>
            <a:chOff x="3777" y="1768"/>
            <a:chExt cx="467" cy="499"/>
          </a:xfrm>
        </p:grpSpPr>
        <p:sp>
          <p:nvSpPr>
            <p:cNvPr id="23625"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26"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8" name="Group 78"/>
          <p:cNvGrpSpPr>
            <a:grpSpLocks/>
          </p:cNvGrpSpPr>
          <p:nvPr/>
        </p:nvGrpSpPr>
        <p:grpSpPr bwMode="auto">
          <a:xfrm>
            <a:off x="8367713" y="34925"/>
            <a:ext cx="741362" cy="792163"/>
            <a:chOff x="2967" y="1718"/>
            <a:chExt cx="467" cy="499"/>
          </a:xfrm>
        </p:grpSpPr>
        <p:sp>
          <p:nvSpPr>
            <p:cNvPr id="2362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2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9" name="Group 81"/>
          <p:cNvGrpSpPr>
            <a:grpSpLocks/>
          </p:cNvGrpSpPr>
          <p:nvPr/>
        </p:nvGrpSpPr>
        <p:grpSpPr bwMode="auto">
          <a:xfrm>
            <a:off x="280988" y="1295400"/>
            <a:ext cx="4849812" cy="5056188"/>
            <a:chOff x="177" y="816"/>
            <a:chExt cx="3055" cy="3185"/>
          </a:xfrm>
        </p:grpSpPr>
        <p:sp>
          <p:nvSpPr>
            <p:cNvPr id="23579" name="Text Box 82"/>
            <p:cNvSpPr txBox="1">
              <a:spLocks noChangeArrowheads="1"/>
            </p:cNvSpPr>
            <p:nvPr/>
          </p:nvSpPr>
          <p:spPr bwMode="auto">
            <a:xfrm>
              <a:off x="2581" y="228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$1100</a:t>
              </a:r>
            </a:p>
          </p:txBody>
        </p:sp>
        <p:sp>
          <p:nvSpPr>
            <p:cNvPr id="23580" name="Text Box 83"/>
            <p:cNvSpPr txBox="1">
              <a:spLocks noChangeArrowheads="1"/>
            </p:cNvSpPr>
            <p:nvPr/>
          </p:nvSpPr>
          <p:spPr bwMode="auto">
            <a:xfrm>
              <a:off x="2581" y="318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33B251"/>
                  </a:solidFill>
                </a:rPr>
                <a:t>$275</a:t>
              </a:r>
            </a:p>
          </p:txBody>
        </p:sp>
        <p:sp>
          <p:nvSpPr>
            <p:cNvPr id="23581" name="AutoShape 84"/>
            <p:cNvSpPr>
              <a:spLocks noChangeArrowheads="1"/>
            </p:cNvSpPr>
            <p:nvPr/>
          </p:nvSpPr>
          <p:spPr bwMode="auto">
            <a:xfrm>
              <a:off x="805" y="2992"/>
              <a:ext cx="855" cy="494"/>
            </a:xfrm>
            <a:prstGeom prst="rightArrow">
              <a:avLst>
                <a:gd name="adj1" fmla="val 50000"/>
                <a:gd name="adj2" fmla="val 43269"/>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3582" name="Group 85"/>
            <p:cNvGrpSpPr>
              <a:grpSpLocks/>
            </p:cNvGrpSpPr>
            <p:nvPr/>
          </p:nvGrpSpPr>
          <p:grpSpPr bwMode="auto">
            <a:xfrm>
              <a:off x="406" y="2496"/>
              <a:ext cx="332" cy="415"/>
              <a:chOff x="4174" y="933"/>
              <a:chExt cx="921" cy="1151"/>
            </a:xfrm>
          </p:grpSpPr>
          <p:sp>
            <p:nvSpPr>
              <p:cNvPr id="23606" name="Rectangle 8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3607" name="AutoShape 8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608" name="AutoShape 8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609" name="AutoShape 8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610" name="Freeform 9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1" name="Freeform 9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2" name="Freeform 9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3" name="Freeform 9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4" name="Freeform 9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5" name="Freeform 9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6" name="Freeform 9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7" name="Line 9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18" name="Line 9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19" name="Line 9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20" name="Line 10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21" name="Line 10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22" name="Line 10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83" name="Text Box 103"/>
            <p:cNvSpPr txBox="1">
              <a:spLocks noChangeArrowheads="1"/>
            </p:cNvSpPr>
            <p:nvPr/>
          </p:nvSpPr>
          <p:spPr bwMode="auto">
            <a:xfrm>
              <a:off x="824" y="286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23584" name="Text Box 104"/>
            <p:cNvSpPr txBox="1">
              <a:spLocks noChangeArrowheads="1"/>
            </p:cNvSpPr>
            <p:nvPr/>
          </p:nvSpPr>
          <p:spPr bwMode="auto">
            <a:xfrm>
              <a:off x="933" y="3364"/>
              <a:ext cx="64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-$200</a:t>
              </a:r>
            </a:p>
          </p:txBody>
        </p:sp>
        <p:grpSp>
          <p:nvGrpSpPr>
            <p:cNvPr id="23585" name="Group 105"/>
            <p:cNvGrpSpPr>
              <a:grpSpLocks/>
            </p:cNvGrpSpPr>
            <p:nvPr/>
          </p:nvGrpSpPr>
          <p:grpSpPr bwMode="auto">
            <a:xfrm>
              <a:off x="406" y="3043"/>
              <a:ext cx="332" cy="415"/>
              <a:chOff x="4174" y="933"/>
              <a:chExt cx="921" cy="1151"/>
            </a:xfrm>
          </p:grpSpPr>
          <p:sp>
            <p:nvSpPr>
              <p:cNvPr id="23589" name="Rectangle 10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3590" name="AutoShape 10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591" name="AutoShape 10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592" name="AutoShape 10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593" name="Freeform 11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4" name="Freeform 11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5" name="Freeform 11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6" name="Freeform 11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7" name="Freeform 11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8" name="Freeform 11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9" name="Freeform 11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00" name="Line 11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1" name="Line 11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2" name="Line 11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3" name="Line 12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4" name="Line 12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5" name="Line 12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86" name="AutoShape 123"/>
            <p:cNvSpPr>
              <a:spLocks noChangeArrowheads="1"/>
            </p:cNvSpPr>
            <p:nvPr/>
          </p:nvSpPr>
          <p:spPr bwMode="auto">
            <a:xfrm>
              <a:off x="811" y="2480"/>
              <a:ext cx="855" cy="494"/>
            </a:xfrm>
            <a:prstGeom prst="rightArrow">
              <a:avLst>
                <a:gd name="adj1" fmla="val 50000"/>
                <a:gd name="adj2" fmla="val 43269"/>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87" name="Text Box 124"/>
            <p:cNvSpPr txBox="1">
              <a:spLocks noChangeArrowheads="1"/>
            </p:cNvSpPr>
            <p:nvPr/>
          </p:nvSpPr>
          <p:spPr bwMode="auto">
            <a:xfrm>
              <a:off x="177" y="816"/>
              <a:ext cx="1791"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Step 2: Specify</a:t>
              </a:r>
              <a:br>
                <a:rPr lang="en-US" sz="2000" b="1"/>
              </a:br>
              <a:r>
                <a:rPr lang="en-US" sz="2000" b="1">
                  <a:solidFill>
                    <a:srgbClr val="FF0000"/>
                  </a:solidFill>
                </a:rPr>
                <a:t>the payment</a:t>
              </a:r>
              <a:br>
                <a:rPr lang="en-US" sz="2000" b="1">
                  <a:solidFill>
                    <a:srgbClr val="FF0000"/>
                  </a:solidFill>
                </a:rPr>
              </a:br>
              <a:r>
                <a:rPr lang="en-US" sz="2000" b="1">
                  <a:solidFill>
                    <a:srgbClr val="FF0000"/>
                  </a:solidFill>
                </a:rPr>
                <a:t>transactions</a:t>
              </a:r>
              <a:r>
                <a:rPr lang="en-US" sz="2000" b="1"/>
                <a:t/>
              </a:r>
              <a:br>
                <a:rPr lang="en-US" sz="2000" b="1"/>
              </a:br>
              <a:r>
                <a:rPr lang="en-US" sz="2000" b="1"/>
                <a:t>(The wizard calculates</a:t>
              </a:r>
              <a:br>
                <a:rPr lang="en-US" sz="2000" b="1"/>
              </a:br>
              <a:r>
                <a:rPr lang="en-US" sz="2000" b="1">
                  <a:solidFill>
                    <a:schemeClr val="accent1"/>
                  </a:solidFill>
                </a:rPr>
                <a:t>the</a:t>
              </a:r>
              <a:r>
                <a:rPr lang="en-US" sz="2000" b="1"/>
                <a:t> </a:t>
              </a:r>
              <a:r>
                <a:rPr lang="en-US" sz="2000" b="1">
                  <a:solidFill>
                    <a:schemeClr val="accent1"/>
                  </a:solidFill>
                </a:rPr>
                <a:t>checkset total</a:t>
              </a:r>
              <a:r>
                <a:rPr lang="en-US" sz="2000" b="1"/>
                <a:t> and</a:t>
              </a:r>
              <a:br>
                <a:rPr lang="en-US" sz="2000" b="1"/>
              </a:br>
              <a:r>
                <a:rPr lang="en-US" sz="2000" b="1">
                  <a:solidFill>
                    <a:srgbClr val="33B251"/>
                  </a:solidFill>
                </a:rPr>
                <a:t>each check amount</a:t>
              </a:r>
              <a:r>
                <a:rPr lang="en-US" sz="2000" b="1"/>
                <a:t>.)</a:t>
              </a:r>
            </a:p>
          </p:txBody>
        </p:sp>
        <p:sp>
          <p:nvSpPr>
            <p:cNvPr id="23588" name="Text Box 125"/>
            <p:cNvSpPr txBox="1">
              <a:spLocks noChangeArrowheads="1"/>
            </p:cNvSpPr>
            <p:nvPr/>
          </p:nvSpPr>
          <p:spPr bwMode="auto">
            <a:xfrm>
              <a:off x="1830" y="3772"/>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chemeClr val="accent1"/>
                  </a:solidFill>
                </a:rPr>
                <a:t>$1375</a:t>
              </a:r>
            </a:p>
          </p:txBody>
        </p:sp>
      </p:grpSp>
      <p:grpSp>
        <p:nvGrpSpPr>
          <p:cNvPr id="12" name="Group 126"/>
          <p:cNvGrpSpPr>
            <a:grpSpLocks/>
          </p:cNvGrpSpPr>
          <p:nvPr/>
        </p:nvGrpSpPr>
        <p:grpSpPr bwMode="auto">
          <a:xfrm>
            <a:off x="2825750" y="800100"/>
            <a:ext cx="3819525" cy="5743575"/>
            <a:chOff x="1780" y="504"/>
            <a:chExt cx="2406" cy="3618"/>
          </a:xfrm>
        </p:grpSpPr>
        <p:sp>
          <p:nvSpPr>
            <p:cNvPr id="23562" name="Text Box 127"/>
            <p:cNvSpPr txBox="1">
              <a:spLocks noChangeArrowheads="1"/>
            </p:cNvSpPr>
            <p:nvPr/>
          </p:nvSpPr>
          <p:spPr bwMode="auto">
            <a:xfrm>
              <a:off x="2723" y="2718"/>
              <a:ext cx="140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pay to: Ray Newton (insured)</a:t>
              </a:r>
            </a:p>
          </p:txBody>
        </p:sp>
        <p:sp>
          <p:nvSpPr>
            <p:cNvPr id="23563" name="Line 128"/>
            <p:cNvSpPr>
              <a:spLocks noChangeShapeType="1"/>
            </p:cNvSpPr>
            <p:nvPr/>
          </p:nvSpPr>
          <p:spPr bwMode="auto">
            <a:xfrm>
              <a:off x="2529" y="3410"/>
              <a:ext cx="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4" name="Line 129"/>
            <p:cNvSpPr>
              <a:spLocks noChangeShapeType="1"/>
            </p:cNvSpPr>
            <p:nvPr/>
          </p:nvSpPr>
          <p:spPr bwMode="auto">
            <a:xfrm>
              <a:off x="2529" y="2498"/>
              <a:ext cx="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65" name="Group 130"/>
            <p:cNvGrpSpPr>
              <a:grpSpLocks/>
            </p:cNvGrpSpPr>
            <p:nvPr/>
          </p:nvGrpSpPr>
          <p:grpSpPr bwMode="auto">
            <a:xfrm>
              <a:off x="1781" y="2254"/>
              <a:ext cx="752" cy="523"/>
              <a:chOff x="3153" y="1049"/>
              <a:chExt cx="752" cy="523"/>
            </a:xfrm>
          </p:grpSpPr>
          <p:sp>
            <p:nvSpPr>
              <p:cNvPr id="23577" name="Rectangle 13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3578" name="Picture 13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133"/>
            <p:cNvGrpSpPr>
              <a:grpSpLocks/>
            </p:cNvGrpSpPr>
            <p:nvPr/>
          </p:nvGrpSpPr>
          <p:grpSpPr bwMode="auto">
            <a:xfrm>
              <a:off x="3227" y="2290"/>
              <a:ext cx="392" cy="392"/>
              <a:chOff x="1350" y="686"/>
              <a:chExt cx="1132" cy="1132"/>
            </a:xfrm>
          </p:grpSpPr>
          <p:sp>
            <p:nvSpPr>
              <p:cNvPr id="23575" name="AutoShape 13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576" name="Picture 135"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136"/>
            <p:cNvGrpSpPr>
              <a:grpSpLocks/>
            </p:cNvGrpSpPr>
            <p:nvPr/>
          </p:nvGrpSpPr>
          <p:grpSpPr bwMode="auto">
            <a:xfrm>
              <a:off x="1780" y="3147"/>
              <a:ext cx="752" cy="523"/>
              <a:chOff x="3153" y="1049"/>
              <a:chExt cx="752" cy="523"/>
            </a:xfrm>
          </p:grpSpPr>
          <p:sp>
            <p:nvSpPr>
              <p:cNvPr id="23573" name="Rectangle 13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3574" name="Picture 13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8" name="Group 139"/>
            <p:cNvGrpSpPr>
              <a:grpSpLocks/>
            </p:cNvGrpSpPr>
            <p:nvPr/>
          </p:nvGrpSpPr>
          <p:grpSpPr bwMode="auto">
            <a:xfrm>
              <a:off x="3227" y="3211"/>
              <a:ext cx="392" cy="392"/>
              <a:chOff x="1350" y="686"/>
              <a:chExt cx="1132" cy="1132"/>
            </a:xfrm>
          </p:grpSpPr>
          <p:sp>
            <p:nvSpPr>
              <p:cNvPr id="23571" name="AutoShape 14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572" name="Picture 14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9" name="Text Box 142"/>
            <p:cNvSpPr txBox="1">
              <a:spLocks noChangeArrowheads="1"/>
            </p:cNvSpPr>
            <p:nvPr/>
          </p:nvSpPr>
          <p:spPr bwMode="auto">
            <a:xfrm>
              <a:off x="2660" y="3603"/>
              <a:ext cx="152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pay to: Paula Gellar (lawyer)</a:t>
              </a:r>
              <a:br>
                <a:rPr lang="en-US" sz="1800" b="1"/>
              </a:br>
              <a:r>
                <a:rPr lang="en-US" sz="1800" b="1">
                  <a:solidFill>
                    <a:srgbClr val="33B251"/>
                  </a:solidFill>
                </a:rPr>
                <a:t>portion: 20%</a:t>
              </a:r>
            </a:p>
          </p:txBody>
        </p:sp>
        <p:sp>
          <p:nvSpPr>
            <p:cNvPr id="23570" name="Text Box 143"/>
            <p:cNvSpPr txBox="1">
              <a:spLocks noChangeArrowheads="1"/>
            </p:cNvSpPr>
            <p:nvPr/>
          </p:nvSpPr>
          <p:spPr bwMode="auto">
            <a:xfrm>
              <a:off x="2052" y="504"/>
              <a:ext cx="15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Step 1: Specify checks and payees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495300" y="122238"/>
            <a:ext cx="8318500" cy="742950"/>
          </a:xfrm>
        </p:spPr>
        <p:txBody>
          <a:bodyPr/>
          <a:lstStyle/>
          <a:p>
            <a:pPr eaLnBrk="1" hangingPunct="1"/>
            <a:r>
              <a:rPr lang="en-US" smtClean="0"/>
              <a:t>Prerequisites of the payment wizard:</a:t>
            </a:r>
            <a:br>
              <a:rPr lang="en-US" smtClean="0"/>
            </a:br>
            <a:r>
              <a:rPr lang="en-US" sz="2600" smtClean="0"/>
              <a:t>Claim at "ability to pay"</a:t>
            </a:r>
          </a:p>
        </p:txBody>
      </p:sp>
      <p:sp>
        <p:nvSpPr>
          <p:cNvPr id="25603" name="Rectangle 4"/>
          <p:cNvSpPr>
            <a:spLocks noGrp="1" noChangeArrowheads="1"/>
          </p:cNvSpPr>
          <p:nvPr>
            <p:ph idx="1"/>
          </p:nvPr>
        </p:nvSpPr>
        <p:spPr>
          <a:xfrm>
            <a:off x="560057" y="1138238"/>
            <a:ext cx="2537985" cy="2068986"/>
          </a:xfrm>
        </p:spPr>
        <p:txBody>
          <a:bodyPr/>
          <a:lstStyle/>
          <a:p>
            <a:pPr>
              <a:buFont typeface="Arial" charset="0"/>
              <a:buChar char="•"/>
            </a:pPr>
            <a:r>
              <a:rPr lang="en-US" dirty="0" smtClean="0"/>
              <a:t>In order to </a:t>
            </a:r>
            <a:r>
              <a:rPr lang="en-US" u="sng" dirty="0" smtClean="0"/>
              <a:t>initiate</a:t>
            </a:r>
            <a:r>
              <a:rPr lang="en-US" dirty="0" smtClean="0"/>
              <a:t> the payment wizard, the claim's validation level must be "ability to pay"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004" y="951719"/>
            <a:ext cx="4586128" cy="54763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7"/>
          <p:cNvSpPr>
            <a:spLocks noChangeArrowheads="1"/>
          </p:cNvSpPr>
          <p:nvPr/>
        </p:nvSpPr>
        <p:spPr bwMode="auto">
          <a:xfrm>
            <a:off x="4879209" y="5980043"/>
            <a:ext cx="2313161"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3311100" y="2731874"/>
            <a:ext cx="1243013"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ChangeArrowheads="1"/>
          </p:cNvSpPr>
          <p:nvPr/>
        </p:nvSpPr>
        <p:spPr bwMode="auto">
          <a:xfrm>
            <a:off x="495300" y="122238"/>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l">
              <a:lnSpc>
                <a:spcPct val="90000"/>
              </a:lnSpc>
              <a:spcBef>
                <a:spcPct val="0"/>
              </a:spcBef>
              <a:spcAft>
                <a:spcPct val="0"/>
              </a:spcAft>
              <a:buClrTx/>
            </a:pPr>
            <a:r>
              <a:rPr lang="en-US" sz="3400" b="1">
                <a:solidFill>
                  <a:srgbClr val="04628C"/>
                </a:solidFill>
                <a:latin typeface="Calibri" pitchFamily="34" charset="0"/>
                <a:ea typeface="Calibri" pitchFamily="34" charset="0"/>
                <a:cs typeface="Calibri" pitchFamily="34" charset="0"/>
              </a:rPr>
              <a:t>Prerequisites of the payment wizard:</a:t>
            </a:r>
            <a:br>
              <a:rPr lang="en-US" sz="3400" b="1">
                <a:solidFill>
                  <a:srgbClr val="04628C"/>
                </a:solidFill>
                <a:latin typeface="Calibri" pitchFamily="34" charset="0"/>
                <a:ea typeface="Calibri" pitchFamily="34" charset="0"/>
                <a:cs typeface="Calibri" pitchFamily="34" charset="0"/>
              </a:rPr>
            </a:br>
            <a:r>
              <a:rPr lang="en-US" sz="2600" b="1">
                <a:solidFill>
                  <a:srgbClr val="04628C"/>
                </a:solidFill>
                <a:latin typeface="Calibri" pitchFamily="34" charset="0"/>
                <a:ea typeface="Calibri" pitchFamily="34" charset="0"/>
                <a:cs typeface="Calibri" pitchFamily="34" charset="0"/>
              </a:rPr>
              <a:t>Exposure at "ability to pay"</a:t>
            </a:r>
          </a:p>
        </p:txBody>
      </p:sp>
      <p:sp>
        <p:nvSpPr>
          <p:cNvPr id="26627" name="Rectangle 3"/>
          <p:cNvSpPr>
            <a:spLocks noGrp="1" noChangeArrowheads="1"/>
          </p:cNvSpPr>
          <p:nvPr>
            <p:ph idx="1"/>
          </p:nvPr>
        </p:nvSpPr>
        <p:spPr>
          <a:xfrm>
            <a:off x="519113" y="5475288"/>
            <a:ext cx="7842250" cy="914400"/>
          </a:xfrm>
        </p:spPr>
        <p:txBody>
          <a:bodyPr/>
          <a:lstStyle/>
          <a:p>
            <a:pPr>
              <a:buFont typeface="Arial" charset="0"/>
              <a:buChar char="•"/>
            </a:pPr>
            <a:r>
              <a:rPr lang="en-US" smtClean="0"/>
              <a:t>In order to make checks from a given exposure's reserve lines, the exposure must be at "ability to pay"</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57" y="1150143"/>
            <a:ext cx="4658396" cy="39268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1" name="AutoShape 14"/>
          <p:cNvSpPr>
            <a:spLocks noChangeArrowheads="1"/>
          </p:cNvSpPr>
          <p:nvPr/>
        </p:nvSpPr>
        <p:spPr bwMode="auto">
          <a:xfrm>
            <a:off x="404056" y="4626769"/>
            <a:ext cx="3239895"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21379"/>
            <a:ext cx="4219575" cy="2752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0" name="AutoShape 13"/>
          <p:cNvSpPr>
            <a:spLocks noChangeArrowheads="1"/>
          </p:cNvSpPr>
          <p:nvPr/>
        </p:nvSpPr>
        <p:spPr bwMode="auto">
          <a:xfrm>
            <a:off x="4640902" y="4719596"/>
            <a:ext cx="3315743" cy="2000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064" y="834720"/>
            <a:ext cx="4985924" cy="553657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2" name="Rectangle 5"/>
          <p:cNvSpPr>
            <a:spLocks noGrp="1" noChangeArrowheads="1"/>
          </p:cNvSpPr>
          <p:nvPr>
            <p:ph type="title"/>
          </p:nvPr>
        </p:nvSpPr>
        <p:spPr>
          <a:xfrm>
            <a:off x="495300" y="101600"/>
            <a:ext cx="3729038" cy="1114425"/>
          </a:xfrm>
        </p:spPr>
        <p:txBody>
          <a:bodyPr/>
          <a:lstStyle/>
          <a:p>
            <a:pPr eaLnBrk="1" hangingPunct="1"/>
            <a:r>
              <a:rPr lang="en-US" smtClean="0"/>
              <a:t>Initiating the payment wizard</a:t>
            </a:r>
          </a:p>
        </p:txBody>
      </p:sp>
      <p:sp>
        <p:nvSpPr>
          <p:cNvPr id="27653" name="Rectangle 6"/>
          <p:cNvSpPr>
            <a:spLocks noChangeArrowheads="1"/>
          </p:cNvSpPr>
          <p:nvPr/>
        </p:nvSpPr>
        <p:spPr bwMode="auto">
          <a:xfrm>
            <a:off x="822325" y="1012144"/>
            <a:ext cx="3103739" cy="169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dirty="0"/>
              <a:t>The payment wizard is initiated through the New Transaction menu</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508" y="2530475"/>
            <a:ext cx="1961848" cy="364509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4" name="Line 9"/>
          <p:cNvSpPr>
            <a:spLocks noChangeShapeType="1"/>
          </p:cNvSpPr>
          <p:nvPr/>
        </p:nvSpPr>
        <p:spPr bwMode="auto">
          <a:xfrm flipV="1">
            <a:off x="2561431" y="1012144"/>
            <a:ext cx="1683023" cy="46768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501" y="984249"/>
            <a:ext cx="5431351" cy="547114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5" name="Rectangle 2"/>
          <p:cNvSpPr>
            <a:spLocks noGrp="1" noChangeArrowheads="1"/>
          </p:cNvSpPr>
          <p:nvPr>
            <p:ph type="title"/>
          </p:nvPr>
        </p:nvSpPr>
        <p:spPr/>
        <p:txBody>
          <a:bodyPr/>
          <a:lstStyle/>
          <a:p>
            <a:pPr eaLnBrk="1" hangingPunct="1"/>
            <a:r>
              <a:rPr lang="en-US" smtClean="0"/>
              <a:t>Step 1: Payees</a:t>
            </a:r>
            <a:br>
              <a:rPr lang="en-US" smtClean="0"/>
            </a:br>
            <a:r>
              <a:rPr lang="en-US" sz="2600" smtClean="0"/>
              <a:t>(Specifying the primary payee)</a:t>
            </a:r>
          </a:p>
        </p:txBody>
      </p:sp>
      <p:sp>
        <p:nvSpPr>
          <p:cNvPr id="28676" name="AutoShape 4"/>
          <p:cNvSpPr>
            <a:spLocks noChangeArrowheads="1"/>
          </p:cNvSpPr>
          <p:nvPr/>
        </p:nvSpPr>
        <p:spPr bwMode="auto">
          <a:xfrm>
            <a:off x="8345488" y="57150"/>
            <a:ext cx="722312" cy="927100"/>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28677" name="Group 5"/>
          <p:cNvGrpSpPr>
            <a:grpSpLocks/>
          </p:cNvGrpSpPr>
          <p:nvPr/>
        </p:nvGrpSpPr>
        <p:grpSpPr bwMode="auto">
          <a:xfrm>
            <a:off x="8435975" y="109538"/>
            <a:ext cx="534988" cy="371475"/>
            <a:chOff x="3153" y="1049"/>
            <a:chExt cx="752" cy="523"/>
          </a:xfrm>
        </p:grpSpPr>
        <p:sp>
          <p:nvSpPr>
            <p:cNvPr id="28679" name="Rectangle 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8680" name="Picture 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8" name="AutoShape 9"/>
          <p:cNvSpPr>
            <a:spLocks noChangeArrowheads="1"/>
          </p:cNvSpPr>
          <p:nvPr/>
        </p:nvSpPr>
        <p:spPr bwMode="auto">
          <a:xfrm>
            <a:off x="920796" y="3002748"/>
            <a:ext cx="4019694" cy="60026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25" y="931863"/>
            <a:ext cx="8645184" cy="426793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0" name="Rectangle 2"/>
          <p:cNvSpPr>
            <a:spLocks noGrp="1" noChangeArrowheads="1"/>
          </p:cNvSpPr>
          <p:nvPr>
            <p:ph type="title"/>
          </p:nvPr>
        </p:nvSpPr>
        <p:spPr/>
        <p:txBody>
          <a:bodyPr/>
          <a:lstStyle/>
          <a:p>
            <a:pPr eaLnBrk="1" hangingPunct="1"/>
            <a:r>
              <a:rPr lang="en-US" smtClean="0"/>
              <a:t>Step 1: Payees</a:t>
            </a:r>
            <a:br>
              <a:rPr lang="en-US" smtClean="0"/>
            </a:br>
            <a:r>
              <a:rPr lang="en-US" sz="2600" smtClean="0"/>
              <a:t>(Creating additional payees/checks)</a:t>
            </a:r>
          </a:p>
        </p:txBody>
      </p:sp>
      <p:sp>
        <p:nvSpPr>
          <p:cNvPr id="29701" name="AutoShape 5"/>
          <p:cNvSpPr>
            <a:spLocks noChangeArrowheads="1"/>
          </p:cNvSpPr>
          <p:nvPr/>
        </p:nvSpPr>
        <p:spPr bwMode="auto">
          <a:xfrm>
            <a:off x="1606931" y="1301463"/>
            <a:ext cx="711106" cy="3206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702" name="Line 6"/>
          <p:cNvSpPr>
            <a:spLocks noChangeShapeType="1"/>
          </p:cNvSpPr>
          <p:nvPr/>
        </p:nvSpPr>
        <p:spPr bwMode="auto">
          <a:xfrm>
            <a:off x="2222500" y="1618016"/>
            <a:ext cx="0" cy="1292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9704" name="Group 8"/>
          <p:cNvGrpSpPr>
            <a:grpSpLocks/>
          </p:cNvGrpSpPr>
          <p:nvPr/>
        </p:nvGrpSpPr>
        <p:grpSpPr bwMode="auto">
          <a:xfrm>
            <a:off x="8345488" y="57150"/>
            <a:ext cx="722312" cy="927100"/>
            <a:chOff x="5156" y="0"/>
            <a:chExt cx="604" cy="776"/>
          </a:xfrm>
        </p:grpSpPr>
        <p:sp>
          <p:nvSpPr>
            <p:cNvPr id="29705" name="AutoShape 9"/>
            <p:cNvSpPr>
              <a:spLocks noChangeArrowheads="1"/>
            </p:cNvSpPr>
            <p:nvPr/>
          </p:nvSpPr>
          <p:spPr bwMode="auto">
            <a:xfrm>
              <a:off x="5156" y="0"/>
              <a:ext cx="604" cy="776"/>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29706" name="Group 10"/>
            <p:cNvGrpSpPr>
              <a:grpSpLocks/>
            </p:cNvGrpSpPr>
            <p:nvPr/>
          </p:nvGrpSpPr>
          <p:grpSpPr bwMode="auto">
            <a:xfrm>
              <a:off x="5232" y="44"/>
              <a:ext cx="447" cy="311"/>
              <a:chOff x="3153" y="1049"/>
              <a:chExt cx="752" cy="523"/>
            </a:xfrm>
          </p:grpSpPr>
          <p:sp>
            <p:nvSpPr>
              <p:cNvPr id="29710" name="Rectangle 1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9711"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7" name="Group 13"/>
            <p:cNvGrpSpPr>
              <a:grpSpLocks/>
            </p:cNvGrpSpPr>
            <p:nvPr/>
          </p:nvGrpSpPr>
          <p:grpSpPr bwMode="auto">
            <a:xfrm>
              <a:off x="5232" y="395"/>
              <a:ext cx="447" cy="311"/>
              <a:chOff x="3153" y="1049"/>
              <a:chExt cx="752" cy="523"/>
            </a:xfrm>
          </p:grpSpPr>
          <p:sp>
            <p:nvSpPr>
              <p:cNvPr id="29708" name="Rectangle 1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9709" name="Picture 1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 name="AutoShape 5"/>
          <p:cNvSpPr>
            <a:spLocks noChangeArrowheads="1"/>
          </p:cNvSpPr>
          <p:nvPr/>
        </p:nvSpPr>
        <p:spPr bwMode="auto">
          <a:xfrm>
            <a:off x="1759330" y="3582914"/>
            <a:ext cx="1120347" cy="3206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518" y="4670661"/>
            <a:ext cx="5992844" cy="177108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Line 6"/>
          <p:cNvSpPr>
            <a:spLocks noChangeShapeType="1"/>
          </p:cNvSpPr>
          <p:nvPr/>
        </p:nvSpPr>
        <p:spPr bwMode="auto">
          <a:xfrm>
            <a:off x="2565779" y="3907572"/>
            <a:ext cx="0" cy="1292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52" y="887807"/>
            <a:ext cx="7872909" cy="554281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3"/>
          <p:cNvSpPr>
            <a:spLocks noGrp="1" noChangeArrowheads="1"/>
          </p:cNvSpPr>
          <p:nvPr>
            <p:ph type="title"/>
          </p:nvPr>
        </p:nvSpPr>
        <p:spPr/>
        <p:txBody>
          <a:bodyPr/>
          <a:lstStyle/>
          <a:p>
            <a:pPr eaLnBrk="1" hangingPunct="1"/>
            <a:r>
              <a:rPr lang="en-US" smtClean="0"/>
              <a:t>Step 2: Payment transactions</a:t>
            </a:r>
            <a:br>
              <a:rPr lang="en-US" smtClean="0"/>
            </a:br>
            <a:r>
              <a:rPr lang="en-US" sz="2600" smtClean="0"/>
              <a:t>(The first payment transaction)</a:t>
            </a:r>
          </a:p>
        </p:txBody>
      </p:sp>
      <p:sp>
        <p:nvSpPr>
          <p:cNvPr id="30724" name="Line 22"/>
          <p:cNvSpPr>
            <a:spLocks noChangeShapeType="1"/>
          </p:cNvSpPr>
          <p:nvPr/>
        </p:nvSpPr>
        <p:spPr bwMode="auto">
          <a:xfrm>
            <a:off x="4145750" y="3030914"/>
            <a:ext cx="3841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5" name="AutoShape 23"/>
          <p:cNvSpPr>
            <a:spLocks noChangeArrowheads="1"/>
          </p:cNvSpPr>
          <p:nvPr/>
        </p:nvSpPr>
        <p:spPr bwMode="auto">
          <a:xfrm>
            <a:off x="5274463" y="3048376"/>
            <a:ext cx="1284287"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0726" name="Text Box 24"/>
          <p:cNvSpPr txBox="1">
            <a:spLocks noChangeArrowheads="1"/>
          </p:cNvSpPr>
          <p:nvPr/>
        </p:nvSpPr>
        <p:spPr bwMode="auto">
          <a:xfrm>
            <a:off x="5526875" y="3281739"/>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30727" name="Line 25"/>
          <p:cNvSpPr>
            <a:spLocks noChangeShapeType="1"/>
          </p:cNvSpPr>
          <p:nvPr/>
        </p:nvSpPr>
        <p:spPr bwMode="auto">
          <a:xfrm flipV="1">
            <a:off x="4920450" y="5993189"/>
            <a:ext cx="1033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Line 26"/>
          <p:cNvSpPr>
            <a:spLocks noChangeShapeType="1"/>
          </p:cNvSpPr>
          <p:nvPr/>
        </p:nvSpPr>
        <p:spPr bwMode="auto">
          <a:xfrm flipV="1">
            <a:off x="5953913" y="3654801"/>
            <a:ext cx="0" cy="23542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29" name="Group 4"/>
          <p:cNvGrpSpPr>
            <a:grpSpLocks/>
          </p:cNvGrpSpPr>
          <p:nvPr/>
        </p:nvGrpSpPr>
        <p:grpSpPr bwMode="auto">
          <a:xfrm>
            <a:off x="4439438" y="2622926"/>
            <a:ext cx="930275" cy="1162050"/>
            <a:chOff x="4174" y="933"/>
            <a:chExt cx="921" cy="1151"/>
          </a:xfrm>
        </p:grpSpPr>
        <p:sp>
          <p:nvSpPr>
            <p:cNvPr id="30730"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0731"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732"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733"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734"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5"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6"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7"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8"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9"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40"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41"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2"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3"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4"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5"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6"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858008"/>
            <a:ext cx="4981869" cy="276770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761235"/>
            <a:ext cx="4954919" cy="27677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8" name="AutoShape 4"/>
          <p:cNvSpPr>
            <a:spLocks noChangeArrowheads="1"/>
          </p:cNvSpPr>
          <p:nvPr/>
        </p:nvSpPr>
        <p:spPr bwMode="auto">
          <a:xfrm>
            <a:off x="5622925" y="1322388"/>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49" name="Rectangle 5"/>
          <p:cNvSpPr>
            <a:spLocks noGrp="1" noChangeArrowheads="1"/>
          </p:cNvSpPr>
          <p:nvPr>
            <p:ph type="title"/>
          </p:nvPr>
        </p:nvSpPr>
        <p:spPr/>
        <p:txBody>
          <a:bodyPr/>
          <a:lstStyle/>
          <a:p>
            <a:pPr eaLnBrk="1" hangingPunct="1"/>
            <a:r>
              <a:rPr lang="en-US" smtClean="0"/>
              <a:t>Payment types</a:t>
            </a:r>
          </a:p>
        </p:txBody>
      </p:sp>
      <p:grpSp>
        <p:nvGrpSpPr>
          <p:cNvPr id="31750" name="Group 6"/>
          <p:cNvGrpSpPr>
            <a:grpSpLocks/>
          </p:cNvGrpSpPr>
          <p:nvPr/>
        </p:nvGrpSpPr>
        <p:grpSpPr bwMode="auto">
          <a:xfrm>
            <a:off x="6675438" y="1579563"/>
            <a:ext cx="930275" cy="1162050"/>
            <a:chOff x="4174" y="933"/>
            <a:chExt cx="921" cy="1151"/>
          </a:xfrm>
        </p:grpSpPr>
        <p:sp>
          <p:nvSpPr>
            <p:cNvPr id="31784" name="Rectangle 7"/>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1785" name="AutoShape 8"/>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86" name="AutoShape 9"/>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87" name="AutoShape 10"/>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88" name="Freeform 11"/>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89" name="Freeform 12"/>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0" name="Freeform 13"/>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1" name="Freeform 14"/>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2" name="Freeform 15"/>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3" name="Freeform 16"/>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4" name="Freeform 17"/>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5" name="Line 18"/>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6" name="Line 19"/>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7" name="Line 20"/>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8" name="Line 21"/>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9" name="Line 22"/>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00" name="Line 23"/>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751" name="Text Box 24"/>
          <p:cNvSpPr txBox="1">
            <a:spLocks noChangeArrowheads="1"/>
          </p:cNvSpPr>
          <p:nvPr/>
        </p:nvSpPr>
        <p:spPr bwMode="auto">
          <a:xfrm>
            <a:off x="5659438" y="1617663"/>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t>+$</a:t>
            </a:r>
            <a:r>
              <a:rPr lang="en-US" sz="2400" b="1" dirty="0" smtClean="0"/>
              <a:t>2000</a:t>
            </a:r>
            <a:endParaRPr lang="en-US" sz="2400" b="1" dirty="0"/>
          </a:p>
        </p:txBody>
      </p:sp>
      <p:sp>
        <p:nvSpPr>
          <p:cNvPr id="31752" name="AutoShape 25"/>
          <p:cNvSpPr>
            <a:spLocks noChangeArrowheads="1"/>
          </p:cNvSpPr>
          <p:nvPr/>
        </p:nvSpPr>
        <p:spPr bwMode="auto">
          <a:xfrm>
            <a:off x="7608888" y="1985963"/>
            <a:ext cx="1314450" cy="981075"/>
          </a:xfrm>
          <a:prstGeom prst="rightArrow">
            <a:avLst>
              <a:gd name="adj1" fmla="val 50000"/>
              <a:gd name="adj2" fmla="val 334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53" name="Text Box 26"/>
          <p:cNvSpPr txBox="1">
            <a:spLocks noChangeArrowheads="1"/>
          </p:cNvSpPr>
          <p:nvPr/>
        </p:nvSpPr>
        <p:spPr bwMode="auto">
          <a:xfrm>
            <a:off x="7924800" y="2303463"/>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31754" name="AutoShape 27"/>
          <p:cNvSpPr>
            <a:spLocks noChangeArrowheads="1"/>
          </p:cNvSpPr>
          <p:nvPr/>
        </p:nvSpPr>
        <p:spPr bwMode="auto">
          <a:xfrm>
            <a:off x="5661025" y="4164013"/>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31755" name="Group 28"/>
          <p:cNvGrpSpPr>
            <a:grpSpLocks/>
          </p:cNvGrpSpPr>
          <p:nvPr/>
        </p:nvGrpSpPr>
        <p:grpSpPr bwMode="auto">
          <a:xfrm>
            <a:off x="6713538" y="4421188"/>
            <a:ext cx="930275" cy="1162050"/>
            <a:chOff x="4174" y="933"/>
            <a:chExt cx="921" cy="1151"/>
          </a:xfrm>
        </p:grpSpPr>
        <p:sp>
          <p:nvSpPr>
            <p:cNvPr id="31767" name="Rectangle 29"/>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1768" name="AutoShape 30"/>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69" name="AutoShape 31"/>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70" name="AutoShape 32"/>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71" name="Freeform 33"/>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2" name="Freeform 34"/>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3" name="Freeform 35"/>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4" name="Freeform 36"/>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5" name="Freeform 37"/>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6" name="Freeform 38"/>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7" name="Freeform 39"/>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8" name="Line 40"/>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79" name="Line 41"/>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0" name="Line 42"/>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1" name="Line 43"/>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2" name="Line 44"/>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3" name="Line 45"/>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756" name="Text Box 46"/>
          <p:cNvSpPr txBox="1">
            <a:spLocks noChangeArrowheads="1"/>
          </p:cNvSpPr>
          <p:nvPr/>
        </p:nvSpPr>
        <p:spPr bwMode="auto">
          <a:xfrm>
            <a:off x="5697538" y="4459288"/>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t>+$</a:t>
            </a:r>
            <a:r>
              <a:rPr lang="en-US" sz="2400" b="1" dirty="0" smtClean="0"/>
              <a:t>2000</a:t>
            </a:r>
            <a:endParaRPr lang="en-US" sz="2400" b="1" dirty="0"/>
          </a:p>
        </p:txBody>
      </p:sp>
      <p:sp>
        <p:nvSpPr>
          <p:cNvPr id="31757" name="AutoShape 47"/>
          <p:cNvSpPr>
            <a:spLocks noChangeArrowheads="1"/>
          </p:cNvSpPr>
          <p:nvPr/>
        </p:nvSpPr>
        <p:spPr bwMode="auto">
          <a:xfrm>
            <a:off x="7646988" y="4656138"/>
            <a:ext cx="1314450" cy="981075"/>
          </a:xfrm>
          <a:prstGeom prst="rightArrow">
            <a:avLst>
              <a:gd name="adj1" fmla="val 50000"/>
              <a:gd name="adj2" fmla="val 334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58" name="Text Box 48"/>
          <p:cNvSpPr txBox="1">
            <a:spLocks noChangeArrowheads="1"/>
          </p:cNvSpPr>
          <p:nvPr/>
        </p:nvSpPr>
        <p:spPr bwMode="auto">
          <a:xfrm>
            <a:off x="7962900" y="4973638"/>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31759" name="AutoShape 49"/>
          <p:cNvSpPr>
            <a:spLocks noChangeArrowheads="1"/>
          </p:cNvSpPr>
          <p:nvPr/>
        </p:nvSpPr>
        <p:spPr bwMode="auto">
          <a:xfrm>
            <a:off x="7646988" y="5276850"/>
            <a:ext cx="1436687" cy="981075"/>
          </a:xfrm>
          <a:prstGeom prst="rightArrow">
            <a:avLst>
              <a:gd name="adj1" fmla="val 50000"/>
              <a:gd name="adj2" fmla="val 36610"/>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60" name="Text Box 50"/>
          <p:cNvSpPr txBox="1">
            <a:spLocks noChangeArrowheads="1"/>
          </p:cNvSpPr>
          <p:nvPr/>
        </p:nvSpPr>
        <p:spPr bwMode="auto">
          <a:xfrm>
            <a:off x="7836803" y="5572125"/>
            <a:ext cx="1271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smtClean="0"/>
              <a:t>-$</a:t>
            </a:r>
            <a:r>
              <a:rPr lang="en-US" sz="2400" b="1" dirty="0"/>
              <a:t>8</a:t>
            </a:r>
            <a:r>
              <a:rPr lang="en-US" sz="2400" b="1" dirty="0" smtClean="0"/>
              <a:t>25</a:t>
            </a:r>
            <a:endParaRPr lang="en-US" sz="2400" b="1" dirty="0"/>
          </a:p>
        </p:txBody>
      </p:sp>
      <p:sp>
        <p:nvSpPr>
          <p:cNvPr id="31761" name="Text Box 51"/>
          <p:cNvSpPr txBox="1">
            <a:spLocks noChangeArrowheads="1"/>
          </p:cNvSpPr>
          <p:nvPr/>
        </p:nvSpPr>
        <p:spPr bwMode="auto">
          <a:xfrm>
            <a:off x="7754938" y="827088"/>
            <a:ext cx="1063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Partial</a:t>
            </a:r>
          </a:p>
        </p:txBody>
      </p:sp>
      <p:sp>
        <p:nvSpPr>
          <p:cNvPr id="31762" name="Text Box 52"/>
          <p:cNvSpPr txBox="1">
            <a:spLocks noChangeArrowheads="1"/>
          </p:cNvSpPr>
          <p:nvPr/>
        </p:nvSpPr>
        <p:spPr bwMode="auto">
          <a:xfrm>
            <a:off x="7754938" y="3709988"/>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Final</a:t>
            </a:r>
          </a:p>
        </p:txBody>
      </p:sp>
      <p:sp>
        <p:nvSpPr>
          <p:cNvPr id="31763" name="Line 53"/>
          <p:cNvSpPr>
            <a:spLocks noChangeShapeType="1"/>
          </p:cNvSpPr>
          <p:nvPr/>
        </p:nvSpPr>
        <p:spPr bwMode="auto">
          <a:xfrm>
            <a:off x="7800975" y="1193800"/>
            <a:ext cx="0" cy="15509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64" name="Line 54"/>
          <p:cNvSpPr>
            <a:spLocks noChangeShapeType="1"/>
          </p:cNvSpPr>
          <p:nvPr/>
        </p:nvSpPr>
        <p:spPr bwMode="auto">
          <a:xfrm>
            <a:off x="7800975" y="4105275"/>
            <a:ext cx="0" cy="194151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66" name="AutoShape 59"/>
          <p:cNvSpPr>
            <a:spLocks noChangeArrowheads="1"/>
          </p:cNvSpPr>
          <p:nvPr/>
        </p:nvSpPr>
        <p:spPr bwMode="auto">
          <a:xfrm>
            <a:off x="2002156" y="3761236"/>
            <a:ext cx="2255945" cy="31387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61" name="AutoShape 59"/>
          <p:cNvSpPr>
            <a:spLocks noChangeArrowheads="1"/>
          </p:cNvSpPr>
          <p:nvPr/>
        </p:nvSpPr>
        <p:spPr bwMode="auto">
          <a:xfrm>
            <a:off x="2002155" y="903925"/>
            <a:ext cx="2255945" cy="31387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16" y="1141412"/>
            <a:ext cx="7618413" cy="53435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 name="Rectangle 3"/>
          <p:cNvSpPr txBox="1">
            <a:spLocks noChangeArrowheads="1"/>
          </p:cNvSpPr>
          <p:nvPr/>
        </p:nvSpPr>
        <p:spPr bwMode="auto">
          <a:xfrm>
            <a:off x="495300" y="120650"/>
            <a:ext cx="8318500" cy="742950"/>
          </a:xfrm>
          <a:prstGeom prst="rect">
            <a:avLst/>
          </a:prstGeom>
          <a:noFill/>
          <a:ln w="9525">
            <a:noFill/>
            <a:miter lim="800000"/>
            <a:headEnd/>
            <a:tailEnd/>
          </a:ln>
        </p:spPr>
        <p:txBody>
          <a:bodyPr lIns="0" tIns="0" rIns="0" bIns="0"/>
          <a:lstStyle/>
          <a:p>
            <a:pPr algn="l">
              <a:lnSpc>
                <a:spcPct val="80000"/>
              </a:lnSpc>
              <a:spcBef>
                <a:spcPct val="0"/>
              </a:spcBef>
              <a:spcAft>
                <a:spcPct val="0"/>
              </a:spcAft>
              <a:buClrTx/>
              <a:defRPr/>
            </a:pPr>
            <a:r>
              <a:rPr lang="en-US" sz="3400" b="1" kern="0" dirty="0">
                <a:solidFill>
                  <a:srgbClr val="04628C"/>
                </a:solidFill>
                <a:latin typeface="Calibri" pitchFamily="34" charset="0"/>
                <a:ea typeface="Calibri" pitchFamily="34" charset="0"/>
                <a:cs typeface="Calibri" pitchFamily="34" charset="0"/>
              </a:rPr>
              <a:t>Step 2: Payment transactions</a:t>
            </a:r>
            <a:br>
              <a:rPr lang="en-US" sz="3400" b="1" kern="0" dirty="0">
                <a:solidFill>
                  <a:srgbClr val="04628C"/>
                </a:solidFill>
                <a:latin typeface="Calibri" pitchFamily="34" charset="0"/>
                <a:ea typeface="Calibri" pitchFamily="34" charset="0"/>
                <a:cs typeface="Calibri" pitchFamily="34" charset="0"/>
              </a:rPr>
            </a:br>
            <a:r>
              <a:rPr lang="en-US" sz="2600" b="1" kern="0" dirty="0">
                <a:solidFill>
                  <a:srgbClr val="04628C"/>
                </a:solidFill>
                <a:latin typeface="Calibri" pitchFamily="34" charset="0"/>
                <a:ea typeface="Calibri" pitchFamily="34" charset="0"/>
                <a:cs typeface="Calibri" pitchFamily="34" charset="0"/>
              </a:rPr>
              <a:t>(Additional payment transaction)</a:t>
            </a:r>
          </a:p>
        </p:txBody>
      </p:sp>
      <p:sp>
        <p:nvSpPr>
          <p:cNvPr id="32772" name="Line 22"/>
          <p:cNvSpPr>
            <a:spLocks noChangeShapeType="1"/>
          </p:cNvSpPr>
          <p:nvPr/>
        </p:nvSpPr>
        <p:spPr bwMode="auto">
          <a:xfrm flipV="1">
            <a:off x="4924634" y="3701388"/>
            <a:ext cx="611188" cy="9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3" name="AutoShape 23"/>
          <p:cNvSpPr>
            <a:spLocks noChangeArrowheads="1"/>
          </p:cNvSpPr>
          <p:nvPr/>
        </p:nvSpPr>
        <p:spPr bwMode="auto">
          <a:xfrm>
            <a:off x="6097370" y="3907412"/>
            <a:ext cx="1284287"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2774" name="Text Box 24"/>
          <p:cNvSpPr txBox="1">
            <a:spLocks noChangeArrowheads="1"/>
          </p:cNvSpPr>
          <p:nvPr/>
        </p:nvSpPr>
        <p:spPr bwMode="auto">
          <a:xfrm>
            <a:off x="6488322" y="4114138"/>
            <a:ext cx="806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a:t>
            </a:r>
            <a:r>
              <a:rPr lang="en-US" sz="2400" b="1" dirty="0" smtClean="0">
                <a:solidFill>
                  <a:srgbClr val="FF0000"/>
                </a:solidFill>
              </a:rPr>
              <a:t>225</a:t>
            </a:r>
            <a:endParaRPr lang="en-US" sz="2400" b="1" dirty="0">
              <a:solidFill>
                <a:srgbClr val="FF0000"/>
              </a:solidFill>
            </a:endParaRPr>
          </a:p>
        </p:txBody>
      </p:sp>
      <p:sp>
        <p:nvSpPr>
          <p:cNvPr id="32775" name="Line 25"/>
          <p:cNvSpPr>
            <a:spLocks noChangeShapeType="1"/>
          </p:cNvSpPr>
          <p:nvPr/>
        </p:nvSpPr>
        <p:spPr bwMode="auto">
          <a:xfrm flipV="1">
            <a:off x="4867484" y="6042951"/>
            <a:ext cx="1865313" cy="79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6" name="Line 26"/>
          <p:cNvSpPr>
            <a:spLocks noChangeShapeType="1"/>
          </p:cNvSpPr>
          <p:nvPr/>
        </p:nvSpPr>
        <p:spPr bwMode="auto">
          <a:xfrm flipH="1" flipV="1">
            <a:off x="6718509" y="4495138"/>
            <a:ext cx="0" cy="1554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7" name="AutoShape 27"/>
          <p:cNvSpPr>
            <a:spLocks noChangeArrowheads="1"/>
          </p:cNvSpPr>
          <p:nvPr/>
        </p:nvSpPr>
        <p:spPr bwMode="auto">
          <a:xfrm>
            <a:off x="7874505" y="2170113"/>
            <a:ext cx="439737" cy="284162"/>
          </a:xfrm>
          <a:prstGeom prst="rightArrow">
            <a:avLst>
              <a:gd name="adj1" fmla="val 50000"/>
              <a:gd name="adj2" fmla="val 386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2778" name="AutoShape 28"/>
          <p:cNvSpPr>
            <a:spLocks noChangeArrowheads="1"/>
          </p:cNvSpPr>
          <p:nvPr/>
        </p:nvSpPr>
        <p:spPr bwMode="auto">
          <a:xfrm>
            <a:off x="7874505" y="2543175"/>
            <a:ext cx="439737" cy="284163"/>
          </a:xfrm>
          <a:prstGeom prst="rightArrow">
            <a:avLst>
              <a:gd name="adj1" fmla="val 50000"/>
              <a:gd name="adj2" fmla="val 386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32779" name="Group 4"/>
          <p:cNvGrpSpPr>
            <a:grpSpLocks/>
          </p:cNvGrpSpPr>
          <p:nvPr/>
        </p:nvGrpSpPr>
        <p:grpSpPr bwMode="auto">
          <a:xfrm>
            <a:off x="5435809" y="3469613"/>
            <a:ext cx="930275" cy="1162050"/>
            <a:chOff x="4174" y="933"/>
            <a:chExt cx="921" cy="1151"/>
          </a:xfrm>
        </p:grpSpPr>
        <p:sp>
          <p:nvSpPr>
            <p:cNvPr id="32782"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2783"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784"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785"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786"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7"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8"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9"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0"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1"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2"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3"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4"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5"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6"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7"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8"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780" name="AutoShape 33"/>
          <p:cNvSpPr>
            <a:spLocks noChangeArrowheads="1"/>
          </p:cNvSpPr>
          <p:nvPr/>
        </p:nvSpPr>
        <p:spPr bwMode="auto">
          <a:xfrm>
            <a:off x="2346326" y="1560513"/>
            <a:ext cx="929138" cy="2762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781" name="Line 34"/>
          <p:cNvSpPr>
            <a:spLocks noChangeShapeType="1"/>
          </p:cNvSpPr>
          <p:nvPr/>
        </p:nvSpPr>
        <p:spPr bwMode="auto">
          <a:xfrm flipH="1">
            <a:off x="1744663" y="1847850"/>
            <a:ext cx="1160462" cy="13350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Payment basics</a:t>
            </a:r>
          </a:p>
          <a:p>
            <a:pPr>
              <a:lnSpc>
                <a:spcPct val="150000"/>
              </a:lnSpc>
              <a:buFont typeface="Arial" charset="0"/>
              <a:buChar char="•"/>
            </a:pPr>
            <a:r>
              <a:rPr lang="en-US" sz="2800" smtClean="0">
                <a:solidFill>
                  <a:srgbClr val="C0C0C0"/>
                </a:solidFill>
              </a:rPr>
              <a:t>Creating checks</a:t>
            </a:r>
          </a:p>
          <a:p>
            <a:pPr>
              <a:lnSpc>
                <a:spcPct val="150000"/>
              </a:lnSpc>
              <a:buFont typeface="Arial" charset="0"/>
              <a:buChar char="•"/>
            </a:pPr>
            <a:r>
              <a:rPr lang="en-US" sz="2800" smtClean="0">
                <a:solidFill>
                  <a:srgbClr val="C0C0C0"/>
                </a:solidFill>
              </a:rPr>
              <a:t>Deductibles</a:t>
            </a:r>
          </a:p>
          <a:p>
            <a:pPr>
              <a:lnSpc>
                <a:spcPct val="150000"/>
              </a:lnSpc>
              <a:buFont typeface="Arial" charset="0"/>
              <a:buChar char="•"/>
            </a:pPr>
            <a:r>
              <a:rPr lang="en-US" sz="2800" smtClean="0">
                <a:solidFill>
                  <a:srgbClr val="C0C0C0"/>
                </a:solidFill>
              </a:rPr>
              <a:t>Auto first and final</a:t>
            </a:r>
          </a:p>
          <a:p>
            <a:pPr>
              <a:lnSpc>
                <a:spcPct val="150000"/>
              </a:lnSpc>
              <a:buFont typeface="Arial" charset="0"/>
              <a:buChar char="•"/>
            </a:pPr>
            <a:endParaRPr lang="en-US" sz="2800" smtClean="0">
              <a:solidFill>
                <a:srgbClr val="C0C0C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pPr eaLnBrk="1" hangingPunct="1"/>
            <a:r>
              <a:rPr lang="en-US" smtClean="0"/>
              <a:t>Multicurrency payments</a:t>
            </a:r>
          </a:p>
        </p:txBody>
      </p:sp>
      <p:sp>
        <p:nvSpPr>
          <p:cNvPr id="33796" name="Rectangle 4"/>
          <p:cNvSpPr>
            <a:spLocks noGrp="1" noChangeArrowheads="1"/>
          </p:cNvSpPr>
          <p:nvPr>
            <p:ph idx="1"/>
          </p:nvPr>
        </p:nvSpPr>
        <p:spPr>
          <a:xfrm>
            <a:off x="5407025" y="3363913"/>
            <a:ext cx="3267075" cy="877887"/>
          </a:xfrm>
          <a:solidFill>
            <a:schemeClr val="tx1"/>
          </a:solidFill>
        </p:spPr>
        <p:txBody>
          <a:bodyPr/>
          <a:lstStyle/>
          <a:p>
            <a:pPr>
              <a:buFont typeface="Arial" charset="0"/>
              <a:buChar char="•"/>
            </a:pPr>
            <a:r>
              <a:rPr lang="en-US" smtClean="0"/>
              <a:t>Payments can be made in any currency</a:t>
            </a:r>
          </a:p>
        </p:txBody>
      </p:sp>
      <p:sp>
        <p:nvSpPr>
          <p:cNvPr id="33797" name="AutoShape 5"/>
          <p:cNvSpPr>
            <a:spLocks noChangeArrowheads="1"/>
          </p:cNvSpPr>
          <p:nvPr/>
        </p:nvSpPr>
        <p:spPr bwMode="auto">
          <a:xfrm>
            <a:off x="2900363" y="3332163"/>
            <a:ext cx="1355725" cy="3444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557213"/>
            <a:ext cx="4535890" cy="593306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9" name="AutoShape 7"/>
          <p:cNvSpPr>
            <a:spLocks noChangeArrowheads="1"/>
          </p:cNvSpPr>
          <p:nvPr/>
        </p:nvSpPr>
        <p:spPr bwMode="auto">
          <a:xfrm>
            <a:off x="2172885" y="1876367"/>
            <a:ext cx="911510" cy="9985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669" y="605831"/>
            <a:ext cx="7380287" cy="3571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0" name="Rectangle 3"/>
          <p:cNvSpPr>
            <a:spLocks noGrp="1" noChangeArrowheads="1"/>
          </p:cNvSpPr>
          <p:nvPr>
            <p:ph type="title"/>
          </p:nvPr>
        </p:nvSpPr>
        <p:spPr/>
        <p:txBody>
          <a:bodyPr/>
          <a:lstStyle/>
          <a:p>
            <a:pPr eaLnBrk="1" hangingPunct="1"/>
            <a:r>
              <a:rPr lang="en-US" smtClean="0"/>
              <a:t>Step 3: Check instructions</a:t>
            </a:r>
          </a:p>
        </p:txBody>
      </p:sp>
      <p:grpSp>
        <p:nvGrpSpPr>
          <p:cNvPr id="34821" name="Group 4"/>
          <p:cNvGrpSpPr>
            <a:grpSpLocks/>
          </p:cNvGrpSpPr>
          <p:nvPr/>
        </p:nvGrpSpPr>
        <p:grpSpPr bwMode="auto">
          <a:xfrm>
            <a:off x="133350" y="1009650"/>
            <a:ext cx="722313" cy="927100"/>
            <a:chOff x="5156" y="0"/>
            <a:chExt cx="604" cy="776"/>
          </a:xfrm>
        </p:grpSpPr>
        <p:sp>
          <p:nvSpPr>
            <p:cNvPr id="34830" name="AutoShape 5"/>
            <p:cNvSpPr>
              <a:spLocks noChangeArrowheads="1"/>
            </p:cNvSpPr>
            <p:nvPr/>
          </p:nvSpPr>
          <p:spPr bwMode="auto">
            <a:xfrm>
              <a:off x="5156" y="0"/>
              <a:ext cx="604" cy="776"/>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34831" name="Group 6"/>
            <p:cNvGrpSpPr>
              <a:grpSpLocks/>
            </p:cNvGrpSpPr>
            <p:nvPr/>
          </p:nvGrpSpPr>
          <p:grpSpPr bwMode="auto">
            <a:xfrm>
              <a:off x="5232" y="44"/>
              <a:ext cx="447" cy="311"/>
              <a:chOff x="3153" y="1049"/>
              <a:chExt cx="752" cy="523"/>
            </a:xfrm>
          </p:grpSpPr>
          <p:sp>
            <p:nvSpPr>
              <p:cNvPr id="34835" name="Rectangle 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4836"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2" name="Group 9"/>
            <p:cNvGrpSpPr>
              <a:grpSpLocks/>
            </p:cNvGrpSpPr>
            <p:nvPr/>
          </p:nvGrpSpPr>
          <p:grpSpPr bwMode="auto">
            <a:xfrm>
              <a:off x="5232" y="395"/>
              <a:ext cx="447" cy="311"/>
              <a:chOff x="3153" y="1049"/>
              <a:chExt cx="752" cy="523"/>
            </a:xfrm>
          </p:grpSpPr>
          <p:sp>
            <p:nvSpPr>
              <p:cNvPr id="34833" name="Rectangle 1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4834" name="Picture 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822" name="Group 19"/>
          <p:cNvGrpSpPr>
            <a:grpSpLocks/>
          </p:cNvGrpSpPr>
          <p:nvPr/>
        </p:nvGrpSpPr>
        <p:grpSpPr bwMode="auto">
          <a:xfrm>
            <a:off x="2078038" y="4918075"/>
            <a:ext cx="722312" cy="927100"/>
            <a:chOff x="1236" y="3335"/>
            <a:chExt cx="455" cy="584"/>
          </a:xfrm>
        </p:grpSpPr>
        <p:sp>
          <p:nvSpPr>
            <p:cNvPr id="34826" name="AutoShape 12"/>
            <p:cNvSpPr>
              <a:spLocks noChangeArrowheads="1"/>
            </p:cNvSpPr>
            <p:nvPr/>
          </p:nvSpPr>
          <p:spPr bwMode="auto">
            <a:xfrm>
              <a:off x="1236" y="3335"/>
              <a:ext cx="455" cy="584"/>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34827" name="Group 13"/>
            <p:cNvGrpSpPr>
              <a:grpSpLocks/>
            </p:cNvGrpSpPr>
            <p:nvPr/>
          </p:nvGrpSpPr>
          <p:grpSpPr bwMode="auto">
            <a:xfrm>
              <a:off x="1293" y="3488"/>
              <a:ext cx="337" cy="234"/>
              <a:chOff x="3153" y="1049"/>
              <a:chExt cx="752" cy="523"/>
            </a:xfrm>
          </p:grpSpPr>
          <p:sp>
            <p:nvSpPr>
              <p:cNvPr id="34828" name="Rectangle 1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4829" name="Picture 1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823" name="AutoShape 20"/>
          <p:cNvSpPr>
            <a:spLocks noChangeArrowheads="1"/>
          </p:cNvSpPr>
          <p:nvPr/>
        </p:nvSpPr>
        <p:spPr bwMode="auto">
          <a:xfrm>
            <a:off x="2703512" y="1473200"/>
            <a:ext cx="5844444" cy="850374"/>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6979" y="4088900"/>
            <a:ext cx="6057900" cy="21526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4" name="AutoShape 21"/>
          <p:cNvSpPr>
            <a:spLocks noChangeArrowheads="1"/>
          </p:cNvSpPr>
          <p:nvPr/>
        </p:nvSpPr>
        <p:spPr bwMode="auto">
          <a:xfrm>
            <a:off x="4496559" y="5083337"/>
            <a:ext cx="3391848" cy="679949"/>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4825" name="Line 22"/>
          <p:cNvSpPr>
            <a:spLocks noChangeShapeType="1"/>
          </p:cNvSpPr>
          <p:nvPr/>
        </p:nvSpPr>
        <p:spPr bwMode="auto">
          <a:xfrm>
            <a:off x="5256079" y="2323574"/>
            <a:ext cx="936404" cy="27597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The completed check(s)</a:t>
            </a:r>
          </a:p>
        </p:txBody>
      </p:sp>
      <p:grpSp>
        <p:nvGrpSpPr>
          <p:cNvPr id="35843" name="Group 3"/>
          <p:cNvGrpSpPr>
            <a:grpSpLocks/>
          </p:cNvGrpSpPr>
          <p:nvPr/>
        </p:nvGrpSpPr>
        <p:grpSpPr bwMode="auto">
          <a:xfrm>
            <a:off x="949325" y="4643438"/>
            <a:ext cx="930275" cy="1162050"/>
            <a:chOff x="4174" y="933"/>
            <a:chExt cx="921" cy="1151"/>
          </a:xfrm>
        </p:grpSpPr>
        <p:sp>
          <p:nvSpPr>
            <p:cNvPr id="35887" name="Rectangle 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5888" name="AutoShape 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89" name="AutoShape 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90" name="AutoShape 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91" name="Freeform 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2" name="Freeform 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3" name="Freeform 1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4" name="Freeform 1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5" name="Freeform 1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6" name="Freeform 1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7" name="Freeform 1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8" name="Line 1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9" name="Line 1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0" name="Line 1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1" name="Line 1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2" name="Line 1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3" name="Line 2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44" name="AutoShape 21"/>
          <p:cNvSpPr>
            <a:spLocks noChangeArrowheads="1"/>
          </p:cNvSpPr>
          <p:nvPr/>
        </p:nvSpPr>
        <p:spPr bwMode="auto">
          <a:xfrm>
            <a:off x="1870075" y="5083175"/>
            <a:ext cx="1284288"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5845" name="Text Box 22"/>
          <p:cNvSpPr txBox="1">
            <a:spLocks noChangeArrowheads="1"/>
          </p:cNvSpPr>
          <p:nvPr/>
        </p:nvSpPr>
        <p:spPr bwMode="auto">
          <a:xfrm>
            <a:off x="2273300" y="5302250"/>
            <a:ext cx="806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smtClean="0">
                <a:solidFill>
                  <a:srgbClr val="FF0000"/>
                </a:solidFill>
              </a:rPr>
              <a:t>-$425</a:t>
            </a:r>
            <a:endParaRPr lang="en-US" sz="2400" b="1" dirty="0">
              <a:solidFill>
                <a:srgbClr val="FF0000"/>
              </a:solidFill>
            </a:endParaRPr>
          </a:p>
        </p:txBody>
      </p:sp>
      <p:grpSp>
        <p:nvGrpSpPr>
          <p:cNvPr id="35846" name="Group 23"/>
          <p:cNvGrpSpPr>
            <a:grpSpLocks/>
          </p:cNvGrpSpPr>
          <p:nvPr/>
        </p:nvGrpSpPr>
        <p:grpSpPr bwMode="auto">
          <a:xfrm>
            <a:off x="1000125" y="2654300"/>
            <a:ext cx="930275" cy="1162050"/>
            <a:chOff x="4174" y="933"/>
            <a:chExt cx="921" cy="1151"/>
          </a:xfrm>
        </p:grpSpPr>
        <p:sp>
          <p:nvSpPr>
            <p:cNvPr id="35870" name="Rectangle 2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5871" name="AutoShape 2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72" name="AutoShape 2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73" name="AutoShape 2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74" name="Freeform 2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5" name="Freeform 2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6" name="Freeform 3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7" name="Freeform 3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8" name="Freeform 3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9" name="Freeform 3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80" name="Freeform 3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81" name="Line 3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2" name="Line 3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3" name="Line 3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4" name="Line 3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5" name="Line 3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6" name="Line 4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47" name="AutoShape 41"/>
          <p:cNvSpPr>
            <a:spLocks noChangeArrowheads="1"/>
          </p:cNvSpPr>
          <p:nvPr/>
        </p:nvSpPr>
        <p:spPr bwMode="auto">
          <a:xfrm>
            <a:off x="1920875" y="3094038"/>
            <a:ext cx="1284288" cy="830262"/>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5848" name="Text Box 42"/>
          <p:cNvSpPr txBox="1">
            <a:spLocks noChangeArrowheads="1"/>
          </p:cNvSpPr>
          <p:nvPr/>
        </p:nvSpPr>
        <p:spPr bwMode="auto">
          <a:xfrm>
            <a:off x="2187575" y="3313113"/>
            <a:ext cx="104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a:t>
            </a:r>
            <a:r>
              <a:rPr lang="en-US" sz="2400" b="1" dirty="0" smtClean="0">
                <a:solidFill>
                  <a:srgbClr val="FF0000"/>
                </a:solidFill>
              </a:rPr>
              <a:t>1400</a:t>
            </a:r>
            <a:endParaRPr lang="en-US" sz="2400" b="1" dirty="0">
              <a:solidFill>
                <a:srgbClr val="FF0000"/>
              </a:solidFill>
            </a:endParaRPr>
          </a:p>
        </p:txBody>
      </p:sp>
      <p:sp>
        <p:nvSpPr>
          <p:cNvPr id="35849" name="Text Box 43"/>
          <p:cNvSpPr txBox="1">
            <a:spLocks noChangeArrowheads="1"/>
          </p:cNvSpPr>
          <p:nvPr/>
        </p:nvSpPr>
        <p:spPr bwMode="auto">
          <a:xfrm>
            <a:off x="1963738" y="2276475"/>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algn="l" eaLnBrk="1" hangingPunct="1"/>
            <a:r>
              <a:rPr lang="en-US" sz="2000" b="1" dirty="0"/>
              <a:t>Exposure 1</a:t>
            </a:r>
            <a:br>
              <a:rPr lang="en-US" sz="2000" b="1" dirty="0"/>
            </a:br>
            <a:r>
              <a:rPr lang="en-US" sz="2000" b="1" dirty="0"/>
              <a:t>Type:	Claim cost</a:t>
            </a:r>
            <a:br>
              <a:rPr lang="en-US" sz="2000" b="1" dirty="0"/>
            </a:br>
            <a:r>
              <a:rPr lang="en-US" sz="2000" b="1" dirty="0"/>
              <a:t>Category:	Medical</a:t>
            </a:r>
          </a:p>
        </p:txBody>
      </p:sp>
      <p:sp>
        <p:nvSpPr>
          <p:cNvPr id="35850" name="Text Box 44"/>
          <p:cNvSpPr txBox="1">
            <a:spLocks noChangeArrowheads="1"/>
          </p:cNvSpPr>
          <p:nvPr/>
        </p:nvSpPr>
        <p:spPr bwMode="auto">
          <a:xfrm>
            <a:off x="1943100" y="4348163"/>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algn="l" eaLnBrk="1" hangingPunct="1"/>
            <a:r>
              <a:rPr lang="en-US" sz="2000" b="1" dirty="0"/>
              <a:t>Exposure </a:t>
            </a:r>
            <a:r>
              <a:rPr lang="en-US" sz="2000" b="1" dirty="0" smtClean="0"/>
              <a:t>2</a:t>
            </a:r>
            <a:r>
              <a:rPr lang="en-US" sz="2000" b="1" dirty="0"/>
              <a:t/>
            </a:r>
            <a:br>
              <a:rPr lang="en-US" sz="2000" b="1" dirty="0"/>
            </a:br>
            <a:r>
              <a:rPr lang="en-US" sz="2000" b="1" dirty="0"/>
              <a:t>Type:	</a:t>
            </a:r>
            <a:r>
              <a:rPr lang="en-US" sz="2000" b="1" dirty="0" smtClean="0"/>
              <a:t>Claim cost</a:t>
            </a:r>
            <a:r>
              <a:rPr lang="en-US" sz="2000" b="1" dirty="0"/>
              <a:t/>
            </a:r>
            <a:br>
              <a:rPr lang="en-US" sz="2000" b="1" dirty="0"/>
            </a:br>
            <a:r>
              <a:rPr lang="en-US" sz="2000" b="1" dirty="0"/>
              <a:t>Category:	</a:t>
            </a:r>
            <a:r>
              <a:rPr lang="en-US" sz="2000" b="1" dirty="0" smtClean="0"/>
              <a:t>Auto body</a:t>
            </a:r>
            <a:endParaRPr lang="en-US" sz="2000" b="1" dirty="0"/>
          </a:p>
        </p:txBody>
      </p:sp>
      <p:sp>
        <p:nvSpPr>
          <p:cNvPr id="35851" name="Text Box 45"/>
          <p:cNvSpPr txBox="1">
            <a:spLocks noChangeArrowheads="1"/>
          </p:cNvSpPr>
          <p:nvPr/>
        </p:nvSpPr>
        <p:spPr bwMode="auto">
          <a:xfrm>
            <a:off x="6086475" y="4090988"/>
            <a:ext cx="2432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hangingPunct="1"/>
            <a:r>
              <a:rPr lang="en-US" sz="2000" b="1" dirty="0"/>
              <a:t>Pay to </a:t>
            </a:r>
            <a:r>
              <a:rPr lang="en-US" sz="2000" b="1" dirty="0" smtClean="0"/>
              <a:t>Carl Rand</a:t>
            </a:r>
            <a:r>
              <a:rPr lang="en-US" sz="2000" b="1" dirty="0"/>
              <a:t/>
            </a:r>
            <a:br>
              <a:rPr lang="en-US" sz="2000" b="1" dirty="0"/>
            </a:br>
            <a:r>
              <a:rPr lang="en-US" sz="2000" b="1" dirty="0" smtClean="0"/>
              <a:t>$340</a:t>
            </a:r>
            <a:endParaRPr lang="en-US" sz="2000" b="1" dirty="0"/>
          </a:p>
        </p:txBody>
      </p:sp>
      <p:sp>
        <p:nvSpPr>
          <p:cNvPr id="35855" name="Line 49"/>
          <p:cNvSpPr>
            <a:spLocks noChangeShapeType="1"/>
          </p:cNvSpPr>
          <p:nvPr/>
        </p:nvSpPr>
        <p:spPr bwMode="auto">
          <a:xfrm>
            <a:off x="5761038" y="3589338"/>
            <a:ext cx="9255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856" name="Group 50"/>
          <p:cNvGrpSpPr>
            <a:grpSpLocks/>
          </p:cNvGrpSpPr>
          <p:nvPr/>
        </p:nvGrpSpPr>
        <p:grpSpPr bwMode="auto">
          <a:xfrm>
            <a:off x="6704013" y="3195638"/>
            <a:ext cx="1193800" cy="830262"/>
            <a:chOff x="3153" y="1049"/>
            <a:chExt cx="752" cy="523"/>
          </a:xfrm>
        </p:grpSpPr>
        <p:sp>
          <p:nvSpPr>
            <p:cNvPr id="35868" name="Rectangle 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5869" name="Picture 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7" name="Text Box 54"/>
          <p:cNvSpPr txBox="1">
            <a:spLocks noChangeArrowheads="1"/>
          </p:cNvSpPr>
          <p:nvPr/>
        </p:nvSpPr>
        <p:spPr bwMode="auto">
          <a:xfrm>
            <a:off x="5910263" y="5734050"/>
            <a:ext cx="2781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hangingPunct="1"/>
            <a:r>
              <a:rPr lang="en-US" sz="2000" b="1" dirty="0"/>
              <a:t>Pay to Paula Gellar</a:t>
            </a:r>
            <a:br>
              <a:rPr lang="en-US" sz="2000" b="1" dirty="0"/>
            </a:br>
            <a:r>
              <a:rPr lang="en-US" sz="2000" b="1" dirty="0" smtClean="0"/>
              <a:t>$85 (20%)</a:t>
            </a:r>
            <a:endParaRPr lang="en-US" sz="2000" b="1" dirty="0"/>
          </a:p>
        </p:txBody>
      </p:sp>
      <p:grpSp>
        <p:nvGrpSpPr>
          <p:cNvPr id="35858" name="Group 55"/>
          <p:cNvGrpSpPr>
            <a:grpSpLocks/>
          </p:cNvGrpSpPr>
          <p:nvPr/>
        </p:nvGrpSpPr>
        <p:grpSpPr bwMode="auto">
          <a:xfrm>
            <a:off x="6704013" y="4838700"/>
            <a:ext cx="1193800" cy="830263"/>
            <a:chOff x="3153" y="1049"/>
            <a:chExt cx="752" cy="523"/>
          </a:xfrm>
        </p:grpSpPr>
        <p:sp>
          <p:nvSpPr>
            <p:cNvPr id="35866" name="Rectangle 5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5867" name="Picture 5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9" name="Line 58"/>
          <p:cNvSpPr>
            <a:spLocks noChangeShapeType="1"/>
          </p:cNvSpPr>
          <p:nvPr/>
        </p:nvSpPr>
        <p:spPr bwMode="auto">
          <a:xfrm>
            <a:off x="5767388" y="5308600"/>
            <a:ext cx="9255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60" name="Line 59"/>
          <p:cNvSpPr>
            <a:spLocks noChangeShapeType="1"/>
          </p:cNvSpPr>
          <p:nvPr/>
        </p:nvSpPr>
        <p:spPr bwMode="auto">
          <a:xfrm flipV="1">
            <a:off x="5764213" y="3573463"/>
            <a:ext cx="0" cy="17303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61" name="Line 60"/>
          <p:cNvSpPr>
            <a:spLocks noChangeShapeType="1"/>
          </p:cNvSpPr>
          <p:nvPr/>
        </p:nvSpPr>
        <p:spPr bwMode="auto">
          <a:xfrm>
            <a:off x="4670425" y="5083175"/>
            <a:ext cx="10937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606984"/>
            <a:ext cx="5486400" cy="15621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6" name="Text Box 45"/>
          <p:cNvSpPr txBox="1">
            <a:spLocks noChangeArrowheads="1"/>
          </p:cNvSpPr>
          <p:nvPr/>
        </p:nvSpPr>
        <p:spPr bwMode="auto">
          <a:xfrm>
            <a:off x="6681788" y="2276475"/>
            <a:ext cx="2432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hangingPunct="1"/>
            <a:r>
              <a:rPr lang="en-US" sz="2000" b="1" dirty="0"/>
              <a:t>Pay to </a:t>
            </a:r>
            <a:r>
              <a:rPr lang="en-US" sz="2000" b="1" dirty="0" smtClean="0"/>
              <a:t>Carl Rand</a:t>
            </a:r>
            <a:r>
              <a:rPr lang="en-US" sz="2000" b="1" dirty="0"/>
              <a:t/>
            </a:r>
            <a:br>
              <a:rPr lang="en-US" sz="2000" b="1" dirty="0"/>
            </a:br>
            <a:r>
              <a:rPr lang="en-US" sz="2000" b="1" dirty="0"/>
              <a:t>$</a:t>
            </a:r>
            <a:r>
              <a:rPr lang="en-US" sz="2000" b="1" dirty="0" smtClean="0"/>
              <a:t>1400</a:t>
            </a:r>
            <a:endParaRPr lang="en-US" sz="2000" b="1" dirty="0"/>
          </a:p>
        </p:txBody>
      </p:sp>
      <p:sp>
        <p:nvSpPr>
          <p:cNvPr id="67" name="Line 49"/>
          <p:cNvSpPr>
            <a:spLocks noChangeShapeType="1"/>
          </p:cNvSpPr>
          <p:nvPr/>
        </p:nvSpPr>
        <p:spPr bwMode="auto">
          <a:xfrm flipV="1">
            <a:off x="3154363" y="1774822"/>
            <a:ext cx="4127501" cy="18407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68" name="Group 50"/>
          <p:cNvGrpSpPr>
            <a:grpSpLocks/>
          </p:cNvGrpSpPr>
          <p:nvPr/>
        </p:nvGrpSpPr>
        <p:grpSpPr bwMode="auto">
          <a:xfrm>
            <a:off x="7299326" y="1381125"/>
            <a:ext cx="1193800" cy="830262"/>
            <a:chOff x="3153" y="1049"/>
            <a:chExt cx="752" cy="523"/>
          </a:xfrm>
        </p:grpSpPr>
        <p:sp>
          <p:nvSpPr>
            <p:cNvPr id="69" name="Rectangle 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70" name="Picture 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1541605"/>
            <a:ext cx="4077395" cy="498143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3"/>
          <p:cNvSpPr>
            <a:spLocks noGrp="1" noChangeArrowheads="1"/>
          </p:cNvSpPr>
          <p:nvPr>
            <p:ph type="title"/>
          </p:nvPr>
        </p:nvSpPr>
        <p:spPr/>
        <p:txBody>
          <a:bodyPr/>
          <a:lstStyle/>
          <a:p>
            <a:pPr eaLnBrk="1" hangingPunct="1"/>
            <a:r>
              <a:rPr lang="en-US" smtClean="0"/>
              <a:t>Fields unique to the</a:t>
            </a:r>
            <a:br>
              <a:rPr lang="en-US" smtClean="0"/>
            </a:br>
            <a:r>
              <a:rPr lang="en-US" smtClean="0"/>
              <a:t>automatic check payment method</a:t>
            </a:r>
          </a:p>
        </p:txBody>
      </p:sp>
      <p:sp>
        <p:nvSpPr>
          <p:cNvPr id="36868" name="Rectangle 5"/>
          <p:cNvSpPr>
            <a:spLocks noChangeArrowheads="1"/>
          </p:cNvSpPr>
          <p:nvPr/>
        </p:nvSpPr>
        <p:spPr bwMode="auto">
          <a:xfrm>
            <a:off x="731838" y="3903261"/>
            <a:ext cx="4819650" cy="261977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6869" name="Line 6"/>
          <p:cNvSpPr>
            <a:spLocks noChangeShapeType="1"/>
          </p:cNvSpPr>
          <p:nvPr/>
        </p:nvSpPr>
        <p:spPr bwMode="auto">
          <a:xfrm flipV="1">
            <a:off x="5551488" y="5021263"/>
            <a:ext cx="365125" cy="7381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1" name="Text Box 7"/>
          <p:cNvSpPr txBox="1">
            <a:spLocks noChangeArrowheads="1"/>
          </p:cNvSpPr>
          <p:nvPr/>
        </p:nvSpPr>
        <p:spPr bwMode="auto">
          <a:xfrm>
            <a:off x="6264322" y="1820707"/>
            <a:ext cx="248389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solidFill>
                  <a:srgbClr val="FF0000"/>
                </a:solidFill>
              </a:rPr>
              <a:t>All the fields shown here are unique to the automatic check</a:t>
            </a:r>
            <a:br>
              <a:rPr lang="en-US" sz="2000" b="1" dirty="0">
                <a:solidFill>
                  <a:srgbClr val="FF0000"/>
                </a:solidFill>
              </a:rPr>
            </a:br>
            <a:r>
              <a:rPr lang="en-US" sz="2000" b="1" dirty="0">
                <a:solidFill>
                  <a:srgbClr val="FF0000"/>
                </a:solidFill>
              </a:rPr>
              <a:t>payment method</a:t>
            </a: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563" y="1109662"/>
            <a:ext cx="4575577" cy="38843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926" y="548944"/>
            <a:ext cx="4048125" cy="595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2"/>
          <p:cNvSpPr>
            <a:spLocks noGrp="1" noChangeArrowheads="1"/>
          </p:cNvSpPr>
          <p:nvPr>
            <p:ph type="title"/>
          </p:nvPr>
        </p:nvSpPr>
        <p:spPr>
          <a:xfrm>
            <a:off x="495300" y="120650"/>
            <a:ext cx="8539518" cy="742950"/>
          </a:xfrm>
        </p:spPr>
        <p:txBody>
          <a:bodyPr/>
          <a:lstStyle/>
          <a:p>
            <a:pPr eaLnBrk="1" hangingPunct="1"/>
            <a:r>
              <a:rPr lang="en-US" dirty="0" smtClean="0"/>
              <a:t>Fields unique to the manual check payment method</a:t>
            </a:r>
          </a:p>
        </p:txBody>
      </p:sp>
      <p:sp>
        <p:nvSpPr>
          <p:cNvPr id="37892" name="Rectangle 5"/>
          <p:cNvSpPr>
            <a:spLocks noGrp="1" noChangeArrowheads="1"/>
          </p:cNvSpPr>
          <p:nvPr>
            <p:ph idx="1"/>
          </p:nvPr>
        </p:nvSpPr>
        <p:spPr>
          <a:xfrm>
            <a:off x="521956" y="4337818"/>
            <a:ext cx="3408599" cy="2599591"/>
          </a:xfrm>
        </p:spPr>
        <p:txBody>
          <a:bodyPr/>
          <a:lstStyle/>
          <a:p>
            <a:pPr>
              <a:buFont typeface="Arial" charset="0"/>
              <a:buChar char="•"/>
            </a:pPr>
            <a:r>
              <a:rPr lang="en-US" sz="2000" dirty="0" smtClean="0"/>
              <a:t>Manual payments are used to track hand-written checks (such as a check written by an inspector immediately after the inspection of a damaged vehicle or property)</a:t>
            </a:r>
          </a:p>
        </p:txBody>
      </p:sp>
      <p:sp>
        <p:nvSpPr>
          <p:cNvPr id="37893" name="AutoShape 4"/>
          <p:cNvSpPr>
            <a:spLocks noChangeArrowheads="1"/>
          </p:cNvSpPr>
          <p:nvPr/>
        </p:nvSpPr>
        <p:spPr bwMode="auto">
          <a:xfrm>
            <a:off x="4176222" y="5418162"/>
            <a:ext cx="3944203" cy="104296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64" y="1101725"/>
            <a:ext cx="3097838" cy="306768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36" y="1610719"/>
            <a:ext cx="7258055" cy="195134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915" name="Rectangle 2"/>
          <p:cNvSpPr>
            <a:spLocks noGrp="1" noChangeArrowheads="1"/>
          </p:cNvSpPr>
          <p:nvPr>
            <p:ph type="title"/>
          </p:nvPr>
        </p:nvSpPr>
        <p:spPr/>
        <p:txBody>
          <a:bodyPr/>
          <a:lstStyle/>
          <a:p>
            <a:pPr eaLnBrk="1" hangingPunct="1"/>
            <a:r>
              <a:rPr lang="en-US" smtClean="0"/>
              <a:t>Making payments against a non-existent reserve line</a:t>
            </a:r>
          </a:p>
        </p:txBody>
      </p:sp>
      <p:sp>
        <p:nvSpPr>
          <p:cNvPr id="38916" name="Rectangle 3"/>
          <p:cNvSpPr>
            <a:spLocks noGrp="1" noChangeArrowheads="1"/>
          </p:cNvSpPr>
          <p:nvPr>
            <p:ph idx="1"/>
          </p:nvPr>
        </p:nvSpPr>
        <p:spPr>
          <a:xfrm>
            <a:off x="519113" y="4427538"/>
            <a:ext cx="8318500" cy="1962150"/>
          </a:xfrm>
        </p:spPr>
        <p:txBody>
          <a:bodyPr/>
          <a:lstStyle/>
          <a:p>
            <a:pPr>
              <a:buFont typeface="Arial" charset="0"/>
              <a:buChar char="•"/>
            </a:pPr>
            <a:r>
              <a:rPr lang="en-US" smtClean="0"/>
              <a:t>You can create a payment transaction against a reserve line that doesn't exist by choosing the "New..." option</a:t>
            </a:r>
          </a:p>
          <a:p>
            <a:pPr lvl="1"/>
            <a:r>
              <a:rPr lang="en-US" smtClean="0"/>
              <a:t>This creates an additional reserve transaction for exactly the same amount as the payment transaction so that the reserve line is created and then emptied in a single step</a:t>
            </a:r>
          </a:p>
        </p:txBody>
      </p:sp>
      <p:sp>
        <p:nvSpPr>
          <p:cNvPr id="38917" name="AutoShape 5"/>
          <p:cNvSpPr>
            <a:spLocks noChangeArrowheads="1"/>
          </p:cNvSpPr>
          <p:nvPr/>
        </p:nvSpPr>
        <p:spPr bwMode="auto">
          <a:xfrm>
            <a:off x="2637075" y="2875033"/>
            <a:ext cx="1225550" cy="3556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Payment basics</a:t>
            </a:r>
          </a:p>
          <a:p>
            <a:pPr>
              <a:lnSpc>
                <a:spcPct val="150000"/>
              </a:lnSpc>
              <a:buFont typeface="Arial" charset="0"/>
              <a:buChar char="•"/>
            </a:pPr>
            <a:r>
              <a:rPr lang="en-US" sz="2800" smtClean="0">
                <a:solidFill>
                  <a:srgbClr val="C0C0C0"/>
                </a:solidFill>
              </a:rPr>
              <a:t>Creating checks</a:t>
            </a:r>
          </a:p>
          <a:p>
            <a:pPr>
              <a:lnSpc>
                <a:spcPct val="150000"/>
              </a:lnSpc>
              <a:buFont typeface="Arial" charset="0"/>
              <a:buChar char="•"/>
            </a:pPr>
            <a:r>
              <a:rPr lang="en-US" sz="2800" smtClean="0"/>
              <a:t>Deductibles</a:t>
            </a:r>
          </a:p>
          <a:p>
            <a:pPr>
              <a:lnSpc>
                <a:spcPct val="150000"/>
              </a:lnSpc>
              <a:buFont typeface="Arial" charset="0"/>
              <a:buChar char="•"/>
            </a:pPr>
            <a:r>
              <a:rPr lang="en-US" sz="2800" smtClean="0">
                <a:solidFill>
                  <a:srgbClr val="C0C0C0"/>
                </a:solidFill>
              </a:rPr>
              <a:t>Auto first and final</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Deductible</a:t>
            </a:r>
          </a:p>
        </p:txBody>
      </p:sp>
      <p:sp>
        <p:nvSpPr>
          <p:cNvPr id="40963" name="Rectangle 3"/>
          <p:cNvSpPr>
            <a:spLocks noGrp="1" noChangeArrowheads="1"/>
          </p:cNvSpPr>
          <p:nvPr>
            <p:ph idx="1"/>
          </p:nvPr>
        </p:nvSpPr>
        <p:spPr/>
        <p:txBody>
          <a:bodyPr/>
          <a:lstStyle/>
          <a:p>
            <a:pPr>
              <a:buFont typeface="Arial" charset="0"/>
              <a:buChar char="•"/>
            </a:pPr>
            <a:r>
              <a:rPr lang="en-US" smtClean="0"/>
              <a:t>A </a:t>
            </a:r>
            <a:r>
              <a:rPr lang="en-US" b="1" smtClean="0"/>
              <a:t>deductible</a:t>
            </a:r>
            <a:r>
              <a:rPr lang="en-US" smtClean="0"/>
              <a:t> is an amount of money that the insured must pay out of pocket for a loss. The carrier provides payment only for the amount above and beyond the deductible.</a:t>
            </a:r>
          </a:p>
          <a:p>
            <a:pPr>
              <a:buFont typeface="Arial" charset="0"/>
              <a:buChar char="•"/>
            </a:pPr>
            <a:r>
              <a:rPr lang="en-US" smtClean="0"/>
              <a:t>Deductible handling may be enabled or disabled with a simple configuration parameter adjustment</a:t>
            </a:r>
          </a:p>
          <a:p>
            <a:pPr lvl="1"/>
            <a:r>
              <a:rPr lang="en-US" smtClean="0"/>
              <a:t>It is enabled in base product</a:t>
            </a:r>
          </a:p>
          <a:p>
            <a:pPr>
              <a:buFont typeface="Arial" charset="0"/>
              <a:buChar char="•"/>
            </a:pPr>
            <a:r>
              <a:rPr lang="en-US" smtClean="0"/>
              <a:t>In base ClaimCenter, deductible handling only works with personal auto claims, and only for first-party vehicle damage exposures</a:t>
            </a:r>
          </a:p>
          <a:p>
            <a:pPr lvl="1"/>
            <a:r>
              <a:rPr lang="en-US" smtClean="0"/>
              <a:t>Can be extended to other LOB and exposures with configuration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33" y="1516465"/>
            <a:ext cx="8839995" cy="1622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6" name="Rectangle 2"/>
          <p:cNvSpPr>
            <a:spLocks noGrp="1" noChangeArrowheads="1"/>
          </p:cNvSpPr>
          <p:nvPr>
            <p:ph type="title"/>
          </p:nvPr>
        </p:nvSpPr>
        <p:spPr>
          <a:xfrm>
            <a:off x="495300" y="150813"/>
            <a:ext cx="8318500" cy="742950"/>
          </a:xfrm>
        </p:spPr>
        <p:txBody>
          <a:bodyPr/>
          <a:lstStyle/>
          <a:p>
            <a:pPr eaLnBrk="1" hangingPunct="1"/>
            <a:r>
              <a:rPr lang="en-US" smtClean="0"/>
              <a:t>Viewing deductibles in ClaimCenter:</a:t>
            </a:r>
            <a:br>
              <a:rPr lang="en-US" smtClean="0"/>
            </a:br>
            <a:r>
              <a:rPr lang="en-US" smtClean="0"/>
              <a:t>Claim headline</a:t>
            </a:r>
          </a:p>
        </p:txBody>
      </p:sp>
      <p:sp>
        <p:nvSpPr>
          <p:cNvPr id="41987" name="Rectangle 3"/>
          <p:cNvSpPr>
            <a:spLocks noGrp="1" noChangeArrowheads="1"/>
          </p:cNvSpPr>
          <p:nvPr>
            <p:ph idx="1"/>
          </p:nvPr>
        </p:nvSpPr>
        <p:spPr>
          <a:xfrm>
            <a:off x="519113" y="3563938"/>
            <a:ext cx="8318500" cy="1917700"/>
          </a:xfrm>
        </p:spPr>
        <p:txBody>
          <a:bodyPr/>
          <a:lstStyle/>
          <a:p>
            <a:pPr>
              <a:buFont typeface="Arial" charset="0"/>
              <a:buChar char="•"/>
            </a:pPr>
            <a:r>
              <a:rPr lang="en-US" smtClean="0"/>
              <a:t>Deductible amount and status visible in claim headline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233" y="1082676"/>
            <a:ext cx="5989320" cy="51673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0" name="Rectangle 2"/>
          <p:cNvSpPr>
            <a:spLocks noGrp="1" noChangeArrowheads="1"/>
          </p:cNvSpPr>
          <p:nvPr>
            <p:ph idx="1"/>
          </p:nvPr>
        </p:nvSpPr>
        <p:spPr>
          <a:xfrm>
            <a:off x="519113" y="1373188"/>
            <a:ext cx="2552700" cy="2373312"/>
          </a:xfrm>
        </p:spPr>
        <p:txBody>
          <a:bodyPr/>
          <a:lstStyle/>
          <a:p>
            <a:pPr>
              <a:buFont typeface="Arial" charset="0"/>
              <a:buChar char="•"/>
            </a:pPr>
            <a:r>
              <a:rPr lang="en-US" smtClean="0"/>
              <a:t>Deductible information displayed with financials on exposure detail page</a:t>
            </a:r>
          </a:p>
          <a:p>
            <a:pPr>
              <a:buFont typeface="Arial" charset="0"/>
              <a:buChar char="•"/>
            </a:pPr>
            <a:endParaRPr lang="en-US" smtClean="0"/>
          </a:p>
        </p:txBody>
      </p:sp>
      <p:sp>
        <p:nvSpPr>
          <p:cNvPr id="43012" name="Rectangle 5"/>
          <p:cNvSpPr>
            <a:spLocks noChangeArrowheads="1"/>
          </p:cNvSpPr>
          <p:nvPr/>
        </p:nvSpPr>
        <p:spPr bwMode="auto">
          <a:xfrm>
            <a:off x="7055893" y="5094572"/>
            <a:ext cx="1870660" cy="930275"/>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013" name="Line 6"/>
          <p:cNvSpPr>
            <a:spLocks noChangeShapeType="1"/>
          </p:cNvSpPr>
          <p:nvPr/>
        </p:nvSpPr>
        <p:spPr bwMode="auto">
          <a:xfrm flipV="1">
            <a:off x="6051550" y="6025414"/>
            <a:ext cx="2875003" cy="22457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4" name="Line 7"/>
          <p:cNvSpPr>
            <a:spLocks noChangeShapeType="1"/>
          </p:cNvSpPr>
          <p:nvPr/>
        </p:nvSpPr>
        <p:spPr bwMode="auto">
          <a:xfrm>
            <a:off x="6051549" y="3937000"/>
            <a:ext cx="2875003" cy="1157572"/>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5" name="Line 8"/>
          <p:cNvSpPr>
            <a:spLocks noChangeShapeType="1"/>
          </p:cNvSpPr>
          <p:nvPr/>
        </p:nvSpPr>
        <p:spPr bwMode="auto">
          <a:xfrm flipV="1">
            <a:off x="1902981" y="6025415"/>
            <a:ext cx="5152912" cy="35010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6" name="Line 9"/>
          <p:cNvSpPr>
            <a:spLocks noChangeShapeType="1"/>
          </p:cNvSpPr>
          <p:nvPr/>
        </p:nvSpPr>
        <p:spPr bwMode="auto">
          <a:xfrm>
            <a:off x="2238232" y="4067032"/>
            <a:ext cx="4817661" cy="10275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8" name="Rectangle 2"/>
          <p:cNvSpPr>
            <a:spLocks noGrp="1" noChangeArrowheads="1"/>
          </p:cNvSpPr>
          <p:nvPr>
            <p:ph type="title"/>
          </p:nvPr>
        </p:nvSpPr>
        <p:spPr>
          <a:xfrm>
            <a:off x="495300" y="150813"/>
            <a:ext cx="8318500" cy="742950"/>
          </a:xfrm>
        </p:spPr>
        <p:txBody>
          <a:bodyPr/>
          <a:lstStyle/>
          <a:p>
            <a:pPr eaLnBrk="1" hangingPunct="1"/>
            <a:r>
              <a:rPr lang="en-US" smtClean="0"/>
              <a:t>Viewing deductibles in ClaimCenter:</a:t>
            </a:r>
            <a:br>
              <a:rPr lang="en-US" smtClean="0"/>
            </a:br>
            <a:r>
              <a:rPr lang="en-US" smtClean="0"/>
              <a:t>Exposure detail page</a:t>
            </a:r>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981" y="3925888"/>
            <a:ext cx="4148569" cy="244963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Checks and payees</a:t>
            </a:r>
          </a:p>
        </p:txBody>
      </p:sp>
      <p:sp>
        <p:nvSpPr>
          <p:cNvPr id="7171" name="Rectangle 3"/>
          <p:cNvSpPr>
            <a:spLocks noGrp="1" noChangeArrowheads="1"/>
          </p:cNvSpPr>
          <p:nvPr>
            <p:ph idx="1"/>
          </p:nvPr>
        </p:nvSpPr>
        <p:spPr>
          <a:xfrm>
            <a:off x="519113" y="4525963"/>
            <a:ext cx="8318500" cy="1681162"/>
          </a:xfrm>
        </p:spPr>
        <p:txBody>
          <a:bodyPr/>
          <a:lstStyle/>
          <a:p>
            <a:pPr>
              <a:buFont typeface="Arial" charset="0"/>
              <a:buChar char="•"/>
            </a:pPr>
            <a:r>
              <a:rPr lang="en-US" smtClean="0"/>
              <a:t>A check is a single transfer of money from one or more reserve lines to one or more individuals or organizations</a:t>
            </a:r>
          </a:p>
          <a:p>
            <a:pPr>
              <a:buFont typeface="Arial" charset="0"/>
              <a:buChar char="•"/>
            </a:pPr>
            <a:r>
              <a:rPr lang="en-US" smtClean="0"/>
              <a:t>A payee is a person to whom a check is made payable</a:t>
            </a:r>
          </a:p>
          <a:p>
            <a:pPr lvl="1"/>
            <a:r>
              <a:rPr lang="en-US" smtClean="0"/>
              <a:t>Payees include both claimants and people who provided services for the claim (such as inspectors)</a:t>
            </a:r>
          </a:p>
        </p:txBody>
      </p:sp>
      <p:grpSp>
        <p:nvGrpSpPr>
          <p:cNvPr id="7172" name="Group 4"/>
          <p:cNvGrpSpPr>
            <a:grpSpLocks/>
          </p:cNvGrpSpPr>
          <p:nvPr/>
        </p:nvGrpSpPr>
        <p:grpSpPr bwMode="auto">
          <a:xfrm>
            <a:off x="2128838" y="1404938"/>
            <a:ext cx="976312" cy="784225"/>
            <a:chOff x="1834" y="946"/>
            <a:chExt cx="721" cy="579"/>
          </a:xfrm>
        </p:grpSpPr>
        <p:sp>
          <p:nvSpPr>
            <p:cNvPr id="7240" name="Line 5"/>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1" name="Line 6"/>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3" name="Group 7"/>
          <p:cNvGrpSpPr>
            <a:grpSpLocks/>
          </p:cNvGrpSpPr>
          <p:nvPr/>
        </p:nvGrpSpPr>
        <p:grpSpPr bwMode="auto">
          <a:xfrm>
            <a:off x="2574925" y="1758950"/>
            <a:ext cx="641350" cy="803275"/>
            <a:chOff x="4174" y="933"/>
            <a:chExt cx="921" cy="1151"/>
          </a:xfrm>
        </p:grpSpPr>
        <p:sp>
          <p:nvSpPr>
            <p:cNvPr id="7223"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224"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25"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26"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27"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28"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29"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0"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1"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2"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3"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4"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5"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6"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7"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8"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9"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4" name="Group 25"/>
          <p:cNvGrpSpPr>
            <a:grpSpLocks/>
          </p:cNvGrpSpPr>
          <p:nvPr/>
        </p:nvGrpSpPr>
        <p:grpSpPr bwMode="auto">
          <a:xfrm>
            <a:off x="1733550" y="1036638"/>
            <a:ext cx="815975" cy="811212"/>
            <a:chOff x="3360" y="800"/>
            <a:chExt cx="620" cy="616"/>
          </a:xfrm>
        </p:grpSpPr>
        <p:sp>
          <p:nvSpPr>
            <p:cNvPr id="7217" name="AutoShape 2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18" name="Freeform 27"/>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19" name="Group 28"/>
            <p:cNvGrpSpPr>
              <a:grpSpLocks/>
            </p:cNvGrpSpPr>
            <p:nvPr/>
          </p:nvGrpSpPr>
          <p:grpSpPr bwMode="auto">
            <a:xfrm flipH="1">
              <a:off x="3749" y="1171"/>
              <a:ext cx="212" cy="213"/>
              <a:chOff x="1350" y="686"/>
              <a:chExt cx="1132" cy="1132"/>
            </a:xfrm>
          </p:grpSpPr>
          <p:sp>
            <p:nvSpPr>
              <p:cNvPr id="7221" name="AutoShape 2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22" name="Picture 3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20" name="Picture 3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5" name="Group 32"/>
          <p:cNvGrpSpPr>
            <a:grpSpLocks/>
          </p:cNvGrpSpPr>
          <p:nvPr/>
        </p:nvGrpSpPr>
        <p:grpSpPr bwMode="auto">
          <a:xfrm>
            <a:off x="2116138" y="3198813"/>
            <a:ext cx="976312" cy="784225"/>
            <a:chOff x="1834" y="946"/>
            <a:chExt cx="721" cy="579"/>
          </a:xfrm>
        </p:grpSpPr>
        <p:sp>
          <p:nvSpPr>
            <p:cNvPr id="7215" name="Line 33"/>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6" name="Line 34"/>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6" name="Group 35"/>
          <p:cNvGrpSpPr>
            <a:grpSpLocks/>
          </p:cNvGrpSpPr>
          <p:nvPr/>
        </p:nvGrpSpPr>
        <p:grpSpPr bwMode="auto">
          <a:xfrm>
            <a:off x="2562225" y="3570288"/>
            <a:ext cx="641350" cy="803275"/>
            <a:chOff x="4174" y="933"/>
            <a:chExt cx="921" cy="1151"/>
          </a:xfrm>
        </p:grpSpPr>
        <p:sp>
          <p:nvSpPr>
            <p:cNvPr id="7198" name="Rectangle 3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199" name="AutoShape 3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00" name="AutoShape 3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01" name="AutoShape 3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02" name="Freeform 4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3" name="Freeform 4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4" name="Freeform 4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5" name="Freeform 4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6" name="Freeform 4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7" name="Freeform 4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8" name="Freeform 4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9" name="Line 4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0" name="Line 4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1" name="Line 4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2" name="Line 5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3" name="Line 5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4" name="Line 5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7" name="Group 53"/>
          <p:cNvGrpSpPr>
            <a:grpSpLocks/>
          </p:cNvGrpSpPr>
          <p:nvPr/>
        </p:nvGrpSpPr>
        <p:grpSpPr bwMode="auto">
          <a:xfrm>
            <a:off x="1720850" y="2830513"/>
            <a:ext cx="815975" cy="811212"/>
            <a:chOff x="3360" y="800"/>
            <a:chExt cx="620" cy="616"/>
          </a:xfrm>
        </p:grpSpPr>
        <p:sp>
          <p:nvSpPr>
            <p:cNvPr id="7192"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193" name="Freeform 55"/>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194" name="Group 56"/>
            <p:cNvGrpSpPr>
              <a:grpSpLocks/>
            </p:cNvGrpSpPr>
            <p:nvPr/>
          </p:nvGrpSpPr>
          <p:grpSpPr bwMode="auto">
            <a:xfrm flipH="1">
              <a:off x="3749" y="1171"/>
              <a:ext cx="212" cy="213"/>
              <a:chOff x="1350" y="686"/>
              <a:chExt cx="1132" cy="1132"/>
            </a:xfrm>
          </p:grpSpPr>
          <p:sp>
            <p:nvSpPr>
              <p:cNvPr id="7196"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197"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95" name="Picture 5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8" name="Text Box 60"/>
          <p:cNvSpPr txBox="1">
            <a:spLocks noChangeArrowheads="1"/>
          </p:cNvSpPr>
          <p:nvPr/>
        </p:nvSpPr>
        <p:spPr bwMode="auto">
          <a:xfrm>
            <a:off x="287338" y="2903538"/>
            <a:ext cx="1357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Coverage:</a:t>
            </a:r>
            <a:br>
              <a:rPr lang="en-US" sz="2000" b="1"/>
            </a:br>
            <a:r>
              <a:rPr lang="en-US" sz="2000" b="1"/>
              <a:t>Med. pay.</a:t>
            </a:r>
          </a:p>
        </p:txBody>
      </p:sp>
      <p:sp>
        <p:nvSpPr>
          <p:cNvPr id="7179" name="Text Box 61"/>
          <p:cNvSpPr txBox="1">
            <a:spLocks noChangeArrowheads="1"/>
          </p:cNvSpPr>
          <p:nvPr/>
        </p:nvSpPr>
        <p:spPr bwMode="auto">
          <a:xfrm>
            <a:off x="287338" y="1098550"/>
            <a:ext cx="1357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Coverage:</a:t>
            </a:r>
            <a:br>
              <a:rPr lang="en-US" sz="2000" b="1"/>
            </a:br>
            <a:r>
              <a:rPr lang="en-US" sz="2000" b="1"/>
              <a:t>Collision</a:t>
            </a:r>
          </a:p>
        </p:txBody>
      </p:sp>
      <p:sp>
        <p:nvSpPr>
          <p:cNvPr id="7180" name="Text Box 62"/>
          <p:cNvSpPr txBox="1">
            <a:spLocks noChangeArrowheads="1"/>
          </p:cNvSpPr>
          <p:nvPr/>
        </p:nvSpPr>
        <p:spPr bwMode="auto">
          <a:xfrm>
            <a:off x="5486400" y="35941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Check</a:t>
            </a:r>
          </a:p>
        </p:txBody>
      </p:sp>
      <p:sp>
        <p:nvSpPr>
          <p:cNvPr id="7181" name="Line 63"/>
          <p:cNvSpPr>
            <a:spLocks noChangeShapeType="1"/>
          </p:cNvSpPr>
          <p:nvPr/>
        </p:nvSpPr>
        <p:spPr bwMode="auto">
          <a:xfrm>
            <a:off x="5192713" y="3036888"/>
            <a:ext cx="23129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2" name="Group 64"/>
          <p:cNvGrpSpPr>
            <a:grpSpLocks/>
          </p:cNvGrpSpPr>
          <p:nvPr/>
        </p:nvGrpSpPr>
        <p:grpSpPr bwMode="auto">
          <a:xfrm>
            <a:off x="7599363" y="2525713"/>
            <a:ext cx="896937" cy="896937"/>
            <a:chOff x="1350" y="686"/>
            <a:chExt cx="1132" cy="1132"/>
          </a:xfrm>
        </p:grpSpPr>
        <p:sp>
          <p:nvSpPr>
            <p:cNvPr id="7190" name="AutoShape 6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191" name="Picture 6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3" name="Text Box 67"/>
          <p:cNvSpPr txBox="1">
            <a:spLocks noChangeArrowheads="1"/>
          </p:cNvSpPr>
          <p:nvPr/>
        </p:nvSpPr>
        <p:spPr bwMode="auto">
          <a:xfrm>
            <a:off x="7285038" y="3594100"/>
            <a:ext cx="1631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Ray Newton</a:t>
            </a:r>
            <a:br>
              <a:rPr lang="en-US" sz="2000" b="1"/>
            </a:br>
            <a:r>
              <a:rPr lang="en-US" sz="2000" b="1"/>
              <a:t>(Payee)</a:t>
            </a:r>
          </a:p>
        </p:txBody>
      </p:sp>
      <p:grpSp>
        <p:nvGrpSpPr>
          <p:cNvPr id="7184" name="Group 68"/>
          <p:cNvGrpSpPr>
            <a:grpSpLocks/>
          </p:cNvGrpSpPr>
          <p:nvPr/>
        </p:nvGrpSpPr>
        <p:grpSpPr bwMode="auto">
          <a:xfrm>
            <a:off x="5721350" y="2625725"/>
            <a:ext cx="1193800" cy="830263"/>
            <a:chOff x="3153" y="1049"/>
            <a:chExt cx="752" cy="523"/>
          </a:xfrm>
        </p:grpSpPr>
        <p:sp>
          <p:nvSpPr>
            <p:cNvPr id="7188" name="Rectangle 6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7189" name="Picture 7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5" name="Line 71"/>
          <p:cNvSpPr>
            <a:spLocks noChangeShapeType="1"/>
          </p:cNvSpPr>
          <p:nvPr/>
        </p:nvSpPr>
        <p:spPr bwMode="auto">
          <a:xfrm>
            <a:off x="3321050" y="2127250"/>
            <a:ext cx="18478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Line 72"/>
          <p:cNvSpPr>
            <a:spLocks noChangeShapeType="1"/>
          </p:cNvSpPr>
          <p:nvPr/>
        </p:nvSpPr>
        <p:spPr bwMode="auto">
          <a:xfrm>
            <a:off x="3321050" y="4014788"/>
            <a:ext cx="18478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Line 73"/>
          <p:cNvSpPr>
            <a:spLocks noChangeShapeType="1"/>
          </p:cNvSpPr>
          <p:nvPr/>
        </p:nvSpPr>
        <p:spPr bwMode="auto">
          <a:xfrm flipV="1">
            <a:off x="5168900" y="2127250"/>
            <a:ext cx="0" cy="18843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Changing the deductible</a:t>
            </a:r>
          </a:p>
        </p:txBody>
      </p:sp>
      <p:sp>
        <p:nvSpPr>
          <p:cNvPr id="44035" name="Rectangle 3"/>
          <p:cNvSpPr>
            <a:spLocks noGrp="1" noChangeArrowheads="1"/>
          </p:cNvSpPr>
          <p:nvPr>
            <p:ph idx="1"/>
          </p:nvPr>
        </p:nvSpPr>
        <p:spPr>
          <a:xfrm>
            <a:off x="519113" y="963613"/>
            <a:ext cx="8318500" cy="5197475"/>
          </a:xfrm>
        </p:spPr>
        <p:txBody>
          <a:bodyPr/>
          <a:lstStyle/>
          <a:p>
            <a:pPr>
              <a:buFont typeface="Arial" charset="0"/>
              <a:buChar char="•"/>
            </a:pPr>
            <a:r>
              <a:rPr lang="en-US" dirty="0" smtClean="0"/>
              <a:t>User can alter deductible on exposure detail page if deductible has not yet been applied</a:t>
            </a:r>
          </a:p>
          <a:p>
            <a:pPr lvl="1"/>
            <a:r>
              <a:rPr lang="en-US" dirty="0" smtClean="0"/>
              <a:t>Waive deductible</a:t>
            </a:r>
          </a:p>
          <a:p>
            <a:pPr marL="400050" lvl="1" indent="0">
              <a:buNone/>
            </a:pPr>
            <a:endParaRPr lang="en-US" dirty="0" smtClean="0"/>
          </a:p>
          <a:p>
            <a:pPr marL="400050" lvl="1" indent="0">
              <a:buNone/>
            </a:pPr>
            <a:endParaRPr lang="en-US" dirty="0" smtClean="0"/>
          </a:p>
          <a:p>
            <a:pPr marL="400050" lvl="1" indent="0">
              <a:buNone/>
            </a:pPr>
            <a:endParaRPr lang="en-US" dirty="0"/>
          </a:p>
          <a:p>
            <a:pPr marL="400050" lvl="1" indent="0">
              <a:buNone/>
            </a:pPr>
            <a:endParaRPr lang="en-US" dirty="0" smtClean="0"/>
          </a:p>
          <a:p>
            <a:pPr lvl="1"/>
            <a:endParaRPr lang="en-US" dirty="0" smtClean="0"/>
          </a:p>
          <a:p>
            <a:pPr lvl="1"/>
            <a:r>
              <a:rPr lang="en-US" dirty="0" smtClean="0"/>
              <a:t>Modify deductible</a:t>
            </a:r>
          </a:p>
          <a:p>
            <a:pPr>
              <a:buFont typeface="Arial" charset="0"/>
              <a:buChar char="•"/>
            </a:pPr>
            <a:endParaRPr lang="en-US"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535" y="1803778"/>
            <a:ext cx="5244234" cy="21256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535" y="4191769"/>
            <a:ext cx="5244234" cy="22149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31" y="563966"/>
            <a:ext cx="6580187" cy="3409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8" name="Rectangle 2"/>
          <p:cNvSpPr>
            <a:spLocks noGrp="1" noChangeArrowheads="1"/>
          </p:cNvSpPr>
          <p:nvPr>
            <p:ph type="title"/>
          </p:nvPr>
        </p:nvSpPr>
        <p:spPr/>
        <p:txBody>
          <a:bodyPr/>
          <a:lstStyle/>
          <a:p>
            <a:pPr eaLnBrk="1" hangingPunct="1"/>
            <a:r>
              <a:rPr lang="en-US" smtClean="0"/>
              <a:t>Writing a check</a:t>
            </a:r>
          </a:p>
        </p:txBody>
      </p:sp>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219" y="4117584"/>
            <a:ext cx="3381419" cy="22375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3" name="Line 6"/>
          <p:cNvSpPr>
            <a:spLocks noChangeShapeType="1"/>
          </p:cNvSpPr>
          <p:nvPr/>
        </p:nvSpPr>
        <p:spPr bwMode="auto">
          <a:xfrm>
            <a:off x="3430587" y="3778074"/>
            <a:ext cx="160337" cy="4224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94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5493" y="2710146"/>
            <a:ext cx="4591050" cy="3457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5" name="AutoShape 9"/>
          <p:cNvSpPr>
            <a:spLocks noChangeArrowheads="1"/>
          </p:cNvSpPr>
          <p:nvPr/>
        </p:nvSpPr>
        <p:spPr bwMode="auto">
          <a:xfrm>
            <a:off x="7620000" y="4995068"/>
            <a:ext cx="1171575" cy="24130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064" name="Line 7"/>
          <p:cNvSpPr>
            <a:spLocks noChangeShapeType="1"/>
          </p:cNvSpPr>
          <p:nvPr/>
        </p:nvSpPr>
        <p:spPr bwMode="auto">
          <a:xfrm flipV="1">
            <a:off x="3234338" y="5105400"/>
            <a:ext cx="1955800" cy="762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059" name="Rectangle 8"/>
          <p:cNvSpPr>
            <a:spLocks noGrp="1" noChangeArrowheads="1"/>
          </p:cNvSpPr>
          <p:nvPr>
            <p:ph idx="1"/>
          </p:nvPr>
        </p:nvSpPr>
        <p:spPr>
          <a:xfrm>
            <a:off x="5599906" y="2070392"/>
            <a:ext cx="3576637" cy="738230"/>
          </a:xfrm>
          <a:solidFill>
            <a:schemeClr val="tx1"/>
          </a:solidFill>
        </p:spPr>
        <p:txBody>
          <a:bodyPr/>
          <a:lstStyle/>
          <a:p>
            <a:pPr>
              <a:buFont typeface="Arial" charset="0"/>
              <a:buChar char="•"/>
            </a:pPr>
            <a:r>
              <a:rPr lang="en-US" dirty="0" smtClean="0"/>
              <a:t>"Apply Deductible" button on step 2</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Apply the deductible</a:t>
            </a:r>
          </a:p>
        </p:txBody>
      </p:sp>
      <p:sp>
        <p:nvSpPr>
          <p:cNvPr id="46083" name="Rectangle 3"/>
          <p:cNvSpPr>
            <a:spLocks noGrp="1" noChangeArrowheads="1"/>
          </p:cNvSpPr>
          <p:nvPr>
            <p:ph idx="1"/>
          </p:nvPr>
        </p:nvSpPr>
        <p:spPr>
          <a:xfrm>
            <a:off x="519113" y="4596998"/>
            <a:ext cx="8318500" cy="1916356"/>
          </a:xfrm>
        </p:spPr>
        <p:txBody>
          <a:bodyPr/>
          <a:lstStyle/>
          <a:p>
            <a:pPr>
              <a:buFont typeface="Arial" charset="0"/>
              <a:buChar char="•"/>
            </a:pPr>
            <a:r>
              <a:rPr lang="en-US" dirty="0" smtClean="0"/>
              <a:t>Deductible is applied to current payment</a:t>
            </a:r>
          </a:p>
          <a:p>
            <a:pPr lvl="1"/>
            <a:r>
              <a:rPr lang="en-US" dirty="0" smtClean="0"/>
              <a:t>Line item added with negative value of deductible</a:t>
            </a:r>
          </a:p>
          <a:p>
            <a:pPr lvl="1"/>
            <a:r>
              <a:rPr lang="en-US" dirty="0" smtClean="0"/>
              <a:t>Payment (and check) total reduced by value of deductible</a:t>
            </a:r>
          </a:p>
          <a:p>
            <a:pPr>
              <a:buFont typeface="Arial" charset="0"/>
              <a:buChar char="•"/>
            </a:pPr>
            <a:r>
              <a:rPr lang="en-US" dirty="0" smtClean="0"/>
              <a:t>"Apply Deductible" button disappears</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563" y="582343"/>
            <a:ext cx="4903795" cy="39474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9"/>
          <p:cNvSpPr>
            <a:spLocks noChangeArrowheads="1"/>
          </p:cNvSpPr>
          <p:nvPr/>
        </p:nvSpPr>
        <p:spPr bwMode="auto">
          <a:xfrm>
            <a:off x="4961206" y="3011523"/>
            <a:ext cx="1171575" cy="241305"/>
          </a:xfrm>
          <a:prstGeom prst="roundRect">
            <a:avLst>
              <a:gd name="adj" fmla="val 16667"/>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228725"/>
            <a:ext cx="4667250" cy="2200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06" name="Rectangle 2"/>
          <p:cNvSpPr>
            <a:spLocks noGrp="1" noChangeArrowheads="1"/>
          </p:cNvSpPr>
          <p:nvPr>
            <p:ph type="title"/>
          </p:nvPr>
        </p:nvSpPr>
        <p:spPr/>
        <p:txBody>
          <a:bodyPr/>
          <a:lstStyle/>
          <a:p>
            <a:pPr eaLnBrk="1" hangingPunct="1"/>
            <a:r>
              <a:rPr lang="en-US" smtClean="0"/>
              <a:t>Complete the check</a:t>
            </a:r>
          </a:p>
        </p:txBody>
      </p:sp>
      <p:sp>
        <p:nvSpPr>
          <p:cNvPr id="47107" name="Rectangle 3"/>
          <p:cNvSpPr>
            <a:spLocks noGrp="1" noChangeArrowheads="1"/>
          </p:cNvSpPr>
          <p:nvPr>
            <p:ph idx="1"/>
          </p:nvPr>
        </p:nvSpPr>
        <p:spPr>
          <a:xfrm>
            <a:off x="509588" y="4044950"/>
            <a:ext cx="4638675" cy="2344738"/>
          </a:xfrm>
        </p:spPr>
        <p:txBody>
          <a:bodyPr/>
          <a:lstStyle/>
          <a:p>
            <a:pPr>
              <a:buFont typeface="Arial" charset="0"/>
              <a:buChar char="•"/>
            </a:pPr>
            <a:r>
              <a:rPr lang="en-US" smtClean="0"/>
              <a:t>Amount of payment is net of deductible</a:t>
            </a:r>
          </a:p>
          <a:p>
            <a:pPr lvl="1"/>
            <a:r>
              <a:rPr lang="en-US" smtClean="0"/>
              <a:t>Deductible not visible on any financial summary screens</a:t>
            </a:r>
          </a:p>
          <a:p>
            <a:pPr lvl="1"/>
            <a:r>
              <a:rPr lang="en-US" smtClean="0"/>
              <a:t>Deductible detail </a:t>
            </a:r>
            <a:r>
              <a:rPr lang="en-US" b="1" smtClean="0"/>
              <a:t>is</a:t>
            </a:r>
            <a:r>
              <a:rPr lang="en-US" smtClean="0"/>
              <a:t> visible on payment details screen</a:t>
            </a:r>
          </a:p>
        </p:txBody>
      </p:sp>
      <p:sp>
        <p:nvSpPr>
          <p:cNvPr id="47110" name="Line 6"/>
          <p:cNvSpPr>
            <a:spLocks noChangeShapeType="1"/>
          </p:cNvSpPr>
          <p:nvPr/>
        </p:nvSpPr>
        <p:spPr bwMode="auto">
          <a:xfrm flipV="1">
            <a:off x="2005013" y="1062038"/>
            <a:ext cx="1087437" cy="5826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3" name="AutoShape 9"/>
          <p:cNvSpPr>
            <a:spLocks noChangeArrowheads="1"/>
          </p:cNvSpPr>
          <p:nvPr/>
        </p:nvSpPr>
        <p:spPr bwMode="auto">
          <a:xfrm>
            <a:off x="6127750" y="3740150"/>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189" y="718908"/>
            <a:ext cx="5918199" cy="16962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11" name="AutoShape 7"/>
          <p:cNvSpPr>
            <a:spLocks noChangeArrowheads="1"/>
          </p:cNvSpPr>
          <p:nvPr/>
        </p:nvSpPr>
        <p:spPr bwMode="auto">
          <a:xfrm>
            <a:off x="7462618" y="2150696"/>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656" y="147638"/>
            <a:ext cx="1352550" cy="914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8905" y="2647949"/>
            <a:ext cx="5305425" cy="14382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2403" y="2322633"/>
            <a:ext cx="1409700" cy="923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7"/>
          <p:cNvSpPr>
            <a:spLocks noChangeArrowheads="1"/>
          </p:cNvSpPr>
          <p:nvPr/>
        </p:nvSpPr>
        <p:spPr bwMode="auto">
          <a:xfrm>
            <a:off x="3661997" y="3740149"/>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2151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3479" y="3301998"/>
            <a:ext cx="4238624" cy="355599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17" name="AutoShape 13"/>
          <p:cNvSpPr>
            <a:spLocks noChangeArrowheads="1"/>
          </p:cNvSpPr>
          <p:nvPr/>
        </p:nvSpPr>
        <p:spPr bwMode="auto">
          <a:xfrm>
            <a:off x="8223031" y="6338888"/>
            <a:ext cx="765175" cy="4921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Line 6"/>
          <p:cNvSpPr>
            <a:spLocks noChangeShapeType="1"/>
          </p:cNvSpPr>
          <p:nvPr/>
        </p:nvSpPr>
        <p:spPr bwMode="auto">
          <a:xfrm flipV="1">
            <a:off x="4255723" y="3429001"/>
            <a:ext cx="821102" cy="5429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8" y="570914"/>
            <a:ext cx="4924425" cy="5181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8130" name="Rectangle 2"/>
          <p:cNvSpPr>
            <a:spLocks noGrp="1" noChangeArrowheads="1"/>
          </p:cNvSpPr>
          <p:nvPr>
            <p:ph type="title"/>
          </p:nvPr>
        </p:nvSpPr>
        <p:spPr/>
        <p:txBody>
          <a:bodyPr/>
          <a:lstStyle/>
          <a:p>
            <a:pPr eaLnBrk="1" hangingPunct="1"/>
            <a:r>
              <a:rPr lang="en-US" smtClean="0"/>
              <a:t>Additional payments against same reserve</a:t>
            </a:r>
          </a:p>
        </p:txBody>
      </p:sp>
      <p:sp>
        <p:nvSpPr>
          <p:cNvPr id="48131" name="Rectangle 3"/>
          <p:cNvSpPr>
            <a:spLocks noGrp="1" noChangeArrowheads="1"/>
          </p:cNvSpPr>
          <p:nvPr>
            <p:ph idx="1"/>
          </p:nvPr>
        </p:nvSpPr>
        <p:spPr>
          <a:xfrm>
            <a:off x="519113" y="5795887"/>
            <a:ext cx="8318500" cy="517330"/>
          </a:xfrm>
        </p:spPr>
        <p:txBody>
          <a:bodyPr/>
          <a:lstStyle/>
          <a:p>
            <a:pPr>
              <a:buFont typeface="Arial" charset="0"/>
              <a:buChar char="•"/>
            </a:pPr>
            <a:r>
              <a:rPr lang="en-US" dirty="0" smtClean="0"/>
              <a:t>No "Apply Deductible" button because deductible already applied</a:t>
            </a:r>
          </a:p>
        </p:txBody>
      </p:sp>
      <p:sp>
        <p:nvSpPr>
          <p:cNvPr id="9" name="AutoShape 9"/>
          <p:cNvSpPr>
            <a:spLocks noChangeArrowheads="1"/>
          </p:cNvSpPr>
          <p:nvPr/>
        </p:nvSpPr>
        <p:spPr bwMode="auto">
          <a:xfrm>
            <a:off x="5144085" y="4556815"/>
            <a:ext cx="1171575" cy="241305"/>
          </a:xfrm>
          <a:prstGeom prst="roundRect">
            <a:avLst>
              <a:gd name="adj" fmla="val 16667"/>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No partial deductible transactions</a:t>
            </a:r>
          </a:p>
        </p:txBody>
      </p:sp>
      <p:sp>
        <p:nvSpPr>
          <p:cNvPr id="49155" name="Rectangle 3"/>
          <p:cNvSpPr>
            <a:spLocks noGrp="1" noChangeArrowheads="1"/>
          </p:cNvSpPr>
          <p:nvPr>
            <p:ph idx="1"/>
          </p:nvPr>
        </p:nvSpPr>
        <p:spPr>
          <a:xfrm>
            <a:off x="225083" y="844062"/>
            <a:ext cx="2274498" cy="5545626"/>
          </a:xfrm>
        </p:spPr>
        <p:txBody>
          <a:bodyPr/>
          <a:lstStyle/>
          <a:p>
            <a:pPr>
              <a:buFont typeface="Arial" charset="0"/>
              <a:buChar char="•"/>
            </a:pPr>
            <a:r>
              <a:rPr lang="en-US" dirty="0" smtClean="0"/>
              <a:t>ClaimCenter will not allow you to apply the deductible against a payment that is less than the deductible amount</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581" y="862378"/>
            <a:ext cx="6391898" cy="54540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Ignoring the deductible</a:t>
            </a:r>
          </a:p>
        </p:txBody>
      </p:sp>
      <p:sp>
        <p:nvSpPr>
          <p:cNvPr id="50179" name="Rectangle 3"/>
          <p:cNvSpPr>
            <a:spLocks noGrp="1" noChangeArrowheads="1"/>
          </p:cNvSpPr>
          <p:nvPr>
            <p:ph idx="1"/>
          </p:nvPr>
        </p:nvSpPr>
        <p:spPr>
          <a:xfrm>
            <a:off x="519113" y="5549900"/>
            <a:ext cx="8318500" cy="887413"/>
          </a:xfrm>
        </p:spPr>
        <p:txBody>
          <a:bodyPr/>
          <a:lstStyle/>
          <a:p>
            <a:pPr>
              <a:buFont typeface="Arial" charset="0"/>
              <a:buChar char="•"/>
            </a:pPr>
            <a:r>
              <a:rPr lang="en-US" smtClean="0"/>
              <a:t>ClaimCenter will not let you close an exposure if there is an unmet deductible</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760461"/>
            <a:ext cx="7584806" cy="45462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181" name="AutoShape 5"/>
          <p:cNvSpPr>
            <a:spLocks noChangeArrowheads="1"/>
          </p:cNvSpPr>
          <p:nvPr/>
        </p:nvSpPr>
        <p:spPr bwMode="auto">
          <a:xfrm>
            <a:off x="546320" y="4861217"/>
            <a:ext cx="7584805" cy="44545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Lesson Outline</a:t>
            </a:r>
          </a:p>
        </p:txBody>
      </p:sp>
      <p:sp>
        <p:nvSpPr>
          <p:cNvPr id="5120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Payment basics</a:t>
            </a:r>
          </a:p>
          <a:p>
            <a:pPr>
              <a:lnSpc>
                <a:spcPct val="150000"/>
              </a:lnSpc>
              <a:buFont typeface="Arial" charset="0"/>
              <a:buChar char="•"/>
            </a:pPr>
            <a:r>
              <a:rPr lang="en-US" sz="2800" smtClean="0">
                <a:solidFill>
                  <a:srgbClr val="C0C0C0"/>
                </a:solidFill>
              </a:rPr>
              <a:t>Creating checks</a:t>
            </a:r>
          </a:p>
          <a:p>
            <a:pPr>
              <a:lnSpc>
                <a:spcPct val="150000"/>
              </a:lnSpc>
              <a:buFont typeface="Arial" charset="0"/>
              <a:buChar char="•"/>
            </a:pPr>
            <a:r>
              <a:rPr lang="en-US" sz="2800" smtClean="0">
                <a:solidFill>
                  <a:srgbClr val="C0C0C0"/>
                </a:solidFill>
              </a:rPr>
              <a:t>Deductibles</a:t>
            </a:r>
          </a:p>
          <a:p>
            <a:pPr>
              <a:lnSpc>
                <a:spcPct val="150000"/>
              </a:lnSpc>
              <a:buFont typeface="Arial" charset="0"/>
              <a:buChar char="•"/>
            </a:pPr>
            <a:r>
              <a:rPr lang="en-US" sz="2800" smtClean="0"/>
              <a:t>Auto first and final</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8" y="613116"/>
            <a:ext cx="4692820" cy="58958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2227" name="Rectangle 2"/>
          <p:cNvSpPr>
            <a:spLocks noGrp="1" noChangeArrowheads="1"/>
          </p:cNvSpPr>
          <p:nvPr>
            <p:ph type="title"/>
          </p:nvPr>
        </p:nvSpPr>
        <p:spPr/>
        <p:txBody>
          <a:bodyPr/>
          <a:lstStyle/>
          <a:p>
            <a:pPr eaLnBrk="1" hangingPunct="1"/>
            <a:r>
              <a:rPr lang="en-US" smtClean="0"/>
              <a:t>Auto first and final wizard</a:t>
            </a:r>
          </a:p>
        </p:txBody>
      </p:sp>
      <p:sp>
        <p:nvSpPr>
          <p:cNvPr id="52228" name="Rectangle 3"/>
          <p:cNvSpPr>
            <a:spLocks noGrp="1" noChangeArrowheads="1"/>
          </p:cNvSpPr>
          <p:nvPr>
            <p:ph idx="1"/>
          </p:nvPr>
        </p:nvSpPr>
        <p:spPr>
          <a:xfrm>
            <a:off x="6249988" y="1042988"/>
            <a:ext cx="2695575" cy="5087937"/>
          </a:xfrm>
        </p:spPr>
        <p:txBody>
          <a:bodyPr/>
          <a:lstStyle/>
          <a:p>
            <a:pPr>
              <a:buFont typeface="Arial" charset="0"/>
              <a:buChar char="•"/>
            </a:pPr>
            <a:r>
              <a:rPr lang="en-US" smtClean="0"/>
              <a:t>The auto line of business has a "First and Final" wizard</a:t>
            </a:r>
          </a:p>
          <a:p>
            <a:pPr lvl="1"/>
            <a:r>
              <a:rPr lang="en-US" smtClean="0"/>
              <a:t>It is intended for simple claims that require no adjudication</a:t>
            </a:r>
          </a:p>
          <a:p>
            <a:pPr lvl="1"/>
            <a:r>
              <a:rPr lang="en-US" smtClean="0"/>
              <a:t>Most common usage is for windshield damage</a:t>
            </a:r>
          </a:p>
        </p:txBody>
      </p:sp>
      <p:sp>
        <p:nvSpPr>
          <p:cNvPr id="6" name="AutoShape 5"/>
          <p:cNvSpPr>
            <a:spLocks noChangeArrowheads="1"/>
          </p:cNvSpPr>
          <p:nvPr/>
        </p:nvSpPr>
        <p:spPr bwMode="auto">
          <a:xfrm>
            <a:off x="2093765" y="6033315"/>
            <a:ext cx="2070271" cy="22272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80" y="178784"/>
            <a:ext cx="4080201" cy="655964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3251" name="Rectangle 2"/>
          <p:cNvSpPr>
            <a:spLocks noGrp="1" noChangeArrowheads="1"/>
          </p:cNvSpPr>
          <p:nvPr>
            <p:ph type="title"/>
          </p:nvPr>
        </p:nvSpPr>
        <p:spPr>
          <a:xfrm>
            <a:off x="495300" y="120650"/>
            <a:ext cx="4554538" cy="742950"/>
          </a:xfrm>
        </p:spPr>
        <p:txBody>
          <a:bodyPr/>
          <a:lstStyle/>
          <a:p>
            <a:pPr eaLnBrk="1" hangingPunct="1"/>
            <a:r>
              <a:rPr lang="en-US" dirty="0" smtClean="0"/>
              <a:t>Completing auto first and final</a:t>
            </a:r>
          </a:p>
        </p:txBody>
      </p:sp>
      <p:grpSp>
        <p:nvGrpSpPr>
          <p:cNvPr id="53252" name="Group 6"/>
          <p:cNvGrpSpPr>
            <a:grpSpLocks/>
          </p:cNvGrpSpPr>
          <p:nvPr/>
        </p:nvGrpSpPr>
        <p:grpSpPr bwMode="auto">
          <a:xfrm>
            <a:off x="3433181" y="581511"/>
            <a:ext cx="1525587" cy="1122362"/>
            <a:chOff x="2065" y="757"/>
            <a:chExt cx="1353" cy="995"/>
          </a:xfrm>
        </p:grpSpPr>
        <p:sp>
          <p:nvSpPr>
            <p:cNvPr id="53309" name="Rectangle 7"/>
            <p:cNvSpPr>
              <a:spLocks noChangeArrowheads="1"/>
            </p:cNvSpPr>
            <p:nvPr/>
          </p:nvSpPr>
          <p:spPr bwMode="auto">
            <a:xfrm>
              <a:off x="2065" y="757"/>
              <a:ext cx="1353" cy="995"/>
            </a:xfrm>
            <a:prstGeom prst="rect">
              <a:avLst/>
            </a:prstGeom>
            <a:gradFill rotWithShape="1">
              <a:gsLst>
                <a:gs pos="0">
                  <a:schemeClr val="tx1"/>
                </a:gs>
                <a:gs pos="100000">
                  <a:srgbClr val="777777"/>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53310" name="Freeform 8"/>
            <p:cNvSpPr>
              <a:spLocks/>
            </p:cNvSpPr>
            <p:nvPr/>
          </p:nvSpPr>
          <p:spPr bwMode="auto">
            <a:xfrm>
              <a:off x="3217" y="1181"/>
              <a:ext cx="197" cy="57"/>
            </a:xfrm>
            <a:custGeom>
              <a:avLst/>
              <a:gdLst>
                <a:gd name="T0" fmla="*/ 0 w 217"/>
                <a:gd name="T1" fmla="*/ 47 h 63"/>
                <a:gd name="T2" fmla="*/ 163 w 217"/>
                <a:gd name="T3" fmla="*/ 43 h 63"/>
                <a:gd name="T4" fmla="*/ 162 w 217"/>
                <a:gd name="T5" fmla="*/ 0 h 63"/>
                <a:gd name="T6" fmla="*/ 2 w 217"/>
                <a:gd name="T7" fmla="*/ 9 h 63"/>
                <a:gd name="T8" fmla="*/ 0 w 217"/>
                <a:gd name="T9" fmla="*/ 47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53311" name="Freeform 9"/>
            <p:cNvSpPr>
              <a:spLocks/>
            </p:cNvSpPr>
            <p:nvPr/>
          </p:nvSpPr>
          <p:spPr bwMode="auto">
            <a:xfrm>
              <a:off x="3217" y="1349"/>
              <a:ext cx="197" cy="57"/>
            </a:xfrm>
            <a:custGeom>
              <a:avLst/>
              <a:gdLst>
                <a:gd name="T0" fmla="*/ 0 w 217"/>
                <a:gd name="T1" fmla="*/ 47 h 63"/>
                <a:gd name="T2" fmla="*/ 163 w 217"/>
                <a:gd name="T3" fmla="*/ 43 h 63"/>
                <a:gd name="T4" fmla="*/ 162 w 217"/>
                <a:gd name="T5" fmla="*/ 0 h 63"/>
                <a:gd name="T6" fmla="*/ 2 w 217"/>
                <a:gd name="T7" fmla="*/ 9 h 63"/>
                <a:gd name="T8" fmla="*/ 0 w 217"/>
                <a:gd name="T9" fmla="*/ 47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53312" name="Freeform 10"/>
            <p:cNvSpPr>
              <a:spLocks/>
            </p:cNvSpPr>
            <p:nvPr/>
          </p:nvSpPr>
          <p:spPr bwMode="auto">
            <a:xfrm>
              <a:off x="2206" y="1562"/>
              <a:ext cx="103" cy="187"/>
            </a:xfrm>
            <a:custGeom>
              <a:avLst/>
              <a:gdLst>
                <a:gd name="T0" fmla="*/ 49 w 114"/>
                <a:gd name="T1" fmla="*/ 0 h 207"/>
                <a:gd name="T2" fmla="*/ 0 w 114"/>
                <a:gd name="T3" fmla="*/ 153 h 207"/>
                <a:gd name="T4" fmla="*/ 40 w 114"/>
                <a:gd name="T5" fmla="*/ 153 h 207"/>
                <a:gd name="T6" fmla="*/ 84 w 114"/>
                <a:gd name="T7" fmla="*/ 13 h 207"/>
                <a:gd name="T8" fmla="*/ 49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53313" name="Freeform 11"/>
            <p:cNvSpPr>
              <a:spLocks/>
            </p:cNvSpPr>
            <p:nvPr/>
          </p:nvSpPr>
          <p:spPr bwMode="auto">
            <a:xfrm>
              <a:off x="2386" y="1605"/>
              <a:ext cx="92" cy="144"/>
            </a:xfrm>
            <a:custGeom>
              <a:avLst/>
              <a:gdLst>
                <a:gd name="T0" fmla="*/ 37 w 102"/>
                <a:gd name="T1" fmla="*/ 0 h 159"/>
                <a:gd name="T2" fmla="*/ 0 w 102"/>
                <a:gd name="T3" fmla="*/ 118 h 159"/>
                <a:gd name="T4" fmla="*/ 40 w 102"/>
                <a:gd name="T5" fmla="*/ 118 h 159"/>
                <a:gd name="T6" fmla="*/ 75 w 102"/>
                <a:gd name="T7" fmla="*/ 0 h 159"/>
                <a:gd name="T8" fmla="*/ 37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53314" name="Rectangle 12"/>
            <p:cNvSpPr>
              <a:spLocks noChangeArrowheads="1"/>
            </p:cNvSpPr>
            <p:nvPr/>
          </p:nvSpPr>
          <p:spPr bwMode="auto">
            <a:xfrm>
              <a:off x="2682" y="757"/>
              <a:ext cx="736" cy="225"/>
            </a:xfrm>
            <a:prstGeom prst="rect">
              <a:avLst/>
            </a:prstGeom>
            <a:gradFill rotWithShape="1">
              <a:gsLst>
                <a:gs pos="0">
                  <a:schemeClr val="tx1"/>
                </a:gs>
                <a:gs pos="100000">
                  <a:srgbClr val="009900"/>
                </a:gs>
              </a:gsLst>
              <a:lin ang="0" scaled="1"/>
            </a:gradFill>
            <a:ln w="12700" algn="ctr">
              <a:solidFill>
                <a:schemeClr val="bg1"/>
              </a:solidFill>
              <a:miter lim="800000"/>
              <a:headEnd/>
              <a:tailEnd/>
            </a:ln>
          </p:spPr>
          <p:txBody>
            <a:bodyPr wrap="none" lIns="0" tIns="0" rIns="0" bIns="0" anchor="ctr">
              <a:spAutoFit/>
            </a:bodyPr>
            <a:lstStyle/>
            <a:p>
              <a:endParaRPr lang="en-US"/>
            </a:p>
          </p:txBody>
        </p:sp>
        <p:sp>
          <p:nvSpPr>
            <p:cNvPr id="53315" name="Rectangle 13"/>
            <p:cNvSpPr>
              <a:spLocks noChangeArrowheads="1"/>
            </p:cNvSpPr>
            <p:nvPr/>
          </p:nvSpPr>
          <p:spPr bwMode="auto">
            <a:xfrm>
              <a:off x="2697" y="1000"/>
              <a:ext cx="56" cy="7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16" name="AutoShape 14"/>
            <p:cNvSpPr>
              <a:spLocks noChangeArrowheads="1"/>
            </p:cNvSpPr>
            <p:nvPr/>
          </p:nvSpPr>
          <p:spPr bwMode="auto">
            <a:xfrm rot="2681173">
              <a:off x="2390" y="889"/>
              <a:ext cx="508" cy="520"/>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53317" name="Freeform 15"/>
            <p:cNvSpPr>
              <a:spLocks/>
            </p:cNvSpPr>
            <p:nvPr/>
          </p:nvSpPr>
          <p:spPr bwMode="auto">
            <a:xfrm>
              <a:off x="2189" y="1623"/>
              <a:ext cx="335" cy="95"/>
            </a:xfrm>
            <a:custGeom>
              <a:avLst/>
              <a:gdLst>
                <a:gd name="T0" fmla="*/ 0 w 992"/>
                <a:gd name="T1" fmla="*/ 0 h 280"/>
                <a:gd name="T2" fmla="*/ 38 w 992"/>
                <a:gd name="T3" fmla="*/ 9 h 280"/>
                <a:gd name="T4" fmla="*/ 36 w 992"/>
                <a:gd name="T5" fmla="*/ 11 h 280"/>
                <a:gd name="T6" fmla="*/ 1 w 992"/>
                <a:gd name="T7" fmla="*/ 2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318" name="Freeform 16"/>
            <p:cNvSpPr>
              <a:spLocks/>
            </p:cNvSpPr>
            <p:nvPr/>
          </p:nvSpPr>
          <p:spPr bwMode="auto">
            <a:xfrm>
              <a:off x="3288" y="1122"/>
              <a:ext cx="46" cy="340"/>
            </a:xfrm>
            <a:custGeom>
              <a:avLst/>
              <a:gdLst>
                <a:gd name="T0" fmla="*/ 0 w 136"/>
                <a:gd name="T1" fmla="*/ 0 h 1008"/>
                <a:gd name="T2" fmla="*/ 3 w 136"/>
                <a:gd name="T3" fmla="*/ 39 h 1008"/>
                <a:gd name="T4" fmla="*/ 5 w 136"/>
                <a:gd name="T5" fmla="*/ 35 h 1008"/>
                <a:gd name="T6" fmla="*/ 2 w 136"/>
                <a:gd name="T7" fmla="*/ 2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319" name="Rectangle 17"/>
            <p:cNvSpPr>
              <a:spLocks noChangeArrowheads="1"/>
            </p:cNvSpPr>
            <p:nvPr/>
          </p:nvSpPr>
          <p:spPr bwMode="auto">
            <a:xfrm>
              <a:off x="2102" y="76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20" name="Rectangle 18"/>
            <p:cNvSpPr>
              <a:spLocks noChangeArrowheads="1"/>
            </p:cNvSpPr>
            <p:nvPr/>
          </p:nvSpPr>
          <p:spPr bwMode="auto">
            <a:xfrm rot="5400000">
              <a:off x="2960" y="1451"/>
              <a:ext cx="25" cy="23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21" name="Rectangle 19"/>
            <p:cNvSpPr>
              <a:spLocks noChangeArrowheads="1"/>
            </p:cNvSpPr>
            <p:nvPr/>
          </p:nvSpPr>
          <p:spPr bwMode="auto">
            <a:xfrm rot="5400000">
              <a:off x="3260" y="1451"/>
              <a:ext cx="25" cy="23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53322" name="Group 20"/>
            <p:cNvGrpSpPr>
              <a:grpSpLocks/>
            </p:cNvGrpSpPr>
            <p:nvPr/>
          </p:nvGrpSpPr>
          <p:grpSpPr bwMode="auto">
            <a:xfrm>
              <a:off x="2190" y="997"/>
              <a:ext cx="471" cy="710"/>
              <a:chOff x="2190" y="997"/>
              <a:chExt cx="471" cy="710"/>
            </a:xfrm>
          </p:grpSpPr>
          <p:sp>
            <p:nvSpPr>
              <p:cNvPr id="53335" name="Freeform 21"/>
              <p:cNvSpPr>
                <a:spLocks/>
              </p:cNvSpPr>
              <p:nvPr/>
            </p:nvSpPr>
            <p:spPr bwMode="auto">
              <a:xfrm>
                <a:off x="2190" y="997"/>
                <a:ext cx="471" cy="710"/>
              </a:xfrm>
              <a:custGeom>
                <a:avLst/>
                <a:gdLst>
                  <a:gd name="T0" fmla="*/ 59 w 752"/>
                  <a:gd name="T1" fmla="*/ 0 h 1136"/>
                  <a:gd name="T2" fmla="*/ 0 w 752"/>
                  <a:gd name="T3" fmla="*/ 246 h 1136"/>
                  <a:gd name="T4" fmla="*/ 130 w 752"/>
                  <a:gd name="T5" fmla="*/ 277 h 1136"/>
                  <a:gd name="T6" fmla="*/ 169 w 752"/>
                  <a:gd name="T7" fmla="*/ 94 h 1136"/>
                  <a:gd name="T8" fmla="*/ 167 w 752"/>
                  <a:gd name="T9" fmla="*/ 80 h 1136"/>
                  <a:gd name="T10" fmla="*/ 175 w 752"/>
                  <a:gd name="T11" fmla="*/ 68 h 1136"/>
                  <a:gd name="T12" fmla="*/ 185 w 752"/>
                  <a:gd name="T13" fmla="*/ 21 h 1136"/>
                  <a:gd name="T14" fmla="*/ 59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gradFill rotWithShape="1">
                <a:gsLst>
                  <a:gs pos="0">
                    <a:schemeClr val="tx1"/>
                  </a:gs>
                  <a:gs pos="100000">
                    <a:schemeClr val="folHlink"/>
                  </a:gs>
                </a:gsLst>
                <a:lin ang="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6" name="Freeform 22"/>
              <p:cNvSpPr>
                <a:spLocks/>
              </p:cNvSpPr>
              <p:nvPr/>
            </p:nvSpPr>
            <p:spPr bwMode="auto">
              <a:xfrm>
                <a:off x="2320" y="1182"/>
                <a:ext cx="281" cy="120"/>
              </a:xfrm>
              <a:custGeom>
                <a:avLst/>
                <a:gdLst>
                  <a:gd name="T0" fmla="*/ 0 w 448"/>
                  <a:gd name="T1" fmla="*/ 2 h 192"/>
                  <a:gd name="T2" fmla="*/ 12 w 448"/>
                  <a:gd name="T3" fmla="*/ 33 h 192"/>
                  <a:gd name="T4" fmla="*/ 35 w 448"/>
                  <a:gd name="T5" fmla="*/ 33 h 192"/>
                  <a:gd name="T6" fmla="*/ 63 w 448"/>
                  <a:gd name="T7" fmla="*/ 37 h 192"/>
                  <a:gd name="T8" fmla="*/ 83 w 448"/>
                  <a:gd name="T9" fmla="*/ 47 h 192"/>
                  <a:gd name="T10" fmla="*/ 110 w 448"/>
                  <a:gd name="T11" fmla="*/ 29 h 192"/>
                  <a:gd name="T12" fmla="*/ 87 w 448"/>
                  <a:gd name="T13" fmla="*/ 12 h 192"/>
                  <a:gd name="T14" fmla="*/ 60 w 448"/>
                  <a:gd name="T15" fmla="*/ 6 h 192"/>
                  <a:gd name="T16" fmla="*/ 31 w 448"/>
                  <a:gd name="T17" fmla="*/ 0 h 192"/>
                  <a:gd name="T18" fmla="*/ 12 w 448"/>
                  <a:gd name="T19" fmla="*/ 0 h 192"/>
                  <a:gd name="T20" fmla="*/ 0 w 448"/>
                  <a:gd name="T21" fmla="*/ 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7" name="Freeform 23"/>
              <p:cNvSpPr>
                <a:spLocks/>
              </p:cNvSpPr>
              <p:nvPr/>
            </p:nvSpPr>
            <p:spPr bwMode="auto">
              <a:xfrm>
                <a:off x="2230" y="1427"/>
                <a:ext cx="286" cy="190"/>
              </a:xfrm>
              <a:custGeom>
                <a:avLst/>
                <a:gdLst>
                  <a:gd name="T0" fmla="*/ 33 w 456"/>
                  <a:gd name="T1" fmla="*/ 0 h 304"/>
                  <a:gd name="T2" fmla="*/ 0 w 456"/>
                  <a:gd name="T3" fmla="*/ 45 h 304"/>
                  <a:gd name="T4" fmla="*/ 24 w 456"/>
                  <a:gd name="T5" fmla="*/ 62 h 304"/>
                  <a:gd name="T6" fmla="*/ 61 w 456"/>
                  <a:gd name="T7" fmla="*/ 72 h 304"/>
                  <a:gd name="T8" fmla="*/ 112 w 456"/>
                  <a:gd name="T9" fmla="*/ 74 h 304"/>
                  <a:gd name="T10" fmla="*/ 105 w 456"/>
                  <a:gd name="T11" fmla="*/ 14 h 304"/>
                  <a:gd name="T12" fmla="*/ 33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8" name="Freeform 24"/>
              <p:cNvSpPr>
                <a:spLocks/>
              </p:cNvSpPr>
              <p:nvPr/>
            </p:nvSpPr>
            <p:spPr bwMode="auto">
              <a:xfrm>
                <a:off x="2506" y="1287"/>
                <a:ext cx="90" cy="230"/>
              </a:xfrm>
              <a:custGeom>
                <a:avLst/>
                <a:gdLst>
                  <a:gd name="T0" fmla="*/ 14 w 144"/>
                  <a:gd name="T1" fmla="*/ 17 h 368"/>
                  <a:gd name="T2" fmla="*/ 35 w 144"/>
                  <a:gd name="T3" fmla="*/ 0 h 368"/>
                  <a:gd name="T4" fmla="*/ 14 w 144"/>
                  <a:gd name="T5" fmla="*/ 90 h 368"/>
                  <a:gd name="T6" fmla="*/ 0 w 144"/>
                  <a:gd name="T7" fmla="*/ 68 h 368"/>
                  <a:gd name="T8" fmla="*/ 14 w 144"/>
                  <a:gd name="T9" fmla="*/ 17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9" name="Freeform 25"/>
              <p:cNvSpPr>
                <a:spLocks/>
              </p:cNvSpPr>
              <p:nvPr/>
            </p:nvSpPr>
            <p:spPr bwMode="auto">
              <a:xfrm>
                <a:off x="2255" y="1222"/>
                <a:ext cx="85" cy="235"/>
              </a:xfrm>
              <a:custGeom>
                <a:avLst/>
                <a:gdLst>
                  <a:gd name="T0" fmla="*/ 33 w 136"/>
                  <a:gd name="T1" fmla="*/ 26 h 376"/>
                  <a:gd name="T2" fmla="*/ 23 w 136"/>
                  <a:gd name="T3" fmla="*/ 76 h 376"/>
                  <a:gd name="T4" fmla="*/ 0 w 136"/>
                  <a:gd name="T5" fmla="*/ 92 h 376"/>
                  <a:gd name="T6" fmla="*/ 19 w 136"/>
                  <a:gd name="T7" fmla="*/ 0 h 376"/>
                  <a:gd name="T8" fmla="*/ 33 w 136"/>
                  <a:gd name="T9" fmla="*/ 26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53340" name="Line 26"/>
              <p:cNvSpPr>
                <a:spLocks noChangeShapeType="1"/>
              </p:cNvSpPr>
              <p:nvPr/>
            </p:nvSpPr>
            <p:spPr bwMode="auto">
              <a:xfrm flipV="1">
                <a:off x="2320" y="1012"/>
                <a:ext cx="85" cy="1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341" name="Line 27"/>
              <p:cNvSpPr>
                <a:spLocks noChangeShapeType="1"/>
              </p:cNvSpPr>
              <p:nvPr/>
            </p:nvSpPr>
            <p:spPr bwMode="auto">
              <a:xfrm flipH="1" flipV="1">
                <a:off x="2596" y="1047"/>
                <a:ext cx="5" cy="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3323" name="Group 28"/>
            <p:cNvGrpSpPr>
              <a:grpSpLocks/>
            </p:cNvGrpSpPr>
            <p:nvPr/>
          </p:nvGrpSpPr>
          <p:grpSpPr bwMode="auto">
            <a:xfrm rot="-6511945">
              <a:off x="2748" y="971"/>
              <a:ext cx="470" cy="711"/>
              <a:chOff x="2400" y="1656"/>
              <a:chExt cx="752" cy="1136"/>
            </a:xfrm>
          </p:grpSpPr>
          <p:sp>
            <p:nvSpPr>
              <p:cNvPr id="53328"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329"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0"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1"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2"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3"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34"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3324" name="Freeform 36"/>
            <p:cNvSpPr>
              <a:spLocks/>
            </p:cNvSpPr>
            <p:nvPr/>
          </p:nvSpPr>
          <p:spPr bwMode="auto">
            <a:xfrm>
              <a:off x="2616" y="1202"/>
              <a:ext cx="56" cy="319"/>
            </a:xfrm>
            <a:custGeom>
              <a:avLst/>
              <a:gdLst>
                <a:gd name="T0" fmla="*/ 6 w 168"/>
                <a:gd name="T1" fmla="*/ 36 h 944"/>
                <a:gd name="T2" fmla="*/ 1 w 168"/>
                <a:gd name="T3" fmla="*/ 0 h 944"/>
                <a:gd name="T4" fmla="*/ 0 w 168"/>
                <a:gd name="T5" fmla="*/ 2 h 944"/>
                <a:gd name="T6" fmla="*/ 5 w 168"/>
                <a:gd name="T7" fmla="*/ 35 h 944"/>
                <a:gd name="T8" fmla="*/ 6 w 168"/>
                <a:gd name="T9" fmla="*/ 36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53325" name="Freeform 37"/>
            <p:cNvSpPr>
              <a:spLocks/>
            </p:cNvSpPr>
            <p:nvPr/>
          </p:nvSpPr>
          <p:spPr bwMode="auto">
            <a:xfrm>
              <a:off x="2337" y="981"/>
              <a:ext cx="321" cy="71"/>
            </a:xfrm>
            <a:custGeom>
              <a:avLst/>
              <a:gdLst>
                <a:gd name="T0" fmla="*/ 0 w 952"/>
                <a:gd name="T1" fmla="*/ 2 h 208"/>
                <a:gd name="T2" fmla="*/ 3 w 952"/>
                <a:gd name="T3" fmla="*/ 0 h 208"/>
                <a:gd name="T4" fmla="*/ 36 w 952"/>
                <a:gd name="T5" fmla="*/ 6 h 208"/>
                <a:gd name="T6" fmla="*/ 36 w 952"/>
                <a:gd name="T7" fmla="*/ 8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53326" name="Rectangle 38"/>
            <p:cNvSpPr>
              <a:spLocks noChangeArrowheads="1"/>
            </p:cNvSpPr>
            <p:nvPr/>
          </p:nvSpPr>
          <p:spPr bwMode="auto">
            <a:xfrm>
              <a:off x="2102" y="113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27" name="Rectangle 39"/>
            <p:cNvSpPr>
              <a:spLocks noChangeArrowheads="1"/>
            </p:cNvSpPr>
            <p:nvPr/>
          </p:nvSpPr>
          <p:spPr bwMode="auto">
            <a:xfrm>
              <a:off x="2102" y="150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53253" name="Group 40"/>
          <p:cNvGrpSpPr>
            <a:grpSpLocks/>
          </p:cNvGrpSpPr>
          <p:nvPr/>
        </p:nvGrpSpPr>
        <p:grpSpPr bwMode="auto">
          <a:xfrm>
            <a:off x="4570413" y="3092450"/>
            <a:ext cx="479425" cy="858838"/>
            <a:chOff x="1810" y="956"/>
            <a:chExt cx="880" cy="609"/>
          </a:xfrm>
        </p:grpSpPr>
        <p:sp>
          <p:nvSpPr>
            <p:cNvPr id="53300" name="Line 41"/>
            <p:cNvSpPr>
              <a:spLocks noChangeShapeType="1"/>
            </p:cNvSpPr>
            <p:nvPr/>
          </p:nvSpPr>
          <p:spPr bwMode="auto">
            <a:xfrm>
              <a:off x="1821" y="1217"/>
              <a:ext cx="249" cy="1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1" name="Line 42"/>
            <p:cNvSpPr>
              <a:spLocks noChangeShapeType="1"/>
            </p:cNvSpPr>
            <p:nvPr/>
          </p:nvSpPr>
          <p:spPr bwMode="auto">
            <a:xfrm flipV="1">
              <a:off x="2070" y="1141"/>
              <a:ext cx="359" cy="22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2" name="Line 43"/>
            <p:cNvSpPr>
              <a:spLocks noChangeShapeType="1"/>
            </p:cNvSpPr>
            <p:nvPr/>
          </p:nvSpPr>
          <p:spPr bwMode="auto">
            <a:xfrm>
              <a:off x="2429" y="1141"/>
              <a:ext cx="261" cy="10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3" name="Line 44"/>
            <p:cNvSpPr>
              <a:spLocks noChangeShapeType="1"/>
            </p:cNvSpPr>
            <p:nvPr/>
          </p:nvSpPr>
          <p:spPr bwMode="auto">
            <a:xfrm>
              <a:off x="1853" y="1174"/>
              <a:ext cx="239" cy="6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4" name="Line 45"/>
            <p:cNvSpPr>
              <a:spLocks noChangeShapeType="1"/>
            </p:cNvSpPr>
            <p:nvPr/>
          </p:nvSpPr>
          <p:spPr bwMode="auto">
            <a:xfrm flipV="1">
              <a:off x="2092" y="967"/>
              <a:ext cx="305"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5" name="Line 46"/>
            <p:cNvSpPr>
              <a:spLocks noChangeShapeType="1"/>
            </p:cNvSpPr>
            <p:nvPr/>
          </p:nvSpPr>
          <p:spPr bwMode="auto">
            <a:xfrm flipV="1">
              <a:off x="2397" y="956"/>
              <a:ext cx="293" cy="1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6" name="Line 47"/>
            <p:cNvSpPr>
              <a:spLocks noChangeShapeType="1"/>
            </p:cNvSpPr>
            <p:nvPr/>
          </p:nvSpPr>
          <p:spPr bwMode="auto">
            <a:xfrm>
              <a:off x="1810" y="1261"/>
              <a:ext cx="271" cy="2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7" name="Line 48"/>
            <p:cNvSpPr>
              <a:spLocks noChangeShapeType="1"/>
            </p:cNvSpPr>
            <p:nvPr/>
          </p:nvSpPr>
          <p:spPr bwMode="auto">
            <a:xfrm flipV="1">
              <a:off x="2081" y="1391"/>
              <a:ext cx="294" cy="13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8" name="Line 49"/>
            <p:cNvSpPr>
              <a:spLocks noChangeShapeType="1"/>
            </p:cNvSpPr>
            <p:nvPr/>
          </p:nvSpPr>
          <p:spPr bwMode="auto">
            <a:xfrm>
              <a:off x="2375" y="1391"/>
              <a:ext cx="315" cy="17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3254" name="AutoShape 50"/>
          <p:cNvSpPr>
            <a:spLocks noChangeArrowheads="1"/>
          </p:cNvSpPr>
          <p:nvPr/>
        </p:nvSpPr>
        <p:spPr bwMode="auto">
          <a:xfrm rot="2186541">
            <a:off x="4576359" y="371693"/>
            <a:ext cx="452437" cy="45243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53255" name="Group 53"/>
          <p:cNvGrpSpPr>
            <a:grpSpLocks/>
          </p:cNvGrpSpPr>
          <p:nvPr/>
        </p:nvGrpSpPr>
        <p:grpSpPr bwMode="auto">
          <a:xfrm>
            <a:off x="8007744" y="5662857"/>
            <a:ext cx="985837" cy="685800"/>
            <a:chOff x="3153" y="1049"/>
            <a:chExt cx="752" cy="523"/>
          </a:xfrm>
        </p:grpSpPr>
        <p:sp>
          <p:nvSpPr>
            <p:cNvPr id="53298" name="Rectangle 5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53299"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256" name="AutoShape 66"/>
          <p:cNvSpPr>
            <a:spLocks noChangeArrowheads="1"/>
          </p:cNvSpPr>
          <p:nvPr/>
        </p:nvSpPr>
        <p:spPr bwMode="auto">
          <a:xfrm rot="2186541">
            <a:off x="8669482" y="5436639"/>
            <a:ext cx="452437" cy="45243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3257" name="Rectangle 68"/>
          <p:cNvSpPr>
            <a:spLocks noChangeArrowheads="1"/>
          </p:cNvSpPr>
          <p:nvPr/>
        </p:nvSpPr>
        <p:spPr bwMode="auto">
          <a:xfrm>
            <a:off x="286154" y="1201738"/>
            <a:ext cx="2695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dirty="0"/>
              <a:t>The Auto First and Final Wizard completes all the steps in one</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dirty="0"/>
              <a:t>Vendor selection</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dirty="0"/>
              <a:t>Payment amount</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dirty="0"/>
              <a:t>Reserve creation</a:t>
            </a:r>
          </a:p>
        </p:txBody>
      </p:sp>
      <p:grpSp>
        <p:nvGrpSpPr>
          <p:cNvPr id="53258" name="Group 70"/>
          <p:cNvGrpSpPr>
            <a:grpSpLocks/>
          </p:cNvGrpSpPr>
          <p:nvPr/>
        </p:nvGrpSpPr>
        <p:grpSpPr bwMode="auto">
          <a:xfrm>
            <a:off x="3222625" y="3038475"/>
            <a:ext cx="1311275" cy="954088"/>
            <a:chOff x="3955" y="2986"/>
            <a:chExt cx="1475" cy="1074"/>
          </a:xfrm>
        </p:grpSpPr>
        <p:sp>
          <p:nvSpPr>
            <p:cNvPr id="53259" name="Rectangle 71"/>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53260" name="Group 72"/>
            <p:cNvGrpSpPr>
              <a:grpSpLocks/>
            </p:cNvGrpSpPr>
            <p:nvPr/>
          </p:nvGrpSpPr>
          <p:grpSpPr bwMode="auto">
            <a:xfrm>
              <a:off x="4765" y="3473"/>
              <a:ext cx="584" cy="539"/>
              <a:chOff x="2371" y="1333"/>
              <a:chExt cx="1641" cy="1516"/>
            </a:xfrm>
          </p:grpSpPr>
          <p:sp>
            <p:nvSpPr>
              <p:cNvPr id="53288" name="Freeform 7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9" name="Rectangle 7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90" name="Freeform 7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1" name="Freeform 7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2" name="Freeform 7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3" name="Freeform 7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4" name="Freeform 7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5" name="Freeform 8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6" name="Freeform 8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7" name="Freeform 8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3261" name="Group 83"/>
            <p:cNvGrpSpPr>
              <a:grpSpLocks/>
            </p:cNvGrpSpPr>
            <p:nvPr/>
          </p:nvGrpSpPr>
          <p:grpSpPr bwMode="auto">
            <a:xfrm>
              <a:off x="4535" y="3258"/>
              <a:ext cx="584" cy="539"/>
              <a:chOff x="2371" y="1333"/>
              <a:chExt cx="1641" cy="1516"/>
            </a:xfrm>
          </p:grpSpPr>
          <p:sp>
            <p:nvSpPr>
              <p:cNvPr id="53278" name="Freeform 8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9" name="Rectangle 8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80" name="Freeform 8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1" name="Freeform 8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2" name="Freeform 8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3" name="Freeform 8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4" name="Freeform 9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5" name="Freeform 9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6" name="Freeform 9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7" name="Freeform 9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3262" name="Group 94"/>
            <p:cNvGrpSpPr>
              <a:grpSpLocks/>
            </p:cNvGrpSpPr>
            <p:nvPr/>
          </p:nvGrpSpPr>
          <p:grpSpPr bwMode="auto">
            <a:xfrm>
              <a:off x="4304" y="3041"/>
              <a:ext cx="584" cy="539"/>
              <a:chOff x="2371" y="1333"/>
              <a:chExt cx="1641" cy="1516"/>
            </a:xfrm>
          </p:grpSpPr>
          <p:sp>
            <p:nvSpPr>
              <p:cNvPr id="53268" name="Freeform 9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9" name="Rectangle 9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70" name="Freeform 9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1" name="Freeform 9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2" name="Freeform 9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3" name="Freeform 10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4" name="Freeform 10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5" name="Freeform 10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6" name="Freeform 10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7" name="Freeform 10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3265" name="Text Box 107"/>
            <p:cNvSpPr txBox="1">
              <a:spLocks noChangeArrowheads="1"/>
            </p:cNvSpPr>
            <p:nvPr/>
          </p:nvSpPr>
          <p:spPr bwMode="auto">
            <a:xfrm>
              <a:off x="4660" y="3156"/>
              <a:ext cx="20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53266" name="Text Box 108"/>
            <p:cNvSpPr txBox="1">
              <a:spLocks noChangeArrowheads="1"/>
            </p:cNvSpPr>
            <p:nvPr/>
          </p:nvSpPr>
          <p:spPr bwMode="auto">
            <a:xfrm>
              <a:off x="4873" y="3388"/>
              <a:ext cx="20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53267" name="Text Box 109"/>
            <p:cNvSpPr txBox="1">
              <a:spLocks noChangeArrowheads="1"/>
            </p:cNvSpPr>
            <p:nvPr/>
          </p:nvSpPr>
          <p:spPr bwMode="auto">
            <a:xfrm>
              <a:off x="5143" y="3590"/>
              <a:ext cx="20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The payment wizard</a:t>
            </a:r>
          </a:p>
        </p:txBody>
      </p:sp>
      <p:sp>
        <p:nvSpPr>
          <p:cNvPr id="8195" name="Rectangle 3"/>
          <p:cNvSpPr>
            <a:spLocks noGrp="1" noChangeArrowheads="1"/>
          </p:cNvSpPr>
          <p:nvPr>
            <p:ph idx="1"/>
          </p:nvPr>
        </p:nvSpPr>
        <p:spPr>
          <a:xfrm>
            <a:off x="519113" y="4833938"/>
            <a:ext cx="8318500" cy="1555750"/>
          </a:xfrm>
        </p:spPr>
        <p:txBody>
          <a:bodyPr/>
          <a:lstStyle/>
          <a:p>
            <a:pPr>
              <a:buFont typeface="Arial" charset="0"/>
              <a:buChar char="•"/>
            </a:pPr>
            <a:r>
              <a:rPr lang="en-US" smtClean="0"/>
              <a:t>The payment wizard is a series of screens used to create checks</a:t>
            </a:r>
          </a:p>
          <a:p>
            <a:pPr lvl="1"/>
            <a:r>
              <a:rPr lang="en-US" smtClean="0"/>
              <a:t>Every iteration of the payment wizard creates a "checkset", which contains one or more checks</a:t>
            </a:r>
          </a:p>
        </p:txBody>
      </p:sp>
      <p:sp>
        <p:nvSpPr>
          <p:cNvPr id="8196" name="Text Box 18"/>
          <p:cNvSpPr txBox="1">
            <a:spLocks noChangeArrowheads="1"/>
          </p:cNvSpPr>
          <p:nvPr/>
        </p:nvSpPr>
        <p:spPr bwMode="auto">
          <a:xfrm>
            <a:off x="2014538" y="3395663"/>
            <a:ext cx="1300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Payment wizard</a:t>
            </a:r>
          </a:p>
        </p:txBody>
      </p:sp>
      <p:grpSp>
        <p:nvGrpSpPr>
          <p:cNvPr id="8197" name="Group 157"/>
          <p:cNvGrpSpPr>
            <a:grpSpLocks/>
          </p:cNvGrpSpPr>
          <p:nvPr/>
        </p:nvGrpSpPr>
        <p:grpSpPr bwMode="auto">
          <a:xfrm>
            <a:off x="5394325" y="993775"/>
            <a:ext cx="2124075" cy="3325813"/>
            <a:chOff x="2793" y="626"/>
            <a:chExt cx="1338" cy="2095"/>
          </a:xfrm>
        </p:grpSpPr>
        <p:grpSp>
          <p:nvGrpSpPr>
            <p:cNvPr id="8244" name="Group 8"/>
            <p:cNvGrpSpPr>
              <a:grpSpLocks/>
            </p:cNvGrpSpPr>
            <p:nvPr/>
          </p:nvGrpSpPr>
          <p:grpSpPr bwMode="auto">
            <a:xfrm>
              <a:off x="3077" y="889"/>
              <a:ext cx="752" cy="523"/>
              <a:chOff x="3153" y="1049"/>
              <a:chExt cx="752" cy="523"/>
            </a:xfrm>
          </p:grpSpPr>
          <p:sp>
            <p:nvSpPr>
              <p:cNvPr id="8253" name="Rectangle 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8254" name="Picture 1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45" name="Group 11"/>
            <p:cNvGrpSpPr>
              <a:grpSpLocks/>
            </p:cNvGrpSpPr>
            <p:nvPr/>
          </p:nvGrpSpPr>
          <p:grpSpPr bwMode="auto">
            <a:xfrm>
              <a:off x="3076" y="1503"/>
              <a:ext cx="752" cy="523"/>
              <a:chOff x="3153" y="1049"/>
              <a:chExt cx="752" cy="523"/>
            </a:xfrm>
          </p:grpSpPr>
          <p:sp>
            <p:nvSpPr>
              <p:cNvPr id="8251" name="Rectangle 1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8252" name="Picture 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46" name="Group 14"/>
            <p:cNvGrpSpPr>
              <a:grpSpLocks/>
            </p:cNvGrpSpPr>
            <p:nvPr/>
          </p:nvGrpSpPr>
          <p:grpSpPr bwMode="auto">
            <a:xfrm>
              <a:off x="3073" y="2096"/>
              <a:ext cx="752" cy="523"/>
              <a:chOff x="3153" y="1049"/>
              <a:chExt cx="752" cy="523"/>
            </a:xfrm>
          </p:grpSpPr>
          <p:sp>
            <p:nvSpPr>
              <p:cNvPr id="8249" name="Rectangle 1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8250"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47" name="AutoShape 17"/>
            <p:cNvSpPr>
              <a:spLocks noChangeArrowheads="1"/>
            </p:cNvSpPr>
            <p:nvPr/>
          </p:nvSpPr>
          <p:spPr bwMode="auto">
            <a:xfrm>
              <a:off x="2793" y="827"/>
              <a:ext cx="1338" cy="1894"/>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48" name="Text Box 29"/>
            <p:cNvSpPr txBox="1">
              <a:spLocks noChangeArrowheads="1"/>
            </p:cNvSpPr>
            <p:nvPr/>
          </p:nvSpPr>
          <p:spPr bwMode="auto">
            <a:xfrm>
              <a:off x="2995" y="626"/>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sp>
        <p:nvSpPr>
          <p:cNvPr id="8198" name="Freeform 156"/>
          <p:cNvSpPr>
            <a:spLocks/>
          </p:cNvSpPr>
          <p:nvPr/>
        </p:nvSpPr>
        <p:spPr bwMode="auto">
          <a:xfrm>
            <a:off x="1789113" y="3579813"/>
            <a:ext cx="7937" cy="9525"/>
          </a:xfrm>
          <a:custGeom>
            <a:avLst/>
            <a:gdLst>
              <a:gd name="T0" fmla="*/ 0 w 10"/>
              <a:gd name="T1" fmla="*/ 2147483647 h 13"/>
              <a:gd name="T2" fmla="*/ 2147483647 w 10"/>
              <a:gd name="T3" fmla="*/ 0 h 13"/>
              <a:gd name="T4" fmla="*/ 2147483647 w 10"/>
              <a:gd name="T5" fmla="*/ 0 h 13"/>
              <a:gd name="T6" fmla="*/ 0 w 10"/>
              <a:gd name="T7" fmla="*/ 2147483647 h 13"/>
              <a:gd name="T8" fmla="*/ 0 60000 65536"/>
              <a:gd name="T9" fmla="*/ 0 60000 65536"/>
              <a:gd name="T10" fmla="*/ 0 60000 65536"/>
              <a:gd name="T11" fmla="*/ 0 60000 65536"/>
              <a:gd name="T12" fmla="*/ 0 w 10"/>
              <a:gd name="T13" fmla="*/ 0 h 13"/>
              <a:gd name="T14" fmla="*/ 10 w 10"/>
              <a:gd name="T15" fmla="*/ 13 h 13"/>
            </a:gdLst>
            <a:ahLst/>
            <a:cxnLst>
              <a:cxn ang="T8">
                <a:pos x="T0" y="T1"/>
              </a:cxn>
              <a:cxn ang="T9">
                <a:pos x="T2" y="T3"/>
              </a:cxn>
              <a:cxn ang="T10">
                <a:pos x="T4" y="T5"/>
              </a:cxn>
              <a:cxn ang="T11">
                <a:pos x="T6" y="T7"/>
              </a:cxn>
            </a:cxnLst>
            <a:rect l="T12" t="T13" r="T14" b="T15"/>
            <a:pathLst>
              <a:path w="10" h="13">
                <a:moveTo>
                  <a:pt x="0" y="13"/>
                </a:moveTo>
                <a:lnTo>
                  <a:pt x="6" y="0"/>
                </a:lnTo>
                <a:lnTo>
                  <a:pt x="10" y="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199" name="Group 158"/>
          <p:cNvGrpSpPr>
            <a:grpSpLocks/>
          </p:cNvGrpSpPr>
          <p:nvPr/>
        </p:nvGrpSpPr>
        <p:grpSpPr bwMode="auto">
          <a:xfrm>
            <a:off x="1541463" y="1271588"/>
            <a:ext cx="2341562" cy="2076450"/>
            <a:chOff x="366" y="801"/>
            <a:chExt cx="1475" cy="1308"/>
          </a:xfrm>
        </p:grpSpPr>
        <p:grpSp>
          <p:nvGrpSpPr>
            <p:cNvPr id="8201" name="Group 30"/>
            <p:cNvGrpSpPr>
              <a:grpSpLocks/>
            </p:cNvGrpSpPr>
            <p:nvPr/>
          </p:nvGrpSpPr>
          <p:grpSpPr bwMode="auto">
            <a:xfrm>
              <a:off x="366" y="1035"/>
              <a:ext cx="1475" cy="1074"/>
              <a:chOff x="3955" y="2986"/>
              <a:chExt cx="1475" cy="1074"/>
            </a:xfrm>
          </p:grpSpPr>
          <p:sp>
            <p:nvSpPr>
              <p:cNvPr id="8205" name="Rectangle 31"/>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8206" name="Group 32"/>
              <p:cNvGrpSpPr>
                <a:grpSpLocks/>
              </p:cNvGrpSpPr>
              <p:nvPr/>
            </p:nvGrpSpPr>
            <p:grpSpPr bwMode="auto">
              <a:xfrm>
                <a:off x="4765" y="3473"/>
                <a:ext cx="584" cy="539"/>
                <a:chOff x="2371" y="1333"/>
                <a:chExt cx="1641" cy="1516"/>
              </a:xfrm>
            </p:grpSpPr>
            <p:sp>
              <p:nvSpPr>
                <p:cNvPr id="8234" name="Freeform 3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5" name="Rectangle 3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36" name="Freeform 3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3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Freeform 3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9" name="Freeform 3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0" name="Freeform 3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1" name="Freeform 4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2" name="Freeform 4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3" name="Freeform 4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07" name="Group 43"/>
              <p:cNvGrpSpPr>
                <a:grpSpLocks/>
              </p:cNvGrpSpPr>
              <p:nvPr/>
            </p:nvGrpSpPr>
            <p:grpSpPr bwMode="auto">
              <a:xfrm>
                <a:off x="4535" y="3258"/>
                <a:ext cx="584" cy="539"/>
                <a:chOff x="2371" y="1333"/>
                <a:chExt cx="1641" cy="1516"/>
              </a:xfrm>
            </p:grpSpPr>
            <p:sp>
              <p:nvSpPr>
                <p:cNvPr id="8224" name="Freeform 4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Rectangle 4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6" name="Freeform 4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4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8" name="Freeform 4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9" name="Freeform 4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0" name="Freeform 5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1" name="Freeform 5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2" name="Freeform 5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3" name="Freeform 5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08" name="Group 54"/>
              <p:cNvGrpSpPr>
                <a:grpSpLocks/>
              </p:cNvGrpSpPr>
              <p:nvPr/>
            </p:nvGrpSpPr>
            <p:grpSpPr bwMode="auto">
              <a:xfrm>
                <a:off x="4304" y="3041"/>
                <a:ext cx="584" cy="539"/>
                <a:chOff x="2371" y="1333"/>
                <a:chExt cx="1641" cy="1516"/>
              </a:xfrm>
            </p:grpSpPr>
            <p:sp>
              <p:nvSpPr>
                <p:cNvPr id="8214" name="Freeform 5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5" name="Rectangle 5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16" name="Freeform 5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5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5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Freeform 6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6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6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Freeform 6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Freeform 6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211" name="Text Box 67"/>
              <p:cNvSpPr txBox="1">
                <a:spLocks noChangeArrowheads="1"/>
              </p:cNvSpPr>
              <p:nvPr/>
            </p:nvSpPr>
            <p:spPr bwMode="auto">
              <a:xfrm>
                <a:off x="4661" y="3155"/>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8212" name="Text Box 68"/>
              <p:cNvSpPr txBox="1">
                <a:spLocks noChangeArrowheads="1"/>
              </p:cNvSpPr>
              <p:nvPr/>
            </p:nvSpPr>
            <p:spPr bwMode="auto">
              <a:xfrm>
                <a:off x="4873" y="3388"/>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8213" name="Text Box 69"/>
              <p:cNvSpPr txBox="1">
                <a:spLocks noChangeArrowheads="1"/>
              </p:cNvSpPr>
              <p:nvPr/>
            </p:nvSpPr>
            <p:spPr bwMode="auto">
              <a:xfrm>
                <a:off x="5143" y="3590"/>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grpSp>
          <p:nvGrpSpPr>
            <p:cNvPr id="8202" name="Group 4"/>
            <p:cNvGrpSpPr>
              <a:grpSpLocks/>
            </p:cNvGrpSpPr>
            <p:nvPr/>
          </p:nvGrpSpPr>
          <p:grpSpPr bwMode="auto">
            <a:xfrm>
              <a:off x="1531" y="801"/>
              <a:ext cx="291" cy="421"/>
              <a:chOff x="3674" y="1098"/>
              <a:chExt cx="676" cy="977"/>
            </a:xfrm>
          </p:grpSpPr>
          <p:sp>
            <p:nvSpPr>
              <p:cNvPr id="8203" name="Rectangle 5"/>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4"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200" name="Line 159"/>
          <p:cNvSpPr>
            <a:spLocks noChangeShapeType="1"/>
          </p:cNvSpPr>
          <p:nvPr/>
        </p:nvSpPr>
        <p:spPr bwMode="auto">
          <a:xfrm>
            <a:off x="4111625" y="2211388"/>
            <a:ext cx="11049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Lesson objectives review</a:t>
            </a:r>
          </a:p>
        </p:txBody>
      </p:sp>
      <p:sp>
        <p:nvSpPr>
          <p:cNvPr id="542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Define financial terms used by ClaimCenter for managing payments</a:t>
            </a:r>
          </a:p>
          <a:p>
            <a:pPr lvl="1"/>
            <a:r>
              <a:rPr lang="en-US" smtClean="0"/>
              <a:t>Create checks</a:t>
            </a:r>
          </a:p>
          <a:p>
            <a:pPr lvl="1"/>
            <a:r>
              <a:rPr lang="en-US" smtClean="0"/>
              <a:t>Apply deductibles</a:t>
            </a:r>
          </a:p>
          <a:p>
            <a:pPr lvl="1"/>
            <a:r>
              <a:rPr lang="en-US" smtClean="0"/>
              <a:t>Create and pay out auto first and final claims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Review questions</a:t>
            </a:r>
          </a:p>
        </p:txBody>
      </p:sp>
      <p:sp>
        <p:nvSpPr>
          <p:cNvPr id="55299" name="Rectangle 3"/>
          <p:cNvSpPr>
            <a:spLocks noGrp="1" noChangeArrowheads="1"/>
          </p:cNvSpPr>
          <p:nvPr>
            <p:ph idx="1"/>
          </p:nvPr>
        </p:nvSpPr>
        <p:spPr>
          <a:xfrm>
            <a:off x="419100" y="881063"/>
            <a:ext cx="8648700" cy="5375275"/>
          </a:xfrm>
        </p:spPr>
        <p:txBody>
          <a:bodyPr/>
          <a:lstStyle/>
          <a:p>
            <a:pPr marL="457200" indent="-457200">
              <a:buFont typeface="Webdings" pitchFamily="18" charset="2"/>
              <a:buAutoNum type="arabicPeriod"/>
            </a:pPr>
            <a:r>
              <a:rPr lang="en-US" sz="2200" smtClean="0"/>
              <a:t>Betty Baker went through the payment wizard one time. She specified three payees (and there were no joint payees or recurring payments). Based on this information alone:</a:t>
            </a:r>
          </a:p>
          <a:p>
            <a:pPr marL="909638" lvl="1" indent="-457200">
              <a:buSzTx/>
              <a:buFont typeface="Webdings" pitchFamily="18" charset="2"/>
              <a:buAutoNum type="alphaLcParenR"/>
            </a:pPr>
            <a:r>
              <a:rPr lang="en-US" smtClean="0"/>
              <a:t>Can you tell how many checksets there are?</a:t>
            </a:r>
          </a:p>
          <a:p>
            <a:pPr marL="909638" lvl="1" indent="-457200">
              <a:buSzTx/>
              <a:buFont typeface="Webdings" pitchFamily="18" charset="2"/>
              <a:buAutoNum type="alphaLcParenR"/>
            </a:pPr>
            <a:r>
              <a:rPr lang="en-US" smtClean="0"/>
              <a:t>Can you tell how many checks there are?</a:t>
            </a:r>
          </a:p>
          <a:p>
            <a:pPr marL="909638" lvl="1" indent="-457200">
              <a:buSzTx/>
              <a:buFont typeface="Webdings" pitchFamily="18" charset="2"/>
              <a:buAutoNum type="alphaLcParenR"/>
            </a:pPr>
            <a:r>
              <a:rPr lang="en-US" smtClean="0"/>
              <a:t>Can you tell how many payment transactions there are?</a:t>
            </a:r>
          </a:p>
          <a:p>
            <a:pPr marL="457200" indent="-457200">
              <a:buFont typeface="Webdings" pitchFamily="18" charset="2"/>
              <a:buAutoNum type="arabicPeriod"/>
            </a:pPr>
            <a:r>
              <a:rPr lang="en-US" sz="2200" smtClean="0"/>
              <a:t>A check includes a $200 final payment from a $500 reserve line. Why does ClaimCenter create a second transaction? What is the dollar amount of this transaction?</a:t>
            </a:r>
          </a:p>
          <a:p>
            <a:pPr marL="457200" indent="-457200">
              <a:buFont typeface="Webdings" pitchFamily="18" charset="2"/>
              <a:buAutoNum type="arabicPeriod"/>
            </a:pPr>
            <a:r>
              <a:rPr lang="en-US" sz="2200" smtClean="0"/>
              <a:t>What happens if you start the payment wizard when the claim is not at "ability to pay"?</a:t>
            </a:r>
          </a:p>
          <a:p>
            <a:pPr marL="457200" indent="-457200">
              <a:buFont typeface="Webdings" pitchFamily="18" charset="2"/>
              <a:buAutoNum type="arabicPeriod"/>
            </a:pPr>
            <a:r>
              <a:rPr lang="en-US" sz="2200" smtClean="0"/>
              <a:t>What happens if you start the payment wizard when the claim is at "ability to pay" but none of its exposures are at "ability to pay"?</a:t>
            </a:r>
          </a:p>
          <a:p>
            <a:pPr marL="457200" indent="-457200">
              <a:buFont typeface="Webdings" pitchFamily="18" charset="2"/>
              <a:buAutoNum type="arabicPeriod"/>
            </a:pPr>
            <a:r>
              <a:rPr lang="en-US" sz="2200" smtClean="0"/>
              <a:t>Are deductibles applied to payments or checks?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auto">
          <a:xfrm>
            <a:off x="2109788" y="31861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9219" name="Rectangle 3"/>
          <p:cNvSpPr>
            <a:spLocks noGrp="1" noChangeArrowheads="1"/>
          </p:cNvSpPr>
          <p:nvPr>
            <p:ph type="title"/>
          </p:nvPr>
        </p:nvSpPr>
        <p:spPr/>
        <p:txBody>
          <a:bodyPr/>
          <a:lstStyle/>
          <a:p>
            <a:pPr eaLnBrk="1" hangingPunct="1"/>
            <a:r>
              <a:rPr lang="en-US" smtClean="0"/>
              <a:t>Payment transactions</a:t>
            </a:r>
          </a:p>
        </p:txBody>
      </p:sp>
      <p:sp>
        <p:nvSpPr>
          <p:cNvPr id="9220" name="Rectangle 4"/>
          <p:cNvSpPr>
            <a:spLocks noGrp="1" noChangeArrowheads="1"/>
          </p:cNvSpPr>
          <p:nvPr>
            <p:ph idx="1"/>
          </p:nvPr>
        </p:nvSpPr>
        <p:spPr>
          <a:xfrm>
            <a:off x="519113" y="4537075"/>
            <a:ext cx="8318500" cy="1646238"/>
          </a:xfrm>
        </p:spPr>
        <p:txBody>
          <a:bodyPr/>
          <a:lstStyle/>
          <a:p>
            <a:pPr>
              <a:buFont typeface="Arial" charset="0"/>
              <a:buChar char="•"/>
            </a:pPr>
            <a:r>
              <a:rPr lang="en-US" smtClean="0"/>
              <a:t>Every checkset "gets" its money from one or more payment transactions</a:t>
            </a:r>
          </a:p>
          <a:p>
            <a:pPr>
              <a:buFont typeface="Arial" charset="0"/>
              <a:buChar char="•"/>
            </a:pPr>
            <a:r>
              <a:rPr lang="en-US" smtClean="0"/>
              <a:t>Each payment transaction comes from a reserve line, which can be from the same exposure or different exposures</a:t>
            </a:r>
          </a:p>
        </p:txBody>
      </p:sp>
      <p:grpSp>
        <p:nvGrpSpPr>
          <p:cNvPr id="9221" name="Group 5"/>
          <p:cNvGrpSpPr>
            <a:grpSpLocks/>
          </p:cNvGrpSpPr>
          <p:nvPr/>
        </p:nvGrpSpPr>
        <p:grpSpPr bwMode="auto">
          <a:xfrm>
            <a:off x="3927475" y="1495425"/>
            <a:ext cx="1193800" cy="830263"/>
            <a:chOff x="3153" y="1049"/>
            <a:chExt cx="752" cy="523"/>
          </a:xfrm>
        </p:grpSpPr>
        <p:sp>
          <p:nvSpPr>
            <p:cNvPr id="9333" name="Rectangle 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9334" name="Picture 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2" name="Group 8"/>
          <p:cNvGrpSpPr>
            <a:grpSpLocks/>
          </p:cNvGrpSpPr>
          <p:nvPr/>
        </p:nvGrpSpPr>
        <p:grpSpPr bwMode="auto">
          <a:xfrm>
            <a:off x="3925888" y="2470150"/>
            <a:ext cx="1193800" cy="830263"/>
            <a:chOff x="3153" y="1049"/>
            <a:chExt cx="752" cy="523"/>
          </a:xfrm>
        </p:grpSpPr>
        <p:sp>
          <p:nvSpPr>
            <p:cNvPr id="9331" name="Rectangle 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9332" name="Picture 1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3" name="Group 11"/>
          <p:cNvGrpSpPr>
            <a:grpSpLocks/>
          </p:cNvGrpSpPr>
          <p:nvPr/>
        </p:nvGrpSpPr>
        <p:grpSpPr bwMode="auto">
          <a:xfrm>
            <a:off x="3921125" y="3411538"/>
            <a:ext cx="1193800" cy="830262"/>
            <a:chOff x="3153" y="1049"/>
            <a:chExt cx="752" cy="523"/>
          </a:xfrm>
        </p:grpSpPr>
        <p:sp>
          <p:nvSpPr>
            <p:cNvPr id="9329" name="Rectangle 1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9330" name="Picture 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4" name="AutoShape 14"/>
          <p:cNvSpPr>
            <a:spLocks noChangeArrowheads="1"/>
          </p:cNvSpPr>
          <p:nvPr/>
        </p:nvSpPr>
        <p:spPr bwMode="auto">
          <a:xfrm>
            <a:off x="3476625" y="1397000"/>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5" name="Text Box 15"/>
          <p:cNvSpPr txBox="1">
            <a:spLocks noChangeArrowheads="1"/>
          </p:cNvSpPr>
          <p:nvPr/>
        </p:nvSpPr>
        <p:spPr bwMode="auto">
          <a:xfrm>
            <a:off x="3851275" y="1074738"/>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9226" name="Group 16"/>
          <p:cNvGrpSpPr>
            <a:grpSpLocks/>
          </p:cNvGrpSpPr>
          <p:nvPr/>
        </p:nvGrpSpPr>
        <p:grpSpPr bwMode="auto">
          <a:xfrm>
            <a:off x="785813" y="919163"/>
            <a:ext cx="1217612" cy="1252537"/>
            <a:chOff x="358" y="281"/>
            <a:chExt cx="934" cy="961"/>
          </a:xfrm>
        </p:grpSpPr>
        <p:grpSp>
          <p:nvGrpSpPr>
            <p:cNvPr id="9301" name="Group 17"/>
            <p:cNvGrpSpPr>
              <a:grpSpLocks/>
            </p:cNvGrpSpPr>
            <p:nvPr/>
          </p:nvGrpSpPr>
          <p:grpSpPr bwMode="auto">
            <a:xfrm>
              <a:off x="607" y="513"/>
              <a:ext cx="615" cy="494"/>
              <a:chOff x="1834" y="946"/>
              <a:chExt cx="721" cy="579"/>
            </a:xfrm>
          </p:grpSpPr>
          <p:sp>
            <p:nvSpPr>
              <p:cNvPr id="9327" name="Line 18"/>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28" name="Line 19"/>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02" name="Group 20"/>
            <p:cNvGrpSpPr>
              <a:grpSpLocks/>
            </p:cNvGrpSpPr>
            <p:nvPr/>
          </p:nvGrpSpPr>
          <p:grpSpPr bwMode="auto">
            <a:xfrm>
              <a:off x="888" y="736"/>
              <a:ext cx="404" cy="506"/>
              <a:chOff x="4174" y="933"/>
              <a:chExt cx="921" cy="1151"/>
            </a:xfrm>
          </p:grpSpPr>
          <p:sp>
            <p:nvSpPr>
              <p:cNvPr id="9310" name="Rectangle 2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311" name="AutoShape 2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312" name="AutoShape 2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313" name="AutoShape 2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314" name="Freeform 2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5" name="Freeform 2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6" name="Freeform 2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7" name="Freeform 2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8" name="Freeform 2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9" name="Freeform 3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20" name="Freeform 3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21" name="Line 3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2" name="Line 3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3" name="Line 3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4" name="Line 3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5" name="Line 3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6" name="Line 3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03" name="Group 38"/>
            <p:cNvGrpSpPr>
              <a:grpSpLocks/>
            </p:cNvGrpSpPr>
            <p:nvPr/>
          </p:nvGrpSpPr>
          <p:grpSpPr bwMode="auto">
            <a:xfrm>
              <a:off x="358" y="281"/>
              <a:ext cx="514" cy="511"/>
              <a:chOff x="3360" y="800"/>
              <a:chExt cx="620" cy="616"/>
            </a:xfrm>
          </p:grpSpPr>
          <p:sp>
            <p:nvSpPr>
              <p:cNvPr id="9304"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305" name="Freeform 40"/>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306" name="Group 41"/>
              <p:cNvGrpSpPr>
                <a:grpSpLocks/>
              </p:cNvGrpSpPr>
              <p:nvPr/>
            </p:nvGrpSpPr>
            <p:grpSpPr bwMode="auto">
              <a:xfrm flipH="1">
                <a:off x="3749" y="1171"/>
                <a:ext cx="212" cy="213"/>
                <a:chOff x="1350" y="686"/>
                <a:chExt cx="1132" cy="1132"/>
              </a:xfrm>
            </p:grpSpPr>
            <p:sp>
              <p:nvSpPr>
                <p:cNvPr id="9308"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09"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07" name="Picture 4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227" name="Text Box 45"/>
          <p:cNvSpPr txBox="1">
            <a:spLocks noChangeArrowheads="1"/>
          </p:cNvSpPr>
          <p:nvPr/>
        </p:nvSpPr>
        <p:spPr bwMode="auto">
          <a:xfrm>
            <a:off x="1516063" y="27432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Med. pay.</a:t>
            </a:r>
          </a:p>
        </p:txBody>
      </p:sp>
      <p:sp>
        <p:nvSpPr>
          <p:cNvPr id="9228" name="AutoShape 46"/>
          <p:cNvSpPr>
            <a:spLocks noChangeArrowheads="1"/>
          </p:cNvSpPr>
          <p:nvPr/>
        </p:nvSpPr>
        <p:spPr bwMode="auto">
          <a:xfrm>
            <a:off x="2111375" y="13573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9229" name="Text Box 47"/>
          <p:cNvSpPr txBox="1">
            <a:spLocks noChangeArrowheads="1"/>
          </p:cNvSpPr>
          <p:nvPr/>
        </p:nvSpPr>
        <p:spPr bwMode="auto">
          <a:xfrm>
            <a:off x="2139950" y="20907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-$2250</a:t>
            </a:r>
          </a:p>
        </p:txBody>
      </p:sp>
      <p:sp>
        <p:nvSpPr>
          <p:cNvPr id="9230" name="Text Box 48"/>
          <p:cNvSpPr txBox="1">
            <a:spLocks noChangeArrowheads="1"/>
          </p:cNvSpPr>
          <p:nvPr/>
        </p:nvSpPr>
        <p:spPr bwMode="auto">
          <a:xfrm>
            <a:off x="1485900" y="9556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9231" name="Text Box 49"/>
          <p:cNvSpPr txBox="1">
            <a:spLocks noChangeArrowheads="1"/>
          </p:cNvSpPr>
          <p:nvPr/>
        </p:nvSpPr>
        <p:spPr bwMode="auto">
          <a:xfrm>
            <a:off x="2122488" y="39211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-$1465</a:t>
            </a:r>
          </a:p>
        </p:txBody>
      </p:sp>
      <p:grpSp>
        <p:nvGrpSpPr>
          <p:cNvPr id="9232" name="Group 50"/>
          <p:cNvGrpSpPr>
            <a:grpSpLocks/>
          </p:cNvGrpSpPr>
          <p:nvPr/>
        </p:nvGrpSpPr>
        <p:grpSpPr bwMode="auto">
          <a:xfrm>
            <a:off x="785813" y="2747963"/>
            <a:ext cx="1217612" cy="1252537"/>
            <a:chOff x="358" y="281"/>
            <a:chExt cx="934" cy="961"/>
          </a:xfrm>
        </p:grpSpPr>
        <p:grpSp>
          <p:nvGrpSpPr>
            <p:cNvPr id="9273" name="Group 51"/>
            <p:cNvGrpSpPr>
              <a:grpSpLocks/>
            </p:cNvGrpSpPr>
            <p:nvPr/>
          </p:nvGrpSpPr>
          <p:grpSpPr bwMode="auto">
            <a:xfrm>
              <a:off x="607" y="513"/>
              <a:ext cx="615" cy="494"/>
              <a:chOff x="1834" y="946"/>
              <a:chExt cx="721" cy="579"/>
            </a:xfrm>
          </p:grpSpPr>
          <p:sp>
            <p:nvSpPr>
              <p:cNvPr id="9299" name="Line 52"/>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00" name="Line 53"/>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4" name="Group 54"/>
            <p:cNvGrpSpPr>
              <a:grpSpLocks/>
            </p:cNvGrpSpPr>
            <p:nvPr/>
          </p:nvGrpSpPr>
          <p:grpSpPr bwMode="auto">
            <a:xfrm>
              <a:off x="888" y="736"/>
              <a:ext cx="404" cy="506"/>
              <a:chOff x="4174" y="933"/>
              <a:chExt cx="921" cy="1151"/>
            </a:xfrm>
          </p:grpSpPr>
          <p:sp>
            <p:nvSpPr>
              <p:cNvPr id="9282" name="Rectangle 5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283" name="AutoShape 5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84" name="AutoShape 5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85" name="AutoShape 5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86" name="Freeform 5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87" name="Freeform 6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88" name="Freeform 6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89" name="Freeform 6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0" name="Freeform 6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1" name="Freeform 6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2" name="Freeform 6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3" name="Line 6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4" name="Line 6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5" name="Line 6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6" name="Line 6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7" name="Line 7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8" name="Line 7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5" name="Group 72"/>
            <p:cNvGrpSpPr>
              <a:grpSpLocks/>
            </p:cNvGrpSpPr>
            <p:nvPr/>
          </p:nvGrpSpPr>
          <p:grpSpPr bwMode="auto">
            <a:xfrm>
              <a:off x="358" y="281"/>
              <a:ext cx="514" cy="511"/>
              <a:chOff x="3360" y="800"/>
              <a:chExt cx="620" cy="616"/>
            </a:xfrm>
          </p:grpSpPr>
          <p:sp>
            <p:nvSpPr>
              <p:cNvPr id="9276" name="AutoShape 7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277" name="Freeform 74"/>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278" name="Group 75"/>
              <p:cNvGrpSpPr>
                <a:grpSpLocks/>
              </p:cNvGrpSpPr>
              <p:nvPr/>
            </p:nvGrpSpPr>
            <p:grpSpPr bwMode="auto">
              <a:xfrm flipH="1">
                <a:off x="3749" y="1171"/>
                <a:ext cx="212" cy="213"/>
                <a:chOff x="1350" y="686"/>
                <a:chExt cx="1132" cy="1132"/>
              </a:xfrm>
            </p:grpSpPr>
            <p:sp>
              <p:nvSpPr>
                <p:cNvPr id="9280" name="AutoShape 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81" name="Picture 7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79"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233" name="Group 139"/>
          <p:cNvGrpSpPr>
            <a:grpSpLocks/>
          </p:cNvGrpSpPr>
          <p:nvPr/>
        </p:nvGrpSpPr>
        <p:grpSpPr bwMode="auto">
          <a:xfrm>
            <a:off x="5286375" y="1116013"/>
            <a:ext cx="614363" cy="544512"/>
            <a:chOff x="4876" y="510"/>
            <a:chExt cx="455" cy="403"/>
          </a:xfrm>
        </p:grpSpPr>
        <p:sp>
          <p:nvSpPr>
            <p:cNvPr id="9234" name="Rectangle 96"/>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9235" name="Group 97"/>
            <p:cNvGrpSpPr>
              <a:grpSpLocks/>
            </p:cNvGrpSpPr>
            <p:nvPr/>
          </p:nvGrpSpPr>
          <p:grpSpPr bwMode="auto">
            <a:xfrm>
              <a:off x="5126" y="732"/>
              <a:ext cx="180" cy="166"/>
              <a:chOff x="2371" y="1333"/>
              <a:chExt cx="1641" cy="1516"/>
            </a:xfrm>
          </p:grpSpPr>
          <p:sp>
            <p:nvSpPr>
              <p:cNvPr id="9263"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65"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36" name="Group 108"/>
            <p:cNvGrpSpPr>
              <a:grpSpLocks/>
            </p:cNvGrpSpPr>
            <p:nvPr/>
          </p:nvGrpSpPr>
          <p:grpSpPr bwMode="auto">
            <a:xfrm>
              <a:off x="5055" y="666"/>
              <a:ext cx="180" cy="166"/>
              <a:chOff x="2371" y="1333"/>
              <a:chExt cx="1641" cy="1516"/>
            </a:xfrm>
          </p:grpSpPr>
          <p:sp>
            <p:nvSpPr>
              <p:cNvPr id="9253"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5"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37" name="Group 119"/>
            <p:cNvGrpSpPr>
              <a:grpSpLocks/>
            </p:cNvGrpSpPr>
            <p:nvPr/>
          </p:nvGrpSpPr>
          <p:grpSpPr bwMode="auto">
            <a:xfrm>
              <a:off x="4984" y="599"/>
              <a:ext cx="180" cy="166"/>
              <a:chOff x="2371" y="1333"/>
              <a:chExt cx="1641" cy="1516"/>
            </a:xfrm>
          </p:grpSpPr>
          <p:sp>
            <p:nvSpPr>
              <p:cNvPr id="9243"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4"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5"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0" name="Group 135"/>
            <p:cNvGrpSpPr>
              <a:grpSpLocks/>
            </p:cNvGrpSpPr>
            <p:nvPr/>
          </p:nvGrpSpPr>
          <p:grpSpPr bwMode="auto">
            <a:xfrm>
              <a:off x="5235" y="510"/>
              <a:ext cx="90" cy="130"/>
              <a:chOff x="3674" y="1098"/>
              <a:chExt cx="676" cy="977"/>
            </a:xfrm>
          </p:grpSpPr>
          <p:sp>
            <p:nvSpPr>
              <p:cNvPr id="9241" name="Rectangle 136"/>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9242" name="Picture 13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Checks in a checkset</a:t>
            </a:r>
          </a:p>
        </p:txBody>
      </p:sp>
      <p:sp>
        <p:nvSpPr>
          <p:cNvPr id="10243" name="Rectangle 3"/>
          <p:cNvSpPr>
            <a:spLocks noGrp="1" noChangeArrowheads="1"/>
          </p:cNvSpPr>
          <p:nvPr>
            <p:ph idx="1"/>
          </p:nvPr>
        </p:nvSpPr>
        <p:spPr>
          <a:xfrm>
            <a:off x="519113" y="4727575"/>
            <a:ext cx="8318500" cy="1646238"/>
          </a:xfrm>
        </p:spPr>
        <p:txBody>
          <a:bodyPr/>
          <a:lstStyle/>
          <a:p>
            <a:pPr>
              <a:buFont typeface="Arial" charset="0"/>
              <a:buChar char="•"/>
            </a:pPr>
            <a:r>
              <a:rPr lang="en-US" smtClean="0"/>
              <a:t>The money in a checkset "goes into" one or more checks</a:t>
            </a:r>
          </a:p>
          <a:p>
            <a:pPr>
              <a:buFont typeface="Arial" charset="0"/>
              <a:buChar char="•"/>
            </a:pPr>
            <a:r>
              <a:rPr lang="en-US" smtClean="0"/>
              <a:t>Each check has either:</a:t>
            </a:r>
          </a:p>
          <a:p>
            <a:pPr lvl="1"/>
            <a:r>
              <a:rPr lang="en-US" smtClean="0"/>
              <a:t>A single payee, or</a:t>
            </a:r>
          </a:p>
          <a:p>
            <a:pPr lvl="1"/>
            <a:r>
              <a:rPr lang="en-US" smtClean="0"/>
              <a:t>A set of "joint payees"</a:t>
            </a:r>
          </a:p>
        </p:txBody>
      </p:sp>
      <p:grpSp>
        <p:nvGrpSpPr>
          <p:cNvPr id="10244" name="Group 4"/>
          <p:cNvGrpSpPr>
            <a:grpSpLocks/>
          </p:cNvGrpSpPr>
          <p:nvPr/>
        </p:nvGrpSpPr>
        <p:grpSpPr bwMode="auto">
          <a:xfrm>
            <a:off x="3927475" y="1497013"/>
            <a:ext cx="1193800" cy="830262"/>
            <a:chOff x="3153" y="1049"/>
            <a:chExt cx="752" cy="523"/>
          </a:xfrm>
        </p:grpSpPr>
        <p:sp>
          <p:nvSpPr>
            <p:cNvPr id="10313"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0314"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5" name="Group 7"/>
          <p:cNvGrpSpPr>
            <a:grpSpLocks/>
          </p:cNvGrpSpPr>
          <p:nvPr/>
        </p:nvGrpSpPr>
        <p:grpSpPr bwMode="auto">
          <a:xfrm>
            <a:off x="3925888" y="2471738"/>
            <a:ext cx="1193800" cy="830262"/>
            <a:chOff x="3153" y="1049"/>
            <a:chExt cx="752" cy="523"/>
          </a:xfrm>
        </p:grpSpPr>
        <p:sp>
          <p:nvSpPr>
            <p:cNvPr id="10311" name="Rectangle 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0312" name="Picture 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6" name="Group 10"/>
          <p:cNvGrpSpPr>
            <a:grpSpLocks/>
          </p:cNvGrpSpPr>
          <p:nvPr/>
        </p:nvGrpSpPr>
        <p:grpSpPr bwMode="auto">
          <a:xfrm>
            <a:off x="3921125" y="3413125"/>
            <a:ext cx="1193800" cy="830263"/>
            <a:chOff x="3153" y="1049"/>
            <a:chExt cx="752" cy="523"/>
          </a:xfrm>
        </p:grpSpPr>
        <p:sp>
          <p:nvSpPr>
            <p:cNvPr id="10309" name="Rectangle 1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0310"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7" name="AutoShape 13"/>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0248" name="Group 14"/>
          <p:cNvGrpSpPr>
            <a:grpSpLocks/>
          </p:cNvGrpSpPr>
          <p:nvPr/>
        </p:nvGrpSpPr>
        <p:grpSpPr bwMode="auto">
          <a:xfrm>
            <a:off x="5121275" y="1568450"/>
            <a:ext cx="3654425" cy="622300"/>
            <a:chOff x="3226" y="772"/>
            <a:chExt cx="2302" cy="392"/>
          </a:xfrm>
        </p:grpSpPr>
        <p:grpSp>
          <p:nvGrpSpPr>
            <p:cNvPr id="10304" name="Group 15"/>
            <p:cNvGrpSpPr>
              <a:grpSpLocks/>
            </p:cNvGrpSpPr>
            <p:nvPr/>
          </p:nvGrpSpPr>
          <p:grpSpPr bwMode="auto">
            <a:xfrm>
              <a:off x="4010" y="772"/>
              <a:ext cx="392" cy="392"/>
              <a:chOff x="1350" y="686"/>
              <a:chExt cx="1132" cy="1132"/>
            </a:xfrm>
          </p:grpSpPr>
          <p:sp>
            <p:nvSpPr>
              <p:cNvPr id="10307"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308" name="Picture 1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5" name="Line 18"/>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6" name="Text Box 19"/>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grpSp>
        <p:nvGrpSpPr>
          <p:cNvPr id="10249" name="Group 20"/>
          <p:cNvGrpSpPr>
            <a:grpSpLocks/>
          </p:cNvGrpSpPr>
          <p:nvPr/>
        </p:nvGrpSpPr>
        <p:grpSpPr bwMode="auto">
          <a:xfrm>
            <a:off x="5105400" y="2559050"/>
            <a:ext cx="3654425" cy="622300"/>
            <a:chOff x="3226" y="772"/>
            <a:chExt cx="2302" cy="392"/>
          </a:xfrm>
        </p:grpSpPr>
        <p:grpSp>
          <p:nvGrpSpPr>
            <p:cNvPr id="10299" name="Group 21"/>
            <p:cNvGrpSpPr>
              <a:grpSpLocks/>
            </p:cNvGrpSpPr>
            <p:nvPr/>
          </p:nvGrpSpPr>
          <p:grpSpPr bwMode="auto">
            <a:xfrm>
              <a:off x="4010" y="772"/>
              <a:ext cx="392" cy="392"/>
              <a:chOff x="1350" y="686"/>
              <a:chExt cx="1132" cy="1132"/>
            </a:xfrm>
          </p:grpSpPr>
          <p:sp>
            <p:nvSpPr>
              <p:cNvPr id="10302" name="AutoShape 2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303" name="Picture 2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0" name="Line 24"/>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1" name="Text Box 25"/>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Paula Gellar (lawyer)</a:t>
              </a:r>
            </a:p>
          </p:txBody>
        </p:sp>
      </p:grpSp>
      <p:grpSp>
        <p:nvGrpSpPr>
          <p:cNvPr id="10250" name="Group 26"/>
          <p:cNvGrpSpPr>
            <a:grpSpLocks/>
          </p:cNvGrpSpPr>
          <p:nvPr/>
        </p:nvGrpSpPr>
        <p:grpSpPr bwMode="auto">
          <a:xfrm>
            <a:off x="6350000" y="3519488"/>
            <a:ext cx="622300" cy="622300"/>
            <a:chOff x="1350" y="686"/>
            <a:chExt cx="1132" cy="1132"/>
          </a:xfrm>
        </p:grpSpPr>
        <p:sp>
          <p:nvSpPr>
            <p:cNvPr id="10297" name="AutoShape 2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298" name="Picture 2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51" name="Line 29"/>
          <p:cNvSpPr>
            <a:spLocks noChangeShapeType="1"/>
          </p:cNvSpPr>
          <p:nvPr/>
        </p:nvSpPr>
        <p:spPr bwMode="auto">
          <a:xfrm>
            <a:off x="5105400" y="3830638"/>
            <a:ext cx="12334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Text Box 30"/>
          <p:cNvSpPr txBox="1">
            <a:spLocks noChangeArrowheads="1"/>
          </p:cNvSpPr>
          <p:nvPr/>
        </p:nvSpPr>
        <p:spPr bwMode="auto">
          <a:xfrm>
            <a:off x="7181850" y="3524250"/>
            <a:ext cx="1736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Taylor Duggan</a:t>
            </a:r>
            <a:br>
              <a:rPr lang="en-US" sz="1800" b="1"/>
            </a:br>
            <a:r>
              <a:rPr lang="en-US" sz="1800" b="1"/>
              <a:t>&amp; Joe's Garage (auto inspector)</a:t>
            </a:r>
          </a:p>
        </p:txBody>
      </p:sp>
      <p:grpSp>
        <p:nvGrpSpPr>
          <p:cNvPr id="10253" name="Group 31"/>
          <p:cNvGrpSpPr>
            <a:grpSpLocks/>
          </p:cNvGrpSpPr>
          <p:nvPr/>
        </p:nvGrpSpPr>
        <p:grpSpPr bwMode="auto">
          <a:xfrm>
            <a:off x="6502400" y="3671888"/>
            <a:ext cx="622300" cy="622300"/>
            <a:chOff x="1350" y="686"/>
            <a:chExt cx="1132" cy="1132"/>
          </a:xfrm>
        </p:grpSpPr>
        <p:sp>
          <p:nvSpPr>
            <p:cNvPr id="10295" name="AutoShape 3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296" name="Picture 3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54" name="Text Box 49"/>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0255" name="Group 50"/>
          <p:cNvGrpSpPr>
            <a:grpSpLocks/>
          </p:cNvGrpSpPr>
          <p:nvPr/>
        </p:nvGrpSpPr>
        <p:grpSpPr bwMode="auto">
          <a:xfrm>
            <a:off x="5287963" y="1119188"/>
            <a:ext cx="614362" cy="544512"/>
            <a:chOff x="4876" y="510"/>
            <a:chExt cx="455" cy="403"/>
          </a:xfrm>
        </p:grpSpPr>
        <p:sp>
          <p:nvSpPr>
            <p:cNvPr id="10256" name="Rectangle 51"/>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0257" name="Group 52"/>
            <p:cNvGrpSpPr>
              <a:grpSpLocks/>
            </p:cNvGrpSpPr>
            <p:nvPr/>
          </p:nvGrpSpPr>
          <p:grpSpPr bwMode="auto">
            <a:xfrm>
              <a:off x="5126" y="732"/>
              <a:ext cx="180" cy="166"/>
              <a:chOff x="2371" y="1333"/>
              <a:chExt cx="1641" cy="1516"/>
            </a:xfrm>
          </p:grpSpPr>
          <p:sp>
            <p:nvSpPr>
              <p:cNvPr id="10285" name="Freeform 5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6" name="Rectangle 5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7" name="Freeform 5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8" name="Freeform 5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9" name="Freeform 5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0" name="Freeform 5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1" name="Freeform 5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2" name="Freeform 6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3" name="Freeform 6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4" name="Freeform 6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58" name="Group 63"/>
            <p:cNvGrpSpPr>
              <a:grpSpLocks/>
            </p:cNvGrpSpPr>
            <p:nvPr/>
          </p:nvGrpSpPr>
          <p:grpSpPr bwMode="auto">
            <a:xfrm>
              <a:off x="5055" y="666"/>
              <a:ext cx="180" cy="166"/>
              <a:chOff x="2371" y="1333"/>
              <a:chExt cx="1641" cy="1516"/>
            </a:xfrm>
          </p:grpSpPr>
          <p:sp>
            <p:nvSpPr>
              <p:cNvPr id="10275" name="Freeform 6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6" name="Rectangle 6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7" name="Freeform 6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8" name="Freeform 6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9" name="Freeform 6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0" name="Freeform 6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1" name="Freeform 7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2" name="Freeform 7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3" name="Freeform 7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4" name="Freeform 7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59" name="Group 74"/>
            <p:cNvGrpSpPr>
              <a:grpSpLocks/>
            </p:cNvGrpSpPr>
            <p:nvPr/>
          </p:nvGrpSpPr>
          <p:grpSpPr bwMode="auto">
            <a:xfrm>
              <a:off x="4984" y="599"/>
              <a:ext cx="180" cy="166"/>
              <a:chOff x="2371" y="1333"/>
              <a:chExt cx="1641" cy="1516"/>
            </a:xfrm>
          </p:grpSpPr>
          <p:sp>
            <p:nvSpPr>
              <p:cNvPr id="10265" name="Freeform 7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Rectangle 7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7" name="Freeform 7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7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7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Freeform 8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Freeform 8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Freeform 8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3" name="Freeform 8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Freeform 8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62" name="Group 87"/>
            <p:cNvGrpSpPr>
              <a:grpSpLocks/>
            </p:cNvGrpSpPr>
            <p:nvPr/>
          </p:nvGrpSpPr>
          <p:grpSpPr bwMode="auto">
            <a:xfrm>
              <a:off x="5235" y="510"/>
              <a:ext cx="90" cy="130"/>
              <a:chOff x="3674" y="1098"/>
              <a:chExt cx="676" cy="977"/>
            </a:xfrm>
          </p:grpSpPr>
          <p:sp>
            <p:nvSpPr>
              <p:cNvPr id="10263" name="Rectangle 88"/>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0264" name="Picture 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Checkset example 1:</a:t>
            </a:r>
            <a:br>
              <a:rPr lang="en-US" smtClean="0"/>
            </a:br>
            <a:r>
              <a:rPr lang="en-US" sz="2600" smtClean="0"/>
              <a:t>Single payment for single check</a:t>
            </a:r>
          </a:p>
        </p:txBody>
      </p:sp>
      <p:sp>
        <p:nvSpPr>
          <p:cNvPr id="11267" name="Rectangle 3"/>
          <p:cNvSpPr>
            <a:spLocks noGrp="1" noChangeArrowheads="1"/>
          </p:cNvSpPr>
          <p:nvPr>
            <p:ph idx="1"/>
          </p:nvPr>
        </p:nvSpPr>
        <p:spPr>
          <a:xfrm>
            <a:off x="519113" y="4837113"/>
            <a:ext cx="8318500" cy="1552575"/>
          </a:xfrm>
        </p:spPr>
        <p:txBody>
          <a:bodyPr/>
          <a:lstStyle/>
          <a:p>
            <a:pPr>
              <a:buFont typeface="Arial" charset="0"/>
              <a:buChar char="•"/>
            </a:pPr>
            <a:r>
              <a:rPr lang="en-US" smtClean="0"/>
              <a:t>Ray Newton receives a $550 check to repair damage done to his car during a hail storm</a:t>
            </a:r>
          </a:p>
        </p:txBody>
      </p:sp>
      <p:grpSp>
        <p:nvGrpSpPr>
          <p:cNvPr id="11268" name="Group 4"/>
          <p:cNvGrpSpPr>
            <a:grpSpLocks/>
          </p:cNvGrpSpPr>
          <p:nvPr/>
        </p:nvGrpSpPr>
        <p:grpSpPr bwMode="auto">
          <a:xfrm>
            <a:off x="3927475" y="2446338"/>
            <a:ext cx="1193800" cy="830262"/>
            <a:chOff x="3153" y="1049"/>
            <a:chExt cx="752" cy="523"/>
          </a:xfrm>
        </p:grpSpPr>
        <p:sp>
          <p:nvSpPr>
            <p:cNvPr id="11350"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1351"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9" name="AutoShape 7"/>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1270" name="Group 8"/>
          <p:cNvGrpSpPr>
            <a:grpSpLocks/>
          </p:cNvGrpSpPr>
          <p:nvPr/>
        </p:nvGrpSpPr>
        <p:grpSpPr bwMode="auto">
          <a:xfrm>
            <a:off x="785813" y="1955800"/>
            <a:ext cx="1217612" cy="1252538"/>
            <a:chOff x="358" y="281"/>
            <a:chExt cx="934" cy="961"/>
          </a:xfrm>
        </p:grpSpPr>
        <p:grpSp>
          <p:nvGrpSpPr>
            <p:cNvPr id="11322" name="Group 9"/>
            <p:cNvGrpSpPr>
              <a:grpSpLocks/>
            </p:cNvGrpSpPr>
            <p:nvPr/>
          </p:nvGrpSpPr>
          <p:grpSpPr bwMode="auto">
            <a:xfrm>
              <a:off x="607" y="513"/>
              <a:ext cx="615" cy="494"/>
              <a:chOff x="1834" y="946"/>
              <a:chExt cx="721" cy="579"/>
            </a:xfrm>
          </p:grpSpPr>
          <p:sp>
            <p:nvSpPr>
              <p:cNvPr id="11348" name="Line 10"/>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9" name="Line 11"/>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23" name="Group 12"/>
            <p:cNvGrpSpPr>
              <a:grpSpLocks/>
            </p:cNvGrpSpPr>
            <p:nvPr/>
          </p:nvGrpSpPr>
          <p:grpSpPr bwMode="auto">
            <a:xfrm>
              <a:off x="888" y="736"/>
              <a:ext cx="404" cy="506"/>
              <a:chOff x="4174" y="933"/>
              <a:chExt cx="921" cy="1151"/>
            </a:xfrm>
          </p:grpSpPr>
          <p:sp>
            <p:nvSpPr>
              <p:cNvPr id="11331" name="Rectangle 1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32" name="AutoShape 1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3" name="AutoShape 1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4" name="AutoShape 1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5" name="Freeform 1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6" name="Freeform 1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7" name="Freeform 1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8" name="Freeform 2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9" name="Freeform 2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0" name="Freeform 2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1" name="Freeform 2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2" name="Line 2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3" name="Line 2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4" name="Line 2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5" name="Line 2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6" name="Line 2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7" name="Line 2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24" name="Group 30"/>
            <p:cNvGrpSpPr>
              <a:grpSpLocks/>
            </p:cNvGrpSpPr>
            <p:nvPr/>
          </p:nvGrpSpPr>
          <p:grpSpPr bwMode="auto">
            <a:xfrm>
              <a:off x="358" y="281"/>
              <a:ext cx="514" cy="511"/>
              <a:chOff x="3360" y="800"/>
              <a:chExt cx="620" cy="616"/>
            </a:xfrm>
          </p:grpSpPr>
          <p:sp>
            <p:nvSpPr>
              <p:cNvPr id="11325" name="AutoShape 3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326" name="Freeform 32"/>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327" name="Group 33"/>
              <p:cNvGrpSpPr>
                <a:grpSpLocks/>
              </p:cNvGrpSpPr>
              <p:nvPr/>
            </p:nvGrpSpPr>
            <p:grpSpPr bwMode="auto">
              <a:xfrm flipH="1">
                <a:off x="3749" y="1171"/>
                <a:ext cx="212" cy="213"/>
                <a:chOff x="1350" y="686"/>
                <a:chExt cx="1132" cy="1132"/>
              </a:xfrm>
            </p:grpSpPr>
            <p:sp>
              <p:nvSpPr>
                <p:cNvPr id="11329" name="AutoShape 3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30" name="Picture 35"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28" name="Picture 3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271" name="AutoShape 37"/>
          <p:cNvSpPr>
            <a:spLocks noChangeArrowheads="1"/>
          </p:cNvSpPr>
          <p:nvPr/>
        </p:nvSpPr>
        <p:spPr bwMode="auto">
          <a:xfrm>
            <a:off x="2111375" y="2393950"/>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1272" name="Text Box 38"/>
          <p:cNvSpPr txBox="1">
            <a:spLocks noChangeArrowheads="1"/>
          </p:cNvSpPr>
          <p:nvPr/>
        </p:nvSpPr>
        <p:spPr bwMode="auto">
          <a:xfrm>
            <a:off x="2139950" y="3127375"/>
            <a:ext cx="1033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-$550</a:t>
            </a:r>
          </a:p>
        </p:txBody>
      </p:sp>
      <p:sp>
        <p:nvSpPr>
          <p:cNvPr id="11273" name="Text Box 39"/>
          <p:cNvSpPr txBox="1">
            <a:spLocks noChangeArrowheads="1"/>
          </p:cNvSpPr>
          <p:nvPr/>
        </p:nvSpPr>
        <p:spPr bwMode="auto">
          <a:xfrm>
            <a:off x="1485900" y="1992313"/>
            <a:ext cx="1841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Comprehensive</a:t>
            </a:r>
          </a:p>
        </p:txBody>
      </p:sp>
      <p:grpSp>
        <p:nvGrpSpPr>
          <p:cNvPr id="11274" name="Group 40"/>
          <p:cNvGrpSpPr>
            <a:grpSpLocks/>
          </p:cNvGrpSpPr>
          <p:nvPr/>
        </p:nvGrpSpPr>
        <p:grpSpPr bwMode="auto">
          <a:xfrm>
            <a:off x="5121275" y="2517775"/>
            <a:ext cx="3654425" cy="622300"/>
            <a:chOff x="3226" y="772"/>
            <a:chExt cx="2302" cy="392"/>
          </a:xfrm>
        </p:grpSpPr>
        <p:grpSp>
          <p:nvGrpSpPr>
            <p:cNvPr id="11317" name="Group 41"/>
            <p:cNvGrpSpPr>
              <a:grpSpLocks/>
            </p:cNvGrpSpPr>
            <p:nvPr/>
          </p:nvGrpSpPr>
          <p:grpSpPr bwMode="auto">
            <a:xfrm>
              <a:off x="4010" y="772"/>
              <a:ext cx="392" cy="392"/>
              <a:chOff x="1350" y="686"/>
              <a:chExt cx="1132" cy="1132"/>
            </a:xfrm>
          </p:grpSpPr>
          <p:sp>
            <p:nvSpPr>
              <p:cNvPr id="11320"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21"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318" name="Line 44"/>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9" name="Text Box 45"/>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sp>
        <p:nvSpPr>
          <p:cNvPr id="11275" name="Text Box 46"/>
          <p:cNvSpPr txBox="1">
            <a:spLocks noChangeArrowheads="1"/>
          </p:cNvSpPr>
          <p:nvPr/>
        </p:nvSpPr>
        <p:spPr bwMode="auto">
          <a:xfrm>
            <a:off x="5197475" y="24876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$550</a:t>
            </a:r>
          </a:p>
        </p:txBody>
      </p:sp>
      <p:sp>
        <p:nvSpPr>
          <p:cNvPr id="11276" name="Text Box 62"/>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1277" name="Group 63"/>
          <p:cNvGrpSpPr>
            <a:grpSpLocks/>
          </p:cNvGrpSpPr>
          <p:nvPr/>
        </p:nvGrpSpPr>
        <p:grpSpPr bwMode="auto">
          <a:xfrm>
            <a:off x="5287963" y="1119188"/>
            <a:ext cx="614362" cy="544512"/>
            <a:chOff x="4876" y="510"/>
            <a:chExt cx="455" cy="403"/>
          </a:xfrm>
        </p:grpSpPr>
        <p:sp>
          <p:nvSpPr>
            <p:cNvPr id="11278" name="Rectangle 64"/>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1279" name="Group 65"/>
            <p:cNvGrpSpPr>
              <a:grpSpLocks/>
            </p:cNvGrpSpPr>
            <p:nvPr/>
          </p:nvGrpSpPr>
          <p:grpSpPr bwMode="auto">
            <a:xfrm>
              <a:off x="5126" y="732"/>
              <a:ext cx="180" cy="166"/>
              <a:chOff x="2371" y="1333"/>
              <a:chExt cx="1641" cy="1516"/>
            </a:xfrm>
          </p:grpSpPr>
          <p:sp>
            <p:nvSpPr>
              <p:cNvPr id="11307" name="Freeform 6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Rectangle 6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9" name="Freeform 6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0" name="Freeform 6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1" name="Freeform 7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2" name="Freeform 7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3" name="Freeform 7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4" name="Freeform 7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5" name="Freeform 7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6" name="Freeform 7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0" name="Group 76"/>
            <p:cNvGrpSpPr>
              <a:grpSpLocks/>
            </p:cNvGrpSpPr>
            <p:nvPr/>
          </p:nvGrpSpPr>
          <p:grpSpPr bwMode="auto">
            <a:xfrm>
              <a:off x="5055" y="666"/>
              <a:ext cx="180" cy="166"/>
              <a:chOff x="2371" y="1333"/>
              <a:chExt cx="1641" cy="1516"/>
            </a:xfrm>
          </p:grpSpPr>
          <p:sp>
            <p:nvSpPr>
              <p:cNvPr id="11297" name="Freeform 7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Rectangle 7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9" name="Freeform 7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0" name="Freeform 8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1" name="Freeform 8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2" name="Freeform 8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3" name="Freeform 8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4" name="Freeform 8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5" name="Freeform 8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6" name="Freeform 8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1" name="Group 87"/>
            <p:cNvGrpSpPr>
              <a:grpSpLocks/>
            </p:cNvGrpSpPr>
            <p:nvPr/>
          </p:nvGrpSpPr>
          <p:grpSpPr bwMode="auto">
            <a:xfrm>
              <a:off x="4984" y="599"/>
              <a:ext cx="180" cy="166"/>
              <a:chOff x="2371" y="1333"/>
              <a:chExt cx="1641" cy="1516"/>
            </a:xfrm>
          </p:grpSpPr>
          <p:sp>
            <p:nvSpPr>
              <p:cNvPr id="11287" name="Freeform 8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Rectangle 8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9" name="Freeform 9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9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1" name="Freeform 9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2" name="Freeform 9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Freeform 9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9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Freeform 9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6" name="Freeform 9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4" name="Group 100"/>
            <p:cNvGrpSpPr>
              <a:grpSpLocks/>
            </p:cNvGrpSpPr>
            <p:nvPr/>
          </p:nvGrpSpPr>
          <p:grpSpPr bwMode="auto">
            <a:xfrm>
              <a:off x="5235" y="510"/>
              <a:ext cx="90" cy="130"/>
              <a:chOff x="3674" y="1098"/>
              <a:chExt cx="676" cy="977"/>
            </a:xfrm>
          </p:grpSpPr>
          <p:sp>
            <p:nvSpPr>
              <p:cNvPr id="11285" name="Rectangle 101"/>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86" name="Picture 10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Checkset example 2:</a:t>
            </a:r>
            <a:br>
              <a:rPr lang="en-US" smtClean="0"/>
            </a:br>
            <a:r>
              <a:rPr lang="en-US" sz="2600" smtClean="0"/>
              <a:t>Multiple payments for single check</a:t>
            </a:r>
          </a:p>
        </p:txBody>
      </p:sp>
      <p:sp>
        <p:nvSpPr>
          <p:cNvPr id="12291" name="Rectangle 3"/>
          <p:cNvSpPr>
            <a:spLocks noGrp="1" noChangeArrowheads="1"/>
          </p:cNvSpPr>
          <p:nvPr>
            <p:ph idx="1"/>
          </p:nvPr>
        </p:nvSpPr>
        <p:spPr>
          <a:xfrm>
            <a:off x="519113" y="4837113"/>
            <a:ext cx="8318500" cy="1552575"/>
          </a:xfrm>
        </p:spPr>
        <p:txBody>
          <a:bodyPr/>
          <a:lstStyle/>
          <a:p>
            <a:pPr>
              <a:buFont typeface="Arial" charset="0"/>
              <a:buChar char="•"/>
            </a:pPr>
            <a:r>
              <a:rPr lang="en-US" dirty="0" smtClean="0"/>
              <a:t>Ray Newton receives a check for $3715 to cover:</a:t>
            </a:r>
          </a:p>
          <a:p>
            <a:pPr lvl="1"/>
            <a:r>
              <a:rPr lang="en-US" dirty="0" smtClean="0"/>
              <a:t>Damage done to his car from a collision</a:t>
            </a:r>
          </a:p>
          <a:p>
            <a:pPr lvl="1"/>
            <a:r>
              <a:rPr lang="en-US" dirty="0" smtClean="0"/>
              <a:t>Medical payments for an injury he got during the collision</a:t>
            </a:r>
          </a:p>
        </p:txBody>
      </p:sp>
      <p:grpSp>
        <p:nvGrpSpPr>
          <p:cNvPr id="12292" name="Group 4"/>
          <p:cNvGrpSpPr>
            <a:grpSpLocks/>
          </p:cNvGrpSpPr>
          <p:nvPr/>
        </p:nvGrpSpPr>
        <p:grpSpPr bwMode="auto">
          <a:xfrm>
            <a:off x="3927475" y="2446338"/>
            <a:ext cx="1193800" cy="830262"/>
            <a:chOff x="3153" y="1049"/>
            <a:chExt cx="752" cy="523"/>
          </a:xfrm>
        </p:grpSpPr>
        <p:sp>
          <p:nvSpPr>
            <p:cNvPr id="12406"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2407"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3" name="AutoShape 7"/>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2294" name="Group 8"/>
          <p:cNvGrpSpPr>
            <a:grpSpLocks/>
          </p:cNvGrpSpPr>
          <p:nvPr/>
        </p:nvGrpSpPr>
        <p:grpSpPr bwMode="auto">
          <a:xfrm>
            <a:off x="5121275" y="2517775"/>
            <a:ext cx="3654425" cy="622300"/>
            <a:chOff x="3226" y="772"/>
            <a:chExt cx="2302" cy="392"/>
          </a:xfrm>
        </p:grpSpPr>
        <p:grpSp>
          <p:nvGrpSpPr>
            <p:cNvPr id="12401" name="Group 9"/>
            <p:cNvGrpSpPr>
              <a:grpSpLocks/>
            </p:cNvGrpSpPr>
            <p:nvPr/>
          </p:nvGrpSpPr>
          <p:grpSpPr bwMode="auto">
            <a:xfrm>
              <a:off x="4010" y="772"/>
              <a:ext cx="392" cy="392"/>
              <a:chOff x="1350" y="686"/>
              <a:chExt cx="1132" cy="1132"/>
            </a:xfrm>
          </p:grpSpPr>
          <p:sp>
            <p:nvSpPr>
              <p:cNvPr id="12404" name="AutoShape 1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405" name="Picture 1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402" name="Line 12"/>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3" name="Text Box 13"/>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sp>
        <p:nvSpPr>
          <p:cNvPr id="12295" name="AutoShape 14"/>
          <p:cNvSpPr>
            <a:spLocks noChangeArrowheads="1"/>
          </p:cNvSpPr>
          <p:nvPr/>
        </p:nvSpPr>
        <p:spPr bwMode="auto">
          <a:xfrm>
            <a:off x="2109788" y="33766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2296" name="Group 15"/>
          <p:cNvGrpSpPr>
            <a:grpSpLocks/>
          </p:cNvGrpSpPr>
          <p:nvPr/>
        </p:nvGrpSpPr>
        <p:grpSpPr bwMode="auto">
          <a:xfrm>
            <a:off x="785813" y="1109663"/>
            <a:ext cx="1217612" cy="1252537"/>
            <a:chOff x="358" y="281"/>
            <a:chExt cx="934" cy="961"/>
          </a:xfrm>
        </p:grpSpPr>
        <p:grpSp>
          <p:nvGrpSpPr>
            <p:cNvPr id="12373" name="Group 16"/>
            <p:cNvGrpSpPr>
              <a:grpSpLocks/>
            </p:cNvGrpSpPr>
            <p:nvPr/>
          </p:nvGrpSpPr>
          <p:grpSpPr bwMode="auto">
            <a:xfrm>
              <a:off x="607" y="513"/>
              <a:ext cx="615" cy="494"/>
              <a:chOff x="1834" y="946"/>
              <a:chExt cx="721" cy="579"/>
            </a:xfrm>
          </p:grpSpPr>
          <p:sp>
            <p:nvSpPr>
              <p:cNvPr id="12399" name="Line 17"/>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0" name="Line 18"/>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74" name="Group 19"/>
            <p:cNvGrpSpPr>
              <a:grpSpLocks/>
            </p:cNvGrpSpPr>
            <p:nvPr/>
          </p:nvGrpSpPr>
          <p:grpSpPr bwMode="auto">
            <a:xfrm>
              <a:off x="888" y="736"/>
              <a:ext cx="404" cy="506"/>
              <a:chOff x="4174" y="933"/>
              <a:chExt cx="921" cy="1151"/>
            </a:xfrm>
          </p:grpSpPr>
          <p:sp>
            <p:nvSpPr>
              <p:cNvPr id="12382" name="Rectangle 20"/>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383" name="AutoShape 21"/>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84" name="AutoShape 22"/>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85" name="AutoShape 23"/>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86" name="Freeform 24"/>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87" name="Freeform 25"/>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88" name="Freeform 26"/>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89" name="Freeform 27"/>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0" name="Freeform 28"/>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1" name="Freeform 29"/>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2" name="Freeform 30"/>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3" name="Line 31"/>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4" name="Line 32"/>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5" name="Line 33"/>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6" name="Line 34"/>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7" name="Line 35"/>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8" name="Line 36"/>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75" name="Group 37"/>
            <p:cNvGrpSpPr>
              <a:grpSpLocks/>
            </p:cNvGrpSpPr>
            <p:nvPr/>
          </p:nvGrpSpPr>
          <p:grpSpPr bwMode="auto">
            <a:xfrm>
              <a:off x="358" y="281"/>
              <a:ext cx="514" cy="511"/>
              <a:chOff x="3360" y="800"/>
              <a:chExt cx="620" cy="616"/>
            </a:xfrm>
          </p:grpSpPr>
          <p:sp>
            <p:nvSpPr>
              <p:cNvPr id="12376" name="AutoShape 3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77" name="Freeform 39"/>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78" name="Group 40"/>
              <p:cNvGrpSpPr>
                <a:grpSpLocks/>
              </p:cNvGrpSpPr>
              <p:nvPr/>
            </p:nvGrpSpPr>
            <p:grpSpPr bwMode="auto">
              <a:xfrm flipH="1">
                <a:off x="3749" y="1171"/>
                <a:ext cx="212" cy="213"/>
                <a:chOff x="1350" y="686"/>
                <a:chExt cx="1132" cy="1132"/>
              </a:xfrm>
            </p:grpSpPr>
            <p:sp>
              <p:nvSpPr>
                <p:cNvPr id="12380" name="AutoShape 4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81" name="Picture 42"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79" name="Picture 4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297" name="Text Box 44"/>
          <p:cNvSpPr txBox="1">
            <a:spLocks noChangeArrowheads="1"/>
          </p:cNvSpPr>
          <p:nvPr/>
        </p:nvSpPr>
        <p:spPr bwMode="auto">
          <a:xfrm>
            <a:off x="1516063" y="29337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Med. pay.</a:t>
            </a:r>
          </a:p>
        </p:txBody>
      </p:sp>
      <p:sp>
        <p:nvSpPr>
          <p:cNvPr id="12298" name="AutoShape 45"/>
          <p:cNvSpPr>
            <a:spLocks noChangeArrowheads="1"/>
          </p:cNvSpPr>
          <p:nvPr/>
        </p:nvSpPr>
        <p:spPr bwMode="auto">
          <a:xfrm>
            <a:off x="2111375" y="15478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299" name="Text Box 46"/>
          <p:cNvSpPr txBox="1">
            <a:spLocks noChangeArrowheads="1"/>
          </p:cNvSpPr>
          <p:nvPr/>
        </p:nvSpPr>
        <p:spPr bwMode="auto">
          <a:xfrm>
            <a:off x="2139950" y="22812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-$2250</a:t>
            </a:r>
          </a:p>
        </p:txBody>
      </p:sp>
      <p:sp>
        <p:nvSpPr>
          <p:cNvPr id="12300" name="Text Box 47"/>
          <p:cNvSpPr txBox="1">
            <a:spLocks noChangeArrowheads="1"/>
          </p:cNvSpPr>
          <p:nvPr/>
        </p:nvSpPr>
        <p:spPr bwMode="auto">
          <a:xfrm>
            <a:off x="1485900" y="11461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12301" name="Text Box 48"/>
          <p:cNvSpPr txBox="1">
            <a:spLocks noChangeArrowheads="1"/>
          </p:cNvSpPr>
          <p:nvPr/>
        </p:nvSpPr>
        <p:spPr bwMode="auto">
          <a:xfrm>
            <a:off x="2122488" y="41116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-$1465</a:t>
            </a:r>
          </a:p>
        </p:txBody>
      </p:sp>
      <p:grpSp>
        <p:nvGrpSpPr>
          <p:cNvPr id="12302" name="Group 49"/>
          <p:cNvGrpSpPr>
            <a:grpSpLocks/>
          </p:cNvGrpSpPr>
          <p:nvPr/>
        </p:nvGrpSpPr>
        <p:grpSpPr bwMode="auto">
          <a:xfrm>
            <a:off x="785813" y="2938463"/>
            <a:ext cx="1217612" cy="1252537"/>
            <a:chOff x="358" y="281"/>
            <a:chExt cx="934" cy="961"/>
          </a:xfrm>
        </p:grpSpPr>
        <p:grpSp>
          <p:nvGrpSpPr>
            <p:cNvPr id="12345" name="Group 50"/>
            <p:cNvGrpSpPr>
              <a:grpSpLocks/>
            </p:cNvGrpSpPr>
            <p:nvPr/>
          </p:nvGrpSpPr>
          <p:grpSpPr bwMode="auto">
            <a:xfrm>
              <a:off x="607" y="513"/>
              <a:ext cx="615" cy="494"/>
              <a:chOff x="1834" y="946"/>
              <a:chExt cx="721" cy="579"/>
            </a:xfrm>
          </p:grpSpPr>
          <p:sp>
            <p:nvSpPr>
              <p:cNvPr id="12371" name="Line 51"/>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2" name="Line 52"/>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46" name="Group 53"/>
            <p:cNvGrpSpPr>
              <a:grpSpLocks/>
            </p:cNvGrpSpPr>
            <p:nvPr/>
          </p:nvGrpSpPr>
          <p:grpSpPr bwMode="auto">
            <a:xfrm>
              <a:off x="888" y="736"/>
              <a:ext cx="404" cy="506"/>
              <a:chOff x="4174" y="933"/>
              <a:chExt cx="921" cy="1151"/>
            </a:xfrm>
          </p:grpSpPr>
          <p:sp>
            <p:nvSpPr>
              <p:cNvPr id="12354" name="Rectangle 5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355" name="AutoShape 5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56" name="AutoShape 5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57" name="AutoShape 5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58" name="Freeform 5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59" name="Freeform 5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0" name="Freeform 6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1" name="Freeform 6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2" name="Freeform 6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3" name="Freeform 6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4" name="Freeform 6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5" name="Line 6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6" name="Line 6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7" name="Line 6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8" name="Line 6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9" name="Line 6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0" name="Line 7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47" name="Group 71"/>
            <p:cNvGrpSpPr>
              <a:grpSpLocks/>
            </p:cNvGrpSpPr>
            <p:nvPr/>
          </p:nvGrpSpPr>
          <p:grpSpPr bwMode="auto">
            <a:xfrm>
              <a:off x="358" y="281"/>
              <a:ext cx="514" cy="511"/>
              <a:chOff x="3360" y="800"/>
              <a:chExt cx="620" cy="616"/>
            </a:xfrm>
          </p:grpSpPr>
          <p:sp>
            <p:nvSpPr>
              <p:cNvPr id="12348" name="AutoShape 7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49" name="Freeform 73"/>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50" name="Group 74"/>
              <p:cNvGrpSpPr>
                <a:grpSpLocks/>
              </p:cNvGrpSpPr>
              <p:nvPr/>
            </p:nvGrpSpPr>
            <p:grpSpPr bwMode="auto">
              <a:xfrm flipH="1">
                <a:off x="3749" y="1171"/>
                <a:ext cx="212" cy="213"/>
                <a:chOff x="1350" y="686"/>
                <a:chExt cx="1132" cy="1132"/>
              </a:xfrm>
            </p:grpSpPr>
            <p:sp>
              <p:nvSpPr>
                <p:cNvPr id="12352" name="AutoShape 7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53" name="Picture 7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51" name="Picture 7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303" name="Text Box 78"/>
          <p:cNvSpPr txBox="1">
            <a:spLocks noChangeArrowheads="1"/>
          </p:cNvSpPr>
          <p:nvPr/>
        </p:nvSpPr>
        <p:spPr bwMode="auto">
          <a:xfrm>
            <a:off x="5197475" y="24876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33B251"/>
                </a:solidFill>
              </a:rPr>
              <a:t>$3715</a:t>
            </a:r>
          </a:p>
        </p:txBody>
      </p:sp>
      <p:sp>
        <p:nvSpPr>
          <p:cNvPr id="12304" name="Text Box 94"/>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2305" name="Group 95"/>
          <p:cNvGrpSpPr>
            <a:grpSpLocks/>
          </p:cNvGrpSpPr>
          <p:nvPr/>
        </p:nvGrpSpPr>
        <p:grpSpPr bwMode="auto">
          <a:xfrm>
            <a:off x="5286375" y="1117600"/>
            <a:ext cx="614363" cy="544513"/>
            <a:chOff x="4876" y="510"/>
            <a:chExt cx="455" cy="403"/>
          </a:xfrm>
        </p:grpSpPr>
        <p:sp>
          <p:nvSpPr>
            <p:cNvPr id="12306" name="Rectangle 96"/>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2307" name="Group 97"/>
            <p:cNvGrpSpPr>
              <a:grpSpLocks/>
            </p:cNvGrpSpPr>
            <p:nvPr/>
          </p:nvGrpSpPr>
          <p:grpSpPr bwMode="auto">
            <a:xfrm>
              <a:off x="5126" y="732"/>
              <a:ext cx="180" cy="166"/>
              <a:chOff x="2371" y="1333"/>
              <a:chExt cx="1641" cy="1516"/>
            </a:xfrm>
          </p:grpSpPr>
          <p:sp>
            <p:nvSpPr>
              <p:cNvPr id="12335"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7"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8" name="Group 108"/>
            <p:cNvGrpSpPr>
              <a:grpSpLocks/>
            </p:cNvGrpSpPr>
            <p:nvPr/>
          </p:nvGrpSpPr>
          <p:grpSpPr bwMode="auto">
            <a:xfrm>
              <a:off x="5055" y="666"/>
              <a:ext cx="180" cy="166"/>
              <a:chOff x="2371" y="1333"/>
              <a:chExt cx="1641" cy="1516"/>
            </a:xfrm>
          </p:grpSpPr>
          <p:sp>
            <p:nvSpPr>
              <p:cNvPr id="12325"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7"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1"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2"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4"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9" name="Group 119"/>
            <p:cNvGrpSpPr>
              <a:grpSpLocks/>
            </p:cNvGrpSpPr>
            <p:nvPr/>
          </p:nvGrpSpPr>
          <p:grpSpPr bwMode="auto">
            <a:xfrm>
              <a:off x="4984" y="599"/>
              <a:ext cx="180" cy="166"/>
              <a:chOff x="2371" y="1333"/>
              <a:chExt cx="1641" cy="1516"/>
            </a:xfrm>
          </p:grpSpPr>
          <p:sp>
            <p:nvSpPr>
              <p:cNvPr id="12315"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7"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2"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12" name="Group 132"/>
            <p:cNvGrpSpPr>
              <a:grpSpLocks/>
            </p:cNvGrpSpPr>
            <p:nvPr/>
          </p:nvGrpSpPr>
          <p:grpSpPr bwMode="auto">
            <a:xfrm>
              <a:off x="5235" y="510"/>
              <a:ext cx="90" cy="130"/>
              <a:chOff x="3674" y="1098"/>
              <a:chExt cx="676" cy="977"/>
            </a:xfrm>
          </p:grpSpPr>
          <p:sp>
            <p:nvSpPr>
              <p:cNvPr id="12313" name="Rectangle 133"/>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2314" name="Picture 13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B6C2A72C5166A44391EDA2725AA68A81" ma:contentTypeVersion="118" ma:contentTypeDescription="Create a new document." ma:contentTypeScope="" ma:versionID="947023b5a0ba319cc32d1f003d9d4ff8">
  <xsd:schema xmlns:xsd="http://www.w3.org/2001/XMLSchema" xmlns:xs="http://www.w3.org/2001/XMLSchema" xmlns:p="http://schemas.microsoft.com/office/2006/metadata/properties" xmlns:ns2="47bd97c3-baec-4164-9f56-aa6c2a786516" xmlns:ns3="50c908b1-f277-4340-90a9-4611d0b0f078" xmlns:ns4="813041c8-a685-40c9-897a-76641cfaba96" xmlns:ns5="35818088-e62d-4edf-bbb6-409430aef268" targetNamespace="http://schemas.microsoft.com/office/2006/metadata/properties" ma:root="true" ma:fieldsID="f055f7885060b01ab1d797aff20fb03b" ns2:_="" ns3:_="" ns4:_="" ns5:_="">
    <xsd:import namespace="47bd97c3-baec-4164-9f56-aa6c2a786516"/>
    <xsd:import namespace="50c908b1-f277-4340-90a9-4611d0b0f078"/>
    <xsd:import namespace="813041c8-a685-40c9-897a-76641cfaba96"/>
    <xsd:import namespace="35818088-e62d-4edf-bbb6-409430aef268"/>
    <xsd:element name="properties">
      <xsd:complexType>
        <xsd:sequence>
          <xsd:element name="documentManagement">
            <xsd:complexType>
              <xsd:all>
                <xsd:element ref="ns2:_dlc_DocId" minOccurs="0"/>
                <xsd:element ref="ns2:_dlc_DocIdUrl" minOccurs="0"/>
                <xsd:element ref="ns2:_dlc_DocIdPersistId" minOccurs="0"/>
                <xsd:element ref="ns3:TaxCatchAll" minOccurs="0"/>
                <xsd:element ref="ns3:TaxKeywordTaxHTField" minOccurs="0"/>
                <xsd:element ref="ns4:p887583c4ba64d05bf7d8ab5747c6885" minOccurs="0"/>
                <xsd:element ref="ns5:ClassificationDataNoteField" minOccurs="0"/>
                <xsd:element ref="ns5:Classification_x0020_Status" minOccurs="0"/>
                <xsd:element ref="ns4:GW_x0020_Version" minOccurs="0"/>
                <xsd:element ref="ns4:Type_x0020_of_x0020_tool" minOccurs="0"/>
                <xsd:element ref="ns4:Tool"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bd97c3-baec-4164-9f56-aa6c2a7865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c908b1-f277-4340-90a9-4611d0b0f078"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f1344d93-cd82-4983-adba-589ebfde7772}" ma:internalName="TaxCatchAll" ma:showField="CatchAllData" ma:web="47bd97c3-baec-4164-9f56-aa6c2a786516">
      <xsd:complexType>
        <xsd:complexContent>
          <xsd:extension base="dms:MultiChoiceLookup">
            <xsd:sequence>
              <xsd:element name="Value" type="dms:Lookup" maxOccurs="unbounded" minOccurs="0" nillable="true"/>
            </xsd:sequence>
          </xsd:extension>
        </xsd:complexContent>
      </xsd:complexType>
    </xsd:element>
    <xsd:element name="TaxKeywordTaxHTField" ma:index="13" nillable="true" ma:taxonomy="true" ma:internalName="TaxKeywordTaxHTField" ma:taxonomyFieldName="TaxKeyword" ma:displayName="Enterprise Keywords" ma:fieldId="{23f27201-bee3-471e-b2e7-b64fd8b7ca38}" ma:taxonomyMulti="true" ma:sspId="33ef62f9-2e07-484b-bd79-00aec90129f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3041c8-a685-40c9-897a-76641cfaba96" elementFormDefault="qualified">
    <xsd:import namespace="http://schemas.microsoft.com/office/2006/documentManagement/types"/>
    <xsd:import namespace="http://schemas.microsoft.com/office/infopath/2007/PartnerControls"/>
    <xsd:element name="p887583c4ba64d05bf7d8ab5747c6885" ma:index="15" nillable="true" ma:taxonomy="true" ma:internalName="p887583c4ba64d05bf7d8ab5747c6885" ma:taxonomyFieldName="Financial_x0020_Services_x0020_Solutions" ma:displayName="Financial Services Solutions" ma:readOnly="false" ma:default="" ma:fieldId="{9887583c-4ba6-4d05-bf7d-8ab5747c6885}" ma:taxonomyMulti="true" ma:sspId="33ef62f9-2e07-484b-bd79-00aec90129fe" ma:termSetId="239b5997-633a-4b4b-9814-25ca4115df09" ma:anchorId="5ec0865f-c4dd-4086-aad1-b0b09436408b" ma:open="false" ma:isKeyword="false">
      <xsd:complexType>
        <xsd:sequence>
          <xsd:element ref="pc:Terms" minOccurs="0" maxOccurs="1"/>
        </xsd:sequence>
      </xsd:complexType>
    </xsd:element>
    <xsd:element name="GW_x0020_Version" ma:index="18" nillable="true" ma:displayName="GW Version" ma:format="Dropdown" ma:internalName="GW_x0020_Version">
      <xsd:simpleType>
        <xsd:restriction base="dms:Choice">
          <xsd:enumeration value="7.x"/>
          <xsd:enumeration value="8.x"/>
          <xsd:enumeration value="9.x"/>
          <xsd:enumeration value="10.x"/>
        </xsd:restriction>
      </xsd:simpleType>
    </xsd:element>
    <xsd:element name="Type_x0020_of_x0020_tool" ma:index="19" nillable="true" ma:displayName="Type of tool" ma:internalName="Type_x0020_of_x0020_tool">
      <xsd:simpleType>
        <xsd:restriction base="dms:Text">
          <xsd:maxLength value="255"/>
        </xsd:restriction>
      </xsd:simpleType>
    </xsd:element>
    <xsd:element name="Tool" ma:index="20" nillable="true" ma:displayName="Tool" ma:internalName="Too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818088-e62d-4edf-bbb6-409430aef268" elementFormDefault="qualified">
    <xsd:import namespace="http://schemas.microsoft.com/office/2006/documentManagement/types"/>
    <xsd:import namespace="http://schemas.microsoft.com/office/infopath/2007/PartnerControls"/>
    <xsd:element name="ClassificationDataNoteField" ma:index="16" nillable="true" ma:displayName="ClassificationDataNoteField" ma:internalName="ClassificationDataNoteField" ma:readOnly="true">
      <xsd:simpleType>
        <xsd:restriction base="dms:Note"/>
      </xsd:simpleType>
    </xsd:element>
    <xsd:element name="Classification_x0020_Status" ma:index="17" nillable="true" ma:displayName="Classification Status" ma:internalName="Classification_x0020_Status"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lassification_x0020_Status xmlns="35818088-e62d-4edf-bbb6-409430aef268">Pending classification</Classification_x0020_Status>
    <ClassificationDataNoteField xmlns="35818088-e62d-4edf-bbb6-409430aef268">47d5bbd4-246b-4d67-bac7-3958feb4d513;2016-08-18 15:55:43;PENDINGCLASSIFICATION;False;False</ClassificationDataNoteField>
    <_dlc_DocId xmlns="47bd97c3-baec-4164-9f56-aa6c2a786516">HJ27Z3W6ECTE-4-844</_dlc_DocId>
    <_dlc_DocIdUrl xmlns="47bd97c3-baec-4164-9f56-aa6c2a786516">
      <Url>https://sites.ey.com/sites/guidewiretraining/_layouts/15/DocIdRedir.aspx?ID=HJ27Z3W6ECTE-4-844</Url>
      <Description>HJ27Z3W6ECTE-4-844</Description>
    </_dlc_DocIdUrl>
    <TaxCatchAll xmlns="50c908b1-f277-4340-90a9-4611d0b0f078">
      <Value>3</Value>
    </TaxCatchAll>
    <TaxKeywordTaxHTField xmlns="50c908b1-f277-4340-90a9-4611d0b0f078">
      <Terms xmlns="http://schemas.microsoft.com/office/infopath/2007/PartnerControls"/>
    </TaxKeywordTaxHTField>
    <p887583c4ba64d05bf7d8ab5747c6885 xmlns="813041c8-a685-40c9-897a-76641cfaba96">
      <Terms xmlns="http://schemas.microsoft.com/office/infopath/2007/PartnerControls">
        <TermInfo xmlns="http://schemas.microsoft.com/office/infopath/2007/PartnerControls">
          <TermName xmlns="http://schemas.microsoft.com/office/infopath/2007/PartnerControls">Guidewire (Claims, Policy, Billing, Suite, Other)</TermName>
          <TermId xmlns="http://schemas.microsoft.com/office/infopath/2007/PartnerControls">ccc53bef-3c97-44a6-ae18-9ecca3433425</TermId>
        </TermInfo>
      </Terms>
    </p887583c4ba64d05bf7d8ab5747c6885>
    <Type_x0020_of_x0020_tool xmlns="813041c8-a685-40c9-897a-76641cfaba96">Training materials</Type_x0020_of_x0020_tool>
    <GW_x0020_Version xmlns="813041c8-a685-40c9-897a-76641cfaba96">GW Version 8.0</GW_x0020_Version>
    <Tool xmlns="813041c8-a685-40c9-897a-76641cfaba96">Introduction</Tool>
  </documentManagement>
</p:properties>
</file>

<file path=customXml/itemProps1.xml><?xml version="1.0" encoding="utf-8"?>
<ds:datastoreItem xmlns:ds="http://schemas.openxmlformats.org/officeDocument/2006/customXml" ds:itemID="{66716681-4EAD-404F-850E-11B52057A9B3}"/>
</file>

<file path=customXml/itemProps2.xml><?xml version="1.0" encoding="utf-8"?>
<ds:datastoreItem xmlns:ds="http://schemas.openxmlformats.org/officeDocument/2006/customXml" ds:itemID="{ED02F592-7BAD-46F7-9814-5F8D75AA3F62}"/>
</file>

<file path=customXml/itemProps3.xml><?xml version="1.0" encoding="utf-8"?>
<ds:datastoreItem xmlns:ds="http://schemas.openxmlformats.org/officeDocument/2006/customXml" ds:itemID="{7A7642EB-75F0-4C31-9DD0-2DA9D043003E}"/>
</file>

<file path=customXml/itemProps4.xml><?xml version="1.0" encoding="utf-8"?>
<ds:datastoreItem xmlns:ds="http://schemas.openxmlformats.org/officeDocument/2006/customXml" ds:itemID="{B3EEF3F2-372D-440F-97C1-D401EFB252A4}"/>
</file>

<file path=docProps/app.xml><?xml version="1.0" encoding="utf-8"?>
<Properties xmlns="http://schemas.openxmlformats.org/officeDocument/2006/extended-properties" xmlns:vt="http://schemas.openxmlformats.org/officeDocument/2006/docPropsVTypes">
  <Template/>
  <TotalTime>13472</TotalTime>
  <Words>5786</Words>
  <Application>Microsoft Office PowerPoint</Application>
  <PresentationFormat>On-screen Show (4:3)</PresentationFormat>
  <Paragraphs>511</Paragraphs>
  <Slides>52</Slides>
  <Notes>52</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1_test-template</vt:lpstr>
      <vt:lpstr>Payments</vt:lpstr>
      <vt:lpstr>Lesson objectives</vt:lpstr>
      <vt:lpstr>Lesson outline</vt:lpstr>
      <vt:lpstr>Checks and payees</vt:lpstr>
      <vt:lpstr>The payment wizard</vt:lpstr>
      <vt:lpstr>Payment transactions</vt:lpstr>
      <vt:lpstr>Checks in a checkset</vt:lpstr>
      <vt:lpstr>Checkset example 1: Single payment for single check</vt:lpstr>
      <vt:lpstr>Checkset example 2: Multiple payments for single check</vt:lpstr>
      <vt:lpstr>Checkset example 3: Single payment for multiple checks</vt:lpstr>
      <vt:lpstr>Checkset example 4: Multiple payments for multiple checks</vt:lpstr>
      <vt:lpstr>Financials approval</vt:lpstr>
      <vt:lpstr>The life cycle of a check</vt:lpstr>
      <vt:lpstr>General ledger integration</vt:lpstr>
      <vt:lpstr>Check processing integration</vt:lpstr>
      <vt:lpstr>Financial institution integration</vt:lpstr>
      <vt:lpstr>The end of the reserve line</vt:lpstr>
      <vt:lpstr>Lesson outline</vt:lpstr>
      <vt:lpstr>The payment wizard</vt:lpstr>
      <vt:lpstr>Basic steps of the payment wizard</vt:lpstr>
      <vt:lpstr>(Notes only slide)</vt:lpstr>
      <vt:lpstr>Prerequisites of the payment wizard: Claim at "ability to pay"</vt:lpstr>
      <vt:lpstr>PowerPoint Presentation</vt:lpstr>
      <vt:lpstr>Initiating the payment wizard</vt:lpstr>
      <vt:lpstr>Step 1: Payees (Specifying the primary payee)</vt:lpstr>
      <vt:lpstr>Step 1: Payees (Creating additional payees/checks)</vt:lpstr>
      <vt:lpstr>Step 2: Payment transactions (The first payment transaction)</vt:lpstr>
      <vt:lpstr>Payment types</vt:lpstr>
      <vt:lpstr>PowerPoint Presentation</vt:lpstr>
      <vt:lpstr>Multicurrency payments</vt:lpstr>
      <vt:lpstr>Step 3: Check instructions</vt:lpstr>
      <vt:lpstr>The completed check(s)</vt:lpstr>
      <vt:lpstr>Fields unique to the automatic check payment method</vt:lpstr>
      <vt:lpstr>Fields unique to the manual check payment method</vt:lpstr>
      <vt:lpstr>Making payments against a non-existent reserve line</vt:lpstr>
      <vt:lpstr>Lesson outline</vt:lpstr>
      <vt:lpstr>Deductible</vt:lpstr>
      <vt:lpstr>Viewing deductibles in ClaimCenter: Claim headline</vt:lpstr>
      <vt:lpstr>Viewing deductibles in ClaimCenter: Exposure detail page</vt:lpstr>
      <vt:lpstr>Changing the deductible</vt:lpstr>
      <vt:lpstr>Writing a check</vt:lpstr>
      <vt:lpstr>Apply the deductible</vt:lpstr>
      <vt:lpstr>Complete the check</vt:lpstr>
      <vt:lpstr>Additional payments against same reserve</vt:lpstr>
      <vt:lpstr>No partial deductible transactions</vt:lpstr>
      <vt:lpstr>Ignoring the deductible</vt:lpstr>
      <vt:lpstr>Lesson Outline</vt:lpstr>
      <vt:lpstr>Auto first and final wizard</vt:lpstr>
      <vt:lpstr>Completing auto first and final</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dc:title>
  <dc:creator>Tom Rhoades</dc:creator>
  <cp:keywords/>
  <dc:description>1150</dc:description>
  <cp:lastModifiedBy>Tom Rhoades</cp:lastModifiedBy>
  <cp:revision>1752</cp:revision>
  <dcterms:created xsi:type="dcterms:W3CDTF">2007-08-02T20:13:16Z</dcterms:created>
  <dcterms:modified xsi:type="dcterms:W3CDTF">2014-02-19T18:07:33Z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0x010100B6C2A72C5166A44391EDA2725AA68A81</vt:lpwstr>
  </property>
  <property fmtid="{D5CDD505-2E9C-101B-9397-08002B2CF9AE}" pid="5" name="_dlc_DocIdItemGuid">
    <vt:lpwstr>a848c54c-cb22-4d2f-8e90-65e8526b56b6</vt:lpwstr>
  </property>
  <property fmtid="{D5CDD505-2E9C-101B-9397-08002B2CF9AE}" pid="6" name="TaxKeyword">
    <vt:lpwstr/>
  </property>
  <property fmtid="{D5CDD505-2E9C-101B-9397-08002B2CF9AE}" pid="7" name="Financial Services Solutions">
    <vt:lpwstr>3;#Guidewire (Claims, Policy, Billing, Suite, Other)|ccc53bef-3c97-44a6-ae18-9ecca3433425</vt:lpwstr>
  </property>
  <property fmtid="{D5CDD505-2E9C-101B-9397-08002B2CF9AE}" pid="8" name="Order">
    <vt:r8>84400</vt:r8>
  </property>
</Properties>
</file>