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handoutMasterIdLst>
    <p:handoutMasterId r:id="rId18"/>
  </p:handoutMasterIdLst>
  <p:sldIdLst>
    <p:sldId id="1192" r:id="rId2"/>
    <p:sldId id="1267" r:id="rId3"/>
    <p:sldId id="1300" r:id="rId4"/>
    <p:sldId id="1301" r:id="rId5"/>
    <p:sldId id="1302" r:id="rId6"/>
    <p:sldId id="1303" r:id="rId7"/>
    <p:sldId id="1304" r:id="rId8"/>
    <p:sldId id="1305" r:id="rId9"/>
    <p:sldId id="1306" r:id="rId10"/>
    <p:sldId id="1307" r:id="rId11"/>
    <p:sldId id="1308" r:id="rId12"/>
    <p:sldId id="1309" r:id="rId13"/>
    <p:sldId id="1318" r:id="rId14"/>
    <p:sldId id="1313" r:id="rId15"/>
    <p:sldId id="1319" r:id="rId16"/>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8" autoAdjust="0"/>
    <p:restoredTop sz="89709" autoAdjust="0"/>
  </p:normalViewPr>
  <p:slideViewPr>
    <p:cSldViewPr snapToGrid="0">
      <p:cViewPr>
        <p:scale>
          <a:sx n="76" d="100"/>
          <a:sy n="76" d="100"/>
        </p:scale>
        <p:origin x="-1068" y="-40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202" y="-2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customXml" Target="../customXml/item4.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9FC5E273-800B-4F97-8000-10E19FC9B1DE}" type="slidenum">
              <a:rPr lang="en-US" altLang="en-US"/>
              <a:pPr>
                <a:defRPr/>
              </a:pPr>
              <a:t>‹#›</a:t>
            </a:fld>
            <a:endParaRPr lang="en-US" altLang="en-US"/>
          </a:p>
        </p:txBody>
      </p:sp>
    </p:spTree>
    <p:extLst>
      <p:ext uri="{BB962C8B-B14F-4D97-AF65-F5344CB8AC3E}">
        <p14:creationId xmlns:p14="http://schemas.microsoft.com/office/powerpoint/2010/main" val="795409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4AB02CFC-B62F-48D9-B15F-C5B5570FF0D6}"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Financials Screens - </a:t>
            </a:r>
            <a:fld id="{E6439A26-63EB-4377-B982-1D9A17AC6FB0}" type="slidenum">
              <a:rPr lang="en-US" altLang="en-US"/>
              <a:pPr>
                <a:defRPr/>
              </a:pPr>
              <a:t>‹#›</a:t>
            </a:fld>
            <a:endParaRPr lang="en-US" altLang="en-US"/>
          </a:p>
        </p:txBody>
      </p:sp>
    </p:spTree>
    <p:extLst>
      <p:ext uri="{BB962C8B-B14F-4D97-AF65-F5344CB8AC3E}">
        <p14:creationId xmlns:p14="http://schemas.microsoft.com/office/powerpoint/2010/main" val="388403242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04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C0C1AADE-529F-4983-9C05-A4AFB89C62AB}" type="slidenum">
              <a:rPr lang="en-US" altLang="en-US" sz="1200" smtClean="0">
                <a:solidFill>
                  <a:schemeClr val="tx1"/>
                </a:solidFill>
              </a:rPr>
              <a:pPr eaLnBrk="1" hangingPunct="1"/>
              <a:t>1</a:t>
            </a:fld>
            <a:endParaRPr lang="en-US" altLang="en-US" sz="1200" smtClean="0">
              <a:solidFill>
                <a:schemeClr val="tx1"/>
              </a:solidFill>
            </a:endParaRPr>
          </a:p>
        </p:txBody>
      </p:sp>
      <p:sp>
        <p:nvSpPr>
          <p:cNvPr id="20484" name="Rectangle 2"/>
          <p:cNvSpPr>
            <a:spLocks noGrp="1" noRot="1" noChangeAspect="1" noChangeArrowheads="1" noTextEdit="1"/>
          </p:cNvSpPr>
          <p:nvPr>
            <p:ph type="sldImg"/>
          </p:nvPr>
        </p:nvSpPr>
        <p:spPr>
          <a:xfrm>
            <a:off x="715963" y="630238"/>
            <a:ext cx="5430837" cy="4073525"/>
          </a:xfrm>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B53D4034-C7DE-4555-AA64-1999DE9D3B40}"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2425"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notice the history of the Exposure 2 / Claim Cost / Auto parts reserve line.</a:t>
            </a:r>
          </a:p>
          <a:p>
            <a:pPr lvl="1" eaLnBrk="1" hangingPunct="1"/>
            <a:r>
              <a:rPr lang="en-US" dirty="0" smtClean="0"/>
              <a:t>On line 7, the reserve line was created with a reserve transaction of $600.</a:t>
            </a:r>
          </a:p>
          <a:p>
            <a:pPr lvl="1" eaLnBrk="1" hangingPunct="1"/>
            <a:r>
              <a:rPr lang="en-US" dirty="0" smtClean="0"/>
              <a:t>On line 3, a payment transaction of $425 was created against the reserve line. (This would leave $175 in the reserve line.)</a:t>
            </a:r>
          </a:p>
          <a:p>
            <a:pPr lvl="1" eaLnBrk="1" hangingPunct="1"/>
            <a:r>
              <a:rPr lang="en-US" dirty="0" smtClean="0"/>
              <a:t>On the last line, an offsetting reserve transaction removed $175 from the reserve line (hence the parentheses).</a:t>
            </a:r>
          </a:p>
          <a:p>
            <a:pPr eaLnBrk="1" hangingPunct="1"/>
            <a:r>
              <a:rPr lang="en-US" dirty="0" smtClean="0"/>
              <a:t>Based on this data, one could infer that the payment of $425 was a final payment, which triggered the second reserve transaction automatically to zero out the reserve 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64950CE0-1459-4216-A554-727842887625}"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30724" name="Rectangle 2"/>
          <p:cNvSpPr>
            <a:spLocks noGrp="1" noRot="1" noChangeAspect="1" noChangeArrowheads="1" noTextEdit="1"/>
          </p:cNvSpPr>
          <p:nvPr>
            <p:ph type="sldImg"/>
          </p:nvPr>
        </p:nvSpPr>
        <p:spPr>
          <a:xfrm>
            <a:off x="715963" y="630238"/>
            <a:ext cx="5432425" cy="4073525"/>
          </a:xfrm>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existing payment transaction can be edited, recoded (which moves it to a different reserve line, or deleted. However, the ability to do this does depend on the state of the transaction and the user's permissions. For example, the payment transaction shown in the screen above cannot be edited or deleted because the check to which the transaction is associated has a status of "requesting" (which can be seen in the Check Details section of the detail view). This means that the check has already been sent to the check printing system. (In general, a payment transaction can be edited or deleted if the check to which it is associated is at or before "Submitting" status.)</a:t>
            </a:r>
          </a:p>
          <a:p>
            <a:pPr eaLnBrk="1" hangingPunct="1"/>
            <a:endParaRPr lang="en-US" dirty="0" smtClean="0"/>
          </a:p>
          <a:p>
            <a:pPr lvl="1"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525AEE9C-809C-4E88-82DC-9C12178B375E}"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existing check can be:</a:t>
            </a:r>
          </a:p>
          <a:p>
            <a:pPr lvl="1" eaLnBrk="1" hangingPunct="1"/>
            <a:r>
              <a:rPr lang="en-US" dirty="0" smtClean="0"/>
              <a:t>Edited</a:t>
            </a:r>
          </a:p>
          <a:p>
            <a:pPr lvl="1" eaLnBrk="1" hangingPunct="1"/>
            <a:r>
              <a:rPr lang="en-US" dirty="0" smtClean="0"/>
              <a:t>Deleted</a:t>
            </a:r>
          </a:p>
          <a:p>
            <a:pPr lvl="1" eaLnBrk="1" hangingPunct="1"/>
            <a:r>
              <a:rPr lang="en-US" dirty="0" smtClean="0"/>
              <a:t>Transferred, which moves it to a different claim</a:t>
            </a:r>
          </a:p>
          <a:p>
            <a:pPr lvl="1" eaLnBrk="1" hangingPunct="1"/>
            <a:r>
              <a:rPr lang="en-US" dirty="0" smtClean="0"/>
              <a:t>Voided or Stopped, which cancels the check before (void) or after (stop) it has been sent to the payee</a:t>
            </a:r>
          </a:p>
          <a:p>
            <a:pPr lvl="1" eaLnBrk="1" hangingPunct="1"/>
            <a:r>
              <a:rPr lang="en-US" dirty="0" smtClean="0"/>
              <a:t>Reissued, which edits a check without affecting other checks in the </a:t>
            </a:r>
            <a:r>
              <a:rPr lang="en-US" dirty="0" err="1" smtClean="0"/>
              <a:t>checkset</a:t>
            </a:r>
            <a:endParaRPr lang="en-US" dirty="0" smtClean="0"/>
          </a:p>
          <a:p>
            <a:pPr lvl="1" eaLnBrk="1" hangingPunct="1"/>
            <a:r>
              <a:rPr lang="en-US" dirty="0" smtClean="0"/>
              <a:t>Cloned, which copies it as a basis for a new check</a:t>
            </a:r>
          </a:p>
          <a:p>
            <a:pPr eaLnBrk="1" hangingPunct="1"/>
            <a:r>
              <a:rPr lang="en-US" dirty="0" smtClean="0"/>
              <a:t>The buttons to execute these actions are visible and available based on the status of the transaction, check, and/or the user's permissions. A full discussion of the manner in which each of these actions work is beyond the scoped of this course. For more information on modifying checks, refer to the ClaimCenter documentation.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660390BB-BAC5-4BF2-ADD5-1BB02275A133}"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32772" name="Rectangle 2"/>
          <p:cNvSpPr>
            <a:spLocks noGrp="1" noRot="1" noChangeAspect="1" noChangeArrowheads="1" noTextEdit="1"/>
          </p:cNvSpPr>
          <p:nvPr>
            <p:ph type="sldImg"/>
          </p:nvPr>
        </p:nvSpPr>
        <p:spPr>
          <a:xfrm>
            <a:off x="715963" y="630238"/>
            <a:ext cx="5432425" cy="4073525"/>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9C1C2832-0571-440C-8877-DC6274553552}"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Yes. You can create a check from the reserve context menu.</a:t>
            </a:r>
          </a:p>
          <a:p>
            <a:pPr eaLnBrk="1" hangingPunct="1"/>
            <a:r>
              <a:rPr lang="en-US" smtClean="0"/>
              <a:t>2. No. The only difference between entering the payment wizard from the Actions menu or from the reserve context menu is that entering from the reserve context menu allows ClaimCenter to pre-populate the payee and the reserve line for the initial payment.</a:t>
            </a:r>
          </a:p>
          <a:p>
            <a:pPr eaLnBrk="1" hangingPunct="1"/>
            <a:r>
              <a:rPr lang="en-US" smtClean="0"/>
              <a:t>3. The quick check wizard is an abbreviated form of the payment wizard. Checks created using the quick check wizard can include only one payment transaction.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Financials Screens </a:t>
            </a:r>
            <a:r>
              <a:rPr lang="en-US" altLang="en-US" dirty="0" smtClean="0"/>
              <a:t>- </a:t>
            </a:r>
            <a:fld id="{211C349A-83C9-44D0-A356-DBEB3FC715FC}" type="slidenum">
              <a:rPr lang="en-US" altLang="en-US" smtClean="0"/>
              <a:pPr>
                <a:defRPr/>
              </a:pPr>
              <a:t>15</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15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6E7CFF06-14F2-4E64-8683-F36899C2E221}" type="slidenum">
              <a:rPr lang="en-US" altLang="en-US" sz="1200" smtClean="0">
                <a:solidFill>
                  <a:schemeClr val="tx1"/>
                </a:solidFill>
              </a:rPr>
              <a:pPr eaLnBrk="1" hangingPunct="1"/>
              <a:t>2</a:t>
            </a:fld>
            <a:endParaRPr lang="en-US" altLang="en-US" sz="1200" smtClean="0">
              <a:solidFill>
                <a:schemeClr val="tx1"/>
              </a:solidFill>
            </a:endParaRPr>
          </a:p>
        </p:txBody>
      </p:sp>
      <p:sp>
        <p:nvSpPr>
          <p:cNvPr id="21508" name="Rectangle 2"/>
          <p:cNvSpPr>
            <a:spLocks noGrp="1" noRot="1" noChangeAspect="1" noChangeArrowheads="1" noTextEdit="1"/>
          </p:cNvSpPr>
          <p:nvPr>
            <p:ph type="sldImg"/>
          </p:nvPr>
        </p:nvSpPr>
        <p:spPr>
          <a:xfrm>
            <a:off x="715963" y="630238"/>
            <a:ext cx="5432425" cy="4073525"/>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25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C2EC26D3-85C5-48EC-9CF5-5D9F58996CD8}" type="slidenum">
              <a:rPr lang="en-US" altLang="en-US" sz="1200" smtClean="0">
                <a:solidFill>
                  <a:schemeClr val="tx1"/>
                </a:solidFill>
              </a:rPr>
              <a:pPr eaLnBrk="1" hangingPunct="1"/>
              <a:t>3</a:t>
            </a:fld>
            <a:endParaRPr lang="en-US" altLang="en-US" sz="1200" smtClean="0">
              <a:solidFill>
                <a:schemeClr val="tx1"/>
              </a:solidFill>
            </a:endParaRPr>
          </a:p>
        </p:txBody>
      </p:sp>
      <p:sp>
        <p:nvSpPr>
          <p:cNvPr id="22532" name="Rectangle 2"/>
          <p:cNvSpPr>
            <a:spLocks noGrp="1" noRot="1" noChangeAspect="1" noChangeArrowheads="1" noTextEdit="1"/>
          </p:cNvSpPr>
          <p:nvPr>
            <p:ph type="sldImg"/>
          </p:nvPr>
        </p:nvSpPr>
        <p:spPr>
          <a:xfrm>
            <a:off x="715963" y="630238"/>
            <a:ext cx="5432425" cy="4073525"/>
          </a:xfrm>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35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9E15F5A0-5672-4E34-911F-750046D73EC2}" type="slidenum">
              <a:rPr lang="en-US" altLang="en-US" sz="1200" smtClean="0">
                <a:solidFill>
                  <a:schemeClr val="tx1"/>
                </a:solidFill>
              </a:rPr>
              <a:pPr eaLnBrk="1" hangingPunct="1"/>
              <a:t>4</a:t>
            </a:fld>
            <a:endParaRPr lang="en-US" altLang="en-US" sz="1200" smtClean="0">
              <a:solidFill>
                <a:schemeClr val="tx1"/>
              </a:solidFill>
            </a:endParaRPr>
          </a:p>
        </p:txBody>
      </p:sp>
      <p:sp>
        <p:nvSpPr>
          <p:cNvPr id="23556" name="Rectangle 2"/>
          <p:cNvSpPr>
            <a:spLocks noGrp="1" noRot="1" noChangeAspect="1" noChangeArrowheads="1" noTextEdit="1"/>
          </p:cNvSpPr>
          <p:nvPr>
            <p:ph type="sldImg"/>
          </p:nvPr>
        </p:nvSpPr>
        <p:spPr>
          <a:xfrm>
            <a:off x="715963" y="630238"/>
            <a:ext cx="5432425" cy="4073525"/>
          </a:xfrm>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always, the screens discussed on the next slides are provided in the ClaimCenter base application, but can be configured to meet particular business needs.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45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CA5E2A4E-C41B-4A04-AA99-29D4E7E74098}" type="slidenum">
              <a:rPr lang="en-US" altLang="en-US" sz="1200" smtClean="0">
                <a:solidFill>
                  <a:schemeClr val="tx1"/>
                </a:solidFill>
              </a:rPr>
              <a:pPr eaLnBrk="1" hangingPunct="1"/>
              <a:t>5</a:t>
            </a:fld>
            <a:endParaRPr lang="en-US" altLang="en-US" sz="1200" smtClean="0">
              <a:solidFill>
                <a:schemeClr val="tx1"/>
              </a:solidFill>
            </a:endParaRPr>
          </a:p>
        </p:txBody>
      </p:sp>
      <p:sp>
        <p:nvSpPr>
          <p:cNvPr id="24580" name="Rectangle 2"/>
          <p:cNvSpPr>
            <a:spLocks noGrp="1" noRot="1" noChangeAspect="1" noChangeArrowheads="1" noTextEdit="1"/>
          </p:cNvSpPr>
          <p:nvPr>
            <p:ph type="sldImg"/>
          </p:nvPr>
        </p:nvSpPr>
        <p:spPr>
          <a:xfrm>
            <a:off x="715963" y="630238"/>
            <a:ext cx="5432425" cy="4073525"/>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Summary screen provides a high-level summary of the financials for a claim.</a:t>
            </a:r>
          </a:p>
          <a:p>
            <a:pPr eaLnBrk="1" hangingPunct="1"/>
            <a:r>
              <a:rPr lang="en-US" dirty="0" smtClean="0"/>
              <a:t>The View dropdown is discussed on the next slides. Depending on the selected view, reserve lines are listed individually or summed together by exposure, claimant, or coverage.</a:t>
            </a:r>
          </a:p>
          <a:p>
            <a:pPr eaLnBrk="1" hangingPunct="1"/>
            <a:r>
              <a:rPr lang="en-US" dirty="0" smtClean="0"/>
              <a:t>In the example above, all final payments for the claim cost elements of the first exposure (1) have been made. Consequently, there are no remaining reserves for this reserve line. However, no payments have been made on the third or fourth exposures (the first-party exposures). Therefore, these exposures still have money in them.</a:t>
            </a:r>
          </a:p>
          <a:p>
            <a:pPr eaLnBrk="1" hangingPunct="1"/>
            <a:r>
              <a:rPr lang="en-US" dirty="0" smtClean="0"/>
              <a:t>Summary information is initially displayed only in the base currency. This is because each value could be the result of multiple transactions across three or more currencies.</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56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EA525484-D57F-4808-8394-13D573F39497}" type="slidenum">
              <a:rPr lang="en-US" altLang="en-US" sz="1200" smtClean="0">
                <a:solidFill>
                  <a:schemeClr val="tx1"/>
                </a:solidFill>
              </a:rPr>
              <a:pPr eaLnBrk="1" hangingPunct="1"/>
              <a:t>6</a:t>
            </a:fld>
            <a:endParaRPr lang="en-US" altLang="en-US" sz="1200" smtClean="0">
              <a:solidFill>
                <a:schemeClr val="tx1"/>
              </a:solidFill>
            </a:endParaRPr>
          </a:p>
        </p:txBody>
      </p:sp>
      <p:sp>
        <p:nvSpPr>
          <p:cNvPr id="25604" name="Rectangle 2"/>
          <p:cNvSpPr>
            <a:spLocks noGrp="1" noRot="1" noChangeAspect="1" noChangeArrowheads="1" noTextEdit="1"/>
          </p:cNvSpPr>
          <p:nvPr>
            <p:ph type="sldImg"/>
          </p:nvPr>
        </p:nvSpPr>
        <p:spPr>
          <a:xfrm>
            <a:off x="715963" y="630238"/>
            <a:ext cx="5432425" cy="4073525"/>
          </a:xfrm>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terms used to describe the finances for a claim are completely configurable. The definitions provided above are listed only to help identify the calculations already executed in the base application. All columns are shown</a:t>
            </a:r>
            <a:r>
              <a:rPr lang="en-US" baseline="0" dirty="0" smtClean="0"/>
              <a:t> in the above example, but, a user can hide or re-order columns themselves.</a:t>
            </a:r>
            <a:endParaRPr lang="en-US" dirty="0" smtClean="0"/>
          </a:p>
          <a:p>
            <a:pPr eaLnBrk="1" hangingPunct="1"/>
            <a:r>
              <a:rPr lang="en-US" dirty="0" smtClean="0"/>
              <a:t>Available reserves does not appear on the summary screen in the base application, but it appears on screens in the payment wizard and it is used by business rules. </a:t>
            </a:r>
          </a:p>
          <a:p>
            <a:pPr eaLnBrk="1" hangingPunct="1"/>
            <a:r>
              <a:rPr lang="en-US" dirty="0" smtClean="0"/>
              <a:t>A reserve can be either approved or pending approval. The approval status affects whether it is included in open and remaining reserves.</a:t>
            </a:r>
          </a:p>
          <a:p>
            <a:pPr eaLnBrk="1" hangingPunct="1"/>
            <a:r>
              <a:rPr lang="en-US" dirty="0" smtClean="0"/>
              <a:t>A payment can be either in the past (it has already taken place) or in the future (it is scheduled to take place, which could include single future payments or recurring payments). The status of a payment affects the calculation for open reserves, remaining reserves, and available reserves.</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E56074EB-AB49-4CE7-8A4C-E81F36BD17F8}" type="slidenum">
              <a:rPr lang="en-US" altLang="en-US" sz="1200" smtClean="0">
                <a:solidFill>
                  <a:schemeClr val="tx1"/>
                </a:solidFill>
              </a:rPr>
              <a:pPr eaLnBrk="1" hangingPunct="1"/>
              <a:t>7</a:t>
            </a:fld>
            <a:endParaRPr lang="en-US" altLang="en-US" sz="1200" smtClean="0">
              <a:solidFill>
                <a:schemeClr val="tx1"/>
              </a:solidFill>
            </a:endParaRPr>
          </a:p>
        </p:txBody>
      </p:sp>
      <p:sp>
        <p:nvSpPr>
          <p:cNvPr id="26628" name="Rectangle 2"/>
          <p:cNvSpPr>
            <a:spLocks noGrp="1" noRot="1" noChangeAspect="1" noChangeArrowheads="1" noTextEdit="1"/>
          </p:cNvSpPr>
          <p:nvPr>
            <p:ph type="sldImg"/>
          </p:nvPr>
        </p:nvSpPr>
        <p:spPr>
          <a:xfrm>
            <a:off x="715963"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Financial Summary Views were discussed in the Reserves lesson</a:t>
            </a:r>
            <a:r>
              <a:rPr lang="en-US" baseline="0" dirty="0" smtClean="0"/>
              <a:t> in detail.</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1412AE54-A14E-44DD-B29E-B5EE92561FDF}" type="slidenum">
              <a:rPr lang="en-US" altLang="en-US" sz="1200" smtClean="0">
                <a:solidFill>
                  <a:schemeClr val="tx1"/>
                </a:solidFill>
              </a:rPr>
              <a:pPr eaLnBrk="1" hangingPunct="1"/>
              <a:t>8</a:t>
            </a:fld>
            <a:endParaRPr lang="en-US" altLang="en-US" sz="1200" smtClean="0">
              <a:solidFill>
                <a:schemeClr val="tx1"/>
              </a:solidFill>
            </a:endParaRPr>
          </a:p>
        </p:txBody>
      </p:sp>
      <p:sp>
        <p:nvSpPr>
          <p:cNvPr id="27652" name="Rectangle 2"/>
          <p:cNvSpPr>
            <a:spLocks noGrp="1" noRot="1" noChangeAspect="1" noChangeArrowheads="1" noTextEdit="1"/>
          </p:cNvSpPr>
          <p:nvPr>
            <p:ph type="sldImg"/>
          </p:nvPr>
        </p:nvSpPr>
        <p:spPr>
          <a:xfrm>
            <a:off x="715963" y="630238"/>
            <a:ext cx="5432425" cy="4073525"/>
          </a:xfrm>
          <a:ln/>
        </p:spPr>
      </p:sp>
      <p:sp>
        <p:nvSpPr>
          <p:cNvPr id="27653" name="Rectangle 3"/>
          <p:cNvSpPr>
            <a:spLocks noGrp="1" noChangeArrowheads="1"/>
          </p:cNvSpPr>
          <p:nvPr>
            <p:ph type="body" idx="1"/>
          </p:nvPr>
        </p:nvSpPr>
        <p:spPr>
          <a:xfrm>
            <a:off x="406400" y="4899025"/>
            <a:ext cx="2319338"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Edit Reserves menu item navigates to the Set Reserves screen, but only the selected reserve line is displayed. (You can edit reserves only for open exposures.)</a:t>
            </a:r>
          </a:p>
          <a:p>
            <a:pPr eaLnBrk="1" hangingPunct="1"/>
            <a:r>
              <a:rPr lang="en-US" dirty="0" smtClean="0"/>
              <a:t>The Quick Check menu item navigates to an abbreviated form of the payment wizard which, in the base application, has the first and second step collapsed into a single step. A screenshot of this step is shown to the right (which is visible if you view PowerPoint in Notes view (View &gt; Notes Page)). The final step is the same for both the Quick Check and regular payment wizard. Checks created using the Quick Check wizard can include only one payment transaction.</a:t>
            </a:r>
          </a:p>
          <a:p>
            <a:pPr eaLnBrk="1" hangingPunct="1"/>
            <a:r>
              <a:rPr lang="en-US" dirty="0" smtClean="0"/>
              <a:t>The Create Check menu item navigates to the full payment wizard. On steps 1 and 2 (Payees and Payments), the given payee and reserve line are automatically selected.</a:t>
            </a:r>
          </a:p>
          <a:p>
            <a:pPr eaLnBrk="1" hangingPunct="1"/>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120" y="4838385"/>
            <a:ext cx="2641987" cy="40185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Financials Screens - </a:t>
            </a:r>
            <a:fld id="{28DDAAEE-8EA1-45DE-9992-E8D2B69778AD}" type="slidenum">
              <a:rPr lang="en-US" altLang="en-US" sz="1200" smtClean="0">
                <a:solidFill>
                  <a:schemeClr val="tx1"/>
                </a:solidFill>
              </a:rPr>
              <a:pPr eaLnBrk="1" hangingPunct="1"/>
              <a:t>9</a:t>
            </a:fld>
            <a:endParaRPr lang="en-US" altLang="en-US" sz="1200" smtClean="0">
              <a:solidFill>
                <a:schemeClr val="tx1"/>
              </a:solidFill>
            </a:endParaRPr>
          </a:p>
        </p:txBody>
      </p:sp>
      <p:sp>
        <p:nvSpPr>
          <p:cNvPr id="28676" name="Rectangle 2"/>
          <p:cNvSpPr>
            <a:spLocks noGrp="1" noRot="1" noChangeAspect="1" noChangeArrowheads="1" noTextEdit="1"/>
          </p:cNvSpPr>
          <p:nvPr>
            <p:ph type="sldImg"/>
          </p:nvPr>
        </p:nvSpPr>
        <p:spPr>
          <a:xfrm>
            <a:off x="715963" y="630238"/>
            <a:ext cx="5432425" cy="4073525"/>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View dropdown is commonly configured so that views offered in the base application are removed and/or new views added. For example, you might want to remove the “Coverage" view and add an “Expense only" view (not shown).</a:t>
            </a:r>
          </a:p>
          <a:p>
            <a:pPr eaLnBrk="1" hangingPunct="1"/>
            <a:r>
              <a:rPr lang="en-US" dirty="0" smtClean="0"/>
              <a:t>The columns are also commonly configured. For example, you may want to remove the "Open Recovery Reserves" column or replace the “Remaining Reserves” with the “Available Reserves” calculation.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0533819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361645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823630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6282478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6956362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890714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4637565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18672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2265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527998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8234465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707839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C59B168B-F93C-465E-85C9-36C841367892}"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Financials Screens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30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864393"/>
            <a:ext cx="6529328" cy="34837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pPr eaLnBrk="1" hangingPunct="1"/>
            <a:r>
              <a:rPr lang="en-US" smtClean="0"/>
              <a:t>The transactions screen</a:t>
            </a:r>
          </a:p>
        </p:txBody>
      </p:sp>
      <p:sp>
        <p:nvSpPr>
          <p:cNvPr id="13316" name="Rectangle 3"/>
          <p:cNvSpPr>
            <a:spLocks noGrp="1" noChangeArrowheads="1"/>
          </p:cNvSpPr>
          <p:nvPr>
            <p:ph idx="1"/>
          </p:nvPr>
        </p:nvSpPr>
        <p:spPr>
          <a:xfrm>
            <a:off x="2635250" y="4356100"/>
            <a:ext cx="6299200" cy="1562100"/>
          </a:xfrm>
        </p:spPr>
        <p:txBody>
          <a:bodyPr/>
          <a:lstStyle/>
          <a:p>
            <a:pPr>
              <a:buFont typeface="Arial" charset="0"/>
              <a:buChar char="•"/>
            </a:pPr>
            <a:r>
              <a:rPr lang="en-US" smtClean="0"/>
              <a:t>The transactions screen lists all transactions of the filtered type for the claim</a:t>
            </a:r>
          </a:p>
          <a:p>
            <a:pPr lvl="1"/>
            <a:r>
              <a:rPr lang="en-US" smtClean="0"/>
              <a:t>The Type and Amount columns contain links to a transaction detail view</a:t>
            </a:r>
          </a:p>
          <a:p>
            <a:pPr lvl="1"/>
            <a:r>
              <a:rPr lang="en-US" smtClean="0"/>
              <a:t>The Exposure column contains links to the related exposure</a:t>
            </a:r>
          </a:p>
        </p:txBody>
      </p:sp>
      <p:sp>
        <p:nvSpPr>
          <p:cNvPr id="13317" name="Rectangle 6"/>
          <p:cNvSpPr>
            <a:spLocks noChangeArrowheads="1"/>
          </p:cNvSpPr>
          <p:nvPr/>
        </p:nvSpPr>
        <p:spPr bwMode="auto">
          <a:xfrm>
            <a:off x="868363" y="1367631"/>
            <a:ext cx="1639888" cy="258763"/>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8" name="Line 7"/>
          <p:cNvSpPr>
            <a:spLocks noChangeShapeType="1"/>
          </p:cNvSpPr>
          <p:nvPr/>
        </p:nvSpPr>
        <p:spPr bwMode="auto">
          <a:xfrm flipH="1">
            <a:off x="241300" y="1490663"/>
            <a:ext cx="6270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8"/>
          <p:cNvSpPr>
            <a:spLocks noChangeShapeType="1"/>
          </p:cNvSpPr>
          <p:nvPr/>
        </p:nvSpPr>
        <p:spPr bwMode="auto">
          <a:xfrm>
            <a:off x="241300" y="1490663"/>
            <a:ext cx="0" cy="34512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9"/>
          <p:cNvSpPr>
            <a:spLocks noChangeShapeType="1"/>
          </p:cNvSpPr>
          <p:nvPr/>
        </p:nvSpPr>
        <p:spPr bwMode="auto">
          <a:xfrm>
            <a:off x="241300" y="4941888"/>
            <a:ext cx="2413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1" name="AutoShape 10"/>
          <p:cNvSpPr>
            <a:spLocks noChangeArrowheads="1"/>
          </p:cNvSpPr>
          <p:nvPr/>
        </p:nvSpPr>
        <p:spPr bwMode="auto">
          <a:xfrm>
            <a:off x="785813" y="2505075"/>
            <a:ext cx="6549965" cy="2143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2" name="AutoShape 11"/>
          <p:cNvSpPr>
            <a:spLocks noChangeArrowheads="1"/>
          </p:cNvSpPr>
          <p:nvPr/>
        </p:nvSpPr>
        <p:spPr bwMode="auto">
          <a:xfrm>
            <a:off x="800101" y="3543300"/>
            <a:ext cx="6554728" cy="230188"/>
          </a:xfrm>
          <a:prstGeom prst="roundRect">
            <a:avLst>
              <a:gd name="adj" fmla="val 16667"/>
            </a:avLst>
          </a:prstGeom>
          <a:noFill/>
          <a:ln w="28575" algn="ctr">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3" name="AutoShape 12"/>
          <p:cNvSpPr>
            <a:spLocks noChangeArrowheads="1"/>
          </p:cNvSpPr>
          <p:nvPr/>
        </p:nvSpPr>
        <p:spPr bwMode="auto">
          <a:xfrm>
            <a:off x="4900612" y="3441700"/>
            <a:ext cx="581025" cy="433387"/>
          </a:xfrm>
          <a:prstGeom prst="rightArrow">
            <a:avLst>
              <a:gd name="adj1" fmla="val 50000"/>
              <a:gd name="adj2" fmla="val 33517"/>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4" name="AutoShape 14"/>
          <p:cNvSpPr>
            <a:spLocks noChangeArrowheads="1"/>
          </p:cNvSpPr>
          <p:nvPr/>
        </p:nvSpPr>
        <p:spPr bwMode="auto">
          <a:xfrm>
            <a:off x="4900613" y="2376488"/>
            <a:ext cx="581025" cy="433388"/>
          </a:xfrm>
          <a:prstGeom prst="rightArrow">
            <a:avLst>
              <a:gd name="adj1" fmla="val 50000"/>
              <a:gd name="adj2" fmla="val 33516"/>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5" name="AutoShape 18"/>
          <p:cNvSpPr>
            <a:spLocks noChangeArrowheads="1"/>
          </p:cNvSpPr>
          <p:nvPr/>
        </p:nvSpPr>
        <p:spPr bwMode="auto">
          <a:xfrm>
            <a:off x="774701" y="3813175"/>
            <a:ext cx="6561078" cy="230188"/>
          </a:xfrm>
          <a:prstGeom prst="roundRect">
            <a:avLst>
              <a:gd name="adj" fmla="val 16667"/>
            </a:avLst>
          </a:prstGeom>
          <a:noFill/>
          <a:ln w="28575" algn="ctr">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6" name="AutoShape 15"/>
          <p:cNvSpPr>
            <a:spLocks noChangeArrowheads="1"/>
          </p:cNvSpPr>
          <p:nvPr/>
        </p:nvSpPr>
        <p:spPr bwMode="auto">
          <a:xfrm>
            <a:off x="4900613" y="3675063"/>
            <a:ext cx="581025" cy="433387"/>
          </a:xfrm>
          <a:prstGeom prst="rightArrow">
            <a:avLst>
              <a:gd name="adj1" fmla="val 50000"/>
              <a:gd name="adj2" fmla="val 33517"/>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4363243"/>
            <a:ext cx="1841500" cy="21867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Viewing a transaction in detail</a:t>
            </a:r>
          </a:p>
        </p:txBody>
      </p:sp>
      <p:sp>
        <p:nvSpPr>
          <p:cNvPr id="14341" name="Line 7"/>
          <p:cNvSpPr>
            <a:spLocks noChangeShapeType="1"/>
          </p:cNvSpPr>
          <p:nvPr/>
        </p:nvSpPr>
        <p:spPr bwMode="auto">
          <a:xfrm>
            <a:off x="3065463" y="2681288"/>
            <a:ext cx="346075" cy="1206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Line 6"/>
          <p:cNvSpPr>
            <a:spLocks noChangeShapeType="1"/>
          </p:cNvSpPr>
          <p:nvPr/>
        </p:nvSpPr>
        <p:spPr bwMode="auto">
          <a:xfrm>
            <a:off x="1150938" y="2659063"/>
            <a:ext cx="1873250" cy="1571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654843"/>
            <a:ext cx="6529328" cy="34837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utoShape 4"/>
          <p:cNvSpPr>
            <a:spLocks noChangeArrowheads="1"/>
          </p:cNvSpPr>
          <p:nvPr/>
        </p:nvSpPr>
        <p:spPr bwMode="auto">
          <a:xfrm>
            <a:off x="509206" y="1723738"/>
            <a:ext cx="2643570" cy="24784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12" name="Line 6"/>
          <p:cNvSpPr>
            <a:spLocks noChangeShapeType="1"/>
          </p:cNvSpPr>
          <p:nvPr/>
        </p:nvSpPr>
        <p:spPr bwMode="auto">
          <a:xfrm>
            <a:off x="3635375" y="3350419"/>
            <a:ext cx="1873250" cy="1571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2219420"/>
            <a:ext cx="7447717" cy="43100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Line 6"/>
          <p:cNvSpPr>
            <a:spLocks noChangeShapeType="1"/>
          </p:cNvSpPr>
          <p:nvPr/>
        </p:nvSpPr>
        <p:spPr bwMode="auto">
          <a:xfrm>
            <a:off x="2301875" y="1971579"/>
            <a:ext cx="722313" cy="42514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16" name="AutoShape 4"/>
          <p:cNvSpPr>
            <a:spLocks noChangeArrowheads="1"/>
          </p:cNvSpPr>
          <p:nvPr/>
        </p:nvSpPr>
        <p:spPr bwMode="auto">
          <a:xfrm>
            <a:off x="6210299" y="3114388"/>
            <a:ext cx="2274055" cy="24784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17" name="AutoShape 4"/>
          <p:cNvSpPr>
            <a:spLocks noChangeArrowheads="1"/>
          </p:cNvSpPr>
          <p:nvPr/>
        </p:nvSpPr>
        <p:spPr bwMode="auto">
          <a:xfrm>
            <a:off x="1055689" y="2598642"/>
            <a:ext cx="1763712" cy="24784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smtClean="0"/>
              <a:t>Check details</a:t>
            </a:r>
          </a:p>
        </p:txBody>
      </p:sp>
      <p:sp>
        <p:nvSpPr>
          <p:cNvPr id="15364" name="Rectangle 3"/>
          <p:cNvSpPr>
            <a:spLocks noGrp="1" noChangeArrowheads="1"/>
          </p:cNvSpPr>
          <p:nvPr>
            <p:ph idx="1"/>
          </p:nvPr>
        </p:nvSpPr>
        <p:spPr>
          <a:xfrm>
            <a:off x="519113" y="2393950"/>
            <a:ext cx="3022600" cy="3995738"/>
          </a:xfrm>
        </p:spPr>
        <p:txBody>
          <a:bodyPr/>
          <a:lstStyle/>
          <a:p>
            <a:pPr>
              <a:buFont typeface="Arial" charset="0"/>
              <a:buChar char="•"/>
            </a:pPr>
            <a:r>
              <a:rPr lang="en-US" dirty="0" smtClean="0"/>
              <a:t>The Checks screen lists all checks created for the claim</a:t>
            </a:r>
          </a:p>
          <a:p>
            <a:pPr lvl="1"/>
            <a:r>
              <a:rPr lang="en-US" dirty="0" smtClean="0"/>
              <a:t>The links in the Gross Amount column can be used to navigate to detailed information about the check</a:t>
            </a:r>
          </a:p>
        </p:txBody>
      </p:sp>
      <p:sp>
        <p:nvSpPr>
          <p:cNvPr id="15366" name="Line 7"/>
          <p:cNvSpPr>
            <a:spLocks noChangeShapeType="1"/>
          </p:cNvSpPr>
          <p:nvPr/>
        </p:nvSpPr>
        <p:spPr bwMode="auto">
          <a:xfrm>
            <a:off x="3549650" y="2076450"/>
            <a:ext cx="484188" cy="4714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085056"/>
            <a:ext cx="4238625" cy="857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AutoShape 6"/>
          <p:cNvSpPr>
            <a:spLocks noChangeArrowheads="1"/>
          </p:cNvSpPr>
          <p:nvPr/>
        </p:nvSpPr>
        <p:spPr bwMode="auto">
          <a:xfrm>
            <a:off x="2792413" y="1681163"/>
            <a:ext cx="854075" cy="2555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313" y="171450"/>
            <a:ext cx="4667987" cy="63570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objectives review</a:t>
            </a:r>
          </a:p>
        </p:txBody>
      </p:sp>
      <p:sp>
        <p:nvSpPr>
          <p:cNvPr id="163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Use and navigate financials screens</a:t>
            </a:r>
          </a:p>
          <a:p>
            <a:pPr lvl="1"/>
            <a:endParaRPr lang="en-US" smtClean="0"/>
          </a:p>
        </p:txBody>
      </p:sp>
      <p:sp>
        <p:nvSpPr>
          <p:cNvPr id="16388"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Review questions</a:t>
            </a:r>
          </a:p>
        </p:txBody>
      </p:sp>
      <p:sp>
        <p:nvSpPr>
          <p:cNvPr id="17411" name="Rectangle 3"/>
          <p:cNvSpPr>
            <a:spLocks noGrp="1" noChangeArrowheads="1"/>
          </p:cNvSpPr>
          <p:nvPr>
            <p:ph idx="1"/>
          </p:nvPr>
        </p:nvSpPr>
        <p:spPr>
          <a:xfrm>
            <a:off x="419100" y="881063"/>
            <a:ext cx="8648700" cy="5375275"/>
          </a:xfrm>
        </p:spPr>
        <p:txBody>
          <a:bodyPr/>
          <a:lstStyle/>
          <a:p>
            <a:pPr marL="457200" indent="-457200">
              <a:buFont typeface="Webdings" pitchFamily="18" charset="2"/>
              <a:buAutoNum type="arabicPeriod"/>
            </a:pPr>
            <a:r>
              <a:rPr lang="en-US" smtClean="0"/>
              <a:t>Is it possible to create a check from the financials summary screen?</a:t>
            </a:r>
          </a:p>
          <a:p>
            <a:pPr marL="457200" indent="-457200">
              <a:buFont typeface="Webdings" pitchFamily="18" charset="2"/>
              <a:buAutoNum type="arabicPeriod"/>
            </a:pPr>
            <a:r>
              <a:rPr lang="en-US" smtClean="0"/>
              <a:t>Are there any limitations on this check?</a:t>
            </a:r>
          </a:p>
          <a:p>
            <a:pPr marL="457200" indent="-457200">
              <a:buFont typeface="Webdings" pitchFamily="18" charset="2"/>
              <a:buAutoNum type="arabicPeriod"/>
            </a:pPr>
            <a:r>
              <a:rPr lang="en-US" smtClean="0"/>
              <a:t>How is a quick check different from a regular check?</a:t>
            </a:r>
          </a:p>
          <a:p>
            <a:pPr marL="457200" indent="-457200">
              <a:buFont typeface="Webdings" pitchFamily="18" charset="2"/>
              <a:buAutoNum type="arabicPeriod"/>
            </a:pPr>
            <a:endParaRPr lang="en-US"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Use and navigate financials screens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Viewing claim financials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582613"/>
            <a:ext cx="6361113" cy="3486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Rectangle 2"/>
          <p:cNvSpPr>
            <a:spLocks noGrp="1" noChangeArrowheads="1"/>
          </p:cNvSpPr>
          <p:nvPr>
            <p:ph type="title"/>
          </p:nvPr>
        </p:nvSpPr>
        <p:spPr/>
        <p:txBody>
          <a:bodyPr/>
          <a:lstStyle/>
          <a:p>
            <a:pPr eaLnBrk="1" hangingPunct="1"/>
            <a:r>
              <a:rPr lang="en-US" smtClean="0"/>
              <a:t>The financials screens</a:t>
            </a:r>
          </a:p>
        </p:txBody>
      </p:sp>
      <p:sp>
        <p:nvSpPr>
          <p:cNvPr id="7172" name="Rectangle 3"/>
          <p:cNvSpPr>
            <a:spLocks noGrp="1" noChangeArrowheads="1"/>
          </p:cNvSpPr>
          <p:nvPr>
            <p:ph idx="1"/>
          </p:nvPr>
        </p:nvSpPr>
        <p:spPr>
          <a:xfrm>
            <a:off x="1897062" y="5295900"/>
            <a:ext cx="7127875" cy="1169988"/>
          </a:xfrm>
        </p:spPr>
        <p:txBody>
          <a:bodyPr/>
          <a:lstStyle/>
          <a:p>
            <a:pPr>
              <a:buFont typeface="Arial" charset="0"/>
              <a:buChar char="•"/>
            </a:pPr>
            <a:r>
              <a:rPr lang="en-US" dirty="0" smtClean="0"/>
              <a:t>The Financials page includes a series of menu links to screens with information about reserves, payments and shortcuts to common financial tasks</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2" y="1614650"/>
            <a:ext cx="6334125" cy="3114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 name="Line 8"/>
          <p:cNvSpPr>
            <a:spLocks noChangeShapeType="1"/>
          </p:cNvSpPr>
          <p:nvPr/>
        </p:nvSpPr>
        <p:spPr bwMode="auto">
          <a:xfrm flipV="1">
            <a:off x="1482815" y="1885948"/>
            <a:ext cx="5298985" cy="12860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8"/>
          <p:cNvSpPr>
            <a:spLocks noChangeShapeType="1"/>
          </p:cNvSpPr>
          <p:nvPr/>
        </p:nvSpPr>
        <p:spPr bwMode="auto">
          <a:xfrm flipV="1">
            <a:off x="1482815" y="800099"/>
            <a:ext cx="4651285" cy="213844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162" y="3748087"/>
            <a:ext cx="5438775" cy="1381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 name="Line 8"/>
          <p:cNvSpPr>
            <a:spLocks noChangeShapeType="1"/>
          </p:cNvSpPr>
          <p:nvPr/>
        </p:nvSpPr>
        <p:spPr bwMode="auto">
          <a:xfrm>
            <a:off x="1158964" y="3354351"/>
            <a:ext cx="5989982" cy="49325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72" y="579540"/>
            <a:ext cx="1401783" cy="29581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AutoShape 16"/>
          <p:cNvSpPr>
            <a:spLocks noChangeArrowheads="1"/>
          </p:cNvSpPr>
          <p:nvPr/>
        </p:nvSpPr>
        <p:spPr bwMode="auto">
          <a:xfrm>
            <a:off x="458072" y="2615500"/>
            <a:ext cx="1390959" cy="93571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709738"/>
            <a:ext cx="8418513" cy="3438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5" name="Rectangle 2"/>
          <p:cNvSpPr>
            <a:spLocks noGrp="1" noChangeArrowheads="1"/>
          </p:cNvSpPr>
          <p:nvPr>
            <p:ph type="title"/>
          </p:nvPr>
        </p:nvSpPr>
        <p:spPr/>
        <p:txBody>
          <a:bodyPr/>
          <a:lstStyle/>
          <a:p>
            <a:pPr eaLnBrk="1" hangingPunct="1"/>
            <a:r>
              <a:rPr lang="en-US" smtClean="0"/>
              <a:t>The summary screen</a:t>
            </a:r>
          </a:p>
        </p:txBody>
      </p:sp>
      <p:sp>
        <p:nvSpPr>
          <p:cNvPr id="8196" name="Rectangle 3"/>
          <p:cNvSpPr>
            <a:spLocks noGrp="1" noChangeArrowheads="1"/>
          </p:cNvSpPr>
          <p:nvPr>
            <p:ph idx="1"/>
          </p:nvPr>
        </p:nvSpPr>
        <p:spPr>
          <a:xfrm>
            <a:off x="495300" y="5535613"/>
            <a:ext cx="8318500" cy="906462"/>
          </a:xfrm>
        </p:spPr>
        <p:txBody>
          <a:bodyPr/>
          <a:lstStyle/>
          <a:p>
            <a:pPr>
              <a:buFont typeface="Arial" charset="0"/>
              <a:buChar char="•"/>
            </a:pPr>
            <a:r>
              <a:rPr lang="en-US" smtClean="0"/>
              <a:t>The Summary screen lists reserve lines for the claim and the sums of transactions made against those lines</a:t>
            </a:r>
          </a:p>
        </p:txBody>
      </p:sp>
      <p:sp>
        <p:nvSpPr>
          <p:cNvPr id="8197" name="Text Box 5"/>
          <p:cNvSpPr txBox="1">
            <a:spLocks noChangeArrowheads="1"/>
          </p:cNvSpPr>
          <p:nvPr/>
        </p:nvSpPr>
        <p:spPr bwMode="auto">
          <a:xfrm>
            <a:off x="6589713" y="3944866"/>
            <a:ext cx="1501775" cy="55399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FF0000"/>
                </a:solidFill>
              </a:rPr>
              <a:t>Links to </a:t>
            </a:r>
            <a:r>
              <a:rPr lang="en-US" sz="1800" b="1" dirty="0" smtClean="0">
                <a:solidFill>
                  <a:srgbClr val="FF0000"/>
                </a:solidFill>
              </a:rPr>
              <a:t>Transactions</a:t>
            </a:r>
            <a:endParaRPr lang="en-US" sz="1800" b="1" dirty="0">
              <a:solidFill>
                <a:srgbClr val="FF0000"/>
              </a:solidFill>
            </a:endParaRPr>
          </a:p>
        </p:txBody>
      </p:sp>
      <p:sp>
        <p:nvSpPr>
          <p:cNvPr id="8198" name="Line 6"/>
          <p:cNvSpPr>
            <a:spLocks noChangeShapeType="1"/>
          </p:cNvSpPr>
          <p:nvPr/>
        </p:nvSpPr>
        <p:spPr bwMode="auto">
          <a:xfrm flipH="1" flipV="1">
            <a:off x="7231062" y="3755693"/>
            <a:ext cx="14288" cy="250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7"/>
          <p:cNvSpPr>
            <a:spLocks noChangeShapeType="1"/>
          </p:cNvSpPr>
          <p:nvPr/>
        </p:nvSpPr>
        <p:spPr bwMode="auto">
          <a:xfrm>
            <a:off x="7245350" y="4478338"/>
            <a:ext cx="0" cy="4492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0" name="Line 8"/>
          <p:cNvSpPr>
            <a:spLocks noChangeShapeType="1"/>
          </p:cNvSpPr>
          <p:nvPr/>
        </p:nvSpPr>
        <p:spPr bwMode="auto">
          <a:xfrm flipV="1">
            <a:off x="7245350" y="3276600"/>
            <a:ext cx="846138" cy="6731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1" name="Line 9"/>
          <p:cNvSpPr>
            <a:spLocks noChangeShapeType="1"/>
          </p:cNvSpPr>
          <p:nvPr/>
        </p:nvSpPr>
        <p:spPr bwMode="auto">
          <a:xfrm>
            <a:off x="7245350" y="4449763"/>
            <a:ext cx="1011546" cy="5516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2" name="Text Box 10"/>
          <p:cNvSpPr txBox="1">
            <a:spLocks noChangeArrowheads="1"/>
          </p:cNvSpPr>
          <p:nvPr/>
        </p:nvSpPr>
        <p:spPr bwMode="auto">
          <a:xfrm>
            <a:off x="533400" y="752475"/>
            <a:ext cx="262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View dropdown</a:t>
            </a:r>
          </a:p>
        </p:txBody>
      </p:sp>
      <p:sp>
        <p:nvSpPr>
          <p:cNvPr id="8203" name="Line 11"/>
          <p:cNvSpPr>
            <a:spLocks noChangeShapeType="1"/>
          </p:cNvSpPr>
          <p:nvPr/>
        </p:nvSpPr>
        <p:spPr bwMode="auto">
          <a:xfrm>
            <a:off x="1116775" y="1119188"/>
            <a:ext cx="0" cy="104212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4" name="Line 12"/>
          <p:cNvSpPr>
            <a:spLocks noChangeShapeType="1"/>
          </p:cNvSpPr>
          <p:nvPr/>
        </p:nvSpPr>
        <p:spPr bwMode="auto">
          <a:xfrm flipH="1" flipV="1">
            <a:off x="6469039" y="3613150"/>
            <a:ext cx="776310" cy="3568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5" name="Line 13"/>
          <p:cNvSpPr>
            <a:spLocks noChangeShapeType="1"/>
          </p:cNvSpPr>
          <p:nvPr/>
        </p:nvSpPr>
        <p:spPr bwMode="auto">
          <a:xfrm flipH="1">
            <a:off x="6342856" y="4449763"/>
            <a:ext cx="895350" cy="5635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6" name="Text Box 14"/>
          <p:cNvSpPr txBox="1">
            <a:spLocks noChangeArrowheads="1"/>
          </p:cNvSpPr>
          <p:nvPr/>
        </p:nvSpPr>
        <p:spPr bwMode="auto">
          <a:xfrm>
            <a:off x="2529445" y="3679824"/>
            <a:ext cx="1911926" cy="1107996"/>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dirty="0">
                <a:solidFill>
                  <a:srgbClr val="FF0000"/>
                </a:solidFill>
              </a:rPr>
              <a:t>Reserve</a:t>
            </a:r>
            <a:br>
              <a:rPr lang="en-US" sz="1800" b="1" dirty="0">
                <a:solidFill>
                  <a:srgbClr val="FF0000"/>
                </a:solidFill>
              </a:rPr>
            </a:br>
            <a:r>
              <a:rPr lang="en-US" sz="1800" b="1" dirty="0">
                <a:solidFill>
                  <a:srgbClr val="FF0000"/>
                </a:solidFill>
              </a:rPr>
              <a:t>lines, each with its own context </a:t>
            </a:r>
            <a:r>
              <a:rPr lang="en-US" sz="1800" b="1" dirty="0" smtClean="0">
                <a:solidFill>
                  <a:srgbClr val="FF0000"/>
                </a:solidFill>
              </a:rPr>
              <a:t>menu (      </a:t>
            </a:r>
            <a:r>
              <a:rPr lang="en-US" sz="1800" b="1" dirty="0">
                <a:solidFill>
                  <a:srgbClr val="FF0000"/>
                </a:solidFill>
              </a:rPr>
              <a:t>)</a:t>
            </a:r>
          </a:p>
        </p:txBody>
      </p:sp>
      <p:sp>
        <p:nvSpPr>
          <p:cNvPr id="8207" name="Line 15"/>
          <p:cNvSpPr>
            <a:spLocks noChangeShapeType="1"/>
          </p:cNvSpPr>
          <p:nvPr/>
        </p:nvSpPr>
        <p:spPr bwMode="auto">
          <a:xfrm flipV="1">
            <a:off x="4251365" y="3276600"/>
            <a:ext cx="985651" cy="810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12" name="Line 20"/>
          <p:cNvSpPr>
            <a:spLocks noChangeShapeType="1"/>
          </p:cNvSpPr>
          <p:nvPr/>
        </p:nvSpPr>
        <p:spPr bwMode="auto">
          <a:xfrm>
            <a:off x="4251365" y="4087019"/>
            <a:ext cx="985650" cy="2118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13" name="Line 21"/>
          <p:cNvSpPr>
            <a:spLocks noChangeShapeType="1"/>
          </p:cNvSpPr>
          <p:nvPr/>
        </p:nvSpPr>
        <p:spPr bwMode="auto">
          <a:xfrm>
            <a:off x="4251365" y="4087019"/>
            <a:ext cx="985649" cy="68976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15" name="Text Box 24"/>
          <p:cNvSpPr txBox="1">
            <a:spLocks noChangeArrowheads="1"/>
          </p:cNvSpPr>
          <p:nvPr/>
        </p:nvSpPr>
        <p:spPr bwMode="auto">
          <a:xfrm>
            <a:off x="3903663" y="752475"/>
            <a:ext cx="3662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Status of each reserve line</a:t>
            </a:r>
          </a:p>
        </p:txBody>
      </p:sp>
      <p:sp>
        <p:nvSpPr>
          <p:cNvPr id="8216" name="Line 25"/>
          <p:cNvSpPr>
            <a:spLocks noChangeShapeType="1"/>
          </p:cNvSpPr>
          <p:nvPr/>
        </p:nvSpPr>
        <p:spPr bwMode="auto">
          <a:xfrm>
            <a:off x="6083295" y="1057274"/>
            <a:ext cx="0" cy="136529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17" name="Line 27"/>
          <p:cNvSpPr>
            <a:spLocks noChangeShapeType="1"/>
          </p:cNvSpPr>
          <p:nvPr/>
        </p:nvSpPr>
        <p:spPr bwMode="auto">
          <a:xfrm flipV="1">
            <a:off x="4251365" y="3949699"/>
            <a:ext cx="985651" cy="1373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625" y="4498864"/>
            <a:ext cx="304346" cy="289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AutoShape 23"/>
          <p:cNvSpPr>
            <a:spLocks noChangeArrowheads="1"/>
          </p:cNvSpPr>
          <p:nvPr/>
        </p:nvSpPr>
        <p:spPr bwMode="auto">
          <a:xfrm>
            <a:off x="5457032" y="2422566"/>
            <a:ext cx="1252526" cy="274913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38213"/>
            <a:ext cx="8578094" cy="29289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9" name="Rectangle 3"/>
          <p:cNvSpPr>
            <a:spLocks noGrp="1" noChangeArrowheads="1"/>
          </p:cNvSpPr>
          <p:nvPr>
            <p:ph type="title"/>
          </p:nvPr>
        </p:nvSpPr>
        <p:spPr/>
        <p:txBody>
          <a:bodyPr/>
          <a:lstStyle/>
          <a:p>
            <a:pPr eaLnBrk="1" hangingPunct="1"/>
            <a:r>
              <a:rPr lang="en-US" smtClean="0"/>
              <a:t>Summary screen terminology</a:t>
            </a:r>
          </a:p>
        </p:txBody>
      </p:sp>
      <p:sp>
        <p:nvSpPr>
          <p:cNvPr id="9220" name="Rectangle 4"/>
          <p:cNvSpPr>
            <a:spLocks noGrp="1" noChangeArrowheads="1"/>
          </p:cNvSpPr>
          <p:nvPr>
            <p:ph idx="1"/>
          </p:nvPr>
        </p:nvSpPr>
        <p:spPr>
          <a:xfrm>
            <a:off x="259306" y="3987800"/>
            <a:ext cx="8884694" cy="2474913"/>
          </a:xfrm>
        </p:spPr>
        <p:txBody>
          <a:bodyPr/>
          <a:lstStyle/>
          <a:p>
            <a:pPr marL="338138" indent="-338138">
              <a:buFont typeface="Arial" charset="0"/>
              <a:buChar char="•"/>
              <a:tabLst>
                <a:tab pos="2406650" algn="l"/>
              </a:tabLst>
            </a:pPr>
            <a:r>
              <a:rPr lang="en-US" sz="2000" b="1" dirty="0" smtClean="0"/>
              <a:t>Total Reserves </a:t>
            </a:r>
            <a:r>
              <a:rPr lang="en-US" sz="2000" dirty="0" smtClean="0"/>
              <a:t>= all approved reserves</a:t>
            </a:r>
          </a:p>
          <a:p>
            <a:pPr marL="338138" indent="-338138">
              <a:buFont typeface="Arial" charset="0"/>
              <a:buChar char="•"/>
              <a:tabLst>
                <a:tab pos="2406650" algn="l"/>
              </a:tabLst>
            </a:pPr>
            <a:r>
              <a:rPr lang="en-US" sz="2000" b="1" dirty="0" smtClean="0"/>
              <a:t>Open Reserves </a:t>
            </a:r>
            <a:r>
              <a:rPr lang="en-US" sz="2000" dirty="0" smtClean="0"/>
              <a:t>= Total Reserves - Past Payments</a:t>
            </a:r>
          </a:p>
          <a:p>
            <a:pPr marL="338138" indent="-338138">
              <a:buFont typeface="Arial" charset="0"/>
              <a:buChar char="•"/>
              <a:tabLst>
                <a:tab pos="2406650" algn="l"/>
              </a:tabLst>
            </a:pPr>
            <a:r>
              <a:rPr lang="en-US" sz="2000" b="1" dirty="0" smtClean="0"/>
              <a:t>Remaining Reserves </a:t>
            </a:r>
            <a:r>
              <a:rPr lang="en-US" sz="2000" dirty="0" smtClean="0"/>
              <a:t>= Open reserves - Future Payments</a:t>
            </a:r>
          </a:p>
          <a:p>
            <a:pPr marL="338138" indent="-338138">
              <a:buFont typeface="Arial" charset="0"/>
              <a:buChar char="•"/>
              <a:tabLst>
                <a:tab pos="2406650" algn="l"/>
              </a:tabLst>
            </a:pPr>
            <a:r>
              <a:rPr lang="en-US" sz="2000" b="1" dirty="0" smtClean="0"/>
              <a:t>Available Reserves </a:t>
            </a:r>
            <a:r>
              <a:rPr lang="en-US" sz="2000" dirty="0" smtClean="0"/>
              <a:t>= Remaining Reserves</a:t>
            </a:r>
            <a:r>
              <a:rPr lang="en-US" sz="2000" dirty="0"/>
              <a:t> </a:t>
            </a:r>
            <a:r>
              <a:rPr lang="en-US" sz="2000" dirty="0" smtClean="0"/>
              <a:t>- Pending Approval Payments</a:t>
            </a:r>
          </a:p>
          <a:p>
            <a:pPr marL="338138" indent="-338138">
              <a:buFont typeface="Arial" charset="0"/>
              <a:buChar char="•"/>
              <a:tabLst>
                <a:tab pos="2406650" algn="l"/>
              </a:tabLst>
            </a:pPr>
            <a:r>
              <a:rPr lang="en-US" sz="2000" b="1" dirty="0"/>
              <a:t>Gross Total Incurred </a:t>
            </a:r>
            <a:r>
              <a:rPr lang="en-US" sz="2000" dirty="0"/>
              <a:t>= Open Reserves + Past Payments</a:t>
            </a:r>
            <a:endParaRPr lang="en-US" sz="2000" b="1" dirty="0" smtClean="0"/>
          </a:p>
          <a:p>
            <a:pPr>
              <a:buFont typeface="Arial" charset="0"/>
              <a:buChar char="•"/>
              <a:tabLst>
                <a:tab pos="2228850" algn="l"/>
              </a:tabLst>
            </a:pPr>
            <a:r>
              <a:rPr lang="en-US" sz="2000" b="1" dirty="0"/>
              <a:t>Net Total Incurred </a:t>
            </a:r>
            <a:r>
              <a:rPr lang="en-US" sz="2000" dirty="0"/>
              <a:t>= Gross Total Incurred - Recoveries</a:t>
            </a:r>
          </a:p>
        </p:txBody>
      </p:sp>
      <p:sp>
        <p:nvSpPr>
          <p:cNvPr id="9221" name="AutoShape 5"/>
          <p:cNvSpPr>
            <a:spLocks noChangeArrowheads="1"/>
          </p:cNvSpPr>
          <p:nvPr/>
        </p:nvSpPr>
        <p:spPr bwMode="auto">
          <a:xfrm>
            <a:off x="3809999" y="938213"/>
            <a:ext cx="5114925" cy="21669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7" y="754063"/>
            <a:ext cx="3662916" cy="2971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5" name="Rectangle 2"/>
          <p:cNvSpPr>
            <a:spLocks noGrp="1" noChangeArrowheads="1"/>
          </p:cNvSpPr>
          <p:nvPr>
            <p:ph type="title"/>
          </p:nvPr>
        </p:nvSpPr>
        <p:spPr/>
        <p:txBody>
          <a:bodyPr/>
          <a:lstStyle/>
          <a:p>
            <a:pPr eaLnBrk="1" hangingPunct="1"/>
            <a:r>
              <a:rPr lang="en-US" smtClean="0"/>
              <a:t>Review: summary screen views</a:t>
            </a:r>
          </a:p>
        </p:txBody>
      </p:sp>
      <p:sp>
        <p:nvSpPr>
          <p:cNvPr id="10246" name="Rectangle 3"/>
          <p:cNvSpPr>
            <a:spLocks noGrp="1" noChangeArrowheads="1"/>
          </p:cNvSpPr>
          <p:nvPr>
            <p:ph idx="1"/>
          </p:nvPr>
        </p:nvSpPr>
        <p:spPr>
          <a:xfrm>
            <a:off x="376238" y="5108575"/>
            <a:ext cx="8489950" cy="1462088"/>
          </a:xfrm>
        </p:spPr>
        <p:txBody>
          <a:bodyPr/>
          <a:lstStyle/>
          <a:p>
            <a:pPr>
              <a:buFont typeface="Arial" charset="0"/>
              <a:buChar char="•"/>
            </a:pPr>
            <a:r>
              <a:rPr lang="en-US" smtClean="0"/>
              <a:t>You can have the Summary info grouped by exposure, claimant, coverage, claim cost only (omits expenses), or exposure only (omits the aggregation of cost categories under "Claim Cost" and "Expense" cost types) </a:t>
            </a:r>
          </a:p>
        </p:txBody>
      </p:sp>
      <p:sp>
        <p:nvSpPr>
          <p:cNvPr id="10247" name="AutoShape 7"/>
          <p:cNvSpPr>
            <a:spLocks noChangeArrowheads="1"/>
          </p:cNvSpPr>
          <p:nvPr/>
        </p:nvSpPr>
        <p:spPr bwMode="auto">
          <a:xfrm>
            <a:off x="858044" y="828676"/>
            <a:ext cx="1087438" cy="2587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106" y="1308894"/>
            <a:ext cx="3572669" cy="30181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8" name="AutoShape 8"/>
          <p:cNvSpPr>
            <a:spLocks noChangeArrowheads="1"/>
          </p:cNvSpPr>
          <p:nvPr/>
        </p:nvSpPr>
        <p:spPr bwMode="auto">
          <a:xfrm>
            <a:off x="3345657" y="1381125"/>
            <a:ext cx="1087438" cy="2587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588" y="1765300"/>
            <a:ext cx="3234386" cy="30181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9" name="AutoShape 9"/>
          <p:cNvSpPr>
            <a:spLocks noChangeArrowheads="1"/>
          </p:cNvSpPr>
          <p:nvPr/>
        </p:nvSpPr>
        <p:spPr bwMode="auto">
          <a:xfrm>
            <a:off x="6151563" y="1846264"/>
            <a:ext cx="1087437" cy="2587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 y="679450"/>
            <a:ext cx="7805548" cy="4044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2"/>
          <p:cNvSpPr>
            <a:spLocks noGrp="1" noChangeArrowheads="1"/>
          </p:cNvSpPr>
          <p:nvPr>
            <p:ph type="title"/>
          </p:nvPr>
        </p:nvSpPr>
        <p:spPr/>
        <p:txBody>
          <a:bodyPr/>
          <a:lstStyle/>
          <a:p>
            <a:pPr eaLnBrk="1" hangingPunct="1"/>
            <a:r>
              <a:rPr lang="en-US" smtClean="0"/>
              <a:t>Summary screen context menu</a:t>
            </a:r>
          </a:p>
        </p:txBody>
      </p:sp>
      <p:sp>
        <p:nvSpPr>
          <p:cNvPr id="11268" name="Rectangle 3"/>
          <p:cNvSpPr>
            <a:spLocks noGrp="1" noChangeArrowheads="1"/>
          </p:cNvSpPr>
          <p:nvPr>
            <p:ph idx="1"/>
          </p:nvPr>
        </p:nvSpPr>
        <p:spPr>
          <a:xfrm>
            <a:off x="165895" y="4724400"/>
            <a:ext cx="8882856" cy="3757613"/>
          </a:xfrm>
        </p:spPr>
        <p:txBody>
          <a:bodyPr/>
          <a:lstStyle/>
          <a:p>
            <a:pPr>
              <a:buFont typeface="Arial" charset="0"/>
              <a:buChar char="•"/>
            </a:pPr>
            <a:r>
              <a:rPr lang="en-US" dirty="0" smtClean="0"/>
              <a:t>Every reserve line has its own context menu which lets you:</a:t>
            </a:r>
          </a:p>
          <a:p>
            <a:pPr lvl="1"/>
            <a:r>
              <a:rPr lang="en-US" dirty="0" smtClean="0"/>
              <a:t>Edit the money in that reserve line</a:t>
            </a:r>
          </a:p>
          <a:p>
            <a:pPr lvl="1"/>
            <a:r>
              <a:rPr lang="en-US" dirty="0" smtClean="0"/>
              <a:t>Create a check with a single payment from that reserve line</a:t>
            </a:r>
          </a:p>
          <a:p>
            <a:pPr lvl="1"/>
            <a:r>
              <a:rPr lang="en-US" dirty="0" smtClean="0"/>
              <a:t>Create one or more checks using a payment from that reserve line</a:t>
            </a:r>
          </a:p>
        </p:txBody>
      </p:sp>
      <p:sp>
        <p:nvSpPr>
          <p:cNvPr id="11269" name="Rectangle 5"/>
          <p:cNvSpPr>
            <a:spLocks noChangeArrowheads="1"/>
          </p:cNvSpPr>
          <p:nvPr/>
        </p:nvSpPr>
        <p:spPr bwMode="auto">
          <a:xfrm>
            <a:off x="3933825" y="3651250"/>
            <a:ext cx="200025" cy="2047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130" y="823913"/>
            <a:ext cx="2137663" cy="12525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2" name="Line 6"/>
          <p:cNvSpPr>
            <a:spLocks noChangeShapeType="1"/>
          </p:cNvSpPr>
          <p:nvPr/>
        </p:nvSpPr>
        <p:spPr bwMode="auto">
          <a:xfrm flipV="1">
            <a:off x="4133851" y="1778793"/>
            <a:ext cx="2631280" cy="19002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1" name="AutoShape 8"/>
          <p:cNvSpPr>
            <a:spLocks noChangeArrowheads="1"/>
          </p:cNvSpPr>
          <p:nvPr/>
        </p:nvSpPr>
        <p:spPr bwMode="auto">
          <a:xfrm>
            <a:off x="6765131" y="809626"/>
            <a:ext cx="2137662" cy="12430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72" y="990203"/>
            <a:ext cx="7429897" cy="37532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smtClean="0"/>
              <a:t>Common summary screen configurations</a:t>
            </a:r>
          </a:p>
        </p:txBody>
      </p:sp>
      <p:sp>
        <p:nvSpPr>
          <p:cNvPr id="12291" name="Rectangle 3"/>
          <p:cNvSpPr>
            <a:spLocks noGrp="1" noChangeArrowheads="1"/>
          </p:cNvSpPr>
          <p:nvPr>
            <p:ph idx="1"/>
          </p:nvPr>
        </p:nvSpPr>
        <p:spPr>
          <a:xfrm>
            <a:off x="495300" y="4741863"/>
            <a:ext cx="8318500" cy="1843087"/>
          </a:xfrm>
        </p:spPr>
        <p:txBody>
          <a:bodyPr/>
          <a:lstStyle/>
          <a:p>
            <a:pPr>
              <a:buFont typeface="Arial" charset="0"/>
              <a:buChar char="•"/>
            </a:pPr>
            <a:r>
              <a:rPr lang="en-US" smtClean="0"/>
              <a:t>Changing the grouping options in the View dropdown</a:t>
            </a:r>
          </a:p>
          <a:p>
            <a:pPr>
              <a:buFont typeface="Arial" charset="0"/>
              <a:buChar char="•"/>
            </a:pPr>
            <a:r>
              <a:rPr lang="en-US" smtClean="0"/>
              <a:t>Modifying the column data to reflect financial calculations relevant to your business</a:t>
            </a:r>
          </a:p>
          <a:p>
            <a:pPr>
              <a:buFont typeface="Arial" charset="0"/>
              <a:buChar char="•"/>
            </a:pPr>
            <a:r>
              <a:rPr lang="en-US" smtClean="0"/>
              <a:t>Including/excluding expense lines for a given view</a:t>
            </a:r>
          </a:p>
        </p:txBody>
      </p:sp>
      <p:sp>
        <p:nvSpPr>
          <p:cNvPr id="12295" name="AutoShape 9"/>
          <p:cNvSpPr>
            <a:spLocks noChangeArrowheads="1"/>
          </p:cNvSpPr>
          <p:nvPr/>
        </p:nvSpPr>
        <p:spPr bwMode="auto">
          <a:xfrm>
            <a:off x="1131888" y="2382838"/>
            <a:ext cx="1087437" cy="2143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6" name="Line 10"/>
          <p:cNvSpPr>
            <a:spLocks noChangeShapeType="1"/>
          </p:cNvSpPr>
          <p:nvPr/>
        </p:nvSpPr>
        <p:spPr bwMode="auto">
          <a:xfrm flipH="1">
            <a:off x="952500" y="2320925"/>
            <a:ext cx="1481138" cy="2301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8" name="AutoShape 12"/>
          <p:cNvSpPr>
            <a:spLocks noChangeArrowheads="1"/>
          </p:cNvSpPr>
          <p:nvPr/>
        </p:nvSpPr>
        <p:spPr bwMode="auto">
          <a:xfrm>
            <a:off x="6222205" y="1924050"/>
            <a:ext cx="1718464" cy="38338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300" name="Line 14"/>
          <p:cNvSpPr>
            <a:spLocks noChangeShapeType="1"/>
          </p:cNvSpPr>
          <p:nvPr/>
        </p:nvSpPr>
        <p:spPr bwMode="auto">
          <a:xfrm flipH="1">
            <a:off x="7081436" y="1287015"/>
            <a:ext cx="277219" cy="6370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323" y="778253"/>
            <a:ext cx="2471145" cy="56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9" name="AutoShape 13"/>
          <p:cNvSpPr>
            <a:spLocks noChangeArrowheads="1"/>
          </p:cNvSpPr>
          <p:nvPr/>
        </p:nvSpPr>
        <p:spPr bwMode="auto">
          <a:xfrm>
            <a:off x="6621055" y="798443"/>
            <a:ext cx="2062563" cy="48857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C2A72C5166A44391EDA2725AA68A81" ma:contentTypeVersion="120" ma:contentTypeDescription="Create a new document." ma:contentTypeScope="" ma:versionID="8e6eb98c4a1666a02de0641763936d64">
  <xsd:schema xmlns:xsd="http://www.w3.org/2001/XMLSchema" xmlns:xs="http://www.w3.org/2001/XMLSchema" xmlns:p="http://schemas.microsoft.com/office/2006/metadata/properties" xmlns:ns2="47bd97c3-baec-4164-9f56-aa6c2a786516" xmlns:ns3="50c908b1-f277-4340-90a9-4611d0b0f078" xmlns:ns4="813041c8-a685-40c9-897a-76641cfaba96" xmlns:ns5="35818088-e62d-4edf-bbb6-409430aef268" targetNamespace="http://schemas.microsoft.com/office/2006/metadata/properties" ma:root="true" ma:fieldsID="23759b5d0902ece8ab74b33d00b114cc" ns2:_="" ns3:_="" ns4:_="" ns5:_="">
    <xsd:import namespace="47bd97c3-baec-4164-9f56-aa6c2a786516"/>
    <xsd:import namespace="50c908b1-f277-4340-90a9-4611d0b0f078"/>
    <xsd:import namespace="813041c8-a685-40c9-897a-76641cfaba96"/>
    <xsd:import namespace="35818088-e62d-4edf-bbb6-409430aef268"/>
    <xsd:element name="properties">
      <xsd:complexType>
        <xsd:sequence>
          <xsd:element name="documentManagement">
            <xsd:complexType>
              <xsd:all>
                <xsd:element ref="ns2:_dlc_DocId" minOccurs="0"/>
                <xsd:element ref="ns2:_dlc_DocIdUrl" minOccurs="0"/>
                <xsd:element ref="ns2:_dlc_DocIdPersistId" minOccurs="0"/>
                <xsd:element ref="ns3:TaxCatchAll" minOccurs="0"/>
                <xsd:element ref="ns3:TaxKeywordTaxHTField" minOccurs="0"/>
                <xsd:element ref="ns4:p887583c4ba64d05bf7d8ab5747c6885" minOccurs="0"/>
                <xsd:element ref="ns5:ClassificationDataNoteField" minOccurs="0"/>
                <xsd:element ref="ns5:Classification_x0020_Status" minOccurs="0"/>
                <xsd:element ref="ns4:GW_x0020_Version" minOccurs="0"/>
                <xsd:element ref="ns4:Type_x0020_of_x0020_tool" minOccurs="0"/>
                <xsd:element ref="ns4:Tool" minOccurs="0"/>
                <xsd:element ref="ns2:SharedWithUsers" minOccurs="0"/>
                <xsd:element ref="ns2:SharedWithDetail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bd97c3-baec-4164-9f56-aa6c2a7865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f1344d93-cd82-4983-adba-589ebfde7772}" ma:internalName="TaxCatchAll" ma:showField="CatchAllData" ma:web="47bd97c3-baec-4164-9f56-aa6c2a786516">
      <xsd:complexType>
        <xsd:complexContent>
          <xsd:extension base="dms:MultiChoiceLookup">
            <xsd:sequence>
              <xsd:element name="Value" type="dms:Lookup" maxOccurs="unbounded" minOccurs="0" nillable="true"/>
            </xsd:sequence>
          </xsd:extension>
        </xsd:complexContent>
      </xsd:complexType>
    </xsd:element>
    <xsd:element name="TaxKeywordTaxHTField" ma:index="13" nillable="true" ma:taxonomy="true" ma:internalName="TaxKeywordTaxHTField" ma:taxonomyFieldName="TaxKeyword" ma:displayName="Enterprise Keywords" ma:fieldId="{23f27201-bee3-471e-b2e7-b64fd8b7ca38}" ma:taxonomyMulti="true" ma:sspId="33ef62f9-2e07-484b-bd79-00aec90129f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3041c8-a685-40c9-897a-76641cfaba96" elementFormDefault="qualified">
    <xsd:import namespace="http://schemas.microsoft.com/office/2006/documentManagement/types"/>
    <xsd:import namespace="http://schemas.microsoft.com/office/infopath/2007/PartnerControls"/>
    <xsd:element name="p887583c4ba64d05bf7d8ab5747c6885" ma:index="15" nillable="true" ma:taxonomy="true" ma:internalName="p887583c4ba64d05bf7d8ab5747c6885" ma:taxonomyFieldName="Financial_x0020_Services_x0020_Solutions" ma:displayName="Financial Services Solutions" ma:readOnly="false" ma:default="" ma:fieldId="{9887583c-4ba6-4d05-bf7d-8ab5747c6885}" ma:taxonomyMulti="true" ma:sspId="33ef62f9-2e07-484b-bd79-00aec90129fe" ma:termSetId="239b5997-633a-4b4b-9814-25ca4115df09" ma:anchorId="5ec0865f-c4dd-4086-aad1-b0b09436408b" ma:open="false" ma:isKeyword="false">
      <xsd:complexType>
        <xsd:sequence>
          <xsd:element ref="pc:Terms" minOccurs="0" maxOccurs="1"/>
        </xsd:sequence>
      </xsd:complexType>
    </xsd:element>
    <xsd:element name="GW_x0020_Version" ma:index="18" nillable="true" ma:displayName="GW Version" ma:format="Dropdown" ma:internalName="GW_x0020_Version">
      <xsd:simpleType>
        <xsd:restriction base="dms:Choice">
          <xsd:enumeration value="7.x"/>
          <xsd:enumeration value="8.x"/>
          <xsd:enumeration value="9.x"/>
          <xsd:enumeration value="10.x"/>
        </xsd:restriction>
      </xsd:simpleType>
    </xsd:element>
    <xsd:element name="Type_x0020_of_x0020_tool" ma:index="19" nillable="true" ma:displayName="Type of tool" ma:internalName="Type_x0020_of_x0020_tool">
      <xsd:simpleType>
        <xsd:restriction base="dms:Text">
          <xsd:maxLength value="255"/>
        </xsd:restriction>
      </xsd:simpleType>
    </xsd:element>
    <xsd:element name="Tool" ma:index="20" nillable="true" ma:displayName="Tool" ma:internalName="Tool">
      <xsd:simpleType>
        <xsd:restriction base="dms:Text">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818088-e62d-4edf-bbb6-409430aef268" elementFormDefault="qualified">
    <xsd:import namespace="http://schemas.microsoft.com/office/2006/documentManagement/types"/>
    <xsd:import namespace="http://schemas.microsoft.com/office/infopath/2007/PartnerControls"/>
    <xsd:element name="ClassificationDataNoteField" ma:index="16" nillable="true" ma:displayName="ClassificationDataNoteField" ma:internalName="ClassificationDataNoteField" ma:readOnly="true">
      <xsd:simpleType>
        <xsd:restriction base="dms:Note"/>
      </xsd:simpleType>
    </xsd:element>
    <xsd:element name="Classification_x0020_Status" ma:index="17" nillable="true" ma:displayName="Classification Status" ma:internalName="Classification_x0020_Status"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lassification_x0020_Status xmlns="35818088-e62d-4edf-bbb6-409430aef268">Pending classification</Classification_x0020_Status>
    <ClassificationDataNoteField xmlns="35818088-e62d-4edf-bbb6-409430aef268">3d4b21cd-affa-4cde-93a1-407466dc53e1;2016-08-18 15:10:44;PENDINGCLASSIFICATION;False;False</ClassificationDataNoteField>
    <_dlc_DocId xmlns="47bd97c3-baec-4164-9f56-aa6c2a786516">HJ27Z3W6ECTE-4-846</_dlc_DocId>
    <_dlc_DocIdUrl xmlns="47bd97c3-baec-4164-9f56-aa6c2a786516">
      <Url>https://sites.ey.com/sites/guidewiretraining/_layouts/15/DocIdRedir.aspx?ID=HJ27Z3W6ECTE-4-846</Url>
      <Description>HJ27Z3W6ECTE-4-846</Description>
    </_dlc_DocIdUrl>
    <TaxCatchAll xmlns="50c908b1-f277-4340-90a9-4611d0b0f078">
      <Value>3</Value>
    </TaxCatchAll>
    <TaxKeywordTaxHTField xmlns="50c908b1-f277-4340-90a9-4611d0b0f078">
      <Terms xmlns="http://schemas.microsoft.com/office/infopath/2007/PartnerControls"/>
    </TaxKeywordTaxHTField>
    <p887583c4ba64d05bf7d8ab5747c6885 xmlns="813041c8-a685-40c9-897a-76641cfaba96">
      <Terms xmlns="http://schemas.microsoft.com/office/infopath/2007/PartnerControls">
        <TermInfo xmlns="http://schemas.microsoft.com/office/infopath/2007/PartnerControls">
          <TermName xmlns="http://schemas.microsoft.com/office/infopath/2007/PartnerControls">Guidewire (Claims, Policy, Billing, Suite, Other)</TermName>
          <TermId xmlns="http://schemas.microsoft.com/office/infopath/2007/PartnerControls">ccc53bef-3c97-44a6-ae18-9ecca3433425</TermId>
        </TermInfo>
      </Terms>
    </p887583c4ba64d05bf7d8ab5747c6885>
    <Type_x0020_of_x0020_tool xmlns="813041c8-a685-40c9-897a-76641cfaba96">Training materials</Type_x0020_of_x0020_tool>
    <GW_x0020_Version xmlns="813041c8-a685-40c9-897a-76641cfaba96">GW Version 8.0</GW_x0020_Version>
    <Tool xmlns="813041c8-a685-40c9-897a-76641cfaba96">Introduction</Tool>
  </documentManagement>
</p:properties>
</file>

<file path=customXml/itemProps1.xml><?xml version="1.0" encoding="utf-8"?>
<ds:datastoreItem xmlns:ds="http://schemas.openxmlformats.org/officeDocument/2006/customXml" ds:itemID="{D92D77DD-6EDF-4F53-B1B2-5C8F785E0B6D}"/>
</file>

<file path=customXml/itemProps2.xml><?xml version="1.0" encoding="utf-8"?>
<ds:datastoreItem xmlns:ds="http://schemas.openxmlformats.org/officeDocument/2006/customXml" ds:itemID="{5AA97D61-6F67-4D54-8B1B-1390ED97A648}"/>
</file>

<file path=customXml/itemProps3.xml><?xml version="1.0" encoding="utf-8"?>
<ds:datastoreItem xmlns:ds="http://schemas.openxmlformats.org/officeDocument/2006/customXml" ds:itemID="{E832049D-6BF4-4CD9-8F10-4214FDF60AC1}"/>
</file>

<file path=customXml/itemProps4.xml><?xml version="1.0" encoding="utf-8"?>
<ds:datastoreItem xmlns:ds="http://schemas.openxmlformats.org/officeDocument/2006/customXml" ds:itemID="{CDAABDF6-5FFF-4A87-A4C7-CA8A7E1EE269}"/>
</file>

<file path=docProps/app.xml><?xml version="1.0" encoding="utf-8"?>
<Properties xmlns="http://schemas.openxmlformats.org/officeDocument/2006/extended-properties" xmlns:vt="http://schemas.openxmlformats.org/officeDocument/2006/docPropsVTypes">
  <Template/>
  <TotalTime>11855</TotalTime>
  <Words>1784</Words>
  <Application>Microsoft Office PowerPoint</Application>
  <PresentationFormat>On-screen Show (4:3)</PresentationFormat>
  <Paragraphs>121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1_test-template</vt:lpstr>
      <vt:lpstr>Financials Screens</vt:lpstr>
      <vt:lpstr>Lesson objectives</vt:lpstr>
      <vt:lpstr>Lesson outline</vt:lpstr>
      <vt:lpstr>The financials screens</vt:lpstr>
      <vt:lpstr>The summary screen</vt:lpstr>
      <vt:lpstr>Summary screen terminology</vt:lpstr>
      <vt:lpstr>Review: summary screen views</vt:lpstr>
      <vt:lpstr>Summary screen context menu</vt:lpstr>
      <vt:lpstr>Common summary screen configurations</vt:lpstr>
      <vt:lpstr>The transactions screen</vt:lpstr>
      <vt:lpstr>Viewing a transaction in detail</vt:lpstr>
      <vt:lpstr>Check details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Financials Screens</dc:title>
  <dc:creator>Tom Rhoades</dc:creator>
  <cp:keywords/>
  <dc:description>1155</dc:description>
  <cp:lastModifiedBy>Tom Rhoades</cp:lastModifiedBy>
  <cp:revision>1726</cp:revision>
  <dcterms:created xsi:type="dcterms:W3CDTF">2007-08-02T20:13:16Z</dcterms:created>
  <dcterms:modified xsi:type="dcterms:W3CDTF">2014-02-19T18:08:00Z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0x010100B6C2A72C5166A44391EDA2725AA68A81</vt:lpwstr>
  </property>
  <property fmtid="{D5CDD505-2E9C-101B-9397-08002B2CF9AE}" pid="5" name="_dlc_DocIdItemGuid">
    <vt:lpwstr>2a3ebf33-f3d3-4a94-bb64-cd5a4a850063</vt:lpwstr>
  </property>
  <property fmtid="{D5CDD505-2E9C-101B-9397-08002B2CF9AE}" pid="6" name="TaxKeyword">
    <vt:lpwstr/>
  </property>
  <property fmtid="{D5CDD505-2E9C-101B-9397-08002B2CF9AE}" pid="7" name="Financial Services Solutions">
    <vt:lpwstr>3;#Guidewire (Claims, Policy, Billing, Suite, Other)|ccc53bef-3c97-44a6-ae18-9ecca3433425</vt:lpwstr>
  </property>
  <property fmtid="{D5CDD505-2E9C-101B-9397-08002B2CF9AE}" pid="8" name="Order">
    <vt:r8>84600</vt:r8>
  </property>
</Properties>
</file>