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9"/>
  </p:notesMasterIdLst>
  <p:sldIdLst>
    <p:sldId id="256" r:id="rId2"/>
    <p:sldId id="257" r:id="rId3"/>
    <p:sldId id="258" r:id="rId4"/>
    <p:sldId id="259" r:id="rId5"/>
    <p:sldId id="281" r:id="rId6"/>
    <p:sldId id="260" r:id="rId7"/>
    <p:sldId id="265" r:id="rId8"/>
    <p:sldId id="274" r:id="rId9"/>
    <p:sldId id="280" r:id="rId10"/>
    <p:sldId id="276" r:id="rId11"/>
    <p:sldId id="275" r:id="rId12"/>
    <p:sldId id="277" r:id="rId13"/>
    <p:sldId id="278" r:id="rId14"/>
    <p:sldId id="279" r:id="rId15"/>
    <p:sldId id="267" r:id="rId16"/>
    <p:sldId id="272" r:id="rId17"/>
    <p:sldId id="283" r:id="rId18"/>
    <p:sldId id="298" r:id="rId19"/>
    <p:sldId id="268" r:id="rId20"/>
    <p:sldId id="282" r:id="rId21"/>
    <p:sldId id="287" r:id="rId22"/>
    <p:sldId id="286" r:id="rId23"/>
    <p:sldId id="285" r:id="rId24"/>
    <p:sldId id="288" r:id="rId25"/>
    <p:sldId id="289" r:id="rId26"/>
    <p:sldId id="290" r:id="rId27"/>
    <p:sldId id="291" r:id="rId28"/>
    <p:sldId id="292" r:id="rId29"/>
    <p:sldId id="293" r:id="rId30"/>
    <p:sldId id="307" r:id="rId31"/>
    <p:sldId id="308" r:id="rId32"/>
    <p:sldId id="309" r:id="rId33"/>
    <p:sldId id="310" r:id="rId34"/>
    <p:sldId id="294" r:id="rId35"/>
    <p:sldId id="295" r:id="rId36"/>
    <p:sldId id="296" r:id="rId37"/>
    <p:sldId id="297" r:id="rId38"/>
    <p:sldId id="270" r:id="rId39"/>
    <p:sldId id="311" r:id="rId40"/>
    <p:sldId id="312" r:id="rId41"/>
    <p:sldId id="301" r:id="rId42"/>
    <p:sldId id="304" r:id="rId43"/>
    <p:sldId id="299" r:id="rId44"/>
    <p:sldId id="305" r:id="rId45"/>
    <p:sldId id="306" r:id="rId46"/>
    <p:sldId id="313" r:id="rId47"/>
    <p:sldId id="315" r:id="rId48"/>
    <p:sldId id="321" r:id="rId49"/>
    <p:sldId id="317" r:id="rId50"/>
    <p:sldId id="325" r:id="rId51"/>
    <p:sldId id="322" r:id="rId52"/>
    <p:sldId id="323" r:id="rId53"/>
    <p:sldId id="324" r:id="rId54"/>
    <p:sldId id="318" r:id="rId55"/>
    <p:sldId id="319" r:id="rId56"/>
    <p:sldId id="320" r:id="rId57"/>
    <p:sldId id="316"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9900CC"/>
    <a:srgbClr val="D99B01"/>
    <a:srgbClr val="FF66CC"/>
    <a:srgbClr val="FF67AC"/>
    <a:srgbClr val="CC0099"/>
    <a:srgbClr val="FFDC47"/>
    <a:srgbClr val="5EEC3C"/>
    <a:srgbClr val="CCCC00"/>
    <a:srgbClr val="FFCC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156370338" cy="1563703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15FAF-1323-42A4-92B3-2AC71941B3D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6799DA2C-843A-4BCF-8466-BCB888C1CE84}">
      <dgm:prSet/>
      <dgm:spPr/>
      <dgm:t>
        <a:bodyPr/>
        <a:lstStyle/>
        <a:p>
          <a:pPr rtl="0"/>
          <a:r>
            <a:rPr lang="en-US" dirty="0" smtClean="0"/>
            <a:t>Thanks You</a:t>
          </a:r>
          <a:endParaRPr lang="en-IN" dirty="0"/>
        </a:p>
      </dgm:t>
    </dgm:pt>
    <dgm:pt modelId="{96AEC710-C2D5-4D3B-84FB-B518119FEB64}" type="parTrans" cxnId="{91D495B3-6C2D-4B35-BD06-78A2EAF8C047}">
      <dgm:prSet/>
      <dgm:spPr/>
      <dgm:t>
        <a:bodyPr/>
        <a:lstStyle/>
        <a:p>
          <a:endParaRPr lang="en-IN"/>
        </a:p>
      </dgm:t>
    </dgm:pt>
    <dgm:pt modelId="{3D3B3F20-2A92-44F3-B583-C03710E91C06}" type="sibTrans" cxnId="{91D495B3-6C2D-4B35-BD06-78A2EAF8C047}">
      <dgm:prSet/>
      <dgm:spPr/>
      <dgm:t>
        <a:bodyPr/>
        <a:lstStyle/>
        <a:p>
          <a:endParaRPr lang="en-IN"/>
        </a:p>
      </dgm:t>
    </dgm:pt>
    <dgm:pt modelId="{C9F3C791-04CA-4000-A624-54A9454CFC17}" type="pres">
      <dgm:prSet presAssocID="{B8E15FAF-1323-42A4-92B3-2AC71941B3D2}" presName="Name0" presStyleCnt="0">
        <dgm:presLayoutVars>
          <dgm:chMax val="7"/>
          <dgm:dir/>
          <dgm:animLvl val="lvl"/>
          <dgm:resizeHandles val="exact"/>
        </dgm:presLayoutVars>
      </dgm:prSet>
      <dgm:spPr/>
      <dgm:t>
        <a:bodyPr/>
        <a:lstStyle/>
        <a:p>
          <a:endParaRPr lang="en-IN"/>
        </a:p>
      </dgm:t>
    </dgm:pt>
    <dgm:pt modelId="{088E851D-D3A9-4CE8-B7EE-58F1776D0E1A}" type="pres">
      <dgm:prSet presAssocID="{6799DA2C-843A-4BCF-8466-BCB888C1CE84}" presName="circle1" presStyleLbl="node1" presStyleIdx="0" presStyleCnt="1"/>
      <dgm:spPr/>
    </dgm:pt>
    <dgm:pt modelId="{05299C76-D4BE-4374-A5F5-392DF719C889}" type="pres">
      <dgm:prSet presAssocID="{6799DA2C-843A-4BCF-8466-BCB888C1CE84}" presName="space" presStyleCnt="0"/>
      <dgm:spPr/>
    </dgm:pt>
    <dgm:pt modelId="{B6901E35-D6EA-40CA-BFF3-1390E205F197}" type="pres">
      <dgm:prSet presAssocID="{6799DA2C-843A-4BCF-8466-BCB888C1CE84}" presName="rect1" presStyleLbl="alignAcc1" presStyleIdx="0" presStyleCnt="1"/>
      <dgm:spPr/>
      <dgm:t>
        <a:bodyPr/>
        <a:lstStyle/>
        <a:p>
          <a:endParaRPr lang="en-IN"/>
        </a:p>
      </dgm:t>
    </dgm:pt>
    <dgm:pt modelId="{5D04D330-33A2-490F-936E-0B3AA6C87362}" type="pres">
      <dgm:prSet presAssocID="{6799DA2C-843A-4BCF-8466-BCB888C1CE84}" presName="rect1ParTxNoCh" presStyleLbl="alignAcc1" presStyleIdx="0" presStyleCnt="1">
        <dgm:presLayoutVars>
          <dgm:chMax val="1"/>
          <dgm:bulletEnabled val="1"/>
        </dgm:presLayoutVars>
      </dgm:prSet>
      <dgm:spPr/>
      <dgm:t>
        <a:bodyPr/>
        <a:lstStyle/>
        <a:p>
          <a:endParaRPr lang="en-IN"/>
        </a:p>
      </dgm:t>
    </dgm:pt>
  </dgm:ptLst>
  <dgm:cxnLst>
    <dgm:cxn modelId="{91D495B3-6C2D-4B35-BD06-78A2EAF8C047}" srcId="{B8E15FAF-1323-42A4-92B3-2AC71941B3D2}" destId="{6799DA2C-843A-4BCF-8466-BCB888C1CE84}" srcOrd="0" destOrd="0" parTransId="{96AEC710-C2D5-4D3B-84FB-B518119FEB64}" sibTransId="{3D3B3F20-2A92-44F3-B583-C03710E91C06}"/>
    <dgm:cxn modelId="{6A36099B-3F20-4272-A4E1-D6EAF1EFF705}" type="presOf" srcId="{B8E15FAF-1323-42A4-92B3-2AC71941B3D2}" destId="{C9F3C791-04CA-4000-A624-54A9454CFC17}" srcOrd="0" destOrd="0" presId="urn:microsoft.com/office/officeart/2005/8/layout/target3"/>
    <dgm:cxn modelId="{DCC83461-7A08-4DCE-9106-AD5408AEC917}" type="presOf" srcId="{6799DA2C-843A-4BCF-8466-BCB888C1CE84}" destId="{B6901E35-D6EA-40CA-BFF3-1390E205F197}" srcOrd="0" destOrd="0" presId="urn:microsoft.com/office/officeart/2005/8/layout/target3"/>
    <dgm:cxn modelId="{7DD6DDD7-2F36-4C95-8319-9343DCC08979}" type="presOf" srcId="{6799DA2C-843A-4BCF-8466-BCB888C1CE84}" destId="{5D04D330-33A2-490F-936E-0B3AA6C87362}" srcOrd="1" destOrd="0" presId="urn:microsoft.com/office/officeart/2005/8/layout/target3"/>
    <dgm:cxn modelId="{28CDC4B4-F0F9-47E9-AD3C-E0BE5D4DD504}" type="presParOf" srcId="{C9F3C791-04CA-4000-A624-54A9454CFC17}" destId="{088E851D-D3A9-4CE8-B7EE-58F1776D0E1A}" srcOrd="0" destOrd="0" presId="urn:microsoft.com/office/officeart/2005/8/layout/target3"/>
    <dgm:cxn modelId="{608BF847-DA4B-4F82-B978-D64ED17843E5}" type="presParOf" srcId="{C9F3C791-04CA-4000-A624-54A9454CFC17}" destId="{05299C76-D4BE-4374-A5F5-392DF719C889}" srcOrd="1" destOrd="0" presId="urn:microsoft.com/office/officeart/2005/8/layout/target3"/>
    <dgm:cxn modelId="{5B1028ED-D74E-4749-A240-A63A95D9777E}" type="presParOf" srcId="{C9F3C791-04CA-4000-A624-54A9454CFC17}" destId="{B6901E35-D6EA-40CA-BFF3-1390E205F197}" srcOrd="2" destOrd="0" presId="urn:microsoft.com/office/officeart/2005/8/layout/target3"/>
    <dgm:cxn modelId="{A882D087-9B39-4AF4-AD7A-D564C4280735}" type="presParOf" srcId="{C9F3C791-04CA-4000-A624-54A9454CFC17}" destId="{5D04D330-33A2-490F-936E-0B3AA6C87362}" srcOrd="3"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8E851D-D3A9-4CE8-B7EE-58F1776D0E1A}">
      <dsp:nvSpPr>
        <dsp:cNvPr id="0" name=""/>
        <dsp:cNvSpPr/>
      </dsp:nvSpPr>
      <dsp:spPr>
        <a:xfrm>
          <a:off x="0" y="0"/>
          <a:ext cx="1569660" cy="1569660"/>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901E35-D6EA-40CA-BFF3-1390E205F197}">
      <dsp:nvSpPr>
        <dsp:cNvPr id="0" name=""/>
        <dsp:cNvSpPr/>
      </dsp:nvSpPr>
      <dsp:spPr>
        <a:xfrm>
          <a:off x="784829" y="0"/>
          <a:ext cx="6392304" cy="156966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dirty="0" smtClean="0"/>
            <a:t>Thanks You</a:t>
          </a:r>
          <a:endParaRPr lang="en-IN" sz="6500" kern="1200" dirty="0"/>
        </a:p>
      </dsp:txBody>
      <dsp:txXfrm>
        <a:off x="784829" y="0"/>
        <a:ext cx="6392304" cy="156966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20A01-65E4-4D78-9482-2328BEB2BBE8}" type="datetimeFigureOut">
              <a:rPr lang="en-US" smtClean="0"/>
              <a:pPr/>
              <a:t>12/23/2020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C5607-7701-4805-9CE3-F9D2CD9FF35C}" type="slidenum">
              <a:rPr lang="en-US" smtClean="0"/>
              <a:pPr/>
              <a:t>‹#›</a:t>
            </a:fld>
            <a:endParaRPr lang="en-US"/>
          </a:p>
        </p:txBody>
      </p:sp>
    </p:spTree>
    <p:extLst>
      <p:ext uri="{BB962C8B-B14F-4D97-AF65-F5344CB8AC3E}">
        <p14:creationId xmlns="" xmlns:p14="http://schemas.microsoft.com/office/powerpoint/2010/main" val="230412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CC5607-7701-4805-9CE3-F9D2CD9FF35C}"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CC5607-7701-4805-9CE3-F9D2CD9FF35C}"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53074F12-AA26-4AC8-9962-C36BB8F32554}" type="datetimeFigureOut">
              <a:rPr lang="en-US" smtClean="0"/>
              <a:pPr/>
              <a:t>12/23/2020</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B82CCC60-E8CD-4174-8B1A-7DF615B22EE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53074F12-AA26-4AC8-9962-C36BB8F32554}" type="datetimeFigureOut">
              <a:rPr lang="en-US" smtClean="0"/>
              <a:pPr/>
              <a:t>12/23/2020</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B82CCC60-E8CD-4174-8B1A-7DF615B22EEF}" type="slidenum">
              <a:rPr lang="en-US" smtClean="0"/>
              <a:pPr/>
              <a:t>‹#›</a:t>
            </a:fld>
            <a:endParaRPr lang="en-US"/>
          </a:p>
        </p:txBody>
      </p:sp>
      <p:pic>
        <p:nvPicPr>
          <p:cNvPr id="10" name="Picture 9" descr="E:\websites\free-power-point-templates\2012\logos.png">
            <a:extLst>
              <a:ext uri="{FF2B5EF4-FFF2-40B4-BE49-F238E27FC236}">
                <a16:creationId xmlns="" xmlns:a16="http://schemas.microsoft.com/office/drawing/2014/main" id="{AF223013-BAAD-4784-9B88-4DDCCA17941D}"/>
              </a:ext>
            </a:extLst>
          </p:cNvPr>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2CCC60-E8CD-4174-8B1A-7DF615B22EEF}"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3074F12-AA26-4AC8-9962-C36BB8F32554}" type="datetimeFigureOut">
              <a:rPr lang="en-US" smtClean="0"/>
              <a:pPr/>
              <a:t>12/23/2020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B82CCC60-E8CD-4174-8B1A-7DF615B22EE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3074F12-AA26-4AC8-9962-C36BB8F32554}" type="datetimeFigureOut">
              <a:rPr lang="en-US" smtClean="0"/>
              <a:pPr/>
              <a:t>12/23/2020</a:t>
            </a:fld>
            <a:endParaRPr lang="en-US"/>
          </a:p>
        </p:txBody>
      </p:sp>
      <p:sp>
        <p:nvSpPr>
          <p:cNvPr id="10" name="Slide Number Placeholder 9"/>
          <p:cNvSpPr>
            <a:spLocks noGrp="1"/>
          </p:cNvSpPr>
          <p:nvPr>
            <p:ph type="sldNum" sz="quarter" idx="16"/>
          </p:nvPr>
        </p:nvSpPr>
        <p:spPr/>
        <p:txBody>
          <a:bodyPr rtlCol="0"/>
          <a:lstStyle/>
          <a:p>
            <a:fld id="{B82CCC60-E8CD-4174-8B1A-7DF615B22EE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3074F12-AA26-4AC8-9962-C36BB8F32554}" type="datetimeFigureOut">
              <a:rPr lang="en-US" smtClean="0"/>
              <a:pPr/>
              <a:t>12/23/2020</a:t>
            </a:fld>
            <a:endParaRPr lang="en-US"/>
          </a:p>
        </p:txBody>
      </p:sp>
      <p:sp>
        <p:nvSpPr>
          <p:cNvPr id="12" name="Slide Number Placeholder 11"/>
          <p:cNvSpPr>
            <a:spLocks noGrp="1"/>
          </p:cNvSpPr>
          <p:nvPr>
            <p:ph type="sldNum" sz="quarter" idx="16"/>
          </p:nvPr>
        </p:nvSpPr>
        <p:spPr/>
        <p:txBody>
          <a:bodyPr rtlCol="0"/>
          <a:lstStyle/>
          <a:p>
            <a:fld id="{B82CCC60-E8CD-4174-8B1A-7DF615B22EE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074F12-AA26-4AC8-9962-C36BB8F32554}" type="datetimeFigureOut">
              <a:rPr lang="en-US" smtClean="0"/>
              <a:pPr/>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074F12-AA26-4AC8-9962-C36BB8F32554}"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2CCC60-E8CD-4174-8B1A-7DF615B22EEF}"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53074F12-AA26-4AC8-9962-C36BB8F32554}" type="datetimeFigureOut">
              <a:rPr lang="en-US" smtClean="0"/>
              <a:pPr/>
              <a:t>12/23/2020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B82CCC60-E8CD-4174-8B1A-7DF615B22EEF}"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53074F12-AA26-4AC8-9962-C36BB8F32554}" type="datetimeFigureOut">
              <a:rPr lang="en-US" smtClean="0"/>
              <a:pPr/>
              <a:t>12/23/2020</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2CCC60-E8CD-4174-8B1A-7DF615B22EEF}" type="slidenum">
              <a:rPr lang="en-US" smtClean="0"/>
              <a:pPr/>
              <a:t>‹#›</a:t>
            </a:fld>
            <a:endParaRPr lang="en-US"/>
          </a:p>
        </p:txBody>
      </p:sp>
      <p:sp>
        <p:nvSpPr>
          <p:cNvPr id="10" name="TextBox 9">
            <a:extLst>
              <a:ext uri="{FF2B5EF4-FFF2-40B4-BE49-F238E27FC236}">
                <a16:creationId xmlns="" xmlns:a16="http://schemas.microsoft.com/office/drawing/2014/main" id="{55C64FEC-0EC6-4A1D-A397-6DB8DBF3A92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800" b="1" dirty="0" smtClean="0"/>
              <a:t>Mobile tower </a:t>
            </a:r>
            <a:r>
              <a:rPr lang="en-IN" sz="4800" b="1" dirty="0" err="1" smtClean="0"/>
              <a:t>maintainance</a:t>
            </a:r>
            <a:endParaRPr lang="en-IN" sz="4800"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363920370"/>
      </p:ext>
    </p:extLst>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Data Flow Scope And Out Scope</a:t>
            </a:r>
            <a:endParaRPr lang="en-IN" dirty="0"/>
          </a:p>
        </p:txBody>
      </p:sp>
      <p:sp>
        <p:nvSpPr>
          <p:cNvPr id="3" name="Content Placeholder 2"/>
          <p:cNvSpPr>
            <a:spLocks noGrp="1"/>
          </p:cNvSpPr>
          <p:nvPr>
            <p:ph sz="quarter" idx="1"/>
          </p:nvPr>
        </p:nvSpPr>
        <p:spPr>
          <a:xfrm>
            <a:off x="296261" y="1200150"/>
            <a:ext cx="8704184" cy="3371850"/>
          </a:xfrm>
        </p:spPr>
        <p:txBody>
          <a:bodyPr>
            <a:normAutofit fontScale="40000" lnSpcReduction="20000"/>
          </a:bodyPr>
          <a:lstStyle/>
          <a:p>
            <a:r>
              <a:rPr lang="en-US" dirty="0" smtClean="0"/>
              <a:t>Organization Boundary(Scope).</a:t>
            </a:r>
          </a:p>
          <a:p>
            <a:pPr marL="514350" indent="-514350">
              <a:buFont typeface="+mj-lt"/>
              <a:buAutoNum type="arabicPeriod"/>
            </a:pPr>
            <a:r>
              <a:rPr lang="en-US" dirty="0" smtClean="0"/>
              <a:t>Request Admin Management .</a:t>
            </a:r>
          </a:p>
          <a:p>
            <a:pPr marL="514350" indent="-514350">
              <a:buFont typeface="+mj-lt"/>
              <a:buAutoNum type="arabicPeriod"/>
            </a:pPr>
            <a:r>
              <a:rPr lang="en-US" dirty="0" smtClean="0"/>
              <a:t>System User Management.</a:t>
            </a:r>
          </a:p>
          <a:p>
            <a:pPr marL="514350" indent="-514350">
              <a:buFont typeface="+mj-lt"/>
              <a:buAutoNum type="arabicPeriod"/>
            </a:pPr>
            <a:r>
              <a:rPr lang="en-US" dirty="0" smtClean="0"/>
              <a:t>Login Management.</a:t>
            </a:r>
          </a:p>
          <a:p>
            <a:pPr marL="514350" indent="-514350">
              <a:buFont typeface="+mj-lt"/>
              <a:buAutoNum type="arabicPeriod"/>
            </a:pPr>
            <a:r>
              <a:rPr lang="en-US" dirty="0" smtClean="0"/>
              <a:t>Role Management.</a:t>
            </a:r>
          </a:p>
          <a:p>
            <a:pPr marL="514350" indent="-514350">
              <a:buFont typeface="+mj-lt"/>
              <a:buAutoNum type="arabicPeriod"/>
            </a:pPr>
            <a:r>
              <a:rPr lang="en-US" dirty="0" smtClean="0"/>
              <a:t>Report Management</a:t>
            </a:r>
          </a:p>
          <a:p>
            <a:pPr marL="514350" indent="-514350">
              <a:buFont typeface="+mj-lt"/>
              <a:buAutoNum type="arabicPeriod"/>
            </a:pPr>
            <a:r>
              <a:rPr lang="en-US" dirty="0" smtClean="0"/>
              <a:t>Alert and Notification Management</a:t>
            </a:r>
          </a:p>
          <a:p>
            <a:pPr marL="514350" indent="-514350">
              <a:buFont typeface="+mj-lt"/>
              <a:buAutoNum type="arabicPeriod"/>
            </a:pPr>
            <a:r>
              <a:rPr lang="en-US" dirty="0" smtClean="0"/>
              <a:t>Logging Management</a:t>
            </a:r>
          </a:p>
          <a:p>
            <a:pPr marL="514350" indent="-514350">
              <a:buFont typeface="+mj-lt"/>
              <a:buAutoNum type="arabicPeriod"/>
            </a:pPr>
            <a:r>
              <a:rPr lang="en-US" dirty="0" smtClean="0"/>
              <a:t>Transaction Management</a:t>
            </a:r>
          </a:p>
          <a:p>
            <a:pPr marL="514350" indent="-514350">
              <a:buFont typeface="+mj-lt"/>
              <a:buAutoNum type="arabicPeriod"/>
            </a:pPr>
            <a:endParaRPr lang="en-US" dirty="0" smtClean="0"/>
          </a:p>
          <a:p>
            <a:r>
              <a:rPr lang="en-US" dirty="0" smtClean="0"/>
              <a:t>Out Of Scope Modules.</a:t>
            </a:r>
          </a:p>
          <a:p>
            <a:pPr marL="514350" indent="-514350">
              <a:buFont typeface="+mj-lt"/>
              <a:buAutoNum type="arabicPeriod"/>
            </a:pPr>
            <a:r>
              <a:rPr lang="en-US" dirty="0" smtClean="0"/>
              <a:t>Hardware And Maintenance Of </a:t>
            </a:r>
            <a:r>
              <a:rPr lang="en-IN" sz="3000" dirty="0" smtClean="0"/>
              <a:t>tower</a:t>
            </a:r>
            <a:r>
              <a:rPr lang="en-US" dirty="0" smtClean="0"/>
              <a:t>.</a:t>
            </a:r>
          </a:p>
          <a:p>
            <a:pPr marL="514350" indent="-514350">
              <a:buFont typeface="+mj-lt"/>
              <a:buAutoNum type="arabicPeriod"/>
            </a:pPr>
            <a:r>
              <a:rPr lang="en-US" dirty="0" smtClean="0"/>
              <a:t>Salary Management .</a:t>
            </a:r>
          </a:p>
          <a:p>
            <a:pPr marL="514350" indent="-514350">
              <a:buFont typeface="+mj-lt"/>
              <a:buAutoNum type="arabicPeriod"/>
            </a:pPr>
            <a:r>
              <a:rPr lang="en-US" dirty="0" smtClean="0"/>
              <a:t>Leave Management.</a:t>
            </a:r>
          </a:p>
          <a:p>
            <a:endParaRPr lang="en-US" dirty="0" smtClean="0"/>
          </a:p>
          <a:p>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0"/>
            <a:ext cx="8153400" cy="742950"/>
          </a:xfrm>
        </p:spPr>
        <p:txBody>
          <a:bodyPr>
            <a:normAutofit fontScale="90000"/>
          </a:bodyPr>
          <a:lstStyle/>
          <a:p>
            <a:r>
              <a:rPr lang="en-US" dirty="0" smtClean="0">
                <a:solidFill>
                  <a:srgbClr val="002060"/>
                </a:solidFill>
              </a:rPr>
              <a:t>Zero Level Data Flow Diagram</a:t>
            </a:r>
            <a:endParaRPr lang="en-IN" dirty="0">
              <a:solidFill>
                <a:srgbClr val="002060"/>
              </a:solidFill>
            </a:endParaRPr>
          </a:p>
        </p:txBody>
      </p:sp>
      <p:sp>
        <p:nvSpPr>
          <p:cNvPr id="3" name="Oval 2"/>
          <p:cNvSpPr/>
          <p:nvPr/>
        </p:nvSpPr>
        <p:spPr>
          <a:xfrm>
            <a:off x="3961180" y="2266340"/>
            <a:ext cx="1374345" cy="137434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Technicians</a:t>
            </a:r>
            <a:endParaRPr lang="en-IN" dirty="0">
              <a:solidFill>
                <a:schemeClr val="bg1"/>
              </a:solidFill>
            </a:endParaRPr>
          </a:p>
        </p:txBody>
      </p:sp>
      <p:sp>
        <p:nvSpPr>
          <p:cNvPr id="4" name="Oval 3"/>
          <p:cNvSpPr/>
          <p:nvPr/>
        </p:nvSpPr>
        <p:spPr>
          <a:xfrm>
            <a:off x="1976015" y="1350110"/>
            <a:ext cx="1985165" cy="91623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Admin Request Management</a:t>
            </a:r>
            <a:endParaRPr lang="en-IN" dirty="0">
              <a:solidFill>
                <a:schemeClr val="bg1"/>
              </a:solidFill>
            </a:endParaRPr>
          </a:p>
        </p:txBody>
      </p:sp>
      <p:sp>
        <p:nvSpPr>
          <p:cNvPr id="5" name="Oval 4"/>
          <p:cNvSpPr/>
          <p:nvPr/>
        </p:nvSpPr>
        <p:spPr>
          <a:xfrm>
            <a:off x="5793640" y="1350110"/>
            <a:ext cx="1985165" cy="91623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14350" algn="ctr"/>
            <a:r>
              <a:rPr lang="en-US" dirty="0" smtClean="0"/>
              <a:t>Transaction Management</a:t>
            </a:r>
          </a:p>
        </p:txBody>
      </p:sp>
      <p:sp>
        <p:nvSpPr>
          <p:cNvPr id="6" name="Oval 5"/>
          <p:cNvSpPr/>
          <p:nvPr/>
        </p:nvSpPr>
        <p:spPr>
          <a:xfrm>
            <a:off x="6557165" y="3487980"/>
            <a:ext cx="2137870" cy="91623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14350" algn="ctr"/>
            <a:r>
              <a:rPr lang="en-US" dirty="0" smtClean="0"/>
              <a:t>Alert and Notification Management</a:t>
            </a:r>
          </a:p>
        </p:txBody>
      </p:sp>
      <p:sp>
        <p:nvSpPr>
          <p:cNvPr id="7" name="Oval 6"/>
          <p:cNvSpPr/>
          <p:nvPr/>
        </p:nvSpPr>
        <p:spPr>
          <a:xfrm>
            <a:off x="4113885" y="4098800"/>
            <a:ext cx="1985165" cy="91623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14350" algn="ctr"/>
            <a:r>
              <a:rPr lang="en-US" dirty="0" smtClean="0"/>
              <a:t>Report Management</a:t>
            </a:r>
          </a:p>
        </p:txBody>
      </p:sp>
      <p:sp>
        <p:nvSpPr>
          <p:cNvPr id="8" name="Oval 7"/>
          <p:cNvSpPr/>
          <p:nvPr/>
        </p:nvSpPr>
        <p:spPr>
          <a:xfrm>
            <a:off x="1059785" y="4098800"/>
            <a:ext cx="2137870" cy="91623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Role Management</a:t>
            </a:r>
            <a:endParaRPr lang="en-IN" dirty="0">
              <a:solidFill>
                <a:schemeClr val="bg1"/>
              </a:solidFill>
            </a:endParaRPr>
          </a:p>
        </p:txBody>
      </p:sp>
      <p:sp>
        <p:nvSpPr>
          <p:cNvPr id="9" name="Oval 8"/>
          <p:cNvSpPr/>
          <p:nvPr/>
        </p:nvSpPr>
        <p:spPr>
          <a:xfrm>
            <a:off x="143555" y="2113635"/>
            <a:ext cx="1985165" cy="91623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User Management </a:t>
            </a:r>
            <a:endParaRPr lang="en-IN" dirty="0">
              <a:solidFill>
                <a:schemeClr val="bg1"/>
              </a:solidFill>
            </a:endParaRPr>
          </a:p>
        </p:txBody>
      </p:sp>
      <p:cxnSp>
        <p:nvCxnSpPr>
          <p:cNvPr id="11" name="Shape 10"/>
          <p:cNvCxnSpPr>
            <a:stCxn id="3" idx="1"/>
          </p:cNvCxnSpPr>
          <p:nvPr/>
        </p:nvCxnSpPr>
        <p:spPr>
          <a:xfrm rot="16200000" flipV="1">
            <a:off x="3732124" y="2037283"/>
            <a:ext cx="659382" cy="201267"/>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3" name="Shape 12"/>
          <p:cNvCxnSpPr>
            <a:stCxn id="3" idx="2"/>
            <a:endCxn id="9" idx="6"/>
          </p:cNvCxnSpPr>
          <p:nvPr/>
        </p:nvCxnSpPr>
        <p:spPr>
          <a:xfrm rot="10800000">
            <a:off x="2128720" y="2571751"/>
            <a:ext cx="1832460" cy="38176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endCxn id="8" idx="6"/>
          </p:cNvCxnSpPr>
          <p:nvPr/>
        </p:nvCxnSpPr>
        <p:spPr>
          <a:xfrm rot="10800000" flipV="1">
            <a:off x="3197656" y="3640685"/>
            <a:ext cx="1422907" cy="916230"/>
          </a:xfrm>
          <a:prstGeom prst="bentConnector3">
            <a:avLst>
              <a:gd name="adj1" fmla="val 35966"/>
            </a:avLst>
          </a:prstGeom>
          <a:ln>
            <a:tailEnd type="arrow"/>
          </a:ln>
        </p:spPr>
        <p:style>
          <a:lnRef idx="3">
            <a:schemeClr val="dk1"/>
          </a:lnRef>
          <a:fillRef idx="0">
            <a:schemeClr val="dk1"/>
          </a:fillRef>
          <a:effectRef idx="2">
            <a:schemeClr val="dk1"/>
          </a:effectRef>
          <a:fontRef idx="minor">
            <a:schemeClr val="tx1"/>
          </a:fontRef>
        </p:style>
      </p:cxnSp>
      <p:cxnSp>
        <p:nvCxnSpPr>
          <p:cNvPr id="18" name="Elbow Connector 17"/>
          <p:cNvCxnSpPr>
            <a:stCxn id="3" idx="5"/>
            <a:endCxn id="7" idx="6"/>
          </p:cNvCxnSpPr>
          <p:nvPr/>
        </p:nvCxnSpPr>
        <p:spPr>
          <a:xfrm rot="16200000" flipH="1">
            <a:off x="5057904" y="3515769"/>
            <a:ext cx="1117498" cy="964793"/>
          </a:xfrm>
          <a:prstGeom prst="bentConnector4">
            <a:avLst>
              <a:gd name="adj1" fmla="val 20497"/>
              <a:gd name="adj2" fmla="val 123694"/>
            </a:avLst>
          </a:prstGeom>
          <a:ln>
            <a:tailEnd type="arrow"/>
          </a:ln>
        </p:spPr>
        <p:style>
          <a:lnRef idx="3">
            <a:schemeClr val="dk1"/>
          </a:lnRef>
          <a:fillRef idx="0">
            <a:schemeClr val="dk1"/>
          </a:fillRef>
          <a:effectRef idx="2">
            <a:schemeClr val="dk1"/>
          </a:effectRef>
          <a:fontRef idx="minor">
            <a:schemeClr val="tx1"/>
          </a:fontRef>
        </p:style>
      </p:cxnSp>
      <p:cxnSp>
        <p:nvCxnSpPr>
          <p:cNvPr id="22" name="Shape 21"/>
          <p:cNvCxnSpPr>
            <a:stCxn id="3" idx="0"/>
            <a:endCxn id="5" idx="2"/>
          </p:cNvCxnSpPr>
          <p:nvPr/>
        </p:nvCxnSpPr>
        <p:spPr>
          <a:xfrm rot="5400000" flipH="1" flipV="1">
            <a:off x="4991939" y="1464640"/>
            <a:ext cx="458115" cy="1145287"/>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46" name="Oval 45"/>
          <p:cNvSpPr/>
          <p:nvPr/>
        </p:nvSpPr>
        <p:spPr>
          <a:xfrm>
            <a:off x="7015280" y="2266340"/>
            <a:ext cx="1985165" cy="91623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14350" algn="ctr"/>
            <a:r>
              <a:rPr lang="en-US" dirty="0" smtClean="0"/>
              <a:t>Logging Management</a:t>
            </a:r>
          </a:p>
        </p:txBody>
      </p:sp>
      <p:cxnSp>
        <p:nvCxnSpPr>
          <p:cNvPr id="48" name="Shape 47"/>
          <p:cNvCxnSpPr>
            <a:stCxn id="3" idx="7"/>
            <a:endCxn id="46" idx="2"/>
          </p:cNvCxnSpPr>
          <p:nvPr/>
        </p:nvCxnSpPr>
        <p:spPr>
          <a:xfrm rot="16200000" flipH="1">
            <a:off x="5946344" y="1655520"/>
            <a:ext cx="256847" cy="1881023"/>
          </a:xfrm>
          <a:prstGeom prst="bentConnector4">
            <a:avLst>
              <a:gd name="adj1" fmla="val -89002"/>
              <a:gd name="adj2" fmla="val 55350"/>
            </a:avLst>
          </a:prstGeom>
          <a:ln>
            <a:tailEnd type="arrow"/>
          </a:ln>
        </p:spPr>
        <p:style>
          <a:lnRef idx="3">
            <a:schemeClr val="dk1"/>
          </a:lnRef>
          <a:fillRef idx="0">
            <a:schemeClr val="dk1"/>
          </a:fillRef>
          <a:effectRef idx="2">
            <a:schemeClr val="dk1"/>
          </a:effectRef>
          <a:fontRef idx="minor">
            <a:schemeClr val="tx1"/>
          </a:fontRef>
        </p:style>
      </p:cxnSp>
      <p:sp>
        <p:nvSpPr>
          <p:cNvPr id="49" name="Oval 48"/>
          <p:cNvSpPr/>
          <p:nvPr/>
        </p:nvSpPr>
        <p:spPr>
          <a:xfrm>
            <a:off x="295955" y="3182570"/>
            <a:ext cx="1985165" cy="91623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Management</a:t>
            </a:r>
            <a:endParaRPr lang="en-IN" dirty="0">
              <a:solidFill>
                <a:schemeClr val="bg1"/>
              </a:solidFill>
            </a:endParaRPr>
          </a:p>
        </p:txBody>
      </p:sp>
      <p:cxnSp>
        <p:nvCxnSpPr>
          <p:cNvPr id="58" name="Shape 57"/>
          <p:cNvCxnSpPr>
            <a:stCxn id="3" idx="6"/>
            <a:endCxn id="6" idx="1"/>
          </p:cNvCxnSpPr>
          <p:nvPr/>
        </p:nvCxnSpPr>
        <p:spPr>
          <a:xfrm>
            <a:off x="5335525" y="2953513"/>
            <a:ext cx="1534724" cy="668646"/>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60" name="Shape 59"/>
          <p:cNvCxnSpPr>
            <a:stCxn id="3" idx="3"/>
            <a:endCxn id="49" idx="7"/>
          </p:cNvCxnSpPr>
          <p:nvPr/>
        </p:nvCxnSpPr>
        <p:spPr>
          <a:xfrm rot="5400000" flipH="1">
            <a:off x="3015090" y="2292059"/>
            <a:ext cx="122668" cy="2172049"/>
          </a:xfrm>
          <a:prstGeom prst="bentConnector5">
            <a:avLst>
              <a:gd name="adj1" fmla="val -74971"/>
              <a:gd name="adj2" fmla="val 47941"/>
              <a:gd name="adj3" fmla="val 286357"/>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First Level Data Flow Diagram</a:t>
            </a:r>
            <a:endParaRPr lang="en-IN" dirty="0"/>
          </a:p>
        </p:txBody>
      </p:sp>
      <p:sp>
        <p:nvSpPr>
          <p:cNvPr id="4" name="Oval 3"/>
          <p:cNvSpPr/>
          <p:nvPr/>
        </p:nvSpPr>
        <p:spPr>
          <a:xfrm>
            <a:off x="3961180" y="2266340"/>
            <a:ext cx="1374345" cy="137434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HR</a:t>
            </a:r>
            <a:endParaRPr lang="en-IN" dirty="0">
              <a:solidFill>
                <a:schemeClr val="bg1"/>
              </a:solidFill>
            </a:endParaRPr>
          </a:p>
        </p:txBody>
      </p:sp>
      <p:sp>
        <p:nvSpPr>
          <p:cNvPr id="5" name="Rectangle 4"/>
          <p:cNvSpPr/>
          <p:nvPr/>
        </p:nvSpPr>
        <p:spPr>
          <a:xfrm>
            <a:off x="143555" y="135011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Admin Request </a:t>
            </a:r>
            <a:r>
              <a:rPr lang="en-US" dirty="0" smtClean="0"/>
              <a:t>Management</a:t>
            </a:r>
            <a:endParaRPr lang="en-IN" dirty="0"/>
          </a:p>
        </p:txBody>
      </p:sp>
      <p:sp>
        <p:nvSpPr>
          <p:cNvPr id="7" name="Rectangle 6"/>
          <p:cNvSpPr/>
          <p:nvPr/>
        </p:nvSpPr>
        <p:spPr>
          <a:xfrm>
            <a:off x="143555" y="180822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User Management</a:t>
            </a:r>
            <a:endParaRPr lang="en-IN" dirty="0"/>
          </a:p>
        </p:txBody>
      </p:sp>
      <p:sp>
        <p:nvSpPr>
          <p:cNvPr id="8" name="Rectangle 7"/>
          <p:cNvSpPr/>
          <p:nvPr/>
        </p:nvSpPr>
        <p:spPr>
          <a:xfrm>
            <a:off x="143555" y="226634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Management</a:t>
            </a:r>
            <a:endParaRPr lang="en-IN" dirty="0"/>
          </a:p>
        </p:txBody>
      </p:sp>
      <p:sp>
        <p:nvSpPr>
          <p:cNvPr id="9" name="Rectangle 8"/>
          <p:cNvSpPr/>
          <p:nvPr/>
        </p:nvSpPr>
        <p:spPr>
          <a:xfrm>
            <a:off x="143555" y="272445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Role Management</a:t>
            </a:r>
            <a:endParaRPr lang="en-IN" dirty="0"/>
          </a:p>
        </p:txBody>
      </p:sp>
      <p:sp>
        <p:nvSpPr>
          <p:cNvPr id="10" name="Rectangle 9"/>
          <p:cNvSpPr/>
          <p:nvPr/>
        </p:nvSpPr>
        <p:spPr>
          <a:xfrm>
            <a:off x="143555" y="318257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Management</a:t>
            </a:r>
            <a:endParaRPr lang="en-IN" dirty="0"/>
          </a:p>
        </p:txBody>
      </p:sp>
      <p:sp>
        <p:nvSpPr>
          <p:cNvPr id="11" name="Rectangle 10"/>
          <p:cNvSpPr/>
          <p:nvPr/>
        </p:nvSpPr>
        <p:spPr>
          <a:xfrm>
            <a:off x="143555" y="3640685"/>
            <a:ext cx="3206805" cy="4581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Alert and Notification Management</a:t>
            </a:r>
            <a:endParaRPr lang="en-IN" dirty="0"/>
          </a:p>
        </p:txBody>
      </p:sp>
      <p:sp>
        <p:nvSpPr>
          <p:cNvPr id="12" name="Rectangle 11"/>
          <p:cNvSpPr/>
          <p:nvPr/>
        </p:nvSpPr>
        <p:spPr>
          <a:xfrm>
            <a:off x="5946345" y="135011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Admin Request </a:t>
            </a:r>
            <a:r>
              <a:rPr lang="en-US" dirty="0" smtClean="0"/>
              <a:t>Report</a:t>
            </a:r>
            <a:endParaRPr lang="en-IN" dirty="0"/>
          </a:p>
        </p:txBody>
      </p:sp>
      <p:sp>
        <p:nvSpPr>
          <p:cNvPr id="13" name="Rectangle 12"/>
          <p:cNvSpPr/>
          <p:nvPr/>
        </p:nvSpPr>
        <p:spPr>
          <a:xfrm>
            <a:off x="5946345" y="180822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User Report</a:t>
            </a:r>
            <a:endParaRPr lang="en-IN" dirty="0"/>
          </a:p>
        </p:txBody>
      </p:sp>
      <p:sp>
        <p:nvSpPr>
          <p:cNvPr id="14" name="Rectangle 13"/>
          <p:cNvSpPr/>
          <p:nvPr/>
        </p:nvSpPr>
        <p:spPr>
          <a:xfrm>
            <a:off x="5946345" y="226634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Login Details</a:t>
            </a:r>
            <a:endParaRPr lang="en-IN" dirty="0"/>
          </a:p>
        </p:txBody>
      </p:sp>
      <p:sp>
        <p:nvSpPr>
          <p:cNvPr id="15" name="Rectangle 14"/>
          <p:cNvSpPr/>
          <p:nvPr/>
        </p:nvSpPr>
        <p:spPr>
          <a:xfrm>
            <a:off x="5946345" y="272445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Role and </a:t>
            </a:r>
            <a:r>
              <a:rPr lang="en-US" dirty="0" err="1" smtClean="0"/>
              <a:t>Resposiblity</a:t>
            </a:r>
            <a:r>
              <a:rPr lang="en-US" dirty="0" smtClean="0"/>
              <a:t> Report</a:t>
            </a:r>
            <a:endParaRPr lang="en-IN" dirty="0"/>
          </a:p>
        </p:txBody>
      </p:sp>
      <p:sp>
        <p:nvSpPr>
          <p:cNvPr id="16" name="Rectangle 15"/>
          <p:cNvSpPr/>
          <p:nvPr/>
        </p:nvSpPr>
        <p:spPr>
          <a:xfrm>
            <a:off x="5946345" y="3182569"/>
            <a:ext cx="3054100" cy="4581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Other and Self Report</a:t>
            </a:r>
            <a:endParaRPr lang="en-IN" dirty="0"/>
          </a:p>
        </p:txBody>
      </p:sp>
      <p:sp>
        <p:nvSpPr>
          <p:cNvPr id="17" name="Rectangle 16"/>
          <p:cNvSpPr/>
          <p:nvPr/>
        </p:nvSpPr>
        <p:spPr>
          <a:xfrm>
            <a:off x="5946345" y="379339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Alert and Notification Report</a:t>
            </a:r>
            <a:endParaRPr lang="en-IN" dirty="0"/>
          </a:p>
        </p:txBody>
      </p:sp>
      <p:cxnSp>
        <p:nvCxnSpPr>
          <p:cNvPr id="21" name="Straight Arrow Connector 20"/>
          <p:cNvCxnSpPr>
            <a:stCxn id="4" idx="6"/>
            <a:endCxn id="13" idx="1"/>
          </p:cNvCxnSpPr>
          <p:nvPr/>
        </p:nvCxnSpPr>
        <p:spPr>
          <a:xfrm flipV="1">
            <a:off x="5335525" y="1960930"/>
            <a:ext cx="610820" cy="9925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4" idx="6"/>
            <a:endCxn id="14" idx="1"/>
          </p:cNvCxnSpPr>
          <p:nvPr/>
        </p:nvCxnSpPr>
        <p:spPr>
          <a:xfrm flipV="1">
            <a:off x="5335525" y="2419045"/>
            <a:ext cx="610820" cy="5344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4" idx="6"/>
            <a:endCxn id="15" idx="1"/>
          </p:cNvCxnSpPr>
          <p:nvPr/>
        </p:nvCxnSpPr>
        <p:spPr>
          <a:xfrm flipV="1">
            <a:off x="5335525" y="2877160"/>
            <a:ext cx="610820" cy="763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4" idx="6"/>
            <a:endCxn id="16" idx="1"/>
          </p:cNvCxnSpPr>
          <p:nvPr/>
        </p:nvCxnSpPr>
        <p:spPr>
          <a:xfrm>
            <a:off x="5335525" y="2953513"/>
            <a:ext cx="610820" cy="4581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4" idx="6"/>
            <a:endCxn id="12" idx="1"/>
          </p:cNvCxnSpPr>
          <p:nvPr/>
        </p:nvCxnSpPr>
        <p:spPr>
          <a:xfrm flipV="1">
            <a:off x="5335525" y="1502815"/>
            <a:ext cx="610820" cy="145069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4" idx="6"/>
            <a:endCxn id="17" idx="1"/>
          </p:cNvCxnSpPr>
          <p:nvPr/>
        </p:nvCxnSpPr>
        <p:spPr>
          <a:xfrm>
            <a:off x="5335525" y="2953513"/>
            <a:ext cx="610820" cy="9925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4" idx="2"/>
            <a:endCxn id="5" idx="3"/>
          </p:cNvCxnSpPr>
          <p:nvPr/>
        </p:nvCxnSpPr>
        <p:spPr>
          <a:xfrm flipH="1" flipV="1">
            <a:off x="3197655" y="1502815"/>
            <a:ext cx="763525" cy="145069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4" idx="2"/>
            <a:endCxn id="7" idx="3"/>
          </p:cNvCxnSpPr>
          <p:nvPr/>
        </p:nvCxnSpPr>
        <p:spPr>
          <a:xfrm flipH="1" flipV="1">
            <a:off x="3197655" y="1960930"/>
            <a:ext cx="763525" cy="9925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4" idx="2"/>
            <a:endCxn id="8" idx="3"/>
          </p:cNvCxnSpPr>
          <p:nvPr/>
        </p:nvCxnSpPr>
        <p:spPr>
          <a:xfrm flipH="1" flipV="1">
            <a:off x="3197655" y="2419045"/>
            <a:ext cx="763525" cy="5344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4" idx="2"/>
            <a:endCxn id="9" idx="3"/>
          </p:cNvCxnSpPr>
          <p:nvPr/>
        </p:nvCxnSpPr>
        <p:spPr>
          <a:xfrm flipH="1" flipV="1">
            <a:off x="3197655" y="2877160"/>
            <a:ext cx="763525" cy="763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4" idx="2"/>
            <a:endCxn id="10" idx="3"/>
          </p:cNvCxnSpPr>
          <p:nvPr/>
        </p:nvCxnSpPr>
        <p:spPr>
          <a:xfrm flipH="1">
            <a:off x="3197655" y="2953513"/>
            <a:ext cx="763525" cy="381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4" idx="2"/>
            <a:endCxn id="11" idx="3"/>
          </p:cNvCxnSpPr>
          <p:nvPr/>
        </p:nvCxnSpPr>
        <p:spPr>
          <a:xfrm flipH="1">
            <a:off x="3350360" y="2953513"/>
            <a:ext cx="610820" cy="91623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143555" y="425150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Logging Management</a:t>
            </a:r>
            <a:endParaRPr lang="en-IN" dirty="0"/>
          </a:p>
        </p:txBody>
      </p:sp>
      <p:sp>
        <p:nvSpPr>
          <p:cNvPr id="46" name="Rectangle 45"/>
          <p:cNvSpPr/>
          <p:nvPr/>
        </p:nvSpPr>
        <p:spPr>
          <a:xfrm>
            <a:off x="143555" y="470962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Transaction Management</a:t>
            </a:r>
            <a:endParaRPr lang="en-IN" dirty="0"/>
          </a:p>
        </p:txBody>
      </p:sp>
      <p:sp>
        <p:nvSpPr>
          <p:cNvPr id="47" name="Rectangle 46"/>
          <p:cNvSpPr/>
          <p:nvPr/>
        </p:nvSpPr>
        <p:spPr>
          <a:xfrm>
            <a:off x="5946345" y="425150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Report</a:t>
            </a:r>
            <a:endParaRPr lang="en-IN" dirty="0"/>
          </a:p>
        </p:txBody>
      </p:sp>
      <p:sp>
        <p:nvSpPr>
          <p:cNvPr id="48" name="Rectangle 47"/>
          <p:cNvSpPr/>
          <p:nvPr/>
        </p:nvSpPr>
        <p:spPr>
          <a:xfrm>
            <a:off x="5946345" y="470962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Transaction Details</a:t>
            </a:r>
            <a:endParaRPr lang="en-IN" dirty="0"/>
          </a:p>
        </p:txBody>
      </p:sp>
      <p:cxnSp>
        <p:nvCxnSpPr>
          <p:cNvPr id="50" name="Straight Arrow Connector 49"/>
          <p:cNvCxnSpPr>
            <a:stCxn id="4" idx="2"/>
            <a:endCxn id="45" idx="3"/>
          </p:cNvCxnSpPr>
          <p:nvPr/>
        </p:nvCxnSpPr>
        <p:spPr>
          <a:xfrm flipH="1">
            <a:off x="3197655" y="2953513"/>
            <a:ext cx="763525" cy="14506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 idx="2"/>
            <a:endCxn id="46" idx="3"/>
          </p:cNvCxnSpPr>
          <p:nvPr/>
        </p:nvCxnSpPr>
        <p:spPr>
          <a:xfrm flipH="1">
            <a:off x="3197655" y="2953513"/>
            <a:ext cx="763525" cy="19088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 idx="6"/>
            <a:endCxn id="47" idx="1"/>
          </p:cNvCxnSpPr>
          <p:nvPr/>
        </p:nvCxnSpPr>
        <p:spPr>
          <a:xfrm>
            <a:off x="5335525" y="2953513"/>
            <a:ext cx="610820" cy="14506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 idx="6"/>
            <a:endCxn id="48" idx="1"/>
          </p:cNvCxnSpPr>
          <p:nvPr/>
        </p:nvCxnSpPr>
        <p:spPr>
          <a:xfrm>
            <a:off x="5335525" y="2953513"/>
            <a:ext cx="610820" cy="19088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Second Level Data Flow Diagram</a:t>
            </a:r>
            <a:endParaRPr lang="en-IN" dirty="0"/>
          </a:p>
        </p:txBody>
      </p:sp>
      <p:sp>
        <p:nvSpPr>
          <p:cNvPr id="28" name="Oval 27"/>
          <p:cNvSpPr/>
          <p:nvPr/>
        </p:nvSpPr>
        <p:spPr>
          <a:xfrm>
            <a:off x="1823310" y="1197405"/>
            <a:ext cx="1221640" cy="10689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Login To System</a:t>
            </a:r>
            <a:endParaRPr lang="en-IN" dirty="0">
              <a:solidFill>
                <a:schemeClr val="bg1"/>
              </a:solidFill>
            </a:endParaRPr>
          </a:p>
        </p:txBody>
      </p:sp>
      <p:sp>
        <p:nvSpPr>
          <p:cNvPr id="29" name="Oval 28"/>
          <p:cNvSpPr/>
          <p:nvPr/>
        </p:nvSpPr>
        <p:spPr>
          <a:xfrm>
            <a:off x="3350360" y="1197405"/>
            <a:ext cx="1221640" cy="10689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Check Role Access</a:t>
            </a:r>
            <a:endParaRPr lang="en-IN" dirty="0">
              <a:solidFill>
                <a:schemeClr val="bg1"/>
              </a:solidFill>
            </a:endParaRPr>
          </a:p>
        </p:txBody>
      </p:sp>
      <p:sp>
        <p:nvSpPr>
          <p:cNvPr id="30" name="Oval 29"/>
          <p:cNvSpPr/>
          <p:nvPr/>
        </p:nvSpPr>
        <p:spPr>
          <a:xfrm>
            <a:off x="3503065" y="2571750"/>
            <a:ext cx="1374345" cy="12216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Manage Module</a:t>
            </a:r>
            <a:endParaRPr lang="en-IN" dirty="0">
              <a:solidFill>
                <a:schemeClr val="bg1"/>
              </a:solidFill>
            </a:endParaRPr>
          </a:p>
        </p:txBody>
      </p:sp>
      <p:sp>
        <p:nvSpPr>
          <p:cNvPr id="31" name="Oval 30"/>
          <p:cNvSpPr/>
          <p:nvPr/>
        </p:nvSpPr>
        <p:spPr>
          <a:xfrm>
            <a:off x="1517900" y="2724455"/>
            <a:ext cx="1679755" cy="137434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Check Credential</a:t>
            </a:r>
            <a:endParaRPr lang="en-IN" dirty="0">
              <a:solidFill>
                <a:schemeClr val="bg1"/>
              </a:solidFill>
            </a:endParaRPr>
          </a:p>
        </p:txBody>
      </p:sp>
      <p:sp>
        <p:nvSpPr>
          <p:cNvPr id="33" name="Rectangle 32"/>
          <p:cNvSpPr/>
          <p:nvPr/>
        </p:nvSpPr>
        <p:spPr>
          <a:xfrm>
            <a:off x="143555" y="1350110"/>
            <a:ext cx="1221640" cy="4581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Request </a:t>
            </a:r>
            <a:r>
              <a:rPr lang="en-US" dirty="0" smtClean="0"/>
              <a:t>Admin</a:t>
            </a:r>
            <a:endParaRPr lang="en-IN" dirty="0"/>
          </a:p>
        </p:txBody>
      </p:sp>
      <p:sp>
        <p:nvSpPr>
          <p:cNvPr id="34" name="Oval 33"/>
          <p:cNvSpPr/>
          <p:nvPr/>
        </p:nvSpPr>
        <p:spPr>
          <a:xfrm>
            <a:off x="0" y="2113635"/>
            <a:ext cx="1517899" cy="10689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Forgot Password</a:t>
            </a:r>
            <a:endParaRPr lang="en-IN" dirty="0">
              <a:solidFill>
                <a:schemeClr val="bg1"/>
              </a:solidFill>
            </a:endParaRPr>
          </a:p>
        </p:txBody>
      </p:sp>
      <p:sp>
        <p:nvSpPr>
          <p:cNvPr id="35" name="Oval 34"/>
          <p:cNvSpPr/>
          <p:nvPr/>
        </p:nvSpPr>
        <p:spPr>
          <a:xfrm>
            <a:off x="0" y="3487980"/>
            <a:ext cx="1517899" cy="10689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Send Email To User</a:t>
            </a:r>
            <a:endParaRPr lang="en-IN" dirty="0">
              <a:solidFill>
                <a:schemeClr val="bg1"/>
              </a:solidFill>
            </a:endParaRPr>
          </a:p>
        </p:txBody>
      </p:sp>
      <p:sp>
        <p:nvSpPr>
          <p:cNvPr id="36" name="Rectangle 35"/>
          <p:cNvSpPr/>
          <p:nvPr/>
        </p:nvSpPr>
        <p:spPr>
          <a:xfrm>
            <a:off x="5946345" y="119740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Admin Request </a:t>
            </a:r>
            <a:r>
              <a:rPr lang="en-US" dirty="0" smtClean="0"/>
              <a:t>Details</a:t>
            </a:r>
            <a:endParaRPr lang="en-IN" dirty="0"/>
          </a:p>
        </p:txBody>
      </p:sp>
      <p:sp>
        <p:nvSpPr>
          <p:cNvPr id="37" name="Rectangle 36"/>
          <p:cNvSpPr/>
          <p:nvPr/>
        </p:nvSpPr>
        <p:spPr>
          <a:xfrm>
            <a:off x="5946345" y="165552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User Details</a:t>
            </a:r>
            <a:endParaRPr lang="en-IN" dirty="0"/>
          </a:p>
        </p:txBody>
      </p:sp>
      <p:sp>
        <p:nvSpPr>
          <p:cNvPr id="38" name="Rectangle 37"/>
          <p:cNvSpPr/>
          <p:nvPr/>
        </p:nvSpPr>
        <p:spPr>
          <a:xfrm>
            <a:off x="5946345" y="211363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Maintenance Details</a:t>
            </a:r>
            <a:endParaRPr lang="en-IN" dirty="0"/>
          </a:p>
        </p:txBody>
      </p:sp>
      <p:sp>
        <p:nvSpPr>
          <p:cNvPr id="39" name="Rectangle 38"/>
          <p:cNvSpPr/>
          <p:nvPr/>
        </p:nvSpPr>
        <p:spPr>
          <a:xfrm>
            <a:off x="5946345" y="257175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Role Details</a:t>
            </a:r>
            <a:endParaRPr lang="en-IN" dirty="0"/>
          </a:p>
        </p:txBody>
      </p:sp>
      <p:sp>
        <p:nvSpPr>
          <p:cNvPr id="40" name="Rectangle 39"/>
          <p:cNvSpPr/>
          <p:nvPr/>
        </p:nvSpPr>
        <p:spPr>
          <a:xfrm>
            <a:off x="5946345" y="3029864"/>
            <a:ext cx="3054100" cy="4581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Alert and Notification Details</a:t>
            </a:r>
            <a:endParaRPr lang="en-IN" dirty="0"/>
          </a:p>
        </p:txBody>
      </p:sp>
      <p:sp>
        <p:nvSpPr>
          <p:cNvPr id="41" name="Rectangle 40"/>
          <p:cNvSpPr/>
          <p:nvPr/>
        </p:nvSpPr>
        <p:spPr>
          <a:xfrm>
            <a:off x="5946345" y="364068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Logging Details</a:t>
            </a:r>
            <a:endParaRPr lang="en-IN" dirty="0"/>
          </a:p>
        </p:txBody>
      </p:sp>
      <p:sp>
        <p:nvSpPr>
          <p:cNvPr id="44" name="Rectangle 43"/>
          <p:cNvSpPr/>
          <p:nvPr/>
        </p:nvSpPr>
        <p:spPr>
          <a:xfrm>
            <a:off x="5946345" y="4251505"/>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User Permission</a:t>
            </a:r>
            <a:endParaRPr lang="en-IN" dirty="0"/>
          </a:p>
        </p:txBody>
      </p:sp>
      <p:sp>
        <p:nvSpPr>
          <p:cNvPr id="45" name="Rectangle 44"/>
          <p:cNvSpPr/>
          <p:nvPr/>
        </p:nvSpPr>
        <p:spPr>
          <a:xfrm>
            <a:off x="5946345" y="4709620"/>
            <a:ext cx="3054100" cy="3054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Transaction Of User</a:t>
            </a:r>
            <a:endParaRPr lang="en-IN" dirty="0"/>
          </a:p>
        </p:txBody>
      </p:sp>
      <p:sp>
        <p:nvSpPr>
          <p:cNvPr id="46" name="Rectangle 45"/>
          <p:cNvSpPr/>
          <p:nvPr/>
        </p:nvSpPr>
        <p:spPr>
          <a:xfrm>
            <a:off x="2892245" y="4709620"/>
            <a:ext cx="2595985" cy="28117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Reports</a:t>
            </a:r>
            <a:endParaRPr lang="en-IN" dirty="0" smtClean="0"/>
          </a:p>
        </p:txBody>
      </p:sp>
      <p:cxnSp>
        <p:nvCxnSpPr>
          <p:cNvPr id="48" name="Straight Arrow Connector 47"/>
          <p:cNvCxnSpPr>
            <a:stCxn id="30" idx="6"/>
            <a:endCxn id="36" idx="1"/>
          </p:cNvCxnSpPr>
          <p:nvPr/>
        </p:nvCxnSpPr>
        <p:spPr>
          <a:xfrm flipV="1">
            <a:off x="4877410" y="1350110"/>
            <a:ext cx="1068935" cy="18324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0" idx="6"/>
            <a:endCxn id="37" idx="1"/>
          </p:cNvCxnSpPr>
          <p:nvPr/>
        </p:nvCxnSpPr>
        <p:spPr>
          <a:xfrm flipV="1">
            <a:off x="4877410" y="1808225"/>
            <a:ext cx="1068935" cy="137434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0" idx="6"/>
            <a:endCxn id="38" idx="1"/>
          </p:cNvCxnSpPr>
          <p:nvPr/>
        </p:nvCxnSpPr>
        <p:spPr>
          <a:xfrm flipV="1">
            <a:off x="4877410" y="2266340"/>
            <a:ext cx="1068935" cy="91623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0" idx="6"/>
            <a:endCxn id="39" idx="1"/>
          </p:cNvCxnSpPr>
          <p:nvPr/>
        </p:nvCxnSpPr>
        <p:spPr>
          <a:xfrm flipV="1">
            <a:off x="4877410" y="2724455"/>
            <a:ext cx="1068935" cy="45811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0" idx="6"/>
            <a:endCxn id="40" idx="1"/>
          </p:cNvCxnSpPr>
          <p:nvPr/>
        </p:nvCxnSpPr>
        <p:spPr>
          <a:xfrm>
            <a:off x="4877410" y="3182570"/>
            <a:ext cx="1068935" cy="763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30" idx="6"/>
            <a:endCxn id="41" idx="1"/>
          </p:cNvCxnSpPr>
          <p:nvPr/>
        </p:nvCxnSpPr>
        <p:spPr>
          <a:xfrm>
            <a:off x="4877410" y="3182570"/>
            <a:ext cx="1068935" cy="6108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2" name="Straight Arrow Connector 61"/>
          <p:cNvCxnSpPr>
            <a:stCxn id="30" idx="6"/>
            <a:endCxn id="44" idx="1"/>
          </p:cNvCxnSpPr>
          <p:nvPr/>
        </p:nvCxnSpPr>
        <p:spPr>
          <a:xfrm>
            <a:off x="4877410" y="3182570"/>
            <a:ext cx="1068935" cy="122164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30" idx="6"/>
            <a:endCxn id="45" idx="1"/>
          </p:cNvCxnSpPr>
          <p:nvPr/>
        </p:nvCxnSpPr>
        <p:spPr>
          <a:xfrm>
            <a:off x="4877410" y="3182570"/>
            <a:ext cx="1068935" cy="16797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8" name="Straight Arrow Connector 67"/>
          <p:cNvCxnSpPr>
            <a:stCxn id="30" idx="4"/>
            <a:endCxn id="46" idx="0"/>
          </p:cNvCxnSpPr>
          <p:nvPr/>
        </p:nvCxnSpPr>
        <p:spPr>
          <a:xfrm>
            <a:off x="4190238" y="3793390"/>
            <a:ext cx="0" cy="91623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29" idx="4"/>
            <a:endCxn id="30" idx="0"/>
          </p:cNvCxnSpPr>
          <p:nvPr/>
        </p:nvCxnSpPr>
        <p:spPr>
          <a:xfrm>
            <a:off x="3961180" y="2266340"/>
            <a:ext cx="229058" cy="3054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4" name="Straight Arrow Connector 73"/>
          <p:cNvCxnSpPr>
            <a:stCxn id="31" idx="6"/>
            <a:endCxn id="29" idx="2"/>
          </p:cNvCxnSpPr>
          <p:nvPr/>
        </p:nvCxnSpPr>
        <p:spPr>
          <a:xfrm flipV="1">
            <a:off x="3197655" y="1731873"/>
            <a:ext cx="152705" cy="16797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33" idx="3"/>
            <a:endCxn id="28" idx="2"/>
          </p:cNvCxnSpPr>
          <p:nvPr/>
        </p:nvCxnSpPr>
        <p:spPr>
          <a:xfrm>
            <a:off x="1365195" y="1579168"/>
            <a:ext cx="458115" cy="15270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33" idx="2"/>
            <a:endCxn id="34" idx="0"/>
          </p:cNvCxnSpPr>
          <p:nvPr/>
        </p:nvCxnSpPr>
        <p:spPr>
          <a:xfrm>
            <a:off x="754375" y="1808225"/>
            <a:ext cx="4575" cy="3054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4" idx="4"/>
            <a:endCxn id="35" idx="0"/>
          </p:cNvCxnSpPr>
          <p:nvPr/>
        </p:nvCxnSpPr>
        <p:spPr>
          <a:xfrm>
            <a:off x="758950" y="3182570"/>
            <a:ext cx="0" cy="3054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28" idx="4"/>
            <a:endCxn id="31" idx="0"/>
          </p:cNvCxnSpPr>
          <p:nvPr/>
        </p:nvCxnSpPr>
        <p:spPr>
          <a:xfrm flipH="1">
            <a:off x="2357778" y="2266340"/>
            <a:ext cx="76352" cy="45811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Technical Flow Chart</a:t>
            </a:r>
            <a:endParaRPr lang="en-IN" b="1" dirty="0"/>
          </a:p>
        </p:txBody>
      </p:sp>
      <p:sp>
        <p:nvSpPr>
          <p:cNvPr id="3" name="Subtitle 2"/>
          <p:cNvSpPr>
            <a:spLocks noGrp="1"/>
          </p:cNvSpPr>
          <p:nvPr>
            <p:ph type="subTitle" idx="1"/>
          </p:nvPr>
        </p:nvSpPr>
        <p:spPr/>
        <p:txBody>
          <a:bodyPr>
            <a:normAutofit fontScale="25000" lnSpcReduction="20000"/>
          </a:bodyPr>
          <a:lstStyle/>
          <a:p>
            <a:r>
              <a:rPr lang="en-US" sz="7400" dirty="0" smtClean="0"/>
              <a:t>Technical Flow Chart of </a:t>
            </a:r>
            <a:r>
              <a:rPr lang="en-IN" sz="7600" dirty="0" smtClean="0"/>
              <a:t>Mobile tower maintenance</a:t>
            </a:r>
          </a:p>
          <a:p>
            <a:r>
              <a:rPr lang="en-IN" dirty="0" smtClean="0"/>
              <a:t/>
            </a:r>
            <a:br>
              <a:rPr lang="en-IN" dirty="0" smtClean="0"/>
            </a:b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Technical Flow Chart</a:t>
            </a:r>
            <a:endParaRPr lang="en-IN" dirty="0">
              <a:solidFill>
                <a:srgbClr val="002060"/>
              </a:solidFill>
            </a:endParaRPr>
          </a:p>
        </p:txBody>
      </p:sp>
      <p:sp>
        <p:nvSpPr>
          <p:cNvPr id="4" name="Rounded Rectangle 3"/>
          <p:cNvSpPr/>
          <p:nvPr/>
        </p:nvSpPr>
        <p:spPr>
          <a:xfrm>
            <a:off x="1976015" y="1350110"/>
            <a:ext cx="1527050" cy="76352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Get All maintenance task</a:t>
            </a:r>
            <a:endParaRPr lang="en-IN" dirty="0">
              <a:solidFill>
                <a:srgbClr val="FFC000"/>
              </a:solidFill>
            </a:endParaRPr>
          </a:p>
        </p:txBody>
      </p:sp>
      <p:sp>
        <p:nvSpPr>
          <p:cNvPr id="5" name="Oval 4"/>
          <p:cNvSpPr/>
          <p:nvPr/>
        </p:nvSpPr>
        <p:spPr>
          <a:xfrm>
            <a:off x="448965" y="1502815"/>
            <a:ext cx="1221640" cy="45811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Start</a:t>
            </a:r>
            <a:endParaRPr lang="en-IN" dirty="0">
              <a:solidFill>
                <a:srgbClr val="FFC000"/>
              </a:solidFill>
            </a:endParaRPr>
          </a:p>
        </p:txBody>
      </p:sp>
      <p:sp>
        <p:nvSpPr>
          <p:cNvPr id="6" name="Rounded Rectangle 5"/>
          <p:cNvSpPr/>
          <p:nvPr/>
        </p:nvSpPr>
        <p:spPr>
          <a:xfrm>
            <a:off x="3808475" y="1197406"/>
            <a:ext cx="1832460" cy="9162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Filter Maintained task And Distribute</a:t>
            </a:r>
            <a:endParaRPr lang="en-IN" dirty="0">
              <a:solidFill>
                <a:srgbClr val="FFC000"/>
              </a:solidFill>
            </a:endParaRPr>
          </a:p>
        </p:txBody>
      </p:sp>
      <p:sp>
        <p:nvSpPr>
          <p:cNvPr id="7" name="Diamond 6"/>
          <p:cNvSpPr/>
          <p:nvPr/>
        </p:nvSpPr>
        <p:spPr>
          <a:xfrm>
            <a:off x="5946345" y="1197405"/>
            <a:ext cx="2748690" cy="916230"/>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Is Task Is In  Progress</a:t>
            </a:r>
            <a:endParaRPr lang="en-IN" dirty="0">
              <a:solidFill>
                <a:srgbClr val="FFC000"/>
              </a:solidFill>
            </a:endParaRPr>
          </a:p>
        </p:txBody>
      </p:sp>
      <p:sp>
        <p:nvSpPr>
          <p:cNvPr id="8" name="Rounded Rectangle 7"/>
          <p:cNvSpPr/>
          <p:nvPr/>
        </p:nvSpPr>
        <p:spPr>
          <a:xfrm>
            <a:off x="7626100" y="3793390"/>
            <a:ext cx="1374345" cy="45811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Report</a:t>
            </a:r>
            <a:endParaRPr lang="en-IN" dirty="0">
              <a:solidFill>
                <a:srgbClr val="FFC000"/>
              </a:solidFill>
            </a:endParaRPr>
          </a:p>
        </p:txBody>
      </p:sp>
      <p:sp>
        <p:nvSpPr>
          <p:cNvPr id="12" name="Diamond 11"/>
          <p:cNvSpPr/>
          <p:nvPr/>
        </p:nvSpPr>
        <p:spPr>
          <a:xfrm>
            <a:off x="4724705" y="2419045"/>
            <a:ext cx="2901395" cy="916230"/>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Is task Complete</a:t>
            </a:r>
            <a:endParaRPr lang="en-IN" dirty="0">
              <a:solidFill>
                <a:srgbClr val="FFC000"/>
              </a:solidFill>
            </a:endParaRPr>
          </a:p>
        </p:txBody>
      </p:sp>
      <p:sp>
        <p:nvSpPr>
          <p:cNvPr id="13" name="Diamond 12"/>
          <p:cNvSpPr/>
          <p:nvPr/>
        </p:nvSpPr>
        <p:spPr>
          <a:xfrm>
            <a:off x="448965" y="2266340"/>
            <a:ext cx="3054100" cy="1068935"/>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Is Anywhere Stacked</a:t>
            </a:r>
            <a:endParaRPr lang="en-IN" dirty="0">
              <a:solidFill>
                <a:srgbClr val="FFC000"/>
              </a:solidFill>
            </a:endParaRPr>
          </a:p>
        </p:txBody>
      </p:sp>
      <p:sp>
        <p:nvSpPr>
          <p:cNvPr id="14" name="Diamond 13"/>
          <p:cNvSpPr/>
          <p:nvPr/>
        </p:nvSpPr>
        <p:spPr>
          <a:xfrm>
            <a:off x="448965" y="3640685"/>
            <a:ext cx="3054100" cy="1068935"/>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Is task Complete</a:t>
            </a:r>
            <a:endParaRPr lang="en-IN" dirty="0">
              <a:solidFill>
                <a:srgbClr val="FFC000"/>
              </a:solidFill>
            </a:endParaRPr>
          </a:p>
        </p:txBody>
      </p:sp>
      <p:cxnSp>
        <p:nvCxnSpPr>
          <p:cNvPr id="18" name="Shape 17"/>
          <p:cNvCxnSpPr>
            <a:stCxn id="14" idx="1"/>
            <a:endCxn id="8" idx="2"/>
          </p:cNvCxnSpPr>
          <p:nvPr/>
        </p:nvCxnSpPr>
        <p:spPr>
          <a:xfrm rot="10800000" flipH="1" flipV="1">
            <a:off x="448965" y="4175153"/>
            <a:ext cx="7864308" cy="76352"/>
          </a:xfrm>
          <a:prstGeom prst="bentConnector4">
            <a:avLst>
              <a:gd name="adj1" fmla="val -2907"/>
              <a:gd name="adj2" fmla="val 999407"/>
            </a:avLst>
          </a:prstGeom>
          <a:ln>
            <a:tailEnd type="arrow"/>
          </a:ln>
        </p:spPr>
        <p:style>
          <a:lnRef idx="3">
            <a:schemeClr val="dk1"/>
          </a:lnRef>
          <a:fillRef idx="0">
            <a:schemeClr val="dk1"/>
          </a:fillRef>
          <a:effectRef idx="2">
            <a:schemeClr val="dk1"/>
          </a:effectRef>
          <a:fontRef idx="minor">
            <a:schemeClr val="tx1"/>
          </a:fontRef>
        </p:style>
      </p:cxnSp>
      <p:cxnSp>
        <p:nvCxnSpPr>
          <p:cNvPr id="20" name="Shape 19"/>
          <p:cNvCxnSpPr>
            <a:stCxn id="13" idx="1"/>
          </p:cNvCxnSpPr>
          <p:nvPr/>
        </p:nvCxnSpPr>
        <p:spPr>
          <a:xfrm rot="10800000" flipV="1">
            <a:off x="296261" y="2800807"/>
            <a:ext cx="152705" cy="1450697"/>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22" name="Shape 21"/>
          <p:cNvCxnSpPr>
            <a:stCxn id="7" idx="3"/>
            <a:endCxn id="8" idx="0"/>
          </p:cNvCxnSpPr>
          <p:nvPr/>
        </p:nvCxnSpPr>
        <p:spPr>
          <a:xfrm flipH="1">
            <a:off x="8313273" y="1655520"/>
            <a:ext cx="381762" cy="2137870"/>
          </a:xfrm>
          <a:prstGeom prst="bentConnector4">
            <a:avLst>
              <a:gd name="adj1" fmla="val -59880"/>
              <a:gd name="adj2" fmla="val 60714"/>
            </a:avLst>
          </a:prstGeom>
          <a:ln>
            <a:tailEnd type="arrow"/>
          </a:ln>
        </p:spPr>
        <p:style>
          <a:lnRef idx="3">
            <a:schemeClr val="dk1"/>
          </a:lnRef>
          <a:fillRef idx="0">
            <a:schemeClr val="dk1"/>
          </a:fillRef>
          <a:effectRef idx="2">
            <a:schemeClr val="dk1"/>
          </a:effectRef>
          <a:fontRef idx="minor">
            <a:schemeClr val="tx1"/>
          </a:fontRef>
        </p:style>
      </p:cxnSp>
      <p:cxnSp>
        <p:nvCxnSpPr>
          <p:cNvPr id="24" name="Elbow Connector 23"/>
          <p:cNvCxnSpPr>
            <a:stCxn id="12" idx="3"/>
          </p:cNvCxnSpPr>
          <p:nvPr/>
        </p:nvCxnSpPr>
        <p:spPr>
          <a:xfrm flipV="1">
            <a:off x="7626100" y="2724455"/>
            <a:ext cx="1374345" cy="152705"/>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5" idx="6"/>
            <a:endCxn id="4" idx="1"/>
          </p:cNvCxnSpPr>
          <p:nvPr/>
        </p:nvCxnSpPr>
        <p:spPr>
          <a:xfrm>
            <a:off x="1670605" y="1731873"/>
            <a:ext cx="30541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4" idx="3"/>
            <a:endCxn id="6" idx="1"/>
          </p:cNvCxnSpPr>
          <p:nvPr/>
        </p:nvCxnSpPr>
        <p:spPr>
          <a:xfrm flipV="1">
            <a:off x="3503065" y="1655521"/>
            <a:ext cx="305410" cy="763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6" idx="3"/>
            <a:endCxn id="7" idx="1"/>
          </p:cNvCxnSpPr>
          <p:nvPr/>
        </p:nvCxnSpPr>
        <p:spPr>
          <a:xfrm flipV="1">
            <a:off x="5640935" y="1655520"/>
            <a:ext cx="30541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Elbow Connector 31"/>
          <p:cNvCxnSpPr>
            <a:stCxn id="7" idx="2"/>
            <a:endCxn id="12" idx="1"/>
          </p:cNvCxnSpPr>
          <p:nvPr/>
        </p:nvCxnSpPr>
        <p:spPr>
          <a:xfrm rot="5400000">
            <a:off x="5640936" y="1197405"/>
            <a:ext cx="763525" cy="2595985"/>
          </a:xfrm>
          <a:prstGeom prst="bentConnector4">
            <a:avLst>
              <a:gd name="adj1" fmla="val 20000"/>
              <a:gd name="adj2" fmla="val 108806"/>
            </a:avLst>
          </a:prstGeom>
          <a:ln>
            <a:tailEnd type="arrow"/>
          </a:ln>
        </p:spPr>
        <p:style>
          <a:lnRef idx="3">
            <a:schemeClr val="dk1"/>
          </a:lnRef>
          <a:fillRef idx="0">
            <a:schemeClr val="dk1"/>
          </a:fillRef>
          <a:effectRef idx="2">
            <a:schemeClr val="dk1"/>
          </a:effectRef>
          <a:fontRef idx="minor">
            <a:schemeClr val="tx1"/>
          </a:fontRef>
        </p:style>
      </p:cxnSp>
      <p:cxnSp>
        <p:nvCxnSpPr>
          <p:cNvPr id="34" name="Shape 33"/>
          <p:cNvCxnSpPr/>
          <p:nvPr/>
        </p:nvCxnSpPr>
        <p:spPr>
          <a:xfrm rot="10800000" flipV="1">
            <a:off x="4724705" y="3335275"/>
            <a:ext cx="1450699" cy="458115"/>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3" idx="2"/>
            <a:endCxn id="14" idx="0"/>
          </p:cNvCxnSpPr>
          <p:nvPr/>
        </p:nvCxnSpPr>
        <p:spPr>
          <a:xfrm>
            <a:off x="1976015" y="3335275"/>
            <a:ext cx="0" cy="3054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Rounded Rectangle 36"/>
          <p:cNvSpPr/>
          <p:nvPr/>
        </p:nvSpPr>
        <p:spPr>
          <a:xfrm>
            <a:off x="4113885" y="3793390"/>
            <a:ext cx="1374345" cy="6108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Send Mail</a:t>
            </a:r>
            <a:endParaRPr lang="en-IN" dirty="0">
              <a:solidFill>
                <a:srgbClr val="FFC000"/>
              </a:solidFill>
            </a:endParaRPr>
          </a:p>
        </p:txBody>
      </p:sp>
      <p:cxnSp>
        <p:nvCxnSpPr>
          <p:cNvPr id="39" name="Elbow Connector 38"/>
          <p:cNvCxnSpPr>
            <a:stCxn id="14" idx="3"/>
            <a:endCxn id="37" idx="1"/>
          </p:cNvCxnSpPr>
          <p:nvPr/>
        </p:nvCxnSpPr>
        <p:spPr>
          <a:xfrm flipV="1">
            <a:off x="3503065" y="4098800"/>
            <a:ext cx="610820" cy="7635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37" idx="3"/>
          </p:cNvCxnSpPr>
          <p:nvPr/>
        </p:nvCxnSpPr>
        <p:spPr>
          <a:xfrm flipV="1">
            <a:off x="5488230" y="3640685"/>
            <a:ext cx="763525" cy="45811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Oval 44"/>
          <p:cNvSpPr/>
          <p:nvPr/>
        </p:nvSpPr>
        <p:spPr>
          <a:xfrm>
            <a:off x="6251755" y="3335275"/>
            <a:ext cx="1068935" cy="61082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A</a:t>
            </a:r>
            <a:endParaRPr lang="en-IN" dirty="0">
              <a:solidFill>
                <a:srgbClr val="FFC000"/>
              </a:solidFill>
            </a:endParaRPr>
          </a:p>
        </p:txBody>
      </p:sp>
      <p:sp>
        <p:nvSpPr>
          <p:cNvPr id="48" name="TextBox 47"/>
          <p:cNvSpPr txBox="1"/>
          <p:nvPr/>
        </p:nvSpPr>
        <p:spPr>
          <a:xfrm>
            <a:off x="4113886" y="3182570"/>
            <a:ext cx="610820" cy="369332"/>
          </a:xfrm>
          <a:prstGeom prst="rect">
            <a:avLst/>
          </a:prstGeom>
          <a:noFill/>
        </p:spPr>
        <p:txBody>
          <a:bodyPr wrap="square" rtlCol="0">
            <a:spAutoFit/>
          </a:bodyPr>
          <a:lstStyle/>
          <a:p>
            <a:r>
              <a:rPr lang="en-US" dirty="0" smtClean="0"/>
              <a:t>Yes</a:t>
            </a:r>
            <a:endParaRPr lang="en-IN" dirty="0"/>
          </a:p>
        </p:txBody>
      </p:sp>
      <p:sp>
        <p:nvSpPr>
          <p:cNvPr id="50" name="TextBox 49"/>
          <p:cNvSpPr txBox="1"/>
          <p:nvPr/>
        </p:nvSpPr>
        <p:spPr>
          <a:xfrm>
            <a:off x="7751723" y="2419045"/>
            <a:ext cx="453970" cy="369332"/>
          </a:xfrm>
          <a:prstGeom prst="rect">
            <a:avLst/>
          </a:prstGeom>
          <a:noFill/>
        </p:spPr>
        <p:txBody>
          <a:bodyPr wrap="none" rtlCol="0">
            <a:spAutoFit/>
          </a:bodyPr>
          <a:lstStyle/>
          <a:p>
            <a:r>
              <a:rPr lang="en-US" dirty="0" smtClean="0"/>
              <a:t>No</a:t>
            </a:r>
            <a:endParaRPr lang="en-IN" dirty="0"/>
          </a:p>
        </p:txBody>
      </p:sp>
      <p:sp>
        <p:nvSpPr>
          <p:cNvPr id="52" name="TextBox 51"/>
          <p:cNvSpPr txBox="1"/>
          <p:nvPr/>
        </p:nvSpPr>
        <p:spPr>
          <a:xfrm>
            <a:off x="1185408" y="3334970"/>
            <a:ext cx="485197" cy="369332"/>
          </a:xfrm>
          <a:prstGeom prst="rect">
            <a:avLst/>
          </a:prstGeom>
          <a:noFill/>
        </p:spPr>
        <p:txBody>
          <a:bodyPr wrap="none" rtlCol="0">
            <a:spAutoFit/>
          </a:bodyPr>
          <a:lstStyle/>
          <a:p>
            <a:r>
              <a:rPr lang="en-US" dirty="0" smtClean="0"/>
              <a:t>Yes</a:t>
            </a:r>
            <a:endParaRPr lang="en-IN" dirty="0"/>
          </a:p>
        </p:txBody>
      </p:sp>
      <p:sp>
        <p:nvSpPr>
          <p:cNvPr id="54" name="TextBox 53"/>
          <p:cNvSpPr txBox="1"/>
          <p:nvPr/>
        </p:nvSpPr>
        <p:spPr>
          <a:xfrm>
            <a:off x="8393770" y="1808225"/>
            <a:ext cx="453970" cy="369332"/>
          </a:xfrm>
          <a:prstGeom prst="rect">
            <a:avLst/>
          </a:prstGeom>
          <a:noFill/>
        </p:spPr>
        <p:txBody>
          <a:bodyPr wrap="none" rtlCol="0">
            <a:spAutoFit/>
          </a:bodyPr>
          <a:lstStyle/>
          <a:p>
            <a:r>
              <a:rPr lang="en-US" dirty="0" smtClean="0"/>
              <a:t>No</a:t>
            </a:r>
            <a:endParaRPr lang="en-IN" dirty="0"/>
          </a:p>
        </p:txBody>
      </p:sp>
      <p:sp>
        <p:nvSpPr>
          <p:cNvPr id="55" name="TextBox 54"/>
          <p:cNvSpPr txBox="1"/>
          <p:nvPr/>
        </p:nvSpPr>
        <p:spPr>
          <a:xfrm>
            <a:off x="4572000" y="2266340"/>
            <a:ext cx="485197" cy="369332"/>
          </a:xfrm>
          <a:prstGeom prst="rect">
            <a:avLst/>
          </a:prstGeom>
          <a:noFill/>
        </p:spPr>
        <p:txBody>
          <a:bodyPr wrap="none" rtlCol="0">
            <a:spAutoFit/>
          </a:bodyPr>
          <a:lstStyle/>
          <a:p>
            <a:r>
              <a:rPr lang="en-US" dirty="0" smtClean="0"/>
              <a:t>Yes</a:t>
            </a:r>
            <a:endParaRPr lang="en-IN" dirty="0"/>
          </a:p>
        </p:txBody>
      </p:sp>
      <p:sp>
        <p:nvSpPr>
          <p:cNvPr id="56" name="TextBox 55"/>
          <p:cNvSpPr txBox="1"/>
          <p:nvPr/>
        </p:nvSpPr>
        <p:spPr>
          <a:xfrm>
            <a:off x="300405" y="2965943"/>
            <a:ext cx="453970" cy="369332"/>
          </a:xfrm>
          <a:prstGeom prst="rect">
            <a:avLst/>
          </a:prstGeom>
          <a:noFill/>
        </p:spPr>
        <p:txBody>
          <a:bodyPr wrap="none" rtlCol="0">
            <a:spAutoFit/>
          </a:bodyPr>
          <a:lstStyle/>
          <a:p>
            <a:r>
              <a:rPr lang="en-US" dirty="0" smtClean="0"/>
              <a:t>No</a:t>
            </a:r>
            <a:endParaRPr lang="en-IN" dirty="0"/>
          </a:p>
        </p:txBody>
      </p:sp>
      <p:sp>
        <p:nvSpPr>
          <p:cNvPr id="57" name="TextBox 56"/>
          <p:cNvSpPr txBox="1"/>
          <p:nvPr/>
        </p:nvSpPr>
        <p:spPr>
          <a:xfrm>
            <a:off x="3323278" y="3576763"/>
            <a:ext cx="485197" cy="369332"/>
          </a:xfrm>
          <a:prstGeom prst="rect">
            <a:avLst/>
          </a:prstGeom>
          <a:noFill/>
        </p:spPr>
        <p:txBody>
          <a:bodyPr wrap="none" rtlCol="0">
            <a:spAutoFit/>
          </a:bodyPr>
          <a:lstStyle/>
          <a:p>
            <a:r>
              <a:rPr lang="en-US" dirty="0" smtClean="0"/>
              <a:t>Yes</a:t>
            </a:r>
            <a:endParaRPr lang="en-IN" dirty="0"/>
          </a:p>
        </p:txBody>
      </p:sp>
      <p:sp>
        <p:nvSpPr>
          <p:cNvPr id="58" name="TextBox 57"/>
          <p:cNvSpPr txBox="1"/>
          <p:nvPr/>
        </p:nvSpPr>
        <p:spPr>
          <a:xfrm>
            <a:off x="452805" y="4492993"/>
            <a:ext cx="453970" cy="369332"/>
          </a:xfrm>
          <a:prstGeom prst="rect">
            <a:avLst/>
          </a:prstGeom>
          <a:noFill/>
        </p:spPr>
        <p:txBody>
          <a:bodyPr wrap="none" rtlCol="0">
            <a:spAutoFit/>
          </a:bodyPr>
          <a:lstStyle/>
          <a:p>
            <a:r>
              <a:rPr lang="en-US" dirty="0" smtClean="0"/>
              <a:t>No</a:t>
            </a:r>
            <a:endParaRPr lang="en-IN" dirty="0"/>
          </a:p>
        </p:txBody>
      </p:sp>
      <p:cxnSp>
        <p:nvCxnSpPr>
          <p:cNvPr id="51" name="Straight Arrow Connector 50"/>
          <p:cNvCxnSpPr>
            <a:endCxn id="13" idx="3"/>
          </p:cNvCxnSpPr>
          <p:nvPr/>
        </p:nvCxnSpPr>
        <p:spPr>
          <a:xfrm flipH="1">
            <a:off x="3503065" y="2266340"/>
            <a:ext cx="5344675" cy="5344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8" idx="1"/>
            <a:endCxn id="37" idx="2"/>
          </p:cNvCxnSpPr>
          <p:nvPr/>
        </p:nvCxnSpPr>
        <p:spPr>
          <a:xfrm flipH="1">
            <a:off x="4801058" y="4022448"/>
            <a:ext cx="2825042" cy="381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Technical Flow Chart</a:t>
            </a:r>
            <a:endParaRPr lang="en-IN" dirty="0">
              <a:solidFill>
                <a:srgbClr val="002060"/>
              </a:solidFill>
            </a:endParaRPr>
          </a:p>
        </p:txBody>
      </p:sp>
      <p:sp>
        <p:nvSpPr>
          <p:cNvPr id="4" name="Rounded Rectangle 3"/>
          <p:cNvSpPr/>
          <p:nvPr/>
        </p:nvSpPr>
        <p:spPr>
          <a:xfrm>
            <a:off x="907080" y="2113635"/>
            <a:ext cx="1221640" cy="76352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Send mail</a:t>
            </a:r>
            <a:endParaRPr lang="en-IN" dirty="0">
              <a:solidFill>
                <a:srgbClr val="FFC000"/>
              </a:solidFill>
            </a:endParaRPr>
          </a:p>
        </p:txBody>
      </p:sp>
      <p:sp>
        <p:nvSpPr>
          <p:cNvPr id="5" name="Rounded Rectangle 4"/>
          <p:cNvSpPr/>
          <p:nvPr/>
        </p:nvSpPr>
        <p:spPr>
          <a:xfrm>
            <a:off x="2586835" y="2113635"/>
            <a:ext cx="1527050" cy="76352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Follow-up</a:t>
            </a:r>
            <a:endParaRPr lang="en-IN" dirty="0">
              <a:solidFill>
                <a:srgbClr val="FFC000"/>
              </a:solidFill>
            </a:endParaRPr>
          </a:p>
        </p:txBody>
      </p:sp>
      <p:sp>
        <p:nvSpPr>
          <p:cNvPr id="6" name="Rounded Rectangle 5"/>
          <p:cNvSpPr/>
          <p:nvPr/>
        </p:nvSpPr>
        <p:spPr>
          <a:xfrm>
            <a:off x="4572000" y="2113635"/>
            <a:ext cx="1679755" cy="76352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Complete task </a:t>
            </a:r>
            <a:endParaRPr lang="en-IN" dirty="0">
              <a:solidFill>
                <a:srgbClr val="FFC000"/>
              </a:solidFill>
            </a:endParaRPr>
          </a:p>
        </p:txBody>
      </p:sp>
      <p:sp>
        <p:nvSpPr>
          <p:cNvPr id="8" name="Rounded Rectangle 7"/>
          <p:cNvSpPr/>
          <p:nvPr/>
        </p:nvSpPr>
        <p:spPr>
          <a:xfrm>
            <a:off x="6709870" y="1502815"/>
            <a:ext cx="2137870" cy="76352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Report</a:t>
            </a:r>
            <a:endParaRPr lang="en-IN" dirty="0">
              <a:solidFill>
                <a:srgbClr val="FFC000"/>
              </a:solidFill>
            </a:endParaRPr>
          </a:p>
        </p:txBody>
      </p:sp>
      <p:sp>
        <p:nvSpPr>
          <p:cNvPr id="9" name="Rounded Rectangle 8"/>
          <p:cNvSpPr/>
          <p:nvPr/>
        </p:nvSpPr>
        <p:spPr>
          <a:xfrm>
            <a:off x="6557165" y="2877160"/>
            <a:ext cx="2137870" cy="76352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Send Notification To Client</a:t>
            </a:r>
            <a:endParaRPr lang="en-IN" dirty="0">
              <a:solidFill>
                <a:srgbClr val="FFC000"/>
              </a:solidFill>
            </a:endParaRPr>
          </a:p>
        </p:txBody>
      </p:sp>
      <p:sp>
        <p:nvSpPr>
          <p:cNvPr id="10" name="Rounded Rectangle 9"/>
          <p:cNvSpPr/>
          <p:nvPr/>
        </p:nvSpPr>
        <p:spPr>
          <a:xfrm>
            <a:off x="3197655" y="1197405"/>
            <a:ext cx="1679755" cy="76352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Task Admin</a:t>
            </a:r>
            <a:endParaRPr lang="en-IN" dirty="0">
              <a:solidFill>
                <a:srgbClr val="FFC000"/>
              </a:solidFill>
            </a:endParaRPr>
          </a:p>
        </p:txBody>
      </p:sp>
      <p:cxnSp>
        <p:nvCxnSpPr>
          <p:cNvPr id="12" name="Straight Arrow Connector 11"/>
          <p:cNvCxnSpPr>
            <a:stCxn id="4" idx="3"/>
            <a:endCxn id="5" idx="1"/>
          </p:cNvCxnSpPr>
          <p:nvPr/>
        </p:nvCxnSpPr>
        <p:spPr>
          <a:xfrm>
            <a:off x="2128720" y="2495398"/>
            <a:ext cx="45811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5" idx="3"/>
            <a:endCxn id="6" idx="1"/>
          </p:cNvCxnSpPr>
          <p:nvPr/>
        </p:nvCxnSpPr>
        <p:spPr>
          <a:xfrm>
            <a:off x="4113885" y="2495398"/>
            <a:ext cx="45811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3"/>
            <a:endCxn id="6" idx="0"/>
          </p:cNvCxnSpPr>
          <p:nvPr/>
        </p:nvCxnSpPr>
        <p:spPr>
          <a:xfrm>
            <a:off x="4877410" y="1579168"/>
            <a:ext cx="534468" cy="53446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6" idx="3"/>
            <a:endCxn id="8" idx="1"/>
          </p:cNvCxnSpPr>
          <p:nvPr/>
        </p:nvCxnSpPr>
        <p:spPr>
          <a:xfrm flipV="1">
            <a:off x="6251755" y="1884578"/>
            <a:ext cx="458115" cy="6108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2"/>
          </p:cNvCxnSpPr>
          <p:nvPr/>
        </p:nvCxnSpPr>
        <p:spPr>
          <a:xfrm>
            <a:off x="7778805" y="2266340"/>
            <a:ext cx="0" cy="6108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Oval 40"/>
          <p:cNvSpPr/>
          <p:nvPr/>
        </p:nvSpPr>
        <p:spPr>
          <a:xfrm>
            <a:off x="7015280" y="4098800"/>
            <a:ext cx="1374345" cy="30541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End</a:t>
            </a:r>
            <a:endParaRPr lang="en-IN" dirty="0">
              <a:solidFill>
                <a:srgbClr val="FFC000"/>
              </a:solidFill>
            </a:endParaRPr>
          </a:p>
        </p:txBody>
      </p:sp>
      <p:sp>
        <p:nvSpPr>
          <p:cNvPr id="44" name="Oval 43"/>
          <p:cNvSpPr/>
          <p:nvPr/>
        </p:nvSpPr>
        <p:spPr>
          <a:xfrm>
            <a:off x="-9150" y="1197405"/>
            <a:ext cx="1068935" cy="61082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A</a:t>
            </a:r>
            <a:endParaRPr lang="en-IN" dirty="0">
              <a:solidFill>
                <a:srgbClr val="FFC000"/>
              </a:solidFill>
            </a:endParaRPr>
          </a:p>
        </p:txBody>
      </p:sp>
      <p:cxnSp>
        <p:nvCxnSpPr>
          <p:cNvPr id="46" name="Shape 45"/>
          <p:cNvCxnSpPr>
            <a:stCxn id="44" idx="4"/>
            <a:endCxn id="4" idx="1"/>
          </p:cNvCxnSpPr>
          <p:nvPr/>
        </p:nvCxnSpPr>
        <p:spPr>
          <a:xfrm rot="16200000" flipH="1">
            <a:off x="372613" y="1960930"/>
            <a:ext cx="687173" cy="381762"/>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9" idx="2"/>
            <a:endCxn id="41" idx="0"/>
          </p:cNvCxnSpPr>
          <p:nvPr/>
        </p:nvCxnSpPr>
        <p:spPr>
          <a:xfrm>
            <a:off x="7626100" y="3640685"/>
            <a:ext cx="76353" cy="45811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spd="slow">
    <p:randomBar dir="vert"/>
    <p:sndAc>
      <p:stSnd>
        <p:snd r:embed="rId3" name="chimes.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Architecture</a:t>
            </a:r>
            <a:r>
              <a:rPr lang="en-US" dirty="0" smtClean="0">
                <a:solidFill>
                  <a:srgbClr val="002060"/>
                </a:solidFill>
              </a:rPr>
              <a:t> </a:t>
            </a:r>
            <a:r>
              <a:rPr lang="en-US" b="1" dirty="0" smtClean="0"/>
              <a:t>Diagram</a:t>
            </a:r>
            <a:endParaRPr lang="en-IN" b="1" dirty="0" smtClean="0"/>
          </a:p>
        </p:txBody>
      </p:sp>
      <p:sp>
        <p:nvSpPr>
          <p:cNvPr id="3" name="Subtitle 2"/>
          <p:cNvSpPr>
            <a:spLocks noGrp="1"/>
          </p:cNvSpPr>
          <p:nvPr>
            <p:ph type="subTitle" idx="1"/>
          </p:nvPr>
        </p:nvSpPr>
        <p:spPr/>
        <p:txBody>
          <a:bodyPr/>
          <a:lstStyle/>
          <a:p>
            <a:r>
              <a:rPr lang="en-US" dirty="0" smtClean="0"/>
              <a:t>Level And Architecture</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Code Level Architecture(3 Tier)</a:t>
            </a:r>
            <a:endParaRPr lang="en-IN" dirty="0">
              <a:solidFill>
                <a:srgbClr val="002060"/>
              </a:solidFill>
            </a:endParaRPr>
          </a:p>
        </p:txBody>
      </p:sp>
      <p:sp>
        <p:nvSpPr>
          <p:cNvPr id="3" name="Horizontal Scroll 2"/>
          <p:cNvSpPr/>
          <p:nvPr/>
        </p:nvSpPr>
        <p:spPr>
          <a:xfrm>
            <a:off x="2128720" y="1350110"/>
            <a:ext cx="4581150" cy="763525"/>
          </a:xfrm>
          <a:prstGeom prst="horizontalScroll">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 Tier (Asp.Net,Razor,AngulerJs,Html)</a:t>
            </a:r>
            <a:endParaRPr lang="en-IN" dirty="0"/>
          </a:p>
        </p:txBody>
      </p:sp>
      <p:sp>
        <p:nvSpPr>
          <p:cNvPr id="4" name="Horizontal Scroll 3"/>
          <p:cNvSpPr/>
          <p:nvPr/>
        </p:nvSpPr>
        <p:spPr>
          <a:xfrm>
            <a:off x="2128720" y="2266340"/>
            <a:ext cx="4581150" cy="763525"/>
          </a:xfrm>
          <a:prstGeom prst="horizontalScroll">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Tier(C# Classes and Compute)</a:t>
            </a:r>
            <a:endParaRPr lang="en-IN" dirty="0"/>
          </a:p>
        </p:txBody>
      </p:sp>
      <p:sp>
        <p:nvSpPr>
          <p:cNvPr id="5" name="Horizontal Scroll 4"/>
          <p:cNvSpPr/>
          <p:nvPr/>
        </p:nvSpPr>
        <p:spPr>
          <a:xfrm>
            <a:off x="2128720" y="3182570"/>
            <a:ext cx="4581150" cy="763525"/>
          </a:xfrm>
          <a:prstGeom prst="horizontalScroll">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Tier(SP and </a:t>
            </a:r>
            <a:r>
              <a:rPr lang="en-US" dirty="0" err="1" smtClean="0"/>
              <a:t>Sql</a:t>
            </a:r>
            <a:r>
              <a:rPr lang="en-US" dirty="0" smtClean="0"/>
              <a:t> Server)</a:t>
            </a:r>
            <a:endParaRPr lang="en-IN" dirty="0"/>
          </a:p>
        </p:txBody>
      </p:sp>
      <p:sp>
        <p:nvSpPr>
          <p:cNvPr id="6" name="Horizontal Scroll 5"/>
          <p:cNvSpPr/>
          <p:nvPr/>
        </p:nvSpPr>
        <p:spPr>
          <a:xfrm>
            <a:off x="2128720" y="4098800"/>
            <a:ext cx="4581150" cy="763525"/>
          </a:xfrm>
          <a:prstGeom prst="horizontalScroll">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Sql</a:t>
            </a:r>
            <a:r>
              <a:rPr lang="en-US" dirty="0" smtClean="0"/>
              <a:t> Server(Data)</a:t>
            </a:r>
            <a:endParaRPr lang="en-IN" dirty="0"/>
          </a:p>
        </p:txBody>
      </p:sp>
      <p:cxnSp>
        <p:nvCxnSpPr>
          <p:cNvPr id="8" name="Straight Arrow Connector 7"/>
          <p:cNvCxnSpPr>
            <a:stCxn id="3" idx="2"/>
            <a:endCxn id="4" idx="0"/>
          </p:cNvCxnSpPr>
          <p:nvPr/>
        </p:nvCxnSpPr>
        <p:spPr>
          <a:xfrm>
            <a:off x="4419295" y="2018194"/>
            <a:ext cx="0" cy="343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4" idx="2"/>
            <a:endCxn id="5" idx="0"/>
          </p:cNvCxnSpPr>
          <p:nvPr/>
        </p:nvCxnSpPr>
        <p:spPr>
          <a:xfrm>
            <a:off x="4419295" y="2934424"/>
            <a:ext cx="0" cy="343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2"/>
            <a:endCxn id="6" idx="0"/>
          </p:cNvCxnSpPr>
          <p:nvPr/>
        </p:nvCxnSpPr>
        <p:spPr>
          <a:xfrm>
            <a:off x="4419295" y="3850654"/>
            <a:ext cx="0" cy="343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High Level Architecture Diagram</a:t>
            </a:r>
            <a:endParaRPr lang="en-IN" dirty="0">
              <a:solidFill>
                <a:srgbClr val="002060"/>
              </a:solidFill>
            </a:endParaRPr>
          </a:p>
        </p:txBody>
      </p:sp>
      <p:pic>
        <p:nvPicPr>
          <p:cNvPr id="1026" name="Picture 2"/>
          <p:cNvPicPr>
            <a:picLocks noChangeAspect="1" noChangeArrowheads="1"/>
          </p:cNvPicPr>
          <p:nvPr/>
        </p:nvPicPr>
        <p:blipFill>
          <a:blip r:embed="rId3" cstate="print"/>
          <a:srcRect/>
          <a:stretch>
            <a:fillRect/>
          </a:stretch>
        </p:blipFill>
        <p:spPr bwMode="auto">
          <a:xfrm>
            <a:off x="601670" y="1350110"/>
            <a:ext cx="8115300" cy="3371850"/>
          </a:xfrm>
          <a:prstGeom prst="rect">
            <a:avLst/>
          </a:prstGeom>
          <a:noFill/>
          <a:ln w="9525">
            <a:noFill/>
            <a:miter lim="800000"/>
            <a:headEnd/>
            <a:tailEnd/>
          </a:ln>
        </p:spPr>
      </p:pic>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551480" cy="1197406"/>
          </a:xfrm>
        </p:spPr>
        <p:txBody>
          <a:bodyPr>
            <a:normAutofit fontScale="90000"/>
          </a:bodyPr>
          <a:lstStyle/>
          <a:p>
            <a:pPr algn="l"/>
            <a:r>
              <a:rPr lang="en-US" dirty="0" smtClean="0">
                <a:solidFill>
                  <a:srgbClr val="002060"/>
                </a:solidFill>
              </a:rPr>
              <a:t>We want to build an Recruitment and HR system with following features</a:t>
            </a:r>
            <a:endParaRPr lang="en-US" dirty="0">
              <a:solidFill>
                <a:srgbClr val="002060"/>
              </a:solidFill>
            </a:endParaRPr>
          </a:p>
        </p:txBody>
      </p:sp>
      <p:sp>
        <p:nvSpPr>
          <p:cNvPr id="3" name="Content Placeholder 2"/>
          <p:cNvSpPr>
            <a:spLocks noGrp="1"/>
          </p:cNvSpPr>
          <p:nvPr>
            <p:ph sz="quarter" idx="1"/>
          </p:nvPr>
        </p:nvSpPr>
        <p:spPr>
          <a:xfrm>
            <a:off x="448966" y="1502815"/>
            <a:ext cx="8246070" cy="3206799"/>
          </a:xfrm>
        </p:spPr>
        <p:txBody>
          <a:bodyPr>
            <a:normAutofit fontScale="77500" lnSpcReduction="20000"/>
          </a:bodyPr>
          <a:lstStyle/>
          <a:p>
            <a:endParaRPr lang="en-US" dirty="0"/>
          </a:p>
          <a:p>
            <a:pPr lvl="1"/>
            <a:r>
              <a:rPr lang="en-IN" dirty="0" smtClean="0"/>
              <a:t>Authenticate Technicians</a:t>
            </a:r>
            <a:r>
              <a:rPr lang="en-US" dirty="0" smtClean="0"/>
              <a:t>.</a:t>
            </a:r>
            <a:endParaRPr lang="en-IN" dirty="0" smtClean="0"/>
          </a:p>
          <a:p>
            <a:pPr lvl="1"/>
            <a:r>
              <a:rPr lang="en-IN" dirty="0" smtClean="0"/>
              <a:t>A technician should be able to close, register , reassign a maintenance request.</a:t>
            </a:r>
          </a:p>
          <a:p>
            <a:pPr lvl="1"/>
            <a:r>
              <a:rPr lang="en-IN" dirty="0" smtClean="0"/>
              <a:t>Technician should be able to send / receive/ alerts and notifications</a:t>
            </a:r>
          </a:p>
          <a:p>
            <a:pPr lvl="1"/>
            <a:r>
              <a:rPr lang="en-IN" dirty="0" smtClean="0"/>
              <a:t>There should be a complete log track of the MR. The live updates should flow from technician to the corporate office.</a:t>
            </a:r>
          </a:p>
          <a:p>
            <a:pPr lvl="1"/>
            <a:r>
              <a:rPr lang="en-IN" dirty="0" smtClean="0"/>
              <a:t>Reporting</a:t>
            </a:r>
          </a:p>
          <a:p>
            <a:pPr lvl="1"/>
            <a:r>
              <a:rPr lang="en-IN" dirty="0" smtClean="0"/>
              <a:t>Should be able to handle high volume of data and transactions</a:t>
            </a:r>
          </a:p>
          <a:p>
            <a:pPr>
              <a:buNone/>
            </a:pPr>
            <a:endParaRPr lang="en-US" dirty="0"/>
          </a:p>
        </p:txBody>
      </p:sp>
    </p:spTree>
    <p:extLst>
      <p:ext uri="{BB962C8B-B14F-4D97-AF65-F5344CB8AC3E}">
        <p14:creationId xmlns="" xmlns:p14="http://schemas.microsoft.com/office/powerpoint/2010/main" val="4103309497"/>
      </p:ext>
    </p:extLst>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Detail Level Architecture Diagram</a:t>
            </a:r>
            <a:endParaRPr lang="en-IN" dirty="0"/>
          </a:p>
        </p:txBody>
      </p:sp>
      <p:sp>
        <p:nvSpPr>
          <p:cNvPr id="3" name="Rectangle 2"/>
          <p:cNvSpPr/>
          <p:nvPr/>
        </p:nvSpPr>
        <p:spPr>
          <a:xfrm>
            <a:off x="448965" y="1197405"/>
            <a:ext cx="1068935" cy="61082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a:t>
            </a:r>
            <a:endParaRPr lang="en-IN" dirty="0"/>
          </a:p>
        </p:txBody>
      </p:sp>
      <p:sp>
        <p:nvSpPr>
          <p:cNvPr id="4" name="Rectangle 3"/>
          <p:cNvSpPr/>
          <p:nvPr/>
        </p:nvSpPr>
        <p:spPr>
          <a:xfrm>
            <a:off x="1976015" y="1197405"/>
            <a:ext cx="1068935" cy="61082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Browser</a:t>
            </a:r>
            <a:endParaRPr lang="en-IN" dirty="0"/>
          </a:p>
        </p:txBody>
      </p:sp>
      <p:sp>
        <p:nvSpPr>
          <p:cNvPr id="5" name="Rectangle 4"/>
          <p:cNvSpPr/>
          <p:nvPr/>
        </p:nvSpPr>
        <p:spPr>
          <a:xfrm>
            <a:off x="1976015" y="2113634"/>
            <a:ext cx="1068935" cy="61082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Balancer</a:t>
            </a:r>
            <a:endParaRPr lang="en-IN" dirty="0"/>
          </a:p>
        </p:txBody>
      </p:sp>
      <p:sp>
        <p:nvSpPr>
          <p:cNvPr id="8" name="Cloud Callout 7"/>
          <p:cNvSpPr/>
          <p:nvPr/>
        </p:nvSpPr>
        <p:spPr>
          <a:xfrm>
            <a:off x="3808475" y="1197405"/>
            <a:ext cx="1832460" cy="610820"/>
          </a:xfrm>
          <a:prstGeom prst="cloudCallou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CDN</a:t>
            </a:r>
            <a:endParaRPr lang="en-IN" dirty="0"/>
          </a:p>
        </p:txBody>
      </p:sp>
      <p:sp>
        <p:nvSpPr>
          <p:cNvPr id="9" name="Flowchart: Direct Access Storage 8"/>
          <p:cNvSpPr/>
          <p:nvPr/>
        </p:nvSpPr>
        <p:spPr>
          <a:xfrm>
            <a:off x="5030115" y="1960930"/>
            <a:ext cx="1832460" cy="763524"/>
          </a:xfrm>
          <a:prstGeom prst="flowChartMagneticDrum">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Storage</a:t>
            </a:r>
            <a:endParaRPr lang="en-IN" dirty="0"/>
          </a:p>
        </p:txBody>
      </p:sp>
      <p:sp>
        <p:nvSpPr>
          <p:cNvPr id="10" name="Flowchart: Magnetic Disk 9"/>
          <p:cNvSpPr/>
          <p:nvPr/>
        </p:nvSpPr>
        <p:spPr>
          <a:xfrm>
            <a:off x="7167985" y="1502815"/>
            <a:ext cx="1679755" cy="763525"/>
          </a:xfrm>
          <a:prstGeom prst="flowChartMagneticDisk">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Magnetic Disk 10"/>
          <p:cNvSpPr/>
          <p:nvPr/>
        </p:nvSpPr>
        <p:spPr>
          <a:xfrm>
            <a:off x="7320386" y="1655215"/>
            <a:ext cx="1680060" cy="763525"/>
          </a:xfrm>
          <a:prstGeom prst="flowChartMagneticDisk">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Magnetic Disk 11"/>
          <p:cNvSpPr/>
          <p:nvPr/>
        </p:nvSpPr>
        <p:spPr>
          <a:xfrm>
            <a:off x="7472785" y="1807615"/>
            <a:ext cx="1680365" cy="763525"/>
          </a:xfrm>
          <a:prstGeom prst="flowChartMagneticDisk">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Ware House</a:t>
            </a:r>
            <a:endParaRPr lang="en-IN" dirty="0"/>
          </a:p>
        </p:txBody>
      </p:sp>
      <p:sp>
        <p:nvSpPr>
          <p:cNvPr id="13" name="Flowchart: Multidocument 12"/>
          <p:cNvSpPr/>
          <p:nvPr/>
        </p:nvSpPr>
        <p:spPr>
          <a:xfrm>
            <a:off x="1823310" y="3029865"/>
            <a:ext cx="2290575" cy="610820"/>
          </a:xfrm>
          <a:prstGeom prst="flowChartMultidocumen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 Server</a:t>
            </a:r>
            <a:endParaRPr lang="en-IN" dirty="0"/>
          </a:p>
        </p:txBody>
      </p:sp>
      <p:sp>
        <p:nvSpPr>
          <p:cNvPr id="14" name="Flowchart: Direct Access Storage 13"/>
          <p:cNvSpPr/>
          <p:nvPr/>
        </p:nvSpPr>
        <p:spPr>
          <a:xfrm>
            <a:off x="6710481" y="3030475"/>
            <a:ext cx="1985164" cy="763525"/>
          </a:xfrm>
          <a:prstGeom prst="flowChartMagneticDrum">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Flowchart: Direct Access Storage 14"/>
          <p:cNvSpPr/>
          <p:nvPr/>
        </p:nvSpPr>
        <p:spPr>
          <a:xfrm>
            <a:off x="6862881" y="3182875"/>
            <a:ext cx="1985164" cy="763525"/>
          </a:xfrm>
          <a:prstGeom prst="flowChartMagneticDrum">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Fir</a:t>
            </a:r>
            <a:endParaRPr lang="en-IN" dirty="0"/>
          </a:p>
        </p:txBody>
      </p:sp>
      <p:sp>
        <p:nvSpPr>
          <p:cNvPr id="16" name="Flowchart: Direct Access Storage 15"/>
          <p:cNvSpPr/>
          <p:nvPr/>
        </p:nvSpPr>
        <p:spPr>
          <a:xfrm>
            <a:off x="7015281" y="3335275"/>
            <a:ext cx="1985164" cy="763525"/>
          </a:xfrm>
          <a:prstGeom prst="flowChartMagneticDrum">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Fire House</a:t>
            </a:r>
            <a:endParaRPr lang="en-IN" dirty="0"/>
          </a:p>
        </p:txBody>
      </p:sp>
      <p:sp>
        <p:nvSpPr>
          <p:cNvPr id="17" name="Flowchart: Magnetic Disk 16"/>
          <p:cNvSpPr/>
          <p:nvPr/>
        </p:nvSpPr>
        <p:spPr>
          <a:xfrm>
            <a:off x="448965" y="2419045"/>
            <a:ext cx="763525" cy="916230"/>
          </a:xfrm>
          <a:prstGeom prst="flowChartMagneticDisk">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IN" dirty="0"/>
          </a:p>
        </p:txBody>
      </p:sp>
      <p:sp>
        <p:nvSpPr>
          <p:cNvPr id="18" name="Flowchart: Punched Tape 17"/>
          <p:cNvSpPr/>
          <p:nvPr/>
        </p:nvSpPr>
        <p:spPr>
          <a:xfrm>
            <a:off x="-9150" y="3946095"/>
            <a:ext cx="1679755" cy="610820"/>
          </a:xfrm>
          <a:prstGeom prst="flowChartPunchedTap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Cashing Server</a:t>
            </a:r>
            <a:endParaRPr lang="en-IN" dirty="0"/>
          </a:p>
        </p:txBody>
      </p:sp>
      <p:sp>
        <p:nvSpPr>
          <p:cNvPr id="19" name="Horizontal Scroll 18"/>
          <p:cNvSpPr/>
          <p:nvPr/>
        </p:nvSpPr>
        <p:spPr>
          <a:xfrm>
            <a:off x="7167985" y="4556915"/>
            <a:ext cx="1832460" cy="586585"/>
          </a:xfrm>
          <a:prstGeom prst="horizontalScroll">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a:t>
            </a:r>
            <a:endParaRPr lang="en-IN" dirty="0"/>
          </a:p>
        </p:txBody>
      </p:sp>
      <p:sp>
        <p:nvSpPr>
          <p:cNvPr id="20" name="Horizontal Scroll 19"/>
          <p:cNvSpPr/>
          <p:nvPr/>
        </p:nvSpPr>
        <p:spPr>
          <a:xfrm>
            <a:off x="4572000" y="4556915"/>
            <a:ext cx="2290575" cy="586585"/>
          </a:xfrm>
          <a:prstGeom prst="horizontalScroll">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Full Text Search Services</a:t>
            </a:r>
            <a:endParaRPr lang="en-IN" dirty="0"/>
          </a:p>
        </p:txBody>
      </p:sp>
      <p:sp>
        <p:nvSpPr>
          <p:cNvPr id="21" name="Flowchart: Magnetic Disk 20"/>
          <p:cNvSpPr/>
          <p:nvPr/>
        </p:nvSpPr>
        <p:spPr>
          <a:xfrm>
            <a:off x="3503065" y="3640685"/>
            <a:ext cx="1068935" cy="610820"/>
          </a:xfrm>
          <a:prstGeom prst="flowChartMagneticDisk">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IN" dirty="0"/>
          </a:p>
        </p:txBody>
      </p:sp>
      <p:sp>
        <p:nvSpPr>
          <p:cNvPr id="23" name="Flowchart: Multidocument 22"/>
          <p:cNvSpPr/>
          <p:nvPr/>
        </p:nvSpPr>
        <p:spPr>
          <a:xfrm>
            <a:off x="2128720" y="4404210"/>
            <a:ext cx="2290575" cy="610820"/>
          </a:xfrm>
          <a:prstGeom prst="flowChartMultidocumen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Server</a:t>
            </a:r>
            <a:endParaRPr lang="en-IN" dirty="0"/>
          </a:p>
        </p:txBody>
      </p:sp>
      <p:cxnSp>
        <p:nvCxnSpPr>
          <p:cNvPr id="25" name="Straight Arrow Connector 24"/>
          <p:cNvCxnSpPr>
            <a:stCxn id="3" idx="3"/>
            <a:endCxn id="4" idx="1"/>
          </p:cNvCxnSpPr>
          <p:nvPr/>
        </p:nvCxnSpPr>
        <p:spPr>
          <a:xfrm>
            <a:off x="1517900" y="1502815"/>
            <a:ext cx="458115"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4" idx="3"/>
            <a:endCxn id="8" idx="0"/>
          </p:cNvCxnSpPr>
          <p:nvPr/>
        </p:nvCxnSpPr>
        <p:spPr>
          <a:xfrm>
            <a:off x="3044950" y="1502815"/>
            <a:ext cx="769209"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4" idx="2"/>
            <a:endCxn id="5" idx="0"/>
          </p:cNvCxnSpPr>
          <p:nvPr/>
        </p:nvCxnSpPr>
        <p:spPr>
          <a:xfrm>
            <a:off x="2510483" y="1808225"/>
            <a:ext cx="0" cy="305409"/>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5" idx="2"/>
            <a:endCxn id="13" idx="0"/>
          </p:cNvCxnSpPr>
          <p:nvPr/>
        </p:nvCxnSpPr>
        <p:spPr>
          <a:xfrm>
            <a:off x="2510483" y="2724454"/>
            <a:ext cx="615698" cy="30541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5" idx="0"/>
            <a:endCxn id="8" idx="0"/>
          </p:cNvCxnSpPr>
          <p:nvPr/>
        </p:nvCxnSpPr>
        <p:spPr>
          <a:xfrm flipV="1">
            <a:off x="2510483" y="1502815"/>
            <a:ext cx="1303676" cy="610819"/>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2"/>
            <a:endCxn id="9" idx="0"/>
          </p:cNvCxnSpPr>
          <p:nvPr/>
        </p:nvCxnSpPr>
        <p:spPr>
          <a:xfrm>
            <a:off x="5639408" y="1502815"/>
            <a:ext cx="306937" cy="458115"/>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13" idx="1"/>
          </p:cNvCxnSpPr>
          <p:nvPr/>
        </p:nvCxnSpPr>
        <p:spPr>
          <a:xfrm>
            <a:off x="1212490" y="2877160"/>
            <a:ext cx="610820" cy="458115"/>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8" idx="0"/>
            <a:endCxn id="13" idx="1"/>
          </p:cNvCxnSpPr>
          <p:nvPr/>
        </p:nvCxnSpPr>
        <p:spPr>
          <a:xfrm flipV="1">
            <a:off x="830728" y="3335275"/>
            <a:ext cx="992582" cy="67190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13" idx="2"/>
            <a:endCxn id="21" idx="1"/>
          </p:cNvCxnSpPr>
          <p:nvPr/>
        </p:nvCxnSpPr>
        <p:spPr>
          <a:xfrm>
            <a:off x="2809318" y="3617553"/>
            <a:ext cx="1228215" cy="2313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21" idx="3"/>
            <a:endCxn id="23" idx="0"/>
          </p:cNvCxnSpPr>
          <p:nvPr/>
        </p:nvCxnSpPr>
        <p:spPr>
          <a:xfrm flipH="1">
            <a:off x="3431591" y="4251505"/>
            <a:ext cx="605942" cy="152705"/>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13" idx="3"/>
            <a:endCxn id="20" idx="0"/>
          </p:cNvCxnSpPr>
          <p:nvPr/>
        </p:nvCxnSpPr>
        <p:spPr>
          <a:xfrm>
            <a:off x="4113885" y="3335275"/>
            <a:ext cx="1603403" cy="129496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13" idx="3"/>
            <a:endCxn id="19" idx="0"/>
          </p:cNvCxnSpPr>
          <p:nvPr/>
        </p:nvCxnSpPr>
        <p:spPr>
          <a:xfrm>
            <a:off x="4113885" y="3335275"/>
            <a:ext cx="3970330" cy="129496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a:stCxn id="13" idx="3"/>
            <a:endCxn id="14" idx="1"/>
          </p:cNvCxnSpPr>
          <p:nvPr/>
        </p:nvCxnSpPr>
        <p:spPr>
          <a:xfrm>
            <a:off x="4113885" y="3335275"/>
            <a:ext cx="2596596" cy="769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14" idx="0"/>
            <a:endCxn id="9" idx="4"/>
          </p:cNvCxnSpPr>
          <p:nvPr/>
        </p:nvCxnSpPr>
        <p:spPr>
          <a:xfrm flipH="1" flipV="1">
            <a:off x="6862575" y="2342692"/>
            <a:ext cx="840488" cy="6877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14" idx="0"/>
            <a:endCxn id="12" idx="3"/>
          </p:cNvCxnSpPr>
          <p:nvPr/>
        </p:nvCxnSpPr>
        <p:spPr>
          <a:xfrm flipV="1">
            <a:off x="7703063" y="2571140"/>
            <a:ext cx="609905" cy="4593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Web Application Server </a:t>
            </a:r>
            <a:endParaRPr lang="en-IN"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r>
              <a:rPr lang="en-IN" dirty="0" smtClean="0"/>
              <a:t>At a high level web application servers are relatively simple to describe. They execute the core business logic that handles a user’s request and sends back HTML to the user’s browser. To do their job, they typically communicate with a variety of backend infrastructure such as databases, caching layers, job queues, search services, other micro services, data/logging queues, and more. As mentioned above, you typically have at least two and often times many more, plugged into a load balancer in order to process user requests.</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Load Balancer</a:t>
            </a:r>
            <a:endParaRPr lang="en-IN" dirty="0">
              <a:solidFill>
                <a:srgbClr val="002060"/>
              </a:solidFill>
            </a:endParaRPr>
          </a:p>
        </p:txBody>
      </p:sp>
      <p:sp>
        <p:nvSpPr>
          <p:cNvPr id="3" name="Content Placeholder 2"/>
          <p:cNvSpPr>
            <a:spLocks noGrp="1"/>
          </p:cNvSpPr>
          <p:nvPr>
            <p:ph sz="quarter" idx="1"/>
          </p:nvPr>
        </p:nvSpPr>
        <p:spPr/>
        <p:txBody>
          <a:bodyPr>
            <a:normAutofit fontScale="47500" lnSpcReduction="20000"/>
          </a:bodyPr>
          <a:lstStyle/>
          <a:p>
            <a:r>
              <a:rPr lang="en-IN" dirty="0" smtClean="0"/>
              <a:t>Before diving into details on load balancing, we need to take a step back to discuss horizontal vs. vertical application scaling. What are they and what’s the difference? Very simply horizontal scaling means that you scale by adding more machines into your pool of resources whereas “vertical” scaling means that you scale by adding more power (e.g., CPU, RAM) to an existing machine.</a:t>
            </a:r>
          </a:p>
          <a:p>
            <a:r>
              <a:rPr lang="en-IN" dirty="0" smtClean="0"/>
              <a:t>In web development, you (almost) always want to scale horizontally because, to keep it simple, stuff breaks. Servers crash randomly. Networks degrade. Entire data </a:t>
            </a:r>
            <a:r>
              <a:rPr lang="en-IN" dirty="0" err="1" smtClean="0"/>
              <a:t>centers</a:t>
            </a:r>
            <a:r>
              <a:rPr lang="en-IN" dirty="0" smtClean="0"/>
              <a:t> occasionally go offline. Having more than one server allows you to plan for outages so that your application continues running. In other words, your app is “fault tolerant.” Secondly, horizontal scaling allows you to minimally couple different parts of your application backend (web server, database, service X, etc.) by having each of them run on different servers. Lastly, you may reach a scale where it’s not possible to vertically scale any more. There is no computer in the world big enough to do all your app’s computations. Think Google’s search platform as a quintessential example though this applies to companies at much smaller scales..</a:t>
            </a:r>
          </a:p>
          <a:p>
            <a:r>
              <a:rPr lang="en-IN" dirty="0" smtClean="0"/>
              <a:t>load balancers, They’re the magic sauce that makes scaling horizontally possible. They route incoming requests to one of many application servers that are typically clones / mirror images of each other and send the response from the app server back to the client. Any one of them should process the request the same way so it’s just a matter of distributing the requests across the set of servers so none of them are overloaded.</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DNS</a:t>
            </a:r>
            <a:endParaRPr lang="en-IN" dirty="0">
              <a:solidFill>
                <a:srgbClr val="002060"/>
              </a:solidFill>
            </a:endParaRPr>
          </a:p>
        </p:txBody>
      </p:sp>
      <p:sp>
        <p:nvSpPr>
          <p:cNvPr id="3" name="Content Placeholder 2"/>
          <p:cNvSpPr>
            <a:spLocks noGrp="1"/>
          </p:cNvSpPr>
          <p:nvPr>
            <p:ph sz="quarter" idx="1"/>
          </p:nvPr>
        </p:nvSpPr>
        <p:spPr/>
        <p:txBody>
          <a:bodyPr>
            <a:normAutofit/>
          </a:bodyPr>
          <a:lstStyle/>
          <a:p>
            <a:r>
              <a:rPr lang="en-IN" dirty="0" smtClean="0"/>
              <a:t>DNS stands for “Domain Name System” and it’s a backbone technology that makes the world wide web possible. At the most basic level DNS provides a key/value lookup from a domain name (e.g., google.com) to an IP address (e.g., 85.129.83.120), which is required in order for your computer to route a request to the appropriate server</a:t>
            </a:r>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Database Server</a:t>
            </a:r>
            <a:endParaRPr lang="en-IN" dirty="0">
              <a:solidFill>
                <a:srgbClr val="002060"/>
              </a:solidFill>
            </a:endParaRPr>
          </a:p>
        </p:txBody>
      </p:sp>
      <p:sp>
        <p:nvSpPr>
          <p:cNvPr id="3" name="Content Placeholder 2"/>
          <p:cNvSpPr>
            <a:spLocks noGrp="1"/>
          </p:cNvSpPr>
          <p:nvPr>
            <p:ph sz="quarter" idx="1"/>
          </p:nvPr>
        </p:nvSpPr>
        <p:spPr/>
        <p:txBody>
          <a:bodyPr>
            <a:normAutofit fontScale="77500" lnSpcReduction="20000"/>
          </a:bodyPr>
          <a:lstStyle/>
          <a:p>
            <a:r>
              <a:rPr lang="en-IN" dirty="0" smtClean="0"/>
              <a:t>Every modern web application leverages one or more databases to store information. Databases provide ways of defining your data structures, inserting new data, finding existing data, updating or deleting existing data, performing computations across the data, and more. In most cases the web app servers talk directly to one, as will the job servers. Additionally, each backend service may have it’s own database that’s isolated from the rest of the application.</a:t>
            </a:r>
          </a:p>
          <a:p>
            <a:r>
              <a:rPr lang="en-US" dirty="0" smtClean="0"/>
              <a:t>There are following DB used in our applications</a:t>
            </a:r>
          </a:p>
          <a:p>
            <a:r>
              <a:rPr lang="en-US" dirty="0" smtClean="0"/>
              <a:t>SQL , MONGODB, REDIS</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2060"/>
                </a:solidFill>
              </a:rPr>
              <a:t>Caching Service</a:t>
            </a:r>
            <a:endParaRPr lang="en-IN"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r>
              <a:rPr lang="en-IN" dirty="0" smtClean="0"/>
              <a:t>A caching service provides a simple key/value data store that makes it possible to save and lookup information in close to time. Applications typically leverage caching services to save the results of expensive computations so that it’s possible to retrieve the results from the cache instead of </a:t>
            </a:r>
            <a:r>
              <a:rPr lang="en-IN" dirty="0" err="1" smtClean="0"/>
              <a:t>recomputing</a:t>
            </a:r>
            <a:r>
              <a:rPr lang="en-IN" dirty="0" smtClean="0"/>
              <a:t> them the next time they’re needed. An application might cache results from a database query, calls to external services, HTML for a given URL, and many more. </a:t>
            </a:r>
          </a:p>
          <a:p>
            <a:r>
              <a:rPr lang="en-US" dirty="0" smtClean="0"/>
              <a:t>In our application we are using REDIS Cache Or REDIS Cluster.</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2060"/>
                </a:solidFill>
              </a:rPr>
              <a:t>Job Queue &amp; Servers</a:t>
            </a:r>
            <a:endParaRPr lang="en-IN" dirty="0">
              <a:solidFill>
                <a:srgbClr val="002060"/>
              </a:solidFill>
            </a:endParaRPr>
          </a:p>
        </p:txBody>
      </p:sp>
      <p:sp>
        <p:nvSpPr>
          <p:cNvPr id="3" name="Content Placeholder 2"/>
          <p:cNvSpPr>
            <a:spLocks noGrp="1"/>
          </p:cNvSpPr>
          <p:nvPr>
            <p:ph sz="quarter" idx="1"/>
          </p:nvPr>
        </p:nvSpPr>
        <p:spPr/>
        <p:txBody>
          <a:bodyPr>
            <a:normAutofit fontScale="77500" lnSpcReduction="20000"/>
          </a:bodyPr>
          <a:lstStyle/>
          <a:p>
            <a:r>
              <a:rPr lang="en-IN" dirty="0" smtClean="0"/>
              <a:t>Most web applications need to do some work asynchronously behind the scenes that’s not directly associated with responding to a user’s request. For instance, Google needs to crawl and index the entire internet in order to return search results. It does not do this every time you search. Instead, it crawls the web asynchronously, updating the search indexes along the way.</a:t>
            </a:r>
          </a:p>
          <a:p>
            <a:r>
              <a:rPr lang="en-IN" dirty="0" smtClean="0"/>
              <a:t>While there are different architectures that enable asynchronous work to be done, the most ubiquitous is what I’ll call the “job queue” architecture. It consists of two components: a queue of “jobs” that need to be run and one or more job servers (often called “workers”) that run the jobs in the queue.</a:t>
            </a:r>
          </a:p>
          <a:p>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solidFill>
                  <a:srgbClr val="002060"/>
                </a:solidFill>
              </a:rPr>
              <a:t>Elasticsearch</a:t>
            </a:r>
            <a:endParaRPr lang="en-IN" dirty="0">
              <a:solidFill>
                <a:srgbClr val="002060"/>
              </a:solidFill>
            </a:endParaRPr>
          </a:p>
        </p:txBody>
      </p:sp>
      <p:sp>
        <p:nvSpPr>
          <p:cNvPr id="3" name="Content Placeholder 2"/>
          <p:cNvSpPr>
            <a:spLocks noGrp="1"/>
          </p:cNvSpPr>
          <p:nvPr>
            <p:ph sz="quarter" idx="1"/>
          </p:nvPr>
        </p:nvSpPr>
        <p:spPr/>
        <p:txBody>
          <a:bodyPr>
            <a:normAutofit fontScale="62500" lnSpcReduction="20000"/>
          </a:bodyPr>
          <a:lstStyle/>
          <a:p>
            <a:r>
              <a:rPr lang="en-IN" dirty="0" smtClean="0"/>
              <a:t>Many if not most web apps support some sort of search feature where a user provides a text input (often called a “query”) and the app returns the most “relevant” results. The technology powering this functionality is typically referred to as full-text search, which leverages an inverted index to quickly look up documents that contain the query keywords.</a:t>
            </a:r>
          </a:p>
          <a:p>
            <a:r>
              <a:rPr lang="en-IN" dirty="0" smtClean="0"/>
              <a:t>Example showing how three document titles are converted into an inverted index to facilitate fast lookup from a specific keyword to the documents with that keyword in the title. Note, common words such as “in”, “the”, “with”, etc. (called stop words), are typically not included in an inverted index. While it’s possible to do full-text search directly from some databases (e.g., </a:t>
            </a:r>
            <a:r>
              <a:rPr lang="en-IN" dirty="0" err="1" smtClean="0"/>
              <a:t>MySQL</a:t>
            </a:r>
            <a:r>
              <a:rPr lang="en-IN" u="sng" dirty="0" smtClean="0"/>
              <a:t> </a:t>
            </a:r>
            <a:r>
              <a:rPr lang="en-IN" dirty="0" smtClean="0"/>
              <a:t>supports full-text</a:t>
            </a:r>
            <a:r>
              <a:rPr lang="en-IN" u="sng" dirty="0" smtClean="0"/>
              <a:t> </a:t>
            </a:r>
            <a:r>
              <a:rPr lang="en-IN" dirty="0" smtClean="0"/>
              <a:t>search), it’s typical to run a separate “search service” that computes and stores the inverted index and provides a query interface. The most popular full-text search platform today is </a:t>
            </a:r>
            <a:r>
              <a:rPr lang="en-IN" dirty="0" err="1" smtClean="0"/>
              <a:t>Elasticsearch</a:t>
            </a:r>
            <a:r>
              <a:rPr lang="en-IN" dirty="0" smtClean="0"/>
              <a:t>.</a:t>
            </a:r>
          </a:p>
          <a:p>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2060"/>
                </a:solidFill>
              </a:rPr>
              <a:t>Cloud storage</a:t>
            </a:r>
            <a:endParaRPr lang="en-IN" dirty="0">
              <a:solidFill>
                <a:srgbClr val="002060"/>
              </a:solidFill>
            </a:endParaRPr>
          </a:p>
        </p:txBody>
      </p:sp>
      <p:sp>
        <p:nvSpPr>
          <p:cNvPr id="3" name="Content Placeholder 2"/>
          <p:cNvSpPr>
            <a:spLocks noGrp="1"/>
          </p:cNvSpPr>
          <p:nvPr>
            <p:ph sz="quarter" idx="1"/>
          </p:nvPr>
        </p:nvSpPr>
        <p:spPr/>
        <p:txBody>
          <a:bodyPr>
            <a:normAutofit lnSpcReduction="10000"/>
          </a:bodyPr>
          <a:lstStyle/>
          <a:p>
            <a:r>
              <a:rPr lang="en-IN" dirty="0" smtClean="0"/>
              <a:t>“Cloud storage is a simple and scalable way to store, access, and share data over the Internet” according to Azure. You can use it to store and access more or less anything you’d store on a local file system with the benefits of being able to interact with it via a </a:t>
            </a:r>
            <a:r>
              <a:rPr lang="en-IN" dirty="0" err="1" smtClean="0"/>
              <a:t>RESTful</a:t>
            </a:r>
            <a:r>
              <a:rPr lang="en-IN" dirty="0" smtClean="0"/>
              <a:t> API over HTTP.</a:t>
            </a:r>
          </a:p>
          <a:p>
            <a:r>
              <a:rPr lang="en-US" dirty="0" smtClean="0"/>
              <a:t>There are multiple option on AZURE (BLOB and </a:t>
            </a:r>
            <a:r>
              <a:rPr lang="en-US" dirty="0" err="1" smtClean="0"/>
              <a:t>FileStorage</a:t>
            </a:r>
            <a:r>
              <a:rPr lang="en-US" dirty="0" smtClean="0"/>
              <a:t>)</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CDN (</a:t>
            </a:r>
            <a:r>
              <a:rPr lang="en-IN" dirty="0" smtClean="0">
                <a:solidFill>
                  <a:srgbClr val="002060"/>
                </a:solidFill>
              </a:rPr>
              <a:t>Content Delivery Network</a:t>
            </a:r>
            <a:r>
              <a:rPr lang="en-US" dirty="0" smtClean="0">
                <a:solidFill>
                  <a:srgbClr val="002060"/>
                </a:solidFill>
              </a:rPr>
              <a:t>)</a:t>
            </a:r>
            <a:endParaRPr lang="en-IN" dirty="0">
              <a:solidFill>
                <a:srgbClr val="002060"/>
              </a:solidFill>
            </a:endParaRPr>
          </a:p>
        </p:txBody>
      </p:sp>
      <p:sp>
        <p:nvSpPr>
          <p:cNvPr id="3" name="Content Placeholder 2"/>
          <p:cNvSpPr>
            <a:spLocks noGrp="1"/>
          </p:cNvSpPr>
          <p:nvPr>
            <p:ph sz="quarter" idx="1"/>
          </p:nvPr>
        </p:nvSpPr>
        <p:spPr/>
        <p:txBody>
          <a:bodyPr>
            <a:normAutofit fontScale="77500" lnSpcReduction="20000"/>
          </a:bodyPr>
          <a:lstStyle/>
          <a:p>
            <a:r>
              <a:rPr lang="en-IN" dirty="0" smtClean="0"/>
              <a:t>CDN stands for “Content Delivery Network” and the technology provides a way of serving assets such as static HTML, CSS, </a:t>
            </a:r>
            <a:r>
              <a:rPr lang="en-IN" dirty="0" err="1" smtClean="0"/>
              <a:t>Javascript</a:t>
            </a:r>
            <a:r>
              <a:rPr lang="en-IN" dirty="0" smtClean="0"/>
              <a:t>, and images over the web much faster than serving them from a single origin server. It works by distributing the content across many “edge” servers around the world so that users end up downloading assets from the “edge” servers instead of the origin server. For instance in the image below, a user in Spain requests a web page from a site with origin servers in NYC, but the static assets for the page are loaded from a CDN “edge” server in England, preventing many slow cross-Atlantic HTTP requests.</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1221640"/>
          </a:xfrm>
        </p:spPr>
        <p:txBody>
          <a:bodyPr>
            <a:normAutofit/>
          </a:bodyPr>
          <a:lstStyle/>
          <a:p>
            <a:pPr algn="l"/>
            <a:r>
              <a:rPr lang="en-US" dirty="0" smtClean="0">
                <a:solidFill>
                  <a:srgbClr val="002060"/>
                </a:solidFill>
              </a:rPr>
              <a:t>Process</a:t>
            </a:r>
            <a:r>
              <a:rPr lang="en-US" dirty="0" smtClean="0"/>
              <a:t> </a:t>
            </a:r>
            <a:r>
              <a:rPr lang="en-US" dirty="0" smtClean="0">
                <a:solidFill>
                  <a:srgbClr val="002060"/>
                </a:solidFill>
              </a:rPr>
              <a:t>Part1</a:t>
            </a:r>
            <a:endParaRPr lang="en-IN" dirty="0" smtClean="0">
              <a:solidFill>
                <a:srgbClr val="002060"/>
              </a:solidFill>
            </a:endParaRPr>
          </a:p>
        </p:txBody>
      </p:sp>
      <p:sp>
        <p:nvSpPr>
          <p:cNvPr id="3" name="Content Placeholder 2"/>
          <p:cNvSpPr>
            <a:spLocks noGrp="1"/>
          </p:cNvSpPr>
          <p:nvPr>
            <p:ph sz="quarter" idx="1"/>
          </p:nvPr>
        </p:nvSpPr>
        <p:spPr>
          <a:xfrm>
            <a:off x="448965" y="1502815"/>
            <a:ext cx="8551479" cy="3206799"/>
          </a:xfrm>
        </p:spPr>
        <p:txBody>
          <a:bodyPr>
            <a:normAutofit fontScale="85000" lnSpcReduction="10000"/>
          </a:bodyPr>
          <a:lstStyle/>
          <a:p>
            <a:pPr marL="514350" indent="-514350"/>
            <a:r>
              <a:rPr lang="en-US" dirty="0" smtClean="0"/>
              <a:t>Create System which will use for </a:t>
            </a:r>
            <a:r>
              <a:rPr lang="en-IN" b="1" dirty="0" smtClean="0"/>
              <a:t>Mobile tower </a:t>
            </a:r>
            <a:r>
              <a:rPr lang="en-IN" b="1" dirty="0" err="1" smtClean="0"/>
              <a:t>maintainance</a:t>
            </a:r>
            <a:r>
              <a:rPr lang="en-US" dirty="0" smtClean="0"/>
              <a:t>.</a:t>
            </a:r>
          </a:p>
          <a:p>
            <a:pPr marL="514350" indent="-514350"/>
            <a:r>
              <a:rPr lang="en-IN" dirty="0" smtClean="0"/>
              <a:t>Authenticate Technicians with help of user id and password</a:t>
            </a:r>
            <a:r>
              <a:rPr lang="en-US" dirty="0" smtClean="0"/>
              <a:t>.</a:t>
            </a:r>
          </a:p>
          <a:p>
            <a:pPr marL="514350" indent="-514350"/>
            <a:r>
              <a:rPr lang="en-US" dirty="0" smtClean="0"/>
              <a:t>Give Roles and Rights(Validation Process) to Technicians for </a:t>
            </a:r>
            <a:r>
              <a:rPr lang="en-IN" dirty="0" smtClean="0"/>
              <a:t>close, register , reassign a maintenance request.</a:t>
            </a:r>
            <a:endParaRPr lang="en-US" dirty="0" smtClean="0"/>
          </a:p>
          <a:p>
            <a:pPr marL="514350" indent="-514350"/>
            <a:r>
              <a:rPr lang="en-US" dirty="0" smtClean="0"/>
              <a:t>Arrange Data in DB(</a:t>
            </a:r>
            <a:r>
              <a:rPr lang="en-US" dirty="0" err="1" smtClean="0"/>
              <a:t>SQL,MySQL,PostGressSQL</a:t>
            </a:r>
            <a:r>
              <a:rPr lang="en-US" dirty="0" smtClean="0"/>
              <a:t>) for every round of </a:t>
            </a:r>
            <a:r>
              <a:rPr lang="en-IN" dirty="0" smtClean="0"/>
              <a:t>close, register , reassign a maintenance request</a:t>
            </a:r>
            <a:r>
              <a:rPr lang="en-US" dirty="0" smtClean="0"/>
              <a:t>.</a:t>
            </a:r>
          </a:p>
          <a:p>
            <a:pPr marL="514350" indent="-514350" algn="l"/>
            <a:r>
              <a:rPr lang="en-US" dirty="0" smtClean="0"/>
              <a:t>Able to handle alert process also like(after complete task he should be able to send notification like (mail, message)) .</a:t>
            </a:r>
          </a:p>
          <a:p>
            <a:pPr marL="514350" indent="-514350" algn="l">
              <a:buNone/>
            </a:pP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900" b="1" dirty="0" smtClean="0"/>
              <a:t>Conceptualizing</a:t>
            </a:r>
            <a:r>
              <a:rPr lang="en-US" dirty="0" smtClean="0"/>
              <a:t> </a:t>
            </a:r>
            <a:r>
              <a:rPr lang="en-US" sz="4900" b="1" dirty="0" smtClean="0"/>
              <a:t>solution</a:t>
            </a:r>
            <a:endParaRPr lang="en-IN" sz="4900" b="1" dirty="0" smtClean="0"/>
          </a:p>
        </p:txBody>
      </p:sp>
      <p:sp>
        <p:nvSpPr>
          <p:cNvPr id="3" name="Subtitle 2"/>
          <p:cNvSpPr>
            <a:spLocks noGrp="1"/>
          </p:cNvSpPr>
          <p:nvPr>
            <p:ph type="subTitle" idx="1"/>
          </p:nvPr>
        </p:nvSpPr>
        <p:spPr/>
        <p:txBody>
          <a:bodyPr/>
          <a:lstStyle/>
          <a:p>
            <a:r>
              <a:rPr lang="en-US" dirty="0" smtClean="0"/>
              <a:t>Conceptualizing solution</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Conceptualizing solution OF Tech Flow</a:t>
            </a:r>
            <a:endParaRPr lang="en-IN" dirty="0">
              <a:solidFill>
                <a:srgbClr val="002060"/>
              </a:solidFill>
            </a:endParaRPr>
          </a:p>
        </p:txBody>
      </p:sp>
      <p:sp>
        <p:nvSpPr>
          <p:cNvPr id="3" name="Content Placeholder 2"/>
          <p:cNvSpPr>
            <a:spLocks noGrp="1"/>
          </p:cNvSpPr>
          <p:nvPr>
            <p:ph sz="quarter" idx="1"/>
          </p:nvPr>
        </p:nvSpPr>
        <p:spPr>
          <a:xfrm>
            <a:off x="612648" y="1200149"/>
            <a:ext cx="3043122" cy="3814881"/>
          </a:xfrm>
        </p:spPr>
        <p:txBody>
          <a:bodyPr>
            <a:normAutofit fontScale="70000" lnSpcReduction="20000"/>
          </a:bodyPr>
          <a:lstStyle/>
          <a:p>
            <a:r>
              <a:rPr lang="en-US" dirty="0" smtClean="0"/>
              <a:t>Request</a:t>
            </a:r>
          </a:p>
          <a:p>
            <a:r>
              <a:rPr lang="en-US" dirty="0" smtClean="0"/>
              <a:t>Response</a:t>
            </a:r>
          </a:p>
          <a:p>
            <a:r>
              <a:rPr lang="en-US" dirty="0" smtClean="0"/>
              <a:t>Validation</a:t>
            </a:r>
          </a:p>
          <a:p>
            <a:r>
              <a:rPr lang="en-US" dirty="0" smtClean="0"/>
              <a:t>Filters</a:t>
            </a:r>
          </a:p>
          <a:p>
            <a:r>
              <a:rPr lang="en-US" dirty="0" smtClean="0"/>
              <a:t>DBML</a:t>
            </a:r>
          </a:p>
          <a:p>
            <a:r>
              <a:rPr lang="en-US" dirty="0" smtClean="0"/>
              <a:t>WEB API</a:t>
            </a:r>
          </a:p>
          <a:p>
            <a:r>
              <a:rPr lang="en-US" dirty="0" smtClean="0"/>
              <a:t>WCF Service</a:t>
            </a:r>
          </a:p>
          <a:p>
            <a:r>
              <a:rPr lang="en-US" dirty="0" smtClean="0"/>
              <a:t>Proxy Server</a:t>
            </a:r>
          </a:p>
          <a:p>
            <a:r>
              <a:rPr lang="en-US" dirty="0" smtClean="0"/>
              <a:t>Data Structure</a:t>
            </a:r>
          </a:p>
          <a:p>
            <a:r>
              <a:rPr lang="en-US" dirty="0" smtClean="0"/>
              <a:t>OOPS( Reusability )</a:t>
            </a:r>
          </a:p>
          <a:p>
            <a:r>
              <a:rPr lang="en-US" dirty="0" smtClean="0"/>
              <a:t>SOLID</a:t>
            </a:r>
          </a:p>
          <a:p>
            <a:endParaRPr lang="en-IN" dirty="0"/>
          </a:p>
        </p:txBody>
      </p:sp>
      <p:sp>
        <p:nvSpPr>
          <p:cNvPr id="4" name="Content Placeholder 2"/>
          <p:cNvSpPr txBox="1">
            <a:spLocks/>
          </p:cNvSpPr>
          <p:nvPr/>
        </p:nvSpPr>
        <p:spPr>
          <a:xfrm>
            <a:off x="4888388" y="1200149"/>
            <a:ext cx="3043122" cy="3943351"/>
          </a:xfrm>
          <a:prstGeom prst="rect">
            <a:avLst/>
          </a:prstGeom>
        </p:spPr>
        <p:txBody>
          <a:bodyPr vert="horz">
            <a:normAutofit fontScale="700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Patterns</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ADF(Azure Data factory)</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Azure Blob Storage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Azure Web App Service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Azure Load Balancer</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Azure CDN Service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Azure Backup Service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Elastic Search</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DB Fragmentation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DB Shading</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sz="2900" dirty="0" smtClean="0"/>
              <a:t>MASTER-SLAVE Replication</a:t>
            </a:r>
            <a:endParaRPr kumimoji="0" lang="en-IN"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Key Solution High Lights</a:t>
            </a:r>
            <a:endParaRPr lang="en-IN" dirty="0"/>
          </a:p>
        </p:txBody>
      </p:sp>
      <p:sp>
        <p:nvSpPr>
          <p:cNvPr id="3" name="Subtitle 2"/>
          <p:cNvSpPr>
            <a:spLocks noGrp="1"/>
          </p:cNvSpPr>
          <p:nvPr>
            <p:ph type="subTitle" idx="1"/>
          </p:nvPr>
        </p:nvSpPr>
        <p:spPr/>
        <p:txBody>
          <a:bodyPr/>
          <a:lstStyle/>
          <a:p>
            <a:r>
              <a:rPr lang="en-US" dirty="0" smtClean="0"/>
              <a:t>Key Solution and Uses</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Key Solution Highlights</a:t>
            </a:r>
            <a:endParaRPr lang="en-IN" dirty="0">
              <a:solidFill>
                <a:srgbClr val="002060"/>
              </a:solidFill>
            </a:endParaRPr>
          </a:p>
        </p:txBody>
      </p:sp>
      <p:sp>
        <p:nvSpPr>
          <p:cNvPr id="3" name="Content Placeholder 2"/>
          <p:cNvSpPr>
            <a:spLocks noGrp="1"/>
          </p:cNvSpPr>
          <p:nvPr>
            <p:ph sz="quarter" idx="1"/>
          </p:nvPr>
        </p:nvSpPr>
        <p:spPr/>
        <p:txBody>
          <a:bodyPr>
            <a:normAutofit fontScale="40000" lnSpcReduction="20000"/>
          </a:bodyPr>
          <a:lstStyle/>
          <a:p>
            <a:r>
              <a:rPr lang="en-IN" dirty="0" smtClean="0"/>
              <a:t>Security</a:t>
            </a:r>
          </a:p>
          <a:p>
            <a:pPr>
              <a:buNone/>
            </a:pPr>
            <a:r>
              <a:rPr lang="en-IN" b="1" dirty="0" smtClean="0"/>
              <a:t>	</a:t>
            </a:r>
            <a:r>
              <a:rPr lang="en-IN" dirty="0" smtClean="0"/>
              <a:t>Application security is the process of making apps more secure by finding, fixing, and enhancing the security of apps. Much of this happens during the development phase, but it includes tools and methods to protect apps once they are deployed.</a:t>
            </a:r>
          </a:p>
          <a:p>
            <a:r>
              <a:rPr lang="en-IN" dirty="0" smtClean="0"/>
              <a:t>Flexibility</a:t>
            </a:r>
          </a:p>
          <a:p>
            <a:pPr>
              <a:buNone/>
            </a:pPr>
            <a:r>
              <a:rPr lang="en-US" dirty="0" smtClean="0"/>
              <a:t>	Flexible to increase/Decrease instance size.</a:t>
            </a:r>
            <a:endParaRPr lang="en-IN" dirty="0" smtClean="0"/>
          </a:p>
          <a:p>
            <a:r>
              <a:rPr lang="en-IN" dirty="0" smtClean="0"/>
              <a:t>Disaster Recovery</a:t>
            </a:r>
          </a:p>
          <a:p>
            <a:r>
              <a:rPr lang="en-US" dirty="0" smtClean="0"/>
              <a:t>Scalability</a:t>
            </a:r>
          </a:p>
          <a:p>
            <a:pPr lvl="1">
              <a:buNone/>
            </a:pPr>
            <a:r>
              <a:rPr lang="en-US" dirty="0" smtClean="0"/>
              <a:t>Vertical Scale Up</a:t>
            </a:r>
          </a:p>
          <a:p>
            <a:pPr lvl="1">
              <a:buNone/>
            </a:pPr>
            <a:r>
              <a:rPr lang="en-US" dirty="0" smtClean="0"/>
              <a:t>Horizontal Scale Up</a:t>
            </a:r>
          </a:p>
          <a:p>
            <a:r>
              <a:rPr lang="en-US" dirty="0" smtClean="0"/>
              <a:t>High Availability</a:t>
            </a:r>
          </a:p>
          <a:p>
            <a:pPr>
              <a:buNone/>
            </a:pPr>
            <a:r>
              <a:rPr lang="en-US" dirty="0" smtClean="0"/>
              <a:t>	99.9 Percent of chance of availability.</a:t>
            </a:r>
          </a:p>
          <a:p>
            <a:r>
              <a:rPr lang="en-US" dirty="0" smtClean="0"/>
              <a:t>High Tenancy</a:t>
            </a:r>
          </a:p>
          <a:p>
            <a:pPr>
              <a:buNone/>
            </a:pPr>
            <a:r>
              <a:rPr lang="en-US" dirty="0" smtClean="0"/>
              <a:t>	Very fast access site with help of DNS and CDN</a:t>
            </a:r>
          </a:p>
          <a:p>
            <a:r>
              <a:rPr lang="en-US" dirty="0" smtClean="0"/>
              <a:t>Easy To maintain</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Deployment Diagram</a:t>
            </a:r>
            <a:endParaRPr lang="en-IN" dirty="0"/>
          </a:p>
        </p:txBody>
      </p:sp>
      <p:sp>
        <p:nvSpPr>
          <p:cNvPr id="3" name="Subtitle 2"/>
          <p:cNvSpPr>
            <a:spLocks noGrp="1"/>
          </p:cNvSpPr>
          <p:nvPr>
            <p:ph type="subTitle" idx="1"/>
          </p:nvPr>
        </p:nvSpPr>
        <p:spPr/>
        <p:txBody>
          <a:bodyPr>
            <a:normAutofit fontScale="85000" lnSpcReduction="10000"/>
          </a:bodyPr>
          <a:lstStyle/>
          <a:p>
            <a:r>
              <a:rPr lang="en-US" dirty="0" smtClean="0"/>
              <a:t>Content Flow Describe And Deployment , Delivery Model</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Content Flow Description</a:t>
            </a:r>
            <a:endParaRPr lang="en-IN" dirty="0">
              <a:solidFill>
                <a:srgbClr val="002060"/>
              </a:solidFill>
            </a:endParaRPr>
          </a:p>
        </p:txBody>
      </p:sp>
      <p:sp>
        <p:nvSpPr>
          <p:cNvPr id="3" name="Content Placeholder 2"/>
          <p:cNvSpPr>
            <a:spLocks noGrp="1"/>
          </p:cNvSpPr>
          <p:nvPr>
            <p:ph sz="quarter" idx="1"/>
          </p:nvPr>
        </p:nvSpPr>
        <p:spPr/>
        <p:txBody>
          <a:bodyPr/>
          <a:lstStyle/>
          <a:p>
            <a:r>
              <a:rPr lang="en-IN" dirty="0" smtClean="0"/>
              <a:t>A content author(User) creates content(</a:t>
            </a:r>
            <a:r>
              <a:rPr lang="en-IN" dirty="0" err="1" smtClean="0"/>
              <a:t>Insert,update</a:t>
            </a:r>
            <a:r>
              <a:rPr lang="en-IN" dirty="0" smtClean="0"/>
              <a:t> Data) in staging, which is stored in the staging database. On site sync, data is pulled from the database and transferred to the production server, which in turn stores the content in the production database.</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Content Flow Diagram</a:t>
            </a:r>
            <a:endParaRPr lang="en-IN" dirty="0">
              <a:solidFill>
                <a:srgbClr val="002060"/>
              </a:solidFill>
            </a:endParaRPr>
          </a:p>
        </p:txBody>
      </p:sp>
      <p:sp>
        <p:nvSpPr>
          <p:cNvPr id="6" name="Frame 5"/>
          <p:cNvSpPr/>
          <p:nvPr/>
        </p:nvSpPr>
        <p:spPr>
          <a:xfrm>
            <a:off x="7320690" y="2113635"/>
            <a:ext cx="1527050" cy="1679755"/>
          </a:xfrm>
          <a:prstGeom prst="fram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Computer</a:t>
            </a:r>
            <a:endParaRPr lang="en-IN" dirty="0">
              <a:solidFill>
                <a:schemeClr val="tx1"/>
              </a:solidFill>
            </a:endParaRPr>
          </a:p>
        </p:txBody>
      </p:sp>
      <p:sp>
        <p:nvSpPr>
          <p:cNvPr id="7" name="Vertical Scroll 6"/>
          <p:cNvSpPr/>
          <p:nvPr/>
        </p:nvSpPr>
        <p:spPr>
          <a:xfrm>
            <a:off x="4724705" y="3029864"/>
            <a:ext cx="1221640" cy="1679755"/>
          </a:xfrm>
          <a:prstGeom prst="verticalScroll">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 Server</a:t>
            </a:r>
            <a:endParaRPr lang="en-IN" dirty="0"/>
          </a:p>
        </p:txBody>
      </p:sp>
      <p:sp>
        <p:nvSpPr>
          <p:cNvPr id="8" name="Vertical Scroll 7"/>
          <p:cNvSpPr/>
          <p:nvPr/>
        </p:nvSpPr>
        <p:spPr>
          <a:xfrm>
            <a:off x="1976016" y="3029864"/>
            <a:ext cx="1221640" cy="1679755"/>
          </a:xfrm>
          <a:prstGeom prst="verticalScroll">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 Server</a:t>
            </a:r>
            <a:endParaRPr lang="en-IN" dirty="0"/>
          </a:p>
        </p:txBody>
      </p:sp>
      <p:sp>
        <p:nvSpPr>
          <p:cNvPr id="9" name="Flowchart: Magnetic Disk 8"/>
          <p:cNvSpPr/>
          <p:nvPr/>
        </p:nvSpPr>
        <p:spPr>
          <a:xfrm>
            <a:off x="1517900" y="1350110"/>
            <a:ext cx="2290575" cy="1221640"/>
          </a:xfrm>
          <a:prstGeom prst="flowChartMagneticDisk">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Production DB</a:t>
            </a:r>
            <a:endParaRPr lang="en-IN" dirty="0"/>
          </a:p>
        </p:txBody>
      </p:sp>
      <p:sp>
        <p:nvSpPr>
          <p:cNvPr id="10" name="Flowchart: Magnetic Disk 9"/>
          <p:cNvSpPr/>
          <p:nvPr/>
        </p:nvSpPr>
        <p:spPr>
          <a:xfrm>
            <a:off x="4419295" y="1350111"/>
            <a:ext cx="2137870" cy="1221640"/>
          </a:xfrm>
          <a:prstGeom prst="flowChartMagneticDisk">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 DB</a:t>
            </a:r>
            <a:endParaRPr lang="en-IN" dirty="0"/>
          </a:p>
        </p:txBody>
      </p:sp>
      <p:cxnSp>
        <p:nvCxnSpPr>
          <p:cNvPr id="12" name="Straight Arrow Connector 11"/>
          <p:cNvCxnSpPr>
            <a:stCxn id="10" idx="3"/>
          </p:cNvCxnSpPr>
          <p:nvPr/>
        </p:nvCxnSpPr>
        <p:spPr>
          <a:xfrm>
            <a:off x="5488230" y="2571751"/>
            <a:ext cx="0" cy="45811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0"/>
          </p:cNvCxnSpPr>
          <p:nvPr/>
        </p:nvCxnSpPr>
        <p:spPr>
          <a:xfrm flipV="1">
            <a:off x="5335525" y="2571752"/>
            <a:ext cx="0" cy="45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5030115" y="2571750"/>
            <a:ext cx="0" cy="4581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1"/>
            <a:endCxn id="7" idx="3"/>
          </p:cNvCxnSpPr>
          <p:nvPr/>
        </p:nvCxnSpPr>
        <p:spPr>
          <a:xfrm flipH="1">
            <a:off x="5793640" y="2953513"/>
            <a:ext cx="1527050" cy="9162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a:off x="5793640" y="3793390"/>
            <a:ext cx="1527051" cy="9162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7" idx="1"/>
            <a:endCxn id="8" idx="3"/>
          </p:cNvCxnSpPr>
          <p:nvPr/>
        </p:nvCxnSpPr>
        <p:spPr>
          <a:xfrm flipH="1">
            <a:off x="3044951" y="3869742"/>
            <a:ext cx="183245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H="1">
            <a:off x="3044950" y="4709620"/>
            <a:ext cx="18324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8" idx="0"/>
          </p:cNvCxnSpPr>
          <p:nvPr/>
        </p:nvCxnSpPr>
        <p:spPr>
          <a:xfrm flipH="1" flipV="1">
            <a:off x="2586835" y="2571750"/>
            <a:ext cx="1" cy="4581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892245" y="2571750"/>
            <a:ext cx="0" cy="458115"/>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251755" y="4098800"/>
            <a:ext cx="2412648" cy="369332"/>
          </a:xfrm>
          <a:prstGeom prst="rect">
            <a:avLst/>
          </a:prstGeom>
          <a:noFill/>
        </p:spPr>
        <p:txBody>
          <a:bodyPr wrap="none" rtlCol="0">
            <a:spAutoFit/>
          </a:bodyPr>
          <a:lstStyle/>
          <a:p>
            <a:r>
              <a:rPr lang="en-US" dirty="0" smtClean="0"/>
              <a:t>Save Data, Search data</a:t>
            </a:r>
            <a:endParaRPr lang="en-IN" dirty="0"/>
          </a:p>
        </p:txBody>
      </p:sp>
      <p:sp>
        <p:nvSpPr>
          <p:cNvPr id="37" name="TextBox 36"/>
          <p:cNvSpPr txBox="1"/>
          <p:nvPr/>
        </p:nvSpPr>
        <p:spPr>
          <a:xfrm>
            <a:off x="3503065" y="4556915"/>
            <a:ext cx="1124026" cy="369332"/>
          </a:xfrm>
          <a:prstGeom prst="rect">
            <a:avLst/>
          </a:prstGeom>
          <a:noFill/>
        </p:spPr>
        <p:txBody>
          <a:bodyPr wrap="none" rtlCol="0">
            <a:spAutoFit/>
          </a:bodyPr>
          <a:lstStyle/>
          <a:p>
            <a:r>
              <a:rPr lang="en-US" dirty="0" smtClean="0"/>
              <a:t>Data Sync</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2060"/>
                </a:solidFill>
              </a:rPr>
              <a:t>Code flow deployment strategy and Model</a:t>
            </a:r>
            <a:endParaRPr lang="en-IN" dirty="0">
              <a:solidFill>
                <a:srgbClr val="002060"/>
              </a:solidFill>
            </a:endParaRPr>
          </a:p>
        </p:txBody>
      </p:sp>
      <p:sp>
        <p:nvSpPr>
          <p:cNvPr id="4" name="Rectangle 3"/>
          <p:cNvSpPr/>
          <p:nvPr/>
        </p:nvSpPr>
        <p:spPr>
          <a:xfrm>
            <a:off x="296260" y="1350110"/>
            <a:ext cx="1221640" cy="6108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Locale</a:t>
            </a:r>
            <a:endParaRPr lang="en-IN" dirty="0"/>
          </a:p>
        </p:txBody>
      </p:sp>
      <p:sp>
        <p:nvSpPr>
          <p:cNvPr id="5" name="Rectangle 4"/>
          <p:cNvSpPr/>
          <p:nvPr/>
        </p:nvSpPr>
        <p:spPr>
          <a:xfrm>
            <a:off x="1823310" y="1350110"/>
            <a:ext cx="1221640" cy="6108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Control</a:t>
            </a:r>
            <a:endParaRPr lang="en-IN" dirty="0"/>
          </a:p>
        </p:txBody>
      </p:sp>
      <p:sp>
        <p:nvSpPr>
          <p:cNvPr id="6" name="Rectangle 5"/>
          <p:cNvSpPr/>
          <p:nvPr/>
        </p:nvSpPr>
        <p:spPr>
          <a:xfrm>
            <a:off x="3350360" y="1350110"/>
            <a:ext cx="1221640" cy="6108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IN" dirty="0"/>
          </a:p>
        </p:txBody>
      </p:sp>
      <p:sp>
        <p:nvSpPr>
          <p:cNvPr id="7" name="Rectangle 6"/>
          <p:cNvSpPr/>
          <p:nvPr/>
        </p:nvSpPr>
        <p:spPr>
          <a:xfrm>
            <a:off x="4877410" y="1350110"/>
            <a:ext cx="1221640" cy="6108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a:t>
            </a:r>
            <a:endParaRPr lang="en-IN" dirty="0"/>
          </a:p>
        </p:txBody>
      </p:sp>
      <p:sp>
        <p:nvSpPr>
          <p:cNvPr id="8" name="Rectangle 7"/>
          <p:cNvSpPr/>
          <p:nvPr/>
        </p:nvSpPr>
        <p:spPr>
          <a:xfrm>
            <a:off x="6404460" y="1350110"/>
            <a:ext cx="1221640" cy="6108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a:t>
            </a:r>
            <a:endParaRPr lang="en-IN" dirty="0"/>
          </a:p>
        </p:txBody>
      </p:sp>
      <p:cxnSp>
        <p:nvCxnSpPr>
          <p:cNvPr id="10" name="Straight Arrow Connector 9"/>
          <p:cNvCxnSpPr>
            <a:stCxn id="4" idx="2"/>
          </p:cNvCxnSpPr>
          <p:nvPr/>
        </p:nvCxnSpPr>
        <p:spPr>
          <a:xfrm>
            <a:off x="907080" y="1960930"/>
            <a:ext cx="0" cy="29013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5" idx="2"/>
          </p:cNvCxnSpPr>
          <p:nvPr/>
        </p:nvCxnSpPr>
        <p:spPr>
          <a:xfrm>
            <a:off x="2434130" y="1960930"/>
            <a:ext cx="0" cy="29013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6" idx="2"/>
          </p:cNvCxnSpPr>
          <p:nvPr/>
        </p:nvCxnSpPr>
        <p:spPr>
          <a:xfrm>
            <a:off x="3961180" y="1960930"/>
            <a:ext cx="0" cy="29013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2"/>
          </p:cNvCxnSpPr>
          <p:nvPr/>
        </p:nvCxnSpPr>
        <p:spPr>
          <a:xfrm>
            <a:off x="5488230" y="1960930"/>
            <a:ext cx="0" cy="29013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8" idx="2"/>
          </p:cNvCxnSpPr>
          <p:nvPr/>
        </p:nvCxnSpPr>
        <p:spPr>
          <a:xfrm>
            <a:off x="7015280" y="1960930"/>
            <a:ext cx="0" cy="29013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907080" y="2266340"/>
            <a:ext cx="15270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a:off x="907080" y="2571750"/>
            <a:ext cx="15270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a:off x="907080" y="3029865"/>
            <a:ext cx="15270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H="1">
            <a:off x="907080" y="3335275"/>
            <a:ext cx="15270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2434130" y="3335275"/>
            <a:ext cx="15270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a:off x="907080" y="3946095"/>
            <a:ext cx="458115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a:off x="907080" y="4404210"/>
            <a:ext cx="61082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1212490" y="1960930"/>
            <a:ext cx="950709" cy="369332"/>
          </a:xfrm>
          <a:prstGeom prst="rect">
            <a:avLst/>
          </a:prstGeom>
          <a:noFill/>
        </p:spPr>
        <p:txBody>
          <a:bodyPr wrap="square" rtlCol="0">
            <a:spAutoFit/>
          </a:bodyPr>
          <a:lstStyle/>
          <a:p>
            <a:r>
              <a:rPr lang="en-US" dirty="0" smtClean="0"/>
              <a:t>Check In</a:t>
            </a:r>
            <a:endParaRPr lang="en-IN" dirty="0"/>
          </a:p>
        </p:txBody>
      </p:sp>
      <p:sp>
        <p:nvSpPr>
          <p:cNvPr id="31" name="TextBox 30"/>
          <p:cNvSpPr txBox="1"/>
          <p:nvPr/>
        </p:nvSpPr>
        <p:spPr>
          <a:xfrm>
            <a:off x="1178011" y="2660533"/>
            <a:ext cx="950709" cy="369332"/>
          </a:xfrm>
          <a:prstGeom prst="rect">
            <a:avLst/>
          </a:prstGeom>
          <a:noFill/>
        </p:spPr>
        <p:txBody>
          <a:bodyPr wrap="square" rtlCol="0">
            <a:spAutoFit/>
          </a:bodyPr>
          <a:lstStyle/>
          <a:p>
            <a:r>
              <a:rPr lang="en-US" dirty="0" smtClean="0"/>
              <a:t>Check In</a:t>
            </a:r>
            <a:endParaRPr lang="en-IN" dirty="0"/>
          </a:p>
        </p:txBody>
      </p:sp>
      <p:sp>
        <p:nvSpPr>
          <p:cNvPr id="32" name="TextBox 31"/>
          <p:cNvSpPr txBox="1"/>
          <p:nvPr/>
        </p:nvSpPr>
        <p:spPr>
          <a:xfrm>
            <a:off x="1059785" y="2266340"/>
            <a:ext cx="1156214" cy="369332"/>
          </a:xfrm>
          <a:prstGeom prst="rect">
            <a:avLst/>
          </a:prstGeom>
          <a:noFill/>
        </p:spPr>
        <p:txBody>
          <a:bodyPr wrap="none" rtlCol="0">
            <a:spAutoFit/>
          </a:bodyPr>
          <a:lstStyle/>
          <a:p>
            <a:r>
              <a:rPr lang="en-US" dirty="0" smtClean="0"/>
              <a:t>Test Failed</a:t>
            </a:r>
            <a:endParaRPr lang="en-IN" dirty="0"/>
          </a:p>
        </p:txBody>
      </p:sp>
      <p:sp>
        <p:nvSpPr>
          <p:cNvPr id="33" name="TextBox 32"/>
          <p:cNvSpPr txBox="1"/>
          <p:nvPr/>
        </p:nvSpPr>
        <p:spPr>
          <a:xfrm>
            <a:off x="1059785" y="2965943"/>
            <a:ext cx="1210331" cy="369332"/>
          </a:xfrm>
          <a:prstGeom prst="rect">
            <a:avLst/>
          </a:prstGeom>
          <a:noFill/>
        </p:spPr>
        <p:txBody>
          <a:bodyPr wrap="none" rtlCol="0">
            <a:spAutoFit/>
          </a:bodyPr>
          <a:lstStyle/>
          <a:p>
            <a:r>
              <a:rPr lang="en-US" dirty="0" smtClean="0"/>
              <a:t>Test Passed</a:t>
            </a:r>
            <a:endParaRPr lang="en-IN" dirty="0"/>
          </a:p>
        </p:txBody>
      </p:sp>
      <p:sp>
        <p:nvSpPr>
          <p:cNvPr id="34" name="TextBox 33"/>
          <p:cNvSpPr txBox="1"/>
          <p:nvPr/>
        </p:nvSpPr>
        <p:spPr>
          <a:xfrm>
            <a:off x="1987324" y="3576763"/>
            <a:ext cx="1210331" cy="369332"/>
          </a:xfrm>
          <a:prstGeom prst="rect">
            <a:avLst/>
          </a:prstGeom>
          <a:noFill/>
        </p:spPr>
        <p:txBody>
          <a:bodyPr wrap="none" rtlCol="0">
            <a:spAutoFit/>
          </a:bodyPr>
          <a:lstStyle/>
          <a:p>
            <a:r>
              <a:rPr lang="en-US" dirty="0" smtClean="0"/>
              <a:t>Test Passed</a:t>
            </a:r>
            <a:endParaRPr lang="en-IN" dirty="0"/>
          </a:p>
        </p:txBody>
      </p:sp>
      <p:sp>
        <p:nvSpPr>
          <p:cNvPr id="35" name="TextBox 34"/>
          <p:cNvSpPr txBox="1"/>
          <p:nvPr/>
        </p:nvSpPr>
        <p:spPr>
          <a:xfrm>
            <a:off x="2598144" y="4034878"/>
            <a:ext cx="1210331" cy="369332"/>
          </a:xfrm>
          <a:prstGeom prst="rect">
            <a:avLst/>
          </a:prstGeom>
          <a:noFill/>
        </p:spPr>
        <p:txBody>
          <a:bodyPr wrap="none" rtlCol="0">
            <a:spAutoFit/>
          </a:bodyPr>
          <a:lstStyle/>
          <a:p>
            <a:r>
              <a:rPr lang="en-US" dirty="0" smtClean="0"/>
              <a:t>Test Passed</a:t>
            </a:r>
            <a:endParaRPr lang="en-IN" dirty="0"/>
          </a:p>
        </p:txBody>
      </p:sp>
      <p:sp>
        <p:nvSpPr>
          <p:cNvPr id="36" name="TextBox 35"/>
          <p:cNvSpPr txBox="1"/>
          <p:nvPr/>
        </p:nvSpPr>
        <p:spPr>
          <a:xfrm>
            <a:off x="2434130" y="2877160"/>
            <a:ext cx="2304803" cy="369332"/>
          </a:xfrm>
          <a:prstGeom prst="rect">
            <a:avLst/>
          </a:prstGeom>
          <a:noFill/>
        </p:spPr>
        <p:txBody>
          <a:bodyPr wrap="square" rtlCol="0">
            <a:spAutoFit/>
          </a:bodyPr>
          <a:lstStyle/>
          <a:p>
            <a:r>
              <a:rPr lang="en-US" dirty="0" smtClean="0"/>
              <a:t>Trigger Deployment</a:t>
            </a:r>
            <a:endParaRPr lang="en-IN" dirty="0"/>
          </a:p>
        </p:txBody>
      </p:sp>
      <p:sp>
        <p:nvSpPr>
          <p:cNvPr id="37" name="TextBox 36"/>
          <p:cNvSpPr txBox="1"/>
          <p:nvPr/>
        </p:nvSpPr>
        <p:spPr>
          <a:xfrm>
            <a:off x="4113884" y="3487980"/>
            <a:ext cx="1374346" cy="369332"/>
          </a:xfrm>
          <a:prstGeom prst="rect">
            <a:avLst/>
          </a:prstGeom>
          <a:noFill/>
        </p:spPr>
        <p:txBody>
          <a:bodyPr wrap="square" rtlCol="0">
            <a:spAutoFit/>
          </a:bodyPr>
          <a:lstStyle/>
          <a:p>
            <a:r>
              <a:rPr lang="en-US" dirty="0" smtClean="0"/>
              <a:t>Promotion</a:t>
            </a:r>
            <a:endParaRPr lang="en-IN" dirty="0"/>
          </a:p>
        </p:txBody>
      </p:sp>
      <p:sp>
        <p:nvSpPr>
          <p:cNvPr id="38" name="TextBox 37"/>
          <p:cNvSpPr txBox="1"/>
          <p:nvPr/>
        </p:nvSpPr>
        <p:spPr>
          <a:xfrm>
            <a:off x="5488229" y="4034878"/>
            <a:ext cx="1374346" cy="369332"/>
          </a:xfrm>
          <a:prstGeom prst="rect">
            <a:avLst/>
          </a:prstGeom>
          <a:noFill/>
        </p:spPr>
        <p:txBody>
          <a:bodyPr wrap="square" rtlCol="0">
            <a:spAutoFit/>
          </a:bodyPr>
          <a:lstStyle/>
          <a:p>
            <a:r>
              <a:rPr lang="en-US" dirty="0" smtClean="0"/>
              <a:t>Promotion</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Development And Deployment Plan</a:t>
            </a:r>
            <a:endParaRPr lang="en-IN" dirty="0">
              <a:solidFill>
                <a:srgbClr val="002060"/>
              </a:solidFill>
            </a:endParaRPr>
          </a:p>
        </p:txBody>
      </p:sp>
      <p:sp>
        <p:nvSpPr>
          <p:cNvPr id="3" name="Rounded Rectangle 2"/>
          <p:cNvSpPr/>
          <p:nvPr/>
        </p:nvSpPr>
        <p:spPr>
          <a:xfrm>
            <a:off x="296260" y="1350110"/>
            <a:ext cx="1985165"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Manager</a:t>
            </a:r>
            <a:endParaRPr lang="en-IN" dirty="0"/>
          </a:p>
        </p:txBody>
      </p:sp>
      <p:sp>
        <p:nvSpPr>
          <p:cNvPr id="4" name="Rounded Rectangle 3"/>
          <p:cNvSpPr/>
          <p:nvPr/>
        </p:nvSpPr>
        <p:spPr>
          <a:xfrm>
            <a:off x="296259" y="2113635"/>
            <a:ext cx="1985165"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t>
            </a:r>
            <a:endParaRPr lang="en-IN" dirty="0"/>
          </a:p>
        </p:txBody>
      </p:sp>
      <p:sp>
        <p:nvSpPr>
          <p:cNvPr id="5" name="Rounded Rectangle 4"/>
          <p:cNvSpPr/>
          <p:nvPr/>
        </p:nvSpPr>
        <p:spPr>
          <a:xfrm>
            <a:off x="296260" y="2877160"/>
            <a:ext cx="1985165"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Story Writing</a:t>
            </a:r>
            <a:endParaRPr lang="en-IN" dirty="0"/>
          </a:p>
        </p:txBody>
      </p:sp>
      <p:sp>
        <p:nvSpPr>
          <p:cNvPr id="6" name="Rounded Rectangle 5"/>
          <p:cNvSpPr/>
          <p:nvPr/>
        </p:nvSpPr>
        <p:spPr>
          <a:xfrm>
            <a:off x="296260" y="3640685"/>
            <a:ext cx="1985165"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 Priority</a:t>
            </a:r>
            <a:endParaRPr lang="en-IN" dirty="0"/>
          </a:p>
        </p:txBody>
      </p:sp>
      <p:cxnSp>
        <p:nvCxnSpPr>
          <p:cNvPr id="10" name="Straight Arrow Connector 9"/>
          <p:cNvCxnSpPr>
            <a:stCxn id="4" idx="2"/>
            <a:endCxn id="5" idx="0"/>
          </p:cNvCxnSpPr>
          <p:nvPr/>
        </p:nvCxnSpPr>
        <p:spPr>
          <a:xfrm>
            <a:off x="1288842" y="2571750"/>
            <a:ext cx="1" cy="305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1288843" y="3335275"/>
            <a:ext cx="0" cy="305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2"/>
            <a:endCxn id="4" idx="0"/>
          </p:cNvCxnSpPr>
          <p:nvPr/>
        </p:nvCxnSpPr>
        <p:spPr>
          <a:xfrm flipH="1">
            <a:off x="1288842" y="1808225"/>
            <a:ext cx="1" cy="305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044949" y="1197405"/>
            <a:ext cx="2595985" cy="61082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gathering</a:t>
            </a:r>
            <a:endParaRPr lang="en-IN" dirty="0"/>
          </a:p>
        </p:txBody>
      </p:sp>
      <p:cxnSp>
        <p:nvCxnSpPr>
          <p:cNvPr id="17" name="Straight Arrow Connector 16"/>
          <p:cNvCxnSpPr>
            <a:stCxn id="3" idx="3"/>
            <a:endCxn id="15" idx="1"/>
          </p:cNvCxnSpPr>
          <p:nvPr/>
        </p:nvCxnSpPr>
        <p:spPr>
          <a:xfrm flipV="1">
            <a:off x="2281425" y="1502815"/>
            <a:ext cx="763524" cy="76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3"/>
            <a:endCxn id="15" idx="1"/>
          </p:cNvCxnSpPr>
          <p:nvPr/>
        </p:nvCxnSpPr>
        <p:spPr>
          <a:xfrm flipV="1">
            <a:off x="2281424" y="1502815"/>
            <a:ext cx="763525" cy="8398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Rounded Rectangle 19"/>
          <p:cNvSpPr/>
          <p:nvPr/>
        </p:nvSpPr>
        <p:spPr>
          <a:xfrm>
            <a:off x="296260" y="4404210"/>
            <a:ext cx="2290575" cy="61082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Sprint Planning and Ready For Dev Stories</a:t>
            </a:r>
            <a:endParaRPr lang="en-IN" dirty="0"/>
          </a:p>
        </p:txBody>
      </p:sp>
      <p:sp>
        <p:nvSpPr>
          <p:cNvPr id="23" name="Rounded Rectangle 22"/>
          <p:cNvSpPr/>
          <p:nvPr/>
        </p:nvSpPr>
        <p:spPr>
          <a:xfrm>
            <a:off x="3044950" y="2266340"/>
            <a:ext cx="2595985"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Tech Lead/Tech Manager</a:t>
            </a:r>
            <a:endParaRPr lang="en-IN" dirty="0"/>
          </a:p>
        </p:txBody>
      </p:sp>
      <p:sp>
        <p:nvSpPr>
          <p:cNvPr id="24" name="Rounded Rectangle 23"/>
          <p:cNvSpPr/>
          <p:nvPr/>
        </p:nvSpPr>
        <p:spPr>
          <a:xfrm>
            <a:off x="3044951" y="3029865"/>
            <a:ext cx="2595984"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 To Developer</a:t>
            </a:r>
            <a:endParaRPr lang="en-IN" dirty="0"/>
          </a:p>
        </p:txBody>
      </p:sp>
      <p:sp>
        <p:nvSpPr>
          <p:cNvPr id="25" name="Rounded Rectangle 24"/>
          <p:cNvSpPr/>
          <p:nvPr/>
        </p:nvSpPr>
        <p:spPr>
          <a:xfrm>
            <a:off x="3044950" y="3793390"/>
            <a:ext cx="2595984"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 to QA Environment</a:t>
            </a:r>
            <a:endParaRPr lang="en-IN" dirty="0"/>
          </a:p>
        </p:txBody>
      </p:sp>
      <p:sp>
        <p:nvSpPr>
          <p:cNvPr id="26" name="Rounded Rectangle 25"/>
          <p:cNvSpPr/>
          <p:nvPr/>
        </p:nvSpPr>
        <p:spPr>
          <a:xfrm>
            <a:off x="3044951" y="4556915"/>
            <a:ext cx="2595984"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a:t>
            </a:r>
            <a:endParaRPr lang="en-IN" dirty="0"/>
          </a:p>
        </p:txBody>
      </p:sp>
      <p:sp>
        <p:nvSpPr>
          <p:cNvPr id="27" name="Rounded Rectangle 26"/>
          <p:cNvSpPr/>
          <p:nvPr/>
        </p:nvSpPr>
        <p:spPr>
          <a:xfrm>
            <a:off x="6251450" y="1197405"/>
            <a:ext cx="2595984"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and Regression</a:t>
            </a:r>
            <a:endParaRPr lang="en-IN" dirty="0"/>
          </a:p>
        </p:txBody>
      </p:sp>
      <p:cxnSp>
        <p:nvCxnSpPr>
          <p:cNvPr id="54" name="Straight Arrow Connector 53"/>
          <p:cNvCxnSpPr>
            <a:stCxn id="6" idx="2"/>
            <a:endCxn id="20" idx="0"/>
          </p:cNvCxnSpPr>
          <p:nvPr/>
        </p:nvCxnSpPr>
        <p:spPr>
          <a:xfrm>
            <a:off x="1288843" y="4098800"/>
            <a:ext cx="152705" cy="305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0" idx="3"/>
            <a:endCxn id="23" idx="1"/>
          </p:cNvCxnSpPr>
          <p:nvPr/>
        </p:nvCxnSpPr>
        <p:spPr>
          <a:xfrm flipV="1">
            <a:off x="2586835" y="2495398"/>
            <a:ext cx="458115" cy="22142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a:stCxn id="23" idx="2"/>
            <a:endCxn id="24" idx="0"/>
          </p:cNvCxnSpPr>
          <p:nvPr/>
        </p:nvCxnSpPr>
        <p:spPr>
          <a:xfrm>
            <a:off x="4342943" y="2724455"/>
            <a:ext cx="0" cy="3054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a:stCxn id="24" idx="2"/>
            <a:endCxn id="25" idx="0"/>
          </p:cNvCxnSpPr>
          <p:nvPr/>
        </p:nvCxnSpPr>
        <p:spPr>
          <a:xfrm flipH="1">
            <a:off x="4342942" y="3487980"/>
            <a:ext cx="1" cy="3054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25" idx="2"/>
            <a:endCxn id="26" idx="0"/>
          </p:cNvCxnSpPr>
          <p:nvPr/>
        </p:nvCxnSpPr>
        <p:spPr>
          <a:xfrm>
            <a:off x="4342942" y="4251505"/>
            <a:ext cx="1" cy="3054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a:stCxn id="26" idx="3"/>
            <a:endCxn id="27" idx="1"/>
          </p:cNvCxnSpPr>
          <p:nvPr/>
        </p:nvCxnSpPr>
        <p:spPr>
          <a:xfrm flipV="1">
            <a:off x="5640935" y="1426463"/>
            <a:ext cx="610515" cy="33595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8" name="Rounded Rectangle 67"/>
          <p:cNvSpPr/>
          <p:nvPr/>
        </p:nvSpPr>
        <p:spPr>
          <a:xfrm>
            <a:off x="6251755" y="1808225"/>
            <a:ext cx="2595984"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Then assign Bugs</a:t>
            </a:r>
            <a:endParaRPr lang="en-IN" dirty="0"/>
          </a:p>
        </p:txBody>
      </p:sp>
      <p:cxnSp>
        <p:nvCxnSpPr>
          <p:cNvPr id="70" name="Straight Arrow Connector 69"/>
          <p:cNvCxnSpPr>
            <a:stCxn id="27" idx="2"/>
            <a:endCxn id="68" idx="0"/>
          </p:cNvCxnSpPr>
          <p:nvPr/>
        </p:nvCxnSpPr>
        <p:spPr>
          <a:xfrm>
            <a:off x="7549442" y="1655520"/>
            <a:ext cx="305" cy="1527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68" idx="1"/>
            <a:endCxn id="23" idx="3"/>
          </p:cNvCxnSpPr>
          <p:nvPr/>
        </p:nvCxnSpPr>
        <p:spPr>
          <a:xfrm flipH="1">
            <a:off x="5640935" y="2037283"/>
            <a:ext cx="610820" cy="4581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7" name="Straight Arrow Connector 76"/>
          <p:cNvCxnSpPr>
            <a:stCxn id="68" idx="2"/>
            <a:endCxn id="78" idx="0"/>
          </p:cNvCxnSpPr>
          <p:nvPr/>
        </p:nvCxnSpPr>
        <p:spPr>
          <a:xfrm>
            <a:off x="7549747" y="2266340"/>
            <a:ext cx="0" cy="3054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8" name="Rounded Rectangle 77"/>
          <p:cNvSpPr/>
          <p:nvPr/>
        </p:nvSpPr>
        <p:spPr>
          <a:xfrm>
            <a:off x="6251755" y="2571750"/>
            <a:ext cx="2595984"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Regression and then Move To Stage</a:t>
            </a:r>
            <a:endParaRPr lang="en-IN" dirty="0"/>
          </a:p>
        </p:txBody>
      </p:sp>
      <p:sp>
        <p:nvSpPr>
          <p:cNvPr id="80" name="Rounded Rectangle 79"/>
          <p:cNvSpPr/>
          <p:nvPr/>
        </p:nvSpPr>
        <p:spPr>
          <a:xfrm>
            <a:off x="6251755" y="3335275"/>
            <a:ext cx="2595984"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 demo To Client and Manager</a:t>
            </a:r>
            <a:endParaRPr lang="en-IN" dirty="0"/>
          </a:p>
        </p:txBody>
      </p:sp>
      <p:sp>
        <p:nvSpPr>
          <p:cNvPr id="81" name="Rounded Rectangle 80"/>
          <p:cNvSpPr/>
          <p:nvPr/>
        </p:nvSpPr>
        <p:spPr>
          <a:xfrm>
            <a:off x="6251755" y="3946095"/>
            <a:ext cx="2595984"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 To Prod and Test</a:t>
            </a:r>
            <a:endParaRPr lang="en-IN" dirty="0"/>
          </a:p>
        </p:txBody>
      </p:sp>
      <p:sp>
        <p:nvSpPr>
          <p:cNvPr id="82" name="Rounded Rectangle 81"/>
          <p:cNvSpPr/>
          <p:nvPr/>
        </p:nvSpPr>
        <p:spPr>
          <a:xfrm>
            <a:off x="6251755" y="4709620"/>
            <a:ext cx="2595984" cy="4581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Sprint Retro</a:t>
            </a:r>
            <a:endParaRPr lang="en-IN" dirty="0"/>
          </a:p>
        </p:txBody>
      </p:sp>
      <p:cxnSp>
        <p:nvCxnSpPr>
          <p:cNvPr id="84" name="Straight Arrow Connector 83"/>
          <p:cNvCxnSpPr>
            <a:stCxn id="78" idx="2"/>
            <a:endCxn id="80" idx="0"/>
          </p:cNvCxnSpPr>
          <p:nvPr/>
        </p:nvCxnSpPr>
        <p:spPr>
          <a:xfrm>
            <a:off x="7549747" y="3029865"/>
            <a:ext cx="0" cy="3054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80" idx="2"/>
            <a:endCxn id="81" idx="0"/>
          </p:cNvCxnSpPr>
          <p:nvPr/>
        </p:nvCxnSpPr>
        <p:spPr>
          <a:xfrm>
            <a:off x="7549747" y="3793390"/>
            <a:ext cx="0" cy="1527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a:stCxn id="81" idx="2"/>
            <a:endCxn id="82" idx="0"/>
          </p:cNvCxnSpPr>
          <p:nvPr/>
        </p:nvCxnSpPr>
        <p:spPr>
          <a:xfrm>
            <a:off x="7549747" y="4404210"/>
            <a:ext cx="0" cy="3054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Delivery Model</a:t>
            </a:r>
            <a:endParaRPr lang="en-IN" dirty="0">
              <a:solidFill>
                <a:srgbClr val="002060"/>
              </a:solidFill>
            </a:endParaRPr>
          </a:p>
        </p:txBody>
      </p:sp>
      <p:pic>
        <p:nvPicPr>
          <p:cNvPr id="3" name="Picture 2" descr="software-delivery-model.png"/>
          <p:cNvPicPr>
            <a:picLocks noChangeAspect="1"/>
          </p:cNvPicPr>
          <p:nvPr/>
        </p:nvPicPr>
        <p:blipFill>
          <a:blip r:embed="rId2" cstate="print"/>
          <a:stretch>
            <a:fillRect/>
          </a:stretch>
        </p:blipFill>
        <p:spPr>
          <a:xfrm>
            <a:off x="601670" y="1404937"/>
            <a:ext cx="8246069" cy="299927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1068935"/>
          </a:xfrm>
        </p:spPr>
        <p:txBody>
          <a:bodyPr>
            <a:normAutofit/>
          </a:bodyPr>
          <a:lstStyle/>
          <a:p>
            <a:pPr algn="l"/>
            <a:r>
              <a:rPr lang="en-US" sz="4000" dirty="0" smtClean="0">
                <a:solidFill>
                  <a:srgbClr val="002060"/>
                </a:solidFill>
              </a:rPr>
              <a:t>Process</a:t>
            </a:r>
            <a:r>
              <a:rPr lang="en-US" dirty="0" smtClean="0"/>
              <a:t> </a:t>
            </a:r>
            <a:r>
              <a:rPr lang="en-US" sz="4000" dirty="0" smtClean="0">
                <a:solidFill>
                  <a:srgbClr val="002060"/>
                </a:solidFill>
              </a:rPr>
              <a:t>Part2</a:t>
            </a:r>
            <a:endParaRPr lang="en-IN" sz="4000" dirty="0" smtClean="0">
              <a:solidFill>
                <a:srgbClr val="002060"/>
              </a:solidFill>
            </a:endParaRPr>
          </a:p>
        </p:txBody>
      </p:sp>
      <p:sp>
        <p:nvSpPr>
          <p:cNvPr id="3" name="Content Placeholder 2"/>
          <p:cNvSpPr>
            <a:spLocks noGrp="1"/>
          </p:cNvSpPr>
          <p:nvPr>
            <p:ph sz="quarter" idx="1"/>
          </p:nvPr>
        </p:nvSpPr>
        <p:spPr>
          <a:xfrm>
            <a:off x="448966" y="1502815"/>
            <a:ext cx="8246070" cy="3206799"/>
          </a:xfrm>
        </p:spPr>
        <p:txBody>
          <a:bodyPr>
            <a:normAutofit/>
          </a:bodyPr>
          <a:lstStyle/>
          <a:p>
            <a:r>
              <a:rPr lang="en-US" dirty="0" smtClean="0"/>
              <a:t>After complete job or maintenance </a:t>
            </a:r>
            <a:r>
              <a:rPr lang="en-IN" dirty="0" smtClean="0"/>
              <a:t>Technicians</a:t>
            </a:r>
            <a:r>
              <a:rPr lang="en-US" dirty="0" smtClean="0"/>
              <a:t> should be update progress report of that particular task.</a:t>
            </a:r>
          </a:p>
          <a:p>
            <a:r>
              <a:rPr lang="en-IN" dirty="0" smtClean="0"/>
              <a:t>Reporting and Logging.</a:t>
            </a:r>
            <a:endParaRPr lang="en-US" dirty="0" smtClean="0"/>
          </a:p>
          <a:p>
            <a:pPr marL="514350" indent="-514350" algn="l">
              <a:buNone/>
            </a:pPr>
            <a:endParaRPr lang="en-US" dirty="0" smtClean="0"/>
          </a:p>
          <a:p>
            <a:pPr marL="514350" indent="-514350" algn="l">
              <a:buAutoNum type="arabicParenR" startAt="7"/>
            </a:pP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Development Model (Scrum)</a:t>
            </a:r>
            <a:endParaRPr lang="en-IN" dirty="0">
              <a:solidFill>
                <a:srgbClr val="002060"/>
              </a:solidFill>
            </a:endParaRPr>
          </a:p>
        </p:txBody>
      </p:sp>
      <p:pic>
        <p:nvPicPr>
          <p:cNvPr id="3" name="Picture 2" descr="Sprint Model.jpg"/>
          <p:cNvPicPr>
            <a:picLocks noChangeAspect="1"/>
          </p:cNvPicPr>
          <p:nvPr/>
        </p:nvPicPr>
        <p:blipFill>
          <a:blip r:embed="rId2" cstate="print"/>
          <a:stretch>
            <a:fillRect/>
          </a:stretch>
        </p:blipFill>
        <p:spPr>
          <a:xfrm>
            <a:off x="448965" y="1197405"/>
            <a:ext cx="8246070" cy="366492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 Diagram</a:t>
            </a:r>
            <a:endParaRPr lang="en-IN" dirty="0"/>
          </a:p>
        </p:txBody>
      </p:sp>
      <p:sp>
        <p:nvSpPr>
          <p:cNvPr id="3" name="Subtitle 2"/>
          <p:cNvSpPr>
            <a:spLocks noGrp="1"/>
          </p:cNvSpPr>
          <p:nvPr>
            <p:ph type="subTitle" idx="1"/>
          </p:nvPr>
        </p:nvSpPr>
        <p:spPr/>
        <p:txBody>
          <a:bodyPr/>
          <a:lstStyle/>
          <a:p>
            <a:r>
              <a:rPr lang="en-US" dirty="0" smtClean="0"/>
              <a:t>DB Diagram</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DB Architecture</a:t>
            </a:r>
            <a:endParaRPr lang="en-IN" dirty="0"/>
          </a:p>
        </p:txBody>
      </p:sp>
      <p:pic>
        <p:nvPicPr>
          <p:cNvPr id="4" name="Picture 3" descr="DB Architecture.jpg"/>
          <p:cNvPicPr>
            <a:picLocks noChangeAspect="1"/>
          </p:cNvPicPr>
          <p:nvPr/>
        </p:nvPicPr>
        <p:blipFill>
          <a:blip r:embed="rId2" cstate="print"/>
          <a:stretch>
            <a:fillRect/>
          </a:stretch>
        </p:blipFill>
        <p:spPr>
          <a:xfrm>
            <a:off x="1517900" y="1350110"/>
            <a:ext cx="6719020" cy="335951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DB Diagram (</a:t>
            </a:r>
            <a:r>
              <a:rPr lang="en-IN" dirty="0" smtClean="0">
                <a:solidFill>
                  <a:srgbClr val="002060"/>
                </a:solidFill>
              </a:rPr>
              <a:t>Candidate DB </a:t>
            </a:r>
            <a:r>
              <a:rPr lang="en-US" dirty="0" smtClean="0">
                <a:solidFill>
                  <a:srgbClr val="002060"/>
                </a:solidFill>
              </a:rPr>
              <a:t>)</a:t>
            </a:r>
            <a:endParaRPr lang="en-IN" dirty="0">
              <a:solidFill>
                <a:srgbClr val="002060"/>
              </a:solidFill>
            </a:endParaRPr>
          </a:p>
        </p:txBody>
      </p:sp>
      <p:graphicFrame>
        <p:nvGraphicFramePr>
          <p:cNvPr id="4" name="Table 3"/>
          <p:cNvGraphicFramePr>
            <a:graphicFrameLocks noGrp="1"/>
          </p:cNvGraphicFramePr>
          <p:nvPr/>
        </p:nvGraphicFramePr>
        <p:xfrm>
          <a:off x="601668" y="1350110"/>
          <a:ext cx="7940661" cy="3619500"/>
        </p:xfrm>
        <a:graphic>
          <a:graphicData uri="http://schemas.openxmlformats.org/drawingml/2006/table">
            <a:tbl>
              <a:tblPr/>
              <a:tblGrid>
                <a:gridCol w="2092016"/>
                <a:gridCol w="1079750"/>
                <a:gridCol w="1484656"/>
                <a:gridCol w="1079750"/>
                <a:gridCol w="2204489"/>
              </a:tblGrid>
              <a:tr h="190500">
                <a:tc>
                  <a:txBody>
                    <a:bodyPr/>
                    <a:lstStyle/>
                    <a:p>
                      <a:pPr algn="l" fontAlgn="b"/>
                      <a:r>
                        <a:rPr lang="en-IN" sz="1100" b="0" i="0" u="none" strike="noStrike">
                          <a:solidFill>
                            <a:srgbClr val="000000"/>
                          </a:solidFill>
                          <a:latin typeface="Calibri"/>
                        </a:rPr>
                        <a:t>Technicians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SkillMaster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SkillTechMapping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l" fontAlgn="b"/>
                      <a:r>
                        <a:rPr lang="en-IN" sz="1100" b="0" i="0" u="none" strike="noStrike">
                          <a:solidFill>
                            <a:srgbClr val="000000"/>
                          </a:solidFill>
                          <a:latin typeface="Calibri"/>
                        </a:rPr>
                        <a:t>TechId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SkillId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SkillTechMappingId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Fname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SkilName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TechId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Lname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SkillId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Contact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IN" sz="1100" b="0" i="0" u="none" strike="noStrike">
                          <a:solidFill>
                            <a:srgbClr val="000000"/>
                          </a:solidFill>
                          <a:latin typeface="Calibri"/>
                        </a:rPr>
                        <a:t>Email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RoleId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UserId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Password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Task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StatusMaster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RoleMaster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l" fontAlgn="b"/>
                      <a:r>
                        <a:rPr lang="en-IN" sz="1100" b="0" i="0" u="none" strike="noStrike">
                          <a:solidFill>
                            <a:srgbClr val="000000"/>
                          </a:solidFill>
                          <a:latin typeface="Calibri"/>
                        </a:rPr>
                        <a:t>TaskId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StatusId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RoleId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TaskName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StatusCode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RoleName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TaskStartDate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latin typeface="Calibri"/>
                        </a:rPr>
                        <a:t>StatusName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IN" sz="1100" b="0" i="0" u="none" strike="noStrike">
                          <a:solidFill>
                            <a:srgbClr val="000000"/>
                          </a:solidFill>
                          <a:latin typeface="Calibri"/>
                        </a:rPr>
                        <a:t>TaskEndDate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TaskDescription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StatusId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IsSendNotification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Reason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Component Diagram</a:t>
            </a:r>
            <a:endParaRPr lang="en-IN" dirty="0"/>
          </a:p>
        </p:txBody>
      </p:sp>
      <p:sp>
        <p:nvSpPr>
          <p:cNvPr id="3" name="Subtitle 2"/>
          <p:cNvSpPr>
            <a:spLocks noGrp="1"/>
          </p:cNvSpPr>
          <p:nvPr>
            <p:ph type="subTitle" idx="1"/>
          </p:nvPr>
        </p:nvSpPr>
        <p:spPr/>
        <p:txBody>
          <a:bodyPr/>
          <a:lstStyle/>
          <a:p>
            <a:r>
              <a:rPr lang="en-US" dirty="0" smtClean="0"/>
              <a:t>Component Diagram</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Component Diagram</a:t>
            </a:r>
            <a:endParaRPr lang="en-IN" dirty="0">
              <a:solidFill>
                <a:srgbClr val="002060"/>
              </a:solidFill>
            </a:endParaRPr>
          </a:p>
        </p:txBody>
      </p:sp>
      <p:sp>
        <p:nvSpPr>
          <p:cNvPr id="6" name="Rectangle 5"/>
          <p:cNvSpPr/>
          <p:nvPr/>
        </p:nvSpPr>
        <p:spPr>
          <a:xfrm>
            <a:off x="143555" y="2419044"/>
            <a:ext cx="1374345" cy="76352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Maintenance System</a:t>
            </a:r>
            <a:endParaRPr lang="en-IN" dirty="0"/>
          </a:p>
        </p:txBody>
      </p:sp>
      <p:sp>
        <p:nvSpPr>
          <p:cNvPr id="7" name="Rectangle 6"/>
          <p:cNvSpPr/>
          <p:nvPr/>
        </p:nvSpPr>
        <p:spPr>
          <a:xfrm>
            <a:off x="2128720" y="3946095"/>
            <a:ext cx="3054100" cy="30541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Notification</a:t>
            </a:r>
          </a:p>
        </p:txBody>
      </p:sp>
      <p:sp>
        <p:nvSpPr>
          <p:cNvPr id="8" name="Rectangle 7"/>
          <p:cNvSpPr/>
          <p:nvPr/>
        </p:nvSpPr>
        <p:spPr>
          <a:xfrm>
            <a:off x="2128721" y="1502815"/>
            <a:ext cx="3054100" cy="30541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Admin</a:t>
            </a:r>
            <a:endParaRPr lang="en-IN" dirty="0"/>
          </a:p>
        </p:txBody>
      </p:sp>
      <p:sp>
        <p:nvSpPr>
          <p:cNvPr id="9" name="Rectangle 8"/>
          <p:cNvSpPr/>
          <p:nvPr/>
        </p:nvSpPr>
        <p:spPr>
          <a:xfrm>
            <a:off x="2128720" y="4556915"/>
            <a:ext cx="3054100" cy="30541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Report</a:t>
            </a:r>
          </a:p>
        </p:txBody>
      </p:sp>
      <p:sp>
        <p:nvSpPr>
          <p:cNvPr id="10" name="Rectangle 9"/>
          <p:cNvSpPr/>
          <p:nvPr/>
        </p:nvSpPr>
        <p:spPr>
          <a:xfrm>
            <a:off x="2128720" y="2113635"/>
            <a:ext cx="3054100" cy="30541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Generation</a:t>
            </a:r>
            <a:endParaRPr lang="en-IN" dirty="0"/>
          </a:p>
        </p:txBody>
      </p:sp>
      <p:sp>
        <p:nvSpPr>
          <p:cNvPr id="12" name="Rectangle 11"/>
          <p:cNvSpPr/>
          <p:nvPr/>
        </p:nvSpPr>
        <p:spPr>
          <a:xfrm>
            <a:off x="2128720" y="2724455"/>
            <a:ext cx="3054100" cy="30541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 task</a:t>
            </a:r>
            <a:endParaRPr lang="en-IN" dirty="0"/>
          </a:p>
        </p:txBody>
      </p:sp>
      <p:sp>
        <p:nvSpPr>
          <p:cNvPr id="13" name="Rectangle 12"/>
          <p:cNvSpPr/>
          <p:nvPr/>
        </p:nvSpPr>
        <p:spPr>
          <a:xfrm>
            <a:off x="2128720" y="3335275"/>
            <a:ext cx="3054100" cy="30541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on task and Update</a:t>
            </a:r>
            <a:endParaRPr lang="en-IN" dirty="0"/>
          </a:p>
        </p:txBody>
      </p:sp>
      <p:sp>
        <p:nvSpPr>
          <p:cNvPr id="14" name="Rectangle 13"/>
          <p:cNvSpPr/>
          <p:nvPr/>
        </p:nvSpPr>
        <p:spPr>
          <a:xfrm>
            <a:off x="6404460" y="2266340"/>
            <a:ext cx="2137870" cy="30541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Security</a:t>
            </a:r>
            <a:endParaRPr lang="en-IN" dirty="0"/>
          </a:p>
        </p:txBody>
      </p:sp>
      <p:sp>
        <p:nvSpPr>
          <p:cNvPr id="15" name="Rectangle 14"/>
          <p:cNvSpPr/>
          <p:nvPr/>
        </p:nvSpPr>
        <p:spPr>
          <a:xfrm>
            <a:off x="6404460" y="3182570"/>
            <a:ext cx="2137870" cy="30541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Persistence</a:t>
            </a:r>
            <a:endParaRPr lang="en-IN" dirty="0"/>
          </a:p>
        </p:txBody>
      </p:sp>
      <p:sp>
        <p:nvSpPr>
          <p:cNvPr id="16" name="Rectangle 15"/>
          <p:cNvSpPr/>
          <p:nvPr/>
        </p:nvSpPr>
        <p:spPr>
          <a:xfrm>
            <a:off x="6404460" y="4098800"/>
            <a:ext cx="2137870" cy="30541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IN" dirty="0"/>
          </a:p>
        </p:txBody>
      </p:sp>
      <p:cxnSp>
        <p:nvCxnSpPr>
          <p:cNvPr id="18" name="Straight Arrow Connector 17"/>
          <p:cNvCxnSpPr>
            <a:stCxn id="6" idx="3"/>
          </p:cNvCxnSpPr>
          <p:nvPr/>
        </p:nvCxnSpPr>
        <p:spPr>
          <a:xfrm flipV="1">
            <a:off x="1517900" y="1655521"/>
            <a:ext cx="610820" cy="11452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10" idx="1"/>
          </p:cNvCxnSpPr>
          <p:nvPr/>
        </p:nvCxnSpPr>
        <p:spPr>
          <a:xfrm flipV="1">
            <a:off x="1517900" y="2266340"/>
            <a:ext cx="610820" cy="5344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6" idx="3"/>
            <a:endCxn id="12" idx="1"/>
          </p:cNvCxnSpPr>
          <p:nvPr/>
        </p:nvCxnSpPr>
        <p:spPr>
          <a:xfrm>
            <a:off x="1517900" y="2800807"/>
            <a:ext cx="610820" cy="76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6" idx="3"/>
            <a:endCxn id="13" idx="1"/>
          </p:cNvCxnSpPr>
          <p:nvPr/>
        </p:nvCxnSpPr>
        <p:spPr>
          <a:xfrm>
            <a:off x="1517900" y="2800807"/>
            <a:ext cx="610820" cy="6871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6" idx="3"/>
            <a:endCxn id="7" idx="1"/>
          </p:cNvCxnSpPr>
          <p:nvPr/>
        </p:nvCxnSpPr>
        <p:spPr>
          <a:xfrm>
            <a:off x="1517900" y="2800807"/>
            <a:ext cx="610820" cy="12979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6" idx="3"/>
            <a:endCxn id="9" idx="1"/>
          </p:cNvCxnSpPr>
          <p:nvPr/>
        </p:nvCxnSpPr>
        <p:spPr>
          <a:xfrm>
            <a:off x="1517900" y="2800807"/>
            <a:ext cx="610820" cy="19088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0" idx="3"/>
            <a:endCxn id="14" idx="1"/>
          </p:cNvCxnSpPr>
          <p:nvPr/>
        </p:nvCxnSpPr>
        <p:spPr>
          <a:xfrm>
            <a:off x="5182820" y="2266340"/>
            <a:ext cx="1221640" cy="1527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13" idx="3"/>
            <a:endCxn id="15" idx="1"/>
          </p:cNvCxnSpPr>
          <p:nvPr/>
        </p:nvCxnSpPr>
        <p:spPr>
          <a:xfrm flipV="1">
            <a:off x="5182820" y="3335275"/>
            <a:ext cx="1221640" cy="1527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4" idx="1"/>
          </p:cNvCxnSpPr>
          <p:nvPr/>
        </p:nvCxnSpPr>
        <p:spPr>
          <a:xfrm>
            <a:off x="5182821" y="1655520"/>
            <a:ext cx="1221639" cy="7635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2" idx="3"/>
            <a:endCxn id="14" idx="1"/>
          </p:cNvCxnSpPr>
          <p:nvPr/>
        </p:nvCxnSpPr>
        <p:spPr>
          <a:xfrm flipV="1">
            <a:off x="5182820" y="2419045"/>
            <a:ext cx="1221640" cy="4581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13" idx="3"/>
            <a:endCxn id="14" idx="1"/>
          </p:cNvCxnSpPr>
          <p:nvPr/>
        </p:nvCxnSpPr>
        <p:spPr>
          <a:xfrm flipV="1">
            <a:off x="5182820" y="2419045"/>
            <a:ext cx="1221640" cy="10689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7" idx="3"/>
            <a:endCxn id="14" idx="1"/>
          </p:cNvCxnSpPr>
          <p:nvPr/>
        </p:nvCxnSpPr>
        <p:spPr>
          <a:xfrm flipV="1">
            <a:off x="5182820" y="2419045"/>
            <a:ext cx="1221640" cy="16797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9" idx="3"/>
            <a:endCxn id="14" idx="1"/>
          </p:cNvCxnSpPr>
          <p:nvPr/>
        </p:nvCxnSpPr>
        <p:spPr>
          <a:xfrm flipV="1">
            <a:off x="5182820" y="2419045"/>
            <a:ext cx="1221640" cy="22905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8" idx="3"/>
            <a:endCxn id="15" idx="1"/>
          </p:cNvCxnSpPr>
          <p:nvPr/>
        </p:nvCxnSpPr>
        <p:spPr>
          <a:xfrm>
            <a:off x="5182821" y="1655520"/>
            <a:ext cx="1221639" cy="16797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a:stCxn id="10" idx="3"/>
            <a:endCxn id="15" idx="1"/>
          </p:cNvCxnSpPr>
          <p:nvPr/>
        </p:nvCxnSpPr>
        <p:spPr>
          <a:xfrm>
            <a:off x="5182820" y="2266340"/>
            <a:ext cx="1221640" cy="10689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12" idx="3"/>
            <a:endCxn id="15" idx="1"/>
          </p:cNvCxnSpPr>
          <p:nvPr/>
        </p:nvCxnSpPr>
        <p:spPr>
          <a:xfrm>
            <a:off x="5182820" y="2877160"/>
            <a:ext cx="1221640" cy="4581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7" idx="3"/>
            <a:endCxn id="15" idx="1"/>
          </p:cNvCxnSpPr>
          <p:nvPr/>
        </p:nvCxnSpPr>
        <p:spPr>
          <a:xfrm flipV="1">
            <a:off x="5182820" y="3335275"/>
            <a:ext cx="1221640" cy="7635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9" idx="3"/>
            <a:endCxn id="15" idx="1"/>
          </p:cNvCxnSpPr>
          <p:nvPr/>
        </p:nvCxnSpPr>
        <p:spPr>
          <a:xfrm flipV="1">
            <a:off x="5182820" y="3335275"/>
            <a:ext cx="1221640" cy="137434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15" idx="2"/>
            <a:endCxn id="16" idx="0"/>
          </p:cNvCxnSpPr>
          <p:nvPr/>
        </p:nvCxnSpPr>
        <p:spPr>
          <a:xfrm>
            <a:off x="7473395" y="3487980"/>
            <a:ext cx="0" cy="6108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Application Software Usage</a:t>
            </a:r>
            <a:endParaRPr lang="en-IN" dirty="0"/>
          </a:p>
        </p:txBody>
      </p:sp>
      <p:sp>
        <p:nvSpPr>
          <p:cNvPr id="3" name="Subtitle 2"/>
          <p:cNvSpPr>
            <a:spLocks noGrp="1"/>
          </p:cNvSpPr>
          <p:nvPr>
            <p:ph type="subTitle" idx="1"/>
          </p:nvPr>
        </p:nvSpPr>
        <p:spPr/>
        <p:txBody>
          <a:bodyPr/>
          <a:lstStyle/>
          <a:p>
            <a:r>
              <a:rPr lang="en-US" dirty="0" smtClean="0"/>
              <a:t>Before Login Screen , After login Screen</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Software Uses</a:t>
            </a:r>
            <a:endParaRPr lang="en-IN" dirty="0">
              <a:solidFill>
                <a:srgbClr val="002060"/>
              </a:solidFill>
            </a:endParaRPr>
          </a:p>
        </p:txBody>
      </p:sp>
      <p:sp>
        <p:nvSpPr>
          <p:cNvPr id="3" name="Content Placeholder 2"/>
          <p:cNvSpPr>
            <a:spLocks noGrp="1"/>
          </p:cNvSpPr>
          <p:nvPr>
            <p:ph sz="quarter" idx="1"/>
          </p:nvPr>
        </p:nvSpPr>
        <p:spPr>
          <a:xfrm>
            <a:off x="612648" y="1200150"/>
            <a:ext cx="3348532" cy="3371850"/>
          </a:xfrm>
        </p:spPr>
        <p:txBody>
          <a:bodyPr>
            <a:normAutofit fontScale="55000" lnSpcReduction="20000"/>
          </a:bodyPr>
          <a:lstStyle/>
          <a:p>
            <a:r>
              <a:rPr lang="en-US" dirty="0" smtClean="0"/>
              <a:t>Dot Net</a:t>
            </a:r>
          </a:p>
          <a:p>
            <a:r>
              <a:rPr lang="en-US" dirty="0" err="1" smtClean="0"/>
              <a:t>Linq</a:t>
            </a:r>
            <a:endParaRPr lang="en-US" dirty="0" smtClean="0"/>
          </a:p>
          <a:p>
            <a:r>
              <a:rPr lang="en-US" dirty="0" err="1" smtClean="0"/>
              <a:t>Wcf</a:t>
            </a:r>
            <a:endParaRPr lang="en-US" dirty="0" smtClean="0"/>
          </a:p>
          <a:p>
            <a:r>
              <a:rPr lang="en-US" dirty="0" err="1" smtClean="0"/>
              <a:t>WebApi</a:t>
            </a:r>
            <a:endParaRPr lang="en-US" dirty="0" smtClean="0"/>
          </a:p>
          <a:p>
            <a:r>
              <a:rPr lang="en-US" dirty="0" smtClean="0"/>
              <a:t>Azure Cloud Storage(</a:t>
            </a:r>
            <a:r>
              <a:rPr lang="en-US" dirty="0" err="1" smtClean="0"/>
              <a:t>VM,Scale,ADF,CDN,SQL,Traffic</a:t>
            </a:r>
            <a:r>
              <a:rPr lang="en-US" dirty="0" smtClean="0"/>
              <a:t> Manager)</a:t>
            </a:r>
          </a:p>
          <a:p>
            <a:r>
              <a:rPr lang="en-US" dirty="0" smtClean="0"/>
              <a:t>Design Pattern</a:t>
            </a:r>
          </a:p>
          <a:p>
            <a:r>
              <a:rPr lang="en-US" dirty="0" smtClean="0"/>
              <a:t>Exception Handling Using Sentry</a:t>
            </a:r>
          </a:p>
          <a:p>
            <a:r>
              <a:rPr lang="en-US" dirty="0" smtClean="0"/>
              <a:t>Google Pub Sub</a:t>
            </a:r>
          </a:p>
          <a:p>
            <a:r>
              <a:rPr lang="en-US" dirty="0" smtClean="0"/>
              <a:t>CMS</a:t>
            </a:r>
          </a:p>
          <a:p>
            <a:r>
              <a:rPr lang="en-US" dirty="0" err="1" smtClean="0"/>
              <a:t>C#,Ado</a:t>
            </a:r>
            <a:r>
              <a:rPr lang="en-US" dirty="0" smtClean="0"/>
              <a:t> </a:t>
            </a:r>
            <a:r>
              <a:rPr lang="en-US" dirty="0" err="1" smtClean="0"/>
              <a:t>DotNet</a:t>
            </a:r>
            <a:endParaRPr lang="en-IN" dirty="0"/>
          </a:p>
        </p:txBody>
      </p:sp>
      <p:sp>
        <p:nvSpPr>
          <p:cNvPr id="4" name="Content Placeholder 2"/>
          <p:cNvSpPr txBox="1">
            <a:spLocks/>
          </p:cNvSpPr>
          <p:nvPr/>
        </p:nvSpPr>
        <p:spPr>
          <a:xfrm>
            <a:off x="5041093" y="1197405"/>
            <a:ext cx="3348532" cy="3371850"/>
          </a:xfrm>
          <a:prstGeom prst="rect">
            <a:avLst/>
          </a:prstGeom>
        </p:spPr>
        <p:txBody>
          <a:bodyPr vert="horz">
            <a:normAutofit fontScale="550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err="1" smtClean="0">
                <a:ln>
                  <a:noFill/>
                </a:ln>
                <a:solidFill>
                  <a:schemeClr val="tx1"/>
                </a:solidFill>
                <a:effectLst/>
                <a:uLnTx/>
                <a:uFillTx/>
                <a:latin typeface="+mn-lt"/>
                <a:ea typeface="+mn-ea"/>
                <a:cs typeface="+mn-cs"/>
              </a:rPr>
              <a:t>Redis</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Cache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DBML</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SP</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MVC</a:t>
            </a:r>
          </a:p>
          <a:p>
            <a:pPr marL="320040" indent="-320040">
              <a:spcBef>
                <a:spcPts val="700"/>
              </a:spcBef>
              <a:buClr>
                <a:schemeClr val="accent2"/>
              </a:buClr>
              <a:buSzPct val="60000"/>
              <a:buFont typeface="Wingdings"/>
              <a:buChar char=""/>
            </a:pPr>
            <a:r>
              <a:rPr lang="en-US" sz="2800" dirty="0" err="1" smtClean="0"/>
              <a:t>Monolythic</a:t>
            </a:r>
            <a:endParaRPr lang="en-US" sz="2800" dirty="0" smtClean="0"/>
          </a:p>
          <a:p>
            <a:pPr marL="320040" indent="-320040">
              <a:spcBef>
                <a:spcPts val="700"/>
              </a:spcBef>
              <a:buClr>
                <a:schemeClr val="accent2"/>
              </a:buClr>
              <a:buSzPct val="60000"/>
              <a:buFont typeface="Wingdings"/>
              <a:buChar char=""/>
            </a:pPr>
            <a:r>
              <a:rPr lang="en-US" sz="2800" dirty="0" smtClean="0"/>
              <a:t>Windows Service</a:t>
            </a:r>
          </a:p>
          <a:p>
            <a:pPr marL="320040" indent="-320040">
              <a:spcBef>
                <a:spcPts val="700"/>
              </a:spcBef>
              <a:buClr>
                <a:schemeClr val="accent2"/>
              </a:buClr>
              <a:buSzPct val="60000"/>
              <a:buFont typeface="Wingdings"/>
              <a:buChar char=""/>
            </a:pPr>
            <a:r>
              <a:rPr lang="en-US" sz="2800" dirty="0" err="1" smtClean="0"/>
              <a:t>Anguler</a:t>
            </a:r>
            <a:endParaRPr lang="en-US" sz="2800" dirty="0" smtClean="0"/>
          </a:p>
          <a:p>
            <a:pPr marL="320040" indent="-320040">
              <a:spcBef>
                <a:spcPts val="700"/>
              </a:spcBef>
              <a:buClr>
                <a:schemeClr val="accent2"/>
              </a:buClr>
              <a:buSzPct val="60000"/>
              <a:buFont typeface="Wingdings"/>
              <a:buChar char=""/>
            </a:pPr>
            <a:r>
              <a:rPr lang="en-US" sz="2800" dirty="0" smtClean="0"/>
              <a:t>SQL Server</a:t>
            </a:r>
          </a:p>
          <a:p>
            <a:pPr marL="320040" indent="-320040">
              <a:spcBef>
                <a:spcPts val="700"/>
              </a:spcBef>
              <a:buClr>
                <a:schemeClr val="accent2"/>
              </a:buClr>
              <a:buSzPct val="60000"/>
              <a:buFont typeface="Wingdings"/>
              <a:buChar char=""/>
            </a:pPr>
            <a:r>
              <a:rPr lang="en-US" sz="2800" dirty="0" smtClean="0"/>
              <a:t>Sentry</a:t>
            </a:r>
          </a:p>
          <a:p>
            <a:pPr marL="320040" indent="-320040">
              <a:spcBef>
                <a:spcPts val="700"/>
              </a:spcBef>
              <a:buClr>
                <a:schemeClr val="accent2"/>
              </a:buClr>
              <a:buSzPct val="60000"/>
              <a:buFont typeface="Wingdings"/>
              <a:buChar char=""/>
            </a:pPr>
            <a:r>
              <a:rPr lang="en-US" sz="2800" dirty="0" err="1" smtClean="0"/>
              <a:t>MongoDB</a:t>
            </a:r>
            <a:endParaRPr lang="en-US" sz="2800" dirty="0" smtClean="0"/>
          </a:p>
          <a:p>
            <a:pPr marL="320040" indent="-320040">
              <a:spcBef>
                <a:spcPts val="700"/>
              </a:spcBef>
              <a:buClr>
                <a:schemeClr val="accent2"/>
              </a:buClr>
              <a:buSzPct val="60000"/>
              <a:buFont typeface="Wingdings"/>
              <a:buChar char=""/>
            </a:pPr>
            <a:r>
              <a:rPr lang="en-US" sz="2800" dirty="0" smtClean="0"/>
              <a:t>PUB SUB</a:t>
            </a:r>
          </a:p>
          <a:p>
            <a:pPr marL="320040" indent="-320040">
              <a:spcBef>
                <a:spcPts val="700"/>
              </a:spcBef>
              <a:buClr>
                <a:schemeClr val="accent2"/>
              </a:buClr>
              <a:buSzPct val="60000"/>
              <a:buFont typeface="Wingdings"/>
              <a:buChar char=""/>
            </a:pPr>
            <a:r>
              <a:rPr lang="en-US" sz="2800" dirty="0" smtClean="0"/>
              <a:t>BI Tools</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IN"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Screens</a:t>
            </a:r>
            <a:endParaRPr lang="en-IN" dirty="0"/>
          </a:p>
        </p:txBody>
      </p:sp>
      <p:sp>
        <p:nvSpPr>
          <p:cNvPr id="3" name="Subtitle 2"/>
          <p:cNvSpPr>
            <a:spLocks noGrp="1"/>
          </p:cNvSpPr>
          <p:nvPr>
            <p:ph type="subTitle" idx="1"/>
          </p:nvPr>
        </p:nvSpPr>
        <p:spPr/>
        <p:txBody>
          <a:bodyPr/>
          <a:lstStyle/>
          <a:p>
            <a:r>
              <a:rPr lang="en-US" dirty="0" smtClean="0"/>
              <a:t>HR and Recruitment Screens</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Design Before Login</a:t>
            </a:r>
            <a:endParaRPr lang="en-IN" dirty="0">
              <a:solidFill>
                <a:srgbClr val="002060"/>
              </a:solidFill>
            </a:endParaRPr>
          </a:p>
        </p:txBody>
      </p:sp>
      <p:sp>
        <p:nvSpPr>
          <p:cNvPr id="4" name="Flowchart: Process 3"/>
          <p:cNvSpPr/>
          <p:nvPr/>
        </p:nvSpPr>
        <p:spPr>
          <a:xfrm>
            <a:off x="2434130" y="2266340"/>
            <a:ext cx="381762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5" name="Flowchart: Process 4"/>
          <p:cNvSpPr/>
          <p:nvPr/>
        </p:nvSpPr>
        <p:spPr>
          <a:xfrm>
            <a:off x="2434130" y="2877160"/>
            <a:ext cx="381762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6" name="TextBox 5"/>
          <p:cNvSpPr txBox="1"/>
          <p:nvPr/>
        </p:nvSpPr>
        <p:spPr>
          <a:xfrm>
            <a:off x="448965" y="1350110"/>
            <a:ext cx="2595985" cy="646331"/>
          </a:xfrm>
          <a:prstGeom prst="rect">
            <a:avLst/>
          </a:prstGeom>
          <a:noFill/>
        </p:spPr>
        <p:txBody>
          <a:bodyPr wrap="square" rtlCol="0">
            <a:spAutoFit/>
          </a:bodyPr>
          <a:lstStyle/>
          <a:p>
            <a:r>
              <a:rPr lang="en-US" sz="3600" dirty="0" smtClean="0"/>
              <a:t>Login Page</a:t>
            </a:r>
            <a:endParaRPr lang="en-IN" sz="3600" dirty="0"/>
          </a:p>
        </p:txBody>
      </p:sp>
      <p:sp>
        <p:nvSpPr>
          <p:cNvPr id="7" name="TextBox 6"/>
          <p:cNvSpPr txBox="1"/>
          <p:nvPr/>
        </p:nvSpPr>
        <p:spPr>
          <a:xfrm>
            <a:off x="754375" y="2202418"/>
            <a:ext cx="1207382" cy="369332"/>
          </a:xfrm>
          <a:prstGeom prst="rect">
            <a:avLst/>
          </a:prstGeom>
          <a:noFill/>
        </p:spPr>
        <p:txBody>
          <a:bodyPr wrap="none" rtlCol="0">
            <a:spAutoFit/>
          </a:bodyPr>
          <a:lstStyle/>
          <a:p>
            <a:r>
              <a:rPr lang="en-US" dirty="0" smtClean="0"/>
              <a:t>User Name</a:t>
            </a:r>
            <a:endParaRPr lang="en-IN" dirty="0"/>
          </a:p>
        </p:txBody>
      </p:sp>
      <p:sp>
        <p:nvSpPr>
          <p:cNvPr id="8" name="TextBox 7"/>
          <p:cNvSpPr txBox="1"/>
          <p:nvPr/>
        </p:nvSpPr>
        <p:spPr>
          <a:xfrm>
            <a:off x="754375" y="2813238"/>
            <a:ext cx="1032783" cy="369332"/>
          </a:xfrm>
          <a:prstGeom prst="rect">
            <a:avLst/>
          </a:prstGeom>
          <a:noFill/>
        </p:spPr>
        <p:txBody>
          <a:bodyPr wrap="none" rtlCol="0">
            <a:spAutoFit/>
          </a:bodyPr>
          <a:lstStyle/>
          <a:p>
            <a:r>
              <a:rPr lang="en-US" dirty="0" smtClean="0"/>
              <a:t>Password</a:t>
            </a:r>
            <a:endParaRPr lang="en-IN" dirty="0"/>
          </a:p>
        </p:txBody>
      </p:sp>
      <p:sp>
        <p:nvSpPr>
          <p:cNvPr id="9" name="Rounded Rectangle 8"/>
          <p:cNvSpPr/>
          <p:nvPr/>
        </p:nvSpPr>
        <p:spPr>
          <a:xfrm>
            <a:off x="3197655" y="3487980"/>
            <a:ext cx="1679755" cy="610820"/>
          </a:xfrm>
          <a:prstGeom prst="roundRect">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Login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Business Flow And Organization Structure</a:t>
            </a:r>
            <a:endParaRPr lang="en-IN" b="1" dirty="0"/>
          </a:p>
        </p:txBody>
      </p:sp>
      <p:sp>
        <p:nvSpPr>
          <p:cNvPr id="3" name="Subtitle 2"/>
          <p:cNvSpPr>
            <a:spLocks noGrp="1"/>
          </p:cNvSpPr>
          <p:nvPr>
            <p:ph type="subTitle" idx="1"/>
          </p:nvPr>
        </p:nvSpPr>
        <p:spPr/>
        <p:txBody>
          <a:bodyPr/>
          <a:lstStyle/>
          <a:p>
            <a:r>
              <a:rPr lang="en-US" dirty="0" smtClean="0"/>
              <a:t>Business Flow Module and Organization Structure</a:t>
            </a:r>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Pseudo Code (Sample Code Write)</a:t>
            </a:r>
            <a:endParaRPr lang="en-IN" dirty="0"/>
          </a:p>
        </p:txBody>
      </p:sp>
      <p:graphicFrame>
        <p:nvGraphicFramePr>
          <p:cNvPr id="76802" name="Object 2"/>
          <p:cNvGraphicFramePr>
            <a:graphicFrameLocks noChangeAspect="1"/>
          </p:cNvGraphicFramePr>
          <p:nvPr/>
        </p:nvGraphicFramePr>
        <p:xfrm>
          <a:off x="1212490" y="1655520"/>
          <a:ext cx="2882900" cy="685800"/>
        </p:xfrm>
        <a:graphic>
          <a:graphicData uri="http://schemas.openxmlformats.org/presentationml/2006/ole">
            <p:oleObj spid="_x0000_s76802" name="Packager Shell Object" showAsIcon="1" r:id="rId3" imgW="2883600" imgH="685800" progId="Package">
              <p:embed/>
            </p:oleObj>
          </a:graphicData>
        </a:graphic>
      </p:graphicFrame>
      <p:graphicFrame>
        <p:nvGraphicFramePr>
          <p:cNvPr id="76803" name="Object 3"/>
          <p:cNvGraphicFramePr>
            <a:graphicFrameLocks noChangeAspect="1"/>
          </p:cNvGraphicFramePr>
          <p:nvPr/>
        </p:nvGraphicFramePr>
        <p:xfrm>
          <a:off x="4113885" y="1655520"/>
          <a:ext cx="977900" cy="685800"/>
        </p:xfrm>
        <a:graphic>
          <a:graphicData uri="http://schemas.openxmlformats.org/presentationml/2006/ole">
            <p:oleObj spid="_x0000_s76803" name="Packager Shell Object" showAsIcon="1" r:id="rId4" imgW="978120" imgH="685800" progId="Package">
              <p:embed/>
            </p:oleObj>
          </a:graphicData>
        </a:graphic>
      </p:graphicFrame>
      <p:graphicFrame>
        <p:nvGraphicFramePr>
          <p:cNvPr id="76804" name="Object 4"/>
          <p:cNvGraphicFramePr>
            <a:graphicFrameLocks noChangeAspect="1"/>
          </p:cNvGraphicFramePr>
          <p:nvPr/>
        </p:nvGraphicFramePr>
        <p:xfrm>
          <a:off x="5640935" y="1655520"/>
          <a:ext cx="1498600" cy="685800"/>
        </p:xfrm>
        <a:graphic>
          <a:graphicData uri="http://schemas.openxmlformats.org/presentationml/2006/ole">
            <p:oleObj spid="_x0000_s76804" name="Packager Shell Object" showAsIcon="1" r:id="rId5" imgW="1499040" imgH="685800" progId="Package">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Design </a:t>
            </a:r>
            <a:r>
              <a:rPr lang="en-US" dirty="0" smtClean="0">
                <a:solidFill>
                  <a:srgbClr val="002060"/>
                </a:solidFill>
              </a:rPr>
              <a:t>After Click On Add/Edit task Widget</a:t>
            </a:r>
            <a:endParaRPr lang="en-IN" dirty="0"/>
          </a:p>
        </p:txBody>
      </p:sp>
      <p:sp>
        <p:nvSpPr>
          <p:cNvPr id="4" name="Flowchart: Process 3"/>
          <p:cNvSpPr/>
          <p:nvPr/>
        </p:nvSpPr>
        <p:spPr>
          <a:xfrm>
            <a:off x="1670605" y="1655520"/>
            <a:ext cx="381762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5" name="Flowchart: Process 4"/>
          <p:cNvSpPr/>
          <p:nvPr/>
        </p:nvSpPr>
        <p:spPr>
          <a:xfrm>
            <a:off x="1670605" y="2113635"/>
            <a:ext cx="381762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6" name="TextBox 5"/>
          <p:cNvSpPr txBox="1"/>
          <p:nvPr/>
        </p:nvSpPr>
        <p:spPr>
          <a:xfrm>
            <a:off x="754375" y="1655520"/>
            <a:ext cx="813813" cy="369332"/>
          </a:xfrm>
          <a:prstGeom prst="rect">
            <a:avLst/>
          </a:prstGeom>
          <a:noFill/>
        </p:spPr>
        <p:txBody>
          <a:bodyPr wrap="none" rtlCol="0">
            <a:spAutoFit/>
          </a:bodyPr>
          <a:lstStyle/>
          <a:p>
            <a:r>
              <a:rPr lang="en-US" dirty="0" smtClean="0"/>
              <a:t>Task Id</a:t>
            </a:r>
            <a:endParaRPr lang="en-IN" dirty="0"/>
          </a:p>
        </p:txBody>
      </p:sp>
      <p:sp>
        <p:nvSpPr>
          <p:cNvPr id="7" name="TextBox 6"/>
          <p:cNvSpPr txBox="1"/>
          <p:nvPr/>
        </p:nvSpPr>
        <p:spPr>
          <a:xfrm>
            <a:off x="448965" y="2113635"/>
            <a:ext cx="1185709" cy="369332"/>
          </a:xfrm>
          <a:prstGeom prst="rect">
            <a:avLst/>
          </a:prstGeom>
          <a:noFill/>
        </p:spPr>
        <p:txBody>
          <a:bodyPr wrap="none" rtlCol="0">
            <a:spAutoFit/>
          </a:bodyPr>
          <a:lstStyle/>
          <a:p>
            <a:r>
              <a:rPr lang="en-US" dirty="0" smtClean="0"/>
              <a:t>Task Name</a:t>
            </a:r>
            <a:endParaRPr lang="en-IN" dirty="0"/>
          </a:p>
        </p:txBody>
      </p:sp>
      <p:sp>
        <p:nvSpPr>
          <p:cNvPr id="8" name="Rounded Rectangle 7"/>
          <p:cNvSpPr/>
          <p:nvPr/>
        </p:nvSpPr>
        <p:spPr>
          <a:xfrm>
            <a:off x="7464245" y="4404210"/>
            <a:ext cx="1679755" cy="610820"/>
          </a:xfrm>
          <a:prstGeom prst="roundRect">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Submit</a:t>
            </a:r>
            <a:endParaRPr lang="en-IN" dirty="0"/>
          </a:p>
        </p:txBody>
      </p:sp>
      <p:sp>
        <p:nvSpPr>
          <p:cNvPr id="9" name="Flowchart: Process 8"/>
          <p:cNvSpPr/>
          <p:nvPr/>
        </p:nvSpPr>
        <p:spPr>
          <a:xfrm>
            <a:off x="1670605" y="2660533"/>
            <a:ext cx="198516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0" name="TextBox 9"/>
          <p:cNvSpPr txBox="1"/>
          <p:nvPr/>
        </p:nvSpPr>
        <p:spPr>
          <a:xfrm>
            <a:off x="448965" y="2660533"/>
            <a:ext cx="1128642" cy="369332"/>
          </a:xfrm>
          <a:prstGeom prst="rect">
            <a:avLst/>
          </a:prstGeom>
          <a:noFill/>
        </p:spPr>
        <p:txBody>
          <a:bodyPr wrap="none" rtlCol="0">
            <a:spAutoFit/>
          </a:bodyPr>
          <a:lstStyle/>
          <a:p>
            <a:r>
              <a:rPr lang="en-US" dirty="0" smtClean="0"/>
              <a:t>Start date</a:t>
            </a:r>
            <a:endParaRPr lang="en-IN" dirty="0"/>
          </a:p>
        </p:txBody>
      </p:sp>
      <p:sp>
        <p:nvSpPr>
          <p:cNvPr id="11" name="Flowchart: Process 10"/>
          <p:cNvSpPr/>
          <p:nvPr/>
        </p:nvSpPr>
        <p:spPr>
          <a:xfrm>
            <a:off x="5335525" y="2571750"/>
            <a:ext cx="198516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2" name="TextBox 11"/>
          <p:cNvSpPr txBox="1"/>
          <p:nvPr/>
        </p:nvSpPr>
        <p:spPr>
          <a:xfrm>
            <a:off x="4113885" y="2571750"/>
            <a:ext cx="1008609" cy="369332"/>
          </a:xfrm>
          <a:prstGeom prst="rect">
            <a:avLst/>
          </a:prstGeom>
          <a:noFill/>
        </p:spPr>
        <p:txBody>
          <a:bodyPr wrap="none" rtlCol="0">
            <a:spAutoFit/>
          </a:bodyPr>
          <a:lstStyle/>
          <a:p>
            <a:r>
              <a:rPr lang="en-US" dirty="0" smtClean="0"/>
              <a:t>End date</a:t>
            </a:r>
            <a:endParaRPr lang="en-IN" dirty="0"/>
          </a:p>
        </p:txBody>
      </p:sp>
      <p:sp>
        <p:nvSpPr>
          <p:cNvPr id="13" name="Flowchart: Process 12"/>
          <p:cNvSpPr/>
          <p:nvPr/>
        </p:nvSpPr>
        <p:spPr>
          <a:xfrm>
            <a:off x="1670605" y="3118647"/>
            <a:ext cx="1985165" cy="827447"/>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4" name="TextBox 13"/>
          <p:cNvSpPr txBox="1"/>
          <p:nvPr/>
        </p:nvSpPr>
        <p:spPr>
          <a:xfrm>
            <a:off x="448965" y="3118648"/>
            <a:ext cx="1189749" cy="369332"/>
          </a:xfrm>
          <a:prstGeom prst="rect">
            <a:avLst/>
          </a:prstGeom>
          <a:noFill/>
        </p:spPr>
        <p:txBody>
          <a:bodyPr wrap="none" rtlCol="0">
            <a:spAutoFit/>
          </a:bodyPr>
          <a:lstStyle/>
          <a:p>
            <a:r>
              <a:rPr lang="en-US" dirty="0" smtClean="0"/>
              <a:t>Description</a:t>
            </a:r>
            <a:endParaRPr lang="en-IN" dirty="0"/>
          </a:p>
        </p:txBody>
      </p:sp>
      <p:sp>
        <p:nvSpPr>
          <p:cNvPr id="15" name="Flowchart: Process 14"/>
          <p:cNvSpPr/>
          <p:nvPr/>
        </p:nvSpPr>
        <p:spPr>
          <a:xfrm>
            <a:off x="5335525" y="3118648"/>
            <a:ext cx="198516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6" name="TextBox 15"/>
          <p:cNvSpPr txBox="1"/>
          <p:nvPr/>
        </p:nvSpPr>
        <p:spPr>
          <a:xfrm>
            <a:off x="4300428" y="3118648"/>
            <a:ext cx="729687" cy="369332"/>
          </a:xfrm>
          <a:prstGeom prst="rect">
            <a:avLst/>
          </a:prstGeom>
          <a:noFill/>
        </p:spPr>
        <p:txBody>
          <a:bodyPr wrap="none" rtlCol="0">
            <a:spAutoFit/>
          </a:bodyPr>
          <a:lstStyle/>
          <a:p>
            <a:r>
              <a:rPr lang="en-US" dirty="0" smtClean="0"/>
              <a:t>Status</a:t>
            </a:r>
            <a:endParaRPr lang="en-IN" dirty="0"/>
          </a:p>
        </p:txBody>
      </p:sp>
      <p:sp>
        <p:nvSpPr>
          <p:cNvPr id="17" name="Rectangle 16"/>
          <p:cNvSpPr/>
          <p:nvPr/>
        </p:nvSpPr>
        <p:spPr>
          <a:xfrm>
            <a:off x="5335525" y="3335275"/>
            <a:ext cx="1985165" cy="122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a:t>
            </a:r>
          </a:p>
          <a:p>
            <a:pPr algn="ctr"/>
            <a:r>
              <a:rPr lang="en-US" dirty="0" smtClean="0"/>
              <a:t>In progress</a:t>
            </a:r>
          </a:p>
          <a:p>
            <a:pPr algn="ctr"/>
            <a:r>
              <a:rPr lang="en-US" dirty="0" smtClean="0"/>
              <a:t>Stacked</a:t>
            </a:r>
          </a:p>
          <a:p>
            <a:pPr algn="ctr"/>
            <a:r>
              <a:rPr lang="en-US" dirty="0" smtClean="0"/>
              <a:t>New</a:t>
            </a:r>
          </a:p>
          <a:p>
            <a:pPr algn="ctr"/>
            <a:endParaRPr lang="en-IN" dirty="0"/>
          </a:p>
        </p:txBody>
      </p:sp>
      <p:sp>
        <p:nvSpPr>
          <p:cNvPr id="18" name="Flowchart: Process 17"/>
          <p:cNvSpPr/>
          <p:nvPr/>
        </p:nvSpPr>
        <p:spPr>
          <a:xfrm>
            <a:off x="1670605" y="4187583"/>
            <a:ext cx="1985165" cy="827447"/>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9" name="TextBox 18"/>
          <p:cNvSpPr txBox="1"/>
          <p:nvPr/>
        </p:nvSpPr>
        <p:spPr>
          <a:xfrm>
            <a:off x="448965" y="4187584"/>
            <a:ext cx="828625" cy="369332"/>
          </a:xfrm>
          <a:prstGeom prst="rect">
            <a:avLst/>
          </a:prstGeom>
          <a:noFill/>
        </p:spPr>
        <p:txBody>
          <a:bodyPr wrap="none" rtlCol="0">
            <a:spAutoFit/>
          </a:bodyPr>
          <a:lstStyle/>
          <a:p>
            <a:r>
              <a:rPr lang="en-US" dirty="0" smtClean="0"/>
              <a:t>Reason</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Design After Click </a:t>
            </a:r>
            <a:r>
              <a:rPr lang="en-US" dirty="0" smtClean="0">
                <a:solidFill>
                  <a:srgbClr val="002060"/>
                </a:solidFill>
              </a:rPr>
              <a:t>On Edit </a:t>
            </a:r>
            <a:r>
              <a:rPr lang="en-US" dirty="0" smtClean="0">
                <a:solidFill>
                  <a:srgbClr val="002060"/>
                </a:solidFill>
              </a:rPr>
              <a:t>Widget</a:t>
            </a:r>
            <a:endParaRPr lang="en-IN" dirty="0">
              <a:solidFill>
                <a:srgbClr val="002060"/>
              </a:solidFill>
            </a:endParaRPr>
          </a:p>
        </p:txBody>
      </p:sp>
      <p:sp>
        <p:nvSpPr>
          <p:cNvPr id="9" name="Rounded Rectangle 8"/>
          <p:cNvSpPr/>
          <p:nvPr/>
        </p:nvSpPr>
        <p:spPr>
          <a:xfrm>
            <a:off x="3503065" y="4251505"/>
            <a:ext cx="1679755" cy="610820"/>
          </a:xfrm>
          <a:prstGeom prst="roundRect">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Submit</a:t>
            </a:r>
            <a:endParaRPr lang="en-IN" dirty="0"/>
          </a:p>
        </p:txBody>
      </p:sp>
      <p:graphicFrame>
        <p:nvGraphicFramePr>
          <p:cNvPr id="11" name="Table 10"/>
          <p:cNvGraphicFramePr>
            <a:graphicFrameLocks noGrp="1"/>
          </p:cNvGraphicFramePr>
          <p:nvPr/>
        </p:nvGraphicFramePr>
        <p:xfrm>
          <a:off x="296258" y="1197405"/>
          <a:ext cx="8398776" cy="2768600"/>
        </p:xfrm>
        <a:graphic>
          <a:graphicData uri="http://schemas.openxmlformats.org/drawingml/2006/table">
            <a:tbl>
              <a:tblPr firstRow="1" bandRow="1">
                <a:tableStyleId>{5C22544A-7EE6-4342-B048-85BDC9FD1C3A}</a:tableStyleId>
              </a:tblPr>
              <a:tblGrid>
                <a:gridCol w="1399796"/>
                <a:gridCol w="1399796"/>
                <a:gridCol w="1399796"/>
                <a:gridCol w="1399796"/>
                <a:gridCol w="1399796"/>
                <a:gridCol w="1399796"/>
              </a:tblGrid>
              <a:tr h="370840">
                <a:tc>
                  <a:txBody>
                    <a:bodyPr/>
                    <a:lstStyle/>
                    <a:p>
                      <a:r>
                        <a:rPr lang="en-US" dirty="0" smtClean="0"/>
                        <a:t>Task Id</a:t>
                      </a:r>
                      <a:endParaRPr lang="en-IN" dirty="0"/>
                    </a:p>
                  </a:txBody>
                  <a:tcPr/>
                </a:tc>
                <a:tc>
                  <a:txBody>
                    <a:bodyPr/>
                    <a:lstStyle/>
                    <a:p>
                      <a:r>
                        <a:rPr lang="en-US" dirty="0" smtClean="0"/>
                        <a:t>Task Name</a:t>
                      </a:r>
                      <a:endParaRPr lang="en-IN" dirty="0"/>
                    </a:p>
                  </a:txBody>
                  <a:tcPr/>
                </a:tc>
                <a:tc>
                  <a:txBody>
                    <a:bodyPr/>
                    <a:lstStyle/>
                    <a:p>
                      <a:r>
                        <a:rPr lang="en-US" dirty="0" smtClean="0"/>
                        <a:t>Status</a:t>
                      </a:r>
                      <a:endParaRPr lang="en-IN" dirty="0"/>
                    </a:p>
                  </a:txBody>
                  <a:tcPr/>
                </a:tc>
                <a:tc>
                  <a:txBody>
                    <a:bodyPr/>
                    <a:lstStyle/>
                    <a:p>
                      <a:r>
                        <a:rPr lang="en-US" dirty="0" smtClean="0"/>
                        <a:t>Description</a:t>
                      </a:r>
                      <a:endParaRPr lang="en-IN" dirty="0"/>
                    </a:p>
                  </a:txBody>
                  <a:tcPr/>
                </a:tc>
                <a:tc>
                  <a:txBody>
                    <a:bodyPr/>
                    <a:lstStyle/>
                    <a:p>
                      <a:r>
                        <a:rPr lang="en-US" dirty="0" smtClean="0"/>
                        <a:t>Reason</a:t>
                      </a:r>
                      <a:endParaRPr lang="en-IN" dirty="0"/>
                    </a:p>
                  </a:txBody>
                  <a:tcPr/>
                </a:tc>
                <a:tc>
                  <a:txBody>
                    <a:bodyPr/>
                    <a:lstStyle/>
                    <a:p>
                      <a:r>
                        <a:rPr lang="en-US" dirty="0" smtClean="0"/>
                        <a:t>View /Edit/Send Notification</a:t>
                      </a:r>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Report</a:t>
            </a:r>
            <a:endParaRPr lang="en-IN" dirty="0">
              <a:solidFill>
                <a:srgbClr val="002060"/>
              </a:solidFill>
            </a:endParaRPr>
          </a:p>
        </p:txBody>
      </p:sp>
      <p:sp>
        <p:nvSpPr>
          <p:cNvPr id="9" name="Rounded Rectangle 8"/>
          <p:cNvSpPr/>
          <p:nvPr/>
        </p:nvSpPr>
        <p:spPr>
          <a:xfrm>
            <a:off x="7626100" y="1197405"/>
            <a:ext cx="1221640" cy="610820"/>
          </a:xfrm>
          <a:prstGeom prst="roundRect">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Go</a:t>
            </a:r>
            <a:endParaRPr lang="en-IN" dirty="0"/>
          </a:p>
        </p:txBody>
      </p:sp>
      <p:graphicFrame>
        <p:nvGraphicFramePr>
          <p:cNvPr id="11" name="Table 10"/>
          <p:cNvGraphicFramePr>
            <a:graphicFrameLocks noGrp="1"/>
          </p:cNvGraphicFramePr>
          <p:nvPr/>
        </p:nvGraphicFramePr>
        <p:xfrm>
          <a:off x="448965" y="2113635"/>
          <a:ext cx="8398776" cy="2768600"/>
        </p:xfrm>
        <a:graphic>
          <a:graphicData uri="http://schemas.openxmlformats.org/drawingml/2006/table">
            <a:tbl>
              <a:tblPr firstRow="1" bandRow="1">
                <a:tableStyleId>{5C22544A-7EE6-4342-B048-85BDC9FD1C3A}</a:tableStyleId>
              </a:tblPr>
              <a:tblGrid>
                <a:gridCol w="1399796"/>
                <a:gridCol w="1399796"/>
                <a:gridCol w="1399796"/>
                <a:gridCol w="1399796"/>
                <a:gridCol w="1399796"/>
                <a:gridCol w="1399796"/>
              </a:tblGrid>
              <a:tr h="370840">
                <a:tc>
                  <a:txBody>
                    <a:bodyPr/>
                    <a:lstStyle/>
                    <a:p>
                      <a:r>
                        <a:rPr lang="en-US" dirty="0" smtClean="0"/>
                        <a:t>Task Id</a:t>
                      </a:r>
                      <a:endParaRPr lang="en-IN" dirty="0"/>
                    </a:p>
                  </a:txBody>
                  <a:tcPr/>
                </a:tc>
                <a:tc>
                  <a:txBody>
                    <a:bodyPr/>
                    <a:lstStyle/>
                    <a:p>
                      <a:r>
                        <a:rPr lang="en-US" dirty="0" smtClean="0"/>
                        <a:t>Task Name</a:t>
                      </a:r>
                      <a:endParaRPr lang="en-IN" dirty="0"/>
                    </a:p>
                  </a:txBody>
                  <a:tcPr/>
                </a:tc>
                <a:tc>
                  <a:txBody>
                    <a:bodyPr/>
                    <a:lstStyle/>
                    <a:p>
                      <a:r>
                        <a:rPr lang="en-US" dirty="0" smtClean="0"/>
                        <a:t>Status</a:t>
                      </a:r>
                      <a:endParaRPr lang="en-IN" dirty="0"/>
                    </a:p>
                  </a:txBody>
                  <a:tcPr/>
                </a:tc>
                <a:tc>
                  <a:txBody>
                    <a:bodyPr/>
                    <a:lstStyle/>
                    <a:p>
                      <a:r>
                        <a:rPr lang="en-US" dirty="0" smtClean="0"/>
                        <a:t>Description</a:t>
                      </a:r>
                      <a:endParaRPr lang="en-IN" dirty="0"/>
                    </a:p>
                  </a:txBody>
                  <a:tcPr/>
                </a:tc>
                <a:tc>
                  <a:txBody>
                    <a:bodyPr/>
                    <a:lstStyle/>
                    <a:p>
                      <a:r>
                        <a:rPr lang="en-US" dirty="0" smtClean="0"/>
                        <a:t>Reason</a:t>
                      </a:r>
                      <a:endParaRPr lang="en-IN" dirty="0"/>
                    </a:p>
                  </a:txBody>
                  <a:tcPr/>
                </a:tc>
                <a:tc>
                  <a:txBody>
                    <a:bodyPr/>
                    <a:lstStyle/>
                    <a:p>
                      <a:r>
                        <a:rPr lang="en-US" dirty="0" smtClean="0"/>
                        <a:t>Start date/End date</a:t>
                      </a:r>
                      <a:endParaRPr lang="en-IN" dirty="0"/>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5" name="Flowchart: Process 4"/>
          <p:cNvSpPr/>
          <p:nvPr/>
        </p:nvSpPr>
        <p:spPr>
          <a:xfrm>
            <a:off x="1823310" y="1350110"/>
            <a:ext cx="106893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6" name="TextBox 5"/>
          <p:cNvSpPr txBox="1"/>
          <p:nvPr/>
        </p:nvSpPr>
        <p:spPr>
          <a:xfrm>
            <a:off x="754375" y="1286188"/>
            <a:ext cx="1128642" cy="369332"/>
          </a:xfrm>
          <a:prstGeom prst="rect">
            <a:avLst/>
          </a:prstGeom>
          <a:noFill/>
        </p:spPr>
        <p:txBody>
          <a:bodyPr wrap="none" rtlCol="0">
            <a:spAutoFit/>
          </a:bodyPr>
          <a:lstStyle/>
          <a:p>
            <a:r>
              <a:rPr lang="en-US" dirty="0" smtClean="0"/>
              <a:t>Start date</a:t>
            </a:r>
            <a:endParaRPr lang="en-IN" dirty="0"/>
          </a:p>
        </p:txBody>
      </p:sp>
      <p:sp>
        <p:nvSpPr>
          <p:cNvPr id="7" name="Flowchart: Process 6"/>
          <p:cNvSpPr/>
          <p:nvPr/>
        </p:nvSpPr>
        <p:spPr>
          <a:xfrm>
            <a:off x="4266590" y="1350110"/>
            <a:ext cx="106893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8" name="TextBox 7"/>
          <p:cNvSpPr txBox="1"/>
          <p:nvPr/>
        </p:nvSpPr>
        <p:spPr>
          <a:xfrm>
            <a:off x="3197655" y="1350110"/>
            <a:ext cx="1008609" cy="369332"/>
          </a:xfrm>
          <a:prstGeom prst="rect">
            <a:avLst/>
          </a:prstGeom>
          <a:noFill/>
        </p:spPr>
        <p:txBody>
          <a:bodyPr wrap="none" rtlCol="0">
            <a:spAutoFit/>
          </a:bodyPr>
          <a:lstStyle/>
          <a:p>
            <a:r>
              <a:rPr lang="en-US" dirty="0" smtClean="0"/>
              <a:t>End date</a:t>
            </a:r>
            <a:endParaRPr lang="en-IN" dirty="0"/>
          </a:p>
        </p:txBody>
      </p:sp>
      <p:sp>
        <p:nvSpPr>
          <p:cNvPr id="10" name="TextBox 9"/>
          <p:cNvSpPr txBox="1"/>
          <p:nvPr/>
        </p:nvSpPr>
        <p:spPr>
          <a:xfrm>
            <a:off x="5640935" y="1350110"/>
            <a:ext cx="729687" cy="369332"/>
          </a:xfrm>
          <a:prstGeom prst="rect">
            <a:avLst/>
          </a:prstGeom>
          <a:noFill/>
        </p:spPr>
        <p:txBody>
          <a:bodyPr wrap="none" rtlCol="0">
            <a:spAutoFit/>
          </a:bodyPr>
          <a:lstStyle/>
          <a:p>
            <a:r>
              <a:rPr lang="en-US" dirty="0" smtClean="0"/>
              <a:t>Status</a:t>
            </a:r>
            <a:endParaRPr lang="en-IN" dirty="0"/>
          </a:p>
        </p:txBody>
      </p:sp>
      <p:sp>
        <p:nvSpPr>
          <p:cNvPr id="12" name="Flowchart: Process 11"/>
          <p:cNvSpPr/>
          <p:nvPr/>
        </p:nvSpPr>
        <p:spPr>
          <a:xfrm>
            <a:off x="6404460" y="1350110"/>
            <a:ext cx="1068935" cy="305410"/>
          </a:xfrm>
          <a:prstGeom prst="flowChartProcess">
            <a:avLst/>
          </a:prstGeom>
          <a:solidFill>
            <a:schemeClr val="tx1">
              <a:lumMod val="95000"/>
              <a:lumOff val="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Design After Login ( Admin Widget )</a:t>
            </a:r>
            <a:endParaRPr lang="en-IN" dirty="0">
              <a:solidFill>
                <a:srgbClr val="002060"/>
              </a:solidFill>
            </a:endParaRPr>
          </a:p>
        </p:txBody>
      </p:sp>
      <p:sp>
        <p:nvSpPr>
          <p:cNvPr id="5" name="Rectangle 4"/>
          <p:cNvSpPr/>
          <p:nvPr/>
        </p:nvSpPr>
        <p:spPr>
          <a:xfrm>
            <a:off x="1365195" y="1960930"/>
            <a:ext cx="2595985"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Report</a:t>
            </a:r>
            <a:endParaRPr lang="en-IN" dirty="0"/>
          </a:p>
        </p:txBody>
      </p:sp>
      <p:sp>
        <p:nvSpPr>
          <p:cNvPr id="6" name="Rectangle 5"/>
          <p:cNvSpPr/>
          <p:nvPr/>
        </p:nvSpPr>
        <p:spPr>
          <a:xfrm>
            <a:off x="1365195" y="3335275"/>
            <a:ext cx="2595985"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Add/Update </a:t>
            </a:r>
            <a:r>
              <a:rPr lang="en-US" dirty="0" smtClean="0"/>
              <a:t>New Technicians</a:t>
            </a:r>
            <a:endParaRPr lang="en-IN" dirty="0"/>
          </a:p>
        </p:txBody>
      </p:sp>
      <p:sp>
        <p:nvSpPr>
          <p:cNvPr id="7" name="Rectangle 6"/>
          <p:cNvSpPr/>
          <p:nvPr/>
        </p:nvSpPr>
        <p:spPr>
          <a:xfrm>
            <a:off x="4419295" y="1960930"/>
            <a:ext cx="2595985"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Create/Update Login</a:t>
            </a:r>
            <a:endParaRPr lang="en-IN" dirty="0"/>
          </a:p>
        </p:txBody>
      </p:sp>
      <p:sp>
        <p:nvSpPr>
          <p:cNvPr id="8" name="Rectangle 7"/>
          <p:cNvSpPr/>
          <p:nvPr/>
        </p:nvSpPr>
        <p:spPr>
          <a:xfrm>
            <a:off x="4419295" y="3335275"/>
            <a:ext cx="2595985"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View And Edit Details of </a:t>
            </a:r>
            <a:r>
              <a:rPr lang="en-US" dirty="0" smtClean="0"/>
              <a:t>Technicians</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Design After Login ( </a:t>
            </a:r>
            <a:r>
              <a:rPr lang="en-US" dirty="0" smtClean="0">
                <a:solidFill>
                  <a:srgbClr val="002060"/>
                </a:solidFill>
              </a:rPr>
              <a:t>Task Admin Widget </a:t>
            </a:r>
            <a:r>
              <a:rPr lang="en-US" dirty="0" smtClean="0">
                <a:solidFill>
                  <a:srgbClr val="002060"/>
                </a:solidFill>
              </a:rPr>
              <a:t>)</a:t>
            </a:r>
            <a:endParaRPr lang="en-IN" dirty="0">
              <a:solidFill>
                <a:srgbClr val="002060"/>
              </a:solidFill>
            </a:endParaRPr>
          </a:p>
        </p:txBody>
      </p:sp>
      <p:sp>
        <p:nvSpPr>
          <p:cNvPr id="5" name="Rectangle 4"/>
          <p:cNvSpPr/>
          <p:nvPr/>
        </p:nvSpPr>
        <p:spPr>
          <a:xfrm>
            <a:off x="1365196" y="135011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Report</a:t>
            </a:r>
            <a:endParaRPr lang="en-IN" dirty="0"/>
          </a:p>
        </p:txBody>
      </p:sp>
      <p:sp>
        <p:nvSpPr>
          <p:cNvPr id="6" name="Rectangle 5"/>
          <p:cNvSpPr/>
          <p:nvPr/>
        </p:nvSpPr>
        <p:spPr>
          <a:xfrm>
            <a:off x="1365196" y="257175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Follow-up On task</a:t>
            </a:r>
            <a:endParaRPr lang="en-IN" dirty="0"/>
          </a:p>
        </p:txBody>
      </p:sp>
      <p:sp>
        <p:nvSpPr>
          <p:cNvPr id="7" name="Rectangle 6"/>
          <p:cNvSpPr/>
          <p:nvPr/>
        </p:nvSpPr>
        <p:spPr>
          <a:xfrm>
            <a:off x="3961180" y="135011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Assign Task</a:t>
            </a:r>
            <a:endParaRPr lang="en-IN" dirty="0"/>
          </a:p>
        </p:txBody>
      </p:sp>
      <p:sp>
        <p:nvSpPr>
          <p:cNvPr id="8" name="Rectangle 7"/>
          <p:cNvSpPr/>
          <p:nvPr/>
        </p:nvSpPr>
        <p:spPr>
          <a:xfrm>
            <a:off x="3961180" y="257175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View/Edit status of task</a:t>
            </a:r>
            <a:endParaRPr lang="en-IN" dirty="0"/>
          </a:p>
        </p:txBody>
      </p:sp>
      <p:sp>
        <p:nvSpPr>
          <p:cNvPr id="9" name="Rectangle 8"/>
          <p:cNvSpPr/>
          <p:nvPr/>
        </p:nvSpPr>
        <p:spPr>
          <a:xfrm>
            <a:off x="6557165" y="135011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View/Edit Details </a:t>
            </a:r>
            <a:r>
              <a:rPr lang="en-US" dirty="0" smtClean="0"/>
              <a:t>of Task</a:t>
            </a:r>
            <a:endParaRPr lang="en-IN" dirty="0"/>
          </a:p>
        </p:txBody>
      </p:sp>
      <p:sp>
        <p:nvSpPr>
          <p:cNvPr id="10" name="Rectangle 9"/>
          <p:cNvSpPr/>
          <p:nvPr/>
        </p:nvSpPr>
        <p:spPr>
          <a:xfrm>
            <a:off x="6557165" y="257175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Notification</a:t>
            </a:r>
            <a:endParaRPr lang="en-IN" dirty="0"/>
          </a:p>
        </p:txBody>
      </p:sp>
      <p:sp>
        <p:nvSpPr>
          <p:cNvPr id="11" name="Rectangle 10"/>
          <p:cNvSpPr/>
          <p:nvPr/>
        </p:nvSpPr>
        <p:spPr>
          <a:xfrm>
            <a:off x="3961180" y="3946095"/>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Close/</a:t>
            </a:r>
            <a:r>
              <a:rPr lang="en-IN" dirty="0" smtClean="0"/>
              <a:t>register/ reassign Task</a:t>
            </a:r>
            <a:endParaRPr lang="en-IN" dirty="0"/>
          </a:p>
        </p:txBody>
      </p:sp>
      <p:sp>
        <p:nvSpPr>
          <p:cNvPr id="13" name="Rectangle 12"/>
          <p:cNvSpPr/>
          <p:nvPr/>
        </p:nvSpPr>
        <p:spPr>
          <a:xfrm>
            <a:off x="1365195" y="3946095"/>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Customer Update</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71450"/>
            <a:ext cx="8314035" cy="742950"/>
          </a:xfrm>
        </p:spPr>
        <p:txBody>
          <a:bodyPr>
            <a:normAutofit fontScale="90000"/>
          </a:bodyPr>
          <a:lstStyle/>
          <a:p>
            <a:r>
              <a:rPr lang="en-US" dirty="0" smtClean="0">
                <a:solidFill>
                  <a:srgbClr val="002060"/>
                </a:solidFill>
              </a:rPr>
              <a:t>Design After Login </a:t>
            </a:r>
            <a:r>
              <a:rPr lang="en-US" dirty="0" smtClean="0">
                <a:solidFill>
                  <a:srgbClr val="002060"/>
                </a:solidFill>
              </a:rPr>
              <a:t>(</a:t>
            </a:r>
            <a:r>
              <a:rPr lang="en-IN" dirty="0" smtClean="0">
                <a:solidFill>
                  <a:srgbClr val="002060"/>
                </a:solidFill>
              </a:rPr>
              <a:t>Technicians</a:t>
            </a:r>
            <a:r>
              <a:rPr lang="en-US" dirty="0" smtClean="0">
                <a:solidFill>
                  <a:srgbClr val="002060"/>
                </a:solidFill>
              </a:rPr>
              <a:t>Widget </a:t>
            </a:r>
            <a:r>
              <a:rPr lang="en-US" dirty="0" smtClean="0">
                <a:solidFill>
                  <a:srgbClr val="002060"/>
                </a:solidFill>
              </a:rPr>
              <a:t>)</a:t>
            </a:r>
            <a:endParaRPr lang="en-IN" dirty="0">
              <a:solidFill>
                <a:srgbClr val="002060"/>
              </a:solidFill>
            </a:endParaRPr>
          </a:p>
        </p:txBody>
      </p:sp>
      <p:sp>
        <p:nvSpPr>
          <p:cNvPr id="3" name="Rectangle 2"/>
          <p:cNvSpPr/>
          <p:nvPr/>
        </p:nvSpPr>
        <p:spPr>
          <a:xfrm>
            <a:off x="1365196" y="135011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Self Report</a:t>
            </a:r>
            <a:endParaRPr lang="en-IN" dirty="0"/>
          </a:p>
        </p:txBody>
      </p:sp>
      <p:sp>
        <p:nvSpPr>
          <p:cNvPr id="4" name="Rectangle 3"/>
          <p:cNvSpPr/>
          <p:nvPr/>
        </p:nvSpPr>
        <p:spPr>
          <a:xfrm>
            <a:off x="1365196" y="257175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Pending Task Report</a:t>
            </a:r>
            <a:endParaRPr lang="en-IN" dirty="0"/>
          </a:p>
        </p:txBody>
      </p:sp>
      <p:sp>
        <p:nvSpPr>
          <p:cNvPr id="5" name="Rectangle 4"/>
          <p:cNvSpPr/>
          <p:nvPr/>
        </p:nvSpPr>
        <p:spPr>
          <a:xfrm>
            <a:off x="3961180" y="135011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Task Report</a:t>
            </a:r>
            <a:endParaRPr lang="en-IN" dirty="0"/>
          </a:p>
        </p:txBody>
      </p:sp>
      <p:sp>
        <p:nvSpPr>
          <p:cNvPr id="6" name="Rectangle 5"/>
          <p:cNvSpPr/>
          <p:nvPr/>
        </p:nvSpPr>
        <p:spPr>
          <a:xfrm>
            <a:off x="3961180" y="257175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View/Edit Details of </a:t>
            </a:r>
            <a:r>
              <a:rPr lang="en-US" dirty="0" smtClean="0"/>
              <a:t>Task</a:t>
            </a:r>
            <a:endParaRPr lang="en-IN" dirty="0"/>
          </a:p>
        </p:txBody>
      </p:sp>
      <p:sp>
        <p:nvSpPr>
          <p:cNvPr id="9" name="Rectangle 8"/>
          <p:cNvSpPr/>
          <p:nvPr/>
        </p:nvSpPr>
        <p:spPr>
          <a:xfrm>
            <a:off x="6709870" y="135011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Other </a:t>
            </a:r>
            <a:r>
              <a:rPr lang="en-US" dirty="0" err="1" smtClean="0"/>
              <a:t>Tecnicians</a:t>
            </a:r>
            <a:r>
              <a:rPr lang="en-US" dirty="0" smtClean="0"/>
              <a:t> Report</a:t>
            </a:r>
            <a:endParaRPr lang="en-IN" dirty="0"/>
          </a:p>
        </p:txBody>
      </p:sp>
      <p:sp>
        <p:nvSpPr>
          <p:cNvPr id="10" name="Rectangle 9"/>
          <p:cNvSpPr/>
          <p:nvPr/>
        </p:nvSpPr>
        <p:spPr>
          <a:xfrm>
            <a:off x="6709870" y="2571750"/>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Send Notification</a:t>
            </a:r>
            <a:endParaRPr lang="en-IN" dirty="0"/>
          </a:p>
        </p:txBody>
      </p:sp>
      <p:sp>
        <p:nvSpPr>
          <p:cNvPr id="11" name="Rectangle 10"/>
          <p:cNvSpPr/>
          <p:nvPr/>
        </p:nvSpPr>
        <p:spPr>
          <a:xfrm>
            <a:off x="3961180" y="3946095"/>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Close/</a:t>
            </a:r>
            <a:r>
              <a:rPr lang="en-IN" dirty="0" smtClean="0"/>
              <a:t>register/ reassign Task</a:t>
            </a:r>
            <a:endParaRPr lang="en-IN" dirty="0"/>
          </a:p>
        </p:txBody>
      </p:sp>
      <p:sp>
        <p:nvSpPr>
          <p:cNvPr id="12" name="Rectangle 11"/>
          <p:cNvSpPr/>
          <p:nvPr/>
        </p:nvSpPr>
        <p:spPr>
          <a:xfrm>
            <a:off x="1365195" y="3946095"/>
            <a:ext cx="2137870" cy="10689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Update to Task Admin </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907079" y="1655519"/>
          <a:ext cx="7177135" cy="1569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smtClean="0">
                <a:solidFill>
                  <a:srgbClr val="002060"/>
                </a:solidFill>
              </a:rPr>
              <a:t>Business</a:t>
            </a:r>
            <a:r>
              <a:rPr lang="en-US" dirty="0" smtClean="0">
                <a:solidFill>
                  <a:srgbClr val="002060"/>
                </a:solidFill>
              </a:rPr>
              <a:t> </a:t>
            </a:r>
            <a:r>
              <a:rPr lang="en-US" sz="4000" dirty="0" smtClean="0">
                <a:solidFill>
                  <a:srgbClr val="002060"/>
                </a:solidFill>
              </a:rPr>
              <a:t>Flow</a:t>
            </a:r>
            <a:endParaRPr lang="en-IN" sz="4000" dirty="0" smtClean="0">
              <a:solidFill>
                <a:srgbClr val="002060"/>
              </a:solidFill>
            </a:endParaRPr>
          </a:p>
        </p:txBody>
      </p:sp>
      <p:sp>
        <p:nvSpPr>
          <p:cNvPr id="4" name="Rectangle 3"/>
          <p:cNvSpPr/>
          <p:nvPr/>
        </p:nvSpPr>
        <p:spPr>
          <a:xfrm>
            <a:off x="296260" y="1197405"/>
            <a:ext cx="1679755" cy="914400"/>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Request Come </a:t>
            </a:r>
            <a:endParaRPr lang="en-IN" dirty="0">
              <a:solidFill>
                <a:srgbClr val="FFC000"/>
              </a:solidFill>
            </a:endParaRPr>
          </a:p>
        </p:txBody>
      </p:sp>
      <p:sp>
        <p:nvSpPr>
          <p:cNvPr id="5" name="Rectangle 4"/>
          <p:cNvSpPr/>
          <p:nvPr/>
        </p:nvSpPr>
        <p:spPr>
          <a:xfrm>
            <a:off x="2281427" y="1197405"/>
            <a:ext cx="1832460" cy="916230"/>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Assign Request By Admin</a:t>
            </a:r>
            <a:endParaRPr lang="en-IN" dirty="0">
              <a:solidFill>
                <a:srgbClr val="FFC000"/>
              </a:solidFill>
            </a:endParaRPr>
          </a:p>
        </p:txBody>
      </p:sp>
      <p:sp>
        <p:nvSpPr>
          <p:cNvPr id="6" name="Rectangle 5"/>
          <p:cNvSpPr/>
          <p:nvPr/>
        </p:nvSpPr>
        <p:spPr>
          <a:xfrm>
            <a:off x="4419296" y="1197404"/>
            <a:ext cx="2443279" cy="1068935"/>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Get Request In </a:t>
            </a:r>
            <a:r>
              <a:rPr lang="en-IN" dirty="0" smtClean="0">
                <a:solidFill>
                  <a:srgbClr val="FFC000"/>
                </a:solidFill>
              </a:rPr>
              <a:t>Technician Bucket/Send Email Notification to Technician </a:t>
            </a:r>
            <a:endParaRPr lang="en-IN" dirty="0">
              <a:solidFill>
                <a:srgbClr val="FFC000"/>
              </a:solidFill>
            </a:endParaRPr>
          </a:p>
        </p:txBody>
      </p:sp>
      <p:cxnSp>
        <p:nvCxnSpPr>
          <p:cNvPr id="8" name="Straight Arrow Connector 7"/>
          <p:cNvCxnSpPr>
            <a:stCxn id="4" idx="3"/>
            <a:endCxn id="5" idx="1"/>
          </p:cNvCxnSpPr>
          <p:nvPr/>
        </p:nvCxnSpPr>
        <p:spPr>
          <a:xfrm>
            <a:off x="1976015" y="1654605"/>
            <a:ext cx="305412" cy="91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5" idx="3"/>
            <a:endCxn id="6" idx="1"/>
          </p:cNvCxnSpPr>
          <p:nvPr/>
        </p:nvCxnSpPr>
        <p:spPr>
          <a:xfrm>
            <a:off x="4113887" y="1655520"/>
            <a:ext cx="305409" cy="763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7167984" y="1197405"/>
            <a:ext cx="1679755" cy="916230"/>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Login</a:t>
            </a:r>
          </a:p>
          <a:p>
            <a:pPr algn="ctr"/>
            <a:r>
              <a:rPr lang="en-US" dirty="0" smtClean="0">
                <a:solidFill>
                  <a:srgbClr val="FFC000"/>
                </a:solidFill>
              </a:rPr>
              <a:t>By </a:t>
            </a:r>
            <a:r>
              <a:rPr lang="en-IN" dirty="0" smtClean="0">
                <a:solidFill>
                  <a:srgbClr val="FFC000"/>
                </a:solidFill>
              </a:rPr>
              <a:t>Technician</a:t>
            </a:r>
            <a:endParaRPr lang="en-IN" dirty="0">
              <a:solidFill>
                <a:srgbClr val="FFC000"/>
              </a:solidFill>
            </a:endParaRPr>
          </a:p>
        </p:txBody>
      </p:sp>
      <p:sp>
        <p:nvSpPr>
          <p:cNvPr id="18" name="Rectangle 17"/>
          <p:cNvSpPr/>
          <p:nvPr/>
        </p:nvSpPr>
        <p:spPr>
          <a:xfrm>
            <a:off x="296260" y="2571750"/>
            <a:ext cx="1679755" cy="916230"/>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Authentication Process</a:t>
            </a:r>
            <a:endParaRPr lang="en-IN" dirty="0">
              <a:solidFill>
                <a:srgbClr val="FFC000"/>
              </a:solidFill>
            </a:endParaRPr>
          </a:p>
        </p:txBody>
      </p:sp>
      <p:sp>
        <p:nvSpPr>
          <p:cNvPr id="19" name="Rectangle 18"/>
          <p:cNvSpPr/>
          <p:nvPr/>
        </p:nvSpPr>
        <p:spPr>
          <a:xfrm>
            <a:off x="2281426" y="2571750"/>
            <a:ext cx="1985165" cy="916230"/>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Get assign task and work on it</a:t>
            </a:r>
            <a:endParaRPr lang="en-IN" dirty="0">
              <a:solidFill>
                <a:srgbClr val="FFC000"/>
              </a:solidFill>
            </a:endParaRPr>
          </a:p>
        </p:txBody>
      </p:sp>
      <p:sp>
        <p:nvSpPr>
          <p:cNvPr id="20" name="Rectangle 19"/>
          <p:cNvSpPr/>
          <p:nvPr/>
        </p:nvSpPr>
        <p:spPr>
          <a:xfrm>
            <a:off x="4572001" y="2571749"/>
            <a:ext cx="2137869" cy="1068935"/>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Update Status of task( In progress, Complete,  new, </a:t>
            </a:r>
            <a:r>
              <a:rPr lang="en-US" dirty="0" err="1" smtClean="0">
                <a:solidFill>
                  <a:srgbClr val="FFC000"/>
                </a:solidFill>
              </a:rPr>
              <a:t>Stucked</a:t>
            </a:r>
            <a:r>
              <a:rPr lang="en-US" dirty="0" smtClean="0">
                <a:solidFill>
                  <a:srgbClr val="FFC000"/>
                </a:solidFill>
              </a:rPr>
              <a:t>)</a:t>
            </a:r>
            <a:endParaRPr lang="en-IN" dirty="0">
              <a:solidFill>
                <a:srgbClr val="FFC000"/>
              </a:solidFill>
            </a:endParaRPr>
          </a:p>
        </p:txBody>
      </p:sp>
      <p:sp>
        <p:nvSpPr>
          <p:cNvPr id="21" name="Rectangle 20"/>
          <p:cNvSpPr/>
          <p:nvPr/>
        </p:nvSpPr>
        <p:spPr>
          <a:xfrm>
            <a:off x="7320690" y="2571749"/>
            <a:ext cx="1527050" cy="1068935"/>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Send Mail/Notification Regarding Task</a:t>
            </a:r>
            <a:endParaRPr lang="en-IN" dirty="0">
              <a:solidFill>
                <a:srgbClr val="FFC000"/>
              </a:solidFill>
            </a:endParaRPr>
          </a:p>
        </p:txBody>
      </p:sp>
      <p:sp>
        <p:nvSpPr>
          <p:cNvPr id="22" name="Rectangle 21"/>
          <p:cNvSpPr/>
          <p:nvPr/>
        </p:nvSpPr>
        <p:spPr>
          <a:xfrm>
            <a:off x="296260" y="4098800"/>
            <a:ext cx="1832460" cy="916230"/>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Maintain Log In system</a:t>
            </a:r>
            <a:endParaRPr lang="en-IN" dirty="0">
              <a:solidFill>
                <a:srgbClr val="FFC000"/>
              </a:solidFill>
            </a:endParaRPr>
          </a:p>
        </p:txBody>
      </p:sp>
      <p:sp>
        <p:nvSpPr>
          <p:cNvPr id="23" name="Rectangle 22"/>
          <p:cNvSpPr/>
          <p:nvPr/>
        </p:nvSpPr>
        <p:spPr>
          <a:xfrm>
            <a:off x="2434131" y="4098800"/>
            <a:ext cx="1832460" cy="916230"/>
          </a:xfrm>
          <a:prstGeom prst="rect">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Reporting</a:t>
            </a:r>
            <a:endParaRPr lang="en-IN" dirty="0">
              <a:solidFill>
                <a:srgbClr val="FFC000"/>
              </a:solidFill>
            </a:endParaRPr>
          </a:p>
        </p:txBody>
      </p:sp>
      <p:cxnSp>
        <p:nvCxnSpPr>
          <p:cNvPr id="25" name="Straight Arrow Connector 24"/>
          <p:cNvCxnSpPr/>
          <p:nvPr/>
        </p:nvCxnSpPr>
        <p:spPr>
          <a:xfrm>
            <a:off x="6862575" y="1655520"/>
            <a:ext cx="30541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8" idx="3"/>
            <a:endCxn id="19" idx="1"/>
          </p:cNvCxnSpPr>
          <p:nvPr/>
        </p:nvCxnSpPr>
        <p:spPr>
          <a:xfrm>
            <a:off x="1976015" y="3029865"/>
            <a:ext cx="30541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9" idx="3"/>
            <a:endCxn id="20" idx="1"/>
          </p:cNvCxnSpPr>
          <p:nvPr/>
        </p:nvCxnSpPr>
        <p:spPr>
          <a:xfrm>
            <a:off x="4266591" y="3029865"/>
            <a:ext cx="305410" cy="763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20" idx="3"/>
            <a:endCxn id="21" idx="1"/>
          </p:cNvCxnSpPr>
          <p:nvPr/>
        </p:nvCxnSpPr>
        <p:spPr>
          <a:xfrm>
            <a:off x="6709870" y="3106217"/>
            <a:ext cx="6108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22" idx="3"/>
            <a:endCxn id="23" idx="1"/>
          </p:cNvCxnSpPr>
          <p:nvPr/>
        </p:nvCxnSpPr>
        <p:spPr>
          <a:xfrm>
            <a:off x="2128720" y="4556915"/>
            <a:ext cx="30541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8" name="Shape 47"/>
          <p:cNvCxnSpPr>
            <a:stCxn id="13" idx="3"/>
            <a:endCxn id="18" idx="0"/>
          </p:cNvCxnSpPr>
          <p:nvPr/>
        </p:nvCxnSpPr>
        <p:spPr>
          <a:xfrm flipH="1">
            <a:off x="1136138" y="1655520"/>
            <a:ext cx="7711601" cy="916230"/>
          </a:xfrm>
          <a:prstGeom prst="bentConnector4">
            <a:avLst>
              <a:gd name="adj1" fmla="val -2964"/>
              <a:gd name="adj2" fmla="val 75000"/>
            </a:avLst>
          </a:prstGeom>
          <a:ln>
            <a:tailEnd type="arrow"/>
          </a:ln>
        </p:spPr>
        <p:style>
          <a:lnRef idx="3">
            <a:schemeClr val="dk1"/>
          </a:lnRef>
          <a:fillRef idx="0">
            <a:schemeClr val="dk1"/>
          </a:fillRef>
          <a:effectRef idx="2">
            <a:schemeClr val="dk1"/>
          </a:effectRef>
          <a:fontRef idx="minor">
            <a:schemeClr val="tx1"/>
          </a:fontRef>
        </p:style>
      </p:cxnSp>
      <p:cxnSp>
        <p:nvCxnSpPr>
          <p:cNvPr id="53" name="Shape 52"/>
          <p:cNvCxnSpPr>
            <a:stCxn id="21" idx="3"/>
            <a:endCxn id="22" idx="0"/>
          </p:cNvCxnSpPr>
          <p:nvPr/>
        </p:nvCxnSpPr>
        <p:spPr>
          <a:xfrm flipH="1">
            <a:off x="1212490" y="3106217"/>
            <a:ext cx="7635250" cy="992583"/>
          </a:xfrm>
          <a:prstGeom prst="bentConnector4">
            <a:avLst>
              <a:gd name="adj1" fmla="val -2994"/>
              <a:gd name="adj2" fmla="val 76923"/>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002060"/>
                </a:solidFill>
              </a:rPr>
              <a:t>Business Flow Description</a:t>
            </a:r>
            <a:endParaRPr lang="en-IN" dirty="0">
              <a:solidFill>
                <a:srgbClr val="002060"/>
              </a:solidFill>
            </a:endParaRPr>
          </a:p>
        </p:txBody>
      </p:sp>
      <p:sp>
        <p:nvSpPr>
          <p:cNvPr id="4" name="Content Placeholder 3"/>
          <p:cNvSpPr>
            <a:spLocks noGrp="1"/>
          </p:cNvSpPr>
          <p:nvPr>
            <p:ph sz="quarter" idx="1"/>
          </p:nvPr>
        </p:nvSpPr>
        <p:spPr/>
        <p:txBody>
          <a:bodyPr>
            <a:normAutofit fontScale="70000" lnSpcReduction="20000"/>
          </a:bodyPr>
          <a:lstStyle/>
          <a:p>
            <a:r>
              <a:rPr lang="en-US" dirty="0" smtClean="0"/>
              <a:t>Getting Request</a:t>
            </a:r>
            <a:r>
              <a:rPr lang="en-US" dirty="0" smtClean="0">
                <a:solidFill>
                  <a:srgbClr val="FFC000"/>
                </a:solidFill>
              </a:rPr>
              <a:t> </a:t>
            </a:r>
            <a:r>
              <a:rPr lang="en-US" dirty="0" smtClean="0"/>
              <a:t>From Admin Request Center</a:t>
            </a:r>
            <a:r>
              <a:rPr lang="en-IN" dirty="0" smtClean="0">
                <a:solidFill>
                  <a:srgbClr val="FFC000"/>
                </a:solidFill>
              </a:rPr>
              <a:t>.</a:t>
            </a:r>
            <a:endParaRPr lang="en-US" dirty="0" smtClean="0"/>
          </a:p>
          <a:p>
            <a:r>
              <a:rPr lang="en-IN" dirty="0" smtClean="0"/>
              <a:t>Authenticate Technicians with proper user id and password and generate </a:t>
            </a:r>
            <a:r>
              <a:rPr lang="en-IN" dirty="0" err="1" smtClean="0"/>
              <a:t>oauth</a:t>
            </a:r>
            <a:r>
              <a:rPr lang="en-IN" dirty="0" smtClean="0"/>
              <a:t> token</a:t>
            </a:r>
            <a:r>
              <a:rPr lang="en-US" dirty="0" smtClean="0"/>
              <a:t>.</a:t>
            </a:r>
          </a:p>
          <a:p>
            <a:r>
              <a:rPr lang="en-US" dirty="0" smtClean="0"/>
              <a:t>With help of this token we are validate every API and give access rights to that’s user for further activity. </a:t>
            </a:r>
          </a:p>
          <a:p>
            <a:r>
              <a:rPr lang="en-US" dirty="0" smtClean="0"/>
              <a:t>Admin should assign </a:t>
            </a:r>
            <a:r>
              <a:rPr lang="en-IN" dirty="0" smtClean="0"/>
              <a:t>maintenance request to Technicians and once he is assign then he got email notification.</a:t>
            </a:r>
            <a:endParaRPr lang="en-US" dirty="0" smtClean="0"/>
          </a:p>
          <a:p>
            <a:r>
              <a:rPr lang="en-IN" dirty="0" smtClean="0"/>
              <a:t>Technicians a</a:t>
            </a:r>
            <a:r>
              <a:rPr lang="en-US" dirty="0" err="1" smtClean="0"/>
              <a:t>ble</a:t>
            </a:r>
            <a:r>
              <a:rPr lang="en-US" dirty="0" smtClean="0"/>
              <a:t> to view technical request as well as </a:t>
            </a:r>
            <a:r>
              <a:rPr lang="en-IN" dirty="0" smtClean="0"/>
              <a:t>close, register , reassign a maintenance request</a:t>
            </a:r>
            <a:r>
              <a:rPr lang="en-US" dirty="0" smtClean="0"/>
              <a:t>.</a:t>
            </a:r>
          </a:p>
          <a:p>
            <a:r>
              <a:rPr lang="en-US" dirty="0" smtClean="0"/>
              <a:t>After that he also able to send notification.</a:t>
            </a:r>
          </a:p>
          <a:p>
            <a:r>
              <a:rPr lang="en-US" dirty="0" smtClean="0"/>
              <a:t>Report and Analysis of </a:t>
            </a:r>
            <a:r>
              <a:rPr lang="en-IN" dirty="0" smtClean="0"/>
              <a:t>Mobile tower maintenance system</a:t>
            </a:r>
            <a:r>
              <a:rPr lang="en-US" dirty="0" smtClean="0"/>
              <a:t>.</a:t>
            </a:r>
          </a:p>
          <a:p>
            <a:endParaRPr lang="en-IN" dirty="0"/>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Organization Structure</a:t>
            </a:r>
            <a:endParaRPr lang="en-IN" dirty="0">
              <a:solidFill>
                <a:srgbClr val="002060"/>
              </a:solidFill>
            </a:endParaRPr>
          </a:p>
        </p:txBody>
      </p:sp>
      <p:sp>
        <p:nvSpPr>
          <p:cNvPr id="4" name="Oval 3"/>
          <p:cNvSpPr/>
          <p:nvPr/>
        </p:nvSpPr>
        <p:spPr>
          <a:xfrm>
            <a:off x="3655770" y="1350110"/>
            <a:ext cx="1832460" cy="610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CEO</a:t>
            </a:r>
            <a:endParaRPr lang="en-IN" dirty="0"/>
          </a:p>
        </p:txBody>
      </p:sp>
      <p:sp>
        <p:nvSpPr>
          <p:cNvPr id="9" name="Oval 8"/>
          <p:cNvSpPr/>
          <p:nvPr/>
        </p:nvSpPr>
        <p:spPr>
          <a:xfrm>
            <a:off x="7015280" y="3640685"/>
            <a:ext cx="2137870" cy="763525"/>
          </a:xfrm>
          <a:prstGeom prst="ellipse">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Information Technology</a:t>
            </a:r>
            <a:endParaRPr lang="en-IN" dirty="0">
              <a:solidFill>
                <a:srgbClr val="FFC000"/>
              </a:solidFill>
            </a:endParaRPr>
          </a:p>
        </p:txBody>
      </p:sp>
      <p:sp>
        <p:nvSpPr>
          <p:cNvPr id="11" name="Oval 10"/>
          <p:cNvSpPr/>
          <p:nvPr/>
        </p:nvSpPr>
        <p:spPr>
          <a:xfrm>
            <a:off x="3655770" y="1350110"/>
            <a:ext cx="1832460" cy="610820"/>
          </a:xfrm>
          <a:prstGeom prst="ellipse">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CEO</a:t>
            </a:r>
            <a:endParaRPr lang="en-IN" dirty="0">
              <a:solidFill>
                <a:srgbClr val="FFC000"/>
              </a:solidFill>
            </a:endParaRPr>
          </a:p>
        </p:txBody>
      </p:sp>
      <p:sp>
        <p:nvSpPr>
          <p:cNvPr id="13" name="Oval 12"/>
          <p:cNvSpPr/>
          <p:nvPr/>
        </p:nvSpPr>
        <p:spPr>
          <a:xfrm>
            <a:off x="296260" y="3793390"/>
            <a:ext cx="2137870" cy="763525"/>
          </a:xfrm>
          <a:prstGeom prst="ellipse">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solidFill>
                  <a:srgbClr val="FFC000"/>
                </a:solidFill>
              </a:rPr>
              <a:t>Technicians</a:t>
            </a:r>
            <a:endParaRPr lang="en-IN" dirty="0">
              <a:solidFill>
                <a:srgbClr val="FFC000"/>
              </a:solidFill>
            </a:endParaRPr>
          </a:p>
        </p:txBody>
      </p:sp>
      <p:sp>
        <p:nvSpPr>
          <p:cNvPr id="14" name="Oval 13"/>
          <p:cNvSpPr/>
          <p:nvPr/>
        </p:nvSpPr>
        <p:spPr>
          <a:xfrm>
            <a:off x="7015280" y="2724455"/>
            <a:ext cx="2137870" cy="763525"/>
          </a:xfrm>
          <a:prstGeom prst="ellipse">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Human Resource</a:t>
            </a:r>
            <a:endParaRPr lang="en-IN" dirty="0">
              <a:solidFill>
                <a:srgbClr val="FFC000"/>
              </a:solidFill>
            </a:endParaRPr>
          </a:p>
        </p:txBody>
      </p:sp>
      <p:cxnSp>
        <p:nvCxnSpPr>
          <p:cNvPr id="17" name="Elbow Connector 16"/>
          <p:cNvCxnSpPr>
            <a:stCxn id="11" idx="4"/>
            <a:endCxn id="14" idx="0"/>
          </p:cNvCxnSpPr>
          <p:nvPr/>
        </p:nvCxnSpPr>
        <p:spPr>
          <a:xfrm rot="16200000" flipH="1">
            <a:off x="5946345" y="586584"/>
            <a:ext cx="763525" cy="3512215"/>
          </a:xfrm>
          <a:prstGeom prst="bentConnector3">
            <a:avLst>
              <a:gd name="adj1" fmla="val 41741"/>
            </a:avLst>
          </a:prstGeom>
          <a:ln>
            <a:tailEnd type="arrow"/>
          </a:ln>
        </p:spPr>
        <p:style>
          <a:lnRef idx="3">
            <a:schemeClr val="dk1"/>
          </a:lnRef>
          <a:fillRef idx="0">
            <a:schemeClr val="dk1"/>
          </a:fillRef>
          <a:effectRef idx="2">
            <a:schemeClr val="dk1"/>
          </a:effectRef>
          <a:fontRef idx="minor">
            <a:schemeClr val="tx1"/>
          </a:fontRef>
        </p:style>
      </p:cxnSp>
      <p:cxnSp>
        <p:nvCxnSpPr>
          <p:cNvPr id="19" name="Elbow Connector 18"/>
          <p:cNvCxnSpPr>
            <a:stCxn id="11" idx="4"/>
            <a:endCxn id="36" idx="0"/>
          </p:cNvCxnSpPr>
          <p:nvPr/>
        </p:nvCxnSpPr>
        <p:spPr>
          <a:xfrm rot="5400000">
            <a:off x="2548660" y="701114"/>
            <a:ext cx="763525" cy="3283157"/>
          </a:xfrm>
          <a:prstGeom prst="bentConnector3">
            <a:avLst>
              <a:gd name="adj1" fmla="val 43117"/>
            </a:avLst>
          </a:prstGeom>
          <a:ln>
            <a:tailEnd type="arrow"/>
          </a:ln>
        </p:spPr>
        <p:style>
          <a:lnRef idx="3">
            <a:schemeClr val="dk1"/>
          </a:lnRef>
          <a:fillRef idx="0">
            <a:schemeClr val="dk1"/>
          </a:fillRef>
          <a:effectRef idx="2">
            <a:schemeClr val="dk1"/>
          </a:effectRef>
          <a:fontRef idx="minor">
            <a:schemeClr val="tx1"/>
          </a:fontRef>
        </p:style>
      </p:cxnSp>
      <p:cxnSp>
        <p:nvCxnSpPr>
          <p:cNvPr id="23" name="Elbow Connector 22"/>
          <p:cNvCxnSpPr>
            <a:stCxn id="11" idx="4"/>
          </p:cNvCxnSpPr>
          <p:nvPr/>
        </p:nvCxnSpPr>
        <p:spPr>
          <a:xfrm rot="5400000">
            <a:off x="3961180" y="2571750"/>
            <a:ext cx="1221640" cy="1270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9" name="Shape 28"/>
          <p:cNvCxnSpPr>
            <a:endCxn id="9" idx="2"/>
          </p:cNvCxnSpPr>
          <p:nvPr/>
        </p:nvCxnSpPr>
        <p:spPr>
          <a:xfrm rot="16200000" flipH="1">
            <a:off x="5679113" y="2686281"/>
            <a:ext cx="1756106" cy="916228"/>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31" name="Shape 30"/>
          <p:cNvCxnSpPr>
            <a:endCxn id="13" idx="6"/>
          </p:cNvCxnSpPr>
          <p:nvPr/>
        </p:nvCxnSpPr>
        <p:spPr>
          <a:xfrm rot="5400000">
            <a:off x="1785135" y="2915337"/>
            <a:ext cx="1908811" cy="61082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35" name="Oval 34"/>
          <p:cNvSpPr/>
          <p:nvPr/>
        </p:nvSpPr>
        <p:spPr>
          <a:xfrm>
            <a:off x="3655770" y="1350110"/>
            <a:ext cx="1832460" cy="610820"/>
          </a:xfrm>
          <a:prstGeom prst="ellipse">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CEO</a:t>
            </a:r>
            <a:endParaRPr lang="en-IN" dirty="0">
              <a:solidFill>
                <a:srgbClr val="FFC000"/>
              </a:solidFill>
            </a:endParaRPr>
          </a:p>
        </p:txBody>
      </p:sp>
      <p:sp>
        <p:nvSpPr>
          <p:cNvPr id="36" name="Oval 35"/>
          <p:cNvSpPr/>
          <p:nvPr/>
        </p:nvSpPr>
        <p:spPr>
          <a:xfrm>
            <a:off x="448965" y="2724455"/>
            <a:ext cx="1679755" cy="763525"/>
          </a:xfrm>
          <a:prstGeom prst="ellipse">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Request Admin</a:t>
            </a:r>
            <a:endParaRPr lang="en-IN" dirty="0">
              <a:solidFill>
                <a:srgbClr val="FFC000"/>
              </a:solidFill>
            </a:endParaRPr>
          </a:p>
        </p:txBody>
      </p:sp>
      <p:sp>
        <p:nvSpPr>
          <p:cNvPr id="37" name="Oval 36"/>
          <p:cNvSpPr/>
          <p:nvPr/>
        </p:nvSpPr>
        <p:spPr>
          <a:xfrm>
            <a:off x="3503065" y="3182569"/>
            <a:ext cx="2137870" cy="763525"/>
          </a:xfrm>
          <a:prstGeom prst="ellipse">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C000"/>
                </a:solidFill>
              </a:rPr>
              <a:t>Customer Request</a:t>
            </a:r>
            <a:endParaRPr lang="en-IN" dirty="0">
              <a:solidFill>
                <a:srgbClr val="FFC000"/>
              </a:solidFill>
            </a:endParaRPr>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900" b="1" dirty="0" smtClean="0"/>
              <a:t>Data</a:t>
            </a:r>
            <a:r>
              <a:rPr lang="en-US" b="1" dirty="0" smtClean="0">
                <a:solidFill>
                  <a:srgbClr val="002060"/>
                </a:solidFill>
              </a:rPr>
              <a:t> </a:t>
            </a:r>
            <a:r>
              <a:rPr lang="en-US" sz="4900" b="1" dirty="0" smtClean="0"/>
              <a:t>Flow Scope And Out OF Scope</a:t>
            </a:r>
            <a:endParaRPr lang="en-IN" sz="4900" b="1" dirty="0" smtClean="0"/>
          </a:p>
        </p:txBody>
      </p:sp>
      <p:sp>
        <p:nvSpPr>
          <p:cNvPr id="3" name="Subtitle 2"/>
          <p:cNvSpPr>
            <a:spLocks noGrp="1"/>
          </p:cNvSpPr>
          <p:nvPr>
            <p:ph type="subTitle" idx="1"/>
          </p:nvPr>
        </p:nvSpPr>
        <p:spPr/>
        <p:txBody>
          <a:bodyPr/>
          <a:lstStyle/>
          <a:p>
            <a:r>
              <a:rPr lang="en-US" dirty="0" smtClean="0"/>
              <a:t>Data Flow Diagram and Organization Boundary.</a:t>
            </a:r>
          </a:p>
        </p:txBody>
      </p:sp>
    </p:spTree>
  </p:cSld>
  <p:clrMapOvr>
    <a:masterClrMapping/>
  </p:clrMapOvr>
  <p:transition spd="slow">
    <p:randomBar dir="vert"/>
    <p:sndAc>
      <p:stSnd>
        <p:snd r:embed="rId2" name="chimes.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3867</TotalTime>
  <Words>2211</Words>
  <Application>Microsoft Office PowerPoint</Application>
  <PresentationFormat>On-screen Show (16:9)</PresentationFormat>
  <Paragraphs>419</Paragraphs>
  <Slides>57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Median</vt:lpstr>
      <vt:lpstr>Package</vt:lpstr>
      <vt:lpstr>Mobile tower maintainance</vt:lpstr>
      <vt:lpstr>We want to build an Recruitment and HR system with following features</vt:lpstr>
      <vt:lpstr>Process Part1</vt:lpstr>
      <vt:lpstr>Process Part2</vt:lpstr>
      <vt:lpstr>Business Flow And Organization Structure</vt:lpstr>
      <vt:lpstr>Business Flow</vt:lpstr>
      <vt:lpstr>Business Flow Description</vt:lpstr>
      <vt:lpstr>Organization Structure</vt:lpstr>
      <vt:lpstr>Data Flow Scope And Out OF Scope</vt:lpstr>
      <vt:lpstr>Data Flow Scope And Out Scope</vt:lpstr>
      <vt:lpstr>Zero Level Data Flow Diagram</vt:lpstr>
      <vt:lpstr>First Level Data Flow Diagram</vt:lpstr>
      <vt:lpstr>Second Level Data Flow Diagram</vt:lpstr>
      <vt:lpstr>Technical Flow Chart</vt:lpstr>
      <vt:lpstr>Technical Flow Chart</vt:lpstr>
      <vt:lpstr>Technical Flow Chart</vt:lpstr>
      <vt:lpstr>Architecture Diagram</vt:lpstr>
      <vt:lpstr>Code Level Architecture(3 Tier)</vt:lpstr>
      <vt:lpstr>High Level Architecture Diagram</vt:lpstr>
      <vt:lpstr>Detail Level Architecture Diagram</vt:lpstr>
      <vt:lpstr>Web Application Server </vt:lpstr>
      <vt:lpstr>Load Balancer</vt:lpstr>
      <vt:lpstr>DNS</vt:lpstr>
      <vt:lpstr>Database Server</vt:lpstr>
      <vt:lpstr>Caching Service</vt:lpstr>
      <vt:lpstr>Job Queue &amp; Servers</vt:lpstr>
      <vt:lpstr>Elasticsearch</vt:lpstr>
      <vt:lpstr>Cloud storage</vt:lpstr>
      <vt:lpstr>CDN (Content Delivery Network)</vt:lpstr>
      <vt:lpstr>Conceptualizing solution</vt:lpstr>
      <vt:lpstr>Conceptualizing solution OF Tech Flow</vt:lpstr>
      <vt:lpstr>Key Solution High Lights</vt:lpstr>
      <vt:lpstr>Key Solution Highlights</vt:lpstr>
      <vt:lpstr>Deployment Diagram</vt:lpstr>
      <vt:lpstr>Content Flow Description</vt:lpstr>
      <vt:lpstr>Content Flow Diagram</vt:lpstr>
      <vt:lpstr>Code flow deployment strategy and Model</vt:lpstr>
      <vt:lpstr>Development And Deployment Plan</vt:lpstr>
      <vt:lpstr>Delivery Model</vt:lpstr>
      <vt:lpstr>Development Model (Scrum)</vt:lpstr>
      <vt:lpstr>DB Diagram</vt:lpstr>
      <vt:lpstr>DB Architecture</vt:lpstr>
      <vt:lpstr>DB Diagram (Candidate DB )</vt:lpstr>
      <vt:lpstr>Component Diagram</vt:lpstr>
      <vt:lpstr>Component Diagram</vt:lpstr>
      <vt:lpstr>Application Software Usage</vt:lpstr>
      <vt:lpstr>Software Uses</vt:lpstr>
      <vt:lpstr>WEB Screens</vt:lpstr>
      <vt:lpstr>Design Before Login</vt:lpstr>
      <vt:lpstr>Pseudo Code (Sample Code Write)</vt:lpstr>
      <vt:lpstr>Design After Click On Add/Edit task Widget</vt:lpstr>
      <vt:lpstr>Design After Click On Edit Widget</vt:lpstr>
      <vt:lpstr>Report</vt:lpstr>
      <vt:lpstr>Design After Login ( Admin Widget )</vt:lpstr>
      <vt:lpstr>Design After Login ( Task Admin Widget )</vt:lpstr>
      <vt:lpstr>Design After Login (TechniciansWidget )</vt:lpstr>
      <vt:lpstr>Slide 57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admin</cp:lastModifiedBy>
  <cp:revision>302</cp:revision>
  <dcterms:created xsi:type="dcterms:W3CDTF">2013-08-21T19:17:07Z</dcterms:created>
  <dcterms:modified xsi:type="dcterms:W3CDTF">2020-12-23T17:59:58Z</dcterms:modified>
</cp:coreProperties>
</file>