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1">
                <a:solidFill>
                  <a:srgbClr val="A3141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1">
                <a:solidFill>
                  <a:srgbClr val="A3141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1">
                <a:solidFill>
                  <a:srgbClr val="A3141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1444" y="2245990"/>
            <a:ext cx="4109111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1">
                <a:solidFill>
                  <a:srgbClr val="A3141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8466" y="2242247"/>
            <a:ext cx="9835066" cy="2427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1138" y="1092491"/>
            <a:ext cx="50901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5" i="0">
                <a:solidFill>
                  <a:srgbClr val="C00000"/>
                </a:solidFill>
                <a:latin typeface="Calibri"/>
                <a:cs typeface="Calibri"/>
              </a:rPr>
              <a:t>Capstone</a:t>
            </a:r>
            <a:r>
              <a:rPr dirty="0" sz="4800" spc="-4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4800" spc="-25" i="0">
                <a:solidFill>
                  <a:srgbClr val="C00000"/>
                </a:solidFill>
                <a:latin typeface="Calibri"/>
                <a:cs typeface="Calibri"/>
              </a:rPr>
              <a:t>Project-04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42545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NETFLIX</a:t>
            </a:r>
            <a:r>
              <a:rPr dirty="0" spc="-30"/>
              <a:t> </a:t>
            </a:r>
            <a:r>
              <a:rPr dirty="0" spc="-10"/>
              <a:t>MOVIES</a:t>
            </a:r>
            <a:r>
              <a:rPr dirty="0" spc="-30"/>
              <a:t> </a:t>
            </a:r>
            <a:r>
              <a:rPr dirty="0" spc="-5"/>
              <a:t>AND</a:t>
            </a:r>
            <a:r>
              <a:rPr dirty="0" spc="-30"/>
              <a:t> </a:t>
            </a:r>
            <a:r>
              <a:rPr dirty="0" spc="-5"/>
              <a:t>TV</a:t>
            </a:r>
            <a:r>
              <a:rPr dirty="0" spc="-25"/>
              <a:t> </a:t>
            </a:r>
            <a:r>
              <a:rPr dirty="0" spc="-5"/>
              <a:t>SHOWS </a:t>
            </a:r>
            <a:r>
              <a:rPr dirty="0" spc="-1390"/>
              <a:t> </a:t>
            </a:r>
            <a:r>
              <a:rPr dirty="0" spc="-5"/>
              <a:t>CLUSTERING</a:t>
            </a:r>
          </a:p>
          <a:p>
            <a:pPr marL="29845">
              <a:lnSpc>
                <a:spcPct val="100000"/>
              </a:lnSpc>
              <a:spcBef>
                <a:spcPts val="5"/>
              </a:spcBef>
            </a:pPr>
            <a:endParaRPr sz="4300"/>
          </a:p>
          <a:p>
            <a:pPr algn="ctr" marL="106680">
              <a:lnSpc>
                <a:spcPct val="100000"/>
              </a:lnSpc>
            </a:pPr>
            <a:r>
              <a:rPr dirty="0" sz="3200" spc="-15">
                <a:solidFill>
                  <a:srgbClr val="2F5496"/>
                </a:solidFill>
                <a:latin typeface="Calibri"/>
                <a:cs typeface="Calibri"/>
              </a:rPr>
              <a:t>vikas</a:t>
            </a:r>
            <a:r>
              <a:rPr dirty="0" sz="3200" spc="-3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F5496"/>
                </a:solidFill>
                <a:latin typeface="Calibri"/>
                <a:cs typeface="Calibri"/>
              </a:rPr>
              <a:t>kumar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726" y="428845"/>
            <a:ext cx="55645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i="0">
                <a:solidFill>
                  <a:srgbClr val="C00000"/>
                </a:solidFill>
                <a:latin typeface="Calibri"/>
                <a:cs typeface="Calibri"/>
              </a:rPr>
              <a:t>Release month</a:t>
            </a:r>
            <a:r>
              <a:rPr dirty="0" sz="2400" spc="-5" i="0">
                <a:solidFill>
                  <a:srgbClr val="C00000"/>
                </a:solidFill>
                <a:latin typeface="Calibri"/>
                <a:cs typeface="Calibri"/>
              </a:rPr>
              <a:t> of</a:t>
            </a:r>
            <a:r>
              <a:rPr dirty="0" sz="24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5" i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dirty="0" sz="2400" spc="-20" i="0">
                <a:solidFill>
                  <a:srgbClr val="C00000"/>
                </a:solidFill>
                <a:latin typeface="Calibri"/>
                <a:cs typeface="Calibri"/>
              </a:rPr>
              <a:t>content</a:t>
            </a:r>
            <a:r>
              <a:rPr dirty="0" sz="24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5" i="0">
                <a:solidFill>
                  <a:srgbClr val="C00000"/>
                </a:solidFill>
                <a:latin typeface="Calibri"/>
                <a:cs typeface="Calibri"/>
              </a:rPr>
              <a:t>on the </a:t>
            </a:r>
            <a:r>
              <a:rPr dirty="0" sz="2400" spc="-10" i="0">
                <a:solidFill>
                  <a:srgbClr val="C00000"/>
                </a:solidFill>
                <a:latin typeface="Calibri"/>
                <a:cs typeface="Calibri"/>
              </a:rPr>
              <a:t>Netflix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701" y="1049627"/>
            <a:ext cx="8883436" cy="41893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2726" y="5590707"/>
            <a:ext cx="98444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of the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is uploaded either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by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year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ending or beginning. </a:t>
            </a:r>
            <a:r>
              <a:rPr dirty="0" sz="1800" spc="-25">
                <a:solidFill>
                  <a:srgbClr val="4472C4"/>
                </a:solidFill>
                <a:latin typeface="Calibri"/>
                <a:cs typeface="Calibri"/>
              </a:rPr>
              <a:t>October,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472C4"/>
                </a:solidFill>
                <a:latin typeface="Calibri"/>
                <a:cs typeface="Calibri"/>
              </a:rPr>
              <a:t>November,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472C4"/>
                </a:solidFill>
                <a:latin typeface="Calibri"/>
                <a:cs typeface="Calibri"/>
              </a:rPr>
              <a:t>December,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and </a:t>
            </a:r>
            <a:r>
              <a:rPr dirty="0" sz="1800" spc="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January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months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in which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many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shows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and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movies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get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uploaded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platform.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It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might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be due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dirty="0" sz="1800" spc="-39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472C4"/>
                </a:solidFill>
                <a:latin typeface="Calibri"/>
                <a:cs typeface="Calibri"/>
              </a:rPr>
              <a:t>winter,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as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in these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months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people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may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472C4"/>
                </a:solidFill>
                <a:latin typeface="Calibri"/>
                <a:cs typeface="Calibri"/>
              </a:rPr>
              <a:t>stay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at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home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watch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shows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movies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in their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free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time.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254" y="482755"/>
            <a:ext cx="501078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Category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wise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Movies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and TV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shows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added in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month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974" y="1167822"/>
            <a:ext cx="9153917" cy="38152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1526" y="5371813"/>
            <a:ext cx="85921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above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graph,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observe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highest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movie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added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in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month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472C4"/>
                </a:solidFill>
                <a:latin typeface="Calibri"/>
                <a:cs typeface="Calibri"/>
              </a:rPr>
              <a:t>January,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472C4"/>
                </a:solidFill>
                <a:latin typeface="Calibri"/>
                <a:cs typeface="Calibri"/>
              </a:rPr>
              <a:t>October,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472C4"/>
                </a:solidFill>
                <a:latin typeface="Calibri"/>
                <a:cs typeface="Calibri"/>
              </a:rPr>
              <a:t>December.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Highest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TV show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added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in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month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of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472C4"/>
                </a:solidFill>
                <a:latin typeface="Calibri"/>
                <a:cs typeface="Calibri"/>
              </a:rPr>
              <a:t>December.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0625" y="519698"/>
            <a:ext cx="35534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i="0">
                <a:solidFill>
                  <a:srgbClr val="C00000"/>
                </a:solidFill>
                <a:latin typeface="Calibri"/>
                <a:cs typeface="Calibri"/>
              </a:rPr>
              <a:t>Content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added in </a:t>
            </a:r>
            <a:r>
              <a:rPr dirty="0" sz="1800" spc="-15" i="0">
                <a:solidFill>
                  <a:srgbClr val="C00000"/>
                </a:solidFill>
                <a:latin typeface="Calibri"/>
                <a:cs typeface="Calibri"/>
              </a:rPr>
              <a:t>years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in the 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Netflix.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582" y="872775"/>
            <a:ext cx="10030842" cy="44087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0625" y="5492403"/>
            <a:ext cx="913384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2019 is the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year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when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of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contents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added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in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Netflix.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And it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become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reducing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after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2019.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4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observe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in 2021,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there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were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less than 500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added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in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Netflix.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371" y="473516"/>
            <a:ext cx="488315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Category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wise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Movies and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TV 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shows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added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dirty="0" sz="1800" spc="-15" i="0">
                <a:solidFill>
                  <a:srgbClr val="C00000"/>
                </a:solidFill>
                <a:latin typeface="Calibri"/>
                <a:cs typeface="Calibri"/>
              </a:rPr>
              <a:t>years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346" y="1032102"/>
            <a:ext cx="9327553" cy="40855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371" y="5270840"/>
            <a:ext cx="99828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this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graph,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observe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trend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there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increment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in movie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well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TV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shows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year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2017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2019. But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after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2019,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there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decrement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in Movie but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increment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in TV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shows.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353" y="621298"/>
            <a:ext cx="489585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Category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wise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Movies and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TV 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shows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added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dirty="0" sz="1800" spc="-15" i="0">
                <a:solidFill>
                  <a:srgbClr val="C00000"/>
                </a:solidFill>
                <a:latin typeface="Calibri"/>
                <a:cs typeface="Calibri"/>
              </a:rPr>
              <a:t>dates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328" y="1359911"/>
            <a:ext cx="9696595" cy="3675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0190" y="5270730"/>
            <a:ext cx="98926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above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graph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assume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of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contents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added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on the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first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of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month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followed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by 15th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31st.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25" y="376473"/>
            <a:ext cx="43916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Highest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dirty="0" sz="1800" spc="-15" i="0">
                <a:solidFill>
                  <a:srgbClr val="C00000"/>
                </a:solidFill>
                <a:latin typeface="Calibri"/>
                <a:cs typeface="Calibri"/>
              </a:rPr>
              <a:t>content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release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 in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844839"/>
            <a:ext cx="9067799" cy="4724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5132" y="5718817"/>
            <a:ext cx="80994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above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graph,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observe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in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year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2018,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numbers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of the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was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released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least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number of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in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year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2021.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132" y="427382"/>
            <a:ext cx="56743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Highest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 number of</a:t>
            </a:r>
            <a:r>
              <a:rPr dirty="0" sz="180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movies and</a:t>
            </a:r>
            <a:r>
              <a:rPr dirty="0" sz="180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tv_shows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release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 in</a:t>
            </a:r>
            <a:r>
              <a:rPr dirty="0" sz="180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20 </a:t>
            </a:r>
            <a:r>
              <a:rPr dirty="0" sz="1800" spc="-15" i="0">
                <a:solidFill>
                  <a:srgbClr val="C00000"/>
                </a:solidFill>
                <a:latin typeface="Calibri"/>
                <a:cs typeface="Calibri"/>
              </a:rPr>
              <a:t>years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107" y="914400"/>
            <a:ext cx="10443912" cy="4063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03305" y="5340019"/>
            <a:ext cx="77279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above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graph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see 2018 is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year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in which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no. of the </a:t>
            </a:r>
            <a:r>
              <a:rPr dirty="0" sz="2000" spc="-44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movies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are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released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in 2020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of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tv_shows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released.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98" y="427382"/>
            <a:ext cx="479933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0">
                <a:latin typeface="Calibri"/>
                <a:cs typeface="Calibri"/>
              </a:rPr>
              <a:t>Production</a:t>
            </a:r>
            <a:r>
              <a:rPr dirty="0" sz="1800" spc="-5" i="0">
                <a:latin typeface="Calibri"/>
                <a:cs typeface="Calibri"/>
              </a:rPr>
              <a:t> of movies and TV </a:t>
            </a:r>
            <a:r>
              <a:rPr dirty="0" sz="1800" spc="-10" i="0">
                <a:latin typeface="Calibri"/>
                <a:cs typeface="Calibri"/>
              </a:rPr>
              <a:t>shows</a:t>
            </a:r>
            <a:r>
              <a:rPr dirty="0" sz="1800" spc="-5" i="0">
                <a:latin typeface="Calibri"/>
                <a:cs typeface="Calibri"/>
              </a:rPr>
              <a:t> </a:t>
            </a:r>
            <a:r>
              <a:rPr dirty="0" sz="1800" spc="-10" i="0">
                <a:latin typeface="Calibri"/>
                <a:cs typeface="Calibri"/>
              </a:rPr>
              <a:t>over</a:t>
            </a:r>
            <a:r>
              <a:rPr dirty="0" sz="1800" spc="-5" i="0">
                <a:latin typeface="Calibri"/>
                <a:cs typeface="Calibri"/>
              </a:rPr>
              <a:t> the </a:t>
            </a:r>
            <a:r>
              <a:rPr dirty="0" sz="1800" spc="-15" i="0">
                <a:latin typeface="Calibri"/>
                <a:cs typeface="Calibri"/>
              </a:rPr>
              <a:t>years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49328"/>
            <a:ext cx="12191999" cy="41598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7900" y="5001281"/>
            <a:ext cx="1064958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 indent="-8128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127635" algn="l"/>
              </a:tabLst>
            </a:pP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Compared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TV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series, the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quantity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of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Netflix movies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is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increasing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noticeably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more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E4E78"/>
                </a:solidFill>
                <a:latin typeface="Calibri"/>
                <a:cs typeface="Calibri"/>
              </a:rPr>
              <a:t>quickly.</a:t>
            </a:r>
            <a:endParaRPr sz="1800">
              <a:latin typeface="Calibri"/>
              <a:cs typeface="Calibri"/>
            </a:endParaRPr>
          </a:p>
          <a:p>
            <a:pPr marL="12763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127635" algn="l"/>
              </a:tabLst>
            </a:pP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After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2015,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we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noticed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a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significant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rise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quantity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films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and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television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programs.</a:t>
            </a:r>
            <a:endParaRPr sz="1800">
              <a:latin typeface="Calibri"/>
              <a:cs typeface="Calibri"/>
            </a:endParaRPr>
          </a:p>
          <a:p>
            <a:pPr marL="12763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127635" algn="l"/>
              </a:tabLst>
            </a:pP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After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2020,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there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is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a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sharp decline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in the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volume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of films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and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television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E4E78"/>
                </a:solidFill>
                <a:latin typeface="Calibri"/>
                <a:cs typeface="Calibri"/>
              </a:rPr>
              <a:t>programs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made.</a:t>
            </a:r>
            <a:endParaRPr sz="1800">
              <a:latin typeface="Calibri"/>
              <a:cs typeface="Calibri"/>
            </a:endParaRPr>
          </a:p>
          <a:p>
            <a:pPr marL="12700" marR="5080" indent="33655">
              <a:lnSpc>
                <a:spcPct val="100000"/>
              </a:lnSpc>
              <a:buSzPct val="94444"/>
              <a:buFont typeface="Arial MT"/>
              <a:buChar char="•"/>
              <a:tabLst>
                <a:tab pos="127635" algn="l"/>
              </a:tabLst>
            </a:pP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It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looks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Netflix has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prioritized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adding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more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movie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material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over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TV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shows.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The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growth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of movies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has been </a:t>
            </a:r>
            <a:r>
              <a:rPr dirty="0" sz="1800" spc="-15">
                <a:solidFill>
                  <a:srgbClr val="1E4E78"/>
                </a:solidFill>
                <a:latin typeface="Calibri"/>
                <a:cs typeface="Calibri"/>
              </a:rPr>
              <a:t>far </a:t>
            </a:r>
            <a:r>
              <a:rPr dirty="0" sz="1800" spc="-39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more pronounced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than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that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of TV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shows.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78" y="576455"/>
            <a:ext cx="6390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Ratings</a:t>
            </a: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25" i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 TV_shows</a:t>
            </a: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 Movies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929" y="1138541"/>
            <a:ext cx="11685380" cy="2628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7478" y="4127412"/>
            <a:ext cx="547433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above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graph, 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observe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 </a:t>
            </a:r>
            <a:r>
              <a:rPr dirty="0" sz="2000" spc="-44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472C4"/>
                </a:solidFill>
                <a:latin typeface="Calibri"/>
                <a:cs typeface="Calibri"/>
              </a:rPr>
              <a:t>rated</a:t>
            </a:r>
            <a:endParaRPr sz="2000">
              <a:latin typeface="Calibri"/>
              <a:cs typeface="Calibri"/>
            </a:endParaRPr>
          </a:p>
          <a:p>
            <a:pPr marL="12700" marR="798195">
              <a:lnSpc>
                <a:spcPct val="100000"/>
              </a:lnSpc>
            </a:pP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TV_shows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rating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472C4"/>
                </a:solidFill>
                <a:latin typeface="Calibri"/>
                <a:cs typeface="Calibri"/>
              </a:rPr>
              <a:t>TV-MA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least </a:t>
            </a:r>
            <a:r>
              <a:rPr dirty="0" sz="2000" spc="-20">
                <a:solidFill>
                  <a:srgbClr val="4472C4"/>
                </a:solidFill>
                <a:latin typeface="Calibri"/>
                <a:cs typeface="Calibri"/>
              </a:rPr>
              <a:t>rated </a:t>
            </a:r>
            <a:r>
              <a:rPr dirty="0" sz="2000" spc="-44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472C4"/>
                </a:solidFill>
                <a:latin typeface="Calibri"/>
                <a:cs typeface="Calibri"/>
              </a:rPr>
              <a:t>Tv_show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is </a:t>
            </a:r>
            <a:r>
              <a:rPr dirty="0" sz="2000" spc="-30">
                <a:solidFill>
                  <a:srgbClr val="4472C4"/>
                </a:solidFill>
                <a:latin typeface="Calibri"/>
                <a:cs typeface="Calibri"/>
              </a:rPr>
              <a:t>TV-Y7-FV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3221" y="4128428"/>
            <a:ext cx="55010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From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above graph, we can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observe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that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most </a:t>
            </a:r>
            <a:r>
              <a:rPr dirty="0" sz="1800" spc="-20">
                <a:solidFill>
                  <a:srgbClr val="4472C4"/>
                </a:solidFill>
                <a:latin typeface="Calibri"/>
                <a:cs typeface="Calibri"/>
              </a:rPr>
              <a:t>rated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Movie on the Netflix is </a:t>
            </a:r>
            <a:r>
              <a:rPr dirty="0" sz="1800" spc="-25">
                <a:solidFill>
                  <a:srgbClr val="4472C4"/>
                </a:solidFill>
                <a:latin typeface="Calibri"/>
                <a:cs typeface="Calibri"/>
              </a:rPr>
              <a:t>TV-MA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least </a:t>
            </a:r>
            <a:r>
              <a:rPr dirty="0" sz="1800" spc="-20">
                <a:solidFill>
                  <a:srgbClr val="4472C4"/>
                </a:solidFill>
                <a:latin typeface="Calibri"/>
                <a:cs typeface="Calibri"/>
              </a:rPr>
              <a:t>rated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movie on </a:t>
            </a:r>
            <a:r>
              <a:rPr dirty="0" sz="1800" spc="-39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Netflix is NC-17.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567" y="1274888"/>
            <a:ext cx="10000218" cy="32717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0391" y="699256"/>
            <a:ext cx="45358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i="0">
                <a:solidFill>
                  <a:srgbClr val="C00000"/>
                </a:solidFill>
                <a:latin typeface="Calibri"/>
                <a:cs typeface="Calibri"/>
              </a:rPr>
              <a:t>TV</a:t>
            </a:r>
            <a:r>
              <a:rPr dirty="0" sz="3200" spc="-2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200" spc="-10" i="0">
                <a:solidFill>
                  <a:srgbClr val="C00000"/>
                </a:solidFill>
                <a:latin typeface="Calibri"/>
                <a:cs typeface="Calibri"/>
              </a:rPr>
              <a:t>shows</a:t>
            </a:r>
            <a:r>
              <a:rPr dirty="0" sz="3200" spc="-2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200" spc="-15" i="0">
                <a:solidFill>
                  <a:srgbClr val="C00000"/>
                </a:solidFill>
                <a:latin typeface="Calibri"/>
                <a:cs typeface="Calibri"/>
              </a:rPr>
              <a:t>VS</a:t>
            </a:r>
            <a:r>
              <a:rPr dirty="0" sz="3200" spc="-2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200" spc="-5" i="0">
                <a:solidFill>
                  <a:srgbClr val="C00000"/>
                </a:solidFill>
                <a:latin typeface="Calibri"/>
                <a:cs typeface="Calibri"/>
              </a:rPr>
              <a:t>Movie</a:t>
            </a:r>
            <a:r>
              <a:rPr dirty="0" sz="3200" spc="-2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200" spc="-20" i="0">
                <a:solidFill>
                  <a:srgbClr val="C00000"/>
                </a:solidFill>
                <a:latin typeface="Calibri"/>
                <a:cs typeface="Calibri"/>
              </a:rPr>
              <a:t>ratings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398" y="4722205"/>
            <a:ext cx="1100836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7635" algn="l"/>
              </a:tabLst>
            </a:pPr>
            <a:r>
              <a:rPr dirty="0" sz="1800" spc="-35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see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both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movies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tv_shows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got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highest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rating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as </a:t>
            </a:r>
            <a:r>
              <a:rPr dirty="0" sz="1800" spc="-20">
                <a:solidFill>
                  <a:srgbClr val="4472C4"/>
                </a:solidFill>
                <a:latin typeface="Calibri"/>
                <a:cs typeface="Calibri"/>
              </a:rPr>
              <a:t>TV-MA.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472C4"/>
                </a:solidFill>
                <a:latin typeface="Calibri"/>
                <a:cs typeface="Calibri"/>
              </a:rPr>
              <a:t>TV-MA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belongs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mature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content,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so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we </a:t>
            </a:r>
            <a:r>
              <a:rPr dirty="0" sz="1800" spc="-39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can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say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popular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category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belongs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mature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content.</a:t>
            </a:r>
            <a:endParaRPr sz="1800">
              <a:latin typeface="Calibri"/>
              <a:cs typeface="Calibri"/>
            </a:endParaRPr>
          </a:p>
          <a:p>
            <a:pPr marL="127635" indent="-114935">
              <a:lnSpc>
                <a:spcPct val="100000"/>
              </a:lnSpc>
              <a:buSzPct val="94444"/>
              <a:buChar char="•"/>
              <a:tabLst>
                <a:tab pos="127635" algn="l"/>
              </a:tabLst>
            </a:pP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Then it is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followed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by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472C4"/>
                </a:solidFill>
                <a:latin typeface="Calibri"/>
                <a:cs typeface="Calibri"/>
              </a:rPr>
              <a:t>TV-14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and </a:t>
            </a:r>
            <a:r>
              <a:rPr dirty="0" sz="1800" spc="-25">
                <a:solidFill>
                  <a:srgbClr val="4472C4"/>
                </a:solidFill>
                <a:latin typeface="Calibri"/>
                <a:cs typeface="Calibri"/>
              </a:rPr>
              <a:t>TV-PG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this is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belongs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45">
                <a:solidFill>
                  <a:srgbClr val="4472C4"/>
                </a:solidFill>
                <a:latin typeface="Calibri"/>
                <a:cs typeface="Calibri"/>
              </a:rPr>
              <a:t>Teen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older kids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472C4"/>
                </a:solidFill>
                <a:latin typeface="Calibri"/>
                <a:cs typeface="Calibri"/>
              </a:rPr>
              <a:t>category.</a:t>
            </a:r>
            <a:endParaRPr sz="1800">
              <a:latin typeface="Calibri"/>
              <a:cs typeface="Calibri"/>
            </a:endParaRPr>
          </a:p>
          <a:p>
            <a:pPr marL="127635" indent="-114935">
              <a:lnSpc>
                <a:spcPct val="100000"/>
              </a:lnSpc>
              <a:buSzPct val="94444"/>
              <a:buChar char="•"/>
              <a:tabLst>
                <a:tab pos="127635" algn="l"/>
              </a:tabLst>
            </a:pP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Here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some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contents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got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least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rating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belongs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NC-17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and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472C4"/>
                </a:solidFill>
                <a:latin typeface="Calibri"/>
                <a:cs typeface="Calibri"/>
              </a:rPr>
              <a:t>TV-Y7-FV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categories.</a:t>
            </a:r>
            <a:endParaRPr sz="1800">
              <a:latin typeface="Calibri"/>
              <a:cs typeface="Calibri"/>
            </a:endParaRPr>
          </a:p>
          <a:p>
            <a:pPr marL="127635" indent="-114935">
              <a:lnSpc>
                <a:spcPct val="100000"/>
              </a:lnSpc>
              <a:buSzPct val="94444"/>
              <a:buChar char="•"/>
              <a:tabLst>
                <a:tab pos="127635" algn="l"/>
              </a:tabLst>
            </a:pP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Overall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conclusion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of the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above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graph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is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of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belongs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mature,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teen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and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older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kids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472C4"/>
                </a:solidFill>
                <a:latin typeface="Calibri"/>
                <a:cs typeface="Calibri"/>
              </a:rPr>
              <a:t>category.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875" y="461605"/>
            <a:ext cx="35521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70" i="0">
                <a:solidFill>
                  <a:srgbClr val="C00000"/>
                </a:solidFill>
                <a:latin typeface="Calibri"/>
                <a:cs typeface="Calibri"/>
              </a:rPr>
              <a:t>Table</a:t>
            </a:r>
            <a:r>
              <a:rPr dirty="0" sz="4000" spc="-4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4000" spc="-5" i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dirty="0" sz="4000" spc="-3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4000" spc="-25" i="0">
                <a:solidFill>
                  <a:srgbClr val="C00000"/>
                </a:solidFill>
                <a:latin typeface="Calibri"/>
                <a:cs typeface="Calibri"/>
              </a:rPr>
              <a:t>Content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117" y="1111844"/>
            <a:ext cx="4003040" cy="52832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59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  <a:p>
            <a:pPr marL="394335" indent="-382270">
              <a:lnSpc>
                <a:spcPct val="100000"/>
              </a:lnSpc>
              <a:spcBef>
                <a:spcPts val="36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Problem</a:t>
            </a:r>
            <a:r>
              <a:rPr dirty="0" sz="2000" spc="-3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  <a:p>
            <a:pPr marL="394335" indent="-382270">
              <a:lnSpc>
                <a:spcPct val="100000"/>
              </a:lnSpc>
              <a:spcBef>
                <a:spcPts val="359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000" spc="-2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Description</a:t>
            </a:r>
            <a:endParaRPr sz="2000">
              <a:latin typeface="Calibri"/>
              <a:cs typeface="Calibri"/>
            </a:endParaRPr>
          </a:p>
          <a:p>
            <a:pPr marL="394335" indent="-382270">
              <a:lnSpc>
                <a:spcPct val="100000"/>
              </a:lnSpc>
              <a:spcBef>
                <a:spcPts val="359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000" spc="-4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Wrangling</a:t>
            </a:r>
            <a:endParaRPr sz="2000">
              <a:latin typeface="Calibri"/>
              <a:cs typeface="Calibri"/>
            </a:endParaRPr>
          </a:p>
          <a:p>
            <a:pPr marL="394335" indent="-382270">
              <a:lnSpc>
                <a:spcPct val="100000"/>
              </a:lnSpc>
              <a:spcBef>
                <a:spcPts val="359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Exploratory</a:t>
            </a:r>
            <a:r>
              <a:rPr dirty="0" sz="2000" spc="-2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000" spc="-2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394335" indent="-382270">
              <a:lnSpc>
                <a:spcPct val="100000"/>
              </a:lnSpc>
              <a:spcBef>
                <a:spcPts val="359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000" spc="-3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preprocessing</a:t>
            </a:r>
            <a:endParaRPr sz="2000">
              <a:latin typeface="Calibri"/>
              <a:cs typeface="Calibri"/>
            </a:endParaRPr>
          </a:p>
          <a:p>
            <a:pPr lvl="1" marL="851535" indent="-382270">
              <a:lnSpc>
                <a:spcPct val="100000"/>
              </a:lnSpc>
              <a:spcBef>
                <a:spcPts val="359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dirty="0" sz="2000" spc="-20" b="1">
                <a:solidFill>
                  <a:srgbClr val="4472C4"/>
                </a:solidFill>
                <a:latin typeface="Calibri"/>
                <a:cs typeface="Calibri"/>
              </a:rPr>
              <a:t>Wordcloud</a:t>
            </a:r>
            <a:endParaRPr sz="2000">
              <a:latin typeface="Calibri"/>
              <a:cs typeface="Calibri"/>
            </a:endParaRPr>
          </a:p>
          <a:p>
            <a:pPr lvl="1" marL="851535" indent="-382270">
              <a:lnSpc>
                <a:spcPct val="100000"/>
              </a:lnSpc>
              <a:spcBef>
                <a:spcPts val="359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Removing</a:t>
            </a:r>
            <a:r>
              <a:rPr dirty="0" sz="2000" spc="-3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Stopwords</a:t>
            </a:r>
            <a:endParaRPr sz="2000">
              <a:latin typeface="Calibri"/>
              <a:cs typeface="Calibri"/>
            </a:endParaRPr>
          </a:p>
          <a:p>
            <a:pPr lvl="1" marL="851535" indent="-382270">
              <a:lnSpc>
                <a:spcPct val="100000"/>
              </a:lnSpc>
              <a:spcBef>
                <a:spcPts val="359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Removing</a:t>
            </a:r>
            <a:r>
              <a:rPr dirty="0" sz="2000" spc="-2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Punctuation</a:t>
            </a:r>
            <a:endParaRPr sz="2000">
              <a:latin typeface="Calibri"/>
              <a:cs typeface="Calibri"/>
            </a:endParaRPr>
          </a:p>
          <a:p>
            <a:pPr lvl="1" marL="851535" indent="-382270">
              <a:lnSpc>
                <a:spcPct val="100000"/>
              </a:lnSpc>
              <a:spcBef>
                <a:spcPts val="359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Stemming</a:t>
            </a:r>
            <a:endParaRPr sz="2000">
              <a:latin typeface="Calibri"/>
              <a:cs typeface="Calibri"/>
            </a:endParaRPr>
          </a:p>
          <a:p>
            <a:pPr marL="394335" indent="-382270">
              <a:lnSpc>
                <a:spcPct val="100000"/>
              </a:lnSpc>
              <a:spcBef>
                <a:spcPts val="359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Clustering</a:t>
            </a:r>
            <a:endParaRPr sz="2000">
              <a:latin typeface="Calibri"/>
              <a:cs typeface="Calibri"/>
            </a:endParaRPr>
          </a:p>
          <a:p>
            <a:pPr lvl="1" marL="851535" indent="-382270">
              <a:lnSpc>
                <a:spcPct val="100000"/>
              </a:lnSpc>
              <a:spcBef>
                <a:spcPts val="359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PCA</a:t>
            </a:r>
            <a:endParaRPr sz="2000">
              <a:latin typeface="Calibri"/>
              <a:cs typeface="Calibri"/>
            </a:endParaRPr>
          </a:p>
          <a:p>
            <a:pPr lvl="1" marL="851535" indent="-382270">
              <a:lnSpc>
                <a:spcPct val="100000"/>
              </a:lnSpc>
              <a:spcBef>
                <a:spcPts val="359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Elbow</a:t>
            </a:r>
            <a:r>
              <a:rPr dirty="0" sz="2000" spc="-2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2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Silhouette</a:t>
            </a:r>
            <a:r>
              <a:rPr dirty="0" sz="2000" spc="-2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Method</a:t>
            </a:r>
            <a:endParaRPr sz="2000">
              <a:latin typeface="Calibri"/>
              <a:cs typeface="Calibri"/>
            </a:endParaRPr>
          </a:p>
          <a:p>
            <a:pPr lvl="1" marL="851535" indent="-382270">
              <a:lnSpc>
                <a:spcPct val="100000"/>
              </a:lnSpc>
              <a:spcBef>
                <a:spcPts val="359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K-Means</a:t>
            </a:r>
            <a:r>
              <a:rPr dirty="0" sz="2000" spc="-4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Clustering</a:t>
            </a:r>
            <a:endParaRPr sz="2000">
              <a:latin typeface="Calibri"/>
              <a:cs typeface="Calibri"/>
            </a:endParaRPr>
          </a:p>
          <a:p>
            <a:pPr marL="394335" indent="-382270">
              <a:lnSpc>
                <a:spcPct val="100000"/>
              </a:lnSpc>
              <a:spcBef>
                <a:spcPts val="359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Inference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8050" y="1101525"/>
            <a:ext cx="6457124" cy="48054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570" y="1042988"/>
            <a:ext cx="9321133" cy="42546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502" y="423595"/>
            <a:ext cx="6370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Graph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25" i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duration</a:t>
            </a:r>
            <a:r>
              <a:rPr dirty="0" sz="3600" spc="-1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dirty="0" sz="3600" spc="-1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movies.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7620" y="5507086"/>
            <a:ext cx="89827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000"/>
              <a:buChar char="•"/>
              <a:tabLst>
                <a:tab pos="140970" algn="l"/>
              </a:tabLst>
            </a:pP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For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this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graph,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observe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than 600 movies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have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duration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lies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between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80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to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120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minutes.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85" y="396218"/>
            <a:ext cx="56483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TV</a:t>
            </a:r>
            <a:r>
              <a:rPr dirty="0" sz="3600" spc="-2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shows</a:t>
            </a:r>
            <a:r>
              <a:rPr dirty="0" sz="3600" spc="-2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duration</a:t>
            </a:r>
            <a:r>
              <a:rPr dirty="0" sz="3600" spc="-2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seasons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03" y="1110610"/>
            <a:ext cx="11900389" cy="3471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8128" y="4912249"/>
            <a:ext cx="94151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000"/>
              <a:buChar char="•"/>
              <a:tabLst>
                <a:tab pos="140970" algn="l"/>
              </a:tabLst>
            </a:pP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this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graph,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observe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tv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shows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have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only one session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demanding </a:t>
            </a:r>
            <a:r>
              <a:rPr dirty="0" sz="2000" spc="-44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TV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shows.</a:t>
            </a:r>
            <a:endParaRPr sz="2000">
              <a:latin typeface="Calibri"/>
              <a:cs typeface="Calibri"/>
            </a:endParaRPr>
          </a:p>
          <a:p>
            <a:pPr marL="140335" indent="-128270">
              <a:lnSpc>
                <a:spcPct val="100000"/>
              </a:lnSpc>
              <a:buSzPct val="95000"/>
              <a:buChar char="•"/>
              <a:tabLst>
                <a:tab pos="140970" algn="l"/>
              </a:tabLst>
            </a:pP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As the number of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seasons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increasing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interest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decreasing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among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viewers.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750" y="440152"/>
            <a:ext cx="4912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5" i="0">
                <a:latin typeface="Calibri"/>
                <a:cs typeface="Calibri"/>
              </a:rPr>
              <a:t>Top</a:t>
            </a:r>
            <a:r>
              <a:rPr dirty="0" sz="3600" spc="-20" i="0">
                <a:latin typeface="Calibri"/>
                <a:cs typeface="Calibri"/>
              </a:rPr>
              <a:t> </a:t>
            </a:r>
            <a:r>
              <a:rPr dirty="0" sz="3600" spc="-5" i="0">
                <a:latin typeface="Calibri"/>
                <a:cs typeface="Calibri"/>
              </a:rPr>
              <a:t>10</a:t>
            </a:r>
            <a:r>
              <a:rPr dirty="0" sz="3600" spc="-25" i="0">
                <a:latin typeface="Calibri"/>
                <a:cs typeface="Calibri"/>
              </a:rPr>
              <a:t> </a:t>
            </a:r>
            <a:r>
              <a:rPr dirty="0" sz="3600" spc="-15" i="0">
                <a:latin typeface="Calibri"/>
                <a:cs typeface="Calibri"/>
              </a:rPr>
              <a:t>Genre</a:t>
            </a:r>
            <a:r>
              <a:rPr dirty="0" sz="3600" spc="-20" i="0">
                <a:latin typeface="Calibri"/>
                <a:cs typeface="Calibri"/>
              </a:rPr>
              <a:t> </a:t>
            </a:r>
            <a:r>
              <a:rPr dirty="0" sz="3600" spc="-5" i="0">
                <a:latin typeface="Calibri"/>
                <a:cs typeface="Calibri"/>
              </a:rPr>
              <a:t>of</a:t>
            </a:r>
            <a:r>
              <a:rPr dirty="0" sz="3600" spc="-15" i="0">
                <a:latin typeface="Calibri"/>
                <a:cs typeface="Calibri"/>
              </a:rPr>
              <a:t> </a:t>
            </a:r>
            <a:r>
              <a:rPr dirty="0" sz="3600" spc="-5" i="0">
                <a:latin typeface="Calibri"/>
                <a:cs typeface="Calibri"/>
              </a:rPr>
              <a:t>TV</a:t>
            </a:r>
            <a:r>
              <a:rPr dirty="0" sz="3600" spc="-20" i="0">
                <a:latin typeface="Calibri"/>
                <a:cs typeface="Calibri"/>
              </a:rPr>
              <a:t> </a:t>
            </a:r>
            <a:r>
              <a:rPr dirty="0" sz="3600" spc="-10" i="0">
                <a:latin typeface="Calibri"/>
                <a:cs typeface="Calibri"/>
              </a:rPr>
              <a:t>shows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925" y="1255780"/>
            <a:ext cx="11039474" cy="3657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8648" y="5268176"/>
            <a:ext cx="1175829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8765">
              <a:lnSpc>
                <a:spcPct val="100000"/>
              </a:lnSpc>
              <a:spcBef>
                <a:spcPts val="100"/>
              </a:spcBef>
              <a:buSzPct val="95000"/>
              <a:buChar char="•"/>
              <a:tabLst>
                <a:tab pos="140970" algn="l"/>
              </a:tabLst>
            </a:pP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this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graph,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observe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Kid's TV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shows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have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number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occurring, which is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than 200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times.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Char char="•"/>
              <a:tabLst>
                <a:tab pos="140970" algn="l"/>
              </a:tabLst>
            </a:pP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International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TV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shows,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Korean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TV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shows,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Romantic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TV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shows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have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least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number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count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approx.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60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481" y="376444"/>
            <a:ext cx="4506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5" i="0">
                <a:latin typeface="Calibri"/>
                <a:cs typeface="Calibri"/>
              </a:rPr>
              <a:t>Top</a:t>
            </a:r>
            <a:r>
              <a:rPr dirty="0" sz="3600" spc="-20" i="0">
                <a:latin typeface="Calibri"/>
                <a:cs typeface="Calibri"/>
              </a:rPr>
              <a:t> </a:t>
            </a:r>
            <a:r>
              <a:rPr dirty="0" sz="3600" spc="-5" i="0">
                <a:latin typeface="Calibri"/>
                <a:cs typeface="Calibri"/>
              </a:rPr>
              <a:t>10</a:t>
            </a:r>
            <a:r>
              <a:rPr dirty="0" sz="3600" spc="-25" i="0">
                <a:latin typeface="Calibri"/>
                <a:cs typeface="Calibri"/>
              </a:rPr>
              <a:t> </a:t>
            </a:r>
            <a:r>
              <a:rPr dirty="0" sz="3600" spc="-15" i="0">
                <a:latin typeface="Calibri"/>
                <a:cs typeface="Calibri"/>
              </a:rPr>
              <a:t>Genre </a:t>
            </a:r>
            <a:r>
              <a:rPr dirty="0" sz="3600" spc="-5" i="0">
                <a:latin typeface="Calibri"/>
                <a:cs typeface="Calibri"/>
              </a:rPr>
              <a:t>of</a:t>
            </a:r>
            <a:r>
              <a:rPr dirty="0" sz="3600" spc="-20" i="0">
                <a:latin typeface="Calibri"/>
                <a:cs typeface="Calibri"/>
              </a:rPr>
              <a:t> </a:t>
            </a:r>
            <a:r>
              <a:rPr dirty="0" sz="3600" spc="-10" i="0">
                <a:latin typeface="Calibri"/>
                <a:cs typeface="Calibri"/>
              </a:rPr>
              <a:t>Movies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24" y="1015675"/>
            <a:ext cx="9946341" cy="3183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7480" y="4537738"/>
            <a:ext cx="1017905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000"/>
              <a:buChar char="•"/>
              <a:tabLst>
                <a:tab pos="140970" algn="l"/>
              </a:tabLst>
            </a:pP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this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graph,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observe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movies based on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Documentaries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have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number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count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approx.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330.</a:t>
            </a:r>
            <a:endParaRPr sz="2000">
              <a:latin typeface="Calibri"/>
              <a:cs typeface="Calibri"/>
            </a:endParaRPr>
          </a:p>
          <a:p>
            <a:pPr marL="12700" marR="488315">
              <a:lnSpc>
                <a:spcPct val="100000"/>
              </a:lnSpc>
              <a:buSzPct val="95000"/>
              <a:buChar char="•"/>
              <a:tabLst>
                <a:tab pos="140970" algn="l"/>
              </a:tabLst>
            </a:pP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Stand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Up </a:t>
            </a:r>
            <a:r>
              <a:rPr dirty="0" sz="2000" spc="-30">
                <a:solidFill>
                  <a:srgbClr val="4472C4"/>
                </a:solidFill>
                <a:latin typeface="Calibri"/>
                <a:cs typeface="Calibri"/>
              </a:rPr>
              <a:t>comedy,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Drama,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International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movies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occurring with the same number which is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approx.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310</a:t>
            </a:r>
            <a:endParaRPr sz="2000">
              <a:latin typeface="Calibri"/>
              <a:cs typeface="Calibri"/>
            </a:endParaRPr>
          </a:p>
          <a:p>
            <a:pPr marL="12700" marR="130175">
              <a:lnSpc>
                <a:spcPct val="100000"/>
              </a:lnSpc>
              <a:buSzPct val="95000"/>
              <a:buChar char="•"/>
              <a:tabLst>
                <a:tab pos="140970" algn="l"/>
              </a:tabLst>
            </a:pP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Dramas,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International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movies,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Romantic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movies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have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least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number of occurring which is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more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than 150.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038" y="466485"/>
            <a:ext cx="48691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Natural</a:t>
            </a:r>
            <a:r>
              <a:rPr dirty="0" sz="3600" spc="-3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Language</a:t>
            </a:r>
            <a:r>
              <a:rPr dirty="0" sz="3600" spc="-3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15" i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8000" y="1995775"/>
            <a:ext cx="4265550" cy="3344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4038" y="1389112"/>
            <a:ext cx="7883525" cy="4530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Natural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Language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Processing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(NLP)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a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subfield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artificial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intelligence</a:t>
            </a:r>
            <a:r>
              <a:rPr dirty="0" sz="1800" spc="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(AI).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helps </a:t>
            </a:r>
            <a:r>
              <a:rPr dirty="0" sz="1800" spc="-39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machines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process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understand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the human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language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so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they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can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automatically perform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repetitive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tasks.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libri"/>
              <a:cs typeface="Calibri"/>
            </a:endParaRPr>
          </a:p>
          <a:p>
            <a:pPr marL="469900" indent="-39687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3200" spc="-20" b="1">
                <a:solidFill>
                  <a:srgbClr val="1E4E78"/>
                </a:solidFill>
                <a:latin typeface="Calibri"/>
                <a:cs typeface="Calibri"/>
              </a:rPr>
              <a:t>Data </a:t>
            </a:r>
            <a:r>
              <a:rPr dirty="0" sz="3200" spc="-15" b="1">
                <a:solidFill>
                  <a:srgbClr val="1E4E78"/>
                </a:solidFill>
                <a:latin typeface="Calibri"/>
                <a:cs typeface="Calibri"/>
              </a:rPr>
              <a:t>Preprocessing</a:t>
            </a:r>
            <a:endParaRPr sz="3200">
              <a:latin typeface="Calibri"/>
              <a:cs typeface="Calibri"/>
            </a:endParaRPr>
          </a:p>
          <a:p>
            <a:pPr marL="459740" marR="1199515">
              <a:lnSpc>
                <a:spcPct val="100000"/>
              </a:lnSpc>
              <a:spcBef>
                <a:spcPts val="1814"/>
              </a:spcBef>
            </a:pPr>
            <a:r>
              <a:rPr dirty="0" sz="1800" spc="-80" b="1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 prepare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text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for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 model building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perform </a:t>
            </a:r>
            <a:r>
              <a:rPr dirty="0" sz="1800" spc="-20" b="1">
                <a:solidFill>
                  <a:srgbClr val="4472C4"/>
                </a:solidFill>
                <a:latin typeface="Calibri"/>
                <a:cs typeface="Calibri"/>
              </a:rPr>
              <a:t>text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preprocessing.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It is the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very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first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step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of NLP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projects.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Some of the </a:t>
            </a:r>
            <a:r>
              <a:rPr dirty="0" sz="1800" spc="-39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preprocessing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steps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are:</a:t>
            </a:r>
            <a:endParaRPr sz="1800">
              <a:latin typeface="Calibri"/>
              <a:cs typeface="Calibri"/>
            </a:endParaRPr>
          </a:p>
          <a:p>
            <a:pPr lvl="1" marL="57467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75310" algn="l"/>
              </a:tabLst>
            </a:pP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Removing punctuations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like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.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,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!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$(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)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*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%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@</a:t>
            </a:r>
            <a:endParaRPr sz="1800">
              <a:latin typeface="Calibri"/>
              <a:cs typeface="Calibri"/>
            </a:endParaRPr>
          </a:p>
          <a:p>
            <a:pPr lvl="1" marL="57467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75310" algn="l"/>
              </a:tabLst>
            </a:pP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Removing</a:t>
            </a:r>
            <a:r>
              <a:rPr dirty="0" sz="1800" spc="-4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URLs</a:t>
            </a:r>
            <a:endParaRPr sz="1800">
              <a:latin typeface="Calibri"/>
              <a:cs typeface="Calibri"/>
            </a:endParaRPr>
          </a:p>
          <a:p>
            <a:pPr lvl="1" marL="57467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75310" algn="l"/>
              </a:tabLst>
            </a:pP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Removing</a:t>
            </a:r>
            <a:r>
              <a:rPr dirty="0" sz="1800" spc="-2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Stop</a:t>
            </a:r>
            <a:r>
              <a:rPr dirty="0" sz="1800" spc="-2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words</a:t>
            </a:r>
            <a:endParaRPr sz="1800">
              <a:latin typeface="Calibri"/>
              <a:cs typeface="Calibri"/>
            </a:endParaRPr>
          </a:p>
          <a:p>
            <a:pPr lvl="1" marL="57467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75310" algn="l"/>
              </a:tabLst>
            </a:pP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Lower</a:t>
            </a:r>
            <a:r>
              <a:rPr dirty="0" sz="1800" spc="-3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casing</a:t>
            </a:r>
            <a:endParaRPr sz="1800">
              <a:latin typeface="Calibri"/>
              <a:cs typeface="Calibri"/>
            </a:endParaRPr>
          </a:p>
          <a:p>
            <a:pPr lvl="1" marL="57467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75310" algn="l"/>
              </a:tabLst>
            </a:pPr>
            <a:r>
              <a:rPr dirty="0" sz="1800" spc="-25" b="1">
                <a:solidFill>
                  <a:srgbClr val="4472C4"/>
                </a:solidFill>
                <a:latin typeface="Calibri"/>
                <a:cs typeface="Calibri"/>
              </a:rPr>
              <a:t>Tokenization</a:t>
            </a:r>
            <a:endParaRPr sz="1800">
              <a:latin typeface="Calibri"/>
              <a:cs typeface="Calibri"/>
            </a:endParaRPr>
          </a:p>
          <a:p>
            <a:pPr lvl="1" marL="57467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75310" algn="l"/>
              </a:tabLst>
            </a:pP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Stemming</a:t>
            </a:r>
            <a:endParaRPr sz="1800">
              <a:latin typeface="Calibri"/>
              <a:cs typeface="Calibri"/>
            </a:endParaRPr>
          </a:p>
          <a:p>
            <a:pPr lvl="1" marL="57467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575310" algn="l"/>
              </a:tabLst>
            </a:pP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Lemmatization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038" y="466485"/>
            <a:ext cx="46818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 i="0">
                <a:solidFill>
                  <a:srgbClr val="C00000"/>
                </a:solidFill>
                <a:latin typeface="Calibri"/>
                <a:cs typeface="Calibri"/>
              </a:rPr>
              <a:t>Most</a:t>
            </a:r>
            <a:r>
              <a:rPr dirty="0" sz="3600" spc="-3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words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used</a:t>
            </a:r>
            <a:r>
              <a:rPr dirty="0" sz="3600" spc="-2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Title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939" y="1035698"/>
            <a:ext cx="8330079" cy="39260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7228" y="5256610"/>
            <a:ext cx="1025144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100"/>
              </a:spcBef>
              <a:buSzPct val="95000"/>
              <a:buChar char="•"/>
              <a:tabLst>
                <a:tab pos="140970" algn="l"/>
              </a:tabLst>
            </a:pP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frequent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word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in title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column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love,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Christmas,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man, girl,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world,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life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Char char="•"/>
              <a:tabLst>
                <a:tab pos="140970" algn="l"/>
              </a:tabLst>
            </a:pPr>
            <a:r>
              <a:rPr dirty="0" sz="2000" spc="-4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conclude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movies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tv_shows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release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in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december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so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christmas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appears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of the time.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231" y="405608"/>
            <a:ext cx="45929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 i="0">
                <a:solidFill>
                  <a:srgbClr val="C00000"/>
                </a:solidFill>
                <a:latin typeface="Calibri"/>
                <a:cs typeface="Calibri"/>
              </a:rPr>
              <a:t>Most</a:t>
            </a:r>
            <a:r>
              <a:rPr dirty="0" sz="3600" spc="-2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used</a:t>
            </a: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 words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 cast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0309" y="1227476"/>
            <a:ext cx="7551380" cy="40609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6127" y="5436526"/>
            <a:ext cx="101212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Here 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see the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most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number of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cast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are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not available(unknown) in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dataset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then Michael, </a:t>
            </a:r>
            <a:r>
              <a:rPr dirty="0" sz="2000" spc="-44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David,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John, Lee, James,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603" y="491044"/>
            <a:ext cx="5788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 i="0">
                <a:solidFill>
                  <a:srgbClr val="C00000"/>
                </a:solidFill>
                <a:latin typeface="Calibri"/>
                <a:cs typeface="Calibri"/>
              </a:rPr>
              <a:t>Most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used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25" i="0">
                <a:solidFill>
                  <a:srgbClr val="C00000"/>
                </a:solidFill>
                <a:latin typeface="Calibri"/>
                <a:cs typeface="Calibri"/>
              </a:rPr>
              <a:t>word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 description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0325" y="1419225"/>
            <a:ext cx="6991349" cy="3971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085" y="5743992"/>
            <a:ext cx="102482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Here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we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can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see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most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of the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E4E78"/>
                </a:solidFill>
                <a:latin typeface="Calibri"/>
                <a:cs typeface="Calibri"/>
              </a:rPr>
              <a:t>words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in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the description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of the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tv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shows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movies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are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1E4E78"/>
                </a:solidFill>
                <a:latin typeface="Calibri"/>
                <a:cs typeface="Calibri"/>
              </a:rPr>
              <a:t>Family,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Friend,</a:t>
            </a:r>
            <a:r>
              <a:rPr dirty="0" sz="180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Love,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E4E78"/>
                </a:solidFill>
                <a:latin typeface="Calibri"/>
                <a:cs typeface="Calibri"/>
              </a:rPr>
              <a:t>Life, </a:t>
            </a:r>
            <a:r>
              <a:rPr dirty="0" sz="1800" spc="-39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E4E78"/>
                </a:solidFill>
                <a:latin typeface="Calibri"/>
                <a:cs typeface="Calibri"/>
              </a:rPr>
              <a:t>World,</a:t>
            </a:r>
            <a:r>
              <a:rPr dirty="0" sz="1800" spc="-10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Man, </a:t>
            </a:r>
            <a:r>
              <a:rPr dirty="0" sz="1800" spc="-20">
                <a:solidFill>
                  <a:srgbClr val="1E4E78"/>
                </a:solidFill>
                <a:latin typeface="Calibri"/>
                <a:cs typeface="Calibri"/>
              </a:rPr>
              <a:t>Woman,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1E4E78"/>
                </a:solidFill>
                <a:latin typeface="Calibri"/>
                <a:cs typeface="Calibri"/>
              </a:rPr>
              <a:t>Father,</a:t>
            </a:r>
            <a:r>
              <a:rPr dirty="0" sz="1800" spc="-5">
                <a:solidFill>
                  <a:srgbClr val="1E4E7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E4E78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50" y="613602"/>
            <a:ext cx="83477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 i="0">
                <a:solidFill>
                  <a:srgbClr val="C00000"/>
                </a:solidFill>
                <a:latin typeface="Calibri"/>
                <a:cs typeface="Calibri"/>
              </a:rPr>
              <a:t>Frequent </a:t>
            </a: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words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15" i="0">
                <a:solidFill>
                  <a:srgbClr val="C00000"/>
                </a:solidFill>
                <a:latin typeface="Calibri"/>
                <a:cs typeface="Calibri"/>
              </a:rPr>
              <a:t>present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listed_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column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108" y="1821727"/>
            <a:ext cx="11575782" cy="36274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7971" y="5642000"/>
            <a:ext cx="896429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above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graph,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observe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frequent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word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used is </a:t>
            </a:r>
            <a:r>
              <a:rPr dirty="0" sz="2000" spc="-55">
                <a:solidFill>
                  <a:srgbClr val="4472C4"/>
                </a:solidFill>
                <a:latin typeface="Calibri"/>
                <a:cs typeface="Calibri"/>
              </a:rPr>
              <a:t>tv,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then thriller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least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popular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category</a:t>
            </a:r>
            <a:r>
              <a:rPr dirty="0" sz="2000" spc="1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adventure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action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on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Netflix.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878" y="324353"/>
            <a:ext cx="368807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Applying</a:t>
            </a:r>
            <a:r>
              <a:rPr dirty="0" sz="3600" spc="-7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15" i="0">
                <a:solidFill>
                  <a:srgbClr val="C00000"/>
                </a:solidFill>
                <a:latin typeface="Calibri"/>
                <a:cs typeface="Calibri"/>
              </a:rPr>
              <a:t>Clustering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4476" y="1675050"/>
            <a:ext cx="3581399" cy="32194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3925" y="2146580"/>
            <a:ext cx="7031990" cy="365760"/>
          </a:xfrm>
          <a:custGeom>
            <a:avLst/>
            <a:gdLst/>
            <a:ahLst/>
            <a:cxnLst/>
            <a:rect l="l" t="t" r="r" b="b"/>
            <a:pathLst>
              <a:path w="7031990" h="365760">
                <a:moveTo>
                  <a:pt x="7031384" y="365759"/>
                </a:moveTo>
                <a:lnTo>
                  <a:pt x="0" y="365759"/>
                </a:lnTo>
                <a:lnTo>
                  <a:pt x="0" y="0"/>
                </a:lnTo>
                <a:lnTo>
                  <a:pt x="7031384" y="0"/>
                </a:lnTo>
                <a:lnTo>
                  <a:pt x="7031384" y="365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51225" y="1024408"/>
            <a:ext cx="7046595" cy="420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4472C4"/>
                </a:solidFill>
                <a:latin typeface="Calibri"/>
                <a:cs typeface="Calibri"/>
              </a:rPr>
              <a:t>Clustering</a:t>
            </a:r>
            <a:r>
              <a:rPr dirty="0" sz="24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is the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task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of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dividing the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population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or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472C4"/>
                </a:solidFill>
                <a:latin typeface="Calibri"/>
                <a:cs typeface="Calibri"/>
              </a:rPr>
              <a:t>data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points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into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72C4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number of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groups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such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points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in </a:t>
            </a:r>
            <a:r>
              <a:rPr dirty="0" sz="24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same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groups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more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similar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other </a:t>
            </a:r>
            <a:r>
              <a:rPr dirty="0" sz="2400" spc="-20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points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in </a:t>
            </a:r>
            <a:r>
              <a:rPr dirty="0" sz="24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same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group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dissimilar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the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points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in other </a:t>
            </a:r>
            <a:r>
              <a:rPr dirty="0" sz="2400" spc="-53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groups.</a:t>
            </a:r>
            <a:endParaRPr sz="2400">
              <a:latin typeface="Calibri"/>
              <a:cs typeface="Calibri"/>
            </a:endParaRPr>
          </a:p>
          <a:p>
            <a:pPr marL="469900" marR="635635" indent="-381000">
              <a:lnSpc>
                <a:spcPct val="100000"/>
              </a:lnSpc>
              <a:spcBef>
                <a:spcPts val="122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Here,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472C4"/>
                </a:solidFill>
                <a:latin typeface="Calibri"/>
                <a:cs typeface="Calibri"/>
              </a:rPr>
              <a:t>create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472C4"/>
                </a:solidFill>
                <a:latin typeface="Calibri"/>
                <a:cs typeface="Calibri"/>
              </a:rPr>
              <a:t>clusters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of </a:t>
            </a:r>
            <a:r>
              <a:rPr dirty="0" sz="2400" spc="-20">
                <a:solidFill>
                  <a:srgbClr val="4472C4"/>
                </a:solidFill>
                <a:latin typeface="Calibri"/>
                <a:cs typeface="Calibri"/>
              </a:rPr>
              <a:t>text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columns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of our </a:t>
            </a:r>
            <a:r>
              <a:rPr dirty="0" sz="24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set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so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that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can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72C4"/>
                </a:solidFill>
                <a:latin typeface="Calibri"/>
                <a:cs typeface="Calibri"/>
              </a:rPr>
              <a:t>apply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TfIdf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472C4"/>
                </a:solidFill>
                <a:latin typeface="Calibri"/>
                <a:cs typeface="Calibri"/>
              </a:rPr>
              <a:t>Vectorizer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on </a:t>
            </a:r>
            <a:r>
              <a:rPr dirty="0" sz="2400" spc="-53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clustered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(document).</a:t>
            </a:r>
            <a:endParaRPr sz="2400">
              <a:latin typeface="Calibri"/>
              <a:cs typeface="Calibri"/>
            </a:endParaRPr>
          </a:p>
          <a:p>
            <a:pPr marL="469900" marR="805180" indent="-3810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After that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Tfidf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472C4"/>
                </a:solidFill>
                <a:latin typeface="Calibri"/>
                <a:cs typeface="Calibri"/>
              </a:rPr>
              <a:t>Vectorizer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weights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472C4"/>
                </a:solidFill>
                <a:latin typeface="Calibri"/>
                <a:cs typeface="Calibri"/>
              </a:rPr>
              <a:t>word </a:t>
            </a:r>
            <a:r>
              <a:rPr dirty="0" sz="2400" spc="-15">
                <a:solidFill>
                  <a:srgbClr val="4472C4"/>
                </a:solidFill>
                <a:latin typeface="Calibri"/>
                <a:cs typeface="Calibri"/>
              </a:rPr>
              <a:t> counts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by </a:t>
            </a:r>
            <a:r>
              <a:rPr dirty="0" sz="2400">
                <a:solidFill>
                  <a:srgbClr val="4472C4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measure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of how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often they </a:t>
            </a:r>
            <a:r>
              <a:rPr dirty="0" sz="2400">
                <a:solidFill>
                  <a:srgbClr val="4472C4"/>
                </a:solidFill>
                <a:latin typeface="Calibri"/>
                <a:cs typeface="Calibri"/>
              </a:rPr>
              <a:t>appear </a:t>
            </a:r>
            <a:r>
              <a:rPr dirty="0" sz="2400" spc="-53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4472C4"/>
                </a:solidFill>
                <a:latin typeface="Calibri"/>
                <a:cs typeface="Calibri"/>
              </a:rPr>
              <a:t>document.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769" y="162859"/>
            <a:ext cx="357314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 i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z="5400" spc="-55" i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z="5400" spc="-5" i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z="5400" spc="-70" i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z="5400" spc="-5" i="0">
                <a:solidFill>
                  <a:srgbClr val="C00000"/>
                </a:solidFill>
                <a:latin typeface="Calibri"/>
                <a:cs typeface="Calibri"/>
              </a:rPr>
              <a:t>oduction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476" y="1471404"/>
            <a:ext cx="10434955" cy="426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Netflix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employs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F5496"/>
                </a:solidFill>
                <a:latin typeface="Calibri"/>
                <a:cs typeface="Calibri"/>
              </a:rPr>
              <a:t>data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science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F5496"/>
                </a:solidFill>
                <a:latin typeface="Calibri"/>
                <a:cs typeface="Calibri"/>
              </a:rPr>
              <a:t>always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provide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appropriate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F5496"/>
                </a:solidFill>
                <a:latin typeface="Calibri"/>
                <a:cs typeface="Calibri"/>
              </a:rPr>
              <a:t>content.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They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F5496"/>
                </a:solidFill>
                <a:latin typeface="Calibri"/>
                <a:cs typeface="Calibri"/>
              </a:rPr>
              <a:t>categorise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all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dirty="0" sz="2000" spc="-434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2F5496"/>
                </a:solidFill>
                <a:latin typeface="Calibri"/>
                <a:cs typeface="Calibri"/>
              </a:rPr>
              <a:t>information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people in specific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area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now seeing using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a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clustering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classification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algorithm. </a:t>
            </a:r>
            <a:r>
              <a:rPr dirty="0" sz="2000" spc="-15">
                <a:solidFill>
                  <a:srgbClr val="2F5496"/>
                </a:solidFill>
                <a:latin typeface="Calibri"/>
                <a:cs typeface="Calibri"/>
              </a:rPr>
              <a:t>Also,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they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employ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a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recommender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2F5496"/>
                </a:solidFill>
                <a:latin typeface="Calibri"/>
                <a:cs typeface="Calibri"/>
              </a:rPr>
              <a:t>system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predicts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a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person's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F5496"/>
                </a:solidFill>
                <a:latin typeface="Calibri"/>
                <a:cs typeface="Calibri"/>
              </a:rPr>
              <a:t>preferences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in the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future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given 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specific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quantity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of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sparse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F5496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libri"/>
              <a:cs typeface="Calibri"/>
            </a:endParaRPr>
          </a:p>
          <a:p>
            <a:pPr marL="12700" marR="610235">
              <a:lnSpc>
                <a:spcPct val="114999"/>
              </a:lnSpc>
            </a:pP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In this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project,</a:t>
            </a:r>
            <a:r>
              <a:rPr dirty="0" sz="2000" spc="1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dataset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consists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of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tv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shows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and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movies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available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on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Netflix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as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of 2019.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000" spc="-44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dataset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is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collected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Fixable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which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third-party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Netflix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search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engine.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Calibri"/>
              <a:cs typeface="Calibri"/>
            </a:endParaRPr>
          </a:p>
          <a:p>
            <a:pPr marL="12700" marR="68580">
              <a:lnSpc>
                <a:spcPct val="114999"/>
              </a:lnSpc>
            </a:pP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In 2018,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they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released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an </a:t>
            </a:r>
            <a:r>
              <a:rPr dirty="0" sz="2000" spc="-15">
                <a:solidFill>
                  <a:srgbClr val="2F5496"/>
                </a:solidFill>
                <a:latin typeface="Calibri"/>
                <a:cs typeface="Calibri"/>
              </a:rPr>
              <a:t>interesting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report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which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shows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number of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TV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shows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Netflix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has </a:t>
            </a:r>
            <a:r>
              <a:rPr dirty="0" sz="2000" spc="-434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nearly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tripled since 2010. The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streaming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services number of movies has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decreased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by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than 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2,000 titles since 2010, while its number of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TV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shows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has nearly tripled. It will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be </a:t>
            </a:r>
            <a:r>
              <a:rPr dirty="0" sz="2000" spc="-15">
                <a:solidFill>
                  <a:srgbClr val="2F5496"/>
                </a:solidFill>
                <a:latin typeface="Calibri"/>
                <a:cs typeface="Calibri"/>
              </a:rPr>
              <a:t>interesting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F5496"/>
                </a:solidFill>
                <a:latin typeface="Calibri"/>
                <a:cs typeface="Calibri"/>
              </a:rPr>
              <a:t>explore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what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all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other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insights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be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obtained</a:t>
            </a:r>
            <a:r>
              <a:rPr dirty="0" sz="200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dirty="0" sz="2000" spc="-5">
                <a:solidFill>
                  <a:srgbClr val="2F5496"/>
                </a:solidFill>
                <a:latin typeface="Calibri"/>
                <a:cs typeface="Calibri"/>
              </a:rPr>
              <a:t> the same </a:t>
            </a:r>
            <a:r>
              <a:rPr dirty="0" sz="2000" spc="-10">
                <a:solidFill>
                  <a:srgbClr val="2F5496"/>
                </a:solidFill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919" y="357813"/>
            <a:ext cx="10500360" cy="1784985"/>
          </a:xfrm>
          <a:prstGeom prst="rect"/>
        </p:spPr>
        <p:txBody>
          <a:bodyPr wrap="square" lIns="0" tIns="203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Applying</a:t>
            </a:r>
            <a:r>
              <a:rPr dirty="0" sz="3600" spc="-2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PCA</a:t>
            </a:r>
            <a:r>
              <a:rPr dirty="0" sz="3600" spc="-1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25" i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dimensionality</a:t>
            </a:r>
            <a:r>
              <a:rPr dirty="0" sz="3600" spc="-1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reduction</a:t>
            </a:r>
            <a:endParaRPr sz="3600">
              <a:latin typeface="Calibri"/>
              <a:cs typeface="Calibri"/>
            </a:endParaRPr>
          </a:p>
          <a:p>
            <a:pPr marL="221615" marR="5080">
              <a:lnSpc>
                <a:spcPct val="100000"/>
              </a:lnSpc>
              <a:spcBef>
                <a:spcPts val="830"/>
              </a:spcBef>
            </a:pP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Using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PCA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i="0">
                <a:solidFill>
                  <a:srgbClr val="4472C4"/>
                </a:solidFill>
                <a:latin typeface="Calibri"/>
                <a:cs typeface="Calibri"/>
              </a:rPr>
              <a:t>for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dimensionality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i="0">
                <a:solidFill>
                  <a:srgbClr val="4472C4"/>
                </a:solidFill>
                <a:latin typeface="Calibri"/>
                <a:cs typeface="Calibri"/>
              </a:rPr>
              <a:t>reduction.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PCA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i="0">
                <a:solidFill>
                  <a:srgbClr val="4472C4"/>
                </a:solidFill>
                <a:latin typeface="Calibri"/>
                <a:cs typeface="Calibri"/>
              </a:rPr>
              <a:t>reduces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i="0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i="0">
                <a:solidFill>
                  <a:srgbClr val="4472C4"/>
                </a:solidFill>
                <a:latin typeface="Calibri"/>
                <a:cs typeface="Calibri"/>
              </a:rPr>
              <a:t>by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i="0">
                <a:solidFill>
                  <a:srgbClr val="4472C4"/>
                </a:solidFill>
                <a:latin typeface="Calibri"/>
                <a:cs typeface="Calibri"/>
              </a:rPr>
              <a:t>geometrically</a:t>
            </a:r>
            <a:r>
              <a:rPr dirty="0" sz="2000" spc="5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i="0">
                <a:solidFill>
                  <a:srgbClr val="4472C4"/>
                </a:solidFill>
                <a:latin typeface="Calibri"/>
                <a:cs typeface="Calibri"/>
              </a:rPr>
              <a:t>projecting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them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i="0">
                <a:solidFill>
                  <a:srgbClr val="4472C4"/>
                </a:solidFill>
                <a:latin typeface="Calibri"/>
                <a:cs typeface="Calibri"/>
              </a:rPr>
              <a:t>onto </a:t>
            </a:r>
            <a:r>
              <a:rPr dirty="0" sz="2000" spc="-10" i="0">
                <a:solidFill>
                  <a:srgbClr val="4472C4"/>
                </a:solidFill>
                <a:latin typeface="Calibri"/>
                <a:cs typeface="Calibri"/>
              </a:rPr>
              <a:t> lower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 dimensions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i="0">
                <a:solidFill>
                  <a:srgbClr val="4472C4"/>
                </a:solidFill>
                <a:latin typeface="Calibri"/>
                <a:cs typeface="Calibri"/>
              </a:rPr>
              <a:t>called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principal </a:t>
            </a:r>
            <a:r>
              <a:rPr dirty="0" sz="2000" spc="-10" i="0">
                <a:solidFill>
                  <a:srgbClr val="4472C4"/>
                </a:solidFill>
                <a:latin typeface="Calibri"/>
                <a:cs typeface="Calibri"/>
              </a:rPr>
              <a:t>components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(PCs),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with the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i="0">
                <a:solidFill>
                  <a:srgbClr val="4472C4"/>
                </a:solidFill>
                <a:latin typeface="Calibri"/>
                <a:cs typeface="Calibri"/>
              </a:rPr>
              <a:t>goal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of finding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i="0">
                <a:solidFill>
                  <a:srgbClr val="4472C4"/>
                </a:solidFill>
                <a:latin typeface="Calibri"/>
                <a:cs typeface="Calibri"/>
              </a:rPr>
              <a:t>best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 summary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of </a:t>
            </a:r>
            <a:r>
              <a:rPr dirty="0" sz="2000" spc="-434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2000" spc="-1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i="0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 using </a:t>
            </a:r>
            <a:r>
              <a:rPr dirty="0" sz="2000" i="0">
                <a:solidFill>
                  <a:srgbClr val="4472C4"/>
                </a:solidFill>
                <a:latin typeface="Calibri"/>
                <a:cs typeface="Calibri"/>
              </a:rPr>
              <a:t>a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i="0">
                <a:solidFill>
                  <a:srgbClr val="4472C4"/>
                </a:solidFill>
                <a:latin typeface="Calibri"/>
                <a:cs typeface="Calibri"/>
              </a:rPr>
              <a:t>limited</a:t>
            </a:r>
            <a:r>
              <a:rPr dirty="0" sz="2000" spc="-5" i="0">
                <a:solidFill>
                  <a:srgbClr val="4472C4"/>
                </a:solidFill>
                <a:latin typeface="Calibri"/>
                <a:cs typeface="Calibri"/>
              </a:rPr>
              <a:t> number of PCs.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553" y="2326177"/>
            <a:ext cx="10245613" cy="35208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6014" y="5900968"/>
            <a:ext cx="86302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 indent="-127635">
              <a:lnSpc>
                <a:spcPct val="100000"/>
              </a:lnSpc>
              <a:spcBef>
                <a:spcPts val="100"/>
              </a:spcBef>
              <a:buSzPct val="95000"/>
              <a:buChar char="•"/>
              <a:tabLst>
                <a:tab pos="140335" algn="l"/>
              </a:tabLst>
            </a:pP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Here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see almost 95%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of variance is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explained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by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approx..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3000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component.</a:t>
            </a:r>
            <a:endParaRPr sz="2000">
              <a:latin typeface="Calibri"/>
              <a:cs typeface="Calibri"/>
            </a:endParaRPr>
          </a:p>
          <a:p>
            <a:pPr marL="139700" indent="-127635">
              <a:lnSpc>
                <a:spcPct val="100000"/>
              </a:lnSpc>
              <a:buSzPct val="95000"/>
              <a:buChar char="•"/>
              <a:tabLst>
                <a:tab pos="140335" algn="l"/>
              </a:tabLst>
            </a:pP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So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472C4"/>
                </a:solidFill>
                <a:latin typeface="Calibri"/>
                <a:cs typeface="Calibri"/>
              </a:rPr>
              <a:t>take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95%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select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approx..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3000 principal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components.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93" y="284310"/>
            <a:ext cx="54178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Applying</a:t>
            </a:r>
            <a:r>
              <a:rPr dirty="0" sz="3600" spc="-4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25" i="0">
                <a:solidFill>
                  <a:srgbClr val="C00000"/>
                </a:solidFill>
                <a:latin typeface="Calibri"/>
                <a:cs typeface="Calibri"/>
              </a:rPr>
              <a:t>k-Means</a:t>
            </a:r>
            <a:r>
              <a:rPr dirty="0" sz="3600" spc="-3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10" i="0">
                <a:solidFill>
                  <a:srgbClr val="C00000"/>
                </a:solidFill>
                <a:latin typeface="Calibri"/>
                <a:cs typeface="Calibri"/>
              </a:rPr>
              <a:t>Algorithm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875" y="1042988"/>
            <a:ext cx="5867399" cy="36877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7893" y="5230086"/>
            <a:ext cx="1002157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>
                <a:solidFill>
                  <a:srgbClr val="4472C4"/>
                </a:solidFill>
                <a:latin typeface="Calibri"/>
                <a:cs typeface="Calibri"/>
              </a:rPr>
              <a:t>At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first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use elbow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method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472C4"/>
                </a:solidFill>
                <a:latin typeface="Calibri"/>
                <a:cs typeface="Calibri"/>
              </a:rPr>
              <a:t>for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finding the optimum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value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of k.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silhouette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value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is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measure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of how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similar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object is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to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its own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cluster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compared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other </a:t>
            </a:r>
            <a:r>
              <a:rPr dirty="0" sz="2000" spc="-44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clusters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(separation).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silhouette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ranges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2000" spc="3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420">
                <a:solidFill>
                  <a:srgbClr val="4472C4"/>
                </a:solidFill>
                <a:latin typeface="Arial MT"/>
                <a:cs typeface="Arial MT"/>
              </a:rPr>
              <a:t>−</a:t>
            </a:r>
            <a:r>
              <a:rPr dirty="0" sz="2000" spc="-420">
                <a:solidFill>
                  <a:srgbClr val="4472C4"/>
                </a:solidFill>
                <a:latin typeface="Calibri"/>
                <a:cs typeface="Calibri"/>
              </a:rPr>
              <a:t>1 </a:t>
            </a:r>
            <a:r>
              <a:rPr dirty="0" sz="2000" spc="-41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+1,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where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high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value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indicates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object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well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matched to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its own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cluster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poorly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matched to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neighboring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clusters.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075" y="468190"/>
            <a:ext cx="816102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0" i="0">
                <a:solidFill>
                  <a:srgbClr val="4472C4"/>
                </a:solidFill>
                <a:latin typeface="Calibri"/>
                <a:cs typeface="Calibri"/>
              </a:rPr>
              <a:t>After </a:t>
            </a:r>
            <a:r>
              <a:rPr dirty="0" sz="2000" spc="-5" b="0" i="0">
                <a:solidFill>
                  <a:srgbClr val="4472C4"/>
                </a:solidFill>
                <a:latin typeface="Calibri"/>
                <a:cs typeface="Calibri"/>
              </a:rPr>
              <a:t>analyzing</a:t>
            </a:r>
            <a:r>
              <a:rPr dirty="0" sz="2000" spc="-10" b="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b="0" i="0">
                <a:solidFill>
                  <a:srgbClr val="4472C4"/>
                </a:solidFill>
                <a:latin typeface="Calibri"/>
                <a:cs typeface="Calibri"/>
              </a:rPr>
              <a:t>all</a:t>
            </a:r>
            <a:r>
              <a:rPr dirty="0" sz="2000" spc="-10" b="0" i="0">
                <a:solidFill>
                  <a:srgbClr val="4472C4"/>
                </a:solidFill>
                <a:latin typeface="Calibri"/>
                <a:cs typeface="Calibri"/>
              </a:rPr>
              <a:t> silhouette</a:t>
            </a:r>
            <a:r>
              <a:rPr dirty="0" sz="2000" spc="-5" b="0" i="0">
                <a:solidFill>
                  <a:srgbClr val="4472C4"/>
                </a:solidFill>
                <a:latin typeface="Calibri"/>
                <a:cs typeface="Calibri"/>
              </a:rPr>
              <a:t> plots</a:t>
            </a:r>
            <a:r>
              <a:rPr dirty="0" sz="2000" spc="-10" b="0" i="0">
                <a:solidFill>
                  <a:srgbClr val="4472C4"/>
                </a:solidFill>
                <a:latin typeface="Calibri"/>
                <a:cs typeface="Calibri"/>
              </a:rPr>
              <a:t> we </a:t>
            </a:r>
            <a:r>
              <a:rPr dirty="0" sz="2000" spc="-5" b="0" i="0">
                <a:solidFill>
                  <a:srgbClr val="4472C4"/>
                </a:solidFill>
                <a:latin typeface="Calibri"/>
                <a:cs typeface="Calibri"/>
              </a:rPr>
              <a:t>choose</a:t>
            </a:r>
            <a:r>
              <a:rPr dirty="0" sz="2000" spc="-10" b="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0" i="0">
                <a:solidFill>
                  <a:srgbClr val="4472C4"/>
                </a:solidFill>
                <a:latin typeface="Calibri"/>
                <a:cs typeface="Calibri"/>
              </a:rPr>
              <a:t>k=11 </a:t>
            </a:r>
            <a:r>
              <a:rPr dirty="0" sz="2000" b="0" i="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10" b="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0" i="0">
                <a:solidFill>
                  <a:srgbClr val="4472C4"/>
                </a:solidFill>
                <a:latin typeface="Calibri"/>
                <a:cs typeface="Calibri"/>
              </a:rPr>
              <a:t>then</a:t>
            </a:r>
            <a:r>
              <a:rPr dirty="0" sz="2000" spc="-10" b="0" i="0">
                <a:solidFill>
                  <a:srgbClr val="4472C4"/>
                </a:solidFill>
                <a:latin typeface="Calibri"/>
                <a:cs typeface="Calibri"/>
              </a:rPr>
              <a:t> cluster </a:t>
            </a:r>
            <a:r>
              <a:rPr dirty="0" sz="2000" spc="-5" b="0" i="0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b="0" i="0">
                <a:solidFill>
                  <a:srgbClr val="4472C4"/>
                </a:solidFill>
                <a:latin typeface="Calibri"/>
                <a:cs typeface="Calibri"/>
              </a:rPr>
              <a:t>all</a:t>
            </a:r>
            <a:r>
              <a:rPr dirty="0" sz="2000" spc="-10" b="0" i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b="0" i="0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225" y="1010150"/>
            <a:ext cx="9372599" cy="54863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275" y="417986"/>
            <a:ext cx="2309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Inference</a:t>
            </a:r>
            <a:r>
              <a:rPr dirty="0" sz="3600" spc="-7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(i)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874" y="1868008"/>
            <a:ext cx="10236200" cy="286512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In this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given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dataset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of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Netflix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there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total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of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7787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rows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and 12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columns.</a:t>
            </a:r>
            <a:endParaRPr sz="1800">
              <a:latin typeface="Calibri"/>
              <a:cs typeface="Calibri"/>
            </a:endParaRPr>
          </a:p>
          <a:p>
            <a:pPr marL="379095" marR="508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There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some null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values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present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in some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features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like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4472C4"/>
                </a:solidFill>
                <a:latin typeface="Calibri"/>
                <a:cs typeface="Calibri"/>
              </a:rPr>
              <a:t>director,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cast,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4472C4"/>
                </a:solidFill>
                <a:latin typeface="Calibri"/>
                <a:cs typeface="Calibri"/>
              </a:rPr>
              <a:t>country,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added,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release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year </a:t>
            </a:r>
            <a:r>
              <a:rPr dirty="0" sz="1800" spc="-39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rating.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After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analysing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netflix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dataset,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shows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5372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movies</a:t>
            </a:r>
            <a:r>
              <a:rPr dirty="0" sz="1800" spc="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2398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tv_shows.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There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more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number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of movies than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tv_shows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present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on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netflix.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In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USA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number of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released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or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added is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highest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followed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by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india.</a:t>
            </a:r>
            <a:endParaRPr sz="1800">
              <a:latin typeface="Calibri"/>
              <a:cs typeface="Calibri"/>
            </a:endParaRPr>
          </a:p>
          <a:p>
            <a:pPr marL="379095" marR="8001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Most of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were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added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in 2019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on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netflix.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35" b="1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can also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observed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of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movies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were </a:t>
            </a:r>
            <a:r>
              <a:rPr dirty="0" sz="1800" spc="-39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added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in 2019 and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tv_shows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in 2020.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After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year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2018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 popularity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of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tv_shows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increases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with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respect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movies.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374" y="1199658"/>
            <a:ext cx="10836910" cy="4757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421005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20" b="1">
                <a:solidFill>
                  <a:srgbClr val="4472C4"/>
                </a:solidFill>
                <a:latin typeface="Calibri"/>
                <a:cs typeface="Calibri"/>
              </a:rPr>
              <a:t>TV-MA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has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highest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rating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for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both movies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tv_shows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which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shows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mature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and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teen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is 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popular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on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netflix.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Least</a:t>
            </a:r>
            <a:r>
              <a:rPr dirty="0" sz="1800" spc="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rating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for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tv_shows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dirty="0" sz="1800" spc="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4472C4"/>
                </a:solidFill>
                <a:latin typeface="Calibri"/>
                <a:cs typeface="Calibri"/>
              </a:rPr>
              <a:t>TV-y7FV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movie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dirty="0" sz="1800" spc="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NC-17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which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a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adult</a:t>
            </a:r>
            <a:r>
              <a:rPr dirty="0" sz="1800" spc="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4472C4"/>
                </a:solidFill>
                <a:latin typeface="Calibri"/>
                <a:cs typeface="Calibri"/>
              </a:rPr>
              <a:t>category.</a:t>
            </a:r>
            <a:endParaRPr sz="1800">
              <a:latin typeface="Calibri"/>
              <a:cs typeface="Calibri"/>
            </a:endParaRPr>
          </a:p>
          <a:p>
            <a:pPr marL="379095" marR="16891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highest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duration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movies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lies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between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80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120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minutes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most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popular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tv_shows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having </a:t>
            </a:r>
            <a:r>
              <a:rPr dirty="0" sz="1800" spc="-39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only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1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season.</a:t>
            </a:r>
            <a:endParaRPr sz="1800">
              <a:latin typeface="Calibri"/>
              <a:cs typeface="Calibri"/>
            </a:endParaRPr>
          </a:p>
          <a:p>
            <a:pPr marL="379095" marR="508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After that we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use NLP on the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text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columns of our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dataset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in which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we perform punctuation removal,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removing </a:t>
            </a:r>
            <a:r>
              <a:rPr dirty="0" sz="1800" spc="-39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stopwords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and then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stemming.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After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doing all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do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Tf-Idf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on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listed_in(genre)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and description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column.</a:t>
            </a:r>
            <a:endParaRPr sz="1800">
              <a:latin typeface="Calibri"/>
              <a:cs typeface="Calibri"/>
            </a:endParaRPr>
          </a:p>
          <a:p>
            <a:pPr marL="379095" marR="62484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So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 we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can conclude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frequent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words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of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listed_in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are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40" b="1">
                <a:solidFill>
                  <a:srgbClr val="4472C4"/>
                </a:solidFill>
                <a:latin typeface="Calibri"/>
                <a:cs typeface="Calibri"/>
              </a:rPr>
              <a:t>tv,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4472C4"/>
                </a:solidFill>
                <a:latin typeface="Calibri"/>
                <a:cs typeface="Calibri"/>
              </a:rPr>
              <a:t>thriller,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 teen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least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frequent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words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are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adventure,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action. So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 popularity of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tv_shows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is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higher than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any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genre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of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 movies. in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movies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most </a:t>
            </a:r>
            <a:r>
              <a:rPr dirty="0" sz="1800" spc="-39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popular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genre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is thriller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followed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by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teen.</a:t>
            </a:r>
            <a:endParaRPr sz="180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35" b="1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apply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Tf-Idf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on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clustered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which is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corpus of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words.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Then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do PCA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for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dimensionality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reduction.</a:t>
            </a:r>
            <a:endParaRPr sz="1800">
              <a:latin typeface="Calibri"/>
              <a:cs typeface="Calibri"/>
            </a:endParaRPr>
          </a:p>
          <a:p>
            <a:pPr marL="379095" marR="11938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Then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apply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clustering.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For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finding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optimum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value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of 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k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use Elbow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method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silhouette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method.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After </a:t>
            </a:r>
            <a:r>
              <a:rPr dirty="0" sz="1800" spc="-39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apply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clustering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so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that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obtain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best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clustering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arrangement.</a:t>
            </a:r>
            <a:endParaRPr sz="1800">
              <a:latin typeface="Calibri"/>
              <a:cs typeface="Calibri"/>
            </a:endParaRPr>
          </a:p>
          <a:p>
            <a:pPr marL="379095" marR="13716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all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analysis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have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done,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can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improve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future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quality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of the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netflix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i.e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which type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of </a:t>
            </a:r>
            <a:r>
              <a:rPr dirty="0" sz="1800" spc="-39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is popular among the </a:t>
            </a:r>
            <a:r>
              <a:rPr dirty="0" sz="1800" spc="-10" b="1">
                <a:solidFill>
                  <a:srgbClr val="4472C4"/>
                </a:solidFill>
                <a:latin typeface="Calibri"/>
                <a:cs typeface="Calibri"/>
              </a:rPr>
              <a:t>citizens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and of which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genre</a:t>
            </a:r>
            <a:r>
              <a:rPr dirty="0" sz="18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and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duration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472C4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325" y="424036"/>
            <a:ext cx="24212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i="0">
                <a:solidFill>
                  <a:srgbClr val="C00000"/>
                </a:solidFill>
                <a:latin typeface="Calibri"/>
                <a:cs typeface="Calibri"/>
              </a:rPr>
              <a:t>Inference</a:t>
            </a:r>
            <a:r>
              <a:rPr dirty="0" sz="3600" spc="-7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600" spc="-5" i="0">
                <a:solidFill>
                  <a:srgbClr val="C00000"/>
                </a:solidFill>
                <a:latin typeface="Calibri"/>
                <a:cs typeface="Calibri"/>
              </a:rPr>
              <a:t>(ii)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150" y="606862"/>
            <a:ext cx="24987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 i="0">
                <a:latin typeface="Calibri"/>
                <a:cs typeface="Calibri"/>
              </a:rPr>
              <a:t>Future</a:t>
            </a:r>
            <a:r>
              <a:rPr dirty="0" sz="3600" spc="-65" i="0">
                <a:latin typeface="Calibri"/>
                <a:cs typeface="Calibri"/>
              </a:rPr>
              <a:t> </a:t>
            </a:r>
            <a:r>
              <a:rPr dirty="0" sz="3600" spc="-10" i="0">
                <a:latin typeface="Calibri"/>
                <a:cs typeface="Calibri"/>
              </a:rPr>
              <a:t>Scope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392" y="1950494"/>
            <a:ext cx="6193155" cy="2631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marR="5080" indent="-38227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From </a:t>
            </a:r>
            <a:r>
              <a:rPr dirty="0" sz="2000" spc="-20" b="1">
                <a:solidFill>
                  <a:srgbClr val="4472C4"/>
                </a:solidFill>
                <a:latin typeface="Calibri"/>
                <a:cs typeface="Calibri"/>
              </a:rPr>
              <a:t>EDA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part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 we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use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 analysed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information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to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reduce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the churn </a:t>
            </a:r>
            <a:r>
              <a:rPr dirty="0" sz="2000" spc="-25" b="1">
                <a:solidFill>
                  <a:srgbClr val="4472C4"/>
                </a:solidFill>
                <a:latin typeface="Calibri"/>
                <a:cs typeface="Calibri"/>
              </a:rPr>
              <a:t>rate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by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making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more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suitable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content </a:t>
            </a:r>
            <a:r>
              <a:rPr dirty="0" sz="2000" spc="-44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for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any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individual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customer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and this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 can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increase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economical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growth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of the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Netflix.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4472C4"/>
              </a:buClr>
              <a:buFont typeface="Arial"/>
              <a:buChar char="●"/>
            </a:pPr>
            <a:endParaRPr sz="2000">
              <a:latin typeface="Calibri"/>
              <a:cs typeface="Calibri"/>
            </a:endParaRPr>
          </a:p>
          <a:p>
            <a:pPr marL="394335" marR="485775" indent="-382270">
              <a:lnSpc>
                <a:spcPct val="114999"/>
              </a:lnSpc>
              <a:spcBef>
                <a:spcPts val="151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Clustering analysis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of this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dataset can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be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useful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for </a:t>
            </a:r>
            <a:r>
              <a:rPr dirty="0" sz="2000" spc="-44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creating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movie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recommender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4472C4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0474" y="1291025"/>
            <a:ext cx="4963649" cy="42157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dirty="0" spc="-1595"/>
              <a:t>T</a:t>
            </a:r>
            <a:r>
              <a:rPr dirty="0" spc="-630">
                <a:solidFill>
                  <a:srgbClr val="4472C4"/>
                </a:solidFill>
              </a:rPr>
              <a:t>h</a:t>
            </a:r>
            <a:r>
              <a:rPr dirty="0" spc="-1035"/>
              <a:t>a</a:t>
            </a:r>
            <a:r>
              <a:rPr dirty="0" spc="-730">
                <a:solidFill>
                  <a:srgbClr val="4472C4"/>
                </a:solidFill>
              </a:rPr>
              <a:t>n</a:t>
            </a:r>
            <a:r>
              <a:rPr dirty="0" spc="-1160"/>
              <a:t>k</a:t>
            </a:r>
            <a:r>
              <a:rPr dirty="0" spc="-420"/>
              <a:t> </a:t>
            </a:r>
            <a:r>
              <a:rPr dirty="0" spc="-1265">
                <a:solidFill>
                  <a:srgbClr val="4472C4"/>
                </a:solidFill>
              </a:rPr>
              <a:t>Y</a:t>
            </a:r>
            <a:r>
              <a:rPr dirty="0" spc="-1460"/>
              <a:t>o</a:t>
            </a:r>
            <a:r>
              <a:rPr dirty="0" spc="-1310">
                <a:solidFill>
                  <a:srgbClr val="4472C4"/>
                </a:solidFill>
              </a:rPr>
              <a:t>u</a:t>
            </a:r>
            <a:r>
              <a:rPr dirty="0" spc="-420">
                <a:solidFill>
                  <a:srgbClr val="4472C4"/>
                </a:solidFill>
              </a:rPr>
              <a:t> </a:t>
            </a:r>
            <a:r>
              <a:rPr dirty="0" spc="-1105"/>
              <a:t>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768" y="447673"/>
            <a:ext cx="576199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0" i="0">
                <a:solidFill>
                  <a:srgbClr val="C00000"/>
                </a:solidFill>
                <a:latin typeface="Calibri"/>
                <a:cs typeface="Calibri"/>
              </a:rPr>
              <a:t>Problem</a:t>
            </a:r>
            <a:r>
              <a:rPr dirty="0" sz="5400" spc="-5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5400" spc="-35" i="0">
                <a:solidFill>
                  <a:srgbClr val="C00000"/>
                </a:solidFill>
                <a:latin typeface="Calibri"/>
                <a:cs typeface="Calibri"/>
              </a:rPr>
              <a:t>statements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768" y="1613765"/>
            <a:ext cx="916495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This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project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based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on Unsupervised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learning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Natural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Language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processing.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472C4"/>
                </a:solidFill>
                <a:latin typeface="Calibri"/>
                <a:cs typeface="Calibri"/>
              </a:rPr>
              <a:t>We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had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provided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large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dataset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in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this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project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need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to perform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following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problem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statements.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469900" indent="-193675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470534" algn="l"/>
              </a:tabLst>
            </a:pP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Exploratory</a:t>
            </a:r>
            <a:r>
              <a:rPr dirty="0" sz="2000" spc="-3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000" spc="-2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469900" indent="-193675">
              <a:lnSpc>
                <a:spcPct val="100000"/>
              </a:lnSpc>
              <a:buSzPct val="95000"/>
              <a:buAutoNum type="arabicPeriod"/>
              <a:tabLst>
                <a:tab pos="470534" algn="l"/>
              </a:tabLst>
            </a:pP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Understanding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what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type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available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in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472C4"/>
                </a:solidFill>
                <a:latin typeface="Calibri"/>
                <a:cs typeface="Calibri"/>
              </a:rPr>
              <a:t>different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countries</a:t>
            </a:r>
            <a:endParaRPr sz="2000">
              <a:latin typeface="Calibri"/>
              <a:cs typeface="Calibri"/>
            </a:endParaRPr>
          </a:p>
          <a:p>
            <a:pPr marL="276860" marR="903605">
              <a:lnSpc>
                <a:spcPct val="100000"/>
              </a:lnSpc>
              <a:buSzPct val="95000"/>
              <a:buAutoNum type="arabicPeriod"/>
              <a:tabLst>
                <a:tab pos="470534" algn="l"/>
              </a:tabLst>
            </a:pP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Netflix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has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increasingly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focusing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on TV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rather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than movies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in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recent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years.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4.Clustering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similar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by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matching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text-based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472C4"/>
                </a:solidFill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216" y="318180"/>
            <a:ext cx="47694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0" i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dirty="0" sz="5400" spc="-6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5400" spc="-10" i="0">
                <a:solidFill>
                  <a:srgbClr val="C00000"/>
                </a:solidFill>
                <a:latin typeface="Calibri"/>
                <a:cs typeface="Calibri"/>
              </a:rPr>
              <a:t>Description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422" y="1241083"/>
            <a:ext cx="9837420" cy="523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125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was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collected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from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Fixable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which is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third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party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Netflix</a:t>
            </a:r>
            <a:r>
              <a:rPr dirty="0" sz="2000" spc="1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search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engine.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dataset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consists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of movies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TV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shows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data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till 2019.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dataset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has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7787 </a:t>
            </a:r>
            <a:r>
              <a:rPr dirty="0" sz="2000" spc="-20">
                <a:solidFill>
                  <a:srgbClr val="4472C4"/>
                </a:solidFill>
                <a:latin typeface="Calibri"/>
                <a:cs typeface="Calibri"/>
              </a:rPr>
              <a:t>rows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of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data.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dataset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consists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of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eleven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text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columns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one numeric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column.</a:t>
            </a:r>
            <a:endParaRPr sz="20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805"/>
              </a:spcBef>
            </a:pPr>
            <a:r>
              <a:rPr dirty="0" sz="1800" spc="-5" b="1">
                <a:solidFill>
                  <a:srgbClr val="1F3764"/>
                </a:solidFill>
                <a:latin typeface="Arial"/>
                <a:cs typeface="Arial"/>
              </a:rPr>
              <a:t>Attribute/</a:t>
            </a:r>
            <a:r>
              <a:rPr dirty="0" sz="1800" spc="-30" b="1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F3764"/>
                </a:solidFill>
                <a:latin typeface="Arial"/>
                <a:cs typeface="Arial"/>
              </a:rPr>
              <a:t>Features</a:t>
            </a:r>
            <a:r>
              <a:rPr dirty="0" sz="1800" spc="-25" b="1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F3764"/>
                </a:solidFill>
                <a:latin typeface="Arial"/>
                <a:cs typeface="Arial"/>
              </a:rPr>
              <a:t>Information</a:t>
            </a:r>
            <a:r>
              <a:rPr dirty="0" sz="1800" spc="-25" b="1">
                <a:solidFill>
                  <a:srgbClr val="1F3764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F3764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504825" indent="-492759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dirty="0" sz="1800" spc="-5" b="1">
                <a:latin typeface="Arial"/>
                <a:cs typeface="Arial"/>
              </a:rPr>
              <a:t>show_id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 </a:t>
            </a:r>
            <a:r>
              <a:rPr dirty="0" sz="1800" spc="-5">
                <a:latin typeface="Arial MT"/>
                <a:cs typeface="Arial MT"/>
              </a:rPr>
              <a:t>Unique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every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Movie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Tv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Show</a:t>
            </a:r>
            <a:endParaRPr sz="1800">
              <a:latin typeface="Arial MT"/>
              <a:cs typeface="Arial MT"/>
            </a:endParaRPr>
          </a:p>
          <a:p>
            <a:pPr marL="504825" indent="-492759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dirty="0" sz="1800" b="1">
                <a:latin typeface="Arial"/>
                <a:cs typeface="Arial"/>
              </a:rPr>
              <a:t>type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Identiﬁer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11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Movie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TV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Show</a:t>
            </a:r>
            <a:endParaRPr sz="1800">
              <a:latin typeface="Arial MT"/>
              <a:cs typeface="Arial MT"/>
            </a:endParaRPr>
          </a:p>
          <a:p>
            <a:pPr marL="504825" indent="-492759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dirty="0" sz="1800" b="1">
                <a:latin typeface="Arial"/>
                <a:cs typeface="Arial"/>
              </a:rPr>
              <a:t>title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20">
                <a:latin typeface="Arial MT"/>
                <a:cs typeface="Arial MT"/>
              </a:rPr>
              <a:t>Title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Movie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Tv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Show</a:t>
            </a:r>
            <a:endParaRPr sz="1800">
              <a:latin typeface="Arial MT"/>
              <a:cs typeface="Arial MT"/>
            </a:endParaRPr>
          </a:p>
          <a:p>
            <a:pPr marL="504825" indent="-492759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504825" algn="l"/>
                <a:tab pos="505459" algn="l"/>
              </a:tabLst>
            </a:pPr>
            <a:r>
              <a:rPr dirty="0" sz="1800" spc="-5" b="1">
                <a:latin typeface="Arial"/>
                <a:cs typeface="Arial"/>
              </a:rPr>
              <a:t>director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Director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Movie</a:t>
            </a:r>
            <a:endParaRPr sz="1800">
              <a:latin typeface="Arial MT"/>
              <a:cs typeface="Arial MT"/>
            </a:endParaRPr>
          </a:p>
          <a:p>
            <a:pPr marL="469265" indent="-38100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Arial"/>
                <a:cs typeface="Arial"/>
              </a:rPr>
              <a:t>cast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Actors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involved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movie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show</a:t>
            </a:r>
            <a:endParaRPr sz="1800">
              <a:latin typeface="Arial MT"/>
              <a:cs typeface="Arial MT"/>
            </a:endParaRPr>
          </a:p>
          <a:p>
            <a:pPr marL="469265" indent="-38100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Arial"/>
                <a:cs typeface="Arial"/>
              </a:rPr>
              <a:t>country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Country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where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movie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show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was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produced</a:t>
            </a:r>
            <a:endParaRPr sz="1800">
              <a:latin typeface="Arial MT"/>
              <a:cs typeface="Arial MT"/>
            </a:endParaRPr>
          </a:p>
          <a:p>
            <a:pPr marL="469265" indent="-38100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Arial"/>
                <a:cs typeface="Arial"/>
              </a:rPr>
              <a:t>date_added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25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Date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was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added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Netﬂix</a:t>
            </a:r>
            <a:endParaRPr sz="1800">
              <a:latin typeface="Arial MT"/>
              <a:cs typeface="Arial MT"/>
            </a:endParaRPr>
          </a:p>
          <a:p>
            <a:pPr marL="469265" indent="-38100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-5" b="1">
                <a:latin typeface="Arial"/>
                <a:cs typeface="Arial"/>
              </a:rPr>
              <a:t>release_year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Actual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Release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year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movie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show</a:t>
            </a:r>
            <a:endParaRPr sz="1800">
              <a:latin typeface="Arial MT"/>
              <a:cs typeface="Arial MT"/>
            </a:endParaRPr>
          </a:p>
          <a:p>
            <a:pPr marL="532765" indent="-44450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532765" algn="l"/>
                <a:tab pos="533400" algn="l"/>
              </a:tabLst>
            </a:pPr>
            <a:r>
              <a:rPr dirty="0" sz="1800" spc="-5" b="1">
                <a:latin typeface="Arial"/>
                <a:cs typeface="Arial"/>
              </a:rPr>
              <a:t>rating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 </a:t>
            </a:r>
            <a:r>
              <a:rPr dirty="0" sz="1800" spc="-5">
                <a:latin typeface="Arial MT"/>
                <a:cs typeface="Arial MT"/>
              </a:rPr>
              <a:t>TV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Rating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movie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show</a:t>
            </a:r>
            <a:endParaRPr sz="1800">
              <a:latin typeface="Arial MT"/>
              <a:cs typeface="Arial MT"/>
            </a:endParaRPr>
          </a:p>
          <a:p>
            <a:pPr marL="536575" indent="-508000">
              <a:lnSpc>
                <a:spcPct val="100000"/>
              </a:lnSpc>
              <a:spcBef>
                <a:spcPts val="309"/>
              </a:spcBef>
              <a:buAutoNum type="arabicPeriod"/>
              <a:tabLst>
                <a:tab pos="536575" algn="l"/>
                <a:tab pos="537210" algn="l"/>
              </a:tabLst>
            </a:pPr>
            <a:r>
              <a:rPr dirty="0" sz="1800" spc="-5" b="1">
                <a:latin typeface="Arial"/>
                <a:cs typeface="Arial"/>
              </a:rPr>
              <a:t>duration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25" b="1">
                <a:latin typeface="Arial"/>
                <a:cs typeface="Arial"/>
              </a:rPr>
              <a:t> </a:t>
            </a:r>
            <a:r>
              <a:rPr dirty="0" sz="1800" spc="-45">
                <a:latin typeface="Arial MT"/>
                <a:cs typeface="Arial MT"/>
              </a:rPr>
              <a:t>Total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Duration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minutes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number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seasons</a:t>
            </a:r>
            <a:endParaRPr sz="1800">
              <a:latin typeface="Arial MT"/>
              <a:cs typeface="Arial MT"/>
            </a:endParaRPr>
          </a:p>
          <a:p>
            <a:pPr marL="523875" indent="-49530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523875" algn="l"/>
                <a:tab pos="524510" algn="l"/>
              </a:tabLst>
            </a:pPr>
            <a:r>
              <a:rPr dirty="0" sz="1800" spc="-5" b="1">
                <a:latin typeface="Arial"/>
                <a:cs typeface="Arial"/>
              </a:rPr>
              <a:t>listed_in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 </a:t>
            </a:r>
            <a:r>
              <a:rPr dirty="0" sz="1800" spc="-5">
                <a:latin typeface="Arial MT"/>
                <a:cs typeface="Arial MT"/>
              </a:rPr>
              <a:t>Genre</a:t>
            </a:r>
            <a:endParaRPr sz="1800">
              <a:latin typeface="Arial MT"/>
              <a:cs typeface="Arial MT"/>
            </a:endParaRPr>
          </a:p>
          <a:p>
            <a:pPr marL="536575" indent="-50800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536575" algn="l"/>
                <a:tab pos="537210" algn="l"/>
              </a:tabLst>
            </a:pPr>
            <a:r>
              <a:rPr dirty="0" sz="1800" spc="-5" b="1">
                <a:latin typeface="Arial"/>
                <a:cs typeface="Arial"/>
              </a:rPr>
              <a:t>description: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Summary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description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800" y="462662"/>
            <a:ext cx="793051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" i="0">
                <a:solidFill>
                  <a:srgbClr val="C00000"/>
                </a:solidFill>
                <a:latin typeface="Calibri"/>
                <a:cs typeface="Calibri"/>
              </a:rPr>
              <a:t>Treating</a:t>
            </a:r>
            <a:r>
              <a:rPr dirty="0" sz="5400" spc="-3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5400" spc="-5" i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dirty="0" sz="5400" spc="-2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5400" spc="-10" i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dirty="0" sz="5400" spc="-2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5400" spc="-10" i="0">
                <a:solidFill>
                  <a:srgbClr val="C00000"/>
                </a:solidFill>
                <a:latin typeface="Calibri"/>
                <a:cs typeface="Calibri"/>
              </a:rPr>
              <a:t>Null</a:t>
            </a:r>
            <a:r>
              <a:rPr dirty="0" sz="5400" spc="-2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5400" spc="-65" i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821" y="1589030"/>
            <a:ext cx="7578090" cy="249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7815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In the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given dataset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a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total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of 3631 null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value present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in which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director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has the </a:t>
            </a:r>
            <a:r>
              <a:rPr dirty="0" sz="1800" spc="-39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most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number of null values then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cast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has 718 null values then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country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has 507 </a:t>
            </a:r>
            <a:r>
              <a:rPr dirty="0" sz="1800" spc="-39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null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values then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date_added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has 10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rating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has 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7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null values.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72C4"/>
              </a:buClr>
              <a:buFont typeface="Calibri"/>
              <a:buChar char="•"/>
            </a:pPr>
            <a:endParaRPr sz="1750">
              <a:latin typeface="Calibri"/>
              <a:cs typeface="Calibri"/>
            </a:endParaRPr>
          </a:p>
          <a:p>
            <a:pPr marL="297815" marR="1206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1800" spc="-20">
                <a:solidFill>
                  <a:srgbClr val="4472C4"/>
                </a:solidFill>
                <a:latin typeface="Calibri"/>
                <a:cs typeface="Calibri"/>
              </a:rPr>
              <a:t>Rows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of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column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'date_added'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dirty="0" sz="1800" spc="-15">
                <a:solidFill>
                  <a:srgbClr val="4472C4"/>
                </a:solidFill>
                <a:latin typeface="Calibri"/>
                <a:cs typeface="Calibri"/>
              </a:rPr>
              <a:t>'rating'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having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null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values which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can</a:t>
            </a:r>
            <a:r>
              <a:rPr dirty="0" sz="180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not be </a:t>
            </a:r>
            <a:r>
              <a:rPr dirty="0" sz="1800" spc="-39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filled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by mean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value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or </a:t>
            </a:r>
            <a:r>
              <a:rPr dirty="0" sz="1800" spc="-10">
                <a:solidFill>
                  <a:srgbClr val="4472C4"/>
                </a:solidFill>
                <a:latin typeface="Calibri"/>
                <a:cs typeface="Calibri"/>
              </a:rPr>
              <a:t>frequent</a:t>
            </a:r>
            <a:r>
              <a:rPr dirty="0" sz="1800" spc="-5">
                <a:solidFill>
                  <a:srgbClr val="4472C4"/>
                </a:solidFill>
                <a:latin typeface="Calibri"/>
                <a:cs typeface="Calibri"/>
              </a:rPr>
              <a:t> value.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Calibri"/>
              <a:cs typeface="Calibri"/>
            </a:endParaRPr>
          </a:p>
          <a:p>
            <a:pPr marL="297815" marR="600075" indent="-2476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So,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filled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all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null values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available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in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dataset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with NA which </a:t>
            </a:r>
            <a:r>
              <a:rPr dirty="0" sz="2000" spc="-44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means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is (Not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Available)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05" y="233555"/>
            <a:ext cx="72726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5" i="0">
                <a:solidFill>
                  <a:srgbClr val="C00000"/>
                </a:solidFill>
                <a:latin typeface="Calibri"/>
                <a:cs typeface="Calibri"/>
              </a:rPr>
              <a:t>Exploratory</a:t>
            </a:r>
            <a:r>
              <a:rPr dirty="0" sz="5400" spc="-30" i="0">
                <a:solidFill>
                  <a:srgbClr val="C00000"/>
                </a:solidFill>
                <a:latin typeface="Calibri"/>
                <a:cs typeface="Calibri"/>
              </a:rPr>
              <a:t> Data </a:t>
            </a:r>
            <a:r>
              <a:rPr dirty="0" sz="5400" spc="-15" i="0">
                <a:solidFill>
                  <a:srgbClr val="C00000"/>
                </a:solidFill>
                <a:latin typeface="Calibri"/>
                <a:cs typeface="Calibri"/>
              </a:rPr>
              <a:t>Analysis</a:t>
            </a:r>
            <a:endParaRPr sz="5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8380" y="2633130"/>
            <a:ext cx="5421888" cy="3189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5605" y="1289858"/>
            <a:ext cx="5694680" cy="335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4472C4"/>
                </a:solidFill>
                <a:latin typeface="Calibri"/>
                <a:cs typeface="Calibri"/>
              </a:rPr>
              <a:t>Before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moving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towards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EDA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part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of this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project,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we </a:t>
            </a:r>
            <a:r>
              <a:rPr dirty="0" sz="2000" spc="-44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checked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type of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all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given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472C4"/>
                </a:solidFill>
                <a:latin typeface="Calibri"/>
                <a:cs typeface="Calibri"/>
              </a:rPr>
              <a:t>feature.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given </a:t>
            </a:r>
            <a:r>
              <a:rPr dirty="0" sz="2000" spc="-20">
                <a:solidFill>
                  <a:srgbClr val="4472C4"/>
                </a:solidFill>
                <a:latin typeface="Calibri"/>
                <a:cs typeface="Calibri"/>
              </a:rPr>
              <a:t>feature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belong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to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object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type.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1.</a:t>
            </a:r>
            <a:r>
              <a:rPr dirty="0" sz="1800" spc="39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C00000"/>
                </a:solidFill>
                <a:latin typeface="Calibri"/>
                <a:cs typeface="Calibri"/>
              </a:rPr>
              <a:t>content</a:t>
            </a: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available </a:t>
            </a: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on the</a:t>
            </a:r>
            <a:r>
              <a:rPr dirty="0" sz="1800" spc="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Netflix.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Calibri"/>
              <a:cs typeface="Calibri"/>
            </a:endParaRPr>
          </a:p>
          <a:p>
            <a:pPr marL="12700" marR="1119505">
              <a:lnSpc>
                <a:spcPct val="100000"/>
              </a:lnSpc>
            </a:pP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Netflix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has 5372 movies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2398 TV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shows, </a:t>
            </a:r>
            <a:r>
              <a:rPr dirty="0" sz="2000" spc="-44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there are more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number movies on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Netflix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than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TV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shows.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771" y="602825"/>
            <a:ext cx="352425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535" algn="l"/>
              </a:tabLst>
            </a:pP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1.	</a:t>
            </a:r>
            <a:r>
              <a:rPr dirty="0" sz="1800" spc="-55" i="0">
                <a:solidFill>
                  <a:srgbClr val="C00000"/>
                </a:solidFill>
                <a:latin typeface="Calibri"/>
                <a:cs typeface="Calibri"/>
              </a:rPr>
              <a:t>Top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 15 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countries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5" i="0">
                <a:solidFill>
                  <a:srgbClr val="C00000"/>
                </a:solidFill>
                <a:latin typeface="Calibri"/>
                <a:cs typeface="Calibri"/>
              </a:rPr>
              <a:t>(Content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5" i="0">
                <a:solidFill>
                  <a:srgbClr val="C00000"/>
                </a:solidFill>
                <a:latin typeface="Calibri"/>
                <a:cs typeface="Calibri"/>
              </a:rPr>
              <a:t>Maker)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697" y="1081837"/>
            <a:ext cx="9457890" cy="39796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2262" y="5344622"/>
            <a:ext cx="1065085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United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4472C4"/>
                </a:solidFill>
                <a:latin typeface="Calibri"/>
                <a:cs typeface="Calibri"/>
              </a:rPr>
              <a:t>states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has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highest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number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on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Netflix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,followed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by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India,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United</a:t>
            </a:r>
            <a:r>
              <a:rPr dirty="0" sz="20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Kingdom </a:t>
            </a:r>
            <a:r>
              <a:rPr dirty="0" sz="2000" spc="-434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so on.</a:t>
            </a:r>
            <a:endParaRPr sz="200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 least country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in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content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4472C4"/>
                </a:solidFill>
                <a:latin typeface="Calibri"/>
                <a:cs typeface="Calibri"/>
              </a:rPr>
              <a:t>maker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dirty="0" sz="2000" spc="-1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4472C4"/>
                </a:solidFill>
                <a:latin typeface="Calibri"/>
                <a:cs typeface="Calibri"/>
              </a:rPr>
              <a:t>Philippines.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061" y="672038"/>
            <a:ext cx="615505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 i="0">
                <a:solidFill>
                  <a:srgbClr val="C00000"/>
                </a:solidFill>
                <a:latin typeface="Calibri"/>
                <a:cs typeface="Calibri"/>
              </a:rPr>
              <a:t>Top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 25 </a:t>
            </a:r>
            <a:r>
              <a:rPr dirty="0" sz="1800" spc="-15" i="0">
                <a:solidFill>
                  <a:srgbClr val="C00000"/>
                </a:solidFill>
                <a:latin typeface="Calibri"/>
                <a:cs typeface="Calibri"/>
              </a:rPr>
              <a:t>directors</a:t>
            </a:r>
            <a:r>
              <a:rPr dirty="0" sz="180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making 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highest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 number</a:t>
            </a:r>
            <a:r>
              <a:rPr dirty="0" sz="180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of Movies</a:t>
            </a:r>
            <a:r>
              <a:rPr dirty="0" sz="1800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dirty="0" sz="1800" spc="-30" i="0">
                <a:solidFill>
                  <a:srgbClr val="C00000"/>
                </a:solidFill>
                <a:latin typeface="Calibri"/>
                <a:cs typeface="Calibri"/>
              </a:rPr>
              <a:t>Tv</a:t>
            </a:r>
            <a:r>
              <a:rPr dirty="0" sz="1800" spc="-5" i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i="0">
                <a:solidFill>
                  <a:srgbClr val="C00000"/>
                </a:solidFill>
                <a:latin typeface="Calibri"/>
                <a:cs typeface="Calibri"/>
              </a:rPr>
              <a:t>Shows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966" y="1131371"/>
            <a:ext cx="11072819" cy="45952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1275" y="5741865"/>
            <a:ext cx="851852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Raul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Campos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Jan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Suter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have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most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number of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movies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TV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shows.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Many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directors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472C4"/>
                </a:solidFill>
                <a:latin typeface="Calibri"/>
                <a:cs typeface="Calibri"/>
              </a:rPr>
              <a:t>like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Yilmaz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Erdogan,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McG,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S.S Rajamouli </a:t>
            </a:r>
            <a:r>
              <a:rPr dirty="0" sz="2000" spc="-15">
                <a:solidFill>
                  <a:srgbClr val="4472C4"/>
                </a:solidFill>
                <a:latin typeface="Calibri"/>
                <a:cs typeface="Calibri"/>
              </a:rPr>
              <a:t>have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the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least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number </a:t>
            </a:r>
            <a:r>
              <a:rPr dirty="0" sz="2000" spc="-434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movies </a:t>
            </a:r>
            <a:r>
              <a:rPr dirty="0" sz="2000">
                <a:solidFill>
                  <a:srgbClr val="4472C4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4472C4"/>
                </a:solidFill>
                <a:latin typeface="Calibri"/>
                <a:cs typeface="Calibri"/>
              </a:rPr>
              <a:t> TV </a:t>
            </a:r>
            <a:r>
              <a:rPr dirty="0" sz="2000" spc="-10">
                <a:solidFill>
                  <a:srgbClr val="4472C4"/>
                </a:solidFill>
                <a:latin typeface="Calibri"/>
                <a:cs typeface="Calibri"/>
              </a:rPr>
              <a:t>shows.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vikash_netfilx movie.pptx</dc:title>
  <dcterms:created xsi:type="dcterms:W3CDTF">2022-11-21T06:09:36Z</dcterms:created>
  <dcterms:modified xsi:type="dcterms:W3CDTF">2022-11-21T06:09:36Z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