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68" r:id="rId6"/>
    <p:sldId id="272" r:id="rId7"/>
    <p:sldId id="274" r:id="rId8"/>
    <p:sldId id="27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E1D"/>
    <a:srgbClr val="B10985"/>
    <a:srgbClr val="040404"/>
    <a:srgbClr val="3F3F3F"/>
    <a:srgbClr val="014067"/>
    <a:srgbClr val="014E7D"/>
    <a:srgbClr val="013657"/>
    <a:srgbClr val="01456F"/>
    <a:srgbClr val="014B79"/>
    <a:srgbClr val="093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varScale="1">
        <p:scale>
          <a:sx n="74" d="100"/>
          <a:sy n="74" d="100"/>
        </p:scale>
        <p:origin x="576"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9/14/2022</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9/14/2022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xmlns=""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xmlns=""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18.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xmlns="" id="{257F6BCE-75BB-4ECD-BEA5-21C36A9CC0E9}"/>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6897" r="6897"/>
          <a:stretch/>
        </p:blipFill>
        <p:spPr>
          <a:xfrm>
            <a:off x="950987" y="654928"/>
            <a:ext cx="4428523" cy="5137089"/>
          </a:xfrm>
        </p:spPr>
      </p:pic>
      <p:sp>
        <p:nvSpPr>
          <p:cNvPr id="18" name="Hexagon 17">
            <a:extLst>
              <a:ext uri="{FF2B5EF4-FFF2-40B4-BE49-F238E27FC236}">
                <a16:creationId xmlns:a16="http://schemas.microsoft.com/office/drawing/2014/main" xmlns="" id="{0E6B042D-E9CB-40E0-AAE9-6AD11F53E044}"/>
              </a:ext>
              <a:ext uri="{C183D7F6-B498-43B3-948B-1728B52AA6E4}">
                <adec:decorative xmlns:adec="http://schemas.microsoft.com/office/drawing/2017/decorative" xmlns="" val="1"/>
              </a:ext>
            </a:extLst>
          </p:cNvPr>
          <p:cNvSpPr/>
          <p:nvPr/>
        </p:nvSpPr>
        <p:spPr>
          <a:xfrm rot="16200000">
            <a:off x="1958749" y="2183386"/>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6677493" y="1296137"/>
            <a:ext cx="4853573" cy="1616252"/>
          </a:xfrm>
        </p:spPr>
        <p:txBody>
          <a:bodyPr/>
          <a:lstStyle/>
          <a:p>
            <a:r>
              <a:rPr lang="en-US" sz="8000" dirty="0"/>
              <a:t>V</a:t>
            </a:r>
            <a:r>
              <a:rPr lang="en-US" dirty="0"/>
              <a:t> AUTOMATORS</a:t>
            </a:r>
          </a:p>
        </p:txBody>
      </p:sp>
      <p:sp>
        <p:nvSpPr>
          <p:cNvPr id="3" name="Subtitle 2">
            <a:extLst>
              <a:ext uri="{FF2B5EF4-FFF2-40B4-BE49-F238E27FC236}">
                <a16:creationId xmlns:a16="http://schemas.microsoft.com/office/drawing/2014/main" xmlns="" id="{5C9205DF-8F5E-49F7-B00E-6F58293F5130}"/>
              </a:ext>
            </a:extLst>
          </p:cNvPr>
          <p:cNvSpPr>
            <a:spLocks noGrp="1"/>
          </p:cNvSpPr>
          <p:nvPr>
            <p:ph type="subTitle" idx="1"/>
          </p:nvPr>
        </p:nvSpPr>
        <p:spPr>
          <a:xfrm>
            <a:off x="6386674" y="3038378"/>
            <a:ext cx="4854339" cy="2448717"/>
          </a:xfrm>
        </p:spPr>
        <p:txBody>
          <a:bodyPr/>
          <a:lstStyle/>
          <a:p>
            <a:pPr>
              <a:lnSpc>
                <a:spcPct val="100000"/>
              </a:lnSpc>
            </a:pPr>
            <a:r>
              <a:rPr lang="en-US" b="1" dirty="0">
                <a:solidFill>
                  <a:schemeClr val="tx1">
                    <a:lumMod val="50000"/>
                  </a:schemeClr>
                </a:solidFill>
                <a:latin typeface="Times New Roman" panose="02020603050405020304" pitchFamily="18" charset="0"/>
                <a:cs typeface="Times New Roman" panose="02020603050405020304" pitchFamily="18" charset="0"/>
              </a:rPr>
              <a:t>The Team:</a:t>
            </a:r>
          </a:p>
          <a:p>
            <a:pPr>
              <a:lnSpc>
                <a:spcPct val="100000"/>
              </a:lnSpc>
            </a:pP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smtClean="0">
                <a:solidFill>
                  <a:schemeClr val="tx1">
                    <a:lumMod val="50000"/>
                  </a:schemeClr>
                </a:solidFill>
                <a:latin typeface="Times New Roman" panose="02020603050405020304" pitchFamily="18" charset="0"/>
                <a:cs typeface="Times New Roman" panose="02020603050405020304" pitchFamily="18" charset="0"/>
              </a:rPr>
              <a:t>VasanthaKumar</a:t>
            </a:r>
            <a:r>
              <a:rPr lang="en-US" dirty="0" smtClean="0">
                <a:solidFill>
                  <a:schemeClr val="tx1">
                    <a:lumMod val="50000"/>
                  </a:schemeClr>
                </a:solidFill>
                <a:latin typeface="Times New Roman" panose="02020603050405020304" pitchFamily="18" charset="0"/>
                <a:cs typeface="Times New Roman" panose="02020603050405020304" pitchFamily="18" charset="0"/>
              </a:rPr>
              <a:t> M</a:t>
            </a:r>
          </a:p>
          <a:p>
            <a:pPr>
              <a:lnSpc>
                <a:spcPct val="100000"/>
              </a:lnSpc>
            </a:pPr>
            <a:r>
              <a:rPr lang="en-US" dirty="0">
                <a:solidFill>
                  <a:schemeClr val="tx1">
                    <a:lumMod val="50000"/>
                  </a:schemeClr>
                </a:solidFill>
                <a:latin typeface="Times New Roman" panose="02020603050405020304" pitchFamily="18" charset="0"/>
                <a:cs typeface="Times New Roman" panose="02020603050405020304" pitchFamily="18" charset="0"/>
              </a:rPr>
              <a:t>	Vikas J</a:t>
            </a:r>
          </a:p>
          <a:p>
            <a:pPr>
              <a:lnSpc>
                <a:spcPct val="100000"/>
              </a:lnSpc>
            </a:pP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smtClean="0">
                <a:solidFill>
                  <a:schemeClr val="tx1">
                    <a:lumMod val="50000"/>
                  </a:schemeClr>
                </a:solidFill>
                <a:latin typeface="Times New Roman" panose="02020603050405020304" pitchFamily="18" charset="0"/>
                <a:cs typeface="Times New Roman" panose="02020603050405020304" pitchFamily="18" charset="0"/>
              </a:rPr>
              <a:t>Dhayanath</a:t>
            </a:r>
            <a:r>
              <a:rPr lang="en-US" dirty="0" smtClean="0">
                <a:solidFill>
                  <a:schemeClr val="tx1">
                    <a:lumMod val="50000"/>
                  </a:schemeClr>
                </a:solidFill>
                <a:latin typeface="Times New Roman" panose="02020603050405020304" pitchFamily="18" charset="0"/>
                <a:cs typeface="Times New Roman" panose="02020603050405020304" pitchFamily="18" charset="0"/>
              </a:rPr>
              <a:t> S</a:t>
            </a:r>
          </a:p>
          <a:p>
            <a:pPr>
              <a:lnSpc>
                <a:spcPct val="100000"/>
              </a:lnSpc>
            </a:pPr>
            <a:r>
              <a:rPr lang="en-US" dirty="0" smtClean="0">
                <a:solidFill>
                  <a:schemeClr val="tx1">
                    <a:lumMod val="50000"/>
                  </a:schemeClr>
                </a:solidFill>
                <a:latin typeface="Times New Roman" panose="02020603050405020304" pitchFamily="18" charset="0"/>
                <a:cs typeface="Times New Roman" panose="02020603050405020304" pitchFamily="18" charset="0"/>
              </a:rPr>
              <a:t>	</a:t>
            </a:r>
            <a:r>
              <a:rPr lang="en-US" dirty="0" err="1" smtClean="0">
                <a:solidFill>
                  <a:schemeClr val="tx1">
                    <a:lumMod val="50000"/>
                  </a:schemeClr>
                </a:solidFill>
                <a:latin typeface="Times New Roman" panose="02020603050405020304" pitchFamily="18" charset="0"/>
                <a:cs typeface="Times New Roman" panose="02020603050405020304" pitchFamily="18" charset="0"/>
              </a:rPr>
              <a:t>Aravind</a:t>
            </a:r>
            <a:r>
              <a:rPr lang="en-US" dirty="0" smtClean="0">
                <a:solidFill>
                  <a:schemeClr val="tx1">
                    <a:lumMod val="50000"/>
                  </a:schemeClr>
                </a:solidFill>
                <a:latin typeface="Times New Roman" panose="02020603050405020304" pitchFamily="18" charset="0"/>
                <a:cs typeface="Times New Roman" panose="02020603050405020304" pitchFamily="18" charset="0"/>
              </a:rPr>
              <a:t> A</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3B8E983-7B9C-4984-92EF-6FBA9FB09F05}"/>
              </a:ext>
            </a:extLst>
          </p:cNvPr>
          <p:cNvSpPr txBox="1"/>
          <p:nvPr/>
        </p:nvSpPr>
        <p:spPr>
          <a:xfrm>
            <a:off x="0" y="6003425"/>
            <a:ext cx="12192000" cy="523220"/>
          </a:xfrm>
          <a:prstGeom prst="rect">
            <a:avLst/>
          </a:prstGeom>
          <a:noFill/>
        </p:spPr>
        <p:txBody>
          <a:bodyPr wrap="square" rtlCol="0">
            <a:spAutoFit/>
          </a:bodyPr>
          <a:lstStyle/>
          <a:p>
            <a:pPr algn="ctr"/>
            <a:r>
              <a:rPr lang="en-IN" sz="2800" b="1" dirty="0" smtClean="0">
                <a:solidFill>
                  <a:schemeClr val="accent1"/>
                </a:solidFill>
                <a:latin typeface="Adobe Garamond Pro Bold" panose="02020702060506020403" pitchFamily="18" charset="0"/>
              </a:rPr>
              <a:t>EFFECTIVE  </a:t>
            </a:r>
            <a:r>
              <a:rPr lang="en-IN" sz="2800" b="1" dirty="0">
                <a:solidFill>
                  <a:schemeClr val="accent1"/>
                </a:solidFill>
                <a:latin typeface="Adobe Garamond Pro Bold" panose="02020702060506020403" pitchFamily="18" charset="0"/>
              </a:rPr>
              <a:t>WATER SOURCE MANAGEMENT FOR SMART FARMING</a:t>
            </a:r>
          </a:p>
        </p:txBody>
      </p:sp>
      <p:pic>
        <p:nvPicPr>
          <p:cNvPr id="15" name="Picture Placeholder 16">
            <a:extLst>
              <a:ext uri="{FF2B5EF4-FFF2-40B4-BE49-F238E27FC236}">
                <a16:creationId xmlns:a16="http://schemas.microsoft.com/office/drawing/2014/main" xmlns="" id="{25BFBB8D-686C-48CE-B87C-C2654A8B4F45}"/>
              </a:ext>
              <a:ext uri="{C183D7F6-B498-43B3-948B-1728B52AA6E4}">
                <adec:decorative xmlns:adec="http://schemas.microsoft.com/office/drawing/2017/decorative" xmlns="" val="0"/>
              </a:ext>
            </a:extLst>
          </p:cNvPr>
          <p:cNvPicPr>
            <a:picLocks noChangeAspect="1"/>
          </p:cNvPicPr>
          <p:nvPr/>
        </p:nvPicPr>
        <p:blipFill>
          <a:blip r:embed="rId3"/>
          <a:srcRect l="17652" r="17652"/>
          <a:stretch/>
        </p:blipFill>
        <p:spPr>
          <a:xfrm>
            <a:off x="1912644" y="1850601"/>
            <a:ext cx="2505205" cy="290603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a:effectLst>
            <a:glow rad="355600">
              <a:schemeClr val="accent1">
                <a:alpha val="10000"/>
              </a:schemeClr>
            </a:glow>
            <a:outerShdw blurRad="50800" dist="50800" dir="5400000" algn="ctr" rotWithShape="0">
              <a:srgbClr val="000000">
                <a:alpha val="96000"/>
              </a:srgbClr>
            </a:outerShdw>
            <a:reflection stA="0" endPos="65000" dist="50800" dir="5400000" sy="-100000" algn="bl" rotWithShape="0"/>
            <a:softEdge rad="0"/>
          </a:effectLst>
        </p:spPr>
      </p:pic>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100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par>
                          <p:cTn id="11" fill="hold">
                            <p:stCondLst>
                              <p:cond delay="2000"/>
                            </p:stCondLst>
                            <p:childTnLst>
                              <p:par>
                                <p:cTn id="12" presetID="49" presetClass="entr" presetSubtype="0" decel="100000" fill="hold" nodeType="afterEffect">
                                  <p:stCondLst>
                                    <p:cond delay="100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 calcmode="lin" valueType="num">
                                      <p:cBhvr>
                                        <p:cTn id="16" dur="500" fill="hold"/>
                                        <p:tgtEl>
                                          <p:spTgt spid="15"/>
                                        </p:tgtEl>
                                        <p:attrNameLst>
                                          <p:attrName>style.rotation</p:attrName>
                                        </p:attrNameLst>
                                      </p:cBhvr>
                                      <p:tavLst>
                                        <p:tav tm="0">
                                          <p:val>
                                            <p:fltVal val="360"/>
                                          </p:val>
                                        </p:tav>
                                        <p:tav tm="100000">
                                          <p:val>
                                            <p:fltVal val="0"/>
                                          </p:val>
                                        </p:tav>
                                      </p:tavLst>
                                    </p:anim>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91CA16A-993E-43BA-BDDC-9E427CF951B2}"/>
              </a:ext>
            </a:extLst>
          </p:cNvPr>
          <p:cNvSpPr>
            <a:spLocks noGrp="1"/>
          </p:cNvSpPr>
          <p:nvPr>
            <p:ph type="title"/>
          </p:nvPr>
        </p:nvSpPr>
        <p:spPr>
          <a:xfrm>
            <a:off x="-337794" y="1"/>
            <a:ext cx="12867588" cy="1923068"/>
          </a:xfrm>
        </p:spPr>
        <p:txBody>
          <a:bodyPr>
            <a:normAutofit/>
          </a:bodyPr>
          <a:lstStyle/>
          <a:p>
            <a:pPr algn="ctr"/>
            <a:r>
              <a:rPr lang="en-IN" sz="4400" dirty="0">
                <a:latin typeface="Adobe Garamond Pro Bold" panose="02020702060506020403" pitchFamily="18" charset="0"/>
              </a:rPr>
              <a:t>OBJECTIVE</a:t>
            </a:r>
            <a:br>
              <a:rPr lang="en-IN" sz="4400" dirty="0">
                <a:latin typeface="Adobe Garamond Pro Bold" panose="02020702060506020403" pitchFamily="18" charset="0"/>
              </a:rPr>
            </a:br>
            <a:endParaRPr lang="en-US" b="0" dirty="0"/>
          </a:p>
        </p:txBody>
      </p:sp>
      <p:sp>
        <p:nvSpPr>
          <p:cNvPr id="5" name="Text Placeholder 4">
            <a:extLst>
              <a:ext uri="{FF2B5EF4-FFF2-40B4-BE49-F238E27FC236}">
                <a16:creationId xmlns:a16="http://schemas.microsoft.com/office/drawing/2014/main" xmlns="" id="{F063A021-7C19-4C85-B48B-EFEA732C1906}"/>
              </a:ext>
            </a:extLst>
          </p:cNvPr>
          <p:cNvSpPr>
            <a:spLocks noGrp="1"/>
          </p:cNvSpPr>
          <p:nvPr>
            <p:ph type="body" idx="4294967295"/>
          </p:nvPr>
        </p:nvSpPr>
        <p:spPr>
          <a:xfrm>
            <a:off x="312655" y="1357037"/>
            <a:ext cx="11566689" cy="5053189"/>
          </a:xfrm>
          <a:prstGeom prst="rect">
            <a:avLst/>
          </a:prstGeom>
        </p:spPr>
        <p:txBody>
          <a:bodyPr/>
          <a:lstStyle/>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Our project is to design an automatic water irrigation system that uses the method of drip irrigation. We have chosen this method as it is very water conservative and costs comparably less than other conventional methods.</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The whole setup utilizes various sensors that provide the user with accurate readings about the condition of the crop. The user also has the ability to choose between manual control over watering the crops, or he/she will be able to pre-set the required actions so that its done automatically.</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The overall most significant benefit of using this system is that a heavy burden is lifted off the shoulders of the user as the system takes over. This method will also reduce the wastage of water, and at the same time, provide us with maximum yield.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The maintenance of  this system is considerably easy and costless as the sensors used are rugged and built to withstand harsh conditions. </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sz="2000" b="1" dirty="0">
                <a:solidFill>
                  <a:srgbClr val="00B050"/>
                </a:solidFill>
                <a:latin typeface="Times New Roman" panose="02020603050405020304" pitchFamily="18" charset="0"/>
                <a:cs typeface="Times New Roman" panose="02020603050405020304" pitchFamily="18" charset="0"/>
              </a:rPr>
              <a:t>CONSERVATIVE</a:t>
            </a:r>
            <a:r>
              <a:rPr lang="en-US" sz="2000" b="1" dirty="0">
                <a:solidFill>
                  <a:schemeClr val="bg1"/>
                </a:solidFill>
                <a:latin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xmlns="" id="{14307AF6-1A24-4D1F-B9B9-5E51765F008B}"/>
              </a:ext>
            </a:extLst>
          </p:cNvPr>
          <p:cNvSpPr/>
          <p:nvPr/>
        </p:nvSpPr>
        <p:spPr>
          <a:xfrm>
            <a:off x="11095348" y="209028"/>
            <a:ext cx="707011" cy="53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00FEDF5B-529D-46EE-99CD-DBEEB6DF6275}"/>
              </a:ext>
            </a:extLst>
          </p:cNvPr>
          <p:cNvSpPr txBox="1"/>
          <p:nvPr/>
        </p:nvSpPr>
        <p:spPr>
          <a:xfrm>
            <a:off x="2586873" y="5820184"/>
            <a:ext cx="3233394" cy="369332"/>
          </a:xfrm>
          <a:prstGeom prst="rect">
            <a:avLst/>
          </a:prstGeom>
          <a:noFill/>
        </p:spPr>
        <p:txBody>
          <a:bodyPr wrap="square" rtlCol="0">
            <a:spAutoFit/>
          </a:bodyPr>
          <a:lstStyle/>
          <a:p>
            <a:r>
              <a:rPr lang="en-US" sz="1800" b="1" dirty="0">
                <a:solidFill>
                  <a:srgbClr val="FF5E1D"/>
                </a:solidFill>
                <a:latin typeface="Times New Roman" panose="02020603050405020304" pitchFamily="18" charset="0"/>
                <a:cs typeface="Times New Roman" panose="02020603050405020304" pitchFamily="18" charset="0"/>
              </a:rPr>
              <a:t>ACCCURATE</a:t>
            </a:r>
            <a:endParaRPr lang="en-IN" b="1" dirty="0">
              <a:solidFill>
                <a:srgbClr val="FF5E1D"/>
              </a:solidFill>
            </a:endParaRPr>
          </a:p>
        </p:txBody>
      </p:sp>
      <p:sp>
        <p:nvSpPr>
          <p:cNvPr id="13" name="TextBox 12">
            <a:extLst>
              <a:ext uri="{FF2B5EF4-FFF2-40B4-BE49-F238E27FC236}">
                <a16:creationId xmlns:a16="http://schemas.microsoft.com/office/drawing/2014/main" xmlns="" id="{97975414-B320-4DE8-813B-C20FA551B78E}"/>
              </a:ext>
            </a:extLst>
          </p:cNvPr>
          <p:cNvSpPr txBox="1"/>
          <p:nvPr/>
        </p:nvSpPr>
        <p:spPr>
          <a:xfrm>
            <a:off x="4396819" y="5820184"/>
            <a:ext cx="2846895" cy="369332"/>
          </a:xfrm>
          <a:prstGeom prst="rect">
            <a:avLst/>
          </a:prstGeom>
          <a:noFill/>
        </p:spPr>
        <p:txBody>
          <a:bodyPr wrap="square" rtlCol="0">
            <a:spAutoFit/>
          </a:bodyPr>
          <a:lstStyle/>
          <a:p>
            <a:r>
              <a:rPr lang="en-US" sz="1800" b="1" dirty="0">
                <a:solidFill>
                  <a:srgbClr val="FF0000"/>
                </a:solidFill>
                <a:latin typeface="Times New Roman" panose="02020603050405020304" pitchFamily="18" charset="0"/>
                <a:cs typeface="Times New Roman" panose="02020603050405020304" pitchFamily="18" charset="0"/>
              </a:rPr>
              <a:t>EASY TO USE</a:t>
            </a:r>
            <a:endParaRPr lang="en-IN" b="1" dirty="0">
              <a:solidFill>
                <a:srgbClr val="FF0000"/>
              </a:solidFill>
            </a:endParaRPr>
          </a:p>
        </p:txBody>
      </p:sp>
      <p:sp>
        <p:nvSpPr>
          <p:cNvPr id="14" name="TextBox 13">
            <a:extLst>
              <a:ext uri="{FF2B5EF4-FFF2-40B4-BE49-F238E27FC236}">
                <a16:creationId xmlns:a16="http://schemas.microsoft.com/office/drawing/2014/main" xmlns="" id="{8D135CB7-EB20-4D58-8599-637F70279440}"/>
              </a:ext>
            </a:extLst>
          </p:cNvPr>
          <p:cNvSpPr txBox="1"/>
          <p:nvPr/>
        </p:nvSpPr>
        <p:spPr>
          <a:xfrm>
            <a:off x="6356022" y="5820184"/>
            <a:ext cx="3308808" cy="369332"/>
          </a:xfrm>
          <a:prstGeom prst="rect">
            <a:avLst/>
          </a:prstGeom>
          <a:noFill/>
        </p:spPr>
        <p:txBody>
          <a:bodyPr wrap="square" rtlCol="0">
            <a:spAutoFit/>
          </a:bodyPr>
          <a:lstStyle/>
          <a:p>
            <a:r>
              <a:rPr lang="en-US" sz="1800" b="1" dirty="0">
                <a:solidFill>
                  <a:srgbClr val="FFC000"/>
                </a:solidFill>
                <a:latin typeface="Times New Roman" panose="02020603050405020304" pitchFamily="18" charset="0"/>
                <a:cs typeface="Times New Roman" panose="02020603050405020304" pitchFamily="18" charset="0"/>
              </a:rPr>
              <a:t>MAINTAINABLE</a:t>
            </a:r>
            <a:endParaRPr lang="en-IN" b="1" dirty="0">
              <a:solidFill>
                <a:srgbClr val="FFC000"/>
              </a:solidFill>
            </a:endParaRPr>
          </a:p>
        </p:txBody>
      </p:sp>
      <p:sp>
        <p:nvSpPr>
          <p:cNvPr id="15" name="TextBox 14">
            <a:extLst>
              <a:ext uri="{FF2B5EF4-FFF2-40B4-BE49-F238E27FC236}">
                <a16:creationId xmlns:a16="http://schemas.microsoft.com/office/drawing/2014/main" xmlns="" id="{EF4F5D86-E7E7-4DBA-8101-0F028EE4A9A0}"/>
              </a:ext>
            </a:extLst>
          </p:cNvPr>
          <p:cNvSpPr txBox="1"/>
          <p:nvPr/>
        </p:nvSpPr>
        <p:spPr>
          <a:xfrm>
            <a:off x="8598816" y="5820296"/>
            <a:ext cx="3930977" cy="646331"/>
          </a:xfrm>
          <a:prstGeom prst="rect">
            <a:avLst/>
          </a:prstGeom>
          <a:noFill/>
        </p:spPr>
        <p:txBody>
          <a:bodyPr wrap="square" rtlCol="0">
            <a:spAutoFit/>
          </a:bodyPr>
          <a:lstStyle/>
          <a:p>
            <a:r>
              <a:rPr lang="en-US" sz="1800" b="1" dirty="0">
                <a:solidFill>
                  <a:schemeClr val="accent5">
                    <a:lumMod val="60000"/>
                    <a:lumOff val="40000"/>
                  </a:schemeClr>
                </a:solidFill>
                <a:latin typeface="Times New Roman" panose="02020603050405020304" pitchFamily="18" charset="0"/>
                <a:cs typeface="Times New Roman" panose="02020603050405020304" pitchFamily="18" charset="0"/>
              </a:rPr>
              <a:t>COMPARITIVELY COSTLESS</a:t>
            </a:r>
          </a:p>
          <a:p>
            <a:endParaRPr lang="en-IN" dirty="0"/>
          </a:p>
        </p:txBody>
      </p:sp>
    </p:spTree>
    <p:extLst>
      <p:ext uri="{BB962C8B-B14F-4D97-AF65-F5344CB8AC3E}">
        <p14:creationId xmlns:p14="http://schemas.microsoft.com/office/powerpoint/2010/main" val="429266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500"/>
                                        <p:tgtEl>
                                          <p:spTgt spid="1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91CA16A-993E-43BA-BDDC-9E427CF951B2}"/>
              </a:ext>
            </a:extLst>
          </p:cNvPr>
          <p:cNvSpPr>
            <a:spLocks noGrp="1"/>
          </p:cNvSpPr>
          <p:nvPr>
            <p:ph type="title"/>
          </p:nvPr>
        </p:nvSpPr>
        <p:spPr>
          <a:xfrm>
            <a:off x="-337794" y="-358217"/>
            <a:ext cx="12867588" cy="1923068"/>
          </a:xfrm>
        </p:spPr>
        <p:txBody>
          <a:bodyPr>
            <a:normAutofit/>
          </a:bodyPr>
          <a:lstStyle/>
          <a:p>
            <a:pPr algn="ctr"/>
            <a:r>
              <a:rPr lang="en-IN" dirty="0">
                <a:latin typeface="Adobe Garamond Pro Bold" panose="02020702060506020403" pitchFamily="18" charset="0"/>
              </a:rPr>
              <a:t>SYSTEM COMPONENTS</a:t>
            </a:r>
            <a:r>
              <a:rPr lang="en-IN" sz="4400" dirty="0">
                <a:latin typeface="Adobe Garamond Pro Bold" panose="02020702060506020403" pitchFamily="18" charset="0"/>
              </a:rPr>
              <a:t/>
            </a:r>
            <a:br>
              <a:rPr lang="en-IN" sz="4400" dirty="0">
                <a:latin typeface="Adobe Garamond Pro Bold" panose="02020702060506020403" pitchFamily="18" charset="0"/>
              </a:rPr>
            </a:br>
            <a:endParaRPr lang="en-US" b="0" dirty="0"/>
          </a:p>
        </p:txBody>
      </p:sp>
      <p:sp>
        <p:nvSpPr>
          <p:cNvPr id="11" name="Rectangle 10">
            <a:extLst>
              <a:ext uri="{FF2B5EF4-FFF2-40B4-BE49-F238E27FC236}">
                <a16:creationId xmlns:a16="http://schemas.microsoft.com/office/drawing/2014/main" xmlns="" id="{14307AF6-1A24-4D1F-B9B9-5E51765F008B}"/>
              </a:ext>
            </a:extLst>
          </p:cNvPr>
          <p:cNvSpPr/>
          <p:nvPr/>
        </p:nvSpPr>
        <p:spPr>
          <a:xfrm>
            <a:off x="11095348" y="209028"/>
            <a:ext cx="707011" cy="53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xmlns="" id="{47F7B3BC-CB4B-4E85-AEEC-B83B7504ABA9}"/>
              </a:ext>
            </a:extLst>
          </p:cNvPr>
          <p:cNvPicPr>
            <a:picLocks noChangeAspect="1"/>
          </p:cNvPicPr>
          <p:nvPr/>
        </p:nvPicPr>
        <p:blipFill>
          <a:blip r:embed="rId2"/>
          <a:stretch>
            <a:fillRect/>
          </a:stretch>
        </p:blipFill>
        <p:spPr>
          <a:xfrm>
            <a:off x="312655" y="1055380"/>
            <a:ext cx="2140307" cy="2140307"/>
          </a:xfrm>
          <a:prstGeom prst="rect">
            <a:avLst/>
          </a:prstGeom>
        </p:spPr>
      </p:pic>
      <p:pic>
        <p:nvPicPr>
          <p:cNvPr id="7" name="Picture 6">
            <a:extLst>
              <a:ext uri="{FF2B5EF4-FFF2-40B4-BE49-F238E27FC236}">
                <a16:creationId xmlns:a16="http://schemas.microsoft.com/office/drawing/2014/main" xmlns="" id="{69B972ED-704F-49D0-9314-E614BBAABC03}"/>
              </a:ext>
            </a:extLst>
          </p:cNvPr>
          <p:cNvPicPr>
            <a:picLocks noChangeAspect="1"/>
          </p:cNvPicPr>
          <p:nvPr/>
        </p:nvPicPr>
        <p:blipFill>
          <a:blip r:embed="rId3"/>
          <a:stretch>
            <a:fillRect/>
          </a:stretch>
        </p:blipFill>
        <p:spPr>
          <a:xfrm>
            <a:off x="2743201" y="1055380"/>
            <a:ext cx="2140307" cy="2140307"/>
          </a:xfrm>
          <a:prstGeom prst="rect">
            <a:avLst/>
          </a:prstGeom>
        </p:spPr>
      </p:pic>
      <p:pic>
        <p:nvPicPr>
          <p:cNvPr id="20" name="Picture 19">
            <a:extLst>
              <a:ext uri="{FF2B5EF4-FFF2-40B4-BE49-F238E27FC236}">
                <a16:creationId xmlns:a16="http://schemas.microsoft.com/office/drawing/2014/main" xmlns="" id="{FEE67F5E-42C7-4C68-A416-A2BF89518218}"/>
              </a:ext>
            </a:extLst>
          </p:cNvPr>
          <p:cNvPicPr>
            <a:picLocks noChangeAspect="1"/>
          </p:cNvPicPr>
          <p:nvPr/>
        </p:nvPicPr>
        <p:blipFill>
          <a:blip r:embed="rId4"/>
          <a:stretch>
            <a:fillRect/>
          </a:stretch>
        </p:blipFill>
        <p:spPr>
          <a:xfrm>
            <a:off x="312655" y="4118922"/>
            <a:ext cx="2154616" cy="2154616"/>
          </a:xfrm>
          <a:prstGeom prst="rect">
            <a:avLst/>
          </a:prstGeom>
        </p:spPr>
      </p:pic>
      <p:pic>
        <p:nvPicPr>
          <p:cNvPr id="22" name="Picture 21">
            <a:extLst>
              <a:ext uri="{FF2B5EF4-FFF2-40B4-BE49-F238E27FC236}">
                <a16:creationId xmlns:a16="http://schemas.microsoft.com/office/drawing/2014/main" xmlns="" id="{51ECF08C-3E07-498F-89AC-486230C091B7}"/>
              </a:ext>
            </a:extLst>
          </p:cNvPr>
          <p:cNvPicPr>
            <a:picLocks noChangeAspect="1"/>
          </p:cNvPicPr>
          <p:nvPr/>
        </p:nvPicPr>
        <p:blipFill>
          <a:blip r:embed="rId5"/>
          <a:stretch>
            <a:fillRect/>
          </a:stretch>
        </p:blipFill>
        <p:spPr>
          <a:xfrm>
            <a:off x="2760848" y="4118922"/>
            <a:ext cx="2154616" cy="2154616"/>
          </a:xfrm>
          <a:prstGeom prst="rect">
            <a:avLst/>
          </a:prstGeom>
        </p:spPr>
      </p:pic>
      <p:pic>
        <p:nvPicPr>
          <p:cNvPr id="24" name="Picture 23">
            <a:extLst>
              <a:ext uri="{FF2B5EF4-FFF2-40B4-BE49-F238E27FC236}">
                <a16:creationId xmlns:a16="http://schemas.microsoft.com/office/drawing/2014/main" xmlns="" id="{6818E49B-F2A4-4DAD-8081-07E5AD4E2709}"/>
              </a:ext>
            </a:extLst>
          </p:cNvPr>
          <p:cNvPicPr>
            <a:picLocks noChangeAspect="1"/>
          </p:cNvPicPr>
          <p:nvPr/>
        </p:nvPicPr>
        <p:blipFill>
          <a:blip r:embed="rId6"/>
          <a:stretch>
            <a:fillRect/>
          </a:stretch>
        </p:blipFill>
        <p:spPr>
          <a:xfrm>
            <a:off x="9772552" y="4118920"/>
            <a:ext cx="2118707" cy="2154617"/>
          </a:xfrm>
          <a:prstGeom prst="rect">
            <a:avLst/>
          </a:prstGeom>
        </p:spPr>
      </p:pic>
      <p:pic>
        <p:nvPicPr>
          <p:cNvPr id="28" name="Picture 27">
            <a:extLst>
              <a:ext uri="{FF2B5EF4-FFF2-40B4-BE49-F238E27FC236}">
                <a16:creationId xmlns:a16="http://schemas.microsoft.com/office/drawing/2014/main" xmlns="" id="{6275A0C1-C018-4C68-8D36-7AEF60BAC548}"/>
              </a:ext>
            </a:extLst>
          </p:cNvPr>
          <p:cNvPicPr>
            <a:picLocks noChangeAspect="1"/>
          </p:cNvPicPr>
          <p:nvPr/>
        </p:nvPicPr>
        <p:blipFill>
          <a:blip r:embed="rId7"/>
          <a:stretch>
            <a:fillRect/>
          </a:stretch>
        </p:blipFill>
        <p:spPr>
          <a:xfrm>
            <a:off x="7265063" y="1054958"/>
            <a:ext cx="2213912" cy="2140730"/>
          </a:xfrm>
          <a:prstGeom prst="rect">
            <a:avLst/>
          </a:prstGeom>
        </p:spPr>
      </p:pic>
      <p:sp>
        <p:nvSpPr>
          <p:cNvPr id="29" name="TextBox 28">
            <a:extLst>
              <a:ext uri="{FF2B5EF4-FFF2-40B4-BE49-F238E27FC236}">
                <a16:creationId xmlns:a16="http://schemas.microsoft.com/office/drawing/2014/main" xmlns="" id="{DF203758-A691-46FF-A911-D49F856F05E1}"/>
              </a:ext>
            </a:extLst>
          </p:cNvPr>
          <p:cNvSpPr txBox="1"/>
          <p:nvPr/>
        </p:nvSpPr>
        <p:spPr>
          <a:xfrm>
            <a:off x="298346" y="3318235"/>
            <a:ext cx="2178442" cy="307777"/>
          </a:xfrm>
          <a:prstGeom prst="rect">
            <a:avLst/>
          </a:prstGeom>
          <a:noFill/>
        </p:spPr>
        <p:txBody>
          <a:bodyPr wrap="square" rtlCol="0">
            <a:spAutoFit/>
          </a:bodyPr>
          <a:lstStyle/>
          <a:p>
            <a:pPr algn="ctr"/>
            <a:r>
              <a:rPr lang="en-IN" sz="1400" dirty="0">
                <a:solidFill>
                  <a:schemeClr val="bg1"/>
                </a:solidFill>
              </a:rPr>
              <a:t>SOIL MOISTURE SENSORS</a:t>
            </a:r>
          </a:p>
        </p:txBody>
      </p:sp>
      <p:sp>
        <p:nvSpPr>
          <p:cNvPr id="30" name="TextBox 29">
            <a:extLst>
              <a:ext uri="{FF2B5EF4-FFF2-40B4-BE49-F238E27FC236}">
                <a16:creationId xmlns:a16="http://schemas.microsoft.com/office/drawing/2014/main" xmlns="" id="{D3D68EA4-AF0F-474F-99AA-93EA2D4E87A2}"/>
              </a:ext>
            </a:extLst>
          </p:cNvPr>
          <p:cNvSpPr txBox="1"/>
          <p:nvPr/>
        </p:nvSpPr>
        <p:spPr>
          <a:xfrm>
            <a:off x="2722274" y="3329233"/>
            <a:ext cx="2178442" cy="307777"/>
          </a:xfrm>
          <a:prstGeom prst="rect">
            <a:avLst/>
          </a:prstGeom>
          <a:noFill/>
        </p:spPr>
        <p:txBody>
          <a:bodyPr wrap="square" rtlCol="0">
            <a:spAutoFit/>
          </a:bodyPr>
          <a:lstStyle/>
          <a:p>
            <a:pPr algn="ctr"/>
            <a:r>
              <a:rPr lang="en-IN" sz="1400" dirty="0">
                <a:solidFill>
                  <a:schemeClr val="bg1"/>
                </a:solidFill>
              </a:rPr>
              <a:t>DHT 11 SENSORS</a:t>
            </a:r>
          </a:p>
        </p:txBody>
      </p:sp>
      <p:sp>
        <p:nvSpPr>
          <p:cNvPr id="33" name="TextBox 32">
            <a:extLst>
              <a:ext uri="{FF2B5EF4-FFF2-40B4-BE49-F238E27FC236}">
                <a16:creationId xmlns:a16="http://schemas.microsoft.com/office/drawing/2014/main" xmlns="" id="{220998CA-E9F6-4107-A878-FF3EA895C7D7}"/>
              </a:ext>
            </a:extLst>
          </p:cNvPr>
          <p:cNvSpPr txBox="1"/>
          <p:nvPr/>
        </p:nvSpPr>
        <p:spPr>
          <a:xfrm>
            <a:off x="312655" y="6374090"/>
            <a:ext cx="2178442" cy="307777"/>
          </a:xfrm>
          <a:prstGeom prst="rect">
            <a:avLst/>
          </a:prstGeom>
          <a:noFill/>
        </p:spPr>
        <p:txBody>
          <a:bodyPr wrap="square" rtlCol="0">
            <a:spAutoFit/>
          </a:bodyPr>
          <a:lstStyle/>
          <a:p>
            <a:pPr algn="ctr"/>
            <a:r>
              <a:rPr lang="en-IN" sz="1400" dirty="0">
                <a:solidFill>
                  <a:schemeClr val="bg1"/>
                </a:solidFill>
              </a:rPr>
              <a:t>WATER FLOW SENSOR</a:t>
            </a:r>
          </a:p>
        </p:txBody>
      </p:sp>
      <p:sp>
        <p:nvSpPr>
          <p:cNvPr id="34" name="TextBox 33">
            <a:extLst>
              <a:ext uri="{FF2B5EF4-FFF2-40B4-BE49-F238E27FC236}">
                <a16:creationId xmlns:a16="http://schemas.microsoft.com/office/drawing/2014/main" xmlns="" id="{B7809F8F-F08E-4379-9EB4-FC8B2CA2E8BD}"/>
              </a:ext>
            </a:extLst>
          </p:cNvPr>
          <p:cNvSpPr txBox="1"/>
          <p:nvPr/>
        </p:nvSpPr>
        <p:spPr>
          <a:xfrm>
            <a:off x="2705066" y="6374088"/>
            <a:ext cx="2178442" cy="307777"/>
          </a:xfrm>
          <a:prstGeom prst="rect">
            <a:avLst/>
          </a:prstGeom>
          <a:noFill/>
        </p:spPr>
        <p:txBody>
          <a:bodyPr wrap="square" rtlCol="0">
            <a:spAutoFit/>
          </a:bodyPr>
          <a:lstStyle/>
          <a:p>
            <a:pPr algn="ctr"/>
            <a:r>
              <a:rPr lang="en-IN" sz="1400" dirty="0">
                <a:solidFill>
                  <a:schemeClr val="bg1"/>
                </a:solidFill>
              </a:rPr>
              <a:t>RELAY MODULE</a:t>
            </a:r>
          </a:p>
        </p:txBody>
      </p:sp>
      <p:sp>
        <p:nvSpPr>
          <p:cNvPr id="35" name="TextBox 34">
            <a:extLst>
              <a:ext uri="{FF2B5EF4-FFF2-40B4-BE49-F238E27FC236}">
                <a16:creationId xmlns:a16="http://schemas.microsoft.com/office/drawing/2014/main" xmlns="" id="{8FE11539-8573-4CE6-A240-F8EE05E7DB14}"/>
              </a:ext>
            </a:extLst>
          </p:cNvPr>
          <p:cNvSpPr txBox="1"/>
          <p:nvPr/>
        </p:nvSpPr>
        <p:spPr>
          <a:xfrm>
            <a:off x="9712817" y="6358952"/>
            <a:ext cx="2178442" cy="307777"/>
          </a:xfrm>
          <a:prstGeom prst="rect">
            <a:avLst/>
          </a:prstGeom>
          <a:noFill/>
        </p:spPr>
        <p:txBody>
          <a:bodyPr wrap="square" rtlCol="0">
            <a:spAutoFit/>
          </a:bodyPr>
          <a:lstStyle/>
          <a:p>
            <a:pPr algn="ctr"/>
            <a:r>
              <a:rPr lang="en-IN" sz="1400" dirty="0">
                <a:solidFill>
                  <a:schemeClr val="bg1"/>
                </a:solidFill>
              </a:rPr>
              <a:t>DRIP TUBES</a:t>
            </a:r>
          </a:p>
        </p:txBody>
      </p:sp>
      <p:sp>
        <p:nvSpPr>
          <p:cNvPr id="37" name="TextBox 36">
            <a:extLst>
              <a:ext uri="{FF2B5EF4-FFF2-40B4-BE49-F238E27FC236}">
                <a16:creationId xmlns:a16="http://schemas.microsoft.com/office/drawing/2014/main" xmlns="" id="{72395C66-0946-4566-99A2-04EEB0DC669D}"/>
              </a:ext>
            </a:extLst>
          </p:cNvPr>
          <p:cNvSpPr txBox="1"/>
          <p:nvPr/>
        </p:nvSpPr>
        <p:spPr>
          <a:xfrm>
            <a:off x="7300533" y="3300183"/>
            <a:ext cx="2178442" cy="307777"/>
          </a:xfrm>
          <a:prstGeom prst="rect">
            <a:avLst/>
          </a:prstGeom>
          <a:noFill/>
        </p:spPr>
        <p:txBody>
          <a:bodyPr wrap="square" rtlCol="0">
            <a:spAutoFit/>
          </a:bodyPr>
          <a:lstStyle/>
          <a:p>
            <a:pPr algn="ctr"/>
            <a:r>
              <a:rPr lang="en-IN" sz="1400" dirty="0">
                <a:solidFill>
                  <a:schemeClr val="bg1"/>
                </a:solidFill>
              </a:rPr>
              <a:t>BREADBOARD AND WIRES</a:t>
            </a:r>
          </a:p>
        </p:txBody>
      </p:sp>
      <p:pic>
        <p:nvPicPr>
          <p:cNvPr id="2" name="Picture 1"/>
          <p:cNvPicPr>
            <a:picLocks noChangeAspect="1"/>
          </p:cNvPicPr>
          <p:nvPr/>
        </p:nvPicPr>
        <p:blipFill>
          <a:blip r:embed="rId8"/>
          <a:stretch>
            <a:fillRect/>
          </a:stretch>
        </p:blipFill>
        <p:spPr>
          <a:xfrm>
            <a:off x="7368101" y="4118921"/>
            <a:ext cx="2116482" cy="2154617"/>
          </a:xfrm>
          <a:prstGeom prst="rect">
            <a:avLst/>
          </a:prstGeom>
        </p:spPr>
      </p:pic>
      <p:sp>
        <p:nvSpPr>
          <p:cNvPr id="5" name="TextBox 4"/>
          <p:cNvSpPr txBox="1"/>
          <p:nvPr/>
        </p:nvSpPr>
        <p:spPr>
          <a:xfrm>
            <a:off x="7362493" y="6335129"/>
            <a:ext cx="2116482" cy="307777"/>
          </a:xfrm>
          <a:prstGeom prst="rect">
            <a:avLst/>
          </a:prstGeom>
          <a:noFill/>
        </p:spPr>
        <p:txBody>
          <a:bodyPr wrap="square" rtlCol="0">
            <a:spAutoFit/>
          </a:bodyPr>
          <a:lstStyle/>
          <a:p>
            <a:pPr algn="ctr"/>
            <a:r>
              <a:rPr lang="en-US" sz="1400" dirty="0" smtClean="0">
                <a:solidFill>
                  <a:schemeClr val="bg1"/>
                </a:solidFill>
              </a:rPr>
              <a:t>BLUETOOTH MODULE</a:t>
            </a:r>
            <a:endParaRPr lang="en-US" sz="1400" dirty="0">
              <a:solidFill>
                <a:schemeClr val="bg1"/>
              </a:solidFill>
            </a:endParaRPr>
          </a:p>
        </p:txBody>
      </p:sp>
      <p:pic>
        <p:nvPicPr>
          <p:cNvPr id="1028" name="Picture 4" descr="Arduino Uno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72552" y="1054958"/>
            <a:ext cx="2213912" cy="21407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56622" y="3302716"/>
            <a:ext cx="1845737" cy="307777"/>
          </a:xfrm>
          <a:prstGeom prst="rect">
            <a:avLst/>
          </a:prstGeom>
          <a:noFill/>
        </p:spPr>
        <p:txBody>
          <a:bodyPr wrap="square" rtlCol="0">
            <a:spAutoFit/>
          </a:bodyPr>
          <a:lstStyle/>
          <a:p>
            <a:pPr algn="ctr"/>
            <a:r>
              <a:rPr lang="en-US" sz="1400" dirty="0" smtClean="0">
                <a:solidFill>
                  <a:schemeClr val="bg1"/>
                </a:solidFill>
              </a:rPr>
              <a:t>ARDUINO UNO</a:t>
            </a:r>
            <a:endParaRPr lang="en-US" sz="1400" dirty="0">
              <a:solidFill>
                <a:schemeClr val="bg1"/>
              </a:solidFill>
            </a:endParaRPr>
          </a:p>
        </p:txBody>
      </p:sp>
    </p:spTree>
    <p:extLst>
      <p:ext uri="{BB962C8B-B14F-4D97-AF65-F5344CB8AC3E}">
        <p14:creationId xmlns:p14="http://schemas.microsoft.com/office/powerpoint/2010/main" val="239940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p:bldP spid="33" grpId="0"/>
      <p:bldP spid="34" grpId="0"/>
      <p:bldP spid="35"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91CA16A-993E-43BA-BDDC-9E427CF951B2}"/>
              </a:ext>
            </a:extLst>
          </p:cNvPr>
          <p:cNvSpPr>
            <a:spLocks noGrp="1"/>
          </p:cNvSpPr>
          <p:nvPr>
            <p:ph type="title"/>
          </p:nvPr>
        </p:nvSpPr>
        <p:spPr>
          <a:xfrm>
            <a:off x="-337794" y="1"/>
            <a:ext cx="12867588" cy="1923068"/>
          </a:xfrm>
        </p:spPr>
        <p:txBody>
          <a:bodyPr>
            <a:normAutofit/>
          </a:bodyPr>
          <a:lstStyle/>
          <a:p>
            <a:pPr algn="ctr"/>
            <a:r>
              <a:rPr lang="en-IN" dirty="0">
                <a:latin typeface="Adobe Garamond Pro Bold" panose="02020702060506020403" pitchFamily="18" charset="0"/>
              </a:rPr>
              <a:t>IMPLEMENTATION</a:t>
            </a:r>
            <a:r>
              <a:rPr lang="en-IN" sz="4400" dirty="0">
                <a:latin typeface="Adobe Garamond Pro Bold" panose="02020702060506020403" pitchFamily="18" charset="0"/>
              </a:rPr>
              <a:t/>
            </a:r>
            <a:br>
              <a:rPr lang="en-IN" sz="4400" dirty="0">
                <a:latin typeface="Adobe Garamond Pro Bold" panose="02020702060506020403" pitchFamily="18" charset="0"/>
              </a:rPr>
            </a:br>
            <a:endParaRPr lang="en-US" b="0" dirty="0"/>
          </a:p>
        </p:txBody>
      </p:sp>
      <p:sp>
        <p:nvSpPr>
          <p:cNvPr id="5" name="Text Placeholder 4">
            <a:extLst>
              <a:ext uri="{FF2B5EF4-FFF2-40B4-BE49-F238E27FC236}">
                <a16:creationId xmlns:a16="http://schemas.microsoft.com/office/drawing/2014/main" xmlns="" id="{F063A021-7C19-4C85-B48B-EFEA732C1906}"/>
              </a:ext>
            </a:extLst>
          </p:cNvPr>
          <p:cNvSpPr>
            <a:spLocks noGrp="1"/>
          </p:cNvSpPr>
          <p:nvPr>
            <p:ph type="body" idx="4294967295"/>
          </p:nvPr>
        </p:nvSpPr>
        <p:spPr>
          <a:xfrm>
            <a:off x="312655" y="1357037"/>
            <a:ext cx="11566689" cy="5053189"/>
          </a:xfrm>
          <a:prstGeom prst="rect">
            <a:avLst/>
          </a:prstGeom>
        </p:spPr>
        <p:txBody>
          <a:bodyPr/>
          <a:lstStyle/>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existing drip irrigation system is close to perfect as it doesn’t involve much components. But, the scope for making the system better is still open</a:t>
            </a:r>
            <a:r>
              <a:rPr lang="en-US" sz="2000" dirty="0" smtClean="0">
                <a:solidFill>
                  <a:schemeClr val="bg1"/>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The most common problems faced during the use of drip irrigation are the blocking of the thin tubes by dirt and algae and the effective cover area from the source.</a:t>
            </a:r>
          </a:p>
          <a:p>
            <a:pPr marL="0" indent="0">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This method insures the uninterrupted supply of water. </a:t>
            </a: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rest of the setup is just like the existing models, but we must take precautions here too. </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The </a:t>
            </a:r>
            <a:r>
              <a:rPr lang="en-US" sz="2000" dirty="0" smtClean="0">
                <a:solidFill>
                  <a:schemeClr val="bg1"/>
                </a:solidFill>
                <a:latin typeface="Times New Roman" panose="02020603050405020304" pitchFamily="18" charset="0"/>
                <a:cs typeface="Times New Roman" panose="02020603050405020304" pitchFamily="18" charset="0"/>
              </a:rPr>
              <a:t>main features </a:t>
            </a:r>
            <a:r>
              <a:rPr lang="en-US" sz="2000" dirty="0">
                <a:solidFill>
                  <a:schemeClr val="bg1"/>
                </a:solidFill>
                <a:latin typeface="Times New Roman" panose="02020603050405020304" pitchFamily="18" charset="0"/>
                <a:cs typeface="Times New Roman" panose="02020603050405020304" pitchFamily="18" charset="0"/>
              </a:rPr>
              <a:t>and benefits of this system include</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	Continuous monitoring of soil moisture and automatic watering when moisture is low.</a:t>
            </a:r>
          </a:p>
          <a:p>
            <a:pPr lvl="1">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	Monitoring of temperature and humidity.</a:t>
            </a:r>
          </a:p>
          <a:p>
            <a:pPr lvl="1">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	Water leak monitor notifies when water is being used when its not supposed to.</a:t>
            </a:r>
          </a:p>
          <a:p>
            <a:pPr lvl="1">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	Automatic watering of crops at optimal time selected by the user.</a:t>
            </a:r>
          </a:p>
          <a:p>
            <a:pPr lvl="1">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Both automatic and the manual control of water </a:t>
            </a:r>
          </a:p>
          <a:p>
            <a:pPr lvl="1">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457200" lvl="1" indent="0">
              <a:buNone/>
            </a:pP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14307AF6-1A24-4D1F-B9B9-5E51765F008B}"/>
              </a:ext>
            </a:extLst>
          </p:cNvPr>
          <p:cNvSpPr/>
          <p:nvPr/>
        </p:nvSpPr>
        <p:spPr>
          <a:xfrm>
            <a:off x="11095348" y="209028"/>
            <a:ext cx="707011" cy="53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65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fade">
                                      <p:cBhvr>
                                        <p:cTn id="5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91CA16A-993E-43BA-BDDC-9E427CF951B2}"/>
              </a:ext>
            </a:extLst>
          </p:cNvPr>
          <p:cNvSpPr>
            <a:spLocks noGrp="1"/>
          </p:cNvSpPr>
          <p:nvPr>
            <p:ph type="title"/>
          </p:nvPr>
        </p:nvSpPr>
        <p:spPr>
          <a:xfrm>
            <a:off x="-337794" y="1"/>
            <a:ext cx="12867588" cy="1923068"/>
          </a:xfrm>
        </p:spPr>
        <p:txBody>
          <a:bodyPr>
            <a:normAutofit/>
          </a:bodyPr>
          <a:lstStyle/>
          <a:p>
            <a:pPr algn="ctr"/>
            <a:r>
              <a:rPr lang="en-IN" dirty="0">
                <a:latin typeface="Adobe Garamond Pro Bold" panose="02020702060506020403" pitchFamily="18" charset="0"/>
              </a:rPr>
              <a:t>IMPLEMENTATION</a:t>
            </a:r>
            <a:br>
              <a:rPr lang="en-IN" dirty="0">
                <a:latin typeface="Adobe Garamond Pro Bold" panose="02020702060506020403" pitchFamily="18" charset="0"/>
              </a:rPr>
            </a:br>
            <a:endParaRPr lang="en-US" b="0" dirty="0"/>
          </a:p>
        </p:txBody>
      </p:sp>
      <p:sp>
        <p:nvSpPr>
          <p:cNvPr id="5" name="Text Placeholder 4">
            <a:extLst>
              <a:ext uri="{FF2B5EF4-FFF2-40B4-BE49-F238E27FC236}">
                <a16:creationId xmlns:a16="http://schemas.microsoft.com/office/drawing/2014/main" xmlns="" id="{F063A021-7C19-4C85-B48B-EFEA732C1906}"/>
              </a:ext>
            </a:extLst>
          </p:cNvPr>
          <p:cNvSpPr>
            <a:spLocks noGrp="1"/>
          </p:cNvSpPr>
          <p:nvPr>
            <p:ph type="body" idx="4294967295"/>
          </p:nvPr>
        </p:nvSpPr>
        <p:spPr>
          <a:xfrm>
            <a:off x="7366716" y="1655577"/>
            <a:ext cx="4242172" cy="4693708"/>
          </a:xfrm>
          <a:prstGeom prst="rect">
            <a:avLst/>
          </a:prstGeom>
        </p:spPr>
        <p:txBody>
          <a:bodyPr/>
          <a:lstStyle/>
          <a:p>
            <a:pPr marL="0" indent="0">
              <a:buNone/>
            </a:pPr>
            <a:endParaRPr lang="en-US" sz="16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b="1" dirty="0" smtClean="0">
                <a:solidFill>
                  <a:schemeClr val="bg1"/>
                </a:solidFill>
                <a:latin typeface="Times New Roman" panose="02020603050405020304" pitchFamily="18" charset="0"/>
                <a:cs typeface="Times New Roman" panose="02020603050405020304" pitchFamily="18" charset="0"/>
              </a:rPr>
              <a:t>AUTO IRRIGATOR APP INCLUDES:</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Connecting the Bluetooth</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Selecting the Bluetooth module</a:t>
            </a:r>
          </a:p>
          <a:p>
            <a:r>
              <a:rPr lang="en-US" sz="2000" dirty="0" smtClean="0">
                <a:solidFill>
                  <a:schemeClr val="bg1"/>
                </a:solidFill>
                <a:latin typeface="Times New Roman" panose="02020603050405020304" pitchFamily="18" charset="0"/>
                <a:cs typeface="Times New Roman" panose="02020603050405020304" pitchFamily="18" charset="0"/>
              </a:rPr>
              <a:t>Displaying Moisture, temperature and humidity measurements</a:t>
            </a:r>
          </a:p>
          <a:p>
            <a:r>
              <a:rPr lang="en-US" sz="2000" dirty="0" smtClean="0">
                <a:solidFill>
                  <a:schemeClr val="bg1"/>
                </a:solidFill>
                <a:latin typeface="Times New Roman" panose="02020603050405020304" pitchFamily="18" charset="0"/>
                <a:cs typeface="Times New Roman" panose="02020603050405020304" pitchFamily="18" charset="0"/>
              </a:rPr>
              <a:t>Automatic control</a:t>
            </a:r>
          </a:p>
          <a:p>
            <a:r>
              <a:rPr lang="en-US" sz="2000" dirty="0" smtClean="0">
                <a:solidFill>
                  <a:schemeClr val="bg1"/>
                </a:solidFill>
                <a:latin typeface="Times New Roman" panose="02020603050405020304" pitchFamily="18" charset="0"/>
                <a:cs typeface="Times New Roman" panose="02020603050405020304" pitchFamily="18" charset="0"/>
              </a:rPr>
              <a:t>Manual control </a:t>
            </a:r>
          </a:p>
          <a:p>
            <a:r>
              <a:rPr lang="en-US" sz="2000" dirty="0" smtClean="0">
                <a:solidFill>
                  <a:schemeClr val="bg1"/>
                </a:solidFill>
                <a:latin typeface="Times New Roman" panose="02020603050405020304" pitchFamily="18" charset="0"/>
                <a:cs typeface="Times New Roman" panose="02020603050405020304" pitchFamily="18" charset="0"/>
              </a:rPr>
              <a:t>ON and OFF button to control the motor pump</a:t>
            </a:r>
          </a:p>
          <a:p>
            <a:pPr marL="342900" indent="-342900">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14307AF6-1A24-4D1F-B9B9-5E51765F008B}"/>
              </a:ext>
            </a:extLst>
          </p:cNvPr>
          <p:cNvSpPr/>
          <p:nvPr/>
        </p:nvSpPr>
        <p:spPr>
          <a:xfrm>
            <a:off x="11095348" y="209028"/>
            <a:ext cx="707011" cy="53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568" y="1297800"/>
            <a:ext cx="3615401" cy="5444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504" y="2934574"/>
            <a:ext cx="2116102" cy="2170761"/>
          </a:xfrm>
          <a:prstGeom prst="rect">
            <a:avLst/>
          </a:prstGeom>
        </p:spPr>
      </p:pic>
    </p:spTree>
    <p:extLst>
      <p:ext uri="{BB962C8B-B14F-4D97-AF65-F5344CB8AC3E}">
        <p14:creationId xmlns:p14="http://schemas.microsoft.com/office/powerpoint/2010/main" val="397771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a:extLst>
              <a:ext uri="{FF2B5EF4-FFF2-40B4-BE49-F238E27FC236}">
                <a16:creationId xmlns:a16="http://schemas.microsoft.com/office/drawing/2014/main" xmlns="" id="{BA026684-ED32-4C82-8EFB-03E9E047EA33}"/>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1276" r="21276"/>
          <a:stretch/>
        </p:blipFill>
        <p:spPr>
          <a:xfrm>
            <a:off x="1683398" y="860944"/>
            <a:ext cx="4428523" cy="5137089"/>
          </a:xfrm>
        </p:spPr>
      </p:pic>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a:xfrm>
            <a:off x="6822928" y="3047659"/>
            <a:ext cx="4853573" cy="1616252"/>
          </a:xfrm>
        </p:spPr>
        <p:txBody>
          <a:bodyPr>
            <a:normAutofit/>
          </a:bodyPr>
          <a:lstStyle/>
          <a:p>
            <a:r>
              <a:rPr lang="en-US" sz="6000" dirty="0"/>
              <a:t>Thank </a:t>
            </a:r>
            <a:r>
              <a:rPr lang="en-US" sz="6000" b="0" dirty="0"/>
              <a:t>You.</a:t>
            </a:r>
          </a:p>
        </p:txBody>
      </p:sp>
      <p:sp>
        <p:nvSpPr>
          <p:cNvPr id="9" name="Rectangle 8">
            <a:extLst>
              <a:ext uri="{FF2B5EF4-FFF2-40B4-BE49-F238E27FC236}">
                <a16:creationId xmlns:a16="http://schemas.microsoft.com/office/drawing/2014/main" xmlns="" id="{1ECB5227-A214-4531-B265-9F718527FE60}"/>
              </a:ext>
            </a:extLst>
          </p:cNvPr>
          <p:cNvSpPr/>
          <p:nvPr/>
        </p:nvSpPr>
        <p:spPr>
          <a:xfrm>
            <a:off x="6410227" y="3429000"/>
            <a:ext cx="412701" cy="16162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6095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1105</TotalTime>
  <Words>342</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Adobe Garamond Pro Bold</vt:lpstr>
      <vt:lpstr>Arial</vt:lpstr>
      <vt:lpstr>Arial Black</vt:lpstr>
      <vt:lpstr>Calibri</vt:lpstr>
      <vt:lpstr>Calibri Light</vt:lpstr>
      <vt:lpstr>CiscoSans ExtraLight</vt:lpstr>
      <vt:lpstr>Gill Sans SemiBold</vt:lpstr>
      <vt:lpstr>Times New Roman</vt:lpstr>
      <vt:lpstr>Wingdings</vt:lpstr>
      <vt:lpstr>Office Theme</vt:lpstr>
      <vt:lpstr>V AUTOMATORS</vt:lpstr>
      <vt:lpstr>OBJECTIVE </vt:lpstr>
      <vt:lpstr>SYSTEM COMPONENTS </vt:lpstr>
      <vt:lpstr>IMPLEMENTATION </vt:lpstr>
      <vt:lpstr>IMPLEMENTATION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Vedha Leo Adithya</dc:creator>
  <cp:lastModifiedBy>Windows User</cp:lastModifiedBy>
  <cp:revision>14</cp:revision>
  <dcterms:created xsi:type="dcterms:W3CDTF">2021-08-27T11:36:57Z</dcterms:created>
  <dcterms:modified xsi:type="dcterms:W3CDTF">2022-09-14T10:26:10Z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