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4e245318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4e245318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4e245318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4e245318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4e2453185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4e2453185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4e2453185_3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4e2453185_3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4e2453185_3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4e2453185_3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4e2453811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4e2453811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4e245318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4e245318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4e245318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4e245318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4fe82ba0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4fe82ba0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4fe82ba0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4fe82ba0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76920"/>
          </a:srgbClr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52925" y="9066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</a:rPr>
              <a:t>Data Generation - Sales</a:t>
            </a:r>
            <a:endParaRPr sz="4200"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</a:t>
            </a:r>
            <a:r>
              <a:rPr lang="en" sz="2400"/>
              <a:t>y Abhishek Das &amp; Vikas Yadav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4294967295" type="title"/>
          </p:nvPr>
        </p:nvSpPr>
        <p:spPr>
          <a:xfrm>
            <a:off x="525725" y="4001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Data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6" name="Google Shape;126;p22"/>
          <p:cNvSpPr txBox="1"/>
          <p:nvPr>
            <p:ph idx="4294967295" type="title"/>
          </p:nvPr>
        </p:nvSpPr>
        <p:spPr>
          <a:xfrm>
            <a:off x="394850" y="1339225"/>
            <a:ext cx="68724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❖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Found a way to r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epresent each transaction before feeding it to the model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❖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Created Transaction-Wise Embeddings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❖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Each Transaction was a combination of different features 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3513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78"/>
              <a:buFont typeface="Lato"/>
              <a:buChar char="➢"/>
            </a:pPr>
            <a:r>
              <a:rPr b="0" lang="en" sz="1677">
                <a:latin typeface="Lato"/>
                <a:ea typeface="Lato"/>
                <a:cs typeface="Lato"/>
                <a:sym typeface="Lato"/>
              </a:rPr>
              <a:t>Store Number</a:t>
            </a:r>
            <a:endParaRPr b="0" sz="1677">
              <a:latin typeface="Lato"/>
              <a:ea typeface="Lato"/>
              <a:cs typeface="Lato"/>
              <a:sym typeface="Lato"/>
            </a:endParaRPr>
          </a:p>
          <a:p>
            <a:pPr indent="-33513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78"/>
              <a:buFont typeface="Lato"/>
              <a:buChar char="➢"/>
            </a:pPr>
            <a:r>
              <a:rPr b="0" lang="en" sz="1677">
                <a:latin typeface="Lato"/>
                <a:ea typeface="Lato"/>
                <a:cs typeface="Lato"/>
                <a:sym typeface="Lato"/>
              </a:rPr>
              <a:t>Sales Amount ( 7 Divisions )</a:t>
            </a:r>
            <a:endParaRPr b="0" sz="1577">
              <a:latin typeface="Lato"/>
              <a:ea typeface="Lato"/>
              <a:cs typeface="Lato"/>
              <a:sym typeface="Lato"/>
            </a:endParaRPr>
          </a:p>
          <a:p>
            <a:pPr indent="-33513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78"/>
              <a:buFont typeface="Lato"/>
              <a:buChar char="➢"/>
            </a:pPr>
            <a:r>
              <a:rPr b="0" lang="en" sz="1677">
                <a:latin typeface="Lato"/>
                <a:ea typeface="Lato"/>
                <a:cs typeface="Lato"/>
                <a:sym typeface="Lato"/>
              </a:rPr>
              <a:t>Sales Channel</a:t>
            </a:r>
            <a:endParaRPr b="0" sz="1677">
              <a:latin typeface="Lato"/>
              <a:ea typeface="Lato"/>
              <a:cs typeface="Lato"/>
              <a:sym typeface="Lato"/>
            </a:endParaRPr>
          </a:p>
          <a:p>
            <a:pPr indent="-33513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78"/>
              <a:buFont typeface="Lato"/>
              <a:buChar char="➢"/>
            </a:pPr>
            <a:r>
              <a:rPr b="0" lang="en" sz="1677">
                <a:latin typeface="Lato"/>
                <a:ea typeface="Lato"/>
                <a:cs typeface="Lato"/>
                <a:sym typeface="Lato"/>
              </a:rPr>
              <a:t>Combination of Items</a:t>
            </a:r>
            <a:endParaRPr b="0" sz="1677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4294967295" type="title"/>
          </p:nvPr>
        </p:nvSpPr>
        <p:spPr>
          <a:xfrm>
            <a:off x="525725" y="5712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Model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3150525" y="1137400"/>
            <a:ext cx="3462600" cy="11196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Modified</a:t>
            </a: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GANs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5636725" y="3075250"/>
            <a:ext cx="2727900" cy="1504500"/>
          </a:xfrm>
          <a:prstGeom prst="roundRect">
            <a:avLst>
              <a:gd fmla="val 50000" name="adj"/>
            </a:avLst>
          </a:prstGeom>
          <a:solidFill>
            <a:srgbClr val="B612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Learn the Context of the given Input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1086475" y="3075250"/>
            <a:ext cx="2727900" cy="1504500"/>
          </a:xfrm>
          <a:prstGeom prst="roundRect">
            <a:avLst>
              <a:gd fmla="val 50000" name="adj"/>
            </a:avLst>
          </a:prstGeom>
          <a:solidFill>
            <a:srgbClr val="B612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Learnt to Generate Real Like Sales Data</a:t>
            </a:r>
            <a:endParaRPr sz="2100">
              <a:solidFill>
                <a:srgbClr val="FFFFFF"/>
              </a:solidFill>
            </a:endParaRPr>
          </a:p>
        </p:txBody>
      </p:sp>
      <p:cxnSp>
        <p:nvCxnSpPr>
          <p:cNvPr id="135" name="Google Shape;135;p23"/>
          <p:cNvCxnSpPr>
            <a:stCxn id="132" idx="2"/>
            <a:endCxn id="133" idx="0"/>
          </p:cNvCxnSpPr>
          <p:nvPr/>
        </p:nvCxnSpPr>
        <p:spPr>
          <a:xfrm flipH="1" rot="-5400000">
            <a:off x="5532075" y="1606750"/>
            <a:ext cx="818400" cy="21189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23"/>
          <p:cNvCxnSpPr>
            <a:stCxn id="134" idx="0"/>
            <a:endCxn id="132" idx="2"/>
          </p:cNvCxnSpPr>
          <p:nvPr/>
        </p:nvCxnSpPr>
        <p:spPr>
          <a:xfrm rot="-5400000">
            <a:off x="3256975" y="1450300"/>
            <a:ext cx="818400" cy="24315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idx="4294967295" type="title"/>
          </p:nvPr>
        </p:nvSpPr>
        <p:spPr>
          <a:xfrm>
            <a:off x="525725" y="4001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Input / Output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2" name="Google Shape;142;p24"/>
          <p:cNvSpPr txBox="1"/>
          <p:nvPr>
            <p:ph idx="4294967295" type="title"/>
          </p:nvPr>
        </p:nvSpPr>
        <p:spPr>
          <a:xfrm>
            <a:off x="404925" y="1517250"/>
            <a:ext cx="78288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Input 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Output :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4408513" y="220256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24"/>
          <p:cNvGrpSpPr/>
          <p:nvPr/>
        </p:nvGrpSpPr>
        <p:grpSpPr>
          <a:xfrm>
            <a:off x="571508" y="1957101"/>
            <a:ext cx="1330816" cy="1414752"/>
            <a:chOff x="571536" y="1957150"/>
            <a:chExt cx="1755000" cy="1897977"/>
          </a:xfrm>
        </p:grpSpPr>
        <p:sp>
          <p:nvSpPr>
            <p:cNvPr id="145" name="Google Shape;145;p24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4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24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Segment</a:t>
              </a:r>
              <a:endParaRPr b="1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24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9" name="Google Shape;149;p24"/>
          <p:cNvSpPr/>
          <p:nvPr/>
        </p:nvSpPr>
        <p:spPr>
          <a:xfrm>
            <a:off x="2326513" y="223946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6530788" y="220256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24"/>
          <p:cNvGrpSpPr/>
          <p:nvPr/>
        </p:nvGrpSpPr>
        <p:grpSpPr>
          <a:xfrm>
            <a:off x="2999271" y="1864376"/>
            <a:ext cx="1330817" cy="1414752"/>
            <a:chOff x="571536" y="1957150"/>
            <a:chExt cx="1755000" cy="1897977"/>
          </a:xfrm>
        </p:grpSpPr>
        <p:sp>
          <p:nvSpPr>
            <p:cNvPr id="152" name="Google Shape;152;p24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4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24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Store_Num</a:t>
              </a:r>
              <a:endParaRPr b="1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24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" name="Google Shape;156;p24"/>
          <p:cNvGrpSpPr/>
          <p:nvPr/>
        </p:nvGrpSpPr>
        <p:grpSpPr>
          <a:xfrm>
            <a:off x="5101408" y="1864376"/>
            <a:ext cx="1330817" cy="1414752"/>
            <a:chOff x="571536" y="1957150"/>
            <a:chExt cx="1755000" cy="1897977"/>
          </a:xfrm>
        </p:grpSpPr>
        <p:sp>
          <p:nvSpPr>
            <p:cNvPr id="157" name="Google Shape;157;p24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4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24"/>
            <p:cNvSpPr txBox="1"/>
            <p:nvPr/>
          </p:nvSpPr>
          <p:spPr>
            <a:xfrm>
              <a:off x="594488" y="2973643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Sales_Amount Div </a:t>
              </a:r>
              <a:endParaRPr b="1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24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" name="Google Shape;161;p24"/>
          <p:cNvGrpSpPr/>
          <p:nvPr/>
        </p:nvGrpSpPr>
        <p:grpSpPr>
          <a:xfrm>
            <a:off x="7509033" y="1864376"/>
            <a:ext cx="1330816" cy="1414752"/>
            <a:chOff x="571536" y="1957150"/>
            <a:chExt cx="1755000" cy="1897977"/>
          </a:xfrm>
        </p:grpSpPr>
        <p:sp>
          <p:nvSpPr>
            <p:cNvPr id="162" name="Google Shape;162;p24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4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24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Sales Channel</a:t>
              </a:r>
              <a:endParaRPr b="1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24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6" name="Google Shape;166;p24"/>
          <p:cNvGrpSpPr/>
          <p:nvPr/>
        </p:nvGrpSpPr>
        <p:grpSpPr>
          <a:xfrm>
            <a:off x="571508" y="3518676"/>
            <a:ext cx="1330816" cy="1414752"/>
            <a:chOff x="571536" y="1957150"/>
            <a:chExt cx="1755000" cy="1897977"/>
          </a:xfrm>
        </p:grpSpPr>
        <p:sp>
          <p:nvSpPr>
            <p:cNvPr id="167" name="Google Shape;167;p24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4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24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Input</a:t>
              </a:r>
              <a:endParaRPr b="1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24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71;p24"/>
          <p:cNvGrpSpPr/>
          <p:nvPr/>
        </p:nvGrpSpPr>
        <p:grpSpPr>
          <a:xfrm>
            <a:off x="2999271" y="3518676"/>
            <a:ext cx="1330817" cy="1414752"/>
            <a:chOff x="571536" y="1957150"/>
            <a:chExt cx="1755000" cy="1897977"/>
          </a:xfrm>
        </p:grpSpPr>
        <p:sp>
          <p:nvSpPr>
            <p:cNvPr id="172" name="Google Shape;172;p24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4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" name="Google Shape;174;p24"/>
            <p:cNvSpPr txBox="1"/>
            <p:nvPr/>
          </p:nvSpPr>
          <p:spPr>
            <a:xfrm>
              <a:off x="594471" y="2921892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Item Combination</a:t>
              </a:r>
              <a:endParaRPr b="1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24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6" name="Google Shape;176;p24"/>
          <p:cNvSpPr/>
          <p:nvPr/>
        </p:nvSpPr>
        <p:spPr>
          <a:xfrm>
            <a:off x="2326513" y="368026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idx="4294967295" type="body"/>
          </p:nvPr>
        </p:nvSpPr>
        <p:spPr>
          <a:xfrm>
            <a:off x="655150" y="329800"/>
            <a:ext cx="23445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63" y="1077200"/>
            <a:ext cx="7658476" cy="380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idx="4294967295" type="body"/>
          </p:nvPr>
        </p:nvSpPr>
        <p:spPr>
          <a:xfrm>
            <a:off x="655150" y="329800"/>
            <a:ext cx="23445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963" y="1036900"/>
            <a:ext cx="7690075" cy="372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76920"/>
          </a:srgbClr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Thank You 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Abstract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5608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e worked on generation of sales data from a given set of features. Objective for that can be: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To detect changes in sales from expected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To detect effects on sales, if some changes occurs in features used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Dataset</a:t>
            </a:r>
            <a:endParaRPr sz="3600">
              <a:solidFill>
                <a:schemeClr val="dk1"/>
              </a:solidFill>
            </a:endParaRPr>
          </a:p>
          <a:p>
            <a:pPr indent="-322897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0" lang="en" sz="16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Dataset based on transaction daypart alongwith part of the week i.e., Breakfast_Weekday, Dinner_Weekend, Lunch_Weekday etc. was considered</a:t>
            </a:r>
            <a:endParaRPr b="0" sz="16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6666"/>
              <a:buFont typeface="Arial"/>
              <a:buNone/>
            </a:pPr>
            <a:r>
              <a:rPr b="0" lang="en" sz="16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Dayparts were observed as:               Weekpart as:</a:t>
            </a:r>
            <a:endParaRPr b="0" sz="16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6666"/>
              <a:buFont typeface="Arial"/>
              <a:buNone/>
            </a:pPr>
            <a:r>
              <a:rPr b="0" lang="en" sz="16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-&gt; 00:00 to 12:00 - Breakfast              -&gt; Monday to Friday - Weekday</a:t>
            </a:r>
            <a:endParaRPr b="0" sz="16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6666"/>
              <a:buFont typeface="Arial"/>
              <a:buNone/>
            </a:pPr>
            <a:r>
              <a:rPr b="0" lang="en" sz="16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-&gt; 12:00 to 18:00 - Lunch                    -&gt; Saturday, Sunday - Weekend</a:t>
            </a:r>
            <a:endParaRPr b="0" sz="16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-&gt; 18:00 to 00:00 - Dinner</a:t>
            </a:r>
            <a:endParaRPr b="0" sz="16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89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0" lang="en" sz="16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Only transaction type M were considered</a:t>
            </a:r>
            <a:endParaRPr b="0" sz="16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 - Menu ; T - Tender ; D - Discount</a:t>
            </a:r>
            <a:endParaRPr b="0" sz="16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0"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Transaction keys were made unique</a:t>
            </a:r>
            <a:endParaRPr b="0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3600">
              <a:solidFill>
                <a:schemeClr val="accent5"/>
              </a:solidFill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25" y="510975"/>
            <a:ext cx="8839201" cy="7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83100" y="712150"/>
            <a:ext cx="8631600" cy="4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Methodology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Features used:</a:t>
            </a:r>
            <a:endParaRPr b="0"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Storenum</a:t>
            </a:r>
            <a:endParaRPr b="0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Sales amount</a:t>
            </a:r>
            <a:endParaRPr b="0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Date and time</a:t>
            </a:r>
            <a:endParaRPr b="0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Transaction type</a:t>
            </a:r>
            <a:endParaRPr b="0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Product description</a:t>
            </a:r>
            <a:endParaRPr b="0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Sales channel</a:t>
            </a:r>
            <a:endParaRPr b="0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050" y="885825"/>
            <a:ext cx="5729951" cy="4257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635000" y="702225"/>
            <a:ext cx="8031000" cy="40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Methodology</a:t>
            </a:r>
            <a:endParaRPr b="1" sz="3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Trained Word2Vec model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with text file having storenum, High/Low price along with product descriptions space-separated ended with ‘\n’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Combined Embeddings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of product combination obtained after Wod2Vec training corresponding to each transaction_key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K-means clustering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was used to cluster the embeddings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4294967295" type="body"/>
          </p:nvPr>
        </p:nvSpPr>
        <p:spPr>
          <a:xfrm>
            <a:off x="635000" y="702225"/>
            <a:ext cx="8031000" cy="40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00" y="1387275"/>
            <a:ext cx="4457900" cy="305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800" y="1387275"/>
            <a:ext cx="4510200" cy="28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4294967295" type="body"/>
          </p:nvPr>
        </p:nvSpPr>
        <p:spPr>
          <a:xfrm>
            <a:off x="635000" y="702225"/>
            <a:ext cx="8031000" cy="40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25" y="1523147"/>
            <a:ext cx="4560975" cy="29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296" y="1523146"/>
            <a:ext cx="4199275" cy="27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76920"/>
          </a:srgbClr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06425" y="1047625"/>
            <a:ext cx="8296800" cy="27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Internship Experience 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76920"/>
          </a:srgbClr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83100" y="712147"/>
            <a:ext cx="6244200" cy="28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Data Generation</a:t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