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6916552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6916552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6916552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6916552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6916552a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6916552a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6916552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6916552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6916552a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6916552a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6916552a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6916552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0" y="-66975"/>
            <a:ext cx="9144000" cy="521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10000"/>
              </a:lnSpc>
              <a:spcBef>
                <a:spcPts val="0"/>
              </a:spcBef>
              <a:spcAft>
                <a:spcPts val="0"/>
              </a:spcAft>
              <a:buNone/>
            </a:pPr>
            <a:r>
              <a:rPr lang="en" sz="1500">
                <a:highlight>
                  <a:schemeClr val="dk1"/>
                </a:highlight>
              </a:rPr>
              <a:t>Greetings. </a:t>
            </a:r>
            <a:endParaRPr sz="1500">
              <a:highlight>
                <a:schemeClr val="dk1"/>
              </a:highlight>
            </a:endParaRPr>
          </a:p>
          <a:p>
            <a:pPr indent="0" lvl="0" marL="0" rtl="0" algn="just">
              <a:lnSpc>
                <a:spcPct val="110000"/>
              </a:lnSpc>
              <a:spcBef>
                <a:spcPts val="0"/>
              </a:spcBef>
              <a:spcAft>
                <a:spcPts val="0"/>
              </a:spcAft>
              <a:buNone/>
            </a:pPr>
            <a:r>
              <a:rPr lang="en" sz="1500">
                <a:highlight>
                  <a:schemeClr val="dk1"/>
                </a:highlight>
              </a:rPr>
              <a:t> In this presentation, we will go through the company’s sales performance for the years 2010 and 2011.</a:t>
            </a:r>
            <a:endParaRPr sz="1500">
              <a:highlight>
                <a:schemeClr val="dk1"/>
              </a:highlight>
            </a:endParaRPr>
          </a:p>
          <a:p>
            <a:pPr indent="-95250" lvl="0" marL="63500" rtl="0" algn="just">
              <a:lnSpc>
                <a:spcPct val="110000"/>
              </a:lnSpc>
              <a:spcBef>
                <a:spcPts val="1100"/>
              </a:spcBef>
              <a:spcAft>
                <a:spcPts val="0"/>
              </a:spcAft>
              <a:buClr>
                <a:schemeClr val="lt1"/>
              </a:buClr>
              <a:buSzPts val="1500"/>
              <a:buFont typeface="Arial"/>
              <a:buChar char=" "/>
            </a:pPr>
            <a:r>
              <a:rPr lang="en" sz="1500">
                <a:highlight>
                  <a:schemeClr val="dk1"/>
                </a:highlight>
              </a:rPr>
              <a:t>I appreciate the opportunity given to me to dive into this data to gain insightful information about the store’s </a:t>
            </a:r>
            <a:r>
              <a:rPr lang="en" sz="1500">
                <a:highlight>
                  <a:schemeClr val="dk1"/>
                </a:highlight>
              </a:rPr>
              <a:t>performance</a:t>
            </a:r>
            <a:r>
              <a:rPr lang="en" sz="1500">
                <a:highlight>
                  <a:schemeClr val="dk1"/>
                </a:highlight>
              </a:rPr>
              <a:t>.</a:t>
            </a:r>
            <a:endParaRPr sz="1500">
              <a:highlight>
                <a:schemeClr val="dk1"/>
              </a:highlight>
            </a:endParaRPr>
          </a:p>
          <a:p>
            <a:pPr indent="0" lvl="0" marL="63500" rtl="0" algn="just">
              <a:lnSpc>
                <a:spcPct val="110000"/>
              </a:lnSpc>
              <a:spcBef>
                <a:spcPts val="1100"/>
              </a:spcBef>
              <a:spcAft>
                <a:spcPts val="0"/>
              </a:spcAft>
              <a:buClr>
                <a:schemeClr val="dk1"/>
              </a:buClr>
              <a:buSzPts val="1400"/>
              <a:buFont typeface="Arial"/>
              <a:buNone/>
            </a:pPr>
            <a:r>
              <a:t/>
            </a:r>
            <a:endParaRPr sz="1500">
              <a:highlight>
                <a:schemeClr val="dk1"/>
              </a:highlight>
            </a:endParaRPr>
          </a:p>
          <a:p>
            <a:pPr indent="0" lvl="0" marL="0" rtl="0" algn="just">
              <a:spcBef>
                <a:spcPts val="0"/>
              </a:spcBef>
              <a:spcAft>
                <a:spcPts val="1200"/>
              </a:spcAft>
              <a:buNone/>
            </a:pPr>
            <a:r>
              <a:t/>
            </a:r>
            <a:endParaRPr sz="1500">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First Visual</a:t>
            </a:r>
            <a:endParaRPr/>
          </a:p>
          <a:p>
            <a:pPr indent="0" lvl="0" marL="0" rtl="0" algn="l">
              <a:spcBef>
                <a:spcPts val="0"/>
              </a:spcBef>
              <a:spcAft>
                <a:spcPts val="0"/>
              </a:spcAft>
              <a:buClr>
                <a:schemeClr val="dk1"/>
              </a:buClr>
              <a:buSzPct val="45833"/>
              <a:buFont typeface="Arial"/>
              <a:buNone/>
            </a:pPr>
            <a:r>
              <a:t/>
            </a:r>
            <a:endParaRPr/>
          </a:p>
          <a:p>
            <a:pPr indent="0" lvl="0" marL="0" rtl="0" algn="l">
              <a:spcBef>
                <a:spcPts val="0"/>
              </a:spcBef>
              <a:spcAft>
                <a:spcPts val="0"/>
              </a:spcAft>
              <a:buNone/>
            </a:pPr>
            <a:r>
              <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500"/>
              <a:t>Regarding first query, the CEO has asked for a revenue trend for 2011 to determine whether retail sales are seasonal. According to the data:</a:t>
            </a:r>
            <a:endParaRPr sz="1500"/>
          </a:p>
          <a:p>
            <a:pPr indent="-323850" lvl="0" marL="457200" rtl="0" algn="just">
              <a:lnSpc>
                <a:spcPct val="100000"/>
              </a:lnSpc>
              <a:spcBef>
                <a:spcPts val="1200"/>
              </a:spcBef>
              <a:spcAft>
                <a:spcPts val="0"/>
              </a:spcAft>
              <a:buSzPts val="1500"/>
              <a:buChar char="●"/>
            </a:pPr>
            <a:r>
              <a:rPr lang="en" sz="1500"/>
              <a:t>The first 8 months had stable monthly revenues with minor fluctuations.</a:t>
            </a:r>
            <a:endParaRPr sz="1500"/>
          </a:p>
          <a:p>
            <a:pPr indent="-323850" lvl="0" marL="457200" rtl="0" algn="just">
              <a:lnSpc>
                <a:spcPct val="100000"/>
              </a:lnSpc>
              <a:spcBef>
                <a:spcPts val="0"/>
              </a:spcBef>
              <a:spcAft>
                <a:spcPts val="0"/>
              </a:spcAft>
              <a:buSzPts val="1500"/>
              <a:buChar char="●"/>
            </a:pPr>
            <a:r>
              <a:rPr lang="en" sz="1500"/>
              <a:t>We had a significant increase in revenue from July to November.</a:t>
            </a:r>
            <a:endParaRPr sz="1500"/>
          </a:p>
          <a:p>
            <a:pPr indent="-323850" lvl="0" marL="457200" rtl="0" algn="just">
              <a:lnSpc>
                <a:spcPct val="100000"/>
              </a:lnSpc>
              <a:spcBef>
                <a:spcPts val="0"/>
              </a:spcBef>
              <a:spcAft>
                <a:spcPts val="0"/>
              </a:spcAft>
              <a:buSzPts val="1500"/>
              <a:buChar char="●"/>
            </a:pPr>
            <a:r>
              <a:rPr lang="en" sz="1500"/>
              <a:t>However there is sudden decrease in sales in  month of December.</a:t>
            </a:r>
            <a:endParaRPr sz="1500"/>
          </a:p>
          <a:p>
            <a:pPr indent="0" lvl="0" marL="457200" rtl="0" algn="just">
              <a:lnSpc>
                <a:spcPct val="100000"/>
              </a:lnSpc>
              <a:spcBef>
                <a:spcPts val="0"/>
              </a:spcBef>
              <a:spcAft>
                <a:spcPts val="0"/>
              </a:spcAft>
              <a:buNone/>
            </a:pPr>
            <a:r>
              <a:t/>
            </a:r>
            <a:endParaRPr sz="1500"/>
          </a:p>
          <a:p>
            <a:pPr indent="0" lvl="0" marL="0" rtl="0" algn="just">
              <a:lnSpc>
                <a:spcPct val="100000"/>
              </a:lnSpc>
              <a:spcBef>
                <a:spcPts val="0"/>
              </a:spcBef>
              <a:spcAft>
                <a:spcPts val="0"/>
              </a:spcAft>
              <a:buNone/>
            </a:pPr>
            <a:r>
              <a:rPr lang="en" sz="1500"/>
              <a:t>Therefore we can conclude that there might be seasonality in retail sales, especially given the significant increase leading up to November, possibly driven by holiday shopping. The abrupt decrease in December could indicate a drop-off after the peak season, or it could be influenced by year-end factors such as inventory management, promotions, or external economic conditions.</a:t>
            </a:r>
            <a:endParaRPr sz="1500"/>
          </a:p>
          <a:p>
            <a:pPr indent="0" lvl="0" marL="457200" rtl="0" algn="just">
              <a:lnSpc>
                <a:spcPct val="100000"/>
              </a:lnSpc>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Second Visual</a:t>
            </a:r>
            <a:endParaRPr/>
          </a:p>
        </p:txBody>
      </p:sp>
      <p:sp>
        <p:nvSpPr>
          <p:cNvPr id="152" name="Google Shape;152;p16"/>
          <p:cNvSpPr txBox="1"/>
          <p:nvPr>
            <p:ph idx="1" type="body"/>
          </p:nvPr>
        </p:nvSpPr>
        <p:spPr>
          <a:xfrm>
            <a:off x="311700" y="11792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Regarding second query, the CMO has asked for Top 10 Countries except United Kingdom in terms of maximum Sales Revenue and Quantity Sold. According to the data:</a:t>
            </a:r>
            <a:endParaRPr sz="1500"/>
          </a:p>
          <a:p>
            <a:pPr indent="0" lvl="0" marL="0" rtl="0" algn="just">
              <a:lnSpc>
                <a:spcPct val="100000"/>
              </a:lnSpc>
              <a:spcBef>
                <a:spcPts val="1200"/>
              </a:spcBef>
              <a:spcAft>
                <a:spcPts val="0"/>
              </a:spcAft>
              <a:buNone/>
            </a:pPr>
            <a:r>
              <a:t/>
            </a:r>
            <a:endParaRPr sz="1500"/>
          </a:p>
          <a:p>
            <a:pPr indent="-222250" lvl="1" marL="558800" rtl="0" algn="just">
              <a:lnSpc>
                <a:spcPct val="100000"/>
              </a:lnSpc>
              <a:spcBef>
                <a:spcPts val="0"/>
              </a:spcBef>
              <a:spcAft>
                <a:spcPts val="0"/>
              </a:spcAft>
              <a:buClr>
                <a:schemeClr val="lt1"/>
              </a:buClr>
              <a:buSzPts val="1500"/>
              <a:buChar char="•"/>
            </a:pPr>
            <a:r>
              <a:rPr lang="en" sz="1500"/>
              <a:t>Top 10 countries are: EIRE, Netherlands, Germany, France, Australia, Spain, Switzerland, Belgium, Sweden and Japan.</a:t>
            </a:r>
            <a:endParaRPr sz="1500"/>
          </a:p>
          <a:p>
            <a:pPr indent="-222250" lvl="1" marL="558800" rtl="0" algn="just">
              <a:lnSpc>
                <a:spcPct val="100000"/>
              </a:lnSpc>
              <a:spcBef>
                <a:spcPts val="0"/>
              </a:spcBef>
              <a:spcAft>
                <a:spcPts val="0"/>
              </a:spcAft>
              <a:buClr>
                <a:schemeClr val="lt1"/>
              </a:buClr>
              <a:buSzPts val="1500"/>
              <a:buChar char="•"/>
            </a:pPr>
            <a:r>
              <a:rPr lang="en" sz="1500"/>
              <a:t>There is no major difference between the revenue and the quantity of goods sold in these countries, showing a high purchasing power in these countries .</a:t>
            </a:r>
            <a:endParaRPr sz="1500"/>
          </a:p>
          <a:p>
            <a:pPr indent="-222250" lvl="1" marL="558800" rtl="0" algn="just">
              <a:lnSpc>
                <a:spcPct val="100000"/>
              </a:lnSpc>
              <a:spcBef>
                <a:spcPts val="0"/>
              </a:spcBef>
              <a:spcAft>
                <a:spcPts val="0"/>
              </a:spcAft>
              <a:buClr>
                <a:schemeClr val="lt1"/>
              </a:buClr>
              <a:buSzPts val="1500"/>
              <a:buChar char="•"/>
            </a:pPr>
            <a:r>
              <a:rPr lang="en" sz="1500"/>
              <a:t>These countries represent regions with the highest potential to generate more revenue that management needs to focus more on in terms of marketing strategies.</a:t>
            </a:r>
            <a:endParaRPr sz="1500"/>
          </a:p>
          <a:p>
            <a:pPr indent="0" lvl="0" marL="914400" rtl="0" algn="just">
              <a:lnSpc>
                <a:spcPct val="100000"/>
              </a:lnSpc>
              <a:spcBef>
                <a:spcPts val="0"/>
              </a:spcBef>
              <a:spcAft>
                <a:spcPts val="0"/>
              </a:spcAft>
              <a:buNone/>
            </a:pPr>
            <a:r>
              <a:t/>
            </a:r>
            <a:endParaRPr sz="1500"/>
          </a:p>
          <a:p>
            <a:pPr indent="0" lvl="0" marL="0" rtl="0" algn="just">
              <a:lnSpc>
                <a:spcPct val="100000"/>
              </a:lnSpc>
              <a:spcBef>
                <a:spcPts val="0"/>
              </a:spcBef>
              <a:spcAft>
                <a:spcPts val="0"/>
              </a:spcAft>
              <a:buNone/>
            </a:pPr>
            <a:r>
              <a:rPr lang="en" sz="1500"/>
              <a:t>These countries are considered key markets with the potential for significant revenue growth.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Third Visual</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500"/>
              <a:t>Regarding first query, the CMO has asked for  Top 10 customers with the highest number of quantity sold. According to the data:</a:t>
            </a:r>
            <a:endParaRPr sz="1500"/>
          </a:p>
          <a:p>
            <a:pPr indent="-323850" lvl="0" marL="457200" rtl="0" algn="just">
              <a:spcBef>
                <a:spcPts val="1200"/>
              </a:spcBef>
              <a:spcAft>
                <a:spcPts val="0"/>
              </a:spcAft>
              <a:buSzPts val="1500"/>
              <a:buChar char="●"/>
            </a:pPr>
            <a:r>
              <a:rPr lang="en" sz="1500"/>
              <a:t>There are not many differences between the top 10 consumer purchases.</a:t>
            </a:r>
            <a:endParaRPr sz="1500"/>
          </a:p>
          <a:p>
            <a:pPr indent="-323850" lvl="0" marL="457200" rtl="0" algn="just">
              <a:spcBef>
                <a:spcPts val="0"/>
              </a:spcBef>
              <a:spcAft>
                <a:spcPts val="0"/>
              </a:spcAft>
              <a:buSzPts val="1500"/>
              <a:buChar char="●"/>
            </a:pPr>
            <a:r>
              <a:rPr lang="en" sz="1500"/>
              <a:t>The difference between quantity purchased between top 10 customers is not very high.</a:t>
            </a:r>
            <a:endParaRPr sz="1500"/>
          </a:p>
          <a:p>
            <a:pPr indent="0" lvl="0" marL="0" rtl="0" algn="just">
              <a:spcBef>
                <a:spcPts val="1200"/>
              </a:spcBef>
              <a:spcAft>
                <a:spcPts val="0"/>
              </a:spcAft>
              <a:buNone/>
            </a:pPr>
            <a:r>
              <a:t/>
            </a:r>
            <a:endParaRPr sz="1500"/>
          </a:p>
          <a:p>
            <a:pPr indent="0" lvl="0" marL="0" rtl="0" algn="just">
              <a:spcBef>
                <a:spcPts val="1200"/>
              </a:spcBef>
              <a:spcAft>
                <a:spcPts val="0"/>
              </a:spcAft>
              <a:buClr>
                <a:schemeClr val="dk1"/>
              </a:buClr>
              <a:buSzPts val="1100"/>
              <a:buFont typeface="Arial"/>
              <a:buNone/>
            </a:pPr>
            <a:r>
              <a:rPr lang="en" sz="1500"/>
              <a:t>Therefore, we can conclude company does not rely solely on a small number of consumers to generate income. </a:t>
            </a:r>
            <a:endParaRPr sz="1500"/>
          </a:p>
          <a:p>
            <a:pPr indent="0" lvl="0" marL="0" rtl="0" algn="just">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Map Visual</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Regarding second query, the CEO has asked for Countries except United Kingdom in terms of Sales Revenue. According to the data:</a:t>
            </a:r>
            <a:endParaRPr sz="1500"/>
          </a:p>
          <a:p>
            <a:pPr indent="-323850" lvl="0" marL="457200" rtl="0" algn="just">
              <a:lnSpc>
                <a:spcPct val="100000"/>
              </a:lnSpc>
              <a:spcBef>
                <a:spcPts val="1200"/>
              </a:spcBef>
              <a:spcAft>
                <a:spcPts val="0"/>
              </a:spcAft>
              <a:buSzPts val="1500"/>
              <a:buChar char="●"/>
            </a:pPr>
            <a:r>
              <a:rPr lang="en" sz="1500"/>
              <a:t>The map also reveals that the majority of sales occur only in the European zone , with a small number in American region.</a:t>
            </a:r>
            <a:endParaRPr sz="1500"/>
          </a:p>
          <a:p>
            <a:pPr indent="-323850" lvl="0" marL="457200" rtl="0" algn="just">
              <a:lnSpc>
                <a:spcPct val="100000"/>
              </a:lnSpc>
              <a:spcBef>
                <a:spcPts val="0"/>
              </a:spcBef>
              <a:spcAft>
                <a:spcPts val="0"/>
              </a:spcAft>
              <a:buSzPts val="1500"/>
              <a:buChar char="●"/>
            </a:pPr>
            <a:r>
              <a:rPr lang="en" sz="1500"/>
              <a:t>The company can concentrate on the European market more and dive deeper into countries in the region to come up with strategies that will maximize sales from each country in the region alongside Australia and Japan.</a:t>
            </a:r>
            <a:endParaRPr sz="1500"/>
          </a:p>
          <a:p>
            <a:pPr indent="0" lvl="0" marL="0" rtl="0" algn="just">
              <a:lnSpc>
                <a:spcPct val="100000"/>
              </a:lnSpc>
              <a:spcBef>
                <a:spcPts val="0"/>
              </a:spcBef>
              <a:spcAft>
                <a:spcPts val="0"/>
              </a:spcAft>
              <a:buNone/>
            </a:pPr>
            <a:r>
              <a:t/>
            </a:r>
            <a:endParaRPr sz="1500"/>
          </a:p>
          <a:p>
            <a:pPr indent="0" lvl="0" marL="0" rtl="0" algn="just">
              <a:lnSpc>
                <a:spcPct val="100000"/>
              </a:lnSpc>
              <a:spcBef>
                <a:spcPts val="0"/>
              </a:spcBef>
              <a:spcAft>
                <a:spcPts val="0"/>
              </a:spcAft>
              <a:buNone/>
            </a:pPr>
            <a:r>
              <a:rPr lang="en" sz="1500"/>
              <a:t>Therefore we can conclude By implementing a fresh strategy, there is potential for increased sales and profitability in the regions which have less sales.</a:t>
            </a:r>
            <a:endParaRPr sz="1500"/>
          </a:p>
          <a:p>
            <a:pPr indent="0" lvl="0" marL="0" rtl="0" algn="just">
              <a:lnSpc>
                <a:spcPct val="100000"/>
              </a:lnSpc>
              <a:spcBef>
                <a:spcPts val="0"/>
              </a:spcBef>
              <a:spcAft>
                <a:spcPts val="0"/>
              </a:spcAft>
              <a:buClr>
                <a:schemeClr val="dk1"/>
              </a:buClr>
              <a:buSzPts val="1100"/>
              <a:buFont typeface="Arial"/>
              <a:buNone/>
            </a:pPr>
            <a:r>
              <a:t/>
            </a:r>
            <a:endParaRPr sz="1500"/>
          </a:p>
          <a:p>
            <a:pPr indent="0" lvl="0" marL="0" rtl="0" algn="just">
              <a:lnSpc>
                <a:spcPct val="100000"/>
              </a:lnSpc>
              <a:spcBef>
                <a:spcPts val="0"/>
              </a:spcBef>
              <a:spcAft>
                <a:spcPts val="0"/>
              </a:spcAft>
              <a:buNone/>
            </a:pPr>
            <a:r>
              <a:t/>
            </a:r>
            <a:endParaRPr sz="1500"/>
          </a:p>
          <a:p>
            <a:pPr indent="0" lvl="0" marL="0" rtl="0" algn="just">
              <a:spcBef>
                <a:spcPts val="0"/>
              </a:spcBef>
              <a:spcAft>
                <a:spcPts val="0"/>
              </a:spcAft>
              <a:buClr>
                <a:schemeClr val="dk1"/>
              </a:buClr>
              <a:buSzPts val="1100"/>
              <a:buFont typeface="Arial"/>
              <a:buNone/>
            </a:pPr>
            <a:r>
              <a:t/>
            </a:r>
            <a:endParaRPr sz="1500"/>
          </a:p>
          <a:p>
            <a:pPr indent="0" lvl="0" marL="0" rtl="0" algn="just">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3">
            <a:alphaModFix/>
          </a:blip>
          <a:stretch>
            <a:fillRect/>
          </a:stretch>
        </p:blipFill>
        <p:spPr>
          <a:xfrm>
            <a:off x="-93750" y="0"/>
            <a:ext cx="9237750"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