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svg" ContentType="image/svg+xml"/>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393" autoAdjust="0"/>
  </p:normalViewPr>
  <p:slideViewPr>
    <p:cSldViewPr snapToGrid="0">
      <p:cViewPr varScale="1">
        <p:scale>
          <a:sx n="46" d="100"/>
          <a:sy n="46" d="100"/>
        </p:scale>
        <p:origin x="14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8868A-CE1C-4650-B0A0-F12BEC94026A}" type="datetimeFigureOut">
              <a:rPr lang="en-US" smtClean="0"/>
              <a:t>6/6/2023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7842F-06AC-4623-A66D-89EC12E17ACD}" type="slidenum">
              <a:rPr lang="en-US" smtClean="0"/>
              <a:t>‹#›</a:t>
            </a:fld>
            <a:endParaRPr lang="en-US"/>
          </a:p>
        </p:txBody>
      </p:sp>
    </p:spTree>
    <p:extLst>
      <p:ext uri="{BB962C8B-B14F-4D97-AF65-F5344CB8AC3E}">
        <p14:creationId xmlns:p14="http://schemas.microsoft.com/office/powerpoint/2010/main" val="541537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plan to build a secure data lake on AWS using lake formation.</a:t>
            </a:r>
          </a:p>
        </p:txBody>
      </p:sp>
      <p:sp>
        <p:nvSpPr>
          <p:cNvPr id="4" name="Slide Number Placeholder 3"/>
          <p:cNvSpPr>
            <a:spLocks noGrp="1"/>
          </p:cNvSpPr>
          <p:nvPr>
            <p:ph type="sldNum" sz="quarter" idx="5"/>
          </p:nvPr>
        </p:nvSpPr>
        <p:spPr/>
        <p:txBody>
          <a:bodyPr/>
          <a:lstStyle/>
          <a:p>
            <a:fld id="{C127842F-06AC-4623-A66D-89EC12E17ACD}" type="slidenum">
              <a:rPr lang="en-US" smtClean="0"/>
              <a:t>1</a:t>
            </a:fld>
            <a:endParaRPr lang="en-US"/>
          </a:p>
        </p:txBody>
      </p:sp>
    </p:spTree>
    <p:extLst>
      <p:ext uri="{BB962C8B-B14F-4D97-AF65-F5344CB8AC3E}">
        <p14:creationId xmlns:p14="http://schemas.microsoft.com/office/powerpoint/2010/main" val="399779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lake keeps data in raw format </a:t>
            </a:r>
          </a:p>
        </p:txBody>
      </p:sp>
      <p:sp>
        <p:nvSpPr>
          <p:cNvPr id="4" name="Slide Number Placeholder 3"/>
          <p:cNvSpPr>
            <a:spLocks noGrp="1"/>
          </p:cNvSpPr>
          <p:nvPr>
            <p:ph type="sldNum" sz="quarter" idx="5"/>
          </p:nvPr>
        </p:nvSpPr>
        <p:spPr/>
        <p:txBody>
          <a:bodyPr/>
          <a:lstStyle/>
          <a:p>
            <a:fld id="{C127842F-06AC-4623-A66D-89EC12E17ACD}" type="slidenum">
              <a:rPr lang="en-US" smtClean="0"/>
              <a:t>2</a:t>
            </a:fld>
            <a:endParaRPr lang="en-US"/>
          </a:p>
        </p:txBody>
      </p:sp>
    </p:spTree>
    <p:extLst>
      <p:ext uri="{BB962C8B-B14F-4D97-AF65-F5344CB8AC3E}">
        <p14:creationId xmlns:p14="http://schemas.microsoft.com/office/powerpoint/2010/main" val="186377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lake setup involves a lot of processes which are complicated &amp; time-consuming as you must load data from various sources and monitor their progress.</a:t>
            </a:r>
          </a:p>
          <a:p>
            <a:r>
              <a:rPr lang="en-US" dirty="0"/>
              <a:t>Set up partition , Look at the encryption part , manage keys, defining various transformation processes .</a:t>
            </a:r>
          </a:p>
          <a:p>
            <a:endParaRPr lang="en-US" dirty="0"/>
          </a:p>
          <a:p>
            <a:r>
              <a:rPr lang="en-US" dirty="0"/>
              <a:t>https://www.talend.com/resources/data-lake-vs-data-warehouse/</a:t>
            </a:r>
          </a:p>
          <a:p>
            <a:endParaRPr lang="en-US" dirty="0"/>
          </a:p>
          <a:p>
            <a:endParaRPr lang="en-US" dirty="0"/>
          </a:p>
        </p:txBody>
      </p:sp>
      <p:sp>
        <p:nvSpPr>
          <p:cNvPr id="4" name="Slide Number Placeholder 3"/>
          <p:cNvSpPr>
            <a:spLocks noGrp="1"/>
          </p:cNvSpPr>
          <p:nvPr>
            <p:ph type="sldNum" sz="quarter" idx="5"/>
          </p:nvPr>
        </p:nvSpPr>
        <p:spPr/>
        <p:txBody>
          <a:bodyPr/>
          <a:lstStyle/>
          <a:p>
            <a:fld id="{C127842F-06AC-4623-A66D-89EC12E17ACD}" type="slidenum">
              <a:rPr lang="en-US" smtClean="0"/>
              <a:t>3</a:t>
            </a:fld>
            <a:endParaRPr lang="en-US"/>
          </a:p>
        </p:txBody>
      </p:sp>
    </p:spTree>
    <p:extLst>
      <p:ext uri="{BB962C8B-B14F-4D97-AF65-F5344CB8AC3E}">
        <p14:creationId xmlns:p14="http://schemas.microsoft.com/office/powerpoint/2010/main" val="3793235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92929"/>
                </a:solidFill>
                <a:effectLst/>
                <a:latin typeface="source-serif-pro"/>
              </a:rPr>
              <a:t>What is AWS Lake Formation?</a:t>
            </a:r>
            <a:endParaRPr lang="en-US" b="0" i="0" dirty="0">
              <a:solidFill>
                <a:srgbClr val="292929"/>
              </a:solidFill>
              <a:effectLst/>
              <a:latin typeface="source-serif-pro"/>
            </a:endParaRPr>
          </a:p>
          <a:p>
            <a:pPr algn="l"/>
            <a:r>
              <a:rPr lang="en-US" b="0" i="0" dirty="0">
                <a:solidFill>
                  <a:srgbClr val="292929"/>
                </a:solidFill>
                <a:effectLst/>
                <a:latin typeface="source-serif-pro"/>
              </a:rPr>
              <a:t>AWS Lake Formation is a fully managed service that makes creating, maintaining, and managing data lakes a breeze. AWS Lake Formation automates most of the data lake construction process, reducing the time it takes from months to weeks. The service acts as a single point of control for identifying, retrieving, cleaning, and transforming data from thousands of sources, as well as enforcing security regulations across various services and acquiring and managing fresh data. AWS Lake Formation is controlled via a single dashboard from which you can configure and alter all data lake lifecycle phases and operations.</a:t>
            </a:r>
          </a:p>
          <a:p>
            <a:endParaRPr lang="en-US" dirty="0"/>
          </a:p>
          <a:p>
            <a:r>
              <a:rPr lang="en-US" dirty="0"/>
              <a:t>Benefits:</a:t>
            </a:r>
          </a:p>
          <a:p>
            <a:pPr marL="228600" indent="-228600">
              <a:buAutoNum type="arabicPeriod"/>
            </a:pPr>
            <a:r>
              <a:rPr lang="en-US" b="0" i="0" dirty="0">
                <a:solidFill>
                  <a:srgbClr val="292929"/>
                </a:solidFill>
                <a:effectLst/>
                <a:latin typeface="source-serif-pro"/>
              </a:rPr>
              <a:t>Quickly creates data lakes</a:t>
            </a:r>
          </a:p>
          <a:p>
            <a:pPr marL="228600" indent="-228600">
              <a:buAutoNum type="arabicPeriod"/>
            </a:pPr>
            <a:r>
              <a:rPr lang="en-US" b="0" i="0" dirty="0">
                <a:solidFill>
                  <a:srgbClr val="292929"/>
                </a:solidFill>
                <a:effectLst/>
                <a:latin typeface="source-serif-pro"/>
              </a:rPr>
              <a:t>Simplifies security management</a:t>
            </a:r>
          </a:p>
          <a:p>
            <a:pPr marL="228600" indent="-228600">
              <a:buAutoNum type="arabicPeriod"/>
            </a:pPr>
            <a:r>
              <a:rPr lang="en-US" b="0" i="0" dirty="0">
                <a:solidFill>
                  <a:srgbClr val="292929"/>
                </a:solidFill>
                <a:effectLst/>
                <a:latin typeface="source-serif-pro"/>
              </a:rPr>
              <a:t>Provides self-service access to data</a:t>
            </a:r>
            <a:endParaRPr lang="en-US" b="0" dirty="0"/>
          </a:p>
        </p:txBody>
      </p:sp>
      <p:sp>
        <p:nvSpPr>
          <p:cNvPr id="4" name="Slide Number Placeholder 3"/>
          <p:cNvSpPr>
            <a:spLocks noGrp="1"/>
          </p:cNvSpPr>
          <p:nvPr>
            <p:ph type="sldNum" sz="quarter" idx="5"/>
          </p:nvPr>
        </p:nvSpPr>
        <p:spPr/>
        <p:txBody>
          <a:bodyPr/>
          <a:lstStyle/>
          <a:p>
            <a:fld id="{C127842F-06AC-4623-A66D-89EC12E17ACD}" type="slidenum">
              <a:rPr lang="en-US" smtClean="0"/>
              <a:t>4</a:t>
            </a:fld>
            <a:endParaRPr lang="en-US"/>
          </a:p>
        </p:txBody>
      </p:sp>
    </p:spTree>
    <p:extLst>
      <p:ext uri="{BB962C8B-B14F-4D97-AF65-F5344CB8AC3E}">
        <p14:creationId xmlns:p14="http://schemas.microsoft.com/office/powerpoint/2010/main" val="138065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Create an IAM user with Administrator Access &amp; AWS Lake Formation data Admin access.</a:t>
            </a:r>
          </a:p>
          <a:p>
            <a:pPr marL="228600" indent="-228600">
              <a:buAutoNum type="arabicPeriod"/>
            </a:pPr>
            <a:r>
              <a:rPr lang="en-US" dirty="0"/>
              <a:t>Go to AWS Lake formation on the console and add the admin user.</a:t>
            </a:r>
          </a:p>
          <a:p>
            <a:pPr marL="228600" indent="-228600">
              <a:buAutoNum type="arabicPeriod"/>
            </a:pPr>
            <a:r>
              <a:rPr lang="en-US" dirty="0"/>
              <a:t>GRANT DB access.</a:t>
            </a:r>
          </a:p>
          <a:p>
            <a:pPr marL="228600" indent="-228600">
              <a:buAutoNum type="arabicPeriod"/>
            </a:pPr>
            <a:r>
              <a:rPr lang="en-US" dirty="0"/>
              <a:t>Create 3 S3 buckets enable encryption &amp; versioning</a:t>
            </a:r>
          </a:p>
          <a:p>
            <a:pPr marL="228600" indent="-228600">
              <a:buAutoNum type="arabicPeriod"/>
            </a:pPr>
            <a:r>
              <a:rPr lang="en-US" dirty="0"/>
              <a:t>In the raw bucket create three folders (input/customer, output, antenna)</a:t>
            </a:r>
          </a:p>
          <a:p>
            <a:pPr marL="228600" indent="-228600">
              <a:buAutoNum type="arabicPeriod"/>
            </a:pPr>
            <a:r>
              <a:rPr lang="en-US" dirty="0"/>
              <a:t>Create 3 DB &amp; link them to respective s3 bucket.</a:t>
            </a:r>
          </a:p>
          <a:p>
            <a:pPr marL="228600" indent="-228600">
              <a:buAutoNum type="arabicPeriod"/>
            </a:pPr>
            <a:r>
              <a:rPr lang="en-US" dirty="0"/>
              <a:t>Add crawler -- &gt; s3://raw/input/customer</a:t>
            </a:r>
          </a:p>
          <a:p>
            <a:pPr marL="228600" indent="-228600">
              <a:buAutoNum type="arabicPeriod"/>
            </a:pPr>
            <a:r>
              <a:rPr lang="en-US" dirty="0"/>
              <a:t>Before running crawler -- &gt; data lake permission </a:t>
            </a:r>
            <a:r>
              <a:rPr lang="en-US" dirty="0">
                <a:sym typeface="Wingdings" panose="05000000000000000000" pitchFamily="2" charset="2"/>
              </a:rPr>
              <a:t>-- &gt; grant</a:t>
            </a:r>
            <a:endParaRPr lang="en-US" dirty="0"/>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C127842F-06AC-4623-A66D-89EC12E17ACD}" type="slidenum">
              <a:rPr lang="en-US" smtClean="0"/>
              <a:t>5</a:t>
            </a:fld>
            <a:endParaRPr lang="en-US"/>
          </a:p>
        </p:txBody>
      </p:sp>
    </p:spTree>
    <p:extLst>
      <p:ext uri="{BB962C8B-B14F-4D97-AF65-F5344CB8AC3E}">
        <p14:creationId xmlns:p14="http://schemas.microsoft.com/office/powerpoint/2010/main" val="685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https://www.youtube.com/watch?v=DhuE1MiiL6I&amp;t=596s</a:t>
            </a:r>
          </a:p>
        </p:txBody>
      </p:sp>
      <p:sp>
        <p:nvSpPr>
          <p:cNvPr id="4" name="Slide Number Placeholder 3"/>
          <p:cNvSpPr>
            <a:spLocks noGrp="1"/>
          </p:cNvSpPr>
          <p:nvPr>
            <p:ph type="sldNum" sz="quarter" idx="5"/>
          </p:nvPr>
        </p:nvSpPr>
        <p:spPr/>
        <p:txBody>
          <a:bodyPr/>
          <a:lstStyle/>
          <a:p>
            <a:fld id="{C127842F-06AC-4623-A66D-89EC12E17ACD}" type="slidenum">
              <a:rPr lang="en-US" smtClean="0"/>
              <a:t>6</a:t>
            </a:fld>
            <a:endParaRPr lang="en-US"/>
          </a:p>
        </p:txBody>
      </p:sp>
    </p:spTree>
    <p:extLst>
      <p:ext uri="{BB962C8B-B14F-4D97-AF65-F5344CB8AC3E}">
        <p14:creationId xmlns:p14="http://schemas.microsoft.com/office/powerpoint/2010/main" val="58088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3F2D-DBE0-2DE0-D73C-444032BC94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ED1AC-EDCC-F6C8-D157-CED02963E3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2079F6-BC0A-9AE6-B9BD-7B85FBBA000F}"/>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5" name="Footer Placeholder 4">
            <a:extLst>
              <a:ext uri="{FF2B5EF4-FFF2-40B4-BE49-F238E27FC236}">
                <a16:creationId xmlns:a16="http://schemas.microsoft.com/office/drawing/2014/main" id="{5858D9C0-712A-387E-363D-869FC7302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34FC6-A4D0-E379-AABD-1912A356F953}"/>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2918386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D14D-DE92-6CD0-C2BB-A614A4BBA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EC0DD6-3B00-B25B-C07C-5156BCC48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CF40F-BA9A-819C-2828-56869B7644FC}"/>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5" name="Footer Placeholder 4">
            <a:extLst>
              <a:ext uri="{FF2B5EF4-FFF2-40B4-BE49-F238E27FC236}">
                <a16:creationId xmlns:a16="http://schemas.microsoft.com/office/drawing/2014/main" id="{6A228F7B-53EB-7E34-BF0F-4BFA11410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27699-D934-B7BE-4915-EF9EECEE318C}"/>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104641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D9E14-9BAD-143A-B40C-BBF828395A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F7B048-8DF9-886D-E02F-401AC4334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19234E-2678-07B3-42FE-FEDAC3D9B0B1}"/>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5" name="Footer Placeholder 4">
            <a:extLst>
              <a:ext uri="{FF2B5EF4-FFF2-40B4-BE49-F238E27FC236}">
                <a16:creationId xmlns:a16="http://schemas.microsoft.com/office/drawing/2014/main" id="{01F9D37F-1BE8-5A8D-1601-0B54A3DE9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CF3C1-BB90-12D0-9348-F3B81C30F66D}"/>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236480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36DE-BB69-B029-4C6D-C873AC0AD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B75001-EEC6-FE80-E321-A5CF57806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0C506E-67AD-8605-B667-694404FB9610}"/>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5" name="Footer Placeholder 4">
            <a:extLst>
              <a:ext uri="{FF2B5EF4-FFF2-40B4-BE49-F238E27FC236}">
                <a16:creationId xmlns:a16="http://schemas.microsoft.com/office/drawing/2014/main" id="{2E92531C-FB36-3997-FBF7-009E934F29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4E751-E30C-0723-9BCD-DAF39BB021BF}"/>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46447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E263-47D7-1874-4FB0-3257DC5EA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C719EE-054C-B717-6A31-AF339BCA32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5664D-E1D1-B66E-90EB-9662E2207C10}"/>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5" name="Footer Placeholder 4">
            <a:extLst>
              <a:ext uri="{FF2B5EF4-FFF2-40B4-BE49-F238E27FC236}">
                <a16:creationId xmlns:a16="http://schemas.microsoft.com/office/drawing/2014/main" id="{D8CA6074-6298-5687-918B-8F6EE4EB4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BF771-E4F0-E13B-67E4-E768C0F7C8FC}"/>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95955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507D-2D2E-B0F0-4F59-665B8D840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EA31E0-755F-00AD-6EE1-E6F57791A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F57536-EE02-732F-3B3C-A30326FCB3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0113A-340F-A989-37C0-5F821DA83212}"/>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6" name="Footer Placeholder 5">
            <a:extLst>
              <a:ext uri="{FF2B5EF4-FFF2-40B4-BE49-F238E27FC236}">
                <a16:creationId xmlns:a16="http://schemas.microsoft.com/office/drawing/2014/main" id="{EF6EAAC9-BEFC-6373-AFF6-8D330D85E8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0476D-AF99-4E6C-B399-E20040EF35F2}"/>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751818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E11E1-67A5-44FF-06B4-1F7FD5389A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9EFD41-1AC1-1C23-C3B9-4B34D1FCF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0D11C-4B51-84A4-DEA5-0280240651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0F10CE-2837-73D9-1009-A199C4288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71FFE-6B97-E393-F9C1-5E1E63893A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52B7F1-8BD8-D43F-7AA6-F04B4232B790}"/>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8" name="Footer Placeholder 7">
            <a:extLst>
              <a:ext uri="{FF2B5EF4-FFF2-40B4-BE49-F238E27FC236}">
                <a16:creationId xmlns:a16="http://schemas.microsoft.com/office/drawing/2014/main" id="{E65AEC90-3B5E-5BBA-AF94-594A2B350F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DFB141-7190-1269-34FF-08687FF5A863}"/>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125482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068D-E532-1215-C10F-1434FF3B08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2EE9D9-CF2E-2C66-6EE4-1F0BC250587E}"/>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4" name="Footer Placeholder 3">
            <a:extLst>
              <a:ext uri="{FF2B5EF4-FFF2-40B4-BE49-F238E27FC236}">
                <a16:creationId xmlns:a16="http://schemas.microsoft.com/office/drawing/2014/main" id="{DD8D5781-9672-BB1C-96C4-BEA65C42C9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1F5A5C-598D-0E0D-E3F0-550CE7A7AF94}"/>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160043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C8AF9-0E3C-5340-F47C-E3785BFFD5C7}"/>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3" name="Footer Placeholder 2">
            <a:extLst>
              <a:ext uri="{FF2B5EF4-FFF2-40B4-BE49-F238E27FC236}">
                <a16:creationId xmlns:a16="http://schemas.microsoft.com/office/drawing/2014/main" id="{37C19C45-1181-ED00-46EC-73F1E49EF6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6E750D-C8D8-C7C4-7D1C-A867B99F9096}"/>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59250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C7755-330D-B9CC-62F9-C5283762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2C4672-7D1F-D49E-0B21-0F9EF7063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CD674D-B103-0FAA-53CD-5D62E9597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5F654-2DE3-EF98-FA67-BB89EED2852C}"/>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6" name="Footer Placeholder 5">
            <a:extLst>
              <a:ext uri="{FF2B5EF4-FFF2-40B4-BE49-F238E27FC236}">
                <a16:creationId xmlns:a16="http://schemas.microsoft.com/office/drawing/2014/main" id="{DF5715BA-8154-66F9-C949-9B380916D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0A6CB-2F05-6A4E-4C28-9877274C2585}"/>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223660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E77D-EF09-93F1-F47E-A7B9D9706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F722F8-D8CB-BFA7-42A9-3EBEAE9407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EB7842-7C81-7264-66C0-551775471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C0404-3E6E-6A56-F9C7-188D9BD513A5}"/>
              </a:ext>
            </a:extLst>
          </p:cNvPr>
          <p:cNvSpPr>
            <a:spLocks noGrp="1"/>
          </p:cNvSpPr>
          <p:nvPr>
            <p:ph type="dt" sz="half" idx="10"/>
          </p:nvPr>
        </p:nvSpPr>
        <p:spPr/>
        <p:txBody>
          <a:bodyPr/>
          <a:lstStyle/>
          <a:p>
            <a:fld id="{502B1EAF-CE0C-4309-BC26-62CBF0D35428}" type="datetimeFigureOut">
              <a:rPr lang="en-US" smtClean="0"/>
              <a:t>6/6/2023</a:t>
            </a:fld>
            <a:endParaRPr lang="en-US"/>
          </a:p>
        </p:txBody>
      </p:sp>
      <p:sp>
        <p:nvSpPr>
          <p:cNvPr id="6" name="Footer Placeholder 5">
            <a:extLst>
              <a:ext uri="{FF2B5EF4-FFF2-40B4-BE49-F238E27FC236}">
                <a16:creationId xmlns:a16="http://schemas.microsoft.com/office/drawing/2014/main" id="{097A9330-1BF2-7A8A-6F34-48899334D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FB6A1-B6FC-AA2F-DB27-825190724E0A}"/>
              </a:ext>
            </a:extLst>
          </p:cNvPr>
          <p:cNvSpPr>
            <a:spLocks noGrp="1"/>
          </p:cNvSpPr>
          <p:nvPr>
            <p:ph type="sldNum" sz="quarter" idx="12"/>
          </p:nvPr>
        </p:nvSpPr>
        <p:spPr/>
        <p:txBody>
          <a:bodyPr/>
          <a:lstStyle/>
          <a:p>
            <a:fld id="{1409FD3B-DA0E-4206-B93C-6D014C28BB44}" type="slidenum">
              <a:rPr lang="en-US" smtClean="0"/>
              <a:t>‹#›</a:t>
            </a:fld>
            <a:endParaRPr lang="en-US"/>
          </a:p>
        </p:txBody>
      </p:sp>
    </p:spTree>
    <p:extLst>
      <p:ext uri="{BB962C8B-B14F-4D97-AF65-F5344CB8AC3E}">
        <p14:creationId xmlns:p14="http://schemas.microsoft.com/office/powerpoint/2010/main" val="326951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AB59B-920C-E355-8839-DFFEA08DC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D4B5B1-7E8F-67CE-3DA8-B7B2F06B6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F25D5-AF27-0AD6-F15B-8EC540E09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B1EAF-CE0C-4309-BC26-62CBF0D35428}" type="datetimeFigureOut">
              <a:rPr lang="en-US" smtClean="0"/>
              <a:t>6/6/2023</a:t>
            </a:fld>
            <a:endParaRPr lang="en-US"/>
          </a:p>
        </p:txBody>
      </p:sp>
      <p:sp>
        <p:nvSpPr>
          <p:cNvPr id="5" name="Footer Placeholder 4">
            <a:extLst>
              <a:ext uri="{FF2B5EF4-FFF2-40B4-BE49-F238E27FC236}">
                <a16:creationId xmlns:a16="http://schemas.microsoft.com/office/drawing/2014/main" id="{62C9EDBF-53FF-4EFF-7E1E-742DFDE720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A812A1-A910-99D0-540D-FA369BD4A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9FD3B-DA0E-4206-B93C-6D014C28BB44}" type="slidenum">
              <a:rPr lang="en-US" smtClean="0"/>
              <a:t>‹#›</a:t>
            </a:fld>
            <a:endParaRPr lang="en-US"/>
          </a:p>
        </p:txBody>
      </p:sp>
    </p:spTree>
    <p:extLst>
      <p:ext uri="{BB962C8B-B14F-4D97-AF65-F5344CB8AC3E}">
        <p14:creationId xmlns:p14="http://schemas.microsoft.com/office/powerpoint/2010/main" val="162183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7"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package" Target="../embeddings/Microsoft_Word_Document.docx"/><Relationship Id="rId5" Type="http://schemas.openxmlformats.org/officeDocument/2006/relationships/hyperlink" Target="https://downloads.mysql.com/docs/refman-8.0-en.pdf" TargetMode="Externa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0E7DE-9916-CE6A-58C1-E0A4854AC92C}"/>
              </a:ext>
            </a:extLst>
          </p:cNvPr>
          <p:cNvSpPr>
            <a:spLocks noGrp="1"/>
          </p:cNvSpPr>
          <p:nvPr>
            <p:ph type="ctrTitle"/>
          </p:nvPr>
        </p:nvSpPr>
        <p:spPr>
          <a:xfrm>
            <a:off x="6234422" y="559475"/>
            <a:ext cx="5835658" cy="2244685"/>
          </a:xfrm>
        </p:spPr>
        <p:txBody>
          <a:bodyPr anchor="t">
            <a:normAutofit/>
          </a:bodyPr>
          <a:lstStyle/>
          <a:p>
            <a:r>
              <a:rPr lang="en-US" sz="3700" dirty="0">
                <a:solidFill>
                  <a:schemeClr val="tx2"/>
                </a:solidFill>
                <a:latin typeface="udemy sans"/>
              </a:rPr>
              <a:t>D</a:t>
            </a:r>
            <a:r>
              <a:rPr lang="en-US" sz="3700" b="0" i="0" dirty="0">
                <a:solidFill>
                  <a:schemeClr val="tx2"/>
                </a:solidFill>
                <a:effectLst/>
                <a:latin typeface="udemy sans"/>
              </a:rPr>
              <a:t>ata lake in AWS using </a:t>
            </a:r>
            <a:br>
              <a:rPr lang="en-US" sz="3700" b="0" i="0" dirty="0">
                <a:solidFill>
                  <a:schemeClr val="tx2"/>
                </a:solidFill>
                <a:effectLst/>
                <a:latin typeface="udemy sans"/>
              </a:rPr>
            </a:br>
            <a:r>
              <a:rPr lang="en-US" sz="3700" b="0" i="0" dirty="0">
                <a:solidFill>
                  <a:schemeClr val="tx2"/>
                </a:solidFill>
                <a:effectLst/>
                <a:latin typeface="udemy sans"/>
              </a:rPr>
              <a:t>Lake formation</a:t>
            </a:r>
            <a:endParaRPr lang="en-US" sz="3700" dirty="0">
              <a:solidFill>
                <a:schemeClr val="tx2"/>
              </a:solidFill>
            </a:endParaRPr>
          </a:p>
        </p:txBody>
      </p:sp>
      <p:sp>
        <p:nvSpPr>
          <p:cNvPr id="3" name="Subtitle 2">
            <a:extLst>
              <a:ext uri="{FF2B5EF4-FFF2-40B4-BE49-F238E27FC236}">
                <a16:creationId xmlns:a16="http://schemas.microsoft.com/office/drawing/2014/main" id="{3CCFE686-5A46-98BE-1625-A60347E1266B}"/>
              </a:ext>
            </a:extLst>
          </p:cNvPr>
          <p:cNvSpPr>
            <a:spLocks noGrp="1"/>
          </p:cNvSpPr>
          <p:nvPr>
            <p:ph type="subTitle" idx="1"/>
          </p:nvPr>
        </p:nvSpPr>
        <p:spPr>
          <a:xfrm>
            <a:off x="10129014" y="2573518"/>
            <a:ext cx="1579077" cy="515961"/>
          </a:xfrm>
        </p:spPr>
        <p:txBody>
          <a:bodyPr anchor="b">
            <a:normAutofit/>
          </a:bodyPr>
          <a:lstStyle/>
          <a:p>
            <a:pPr algn="l"/>
            <a:r>
              <a:rPr lang="en-US" sz="2000" dirty="0">
                <a:solidFill>
                  <a:schemeClr val="tx2"/>
                </a:solidFill>
              </a:rPr>
              <a:t>VIKAS</a:t>
            </a:r>
          </a:p>
        </p:txBody>
      </p:sp>
      <p:pic>
        <p:nvPicPr>
          <p:cNvPr id="7" name="Graphic 6" descr="Database">
            <a:extLst>
              <a:ext uri="{FF2B5EF4-FFF2-40B4-BE49-F238E27FC236}">
                <a16:creationId xmlns:a16="http://schemas.microsoft.com/office/drawing/2014/main" id="{2B11748B-27A4-AE63-D9B1-5913F3F64B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9526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2511C34-A85C-57CD-E17B-E3BBA4205C1E}"/>
              </a:ext>
            </a:extLst>
          </p:cNvPr>
          <p:cNvPicPr>
            <a:picLocks noChangeAspect="1"/>
          </p:cNvPicPr>
          <p:nvPr/>
        </p:nvPicPr>
        <p:blipFill>
          <a:blip r:embed="rId3"/>
          <a:stretch>
            <a:fillRect/>
          </a:stretch>
        </p:blipFill>
        <p:spPr>
          <a:xfrm>
            <a:off x="790223" y="643467"/>
            <a:ext cx="10611553"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28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ata Lakes vs. Data Warehouses: The Co-existence Argument">
            <a:extLst>
              <a:ext uri="{FF2B5EF4-FFF2-40B4-BE49-F238E27FC236}">
                <a16:creationId xmlns:a16="http://schemas.microsoft.com/office/drawing/2014/main" id="{40DCDC91-D482-0005-010A-4954D89B90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1104" y="288485"/>
            <a:ext cx="11408277" cy="641715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38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mazon Releases AWS Lake Formation to General Availability">
            <a:extLst>
              <a:ext uri="{FF2B5EF4-FFF2-40B4-BE49-F238E27FC236}">
                <a16:creationId xmlns:a16="http://schemas.microsoft.com/office/drawing/2014/main" id="{138273D0-F78B-FD52-7B8B-BABE687425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866309"/>
            <a:ext cx="10905066" cy="512538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62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6845851-64D7-742B-33FC-0B2F412DB43D}"/>
              </a:ext>
            </a:extLst>
          </p:cNvPr>
          <p:cNvGraphicFramePr>
            <a:graphicFrameLocks noChangeAspect="1"/>
          </p:cNvGraphicFramePr>
          <p:nvPr>
            <p:extLst>
              <p:ext uri="{D42A27DB-BD31-4B8C-83A1-F6EECF244321}">
                <p14:modId xmlns:p14="http://schemas.microsoft.com/office/powerpoint/2010/main" val="2692269585"/>
              </p:ext>
            </p:extLst>
          </p:nvPr>
        </p:nvGraphicFramePr>
        <p:xfrm>
          <a:off x="6809539" y="3262890"/>
          <a:ext cx="3228055" cy="2846965"/>
        </p:xfrm>
        <a:graphic>
          <a:graphicData uri="http://schemas.openxmlformats.org/presentationml/2006/ole">
            <mc:AlternateContent xmlns:mc="http://schemas.openxmlformats.org/markup-compatibility/2006">
              <mc:Choice xmlns:v="urn:schemas-microsoft-com:vml" Requires="v">
                <p:oleObj name="Macro-Enabled Worksheet" showAsIcon="1" r:id="rId3" imgW="914400" imgH="806400" progId="Excel.SheetMacroEnabled.12">
                  <p:embed/>
                </p:oleObj>
              </mc:Choice>
              <mc:Fallback>
                <p:oleObj name="Macro-Enabled Worksheet" showAsIcon="1" r:id="rId3" imgW="914400" imgH="806400" progId="Excel.SheetMacroEnabled.12">
                  <p:embed/>
                  <p:pic>
                    <p:nvPicPr>
                      <p:cNvPr id="0" name=""/>
                      <p:cNvPicPr/>
                      <p:nvPr/>
                    </p:nvPicPr>
                    <p:blipFill>
                      <a:blip r:embed="rId4"/>
                      <a:stretch>
                        <a:fillRect/>
                      </a:stretch>
                    </p:blipFill>
                    <p:spPr>
                      <a:xfrm>
                        <a:off x="6809539" y="3262890"/>
                        <a:ext cx="3228055" cy="2846965"/>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9C80CF68-12C8-4276-C022-06E21336B711}"/>
              </a:ext>
            </a:extLst>
          </p:cNvPr>
          <p:cNvSpPr txBox="1"/>
          <p:nvPr/>
        </p:nvSpPr>
        <p:spPr>
          <a:xfrm>
            <a:off x="845127" y="748145"/>
            <a:ext cx="10571018" cy="1200329"/>
          </a:xfrm>
          <a:prstGeom prst="rect">
            <a:avLst/>
          </a:prstGeom>
          <a:noFill/>
        </p:spPr>
        <p:txBody>
          <a:bodyPr wrap="square" rtlCol="0">
            <a:spAutoFit/>
          </a:bodyPr>
          <a:lstStyle/>
          <a:p>
            <a:r>
              <a:rPr lang="en-US" dirty="0"/>
              <a:t>Pull Data from SQL (RDS)</a:t>
            </a:r>
          </a:p>
          <a:p>
            <a:pPr marL="342900" indent="-342900">
              <a:buAutoNum type="arabicPeriod"/>
            </a:pPr>
            <a:r>
              <a:rPr lang="en-US" dirty="0">
                <a:hlinkClick r:id="rId5"/>
              </a:rPr>
              <a:t>https://downloads.mysql.com/docs/refman-8.0-en.pdf</a:t>
            </a:r>
            <a:endParaRPr lang="en-US" dirty="0"/>
          </a:p>
          <a:p>
            <a:pPr marL="342900" indent="-342900">
              <a:buAutoNum type="arabicPeriod"/>
            </a:pPr>
            <a:endParaRPr lang="en-US" dirty="0"/>
          </a:p>
          <a:p>
            <a:endParaRPr lang="en-US" dirty="0"/>
          </a:p>
        </p:txBody>
      </p:sp>
      <p:graphicFrame>
        <p:nvGraphicFramePr>
          <p:cNvPr id="4" name="Object 3">
            <a:extLst>
              <a:ext uri="{FF2B5EF4-FFF2-40B4-BE49-F238E27FC236}">
                <a16:creationId xmlns:a16="http://schemas.microsoft.com/office/drawing/2014/main" id="{49F8EFDE-A28A-1C64-DC0A-E004CF00FED1}"/>
              </a:ext>
            </a:extLst>
          </p:cNvPr>
          <p:cNvGraphicFramePr>
            <a:graphicFrameLocks noChangeAspect="1"/>
          </p:cNvGraphicFramePr>
          <p:nvPr>
            <p:extLst>
              <p:ext uri="{D42A27DB-BD31-4B8C-83A1-F6EECF244321}">
                <p14:modId xmlns:p14="http://schemas.microsoft.com/office/powerpoint/2010/main" val="2826703268"/>
              </p:ext>
            </p:extLst>
          </p:nvPr>
        </p:nvGraphicFramePr>
        <p:xfrm>
          <a:off x="1357744" y="2818051"/>
          <a:ext cx="3103420" cy="2737045"/>
        </p:xfrm>
        <a:graphic>
          <a:graphicData uri="http://schemas.openxmlformats.org/presentationml/2006/ole">
            <mc:AlternateContent xmlns:mc="http://schemas.openxmlformats.org/markup-compatibility/2006">
              <mc:Choice xmlns:v="urn:schemas-microsoft-com:vml" Requires="v">
                <p:oleObj name="Document" showAsIcon="1" r:id="rId6" imgW="914400" imgH="806400" progId="Word.Document.12">
                  <p:embed/>
                </p:oleObj>
              </mc:Choice>
              <mc:Fallback>
                <p:oleObj name="Document" showAsIcon="1" r:id="rId6" imgW="914400" imgH="806400" progId="Word.Document.12">
                  <p:embed/>
                  <p:pic>
                    <p:nvPicPr>
                      <p:cNvPr id="0" name=""/>
                      <p:cNvPicPr/>
                      <p:nvPr/>
                    </p:nvPicPr>
                    <p:blipFill>
                      <a:blip r:embed="rId7"/>
                      <a:stretch>
                        <a:fillRect/>
                      </a:stretch>
                    </p:blipFill>
                    <p:spPr>
                      <a:xfrm>
                        <a:off x="1357744" y="2818051"/>
                        <a:ext cx="3103420" cy="2737045"/>
                      </a:xfrm>
                      <a:prstGeom prst="rect">
                        <a:avLst/>
                      </a:prstGeom>
                    </p:spPr>
                  </p:pic>
                </p:oleObj>
              </mc:Fallback>
            </mc:AlternateContent>
          </a:graphicData>
        </a:graphic>
      </p:graphicFrame>
    </p:spTree>
    <p:extLst>
      <p:ext uri="{BB962C8B-B14F-4D97-AF65-F5344CB8AC3E}">
        <p14:creationId xmlns:p14="http://schemas.microsoft.com/office/powerpoint/2010/main" val="147204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27A7D0-303F-06A0-E49A-D4B71657E6C1}"/>
              </a:ext>
            </a:extLst>
          </p:cNvPr>
          <p:cNvSpPr txBox="1"/>
          <p:nvPr/>
        </p:nvSpPr>
        <p:spPr>
          <a:xfrm>
            <a:off x="1440872" y="611969"/>
            <a:ext cx="9739745" cy="400110"/>
          </a:xfrm>
          <a:prstGeom prst="rect">
            <a:avLst/>
          </a:prstGeom>
          <a:noFill/>
        </p:spPr>
        <p:txBody>
          <a:bodyPr wrap="square">
            <a:spAutoFit/>
          </a:bodyPr>
          <a:lstStyle/>
          <a:p>
            <a:r>
              <a:rPr lang="en-US" sz="2000" b="1" dirty="0">
                <a:effectLst/>
                <a:latin typeface="Verdana" panose="020B0604030504040204" pitchFamily="34" charset="0"/>
                <a:ea typeface="Verdana" panose="020B0604030504040204" pitchFamily="34" charset="0"/>
                <a:cs typeface="Times New Roman" panose="02020603050405020304" pitchFamily="18" charset="0"/>
              </a:rPr>
              <a:t>Preparation &amp; analysis of data – Glue Data Brew</a:t>
            </a:r>
            <a:endParaRPr lang="en-US" sz="2000" b="1" dirty="0"/>
          </a:p>
        </p:txBody>
      </p:sp>
    </p:spTree>
    <p:extLst>
      <p:ext uri="{BB962C8B-B14F-4D97-AF65-F5344CB8AC3E}">
        <p14:creationId xmlns:p14="http://schemas.microsoft.com/office/powerpoint/2010/main" val="240298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355</Words>
  <Application>Microsoft Office PowerPoint</Application>
  <PresentationFormat>Widescreen</PresentationFormat>
  <Paragraphs>33</Paragraphs>
  <Slides>6</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vt:i4>
      </vt:variant>
    </vt:vector>
  </HeadingPairs>
  <TitlesOfParts>
    <vt:vector size="15" baseType="lpstr">
      <vt:lpstr>Arial</vt:lpstr>
      <vt:lpstr>Calibri</vt:lpstr>
      <vt:lpstr>Calibri Light</vt:lpstr>
      <vt:lpstr>source-serif-pro</vt:lpstr>
      <vt:lpstr>udemy sans</vt:lpstr>
      <vt:lpstr>Verdana</vt:lpstr>
      <vt:lpstr>Office Theme</vt:lpstr>
      <vt:lpstr>Macro-Enabled Worksheet</vt:lpstr>
      <vt:lpstr>Document</vt:lpstr>
      <vt:lpstr>Data lake in AWS using  Lake formation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in AWS using  Lake formation</dc:title>
  <dc:creator>Vikas, Kumar</dc:creator>
  <cp:lastModifiedBy>Vikas, Kumar</cp:lastModifiedBy>
  <cp:revision>5</cp:revision>
  <dcterms:created xsi:type="dcterms:W3CDTF">2023-05-29T08:41:46Z</dcterms:created>
  <dcterms:modified xsi:type="dcterms:W3CDTF">2023-06-06T18:28:57Z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2023-05-29T08:41:46Z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13fd89bf-1426-46ba-8b54-434c2d826075</vt:lpwstr>
  </property>
  <property fmtid="{D5CDD505-2E9C-101B-9397-08002B2CF9AE}" pid="8" name="MSIP_Label_ea60d57e-af5b-4752-ac57-3e4f28ca11dc_ContentBits">
    <vt:lpwstr>0</vt:lpwstr>
  </property>
</Properties>
</file>