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20"/>
  </p:notesMasterIdLst>
  <p:sldIdLst>
    <p:sldId id="401" r:id="rId5"/>
    <p:sldId id="402" r:id="rId6"/>
    <p:sldId id="337" r:id="rId7"/>
    <p:sldId id="338" r:id="rId8"/>
    <p:sldId id="339" r:id="rId9"/>
    <p:sldId id="340" r:id="rId10"/>
    <p:sldId id="403" r:id="rId11"/>
    <p:sldId id="404" r:id="rId12"/>
    <p:sldId id="405" r:id="rId13"/>
    <p:sldId id="406" r:id="rId14"/>
    <p:sldId id="408" r:id="rId15"/>
    <p:sldId id="407" r:id="rId16"/>
    <p:sldId id="409" r:id="rId17"/>
    <p:sldId id="410" r:id="rId18"/>
    <p:sldId id="41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75" autoAdjust="0"/>
    <p:restoredTop sz="79539" autoAdjust="0"/>
  </p:normalViewPr>
  <p:slideViewPr>
    <p:cSldViewPr snapToGrid="0">
      <p:cViewPr varScale="1">
        <p:scale>
          <a:sx n="50" d="100"/>
          <a:sy n="50" d="100"/>
        </p:scale>
        <p:origin x="1208" y="24"/>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7/1/2022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 schema has fact and dimensions tables. Facts tables contain events and observations that can be measured. </a:t>
            </a:r>
            <a:r>
              <a:rPr lang="en-US" dirty="0" err="1"/>
              <a:t>eg</a:t>
            </a:r>
            <a:r>
              <a:rPr lang="en-US" dirty="0"/>
              <a:t> Sales &amp; Listing</a:t>
            </a:r>
          </a:p>
          <a:p>
            <a:r>
              <a:rPr lang="en-US" dirty="0"/>
              <a:t>                                                                           Dimension tables provide information on business entity 5 in our example.</a:t>
            </a:r>
          </a:p>
          <a:p>
            <a:endParaRPr lang="en-US" dirty="0"/>
          </a:p>
          <a:p>
            <a:r>
              <a:rPr lang="en-US" dirty="0"/>
              <a:t>OLTP – Operational &amp; transactional data stored in a relational DB</a:t>
            </a:r>
          </a:p>
          <a:p>
            <a:r>
              <a:rPr lang="en-US" dirty="0"/>
              <a:t>             continuously changing</a:t>
            </a:r>
          </a:p>
          <a:p>
            <a:r>
              <a:rPr lang="en-US" dirty="0"/>
              <a:t>OLAP – Subject &amp; analysis. Stored in star, snowflake, or fact constellation models.</a:t>
            </a:r>
          </a:p>
          <a:p>
            <a:r>
              <a:rPr lang="en-US" dirty="0"/>
              <a:t>             historic or static data</a:t>
            </a:r>
          </a:p>
          <a:p>
            <a:endParaRPr lang="en-US" dirty="0"/>
          </a:p>
        </p:txBody>
      </p:sp>
      <p:sp>
        <p:nvSpPr>
          <p:cNvPr id="4" name="Slide Number Placeholder 3"/>
          <p:cNvSpPr>
            <a:spLocks noGrp="1"/>
          </p:cNvSpPr>
          <p:nvPr>
            <p:ph type="sldNum" sz="quarter" idx="5"/>
          </p:nvPr>
        </p:nvSpPr>
        <p:spPr/>
        <p:txBody>
          <a:bodyPr/>
          <a:lstStyle/>
          <a:p>
            <a:fld id="{0D0EDF81-139F-488C-872B-4720FBA6BF98}" type="slidenum">
              <a:rPr lang="en-US" smtClean="0"/>
              <a:t>2</a:t>
            </a:fld>
            <a:endParaRPr lang="en-US" dirty="0"/>
          </a:p>
        </p:txBody>
      </p:sp>
    </p:spTree>
    <p:extLst>
      <p:ext uri="{BB962C8B-B14F-4D97-AF65-F5344CB8AC3E}">
        <p14:creationId xmlns:p14="http://schemas.microsoft.com/office/powerpoint/2010/main" val="2452443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2325D"/>
                </a:solidFill>
                <a:effectLst/>
                <a:latin typeface="proxima-nova"/>
              </a:rPr>
              <a:t>Redshift supports automated tasks for configuring, monitoring, backing up, and securing the data warehouse.</a:t>
            </a:r>
          </a:p>
          <a:p>
            <a:pPr algn="l"/>
            <a:r>
              <a:rPr lang="en-US" b="0" i="0" dirty="0">
                <a:solidFill>
                  <a:srgbClr val="32325D"/>
                </a:solidFill>
                <a:effectLst/>
                <a:latin typeface="proxima-nova"/>
              </a:rPr>
              <a:t>Redshift Spectrum is the ability to perform analytics directly on the data in the Amazon s3 cluster using a Redshift node. </a:t>
            </a:r>
          </a:p>
          <a:p>
            <a:pPr algn="l"/>
            <a:endParaRPr lang="en-US" b="0" i="0" dirty="0">
              <a:solidFill>
                <a:srgbClr val="32325D"/>
              </a:solidFill>
              <a:effectLst/>
              <a:latin typeface="proxima-nova"/>
            </a:endParaRPr>
          </a:p>
          <a:p>
            <a:pPr marL="228600" indent="-228600" algn="l">
              <a:buAutoNum type="arabicPeriod"/>
            </a:pPr>
            <a:r>
              <a:rPr lang="en-US" b="0" i="0" dirty="0">
                <a:solidFill>
                  <a:srgbClr val="32325D"/>
                </a:solidFill>
                <a:effectLst/>
                <a:latin typeface="proxima-nova"/>
              </a:rPr>
              <a:t>Resize</a:t>
            </a:r>
          </a:p>
          <a:p>
            <a:pPr marL="228600" indent="-228600" algn="l">
              <a:buAutoNum type="arabicPeriod"/>
            </a:pPr>
            <a:r>
              <a:rPr lang="en-US" b="0" i="0" dirty="0">
                <a:solidFill>
                  <a:srgbClr val="32325D"/>
                </a:solidFill>
                <a:effectLst/>
                <a:latin typeface="proxima-nova"/>
              </a:rPr>
              <a:t>Pause/resume</a:t>
            </a:r>
          </a:p>
          <a:p>
            <a:pPr marL="228600" indent="-228600" algn="l">
              <a:buAutoNum type="arabicPeriod"/>
            </a:pPr>
            <a:r>
              <a:rPr lang="en-US" b="0" i="0" dirty="0">
                <a:solidFill>
                  <a:srgbClr val="32325D"/>
                </a:solidFill>
                <a:effectLst/>
                <a:latin typeface="proxima-nova"/>
              </a:rPr>
              <a:t>Delete</a:t>
            </a:r>
          </a:p>
          <a:p>
            <a:pPr marL="228600" indent="-228600" algn="l">
              <a:buAutoNum type="arabicPeriod"/>
            </a:pPr>
            <a:r>
              <a:rPr lang="en-US" b="0" i="0" dirty="0">
                <a:solidFill>
                  <a:srgbClr val="32325D"/>
                </a:solidFill>
                <a:effectLst/>
                <a:latin typeface="proxima-nova"/>
              </a:rPr>
              <a:t>Snapshot</a:t>
            </a:r>
          </a:p>
          <a:p>
            <a:pPr marL="228600" indent="-228600" algn="l">
              <a:buAutoNum type="arabicPeriod"/>
            </a:pPr>
            <a:r>
              <a:rPr lang="en-US" b="0" i="0">
                <a:solidFill>
                  <a:srgbClr val="32325D"/>
                </a:solidFill>
                <a:effectLst/>
                <a:latin typeface="proxima-nova"/>
              </a:rPr>
              <a:t>Monitoring</a:t>
            </a:r>
            <a:endParaRPr lang="en-US" b="0" i="0" dirty="0">
              <a:solidFill>
                <a:srgbClr val="32325D"/>
              </a:solidFill>
              <a:effectLst/>
              <a:latin typeface="proxima-nova"/>
            </a:endParaRPr>
          </a:p>
          <a:p>
            <a:endParaRPr lang="en-US" dirty="0"/>
          </a:p>
        </p:txBody>
      </p:sp>
      <p:sp>
        <p:nvSpPr>
          <p:cNvPr id="4" name="Slide Number Placeholder 3"/>
          <p:cNvSpPr>
            <a:spLocks noGrp="1"/>
          </p:cNvSpPr>
          <p:nvPr>
            <p:ph type="sldNum" sz="quarter" idx="5"/>
          </p:nvPr>
        </p:nvSpPr>
        <p:spPr/>
        <p:txBody>
          <a:bodyPr/>
          <a:lstStyle/>
          <a:p>
            <a:fld id="{0D0EDF81-139F-488C-872B-4720FBA6BF98}" type="slidenum">
              <a:rPr lang="en-US" smtClean="0"/>
              <a:t>11</a:t>
            </a:fld>
            <a:endParaRPr lang="en-US" dirty="0"/>
          </a:p>
        </p:txBody>
      </p:sp>
    </p:spTree>
    <p:extLst>
      <p:ext uri="{BB962C8B-B14F-4D97-AF65-F5344CB8AC3E}">
        <p14:creationId xmlns:p14="http://schemas.microsoft.com/office/powerpoint/2010/main" val="1530336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https://docs.aws.amazon.com/redshift/latest/dg/c-getting-started-using-spectrum.html</a:t>
            </a:r>
          </a:p>
          <a:p>
            <a:endParaRPr lang="en-US" dirty="0"/>
          </a:p>
          <a:p>
            <a:r>
              <a:rPr lang="en-US" dirty="0"/>
              <a:t>Create an IAM role – Redshift Customizable – s3readonlyaccess, glue full access</a:t>
            </a:r>
          </a:p>
          <a:p>
            <a:r>
              <a:rPr lang="en-US" dirty="0"/>
              <a:t>Associate with redshift</a:t>
            </a:r>
          </a:p>
          <a:p>
            <a:endParaRPr lang="en-US" dirty="0"/>
          </a:p>
          <a:p>
            <a:r>
              <a:rPr lang="en-US" dirty="0"/>
              <a:t>https://docs.aws.amazon.com/redshift/latest/dg/tutorial_customer_churn.html</a:t>
            </a:r>
          </a:p>
          <a:p>
            <a:endParaRPr lang="en-US" dirty="0"/>
          </a:p>
        </p:txBody>
      </p:sp>
      <p:sp>
        <p:nvSpPr>
          <p:cNvPr id="4" name="Slide Number Placeholder 3"/>
          <p:cNvSpPr>
            <a:spLocks noGrp="1"/>
          </p:cNvSpPr>
          <p:nvPr>
            <p:ph type="sldNum" sz="quarter" idx="5"/>
          </p:nvPr>
        </p:nvSpPr>
        <p:spPr/>
        <p:txBody>
          <a:bodyPr/>
          <a:lstStyle/>
          <a:p>
            <a:fld id="{0D0EDF81-139F-488C-872B-4720FBA6BF98}" type="slidenum">
              <a:rPr lang="en-US" smtClean="0"/>
              <a:t>12</a:t>
            </a:fld>
            <a:endParaRPr lang="en-US" dirty="0"/>
          </a:p>
        </p:txBody>
      </p:sp>
    </p:spTree>
    <p:extLst>
      <p:ext uri="{BB962C8B-B14F-4D97-AF65-F5344CB8AC3E}">
        <p14:creationId xmlns:p14="http://schemas.microsoft.com/office/powerpoint/2010/main" val="1647754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&amp; Data Protection:</a:t>
            </a:r>
          </a:p>
          <a:p>
            <a:pPr marL="228600" indent="-228600">
              <a:buAutoNum type="arabicPeriod"/>
            </a:pPr>
            <a:r>
              <a:rPr lang="en-US" dirty="0"/>
              <a:t>Data Protection – Encryption at rest and transit [Cluster Properties KMS / Parameter group – require SSL]</a:t>
            </a:r>
          </a:p>
          <a:p>
            <a:pPr marL="228600" indent="-228600">
              <a:buAutoNum type="arabicPeriod"/>
            </a:pPr>
            <a:r>
              <a:rPr lang="en-US" dirty="0"/>
              <a:t>IAM – Authentication &amp; Authorization</a:t>
            </a:r>
          </a:p>
          <a:p>
            <a:pPr marL="228600" indent="-228600">
              <a:buAutoNum type="arabicPeriod"/>
            </a:pPr>
            <a:r>
              <a:rPr lang="en-US" dirty="0"/>
              <a:t>Logging &amp; Monitoring</a:t>
            </a:r>
          </a:p>
          <a:p>
            <a:pPr marL="228600" indent="-228600">
              <a:buAutoNum type="arabicPeriod"/>
            </a:pPr>
            <a:r>
              <a:rPr lang="en-US" dirty="0"/>
              <a:t>Infrastructure – VPC &amp; SG</a:t>
            </a:r>
          </a:p>
        </p:txBody>
      </p:sp>
      <p:sp>
        <p:nvSpPr>
          <p:cNvPr id="4" name="Slide Number Placeholder 3"/>
          <p:cNvSpPr>
            <a:spLocks noGrp="1"/>
          </p:cNvSpPr>
          <p:nvPr>
            <p:ph type="sldNum" sz="quarter" idx="5"/>
          </p:nvPr>
        </p:nvSpPr>
        <p:spPr/>
        <p:txBody>
          <a:bodyPr/>
          <a:lstStyle/>
          <a:p>
            <a:fld id="{0D0EDF81-139F-488C-872B-4720FBA6BF98}" type="slidenum">
              <a:rPr lang="en-US" smtClean="0"/>
              <a:t>13</a:t>
            </a:fld>
            <a:endParaRPr lang="en-US" dirty="0"/>
          </a:p>
        </p:txBody>
      </p:sp>
    </p:spTree>
    <p:extLst>
      <p:ext uri="{BB962C8B-B14F-4D97-AF65-F5344CB8AC3E}">
        <p14:creationId xmlns:p14="http://schemas.microsoft.com/office/powerpoint/2010/main" val="2678767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684A32-C1D7-40B7-9E8A-0B30878F0842}" type="slidenum">
              <a:rPr lang="en-US" smtClean="0"/>
              <a:t>3</a:t>
            </a:fld>
            <a:endParaRPr lang="en-US"/>
          </a:p>
        </p:txBody>
      </p:sp>
    </p:spTree>
    <p:extLst>
      <p:ext uri="{BB962C8B-B14F-4D97-AF65-F5344CB8AC3E}">
        <p14:creationId xmlns:p14="http://schemas.microsoft.com/office/powerpoint/2010/main" val="2688921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684A32-C1D7-40B7-9E8A-0B30878F0842}" type="slidenum">
              <a:rPr lang="en-US" smtClean="0"/>
              <a:t>4</a:t>
            </a:fld>
            <a:endParaRPr lang="en-US"/>
          </a:p>
        </p:txBody>
      </p:sp>
    </p:spTree>
    <p:extLst>
      <p:ext uri="{BB962C8B-B14F-4D97-AF65-F5344CB8AC3E}">
        <p14:creationId xmlns:p14="http://schemas.microsoft.com/office/powerpoint/2010/main" val="523874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NOSQL DB:</a:t>
            </a:r>
          </a:p>
          <a:p>
            <a:r>
              <a:rPr lang="en-US" dirty="0"/>
              <a:t>========</a:t>
            </a:r>
          </a:p>
          <a:p>
            <a:r>
              <a:rPr lang="en-US" dirty="0"/>
              <a:t>Document - MongoDB</a:t>
            </a:r>
          </a:p>
          <a:p>
            <a:r>
              <a:rPr lang="en-US" dirty="0"/>
              <a:t>Key-Value -  Redis</a:t>
            </a:r>
          </a:p>
          <a:p>
            <a:r>
              <a:rPr lang="en-US" dirty="0"/>
              <a:t>Graph – neo4j</a:t>
            </a:r>
          </a:p>
          <a:p>
            <a:r>
              <a:rPr lang="en-US" dirty="0"/>
              <a:t>Columnar - Redshift</a:t>
            </a:r>
          </a:p>
        </p:txBody>
      </p:sp>
      <p:sp>
        <p:nvSpPr>
          <p:cNvPr id="4" name="Slide Number Placeholder 3"/>
          <p:cNvSpPr>
            <a:spLocks noGrp="1"/>
          </p:cNvSpPr>
          <p:nvPr>
            <p:ph type="sldNum" sz="quarter" idx="5"/>
          </p:nvPr>
        </p:nvSpPr>
        <p:spPr/>
        <p:txBody>
          <a:bodyPr/>
          <a:lstStyle/>
          <a:p>
            <a:fld id="{FB684A32-C1D7-40B7-9E8A-0B30878F0842}" type="slidenum">
              <a:rPr lang="en-US" smtClean="0"/>
              <a:t>5</a:t>
            </a:fld>
            <a:endParaRPr lang="en-US"/>
          </a:p>
        </p:txBody>
      </p:sp>
    </p:spTree>
    <p:extLst>
      <p:ext uri="{BB962C8B-B14F-4D97-AF65-F5344CB8AC3E}">
        <p14:creationId xmlns:p14="http://schemas.microsoft.com/office/powerpoint/2010/main" val="3755189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https://docs.aws.amazon.com/redshift/latest/gsg/rs-gsg-create-sample-db.html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COPY Command to copy data as its uses MPP via multiple streams.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can come from s3, EMR, DynamoDB etc.</a:t>
            </a:r>
          </a:p>
          <a:p>
            <a:endParaRPr lang="en-US" dirty="0"/>
          </a:p>
        </p:txBody>
      </p:sp>
      <p:sp>
        <p:nvSpPr>
          <p:cNvPr id="4" name="Slide Number Placeholder 3"/>
          <p:cNvSpPr>
            <a:spLocks noGrp="1"/>
          </p:cNvSpPr>
          <p:nvPr>
            <p:ph type="sldNum" sz="quarter" idx="5"/>
          </p:nvPr>
        </p:nvSpPr>
        <p:spPr/>
        <p:txBody>
          <a:bodyPr/>
          <a:lstStyle/>
          <a:p>
            <a:fld id="{FB684A32-C1D7-40B7-9E8A-0B30878F0842}" type="slidenum">
              <a:rPr lang="en-US" smtClean="0"/>
              <a:t>6</a:t>
            </a:fld>
            <a:endParaRPr lang="en-US"/>
          </a:p>
        </p:txBody>
      </p:sp>
    </p:spTree>
    <p:extLst>
      <p:ext uri="{BB962C8B-B14F-4D97-AF65-F5344CB8AC3E}">
        <p14:creationId xmlns:p14="http://schemas.microsoft.com/office/powerpoint/2010/main" val="207056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https://www.stackovercloud.com/2020/04/02/amazon-redshift-update-ra3-4xlarge-nodes/</a:t>
            </a:r>
          </a:p>
          <a:p>
            <a:endParaRPr lang="en-US" dirty="0"/>
          </a:p>
        </p:txBody>
      </p:sp>
      <p:sp>
        <p:nvSpPr>
          <p:cNvPr id="4" name="Slide Number Placeholder 3"/>
          <p:cNvSpPr>
            <a:spLocks noGrp="1"/>
          </p:cNvSpPr>
          <p:nvPr>
            <p:ph type="sldNum" sz="quarter" idx="5"/>
          </p:nvPr>
        </p:nvSpPr>
        <p:spPr/>
        <p:txBody>
          <a:bodyPr/>
          <a:lstStyle/>
          <a:p>
            <a:fld id="{0D0EDF81-139F-488C-872B-4720FBA6BF98}" type="slidenum">
              <a:rPr lang="en-US" smtClean="0"/>
              <a:t>7</a:t>
            </a:fld>
            <a:endParaRPr lang="en-US" dirty="0"/>
          </a:p>
        </p:txBody>
      </p:sp>
    </p:spTree>
    <p:extLst>
      <p:ext uri="{BB962C8B-B14F-4D97-AF65-F5344CB8AC3E}">
        <p14:creationId xmlns:p14="http://schemas.microsoft.com/office/powerpoint/2010/main" val="1037790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is internally stored in a cluster of PostgreSQL.</a:t>
            </a:r>
          </a:p>
          <a:p>
            <a:endParaRPr lang="en-US" dirty="0"/>
          </a:p>
          <a:p>
            <a:r>
              <a:rPr lang="en-US" dirty="0"/>
              <a:t>Columnar data is compressed which saves space and increases I/o. It supports encoding techniques like LZO, ZSTD &amp; AZ64.</a:t>
            </a:r>
          </a:p>
          <a:p>
            <a:r>
              <a:rPr lang="en-US" dirty="0"/>
              <a:t>Additional metadata is stored in Zone maps, which will allow me to skip data blogs that don’t satisfy the matching condition, Hence improving performance.</a:t>
            </a:r>
          </a:p>
          <a:p>
            <a:endParaRPr lang="en-US" dirty="0"/>
          </a:p>
          <a:p>
            <a:r>
              <a:rPr lang="en-US" dirty="0"/>
              <a:t>Compression reduces data size hence less storage is required which increases query performance and decrease data scanning hence the cost is reduced.</a:t>
            </a:r>
          </a:p>
          <a:p>
            <a:endParaRPr lang="en-US" dirty="0"/>
          </a:p>
          <a:p>
            <a:r>
              <a:rPr lang="en-US" dirty="0"/>
              <a:t>Data Distribution – uniform workload distribution + minimize data movement.</a:t>
            </a:r>
          </a:p>
          <a:p>
            <a:r>
              <a:rPr lang="en-US" dirty="0"/>
              <a:t>Data Sort – sort keys </a:t>
            </a:r>
          </a:p>
          <a:p>
            <a:r>
              <a:rPr lang="en-US" dirty="0"/>
              <a:t>High bandwidth connectivity between compute and leader node gives massive parallel processing power.</a:t>
            </a:r>
          </a:p>
          <a:p>
            <a:r>
              <a:rPr lang="en-US" dirty="0"/>
              <a:t>AQUA – Advanced query accelerator</a:t>
            </a:r>
          </a:p>
        </p:txBody>
      </p:sp>
      <p:sp>
        <p:nvSpPr>
          <p:cNvPr id="4" name="Slide Number Placeholder 3"/>
          <p:cNvSpPr>
            <a:spLocks noGrp="1"/>
          </p:cNvSpPr>
          <p:nvPr>
            <p:ph type="sldNum" sz="quarter" idx="5"/>
          </p:nvPr>
        </p:nvSpPr>
        <p:spPr/>
        <p:txBody>
          <a:bodyPr/>
          <a:lstStyle/>
          <a:p>
            <a:fld id="{0D0EDF81-139F-488C-872B-4720FBA6BF98}" type="slidenum">
              <a:rPr lang="en-US" smtClean="0"/>
              <a:t>8</a:t>
            </a:fld>
            <a:endParaRPr lang="en-US" dirty="0"/>
          </a:p>
        </p:txBody>
      </p:sp>
    </p:spTree>
    <p:extLst>
      <p:ext uri="{BB962C8B-B14F-4D97-AF65-F5344CB8AC3E}">
        <p14:creationId xmlns:p14="http://schemas.microsoft.com/office/powerpoint/2010/main" val="2951048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Materialized views precomputed results</a:t>
            </a:r>
          </a:p>
          <a:p>
            <a:endParaRPr lang="en-US" dirty="0"/>
          </a:p>
          <a:p>
            <a:r>
              <a:rPr lang="en-US" dirty="0"/>
              <a:t>Complex queries: Large tables, multiple joins, and aggregates</a:t>
            </a:r>
          </a:p>
          <a:p>
            <a:r>
              <a:rPr lang="en-US" dirty="0"/>
              <a:t>Repetitive: Runs frequently and predictive output</a:t>
            </a:r>
          </a:p>
          <a:p>
            <a:endParaRPr lang="en-US" dirty="0"/>
          </a:p>
          <a:p>
            <a:r>
              <a:rPr lang="en-US" dirty="0"/>
              <a:t>Incremental refresh or full refresh (with auto refresh – Yes)</a:t>
            </a:r>
          </a:p>
        </p:txBody>
      </p:sp>
      <p:sp>
        <p:nvSpPr>
          <p:cNvPr id="4" name="Slide Number Placeholder 3"/>
          <p:cNvSpPr>
            <a:spLocks noGrp="1"/>
          </p:cNvSpPr>
          <p:nvPr>
            <p:ph type="sldNum" sz="quarter" idx="5"/>
          </p:nvPr>
        </p:nvSpPr>
        <p:spPr/>
        <p:txBody>
          <a:bodyPr/>
          <a:lstStyle/>
          <a:p>
            <a:fld id="{0D0EDF81-139F-488C-872B-4720FBA6BF98}" type="slidenum">
              <a:rPr lang="en-US" smtClean="0"/>
              <a:t>9</a:t>
            </a:fld>
            <a:endParaRPr lang="en-US" dirty="0"/>
          </a:p>
        </p:txBody>
      </p:sp>
    </p:spTree>
    <p:extLst>
      <p:ext uri="{BB962C8B-B14F-4D97-AF65-F5344CB8AC3E}">
        <p14:creationId xmlns:p14="http://schemas.microsoft.com/office/powerpoint/2010/main" val="3507539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Design &amp; optimization:</a:t>
            </a:r>
          </a:p>
          <a:p>
            <a:pPr marL="228600" indent="-228600">
              <a:buAutoNum type="arabicPeriod"/>
            </a:pPr>
            <a:r>
              <a:rPr lang="en-US" dirty="0"/>
              <a:t>Distribution Key</a:t>
            </a:r>
          </a:p>
          <a:p>
            <a:pPr marL="228600" indent="-228600">
              <a:buAutoNum type="arabicPeriod"/>
            </a:pPr>
            <a:r>
              <a:rPr lang="en-US" dirty="0"/>
              <a:t>Sort Key </a:t>
            </a:r>
          </a:p>
          <a:p>
            <a:pPr marL="228600" indent="-228600">
              <a:buAutoNum type="arabicPeriod"/>
            </a:pPr>
            <a:r>
              <a:rPr lang="en-US" dirty="0"/>
              <a:t>Compression</a:t>
            </a:r>
          </a:p>
          <a:p>
            <a:pPr marL="0" indent="0">
              <a:buNone/>
            </a:pPr>
            <a:endParaRPr lang="en-US" dirty="0"/>
          </a:p>
          <a:p>
            <a:pPr marL="0" indent="0">
              <a:buNone/>
            </a:pPr>
            <a:endParaRPr lang="en-US" dirty="0"/>
          </a:p>
          <a:p>
            <a:pPr marL="0" indent="0">
              <a:buNone/>
            </a:pPr>
            <a:r>
              <a:rPr lang="en-US" dirty="0"/>
              <a:t>ALL – Simplest as a copy of the entire table is distributed to every node. All the users are copied to all the nodes in the cluster so no redistribution on the data side but longer data loads. Time is taken to update data. Good for slow-moving data which is not updated frequently.</a:t>
            </a:r>
          </a:p>
          <a:p>
            <a:pPr marL="0" indent="0">
              <a:buNone/>
            </a:pPr>
            <a:endParaRPr lang="en-US" dirty="0"/>
          </a:p>
          <a:p>
            <a:pPr marL="0" indent="0">
              <a:buNone/>
            </a:pPr>
            <a:r>
              <a:rPr lang="en-US" dirty="0"/>
              <a:t>Even – Each slice is chosen in a round-robin manner and data is distributed evenly regardless of the values in the column. Good with single table but fails when we have joined on multiple tables.</a:t>
            </a:r>
          </a:p>
          <a:p>
            <a:pPr marL="0" indent="0">
              <a:buNone/>
            </a:pPr>
            <a:endParaRPr lang="en-US" dirty="0"/>
          </a:p>
          <a:p>
            <a:pPr marL="0" indent="0">
              <a:buNone/>
            </a:pPr>
            <a:r>
              <a:rPr lang="en-US" dirty="0"/>
              <a:t>Key- Matching values are stored on the same node slice like a city</a:t>
            </a:r>
          </a:p>
          <a:p>
            <a:pPr marL="0" indent="0">
              <a:buNone/>
            </a:pPr>
            <a:endParaRPr lang="en-US" dirty="0"/>
          </a:p>
          <a:p>
            <a:pPr marL="0" indent="0">
              <a:buNone/>
            </a:pPr>
            <a:r>
              <a:rPr lang="en-US" dirty="0"/>
              <a:t>AUTO – Redshift does this distribution by default, and provides the optimal distribution type based on the size of the table. Auto-selection and distribution are done by Redshift ML but you have no control.</a:t>
            </a:r>
          </a:p>
          <a:p>
            <a:pPr marL="0" indent="0">
              <a:buNone/>
            </a:pPr>
            <a:endParaRPr lang="en-US" dirty="0"/>
          </a:p>
          <a:p>
            <a:pPr marL="0" indent="0">
              <a:buNone/>
            </a:pPr>
            <a:r>
              <a:rPr lang="en-US" dirty="0"/>
              <a:t>ALTER TABLE &lt;TABLE_NAME&gt; ALTER DISTSTYLE AUTO|ALL|EVEN|KEY [DISTKEY KEY_COLUMN]</a:t>
            </a:r>
          </a:p>
          <a:p>
            <a:pPr marL="0" indent="0">
              <a:buNone/>
            </a:pPr>
            <a:endParaRPr lang="en-US" dirty="0"/>
          </a:p>
          <a:p>
            <a:pPr marL="0" indent="0">
              <a:buNone/>
            </a:pPr>
            <a:r>
              <a:rPr lang="en-US" dirty="0"/>
              <a:t>Check query pattern before deciding on DISTKEY </a:t>
            </a:r>
          </a:p>
          <a:p>
            <a:pPr marL="0" indent="0">
              <a:buNone/>
            </a:pPr>
            <a:endParaRPr lang="en-US" dirty="0"/>
          </a:p>
          <a:p>
            <a:pPr marL="0" indent="0">
              <a:buNone/>
            </a:pPr>
            <a:endParaRPr lang="en-US" dirty="0"/>
          </a:p>
          <a:p>
            <a:pPr marL="0" indent="0">
              <a:buNone/>
            </a:pPr>
            <a:r>
              <a:rPr lang="en-US" dirty="0"/>
              <a:t>https://docs.aws.amazon.com/redshift/latest/dg/c_choosing_dist_sort.html</a:t>
            </a:r>
          </a:p>
        </p:txBody>
      </p:sp>
      <p:sp>
        <p:nvSpPr>
          <p:cNvPr id="4" name="Slide Number Placeholder 3"/>
          <p:cNvSpPr>
            <a:spLocks noGrp="1"/>
          </p:cNvSpPr>
          <p:nvPr>
            <p:ph type="sldNum" sz="quarter" idx="5"/>
          </p:nvPr>
        </p:nvSpPr>
        <p:spPr/>
        <p:txBody>
          <a:bodyPr/>
          <a:lstStyle/>
          <a:p>
            <a:fld id="{0D0EDF81-139F-488C-872B-4720FBA6BF98}" type="slidenum">
              <a:rPr lang="en-US" smtClean="0"/>
              <a:t>10</a:t>
            </a:fld>
            <a:endParaRPr lang="en-US" dirty="0"/>
          </a:p>
        </p:txBody>
      </p:sp>
    </p:spTree>
    <p:extLst>
      <p:ext uri="{BB962C8B-B14F-4D97-AF65-F5344CB8AC3E}">
        <p14:creationId xmlns:p14="http://schemas.microsoft.com/office/powerpoint/2010/main" val="3134287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p:txBody>
          <a:bodyPr/>
          <a:lstStyle/>
          <a:p>
            <a:r>
              <a:rPr lang="en-US" dirty="0"/>
              <a:t>Redshift -ETL</a:t>
            </a:r>
          </a:p>
        </p:txBody>
      </p:sp>
      <p:sp>
        <p:nvSpPr>
          <p:cNvPr id="3" name="Subtitle 2">
            <a:extLst>
              <a:ext uri="{FF2B5EF4-FFF2-40B4-BE49-F238E27FC236}">
                <a16:creationId xmlns:a16="http://schemas.microsoft.com/office/drawing/2014/main" id="{EF5D29EF-CFED-41EF-9138-BE844655F339}"/>
              </a:ext>
            </a:extLst>
          </p:cNvPr>
          <p:cNvSpPr>
            <a:spLocks noGrp="1"/>
          </p:cNvSpPr>
          <p:nvPr>
            <p:ph type="subTitle" idx="1"/>
          </p:nvPr>
        </p:nvSpPr>
        <p:spPr/>
        <p:txBody>
          <a:bodyPr/>
          <a:lstStyle/>
          <a:p>
            <a:r>
              <a:rPr lang="en-US" dirty="0"/>
              <a:t>Vikas</a:t>
            </a:r>
          </a:p>
        </p:txBody>
      </p:sp>
    </p:spTree>
    <p:extLst>
      <p:ext uri="{BB962C8B-B14F-4D97-AF65-F5344CB8AC3E}">
        <p14:creationId xmlns:p14="http://schemas.microsoft.com/office/powerpoint/2010/main" val="207476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D931D02-91F6-492A-A4EA-C3807A403FC5}"/>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AC51ADDA-4D49-425C-B2FF-55653A3B9BB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65FAD33-97A5-4E8B-8283-4B77C5DF2DC4}"/>
              </a:ext>
            </a:extLst>
          </p:cNvPr>
          <p:cNvSpPr>
            <a:spLocks noGrp="1"/>
          </p:cNvSpPr>
          <p:nvPr>
            <p:ph type="sldNum" sz="quarter" idx="12"/>
          </p:nvPr>
        </p:nvSpPr>
        <p:spPr/>
        <p:txBody>
          <a:bodyPr/>
          <a:lstStyle/>
          <a:p>
            <a:fld id="{B9713C8C-8E70-45D5-AE59-23E60168254E}" type="slidenum">
              <a:rPr lang="en-US" smtClean="0"/>
              <a:t>10</a:t>
            </a:fld>
            <a:endParaRPr lang="en-US" dirty="0"/>
          </a:p>
        </p:txBody>
      </p:sp>
      <p:pic>
        <p:nvPicPr>
          <p:cNvPr id="1028" name="Picture 4" descr="The Quick Redshift AWS Tutorial - Everything you need to get started. -  Philip McClarence">
            <a:extLst>
              <a:ext uri="{FF2B5EF4-FFF2-40B4-BE49-F238E27FC236}">
                <a16:creationId xmlns:a16="http://schemas.microsoft.com/office/drawing/2014/main" id="{EACADFEF-0B69-42B0-8F29-E8B00CFF45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787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69966533-7465-44C0-985F-C2270D101CDB}"/>
              </a:ext>
            </a:extLst>
          </p:cNvPr>
          <p:cNvSpPr>
            <a:spLocks noGrp="1"/>
          </p:cNvSpPr>
          <p:nvPr>
            <p:ph type="dt" sz="half" idx="4294967295"/>
          </p:nvPr>
        </p:nvSpPr>
        <p:spPr>
          <a:xfrm>
            <a:off x="838200" y="6356350"/>
            <a:ext cx="2743200" cy="365125"/>
          </a:xfrm>
        </p:spPr>
        <p:txBody>
          <a:bodyPr/>
          <a:lstStyle/>
          <a:p>
            <a:pPr>
              <a:spcAft>
                <a:spcPts val="600"/>
              </a:spcAft>
            </a:pPr>
            <a:r>
              <a:rPr lang="en-US"/>
              <a:t>9/3/20XX</a:t>
            </a:r>
          </a:p>
        </p:txBody>
      </p:sp>
      <p:sp>
        <p:nvSpPr>
          <p:cNvPr id="5" name="Footer Placeholder 4">
            <a:extLst>
              <a:ext uri="{FF2B5EF4-FFF2-40B4-BE49-F238E27FC236}">
                <a16:creationId xmlns:a16="http://schemas.microsoft.com/office/drawing/2014/main" id="{A62E7F28-C0A6-4920-9C04-9F06F25C4A01}"/>
              </a:ext>
            </a:extLst>
          </p:cNvPr>
          <p:cNvSpPr>
            <a:spLocks noGrp="1"/>
          </p:cNvSpPr>
          <p:nvPr>
            <p:ph type="ftr" sz="quarter" idx="11"/>
          </p:nvPr>
        </p:nvSpPr>
        <p:spPr/>
        <p:txBody>
          <a:bodyPr/>
          <a:lstStyle/>
          <a:p>
            <a:pPr>
              <a:spcAft>
                <a:spcPts val="600"/>
              </a:spcAft>
            </a:pPr>
            <a:r>
              <a:rPr lang="en-US"/>
              <a:t>Presentation Title</a:t>
            </a:r>
          </a:p>
        </p:txBody>
      </p:sp>
      <p:sp>
        <p:nvSpPr>
          <p:cNvPr id="6" name="Slide Number Placeholder 5" hidden="1">
            <a:extLst>
              <a:ext uri="{FF2B5EF4-FFF2-40B4-BE49-F238E27FC236}">
                <a16:creationId xmlns:a16="http://schemas.microsoft.com/office/drawing/2014/main" id="{F71FFB4B-7505-4BE8-8793-2452EBF314E9}"/>
              </a:ext>
            </a:extLst>
          </p:cNvPr>
          <p:cNvSpPr>
            <a:spLocks noGrp="1"/>
          </p:cNvSpPr>
          <p:nvPr>
            <p:ph type="sldNum" sz="quarter" idx="4294967295"/>
          </p:nvPr>
        </p:nvSpPr>
        <p:spPr>
          <a:xfrm>
            <a:off x="8610600" y="6356350"/>
            <a:ext cx="2743200" cy="365125"/>
          </a:xfrm>
        </p:spPr>
        <p:txBody>
          <a:bodyPr/>
          <a:lstStyle/>
          <a:p>
            <a:pPr>
              <a:spcAft>
                <a:spcPts val="600"/>
              </a:spcAft>
            </a:pPr>
            <a:fld id="{B9713C8C-8E70-45D5-AE59-23E60168254E}" type="slidenum">
              <a:rPr lang="en-US" smtClean="0"/>
              <a:pPr>
                <a:spcAft>
                  <a:spcPts val="600"/>
                </a:spcAft>
              </a:pPr>
              <a:t>11</a:t>
            </a:fld>
            <a:endParaRPr lang="en-US"/>
          </a:p>
        </p:txBody>
      </p:sp>
      <p:pic>
        <p:nvPicPr>
          <p:cNvPr id="1026" name="Picture 2" descr="Deep dive into Redshift Spectrum and its internals | by Shubham Jain |  Towards Data Science">
            <a:extLst>
              <a:ext uri="{FF2B5EF4-FFF2-40B4-BE49-F238E27FC236}">
                <a16:creationId xmlns:a16="http://schemas.microsoft.com/office/drawing/2014/main" id="{8E17CDBB-6270-4D0B-88AF-E9277CF28E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219075"/>
            <a:ext cx="10601325" cy="641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899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F9DBFE-0953-4DA8-8062-48B58BF64537}"/>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B3AF4256-58FF-4C37-829D-523F762DA0F8}"/>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01D32C9-DD22-466C-95B4-2AF4A172E24A}"/>
              </a:ext>
            </a:extLst>
          </p:cNvPr>
          <p:cNvSpPr>
            <a:spLocks noGrp="1"/>
          </p:cNvSpPr>
          <p:nvPr>
            <p:ph type="sldNum" sz="quarter" idx="12"/>
          </p:nvPr>
        </p:nvSpPr>
        <p:spPr/>
        <p:txBody>
          <a:bodyPr/>
          <a:lstStyle/>
          <a:p>
            <a:fld id="{B9713C8C-8E70-45D5-AE59-23E60168254E}" type="slidenum">
              <a:rPr lang="en-US" smtClean="0"/>
              <a:t>12</a:t>
            </a:fld>
            <a:endParaRPr lang="en-US" dirty="0"/>
          </a:p>
        </p:txBody>
      </p:sp>
      <p:pic>
        <p:nvPicPr>
          <p:cNvPr id="1026" name="Picture 2" descr="amazon web services - Athena vs Redshift Spectrum - Stack Overflow">
            <a:extLst>
              <a:ext uri="{FF2B5EF4-FFF2-40B4-BE49-F238E27FC236}">
                <a16:creationId xmlns:a16="http://schemas.microsoft.com/office/drawing/2014/main" id="{980A3EF0-3DBB-4651-8212-FC020402B6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2400" y="-26866"/>
            <a:ext cx="9448800" cy="6911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70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C512A70-1A30-4C3C-B668-021A31F10274}"/>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15C140BD-0BF7-4A73-AFFB-E5D30EDD5D4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C013CA0-2BDE-43AF-BE84-48A7ED858247}"/>
              </a:ext>
            </a:extLst>
          </p:cNvPr>
          <p:cNvSpPr>
            <a:spLocks noGrp="1"/>
          </p:cNvSpPr>
          <p:nvPr>
            <p:ph type="sldNum" sz="quarter" idx="12"/>
          </p:nvPr>
        </p:nvSpPr>
        <p:spPr/>
        <p:txBody>
          <a:bodyPr/>
          <a:lstStyle/>
          <a:p>
            <a:fld id="{B9713C8C-8E70-45D5-AE59-23E60168254E}" type="slidenum">
              <a:rPr lang="en-US" smtClean="0"/>
              <a:t>13</a:t>
            </a:fld>
            <a:endParaRPr lang="en-US" dirty="0"/>
          </a:p>
        </p:txBody>
      </p:sp>
      <p:pic>
        <p:nvPicPr>
          <p:cNvPr id="8" name="Picture 7">
            <a:extLst>
              <a:ext uri="{FF2B5EF4-FFF2-40B4-BE49-F238E27FC236}">
                <a16:creationId xmlns:a16="http://schemas.microsoft.com/office/drawing/2014/main" id="{80083D34-858C-4C37-AA85-67B1D66AA16B}"/>
              </a:ext>
            </a:extLst>
          </p:cNvPr>
          <p:cNvPicPr>
            <a:picLocks noChangeAspect="1"/>
          </p:cNvPicPr>
          <p:nvPr/>
        </p:nvPicPr>
        <p:blipFill>
          <a:blip r:embed="rId3"/>
          <a:stretch>
            <a:fillRect/>
          </a:stretch>
        </p:blipFill>
        <p:spPr>
          <a:xfrm>
            <a:off x="0" y="1320994"/>
            <a:ext cx="12192000" cy="4216012"/>
          </a:xfrm>
          <a:prstGeom prst="rect">
            <a:avLst/>
          </a:prstGeom>
        </p:spPr>
      </p:pic>
    </p:spTree>
    <p:extLst>
      <p:ext uri="{BB962C8B-B14F-4D97-AF65-F5344CB8AC3E}">
        <p14:creationId xmlns:p14="http://schemas.microsoft.com/office/powerpoint/2010/main" val="2914244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FE9A9B9-C725-46C5-BFBD-3FA989D779C6}"/>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4E4EB6F2-A143-4CAB-A711-39E719C4A2E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C82E751-5DD6-4653-93F6-E91EC337977A}"/>
              </a:ext>
            </a:extLst>
          </p:cNvPr>
          <p:cNvSpPr>
            <a:spLocks noGrp="1"/>
          </p:cNvSpPr>
          <p:nvPr>
            <p:ph type="sldNum" sz="quarter" idx="12"/>
          </p:nvPr>
        </p:nvSpPr>
        <p:spPr/>
        <p:txBody>
          <a:bodyPr/>
          <a:lstStyle/>
          <a:p>
            <a:fld id="{B9713C8C-8E70-45D5-AE59-23E60168254E}" type="slidenum">
              <a:rPr lang="en-US" smtClean="0"/>
              <a:t>14</a:t>
            </a:fld>
            <a:endParaRPr lang="en-US" dirty="0"/>
          </a:p>
        </p:txBody>
      </p:sp>
      <p:pic>
        <p:nvPicPr>
          <p:cNvPr id="8" name="Picture 7">
            <a:extLst>
              <a:ext uri="{FF2B5EF4-FFF2-40B4-BE49-F238E27FC236}">
                <a16:creationId xmlns:a16="http://schemas.microsoft.com/office/drawing/2014/main" id="{A5848126-79C3-4915-8442-6C48B5AC16DA}"/>
              </a:ext>
            </a:extLst>
          </p:cNvPr>
          <p:cNvPicPr>
            <a:picLocks noChangeAspect="1"/>
          </p:cNvPicPr>
          <p:nvPr/>
        </p:nvPicPr>
        <p:blipFill>
          <a:blip r:embed="rId2"/>
          <a:stretch>
            <a:fillRect/>
          </a:stretch>
        </p:blipFill>
        <p:spPr>
          <a:xfrm>
            <a:off x="0" y="584200"/>
            <a:ext cx="12192000" cy="5883225"/>
          </a:xfrm>
          <a:prstGeom prst="rect">
            <a:avLst/>
          </a:prstGeom>
        </p:spPr>
      </p:pic>
    </p:spTree>
    <p:extLst>
      <p:ext uri="{BB962C8B-B14F-4D97-AF65-F5344CB8AC3E}">
        <p14:creationId xmlns:p14="http://schemas.microsoft.com/office/powerpoint/2010/main" val="598685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BC5A825-F948-4665-8536-6D18D54EE781}"/>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A758B421-47AC-4303-A355-B706560E0ABC}"/>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FEF5111-8233-41C7-8DA1-260BA6DA9805}"/>
              </a:ext>
            </a:extLst>
          </p:cNvPr>
          <p:cNvSpPr>
            <a:spLocks noGrp="1"/>
          </p:cNvSpPr>
          <p:nvPr>
            <p:ph type="sldNum" sz="quarter" idx="12"/>
          </p:nvPr>
        </p:nvSpPr>
        <p:spPr/>
        <p:txBody>
          <a:bodyPr/>
          <a:lstStyle/>
          <a:p>
            <a:fld id="{B9713C8C-8E70-45D5-AE59-23E60168254E}" type="slidenum">
              <a:rPr lang="en-US" smtClean="0"/>
              <a:t>15</a:t>
            </a:fld>
            <a:endParaRPr lang="en-US" dirty="0"/>
          </a:p>
        </p:txBody>
      </p:sp>
      <p:pic>
        <p:nvPicPr>
          <p:cNvPr id="8" name="Picture 7">
            <a:extLst>
              <a:ext uri="{FF2B5EF4-FFF2-40B4-BE49-F238E27FC236}">
                <a16:creationId xmlns:a16="http://schemas.microsoft.com/office/drawing/2014/main" id="{0101CCF3-2514-42DB-98A6-3220E64936AB}"/>
              </a:ext>
            </a:extLst>
          </p:cNvPr>
          <p:cNvPicPr>
            <a:picLocks noChangeAspect="1"/>
          </p:cNvPicPr>
          <p:nvPr/>
        </p:nvPicPr>
        <p:blipFill>
          <a:blip r:embed="rId2"/>
          <a:stretch>
            <a:fillRect/>
          </a:stretch>
        </p:blipFill>
        <p:spPr>
          <a:xfrm>
            <a:off x="25400" y="533400"/>
            <a:ext cx="12090400" cy="5499490"/>
          </a:xfrm>
          <a:prstGeom prst="rect">
            <a:avLst/>
          </a:prstGeom>
        </p:spPr>
      </p:pic>
    </p:spTree>
    <p:extLst>
      <p:ext uri="{BB962C8B-B14F-4D97-AF65-F5344CB8AC3E}">
        <p14:creationId xmlns:p14="http://schemas.microsoft.com/office/powerpoint/2010/main" val="3935783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lstStyle/>
          <a:p>
            <a:r>
              <a:rPr lang="en-US" dirty="0"/>
              <a:t>Introduction </a:t>
            </a:r>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en-US" dirty="0"/>
              <a:t>Redshift is an enterprise-level, petabyte-scale, fully managed Datawarehouse service.</a:t>
            </a:r>
          </a:p>
          <a:p>
            <a:r>
              <a:rPr lang="en-US" dirty="0"/>
              <a:t>Datawarehouse is a data management system that is designated to enable and support business Intelligence activity, especially analytics. </a:t>
            </a:r>
          </a:p>
          <a:p>
            <a:r>
              <a:rPr lang="en-US" dirty="0"/>
              <a:t>Redshift supports all core functions of the Data warehouse. It’s scalable, performant, cost-effective, easy to manage, ML optimized, and Integrated with 3’rd part tools and various AWS services. It’s SQL ready.</a:t>
            </a:r>
          </a:p>
        </p:txBody>
      </p:sp>
      <p:sp>
        <p:nvSpPr>
          <p:cNvPr id="12" name="Date Placeholder 11">
            <a:extLst>
              <a:ext uri="{FF2B5EF4-FFF2-40B4-BE49-F238E27FC236}">
                <a16:creationId xmlns:a16="http://schemas.microsoft.com/office/drawing/2014/main" id="{9C693BAD-6B4E-48AD-88BF-D933B374A1F1}"/>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1B9E4CF7-70FB-40DF-BE47-6E5AE3154753}"/>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2</a:t>
            </a:fld>
            <a:endParaRPr lang="en-US" dirty="0"/>
          </a:p>
        </p:txBody>
      </p:sp>
    </p:spTree>
    <p:extLst>
      <p:ext uri="{BB962C8B-B14F-4D97-AF65-F5344CB8AC3E}">
        <p14:creationId xmlns:p14="http://schemas.microsoft.com/office/powerpoint/2010/main" val="2849151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7C95B5-3674-433B-A19B-B96220C55848}"/>
              </a:ext>
            </a:extLst>
          </p:cNvPr>
          <p:cNvPicPr>
            <a:picLocks noChangeAspect="1"/>
          </p:cNvPicPr>
          <p:nvPr/>
        </p:nvPicPr>
        <p:blipFill>
          <a:blip r:embed="rId3"/>
          <a:stretch>
            <a:fillRect/>
          </a:stretch>
        </p:blipFill>
        <p:spPr>
          <a:xfrm>
            <a:off x="130765" y="231774"/>
            <a:ext cx="11997735" cy="6042025"/>
          </a:xfrm>
          <a:prstGeom prst="rect">
            <a:avLst/>
          </a:prstGeom>
        </p:spPr>
      </p:pic>
    </p:spTree>
    <p:extLst>
      <p:ext uri="{BB962C8B-B14F-4D97-AF65-F5344CB8AC3E}">
        <p14:creationId xmlns:p14="http://schemas.microsoft.com/office/powerpoint/2010/main" val="3156747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3188EE-7CBE-4B99-A54F-75C707713E83}"/>
              </a:ext>
            </a:extLst>
          </p:cNvPr>
          <p:cNvPicPr>
            <a:picLocks noChangeAspect="1"/>
          </p:cNvPicPr>
          <p:nvPr/>
        </p:nvPicPr>
        <p:blipFill>
          <a:blip r:embed="rId3"/>
          <a:stretch>
            <a:fillRect/>
          </a:stretch>
        </p:blipFill>
        <p:spPr>
          <a:xfrm>
            <a:off x="0" y="533400"/>
            <a:ext cx="12192000" cy="5887103"/>
          </a:xfrm>
          <a:prstGeom prst="rect">
            <a:avLst/>
          </a:prstGeom>
        </p:spPr>
      </p:pic>
    </p:spTree>
    <p:extLst>
      <p:ext uri="{BB962C8B-B14F-4D97-AF65-F5344CB8AC3E}">
        <p14:creationId xmlns:p14="http://schemas.microsoft.com/office/powerpoint/2010/main" val="3740016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53BBC0-59B5-41CB-A71B-5F36436AA7DC}"/>
              </a:ext>
            </a:extLst>
          </p:cNvPr>
          <p:cNvPicPr>
            <a:picLocks noChangeAspect="1"/>
          </p:cNvPicPr>
          <p:nvPr/>
        </p:nvPicPr>
        <p:blipFill>
          <a:blip r:embed="rId3"/>
          <a:stretch>
            <a:fillRect/>
          </a:stretch>
        </p:blipFill>
        <p:spPr>
          <a:xfrm>
            <a:off x="0" y="266700"/>
            <a:ext cx="12192000" cy="5751416"/>
          </a:xfrm>
          <a:prstGeom prst="rect">
            <a:avLst/>
          </a:prstGeom>
        </p:spPr>
      </p:pic>
    </p:spTree>
    <p:extLst>
      <p:ext uri="{BB962C8B-B14F-4D97-AF65-F5344CB8AC3E}">
        <p14:creationId xmlns:p14="http://schemas.microsoft.com/office/powerpoint/2010/main" val="2483466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lass 3 - Redshift Architecture and System Tables - YouTube">
            <a:extLst>
              <a:ext uri="{FF2B5EF4-FFF2-40B4-BE49-F238E27FC236}">
                <a16:creationId xmlns:a16="http://schemas.microsoft.com/office/drawing/2014/main" id="{FE940601-99D7-42EC-B537-AE7EABBE85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450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547530C-555F-4C71-A6A8-4176E5C3BC59}"/>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FA919E7E-B473-460A-8908-4717134567E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41C9AA5-25A1-4B0C-A467-0F3FAE4B1C14}"/>
              </a:ext>
            </a:extLst>
          </p:cNvPr>
          <p:cNvSpPr>
            <a:spLocks noGrp="1"/>
          </p:cNvSpPr>
          <p:nvPr>
            <p:ph type="sldNum" sz="quarter" idx="12"/>
          </p:nvPr>
        </p:nvSpPr>
        <p:spPr/>
        <p:txBody>
          <a:bodyPr/>
          <a:lstStyle/>
          <a:p>
            <a:fld id="{B9713C8C-8E70-45D5-AE59-23E60168254E}" type="slidenum">
              <a:rPr lang="en-US" smtClean="0"/>
              <a:t>7</a:t>
            </a:fld>
            <a:endParaRPr lang="en-US" dirty="0"/>
          </a:p>
        </p:txBody>
      </p:sp>
      <p:pic>
        <p:nvPicPr>
          <p:cNvPr id="1028" name="Picture 4">
            <a:extLst>
              <a:ext uri="{FF2B5EF4-FFF2-40B4-BE49-F238E27FC236}">
                <a16:creationId xmlns:a16="http://schemas.microsoft.com/office/drawing/2014/main" id="{05515086-143D-4FF5-AC5C-B07BF52CE0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0" y="0"/>
            <a:ext cx="8610600" cy="6996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39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E483477-C95A-4B92-8EFE-6A6583EDF725}"/>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0AA2FFAC-4B8A-4B84-8FD6-8C5EA421D6F3}"/>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71B9B495-355B-4382-B395-67D5A8B9A849}"/>
              </a:ext>
            </a:extLst>
          </p:cNvPr>
          <p:cNvSpPr>
            <a:spLocks noGrp="1"/>
          </p:cNvSpPr>
          <p:nvPr>
            <p:ph type="sldNum" sz="quarter" idx="12"/>
          </p:nvPr>
        </p:nvSpPr>
        <p:spPr/>
        <p:txBody>
          <a:bodyPr/>
          <a:lstStyle/>
          <a:p>
            <a:fld id="{B9713C8C-8E70-45D5-AE59-23E60168254E}" type="slidenum">
              <a:rPr lang="en-US" smtClean="0"/>
              <a:t>8</a:t>
            </a:fld>
            <a:endParaRPr lang="en-US" dirty="0"/>
          </a:p>
        </p:txBody>
      </p:sp>
      <p:pic>
        <p:nvPicPr>
          <p:cNvPr id="2050" name="Picture 2" descr="What is a ColumnStore Index and Why it is Important? | MariaDB">
            <a:extLst>
              <a:ext uri="{FF2B5EF4-FFF2-40B4-BE49-F238E27FC236}">
                <a16:creationId xmlns:a16="http://schemas.microsoft.com/office/drawing/2014/main" id="{FE2E10EB-E8C7-490A-932D-85F10F09D4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4378"/>
            <a:ext cx="11962572" cy="635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1672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3A4F36D-0D14-42E0-A7F1-B70C2B6B4A28}"/>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20E26B3B-C542-433E-BF22-D078B8F1A614}"/>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6CAC1DE-41F6-4021-AEF4-16867AABAF58}"/>
              </a:ext>
            </a:extLst>
          </p:cNvPr>
          <p:cNvSpPr>
            <a:spLocks noGrp="1"/>
          </p:cNvSpPr>
          <p:nvPr>
            <p:ph type="sldNum" sz="quarter" idx="12"/>
          </p:nvPr>
        </p:nvSpPr>
        <p:spPr/>
        <p:txBody>
          <a:bodyPr/>
          <a:lstStyle/>
          <a:p>
            <a:fld id="{B9713C8C-8E70-45D5-AE59-23E60168254E}" type="slidenum">
              <a:rPr lang="en-US" smtClean="0"/>
              <a:t>9</a:t>
            </a:fld>
            <a:endParaRPr lang="en-US" dirty="0"/>
          </a:p>
        </p:txBody>
      </p:sp>
      <p:pic>
        <p:nvPicPr>
          <p:cNvPr id="1026" name="Picture 2" descr="Amazon Redshift Materialized Views - YouTube">
            <a:extLst>
              <a:ext uri="{FF2B5EF4-FFF2-40B4-BE49-F238E27FC236}">
                <a16:creationId xmlns:a16="http://schemas.microsoft.com/office/drawing/2014/main" id="{8067BBC2-14B5-4245-84EE-3BE594AB03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602289"/>
      </p:ext>
    </p:extLst>
  </p:cSld>
  <p:clrMapOvr>
    <a:masterClrMapping/>
  </p:clrMapOvr>
</p:sld>
</file>

<file path=ppt/theme/theme1.xml><?xml version="1.0" encoding="utf-8"?>
<a:theme xmlns:a="http://schemas.openxmlformats.org/drawingml/2006/main" name="Brush">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3.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{76549825-6D47-4FF9-B941-91EEE48E3F3C}tf89080264_win32</Template>
  <TotalTime>708</TotalTime>
  <Words>775</Words>
  <Application>Microsoft Office PowerPoint</Application>
  <PresentationFormat>Widescreen</PresentationFormat>
  <Paragraphs>122</Paragraphs>
  <Slides>15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Elephant</vt:lpstr>
      <vt:lpstr>proxima-nova</vt:lpstr>
      <vt:lpstr>Brush</vt:lpstr>
      <vt:lpstr>Redshift -ETL</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Redshift -ETL</dc:title>
  <dc:creator>Vikas, Kumar</dc:creator>
  <cp:lastModifiedBy>Vikas, Kumar</cp:lastModifiedBy>
  <cp:revision>25</cp:revision>
  <dcterms:created xsi:type="dcterms:W3CDTF">2022-06-28T08:37:09Z</dcterms:created>
  <dcterms:modified xsi:type="dcterms:W3CDTF">2022-07-01T11:46:53Z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ea60d57e-af5b-4752-ac57-3e4f28ca11dc_Enabled">
    <vt:lpwstr>true</vt:lpwstr>
  </property>
  <property fmtid="{D5CDD505-2E9C-101B-9397-08002B2CF9AE}" pid="4" name="MSIP_Label_ea60d57e-af5b-4752-ac57-3e4f28ca11dc_SetDate">
    <vt:lpwstr>2022-06-28T08:37:10Z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bb9eae17-fc1c-4fb3-b477-df5eb5ecb95d</vt:lpwstr>
  </property>
  <property fmtid="{D5CDD505-2E9C-101B-9397-08002B2CF9AE}" pid="9" name="MSIP_Label_ea60d57e-af5b-4752-ac57-3e4f28ca11dc_ContentBits">
    <vt:lpwstr>0</vt:lpwstr>
  </property>
</Properties>
</file>