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10693400" cy="15087600"/>
  <p:notesSz cx="10693400" cy="150876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hith S Gowda" initials="MSG" lastIdx="1" clrIdx="0">
    <p:extLst>
      <p:ext uri="{19B8F6BF-5375-455C-9EA6-DF929625EA0E}">
        <p15:presenceInfo xmlns:p15="http://schemas.microsoft.com/office/powerpoint/2012/main" userId="Mohith S Gowd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30CF59-352C-4D3C-B0E3-826374B89C94}" v="20" dt="2024-03-24T16:45:37.31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29" d="100"/>
          <a:sy n="29" d="100"/>
        </p:scale>
        <p:origin x="2448"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 Id="rId9"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3913" cy="75565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057900" y="0"/>
            <a:ext cx="4632325" cy="755650"/>
          </a:xfrm>
          <a:prstGeom prst="rect">
            <a:avLst/>
          </a:prstGeom>
        </p:spPr>
        <p:txBody>
          <a:bodyPr vert="horz" lIns="91440" tIns="45720" rIns="91440" bIns="45720" rtlCol="0"/>
          <a:lstStyle>
            <a:lvl1pPr algn="r">
              <a:defRPr sz="1200"/>
            </a:lvl1pPr>
          </a:lstStyle>
          <a:p>
            <a:fld id="{BBADAF63-28FC-4875-B8FF-8C37A81ACD6A}" type="datetimeFigureOut">
              <a:rPr lang="en-IN" smtClean="0"/>
              <a:t>26-03-2024</a:t>
            </a:fld>
            <a:endParaRPr lang="en-IN"/>
          </a:p>
        </p:txBody>
      </p:sp>
      <p:sp>
        <p:nvSpPr>
          <p:cNvPr id="4" name="Slide Image Placeholder 3"/>
          <p:cNvSpPr>
            <a:spLocks noGrp="1" noRot="1" noChangeAspect="1"/>
          </p:cNvSpPr>
          <p:nvPr>
            <p:ph type="sldImg" idx="2"/>
          </p:nvPr>
        </p:nvSpPr>
        <p:spPr>
          <a:xfrm>
            <a:off x="3541713" y="1885950"/>
            <a:ext cx="3609975" cy="50927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069975" y="7261225"/>
            <a:ext cx="8553450" cy="594042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14331950"/>
            <a:ext cx="4633913" cy="75565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057900" y="14331950"/>
            <a:ext cx="4632325" cy="755650"/>
          </a:xfrm>
          <a:prstGeom prst="rect">
            <a:avLst/>
          </a:prstGeom>
        </p:spPr>
        <p:txBody>
          <a:bodyPr vert="horz" lIns="91440" tIns="45720" rIns="91440" bIns="45720" rtlCol="0" anchor="b"/>
          <a:lstStyle>
            <a:lvl1pPr algn="r">
              <a:defRPr sz="1200"/>
            </a:lvl1pPr>
          </a:lstStyle>
          <a:p>
            <a:fld id="{9D593BBD-D8EB-4280-929F-52AB45B4E642}" type="slidenum">
              <a:rPr lang="en-IN" smtClean="0"/>
              <a:t>‹#›</a:t>
            </a:fld>
            <a:endParaRPr lang="en-IN"/>
          </a:p>
        </p:txBody>
      </p:sp>
    </p:spTree>
    <p:extLst>
      <p:ext uri="{BB962C8B-B14F-4D97-AF65-F5344CB8AC3E}">
        <p14:creationId xmlns:p14="http://schemas.microsoft.com/office/powerpoint/2010/main" val="7469952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D593BBD-D8EB-4280-929F-52AB45B4E642}" type="slidenum">
              <a:rPr lang="en-IN" smtClean="0"/>
              <a:t>1</a:t>
            </a:fld>
            <a:endParaRPr lang="en-IN"/>
          </a:p>
        </p:txBody>
      </p:sp>
    </p:spTree>
    <p:extLst>
      <p:ext uri="{BB962C8B-B14F-4D97-AF65-F5344CB8AC3E}">
        <p14:creationId xmlns:p14="http://schemas.microsoft.com/office/powerpoint/2010/main" val="2287992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02005" y="4677156"/>
            <a:ext cx="9089390" cy="3168396"/>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604010" y="8449056"/>
            <a:ext cx="7485380" cy="37719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534670" y="3470148"/>
            <a:ext cx="4651629" cy="9957816"/>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507101" y="3470148"/>
            <a:ext cx="4651629" cy="9957816"/>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3/26/2024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3/26/2024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3/26/2024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5569302" y="14271423"/>
            <a:ext cx="5034915" cy="810895"/>
          </a:xfrm>
          <a:custGeom>
            <a:avLst/>
            <a:gdLst/>
            <a:ahLst/>
            <a:cxnLst/>
            <a:rect l="l" t="t" r="r" b="b"/>
            <a:pathLst>
              <a:path w="5034915" h="810894">
                <a:moveTo>
                  <a:pt x="0" y="135078"/>
                </a:moveTo>
                <a:lnTo>
                  <a:pt x="15379" y="66891"/>
                </a:lnTo>
                <a:lnTo>
                  <a:pt x="55941" y="18438"/>
                </a:lnTo>
                <a:lnTo>
                  <a:pt x="112919" y="0"/>
                </a:lnTo>
                <a:lnTo>
                  <a:pt x="4921603" y="0"/>
                </a:lnTo>
                <a:lnTo>
                  <a:pt x="4978582" y="18438"/>
                </a:lnTo>
                <a:lnTo>
                  <a:pt x="5019144" y="66891"/>
                </a:lnTo>
                <a:lnTo>
                  <a:pt x="5034524" y="135078"/>
                </a:lnTo>
                <a:lnTo>
                  <a:pt x="5034524" y="675295"/>
                </a:lnTo>
                <a:lnTo>
                  <a:pt x="5019144" y="743473"/>
                </a:lnTo>
                <a:lnTo>
                  <a:pt x="4978582" y="791924"/>
                </a:lnTo>
                <a:lnTo>
                  <a:pt x="4921603" y="810365"/>
                </a:lnTo>
                <a:lnTo>
                  <a:pt x="112919" y="810365"/>
                </a:lnTo>
                <a:lnTo>
                  <a:pt x="55941" y="791924"/>
                </a:lnTo>
                <a:lnTo>
                  <a:pt x="15379" y="743473"/>
                </a:lnTo>
                <a:lnTo>
                  <a:pt x="0" y="675295"/>
                </a:lnTo>
                <a:lnTo>
                  <a:pt x="0" y="135078"/>
                </a:lnTo>
                <a:close/>
              </a:path>
            </a:pathLst>
          </a:custGeom>
          <a:ln w="9524">
            <a:solidFill>
              <a:srgbClr val="000000"/>
            </a:solidFill>
          </a:ln>
        </p:spPr>
        <p:txBody>
          <a:bodyPr wrap="square" lIns="0" tIns="0" rIns="0" bIns="0" rtlCol="0"/>
          <a:lstStyle/>
          <a:p>
            <a:endParaRPr/>
          </a:p>
        </p:txBody>
      </p:sp>
      <p:sp>
        <p:nvSpPr>
          <p:cNvPr id="2" name="Holder 2"/>
          <p:cNvSpPr>
            <a:spLocks noGrp="1"/>
          </p:cNvSpPr>
          <p:nvPr>
            <p:ph type="title"/>
          </p:nvPr>
        </p:nvSpPr>
        <p:spPr>
          <a:xfrm>
            <a:off x="534670" y="603504"/>
            <a:ext cx="9624060" cy="2414016"/>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534670" y="3470148"/>
            <a:ext cx="9624060" cy="9957816"/>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635756" y="14031468"/>
            <a:ext cx="3421888" cy="75438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34670" y="14031468"/>
            <a:ext cx="2459482" cy="75438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3/26/2024</a:t>
            </a:fld>
            <a:endParaRPr lang="en-US"/>
          </a:p>
        </p:txBody>
      </p:sp>
      <p:sp>
        <p:nvSpPr>
          <p:cNvPr id="6" name="Holder 6"/>
          <p:cNvSpPr>
            <a:spLocks noGrp="1"/>
          </p:cNvSpPr>
          <p:nvPr>
            <p:ph type="sldNum" sz="quarter" idx="7"/>
          </p:nvPr>
        </p:nvSpPr>
        <p:spPr>
          <a:xfrm>
            <a:off x="7699248" y="14031468"/>
            <a:ext cx="2459482" cy="75438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448302" y="14395400"/>
            <a:ext cx="1694814" cy="505267"/>
          </a:xfrm>
          <a:prstGeom prst="rect">
            <a:avLst/>
          </a:prstGeom>
        </p:spPr>
        <p:txBody>
          <a:bodyPr vert="horz" wrap="square" lIns="0" tIns="12700" rIns="0" bIns="0" rtlCol="0">
            <a:spAutoFit/>
          </a:bodyPr>
          <a:lstStyle/>
          <a:p>
            <a:pPr marL="12700" marR="5080" algn="ctr">
              <a:lnSpc>
                <a:spcPct val="100000"/>
              </a:lnSpc>
              <a:spcBef>
                <a:spcPts val="100"/>
              </a:spcBef>
            </a:pPr>
            <a:r>
              <a:rPr lang="en-US" sz="1600" dirty="0">
                <a:latin typeface="Times New Roman" panose="02020603050405020304" pitchFamily="18" charset="0"/>
                <a:cs typeface="Times New Roman" panose="02020603050405020304" pitchFamily="18" charset="0"/>
              </a:rPr>
              <a:t>Dr. Jyoti Shetty Assistant Professor</a:t>
            </a:r>
            <a:endParaRPr sz="1500" dirty="0">
              <a:latin typeface="Times New Roman" panose="02020603050405020304" pitchFamily="18" charset="0"/>
              <a:cs typeface="Times New Roman" panose="02020603050405020304" pitchFamily="18" charset="0"/>
            </a:endParaRPr>
          </a:p>
        </p:txBody>
      </p:sp>
      <p:grpSp>
        <p:nvGrpSpPr>
          <p:cNvPr id="4" name="object 4"/>
          <p:cNvGrpSpPr/>
          <p:nvPr/>
        </p:nvGrpSpPr>
        <p:grpSpPr>
          <a:xfrm>
            <a:off x="9848" y="5648"/>
            <a:ext cx="3475354" cy="1694814"/>
            <a:chOff x="9848" y="5648"/>
            <a:chExt cx="3475354" cy="1694814"/>
          </a:xfrm>
        </p:grpSpPr>
        <p:sp>
          <p:nvSpPr>
            <p:cNvPr id="5" name="object 5"/>
            <p:cNvSpPr/>
            <p:nvPr/>
          </p:nvSpPr>
          <p:spPr>
            <a:xfrm>
              <a:off x="9848" y="5648"/>
              <a:ext cx="3475354" cy="1694814"/>
            </a:xfrm>
            <a:custGeom>
              <a:avLst/>
              <a:gdLst/>
              <a:ahLst/>
              <a:cxnLst/>
              <a:rect l="l" t="t" r="r" b="b"/>
              <a:pathLst>
                <a:path w="3475354" h="1694814">
                  <a:moveTo>
                    <a:pt x="0" y="1694213"/>
                  </a:moveTo>
                  <a:lnTo>
                    <a:pt x="0" y="0"/>
                  </a:lnTo>
                  <a:lnTo>
                    <a:pt x="3475101" y="0"/>
                  </a:lnTo>
                  <a:lnTo>
                    <a:pt x="0" y="1694213"/>
                  </a:lnTo>
                  <a:close/>
                </a:path>
              </a:pathLst>
            </a:custGeom>
            <a:solidFill>
              <a:srgbClr val="005792"/>
            </a:solidFill>
          </p:spPr>
          <p:txBody>
            <a:bodyPr wrap="square" lIns="0" tIns="0" rIns="0" bIns="0" rtlCol="0"/>
            <a:lstStyle/>
            <a:p>
              <a:endParaRPr dirty="0"/>
            </a:p>
          </p:txBody>
        </p:sp>
        <p:pic>
          <p:nvPicPr>
            <p:cNvPr id="6" name="object 6"/>
            <p:cNvPicPr/>
            <p:nvPr/>
          </p:nvPicPr>
          <p:blipFill>
            <a:blip r:embed="rId3" cstate="print"/>
            <a:stretch>
              <a:fillRect/>
            </a:stretch>
          </p:blipFill>
          <p:spPr>
            <a:xfrm>
              <a:off x="115049" y="220226"/>
              <a:ext cx="852054" cy="1070808"/>
            </a:xfrm>
            <a:prstGeom prst="rect">
              <a:avLst/>
            </a:prstGeom>
          </p:spPr>
        </p:pic>
      </p:grpSp>
      <p:sp>
        <p:nvSpPr>
          <p:cNvPr id="7" name="object 7"/>
          <p:cNvSpPr txBox="1"/>
          <p:nvPr/>
        </p:nvSpPr>
        <p:spPr>
          <a:xfrm>
            <a:off x="949986" y="-35080"/>
            <a:ext cx="1587500" cy="647100"/>
          </a:xfrm>
          <a:prstGeom prst="rect">
            <a:avLst/>
          </a:prstGeom>
        </p:spPr>
        <p:txBody>
          <a:bodyPr vert="horz" wrap="square" lIns="0" tIns="12700" rIns="0" bIns="0" rtlCol="0">
            <a:spAutoFit/>
          </a:bodyPr>
          <a:lstStyle/>
          <a:p>
            <a:pPr marL="12700" marR="5080">
              <a:lnSpc>
                <a:spcPct val="119700"/>
              </a:lnSpc>
              <a:spcBef>
                <a:spcPts val="100"/>
              </a:spcBef>
            </a:pPr>
            <a:r>
              <a:rPr b="1" spc="-20" dirty="0">
                <a:solidFill>
                  <a:srgbClr val="FFFFFF"/>
                </a:solidFill>
                <a:latin typeface="Arial"/>
                <a:cs typeface="Arial"/>
              </a:rPr>
              <a:t>RV</a:t>
            </a:r>
            <a:r>
              <a:rPr b="1" spc="-55" dirty="0">
                <a:solidFill>
                  <a:srgbClr val="FFFFFF"/>
                </a:solidFill>
                <a:latin typeface="Arial"/>
                <a:cs typeface="Arial"/>
              </a:rPr>
              <a:t> </a:t>
            </a:r>
            <a:r>
              <a:rPr b="1" spc="-5" dirty="0">
                <a:solidFill>
                  <a:srgbClr val="FFFFFF"/>
                </a:solidFill>
                <a:latin typeface="Arial"/>
                <a:cs typeface="Arial"/>
              </a:rPr>
              <a:t>College</a:t>
            </a:r>
            <a:r>
              <a:rPr b="1" spc="-50" dirty="0">
                <a:solidFill>
                  <a:srgbClr val="FFFFFF"/>
                </a:solidFill>
                <a:latin typeface="Arial"/>
                <a:cs typeface="Arial"/>
              </a:rPr>
              <a:t> </a:t>
            </a:r>
            <a:r>
              <a:rPr b="1" spc="-5" dirty="0">
                <a:solidFill>
                  <a:srgbClr val="FFFFFF"/>
                </a:solidFill>
                <a:latin typeface="Arial"/>
                <a:cs typeface="Arial"/>
              </a:rPr>
              <a:t>of </a:t>
            </a:r>
            <a:r>
              <a:rPr b="1" spc="-509" dirty="0">
                <a:solidFill>
                  <a:srgbClr val="FFFFFF"/>
                </a:solidFill>
                <a:latin typeface="Arial"/>
                <a:cs typeface="Arial"/>
              </a:rPr>
              <a:t> </a:t>
            </a:r>
            <a:r>
              <a:rPr b="1" spc="-5" dirty="0">
                <a:solidFill>
                  <a:srgbClr val="FFFFFF"/>
                </a:solidFill>
                <a:latin typeface="Arial"/>
                <a:cs typeface="Arial"/>
              </a:rPr>
              <a:t>Engineering</a:t>
            </a:r>
            <a:endParaRPr dirty="0">
              <a:latin typeface="Arial"/>
              <a:cs typeface="Arial"/>
            </a:endParaRPr>
          </a:p>
        </p:txBody>
      </p:sp>
      <p:sp>
        <p:nvSpPr>
          <p:cNvPr id="8" name="object 8"/>
          <p:cNvSpPr txBox="1"/>
          <p:nvPr/>
        </p:nvSpPr>
        <p:spPr>
          <a:xfrm>
            <a:off x="3477624" y="-52836"/>
            <a:ext cx="7078250" cy="289823"/>
          </a:xfrm>
          <a:prstGeom prst="rect">
            <a:avLst/>
          </a:prstGeom>
        </p:spPr>
        <p:txBody>
          <a:bodyPr vert="horz" wrap="square" lIns="0" tIns="12700" rIns="0" bIns="0" rtlCol="0">
            <a:spAutoFit/>
          </a:bodyPr>
          <a:lstStyle/>
          <a:p>
            <a:pPr marL="5113655" algn="ctr">
              <a:lnSpc>
                <a:spcPct val="100000"/>
              </a:lnSpc>
              <a:spcBef>
                <a:spcPts val="100"/>
              </a:spcBef>
            </a:pPr>
            <a:r>
              <a:rPr i="1" spc="-5" dirty="0">
                <a:solidFill>
                  <a:srgbClr val="005792"/>
                </a:solidFill>
                <a:latin typeface="Times New Roman"/>
                <a:cs typeface="Times New Roman"/>
              </a:rPr>
              <a:t>Go,</a:t>
            </a:r>
            <a:r>
              <a:rPr i="1" spc="-35" dirty="0">
                <a:solidFill>
                  <a:srgbClr val="005792"/>
                </a:solidFill>
                <a:latin typeface="Times New Roman"/>
                <a:cs typeface="Times New Roman"/>
              </a:rPr>
              <a:t> </a:t>
            </a:r>
            <a:r>
              <a:rPr i="1" spc="-5" dirty="0">
                <a:solidFill>
                  <a:srgbClr val="005792"/>
                </a:solidFill>
                <a:latin typeface="Times New Roman"/>
                <a:cs typeface="Times New Roman"/>
              </a:rPr>
              <a:t>change</a:t>
            </a:r>
            <a:r>
              <a:rPr i="1" spc="-30" dirty="0">
                <a:solidFill>
                  <a:srgbClr val="005792"/>
                </a:solidFill>
                <a:latin typeface="Times New Roman"/>
                <a:cs typeface="Times New Roman"/>
              </a:rPr>
              <a:t> </a:t>
            </a:r>
            <a:r>
              <a:rPr i="1" spc="-5" dirty="0">
                <a:solidFill>
                  <a:srgbClr val="005792"/>
                </a:solidFill>
                <a:latin typeface="Times New Roman"/>
                <a:cs typeface="Times New Roman"/>
              </a:rPr>
              <a:t>the</a:t>
            </a:r>
            <a:r>
              <a:rPr i="1" spc="-30" dirty="0">
                <a:solidFill>
                  <a:srgbClr val="005792"/>
                </a:solidFill>
                <a:latin typeface="Times New Roman"/>
                <a:cs typeface="Times New Roman"/>
              </a:rPr>
              <a:t> </a:t>
            </a:r>
            <a:r>
              <a:rPr i="1" spc="-5" dirty="0">
                <a:solidFill>
                  <a:srgbClr val="005792"/>
                </a:solidFill>
                <a:latin typeface="Times New Roman"/>
                <a:cs typeface="Times New Roman"/>
              </a:rPr>
              <a:t>world</a:t>
            </a:r>
            <a:endParaRPr lang="en-IN" dirty="0">
              <a:latin typeface="Times New Roman"/>
              <a:cs typeface="Times New Roman"/>
            </a:endParaRPr>
          </a:p>
        </p:txBody>
      </p:sp>
      <p:sp>
        <p:nvSpPr>
          <p:cNvPr id="9" name="object 9"/>
          <p:cNvSpPr txBox="1"/>
          <p:nvPr/>
        </p:nvSpPr>
        <p:spPr>
          <a:xfrm>
            <a:off x="209324" y="1647317"/>
            <a:ext cx="5137376" cy="2041585"/>
          </a:xfrm>
          <a:prstGeom prst="rect">
            <a:avLst/>
          </a:prstGeom>
        </p:spPr>
        <p:txBody>
          <a:bodyPr vert="horz" wrap="square" lIns="0" tIns="12700" rIns="0" bIns="0" rtlCol="0">
            <a:spAutoFit/>
          </a:bodyPr>
          <a:lstStyle/>
          <a:p>
            <a:pPr marL="12700">
              <a:lnSpc>
                <a:spcPct val="100000"/>
              </a:lnSpc>
              <a:spcBef>
                <a:spcPts val="100"/>
              </a:spcBef>
            </a:pPr>
            <a:r>
              <a:rPr sz="1100" b="1" spc="-5" dirty="0">
                <a:solidFill>
                  <a:srgbClr val="FF0000"/>
                </a:solidFill>
                <a:latin typeface="Times New Roman"/>
                <a:cs typeface="Times New Roman"/>
              </a:rPr>
              <a:t>Introduction</a:t>
            </a:r>
            <a:r>
              <a:rPr sz="1100" b="1" spc="-15" dirty="0">
                <a:solidFill>
                  <a:srgbClr val="FF0000"/>
                </a:solidFill>
                <a:latin typeface="Times New Roman"/>
                <a:cs typeface="Times New Roman"/>
              </a:rPr>
              <a:t> </a:t>
            </a:r>
            <a:r>
              <a:rPr sz="1100" b="1" dirty="0">
                <a:solidFill>
                  <a:srgbClr val="FF0000"/>
                </a:solidFill>
                <a:latin typeface="Times New Roman"/>
                <a:cs typeface="Times New Roman"/>
              </a:rPr>
              <a:t>to</a:t>
            </a:r>
            <a:r>
              <a:rPr lang="en-US" sz="1100" b="1" dirty="0">
                <a:solidFill>
                  <a:srgbClr val="FF0000"/>
                </a:solidFill>
                <a:latin typeface="Times New Roman"/>
                <a:cs typeface="Times New Roman"/>
              </a:rPr>
              <a:t> Implementing Virtual Memory Management System  </a:t>
            </a:r>
            <a:r>
              <a:rPr sz="1100" b="1" dirty="0">
                <a:solidFill>
                  <a:srgbClr val="FF0000"/>
                </a:solidFill>
                <a:latin typeface="Times New Roman"/>
                <a:cs typeface="Times New Roman"/>
              </a:rPr>
              <a:t>:</a:t>
            </a:r>
            <a:endParaRPr lang="en-IN" sz="1100" b="1" dirty="0">
              <a:solidFill>
                <a:srgbClr val="FF0000"/>
              </a:solidFill>
              <a:latin typeface="Times New Roman"/>
              <a:cs typeface="Times New Roman"/>
            </a:endParaRPr>
          </a:p>
          <a:p>
            <a:pPr marL="12700">
              <a:lnSpc>
                <a:spcPct val="100000"/>
              </a:lnSpc>
              <a:spcBef>
                <a:spcPts val="100"/>
              </a:spcBef>
            </a:pPr>
            <a:r>
              <a:rPr lang="en-US" sz="1200" dirty="0"/>
              <a:t>In the realm of computer science, the concept of virtual memory stands as a cornerstone for modern operating systems (OS). Virtual memory is a powerful abstraction that allows programs to operate as if they have access to a vast and contiguous block of memory, despite the limitations of physical RAM (Random Access Memory). virtual memory management plays a pivotal role in efficiently utilizing system resources and providing a seamless user experience. Operating Systems (OS) use virtual memory to abstract physical memory resources, enabling processes to access memory locations that may not necessarily reside in the main physical memory (RAM). This abstraction is crucial for multitasking environments where numerous processes compete for limited physical memory resources.</a:t>
            </a:r>
            <a:endParaRPr lang="en-US" sz="1200" dirty="0">
              <a:latin typeface="Times New Roman" panose="02020603050405020304" pitchFamily="18" charset="0"/>
              <a:cs typeface="Times New Roman" panose="02020603050405020304" pitchFamily="18" charset="0"/>
            </a:endParaRPr>
          </a:p>
        </p:txBody>
      </p:sp>
      <p:sp>
        <p:nvSpPr>
          <p:cNvPr id="14" name="object 14"/>
          <p:cNvSpPr txBox="1"/>
          <p:nvPr/>
        </p:nvSpPr>
        <p:spPr>
          <a:xfrm>
            <a:off x="231429" y="5838496"/>
            <a:ext cx="4960620" cy="1392689"/>
          </a:xfrm>
          <a:prstGeom prst="rect">
            <a:avLst/>
          </a:prstGeom>
        </p:spPr>
        <p:txBody>
          <a:bodyPr vert="horz" wrap="square" lIns="0" tIns="12700" rIns="0" bIns="0" rtlCol="0">
            <a:spAutoFit/>
          </a:bodyPr>
          <a:lstStyle/>
          <a:p>
            <a:pPr marL="12700">
              <a:spcBef>
                <a:spcPts val="100"/>
              </a:spcBef>
            </a:pPr>
            <a:r>
              <a:rPr lang="en-IN" sz="1100" b="1" spc="-10" dirty="0">
                <a:solidFill>
                  <a:srgbClr val="FF0000"/>
                </a:solidFill>
                <a:latin typeface="Times New Roman"/>
                <a:cs typeface="Times New Roman"/>
              </a:rPr>
              <a:t>Problem Statement :</a:t>
            </a:r>
          </a:p>
          <a:p>
            <a:pPr marL="12700">
              <a:spcBef>
                <a:spcPts val="100"/>
              </a:spcBef>
            </a:pPr>
            <a:r>
              <a:rPr lang="en-GB" sz="1100" dirty="0">
                <a:latin typeface="Times New Roman" panose="02020603050405020304" pitchFamily="18" charset="0"/>
                <a:ea typeface="Times New Roman" panose="02020603050405020304" pitchFamily="18" charset="0"/>
              </a:rPr>
              <a:t>Design and implement an efficient virtual memory management system for an operating system to address the challenges of optimizing page replacement policies, minimizing page faults, and enhancing overall system performance. The system should be capable of dynamically managing the allocation and deallocation of virtual memory space, ensuring seamless interaction between physical and virtual memory, and implementing effective page replacement strategies. </a:t>
            </a:r>
            <a:endParaRPr lang="en-IN" sz="1100" dirty="0"/>
          </a:p>
          <a:p>
            <a:pPr marL="12700">
              <a:lnSpc>
                <a:spcPct val="100000"/>
              </a:lnSpc>
              <a:spcBef>
                <a:spcPts val="100"/>
              </a:spcBef>
            </a:pPr>
            <a:endParaRPr lang="en-IN" sz="1100" b="1" dirty="0">
              <a:solidFill>
                <a:srgbClr val="FF0000"/>
              </a:solidFill>
              <a:latin typeface="Times New Roman"/>
              <a:cs typeface="Times New Roman"/>
            </a:endParaRPr>
          </a:p>
        </p:txBody>
      </p:sp>
      <p:sp>
        <p:nvSpPr>
          <p:cNvPr id="15" name="object 15"/>
          <p:cNvSpPr txBox="1"/>
          <p:nvPr/>
        </p:nvSpPr>
        <p:spPr>
          <a:xfrm>
            <a:off x="209324" y="7200208"/>
            <a:ext cx="4961890" cy="933589"/>
          </a:xfrm>
          <a:prstGeom prst="rect">
            <a:avLst/>
          </a:prstGeom>
        </p:spPr>
        <p:txBody>
          <a:bodyPr vert="horz" wrap="square" lIns="0" tIns="12700" rIns="0" bIns="0" rtlCol="0">
            <a:spAutoFit/>
          </a:bodyPr>
          <a:lstStyle/>
          <a:p>
            <a:pPr marL="12700">
              <a:lnSpc>
                <a:spcPct val="100000"/>
              </a:lnSpc>
              <a:spcBef>
                <a:spcPts val="100"/>
              </a:spcBef>
            </a:pPr>
            <a:r>
              <a:rPr lang="en-IN" sz="1100" b="1" spc="-5" dirty="0">
                <a:solidFill>
                  <a:srgbClr val="FF0000"/>
                </a:solidFill>
                <a:latin typeface="Times New Roman"/>
                <a:cs typeface="Times New Roman"/>
              </a:rPr>
              <a:t>System Architecture :</a:t>
            </a:r>
          </a:p>
          <a:p>
            <a:pPr marL="12700">
              <a:lnSpc>
                <a:spcPct val="100000"/>
              </a:lnSpc>
              <a:spcBef>
                <a:spcPts val="100"/>
              </a:spcBef>
            </a:pPr>
            <a:r>
              <a:rPr lang="en-US" sz="1200" dirty="0">
                <a:latin typeface="Times New Roman" panose="02020603050405020304" pitchFamily="18" charset="0"/>
                <a:cs typeface="Times New Roman" panose="02020603050405020304" pitchFamily="18" charset="0"/>
              </a:rPr>
              <a:t>The system architecture of a virtual memory management system in an operating system involves several components working together to provide efficient memory abstraction, allocation, and management. Here's an overview of the typical architecture:</a:t>
            </a:r>
            <a:endParaRPr sz="1200" dirty="0">
              <a:latin typeface="Times New Roman" panose="02020603050405020304" pitchFamily="18" charset="0"/>
              <a:cs typeface="Times New Roman" panose="02020603050405020304" pitchFamily="18" charset="0"/>
            </a:endParaRPr>
          </a:p>
        </p:txBody>
      </p:sp>
      <p:sp>
        <p:nvSpPr>
          <p:cNvPr id="18" name="object 18"/>
          <p:cNvSpPr txBox="1"/>
          <p:nvPr/>
        </p:nvSpPr>
        <p:spPr>
          <a:xfrm>
            <a:off x="213013" y="12039598"/>
            <a:ext cx="1830070" cy="182101"/>
          </a:xfrm>
          <a:prstGeom prst="rect">
            <a:avLst/>
          </a:prstGeom>
        </p:spPr>
        <p:txBody>
          <a:bodyPr vert="horz" wrap="square" lIns="0" tIns="12700" rIns="0" bIns="0" rtlCol="0">
            <a:spAutoFit/>
          </a:bodyPr>
          <a:lstStyle/>
          <a:p>
            <a:pPr marL="12700">
              <a:lnSpc>
                <a:spcPct val="100000"/>
              </a:lnSpc>
              <a:spcBef>
                <a:spcPts val="100"/>
              </a:spcBef>
            </a:pPr>
            <a:r>
              <a:rPr lang="en-IN" sz="1100" b="1" spc="-5" dirty="0">
                <a:solidFill>
                  <a:srgbClr val="FF0000"/>
                </a:solidFill>
                <a:latin typeface="Times New Roman"/>
                <a:cs typeface="Times New Roman"/>
              </a:rPr>
              <a:t>Application  :</a:t>
            </a:r>
            <a:endParaRPr sz="1100" dirty="0">
              <a:latin typeface="Times New Roman"/>
              <a:cs typeface="Times New Roman"/>
            </a:endParaRPr>
          </a:p>
        </p:txBody>
      </p:sp>
      <p:sp>
        <p:nvSpPr>
          <p:cNvPr id="19" name="object 19"/>
          <p:cNvSpPr txBox="1"/>
          <p:nvPr/>
        </p:nvSpPr>
        <p:spPr>
          <a:xfrm>
            <a:off x="5545803" y="2020041"/>
            <a:ext cx="2035810" cy="197490"/>
          </a:xfrm>
          <a:prstGeom prst="rect">
            <a:avLst/>
          </a:prstGeom>
        </p:spPr>
        <p:txBody>
          <a:bodyPr vert="horz" wrap="square" lIns="0" tIns="12700" rIns="0" bIns="0" rtlCol="0">
            <a:spAutoFit/>
          </a:bodyPr>
          <a:lstStyle/>
          <a:p>
            <a:pPr marL="12700">
              <a:lnSpc>
                <a:spcPct val="100000"/>
              </a:lnSpc>
              <a:spcBef>
                <a:spcPts val="100"/>
              </a:spcBef>
            </a:pPr>
            <a:r>
              <a:rPr lang="en-GB" sz="1200" b="1" spc="-5" dirty="0">
                <a:solidFill>
                  <a:srgbClr val="FF0000"/>
                </a:solidFill>
                <a:latin typeface="Times New Roman"/>
                <a:cs typeface="Times New Roman"/>
              </a:rPr>
              <a:t>S</a:t>
            </a:r>
            <a:r>
              <a:rPr lang="en-IN" sz="1200" b="1" spc="-5" dirty="0" err="1">
                <a:solidFill>
                  <a:srgbClr val="FF0000"/>
                </a:solidFill>
                <a:latin typeface="Times New Roman"/>
                <a:cs typeface="Times New Roman"/>
              </a:rPr>
              <a:t>ource</a:t>
            </a:r>
            <a:r>
              <a:rPr lang="en-IN" sz="1200" b="1" spc="-5" dirty="0">
                <a:solidFill>
                  <a:srgbClr val="FF0000"/>
                </a:solidFill>
                <a:latin typeface="Times New Roman"/>
                <a:cs typeface="Times New Roman"/>
              </a:rPr>
              <a:t>  code</a:t>
            </a:r>
            <a:endParaRPr sz="1200" dirty="0">
              <a:latin typeface="Times New Roman"/>
              <a:cs typeface="Times New Roman"/>
            </a:endParaRPr>
          </a:p>
        </p:txBody>
      </p:sp>
      <p:sp>
        <p:nvSpPr>
          <p:cNvPr id="20" name="object 20"/>
          <p:cNvSpPr txBox="1"/>
          <p:nvPr/>
        </p:nvSpPr>
        <p:spPr>
          <a:xfrm>
            <a:off x="5572678" y="4637365"/>
            <a:ext cx="2273300" cy="360680"/>
          </a:xfrm>
          <a:prstGeom prst="rect">
            <a:avLst/>
          </a:prstGeom>
        </p:spPr>
        <p:txBody>
          <a:bodyPr vert="horz" wrap="square" lIns="0" tIns="12700" rIns="0" bIns="0" rtlCol="0">
            <a:spAutoFit/>
          </a:bodyPr>
          <a:lstStyle/>
          <a:p>
            <a:pPr marL="12700">
              <a:lnSpc>
                <a:spcPct val="100000"/>
              </a:lnSpc>
              <a:spcBef>
                <a:spcPts val="100"/>
              </a:spcBef>
            </a:pPr>
            <a:r>
              <a:rPr sz="1100" b="1" spc="-5" dirty="0">
                <a:solidFill>
                  <a:srgbClr val="FF0000"/>
                </a:solidFill>
                <a:latin typeface="Times New Roman"/>
                <a:cs typeface="Times New Roman"/>
              </a:rPr>
              <a:t>Object</a:t>
            </a:r>
            <a:r>
              <a:rPr sz="1100" b="1" spc="-20" dirty="0">
                <a:solidFill>
                  <a:srgbClr val="FF0000"/>
                </a:solidFill>
                <a:latin typeface="Times New Roman"/>
                <a:cs typeface="Times New Roman"/>
              </a:rPr>
              <a:t> </a:t>
            </a:r>
            <a:r>
              <a:rPr sz="1100" b="1" spc="-5" dirty="0">
                <a:solidFill>
                  <a:srgbClr val="FF0000"/>
                </a:solidFill>
                <a:latin typeface="Times New Roman"/>
                <a:cs typeface="Times New Roman"/>
              </a:rPr>
              <a:t>Detection</a:t>
            </a:r>
            <a:r>
              <a:rPr sz="1100" b="1" spc="-20" dirty="0">
                <a:solidFill>
                  <a:srgbClr val="FF0000"/>
                </a:solidFill>
                <a:latin typeface="Times New Roman"/>
                <a:cs typeface="Times New Roman"/>
              </a:rPr>
              <a:t> </a:t>
            </a:r>
            <a:r>
              <a:rPr sz="1100" b="1" spc="-5" dirty="0">
                <a:solidFill>
                  <a:srgbClr val="FF0000"/>
                </a:solidFill>
                <a:latin typeface="Times New Roman"/>
                <a:cs typeface="Times New Roman"/>
              </a:rPr>
              <a:t>with</a:t>
            </a:r>
            <a:r>
              <a:rPr sz="1100" b="1" spc="-15" dirty="0">
                <a:solidFill>
                  <a:srgbClr val="FF0000"/>
                </a:solidFill>
                <a:latin typeface="Times New Roman"/>
                <a:cs typeface="Times New Roman"/>
              </a:rPr>
              <a:t> </a:t>
            </a:r>
            <a:r>
              <a:rPr sz="1100" b="1" spc="-10" dirty="0">
                <a:solidFill>
                  <a:srgbClr val="FF0000"/>
                </a:solidFill>
                <a:latin typeface="Times New Roman"/>
                <a:cs typeface="Times New Roman"/>
              </a:rPr>
              <a:t>Software:</a:t>
            </a:r>
            <a:endParaRPr sz="1100">
              <a:latin typeface="Times New Roman"/>
              <a:cs typeface="Times New Roman"/>
            </a:endParaRPr>
          </a:p>
          <a:p>
            <a:pPr marL="187325">
              <a:lnSpc>
                <a:spcPct val="100000"/>
              </a:lnSpc>
            </a:pPr>
            <a:r>
              <a:rPr sz="1100" b="1" spc="-5" dirty="0">
                <a:latin typeface="Times New Roman"/>
                <a:cs typeface="Times New Roman"/>
              </a:rPr>
              <a:t>No</a:t>
            </a:r>
            <a:r>
              <a:rPr sz="1100" b="1" spc="-15" dirty="0">
                <a:latin typeface="Times New Roman"/>
                <a:cs typeface="Times New Roman"/>
              </a:rPr>
              <a:t> </a:t>
            </a:r>
            <a:r>
              <a:rPr sz="1100" b="1" spc="-5" dirty="0">
                <a:latin typeface="Times New Roman"/>
                <a:cs typeface="Times New Roman"/>
              </a:rPr>
              <a:t>Object</a:t>
            </a:r>
            <a:r>
              <a:rPr sz="1100" b="1" spc="-10" dirty="0">
                <a:latin typeface="Times New Roman"/>
                <a:cs typeface="Times New Roman"/>
              </a:rPr>
              <a:t> </a:t>
            </a:r>
            <a:r>
              <a:rPr sz="1100" b="1" spc="-5" dirty="0">
                <a:latin typeface="Times New Roman"/>
                <a:cs typeface="Times New Roman"/>
              </a:rPr>
              <a:t>is</a:t>
            </a:r>
            <a:r>
              <a:rPr sz="1100" b="1" spc="-10" dirty="0">
                <a:latin typeface="Times New Roman"/>
                <a:cs typeface="Times New Roman"/>
              </a:rPr>
              <a:t> Detected(Green </a:t>
            </a:r>
            <a:r>
              <a:rPr sz="1100" b="1" spc="-5" dirty="0">
                <a:latin typeface="Times New Roman"/>
                <a:cs typeface="Times New Roman"/>
              </a:rPr>
              <a:t>LED)</a:t>
            </a:r>
            <a:endParaRPr sz="1100">
              <a:latin typeface="Times New Roman"/>
              <a:cs typeface="Times New Roman"/>
            </a:endParaRPr>
          </a:p>
        </p:txBody>
      </p:sp>
      <p:sp>
        <p:nvSpPr>
          <p:cNvPr id="21" name="object 21"/>
          <p:cNvSpPr txBox="1"/>
          <p:nvPr/>
        </p:nvSpPr>
        <p:spPr>
          <a:xfrm>
            <a:off x="8239191" y="4805005"/>
            <a:ext cx="1764664" cy="193040"/>
          </a:xfrm>
          <a:prstGeom prst="rect">
            <a:avLst/>
          </a:prstGeom>
        </p:spPr>
        <p:txBody>
          <a:bodyPr vert="horz" wrap="square" lIns="0" tIns="12700" rIns="0" bIns="0" rtlCol="0">
            <a:spAutoFit/>
          </a:bodyPr>
          <a:lstStyle/>
          <a:p>
            <a:pPr marL="12700">
              <a:lnSpc>
                <a:spcPct val="100000"/>
              </a:lnSpc>
              <a:spcBef>
                <a:spcPts val="100"/>
              </a:spcBef>
            </a:pPr>
            <a:r>
              <a:rPr sz="1100" b="1" spc="-5" dirty="0">
                <a:latin typeface="Times New Roman"/>
                <a:cs typeface="Times New Roman"/>
              </a:rPr>
              <a:t>Object</a:t>
            </a:r>
            <a:r>
              <a:rPr sz="1100" b="1" spc="-30" dirty="0">
                <a:latin typeface="Times New Roman"/>
                <a:cs typeface="Times New Roman"/>
              </a:rPr>
              <a:t> </a:t>
            </a:r>
            <a:r>
              <a:rPr sz="1100" b="1" spc="-5" dirty="0">
                <a:latin typeface="Times New Roman"/>
                <a:cs typeface="Times New Roman"/>
              </a:rPr>
              <a:t>is</a:t>
            </a:r>
            <a:r>
              <a:rPr sz="1100" b="1" spc="-30" dirty="0">
                <a:latin typeface="Times New Roman"/>
                <a:cs typeface="Times New Roman"/>
              </a:rPr>
              <a:t> </a:t>
            </a:r>
            <a:r>
              <a:rPr sz="1100" b="1" spc="-5" dirty="0">
                <a:latin typeface="Times New Roman"/>
                <a:cs typeface="Times New Roman"/>
              </a:rPr>
              <a:t>Detected(Red</a:t>
            </a:r>
            <a:r>
              <a:rPr sz="1100" b="1" spc="-25" dirty="0">
                <a:latin typeface="Times New Roman"/>
                <a:cs typeface="Times New Roman"/>
              </a:rPr>
              <a:t> </a:t>
            </a:r>
            <a:r>
              <a:rPr sz="1100" b="1" spc="-5" dirty="0">
                <a:latin typeface="Times New Roman"/>
                <a:cs typeface="Times New Roman"/>
              </a:rPr>
              <a:t>LED)</a:t>
            </a:r>
            <a:endParaRPr sz="1100">
              <a:latin typeface="Times New Roman"/>
              <a:cs typeface="Times New Roman"/>
            </a:endParaRPr>
          </a:p>
        </p:txBody>
      </p:sp>
      <p:sp>
        <p:nvSpPr>
          <p:cNvPr id="66" name="TextBox 65">
            <a:extLst>
              <a:ext uri="{FF2B5EF4-FFF2-40B4-BE49-F238E27FC236}">
                <a16:creationId xmlns:a16="http://schemas.microsoft.com/office/drawing/2014/main" id="{8F1FFDC0-01EE-184B-AA53-FFDFC99E0C1D}"/>
              </a:ext>
            </a:extLst>
          </p:cNvPr>
          <p:cNvSpPr txBox="1"/>
          <p:nvPr/>
        </p:nvSpPr>
        <p:spPr>
          <a:xfrm>
            <a:off x="5886028" y="14378925"/>
            <a:ext cx="2123017" cy="646331"/>
          </a:xfrm>
          <a:prstGeom prst="rect">
            <a:avLst/>
          </a:prstGeom>
          <a:noFill/>
        </p:spPr>
        <p:txBody>
          <a:bodyPr wrap="none" rtlCol="0">
            <a:spAutoFit/>
          </a:bodyPr>
          <a:lstStyle/>
          <a:p>
            <a:r>
              <a:rPr lang="en-IN" sz="1800" b="1" spc="-5" dirty="0">
                <a:solidFill>
                  <a:srgbClr val="0097A7"/>
                </a:solidFill>
                <a:latin typeface="Times New Roman"/>
                <a:cs typeface="Times New Roman"/>
              </a:rPr>
              <a:t>Guide</a:t>
            </a:r>
            <a:r>
              <a:rPr lang="en-IN" sz="1800" b="1" spc="-50" dirty="0">
                <a:solidFill>
                  <a:srgbClr val="0097A7"/>
                </a:solidFill>
                <a:latin typeface="Times New Roman"/>
                <a:cs typeface="Times New Roman"/>
              </a:rPr>
              <a:t> </a:t>
            </a:r>
            <a:r>
              <a:rPr lang="en-IN" sz="1800" b="1" spc="-5" dirty="0">
                <a:solidFill>
                  <a:srgbClr val="0097A7"/>
                </a:solidFill>
                <a:latin typeface="Times New Roman"/>
                <a:cs typeface="Times New Roman"/>
              </a:rPr>
              <a:t>Information:</a:t>
            </a:r>
            <a:endParaRPr lang="en-IN" sz="1800" dirty="0">
              <a:latin typeface="Times New Roman"/>
              <a:cs typeface="Times New Roman"/>
            </a:endParaRPr>
          </a:p>
          <a:p>
            <a:endParaRPr lang="en-IN" dirty="0"/>
          </a:p>
        </p:txBody>
      </p:sp>
      <p:sp>
        <p:nvSpPr>
          <p:cNvPr id="71" name="TextBox 70">
            <a:extLst>
              <a:ext uri="{FF2B5EF4-FFF2-40B4-BE49-F238E27FC236}">
                <a16:creationId xmlns:a16="http://schemas.microsoft.com/office/drawing/2014/main" id="{F38D3443-7A90-41DF-977B-B1B86622C585}"/>
              </a:ext>
            </a:extLst>
          </p:cNvPr>
          <p:cNvSpPr txBox="1"/>
          <p:nvPr/>
        </p:nvSpPr>
        <p:spPr>
          <a:xfrm>
            <a:off x="176411" y="12339709"/>
            <a:ext cx="4722149" cy="2308324"/>
          </a:xfrm>
          <a:prstGeom prst="rect">
            <a:avLst/>
          </a:prstGeom>
          <a:noFill/>
        </p:spPr>
        <p:txBody>
          <a:bodyPr wrap="square" rtlCol="0">
            <a:spAutoFit/>
          </a:bodyPr>
          <a:lstStyle/>
          <a:p>
            <a:pPr marL="285750" indent="-285750">
              <a:buFont typeface="+mj-lt"/>
              <a:buAutoNum type="arabicPeriod"/>
            </a:pPr>
            <a:r>
              <a:rPr lang="en-US" sz="1200" dirty="0">
                <a:latin typeface="Times New Roman" panose="02020603050405020304" pitchFamily="18" charset="0"/>
                <a:cs typeface="Times New Roman" panose="02020603050405020304" pitchFamily="18" charset="0"/>
              </a:rPr>
              <a:t>VMM allows processes to access a larger address space than the physical memory available. Each process has its own virtual address space, which doesn't need to directly correspond to the physical RAM size.</a:t>
            </a:r>
            <a:endParaRPr lang="en-IN" sz="1100" dirty="0">
              <a:latin typeface="Times New Roman" panose="02020603050405020304" pitchFamily="18" charset="0"/>
              <a:cs typeface="Times New Roman" panose="02020603050405020304" pitchFamily="18" charset="0"/>
            </a:endParaRPr>
          </a:p>
          <a:p>
            <a:pPr marL="285750" indent="-285750">
              <a:buFont typeface="+mj-lt"/>
              <a:buAutoNum type="arabicPeriod"/>
            </a:pPr>
            <a:r>
              <a:rPr lang="en-US" sz="1200" dirty="0">
                <a:latin typeface="Times New Roman" panose="02020603050405020304" pitchFamily="18" charset="0"/>
                <a:cs typeface="Times New Roman" panose="02020603050405020304" pitchFamily="18" charset="0"/>
              </a:rPr>
              <a:t> Virtual memory enables memory protection by assigning different access permissions (read, write, execute) to different segments of memory. Unauthorized access attempts trigger memory protection faults, helping to enhance system security.</a:t>
            </a:r>
            <a:endParaRPr lang="en-IN" sz="1100" dirty="0">
              <a:latin typeface="Times New Roman" panose="02020603050405020304" pitchFamily="18" charset="0"/>
              <a:cs typeface="Times New Roman" panose="02020603050405020304" pitchFamily="18" charset="0"/>
            </a:endParaRPr>
          </a:p>
          <a:p>
            <a:pPr marL="285750" indent="-285750">
              <a:buFont typeface="+mj-lt"/>
              <a:buAutoNum type="arabicPeriod"/>
            </a:pPr>
            <a:r>
              <a:rPr lang="en-US" sz="1200" dirty="0">
                <a:latin typeface="Times New Roman" panose="02020603050405020304" pitchFamily="18" charset="0"/>
                <a:cs typeface="Times New Roman" panose="02020603050405020304" pitchFamily="18" charset="0"/>
              </a:rPr>
              <a:t> Virtual memory systems employ demand paging techniques to bring data into memory only when it is needed, reducing the amount of data that needs to be loaded into memory at any given time and improving overall system performance.</a:t>
            </a:r>
            <a:endParaRPr lang="en-IN" sz="1200" dirty="0">
              <a:latin typeface="Times New Roman" panose="02020603050405020304" pitchFamily="18" charset="0"/>
              <a:cs typeface="Times New Roman" panose="02020603050405020304" pitchFamily="18" charset="0"/>
            </a:endParaRPr>
          </a:p>
        </p:txBody>
      </p:sp>
      <p:sp>
        <p:nvSpPr>
          <p:cNvPr id="76" name="object 19">
            <a:extLst>
              <a:ext uri="{FF2B5EF4-FFF2-40B4-BE49-F238E27FC236}">
                <a16:creationId xmlns:a16="http://schemas.microsoft.com/office/drawing/2014/main" id="{A29A54EB-D1CA-B250-602A-8B14F13F64F1}"/>
              </a:ext>
            </a:extLst>
          </p:cNvPr>
          <p:cNvSpPr txBox="1"/>
          <p:nvPr/>
        </p:nvSpPr>
        <p:spPr>
          <a:xfrm>
            <a:off x="5471149" y="5802664"/>
            <a:ext cx="2035810" cy="182101"/>
          </a:xfrm>
          <a:prstGeom prst="rect">
            <a:avLst/>
          </a:prstGeom>
        </p:spPr>
        <p:txBody>
          <a:bodyPr vert="horz" wrap="square" lIns="0" tIns="12700" rIns="0" bIns="0" rtlCol="0">
            <a:spAutoFit/>
          </a:bodyPr>
          <a:lstStyle/>
          <a:p>
            <a:pPr marL="12700">
              <a:lnSpc>
                <a:spcPct val="100000"/>
              </a:lnSpc>
              <a:spcBef>
                <a:spcPts val="100"/>
              </a:spcBef>
            </a:pPr>
            <a:r>
              <a:rPr lang="en-GB" sz="1100" b="1" spc="-5" dirty="0">
                <a:solidFill>
                  <a:srgbClr val="FF0000"/>
                </a:solidFill>
                <a:latin typeface="Times New Roman"/>
                <a:cs typeface="Times New Roman"/>
              </a:rPr>
              <a:t>M</a:t>
            </a:r>
            <a:r>
              <a:rPr lang="en-IN" sz="1100" b="1" spc="-5" dirty="0">
                <a:solidFill>
                  <a:srgbClr val="FF0000"/>
                </a:solidFill>
                <a:latin typeface="Times New Roman"/>
                <a:cs typeface="Times New Roman"/>
              </a:rPr>
              <a:t>ain.py</a:t>
            </a:r>
            <a:endParaRPr sz="1100" dirty="0">
              <a:latin typeface="Times New Roman"/>
              <a:cs typeface="Times New Roman"/>
            </a:endParaRPr>
          </a:p>
        </p:txBody>
      </p:sp>
      <p:sp>
        <p:nvSpPr>
          <p:cNvPr id="79" name="object 19">
            <a:extLst>
              <a:ext uri="{FF2B5EF4-FFF2-40B4-BE49-F238E27FC236}">
                <a16:creationId xmlns:a16="http://schemas.microsoft.com/office/drawing/2014/main" id="{387AB351-5D4C-9D0F-ACDF-24AA0B9EE664}"/>
              </a:ext>
            </a:extLst>
          </p:cNvPr>
          <p:cNvSpPr txBox="1"/>
          <p:nvPr/>
        </p:nvSpPr>
        <p:spPr>
          <a:xfrm>
            <a:off x="5471149" y="9122750"/>
            <a:ext cx="2035810" cy="182101"/>
          </a:xfrm>
          <a:prstGeom prst="rect">
            <a:avLst/>
          </a:prstGeom>
        </p:spPr>
        <p:txBody>
          <a:bodyPr vert="horz" wrap="square" lIns="0" tIns="12700" rIns="0" bIns="0" rtlCol="0">
            <a:spAutoFit/>
          </a:bodyPr>
          <a:lstStyle/>
          <a:p>
            <a:pPr marL="12700">
              <a:lnSpc>
                <a:spcPct val="100000"/>
              </a:lnSpc>
              <a:spcBef>
                <a:spcPts val="100"/>
              </a:spcBef>
            </a:pPr>
            <a:r>
              <a:rPr lang="en-IN" sz="1100" b="1" spc="-5" dirty="0">
                <a:solidFill>
                  <a:srgbClr val="FF0000"/>
                </a:solidFill>
                <a:latin typeface="Times New Roman"/>
                <a:cs typeface="Times New Roman"/>
              </a:rPr>
              <a:t>Output - 1</a:t>
            </a:r>
            <a:endParaRPr sz="1100" dirty="0">
              <a:latin typeface="Times New Roman"/>
              <a:cs typeface="Times New Roman"/>
            </a:endParaRPr>
          </a:p>
        </p:txBody>
      </p:sp>
      <p:sp>
        <p:nvSpPr>
          <p:cNvPr id="87" name="TextBox 86">
            <a:extLst>
              <a:ext uri="{FF2B5EF4-FFF2-40B4-BE49-F238E27FC236}">
                <a16:creationId xmlns:a16="http://schemas.microsoft.com/office/drawing/2014/main" id="{8CDE4B85-CDA0-1593-4F6F-9A2DB859C706}"/>
              </a:ext>
            </a:extLst>
          </p:cNvPr>
          <p:cNvSpPr txBox="1"/>
          <p:nvPr/>
        </p:nvSpPr>
        <p:spPr>
          <a:xfrm>
            <a:off x="187613" y="10899755"/>
            <a:ext cx="5180797" cy="984885"/>
          </a:xfrm>
          <a:prstGeom prst="rect">
            <a:avLst/>
          </a:prstGeom>
          <a:noFill/>
        </p:spPr>
        <p:txBody>
          <a:bodyPr wrap="square" rtlCol="0">
            <a:spAutoFit/>
          </a:bodyPr>
          <a:lstStyle/>
          <a:p>
            <a:r>
              <a:rPr lang="en-IN" sz="1100" b="1" dirty="0">
                <a:solidFill>
                  <a:srgbClr val="FF0000"/>
                </a:solidFill>
                <a:latin typeface="Times New Roman"/>
                <a:cs typeface="Times New Roman"/>
              </a:rPr>
              <a:t>Methodology :</a:t>
            </a:r>
          </a:p>
          <a:p>
            <a:endParaRPr lang="en-IN" sz="1100" b="1" dirty="0">
              <a:solidFill>
                <a:srgbClr val="FF0000"/>
              </a:solidFill>
              <a:latin typeface="Times New Roman"/>
              <a:cs typeface="Times New Roman"/>
            </a:endParaRPr>
          </a:p>
          <a:p>
            <a:r>
              <a:rPr lang="en-US" sz="1200" dirty="0">
                <a:latin typeface="Times New Roman" panose="02020603050405020304" pitchFamily="18" charset="0"/>
                <a:cs typeface="Times New Roman" panose="02020603050405020304" pitchFamily="18" charset="0"/>
              </a:rPr>
              <a:t>The methodology used in virtual memory management systems involves  a combination of algorithms, techniques, and data structures to efficiently manage the virtual to-physical memory mapping and handle memory operations.</a:t>
            </a:r>
            <a:endParaRPr lang="en-IN" sz="1200" b="1" dirty="0">
              <a:solidFill>
                <a:srgbClr val="FF0000"/>
              </a:solidFill>
              <a:latin typeface="Times New Roman" panose="02020603050405020304" pitchFamily="18" charset="0"/>
              <a:cs typeface="Times New Roman" panose="02020603050405020304" pitchFamily="18" charset="0"/>
            </a:endParaRPr>
          </a:p>
        </p:txBody>
      </p:sp>
      <p:sp>
        <p:nvSpPr>
          <p:cNvPr id="88" name="TextBox 87">
            <a:extLst>
              <a:ext uri="{FF2B5EF4-FFF2-40B4-BE49-F238E27FC236}">
                <a16:creationId xmlns:a16="http://schemas.microsoft.com/office/drawing/2014/main" id="{4DDA2B60-384D-5675-4E8B-05E212BA46D6}"/>
              </a:ext>
            </a:extLst>
          </p:cNvPr>
          <p:cNvSpPr txBox="1"/>
          <p:nvPr/>
        </p:nvSpPr>
        <p:spPr>
          <a:xfrm>
            <a:off x="3056122" y="62344"/>
            <a:ext cx="6109156" cy="1508105"/>
          </a:xfrm>
          <a:prstGeom prst="rect">
            <a:avLst/>
          </a:prstGeom>
          <a:noFill/>
        </p:spPr>
        <p:txBody>
          <a:bodyPr wrap="square" rtlCol="0">
            <a:spAutoFit/>
          </a:bodyPr>
          <a:lstStyle/>
          <a:p>
            <a:pPr algn="ctr"/>
            <a:r>
              <a:rPr lang="en-US" altLang="en-US" sz="3200" b="1" i="1" kern="0" dirty="0">
                <a:solidFill>
                  <a:schemeClr val="tx2"/>
                </a:solidFill>
                <a:cs typeface="Times New Roman" panose="02020603050405020304" pitchFamily="18" charset="0"/>
              </a:rPr>
              <a:t>Implementing Virtual Memory</a:t>
            </a:r>
          </a:p>
          <a:p>
            <a:pPr algn="ctr"/>
            <a:r>
              <a:rPr lang="en-US" altLang="en-US" sz="3200" b="1" i="1" kern="0" dirty="0">
                <a:solidFill>
                  <a:schemeClr val="tx2"/>
                </a:solidFill>
                <a:cs typeface="Times New Roman" panose="02020603050405020304" pitchFamily="18" charset="0"/>
              </a:rPr>
              <a:t> Management System </a:t>
            </a:r>
          </a:p>
          <a:p>
            <a:endParaRPr lang="en-IN" sz="2800" b="1" i="1" dirty="0">
              <a:solidFill>
                <a:srgbClr val="0070C0"/>
              </a:solidFill>
              <a:latin typeface="Times New Roman" panose="02020603050405020304" pitchFamily="18" charset="0"/>
              <a:cs typeface="Times New Roman" panose="02020603050405020304" pitchFamily="18" charset="0"/>
            </a:endParaRPr>
          </a:p>
        </p:txBody>
      </p:sp>
      <p:sp>
        <p:nvSpPr>
          <p:cNvPr id="89" name="TextBox 88">
            <a:extLst>
              <a:ext uri="{FF2B5EF4-FFF2-40B4-BE49-F238E27FC236}">
                <a16:creationId xmlns:a16="http://schemas.microsoft.com/office/drawing/2014/main" id="{5DDD1051-04DE-92B1-D934-D4BC0152249C}"/>
              </a:ext>
            </a:extLst>
          </p:cNvPr>
          <p:cNvSpPr txBox="1"/>
          <p:nvPr/>
        </p:nvSpPr>
        <p:spPr>
          <a:xfrm>
            <a:off x="4036871" y="1066009"/>
            <a:ext cx="3743845" cy="707886"/>
          </a:xfrm>
          <a:prstGeom prst="rect">
            <a:avLst/>
          </a:prstGeom>
          <a:noFill/>
        </p:spPr>
        <p:txBody>
          <a:bodyPr wrap="none" rtlCol="0">
            <a:spAutoFit/>
          </a:bodyPr>
          <a:lstStyle/>
          <a:p>
            <a:r>
              <a:rPr lang="en-IN" sz="2000" b="1" i="1" dirty="0">
                <a:solidFill>
                  <a:srgbClr val="FF0000"/>
                </a:solidFill>
                <a:latin typeface="Times New Roman" panose="02020603050405020304" pitchFamily="18" charset="0"/>
                <a:cs typeface="Times New Roman" panose="02020603050405020304" pitchFamily="18" charset="0"/>
              </a:rPr>
              <a:t>Name : </a:t>
            </a:r>
            <a:r>
              <a:rPr lang="en-IN" sz="2000" b="1" i="1" dirty="0">
                <a:latin typeface="Times New Roman" panose="02020603050405020304" pitchFamily="18" charset="0"/>
                <a:cs typeface="Times New Roman" panose="02020603050405020304" pitchFamily="18" charset="0"/>
              </a:rPr>
              <a:t>Vikas J  RVCE23BCS404</a:t>
            </a:r>
          </a:p>
          <a:p>
            <a:r>
              <a:rPr lang="en-US" sz="2000" b="1" i="1" dirty="0">
                <a:latin typeface="Times New Roman" panose="02020603050405020304" pitchFamily="18" charset="0"/>
                <a:cs typeface="Times New Roman" panose="02020603050405020304" pitchFamily="18" charset="0"/>
              </a:rPr>
              <a:t> </a:t>
            </a:r>
            <a:r>
              <a:rPr lang="en-IN" sz="2000" b="1" i="1" dirty="0">
                <a:latin typeface="Times New Roman" panose="02020603050405020304" pitchFamily="18" charset="0"/>
                <a:cs typeface="Times New Roman" panose="02020603050405020304" pitchFamily="18" charset="0"/>
              </a:rPr>
              <a:t>           Wilson   RVCE23BCS418</a:t>
            </a:r>
          </a:p>
        </p:txBody>
      </p:sp>
      <p:pic>
        <p:nvPicPr>
          <p:cNvPr id="10" name="Picture 9">
            <a:extLst>
              <a:ext uri="{FF2B5EF4-FFF2-40B4-BE49-F238E27FC236}">
                <a16:creationId xmlns:a16="http://schemas.microsoft.com/office/drawing/2014/main" id="{B3651DE0-43EF-4E7F-8ED5-D65898E0F2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49" y="8133797"/>
            <a:ext cx="5058542" cy="2780315"/>
          </a:xfrm>
          <a:prstGeom prst="rect">
            <a:avLst/>
          </a:prstGeom>
        </p:spPr>
      </p:pic>
      <p:pic>
        <p:nvPicPr>
          <p:cNvPr id="30" name="image5.png">
            <a:extLst>
              <a:ext uri="{FF2B5EF4-FFF2-40B4-BE49-F238E27FC236}">
                <a16:creationId xmlns:a16="http://schemas.microsoft.com/office/drawing/2014/main" id="{F741BD56-D04B-46AA-9EA5-EDC38575F0E5}"/>
              </a:ext>
            </a:extLst>
          </p:cNvPr>
          <p:cNvPicPr/>
          <p:nvPr/>
        </p:nvPicPr>
        <p:blipFill>
          <a:blip r:embed="rId5"/>
          <a:srcRect b="11369"/>
          <a:stretch>
            <a:fillRect/>
          </a:stretch>
        </p:blipFill>
        <p:spPr>
          <a:xfrm>
            <a:off x="689545" y="3933851"/>
            <a:ext cx="4123755" cy="1904645"/>
          </a:xfrm>
          <a:prstGeom prst="rect">
            <a:avLst/>
          </a:prstGeom>
          <a:ln/>
        </p:spPr>
      </p:pic>
      <p:pic>
        <p:nvPicPr>
          <p:cNvPr id="31" name="image11.png">
            <a:extLst>
              <a:ext uri="{FF2B5EF4-FFF2-40B4-BE49-F238E27FC236}">
                <a16:creationId xmlns:a16="http://schemas.microsoft.com/office/drawing/2014/main" id="{DEA08711-9EDB-4CA1-AF22-D2CEA1BED6D5}"/>
              </a:ext>
            </a:extLst>
          </p:cNvPr>
          <p:cNvPicPr/>
          <p:nvPr/>
        </p:nvPicPr>
        <p:blipFill>
          <a:blip r:embed="rId6"/>
          <a:srcRect/>
          <a:stretch>
            <a:fillRect/>
          </a:stretch>
        </p:blipFill>
        <p:spPr>
          <a:xfrm>
            <a:off x="5421513" y="2286000"/>
            <a:ext cx="5062563" cy="3451299"/>
          </a:xfrm>
          <a:prstGeom prst="rect">
            <a:avLst/>
          </a:prstGeom>
          <a:ln/>
        </p:spPr>
      </p:pic>
      <p:pic>
        <p:nvPicPr>
          <p:cNvPr id="32" name="image4.png">
            <a:extLst>
              <a:ext uri="{FF2B5EF4-FFF2-40B4-BE49-F238E27FC236}">
                <a16:creationId xmlns:a16="http://schemas.microsoft.com/office/drawing/2014/main" id="{B5F16E04-C54B-4873-84F3-521B4F1461AE}"/>
              </a:ext>
            </a:extLst>
          </p:cNvPr>
          <p:cNvPicPr/>
          <p:nvPr/>
        </p:nvPicPr>
        <p:blipFill>
          <a:blip r:embed="rId7"/>
          <a:srcRect/>
          <a:stretch>
            <a:fillRect/>
          </a:stretch>
        </p:blipFill>
        <p:spPr>
          <a:xfrm>
            <a:off x="5466493" y="6018363"/>
            <a:ext cx="4960620" cy="3079656"/>
          </a:xfrm>
          <a:prstGeom prst="rect">
            <a:avLst/>
          </a:prstGeom>
          <a:ln/>
        </p:spPr>
      </p:pic>
      <p:pic>
        <p:nvPicPr>
          <p:cNvPr id="33" name="image7.png">
            <a:extLst>
              <a:ext uri="{FF2B5EF4-FFF2-40B4-BE49-F238E27FC236}">
                <a16:creationId xmlns:a16="http://schemas.microsoft.com/office/drawing/2014/main" id="{344A11D7-7AD3-43DF-8D40-4159C34E073B}"/>
              </a:ext>
            </a:extLst>
          </p:cNvPr>
          <p:cNvPicPr/>
          <p:nvPr/>
        </p:nvPicPr>
        <p:blipFill rotWithShape="1">
          <a:blip r:embed="rId8"/>
          <a:srcRect l="1" r="36680"/>
          <a:stretch/>
        </p:blipFill>
        <p:spPr>
          <a:xfrm>
            <a:off x="5471148" y="9329582"/>
            <a:ext cx="4671968" cy="2472126"/>
          </a:xfrm>
          <a:prstGeom prst="rect">
            <a:avLst/>
          </a:prstGeom>
          <a:ln/>
        </p:spPr>
      </p:pic>
      <p:pic>
        <p:nvPicPr>
          <p:cNvPr id="34" name="image3.png">
            <a:extLst>
              <a:ext uri="{FF2B5EF4-FFF2-40B4-BE49-F238E27FC236}">
                <a16:creationId xmlns:a16="http://schemas.microsoft.com/office/drawing/2014/main" id="{41CA579C-B871-4C98-967D-970A784548B3}"/>
              </a:ext>
            </a:extLst>
          </p:cNvPr>
          <p:cNvPicPr/>
          <p:nvPr/>
        </p:nvPicPr>
        <p:blipFill rotWithShape="1">
          <a:blip r:embed="rId9"/>
          <a:srcRect t="12120" r="36411"/>
          <a:stretch/>
        </p:blipFill>
        <p:spPr bwMode="auto">
          <a:xfrm>
            <a:off x="5466493" y="11854114"/>
            <a:ext cx="4671968" cy="2308324"/>
          </a:xfrm>
          <a:prstGeom prst="rect">
            <a:avLst/>
          </a:prstGeom>
          <a:ln>
            <a:noFill/>
          </a:ln>
          <a:extLst>
            <a:ext uri="{53640926-AAD7-44D8-BBD7-CCE9431645EC}">
              <a14:shadowObscured xmlns:a14="http://schemas.microsoft.com/office/drawing/2010/main"/>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71</TotalTime>
  <Words>459</Words>
  <Application>Microsoft Office PowerPoint</Application>
  <PresentationFormat>Custom</PresentationFormat>
  <Paragraphs>28</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physics</dc:title>
  <dc:creator>DELL</dc:creator>
  <cp:lastModifiedBy>Mohith S Gowda</cp:lastModifiedBy>
  <cp:revision>6</cp:revision>
  <dcterms:created xsi:type="dcterms:W3CDTF">2024-02-16T09:39:49Z</dcterms:created>
  <dcterms:modified xsi:type="dcterms:W3CDTF">2024-03-26T02:34:31Z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