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Playfair Display"/>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A07D2E-E620-4353-9F7D-D525C378F8FD}">
  <a:tblStyle styleId="{E7A07D2E-E620-4353-9F7D-D525C378F8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5f5cda6c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5f5cda6c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5f5cda6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5f5cda6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5f5cda6c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c5f5cda6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tars.library.ucf.edu/rtd/619" TargetMode="External"/><Relationship Id="rId4" Type="http://schemas.openxmlformats.org/officeDocument/2006/relationships/hyperlink" Target="https://www.researchgate.net/institution/National-Tsing-Hua-University?_tp=eyJjb250ZXh0Ijp7ImZpcnN0UGFnZSI6InB1YmxpY2F0aW9uIiwicGFnZSI6InB1YmxpY2F0aW9uIn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nvSpPr>
        <p:spPr>
          <a:xfrm>
            <a:off x="894042" y="392084"/>
            <a:ext cx="7542081" cy="32316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Experiential Learning  : </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CS235AI</a:t>
            </a:r>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Implementing Virtual Memory Management System </a:t>
            </a:r>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mbria"/>
                <a:ea typeface="Cambria"/>
                <a:cs typeface="Cambria"/>
                <a:sym typeface="Cambria"/>
              </a:rPr>
              <a:t>                            </a:t>
            </a:r>
            <a:endParaRPr/>
          </a:p>
        </p:txBody>
      </p:sp>
      <p:sp>
        <p:nvSpPr>
          <p:cNvPr id="55" name="Google Shape;55;p12"/>
          <p:cNvSpPr txBox="1"/>
          <p:nvPr/>
        </p:nvSpPr>
        <p:spPr>
          <a:xfrm>
            <a:off x="707877" y="2659557"/>
            <a:ext cx="7728300" cy="2732400"/>
          </a:xfrm>
          <a:prstGeom prst="rect">
            <a:avLst/>
          </a:prstGeom>
          <a:noFill/>
          <a:ln>
            <a:noFill/>
          </a:ln>
        </p:spPr>
        <p:txBody>
          <a:bodyPr anchorCtr="0" anchor="t" bIns="0" lIns="0" spcFirstLastPara="1" rIns="0" wrap="square" tIns="5175">
            <a:spAutoFit/>
          </a:bodyPr>
          <a:lstStyle/>
          <a:p>
            <a:pPr indent="0" lvl="0" marL="12700" marR="0" rtl="0" algn="ctr">
              <a:lnSpc>
                <a:spcPct val="100000"/>
              </a:lnSpc>
              <a:spcBef>
                <a:spcPts val="0"/>
              </a:spcBef>
              <a:spcAft>
                <a:spcPts val="0"/>
              </a:spcAft>
              <a:buNone/>
            </a:pPr>
            <a:r>
              <a:rPr b="0" i="0" lang="en-US" sz="2183" u="none" cap="none" strike="noStrike">
                <a:solidFill>
                  <a:schemeClr val="dk1"/>
                </a:solidFill>
                <a:latin typeface="Times New Roman"/>
                <a:ea typeface="Times New Roman"/>
                <a:cs typeface="Times New Roman"/>
                <a:sym typeface="Times New Roman"/>
              </a:rPr>
              <a:t>VIKAS J</a:t>
            </a:r>
            <a:endParaRPr/>
          </a:p>
          <a:p>
            <a:pPr indent="0" lvl="0" marL="12700" marR="0" rtl="0" algn="ctr">
              <a:lnSpc>
                <a:spcPct val="100000"/>
              </a:lnSpc>
              <a:spcBef>
                <a:spcPts val="437"/>
              </a:spcBef>
              <a:spcAft>
                <a:spcPts val="0"/>
              </a:spcAft>
              <a:buNone/>
            </a:pPr>
            <a:r>
              <a:rPr b="0" i="0" lang="en-US" sz="2183" u="none" cap="none" strike="noStrike">
                <a:solidFill>
                  <a:schemeClr val="dk1"/>
                </a:solidFill>
                <a:latin typeface="Times New Roman"/>
                <a:ea typeface="Times New Roman"/>
                <a:cs typeface="Times New Roman"/>
                <a:sym typeface="Times New Roman"/>
              </a:rPr>
              <a:t>RVCE23BCS404</a:t>
            </a:r>
            <a:endParaRPr/>
          </a:p>
          <a:p>
            <a:pPr indent="0" lvl="0" marL="12700" marR="0" rtl="0" algn="ctr">
              <a:lnSpc>
                <a:spcPct val="100000"/>
              </a:lnSpc>
              <a:spcBef>
                <a:spcPts val="437"/>
              </a:spcBef>
              <a:spcAft>
                <a:spcPts val="0"/>
              </a:spcAft>
              <a:buNone/>
            </a:pPr>
            <a:r>
              <a:rPr b="0" i="0" lang="en-US" sz="2183" u="none" cap="none" strike="noStrike">
                <a:solidFill>
                  <a:schemeClr val="dk1"/>
                </a:solidFill>
                <a:latin typeface="Times New Roman"/>
                <a:ea typeface="Times New Roman"/>
                <a:cs typeface="Times New Roman"/>
                <a:sym typeface="Times New Roman"/>
              </a:rPr>
              <a:t>WILSON</a:t>
            </a:r>
            <a:endParaRPr/>
          </a:p>
          <a:p>
            <a:pPr indent="0" lvl="0" marL="12700" marR="0" rtl="0" algn="ctr">
              <a:lnSpc>
                <a:spcPct val="100000"/>
              </a:lnSpc>
              <a:spcBef>
                <a:spcPts val="437"/>
              </a:spcBef>
              <a:spcAft>
                <a:spcPts val="0"/>
              </a:spcAft>
              <a:buNone/>
            </a:pPr>
            <a:r>
              <a:rPr b="0" i="0" lang="en-US" sz="2183" u="none" cap="none" strike="noStrike">
                <a:solidFill>
                  <a:schemeClr val="dk1"/>
                </a:solidFill>
                <a:latin typeface="Times New Roman"/>
                <a:ea typeface="Times New Roman"/>
                <a:cs typeface="Times New Roman"/>
                <a:sym typeface="Times New Roman"/>
              </a:rPr>
              <a:t>RVCE23BCS418</a:t>
            </a:r>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157775" y="850425"/>
            <a:ext cx="8520600" cy="464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5. Page Replacement:</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Page replacement occurs when physical memory is full, and a new page needs to be loaded.</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 The program implements a basic page replacement strategy that selects a random page for eviction (`scheduler()` function).</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6. Memory Access Handling:</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The `mmu()` function simulates memory access by processing memory requests from processes.</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 It translates virtual addresses to physical addresses using the `v2p()` function and handles page faults if necessary.</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7. Concurrency:</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 The program uses multithreading to simulate concurrent execution of the memory management system and the operating system scheduler.</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8. Input Processing &amp; output Display:</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The program reads memory access requests from a file and initializes processes accordingly.</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●The program prints information about memory accesses, page swaps, and the state of main memory for monitoring and debugging purposes.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267750" y="333450"/>
            <a:ext cx="43461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US" sz="1558">
                <a:latin typeface="Times New Roman"/>
                <a:ea typeface="Times New Roman"/>
                <a:cs typeface="Times New Roman"/>
                <a:sym typeface="Times New Roman"/>
              </a:rPr>
              <a:t>Result / Output </a:t>
            </a:r>
            <a:endParaRPr b="1" sz="1558">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503875" y="847300"/>
            <a:ext cx="4236525" cy="4236525"/>
          </a:xfrm>
          <a:prstGeom prst="rect">
            <a:avLst/>
          </a:prstGeom>
          <a:noFill/>
          <a:ln>
            <a:noFill/>
          </a:ln>
        </p:spPr>
      </p:pic>
      <p:sp>
        <p:nvSpPr>
          <p:cNvPr id="116" name="Google Shape;116;p22"/>
          <p:cNvSpPr txBox="1"/>
          <p:nvPr/>
        </p:nvSpPr>
        <p:spPr>
          <a:xfrm>
            <a:off x="4811000" y="1350825"/>
            <a:ext cx="4146000" cy="242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600">
                <a:solidFill>
                  <a:schemeClr val="dk2"/>
                </a:solidFill>
                <a:latin typeface="Times New Roman"/>
                <a:ea typeface="Times New Roman"/>
                <a:cs typeface="Times New Roman"/>
                <a:sym typeface="Times New Roman"/>
              </a:rPr>
              <a:t>Simulation Flow:</a:t>
            </a:r>
            <a:endParaRPr sz="1600">
              <a:solidFill>
                <a:schemeClr val="dk2"/>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solidFill>
                  <a:schemeClr val="dk2"/>
                </a:solidFill>
                <a:latin typeface="Times New Roman"/>
                <a:ea typeface="Times New Roman"/>
                <a:cs typeface="Times New Roman"/>
                <a:sym typeface="Times New Roman"/>
              </a:rPr>
              <a:t>The simulation starts with processes and their memory access requests. Initially, there are no</a:t>
            </a:r>
            <a:endParaRPr sz="1600">
              <a:solidFill>
                <a:schemeClr val="dk2"/>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solidFill>
                  <a:schemeClr val="dk2"/>
                </a:solidFill>
                <a:latin typeface="Times New Roman"/>
                <a:ea typeface="Times New Roman"/>
                <a:cs typeface="Times New Roman"/>
                <a:sym typeface="Times New Roman"/>
              </a:rPr>
              <a:t>pages in memory. Processes encounter "Frame Not Found" errors and are added to the blocked</a:t>
            </a:r>
            <a:endParaRPr sz="16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sz="1600">
                <a:solidFill>
                  <a:schemeClr val="dk2"/>
                </a:solidFill>
                <a:latin typeface="Times New Roman"/>
                <a:ea typeface="Times New Roman"/>
                <a:cs typeface="Times New Roman"/>
                <a:sym typeface="Times New Roman"/>
              </a:rPr>
              <a:t>queue. The system loads requested pages into free frames, allowing processes to run.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233736" y="372647"/>
            <a:ext cx="5869172"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accent2"/>
                </a:solidFill>
                <a:latin typeface="Cambria"/>
                <a:ea typeface="Cambria"/>
                <a:cs typeface="Cambria"/>
                <a:sym typeface="Cambria"/>
              </a:rPr>
              <a:t>8</a:t>
            </a:r>
            <a:r>
              <a:rPr b="0" i="0" lang="en-US" sz="2000" u="none" cap="none" strike="noStrike">
                <a:solidFill>
                  <a:srgbClr val="000000"/>
                </a:solidFill>
                <a:latin typeface="Times New Roman"/>
                <a:ea typeface="Times New Roman"/>
                <a:cs typeface="Times New Roman"/>
                <a:sym typeface="Times New Roman"/>
              </a:rPr>
              <a:t>. Literature Survey</a:t>
            </a:r>
            <a:endParaRPr b="0" i="0" sz="1400" u="none" cap="none" strike="noStrike">
              <a:solidFill>
                <a:schemeClr val="accent2"/>
              </a:solidFill>
              <a:latin typeface="Cambria"/>
              <a:ea typeface="Cambria"/>
              <a:cs typeface="Cambria"/>
              <a:sym typeface="Cambria"/>
            </a:endParaRPr>
          </a:p>
        </p:txBody>
      </p:sp>
      <p:sp>
        <p:nvSpPr>
          <p:cNvPr id="122" name="Google Shape;122;p23"/>
          <p:cNvSpPr txBox="1"/>
          <p:nvPr/>
        </p:nvSpPr>
        <p:spPr>
          <a:xfrm>
            <a:off x="480974" y="3809339"/>
            <a:ext cx="8373438" cy="141519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2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a:p>
            <a:pPr indent="-457200" lvl="0" marL="457200" marR="0" rtl="0" algn="just">
              <a:lnSpc>
                <a:spcPct val="2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aphicFrame>
        <p:nvGraphicFramePr>
          <p:cNvPr id="123" name="Google Shape;123;p23"/>
          <p:cNvGraphicFramePr/>
          <p:nvPr/>
        </p:nvGraphicFramePr>
        <p:xfrm>
          <a:off x="867951" y="974379"/>
          <a:ext cx="3000000" cy="3000000"/>
        </p:xfrm>
        <a:graphic>
          <a:graphicData uri="http://schemas.openxmlformats.org/drawingml/2006/table">
            <a:tbl>
              <a:tblPr>
                <a:noFill/>
                <a:tableStyleId>{E7A07D2E-E620-4353-9F7D-D525C378F8FD}</a:tableStyleId>
              </a:tblPr>
              <a:tblGrid>
                <a:gridCol w="2002375"/>
                <a:gridCol w="5405725"/>
              </a:tblGrid>
              <a:tr h="356150">
                <a:tc>
                  <a:txBody>
                    <a:bodyPr/>
                    <a:lstStyle/>
                    <a:p>
                      <a:pPr indent="0" lvl="0" marL="0" marR="0" rtl="0" algn="ctr">
                        <a:lnSpc>
                          <a:spcPct val="100000"/>
                        </a:lnSpc>
                        <a:spcBef>
                          <a:spcPts val="0"/>
                        </a:spcBef>
                        <a:spcAft>
                          <a:spcPts val="0"/>
                        </a:spcAft>
                        <a:buNone/>
                      </a:pPr>
                      <a:r>
                        <a:rPr b="1" i="0" lang="en-US" sz="1000" u="none" cap="none" strike="noStrike">
                          <a:solidFill>
                            <a:srgbClr val="111111"/>
                          </a:solidFill>
                          <a:latin typeface="Roboto"/>
                          <a:ea typeface="Roboto"/>
                          <a:cs typeface="Roboto"/>
                          <a:sym typeface="Roboto"/>
                        </a:rPr>
                        <a:t>Articles</a:t>
                      </a: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000" u="none" cap="none" strike="noStrike">
                          <a:solidFill>
                            <a:srgbClr val="111111"/>
                          </a:solidFill>
                          <a:latin typeface="Roboto"/>
                          <a:ea typeface="Roboto"/>
                          <a:cs typeface="Roboto"/>
                          <a:sym typeface="Roboto"/>
                        </a:rPr>
                        <a:t>Summary</a:t>
                      </a: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67725">
                <a:tc>
                  <a:txBody>
                    <a:bodyPr/>
                    <a:lstStyle/>
                    <a:p>
                      <a:pPr indent="0" lvl="0" marL="0" marR="0" rtl="0" algn="just">
                        <a:lnSpc>
                          <a:spcPct val="100000"/>
                        </a:lnSpc>
                        <a:spcBef>
                          <a:spcPts val="0"/>
                        </a:spcBef>
                        <a:spcAft>
                          <a:spcPts val="0"/>
                        </a:spcAft>
                        <a:buNone/>
                      </a:pPr>
                      <a:r>
                        <a:rPr b="1" lang="en-US" sz="1000" u="none" cap="none" strike="noStrike"/>
                        <a:t>Memory management method in virtualization system</a:t>
                      </a:r>
                      <a:endParaRPr/>
                    </a:p>
                    <a:p>
                      <a:pPr indent="0" lvl="0" marL="0" marR="0" rtl="0" algn="just">
                        <a:lnSpc>
                          <a:spcPct val="100000"/>
                        </a:lnSpc>
                        <a:spcBef>
                          <a:spcPts val="960"/>
                        </a:spcBef>
                        <a:spcAft>
                          <a:spcPts val="0"/>
                        </a:spcAft>
                        <a:buNone/>
                      </a:pPr>
                      <a:r>
                        <a:rPr lang="en-US" sz="1000" u="none" cap="none" strike="noStrike"/>
                        <a:t>Yoo Hyuck, Lee Chi Young, Yun Jong Hee</a:t>
                      </a: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By implementing this memory management method, the virtualization system can effectively handle memory deficiencies and optimize memory usage, leading to improved performance and resource allocation</a:t>
                      </a:r>
                      <a:endParaRPr/>
                    </a:p>
                    <a:p>
                      <a:pPr indent="0" lvl="0" marL="0" marR="0" rtl="0" algn="just">
                        <a:lnSpc>
                          <a:spcPct val="100000"/>
                        </a:lnSpc>
                        <a:spcBef>
                          <a:spcPts val="960"/>
                        </a:spcBef>
                        <a:spcAft>
                          <a:spcPts val="0"/>
                        </a:spcAft>
                        <a:buNone/>
                      </a:pPr>
                      <a:r>
                        <a:rPr lang="en-US" sz="1000" u="none" cap="none" strike="noStrike"/>
                        <a:t>The proposed method allows for efficient utilization of memory resources in a virtualization system by swapping out data from one virtual machine and storing it in the spare area of another virtual machine </a:t>
                      </a:r>
                      <a:endParaRPr/>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81725">
                <a:tc>
                  <a:txBody>
                    <a:bodyPr/>
                    <a:lstStyle/>
                    <a:p>
                      <a:pPr indent="0" lvl="0" marL="0" marR="0" rtl="0" algn="just">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Dixit, Shridhar S., </a:t>
                      </a:r>
                      <a:r>
                        <a:rPr b="1" lang="en-US" sz="1000" u="none" cap="none" strike="noStrike">
                          <a:latin typeface="Times New Roman"/>
                          <a:ea typeface="Times New Roman"/>
                          <a:cs typeface="Times New Roman"/>
                          <a:sym typeface="Times New Roman"/>
                        </a:rPr>
                        <a:t>“Study of Virtual Memory”</a:t>
                      </a:r>
                      <a:r>
                        <a:rPr lang="en-US" sz="1000" u="none" cap="none" strike="noStrike">
                          <a:latin typeface="Times New Roman"/>
                          <a:ea typeface="Times New Roman"/>
                          <a:cs typeface="Times New Roman"/>
                          <a:sym typeface="Times New Roman"/>
                        </a:rPr>
                        <a:t> (2020). Retrospective Theses and Dissertations. 619. </a:t>
                      </a:r>
                      <a:br>
                        <a:rPr lang="en-US" sz="1000" u="none" cap="none" strike="noStrike">
                          <a:latin typeface="Times New Roman"/>
                          <a:ea typeface="Times New Roman"/>
                          <a:cs typeface="Times New Roman"/>
                          <a:sym typeface="Times New Roman"/>
                        </a:rPr>
                      </a:br>
                      <a:r>
                        <a:rPr lang="en-US" sz="1000" u="sng" cap="none" strike="noStrike">
                          <a:solidFill>
                            <a:schemeClr val="hlink"/>
                          </a:solidFill>
                          <a:latin typeface="Times New Roman"/>
                          <a:ea typeface="Times New Roman"/>
                          <a:cs typeface="Times New Roman"/>
                          <a:sym typeface="Times New Roman"/>
                          <a:hlinkClick r:id="rId3"/>
                        </a:rPr>
                        <a:t>https://stars.library.ucf.edu/rtd/619</a:t>
                      </a:r>
                      <a:r>
                        <a:rPr lang="en-US" sz="1000" u="none" cap="none" strike="noStrike">
                          <a:latin typeface="Times New Roman"/>
                          <a:ea typeface="Times New Roman"/>
                          <a:cs typeface="Times New Roman"/>
                          <a:sym typeface="Times New Roman"/>
                        </a:rPr>
                        <a:t> </a:t>
                      </a: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Discusses auxiliary memory, cache, CPU, demand paging, and dynamic allocation. </a:t>
                      </a:r>
                      <a:endParaRPr/>
                    </a:p>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Utilizes associative memory and compaction techniques for memory management. </a:t>
                      </a:r>
                      <a:endParaRPr/>
                    </a:p>
                    <a:p>
                      <a:pPr indent="0" lvl="0" marL="0" marR="0" rtl="0" algn="just">
                        <a:lnSpc>
                          <a:spcPct val="100000"/>
                        </a:lnSpc>
                        <a:spcBef>
                          <a:spcPts val="360"/>
                        </a:spcBef>
                        <a:spcAft>
                          <a:spcPts val="0"/>
                        </a:spcAft>
                        <a:buNone/>
                      </a:pPr>
                      <a:r>
                        <a:t/>
                      </a: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9875">
                <a:tc>
                  <a:txBody>
                    <a:bodyPr/>
                    <a:lstStyle/>
                    <a:p>
                      <a:pPr indent="0" lvl="0" marL="0" marR="0" rtl="0" algn="just">
                        <a:lnSpc>
                          <a:spcPct val="100000"/>
                        </a:lnSpc>
                        <a:spcBef>
                          <a:spcPts val="0"/>
                        </a:spcBef>
                        <a:spcAft>
                          <a:spcPts val="0"/>
                        </a:spcAft>
                        <a:buNone/>
                      </a:pPr>
                      <a:r>
                        <a:rPr b="1" i="0" lang="en-US" sz="1000" u="none" cap="none" strike="noStrike">
                          <a:solidFill>
                            <a:srgbClr val="111111"/>
                          </a:solidFill>
                          <a:latin typeface="Roboto"/>
                          <a:ea typeface="Roboto"/>
                          <a:cs typeface="Roboto"/>
                          <a:sym typeface="Roboto"/>
                        </a:rPr>
                        <a:t>Virtual Memory</a:t>
                      </a:r>
                      <a:endParaRPr/>
                    </a:p>
                    <a:p>
                      <a:pPr indent="0" lvl="0" marL="0" marR="0" rtl="0" algn="just">
                        <a:lnSpc>
                          <a:spcPct val="100000"/>
                        </a:lnSpc>
                        <a:spcBef>
                          <a:spcPts val="0"/>
                        </a:spcBef>
                        <a:spcAft>
                          <a:spcPts val="0"/>
                        </a:spcAft>
                        <a:buNone/>
                      </a:pPr>
                      <a:r>
                        <a:t/>
                      </a:r>
                      <a:endParaRPr b="0" i="0" sz="1000" u="none" cap="none" strike="noStrike">
                        <a:solidFill>
                          <a:srgbClr val="111111"/>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000" u="none" cap="none" strike="noStrike">
                          <a:solidFill>
                            <a:srgbClr val="111111"/>
                          </a:solidFill>
                          <a:latin typeface="Roboto"/>
                          <a:ea typeface="Roboto"/>
                          <a:cs typeface="Roboto"/>
                          <a:sym typeface="Roboto"/>
                        </a:rPr>
                        <a:t>Pedro Mejia Alvarez, Marcelo Leon Ayala &amp; Susana Ortega Cisneros</a:t>
                      </a:r>
                      <a:br>
                        <a:rPr lang="en-US" sz="1000" u="none" cap="none" strike="noStrike"/>
                      </a:br>
                      <a:endParaRPr sz="10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Virtual memory is a technique that allows the execution of the processes that may not be completely in memory. One major advantage of this scheme is that processes can be larger than the available physical memory. This technique abstracts main memory into a very large, uniform array of storage, separating logical memory as viewed by the user from physical memory. It frees programmers from taking care of main memory limitations. Virtual memory also allows processes to share files and address spaces. Virtual memory is not easy to implement, however, and may substantially decrease performance if it is used carelessly.</a:t>
                      </a:r>
                      <a:endParaRPr sz="700" u="none" cap="none" strike="noStrike"/>
                    </a:p>
                  </a:txBody>
                  <a:tcPr marT="67775" marB="67775" marR="67775" marL="67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4" name="Google Shape;124;p23">
            <a:hlinkClick r:id="rId4"/>
          </p:cNvPr>
          <p:cNvSpPr/>
          <p:nvPr/>
        </p:nvSpPr>
        <p:spPr>
          <a:xfrm>
            <a:off x="1023938" y="1109958"/>
            <a:ext cx="9544886" cy="47103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nvSpPr>
        <p:spPr>
          <a:xfrm>
            <a:off x="297456" y="1150752"/>
            <a:ext cx="7645705" cy="305405"/>
          </a:xfrm>
          <a:prstGeom prst="rect">
            <a:avLst/>
          </a:prstGeom>
          <a:noFill/>
          <a:ln>
            <a:noFill/>
          </a:ln>
        </p:spPr>
        <p:txBody>
          <a:bodyPr anchorCtr="0" anchor="t" bIns="0" lIns="0" spcFirstLastPara="1" rIns="0" wrap="square" tIns="12050">
            <a:spAutoFit/>
          </a:bodyPr>
          <a:lstStyle/>
          <a:p>
            <a:pPr indent="-558800" lvl="0" marL="698500" marR="0" rtl="0" algn="l">
              <a:lnSpc>
                <a:spcPct val="101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1" name="Google Shape;61;p13"/>
          <p:cNvSpPr txBox="1"/>
          <p:nvPr/>
        </p:nvSpPr>
        <p:spPr>
          <a:xfrm>
            <a:off x="2035756" y="284533"/>
            <a:ext cx="5123858" cy="120994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PRESENTATION CONTENTS</a:t>
            </a:r>
            <a:endParaRPr/>
          </a:p>
          <a:p>
            <a:pPr indent="0" lvl="0" marL="12700" marR="0" rtl="0" algn="l">
              <a:lnSpc>
                <a:spcPct val="100000"/>
              </a:lnSpc>
              <a:spcBef>
                <a:spcPts val="100"/>
              </a:spcBef>
              <a:spcAft>
                <a:spcPts val="0"/>
              </a:spcAft>
              <a:buNone/>
            </a:pPr>
            <a:r>
              <a:t/>
            </a:r>
            <a:endParaRPr b="0" i="0" sz="4900" u="none" cap="none" strike="noStrike">
              <a:solidFill>
                <a:srgbClr val="005893"/>
              </a:solidFill>
              <a:latin typeface="Playfair Display"/>
              <a:ea typeface="Playfair Display"/>
              <a:cs typeface="Playfair Display"/>
              <a:sym typeface="Playfair Display"/>
            </a:endParaRPr>
          </a:p>
        </p:txBody>
      </p:sp>
      <p:sp>
        <p:nvSpPr>
          <p:cNvPr id="62" name="Google Shape;62;p13"/>
          <p:cNvSpPr txBox="1"/>
          <p:nvPr/>
        </p:nvSpPr>
        <p:spPr>
          <a:xfrm>
            <a:off x="421240" y="1150752"/>
            <a:ext cx="8352900" cy="3170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Problem Statement</a:t>
            </a:r>
            <a:endParaRPr/>
          </a:p>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Relevance Of the Project to the course</a:t>
            </a:r>
            <a:endParaRPr/>
          </a:p>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System Architecture</a:t>
            </a:r>
            <a:endParaRPr/>
          </a:p>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Tools/APIs used</a:t>
            </a:r>
            <a:endParaRPr/>
          </a:p>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Application</a:t>
            </a:r>
            <a:endParaRPr/>
          </a:p>
          <a:p>
            <a:pPr indent="-342900" lvl="0" marL="342900" marR="0" rtl="0" algn="l">
              <a:lnSpc>
                <a:spcPct val="150000"/>
              </a:lnSpc>
              <a:spcBef>
                <a:spcPts val="0"/>
              </a:spcBef>
              <a:spcAft>
                <a:spcPts val="0"/>
              </a:spcAft>
              <a:buClr>
                <a:srgbClr val="000000"/>
              </a:buClr>
              <a:buSzPts val="2000"/>
              <a:buFont typeface="Arial"/>
              <a:buAutoNum type="arabicPeriod"/>
            </a:pPr>
            <a:r>
              <a:rPr lang="en-US" sz="2000">
                <a:latin typeface="Times New Roman"/>
                <a:ea typeface="Times New Roman"/>
                <a:cs typeface="Times New Roman"/>
                <a:sym typeface="Times New Roman"/>
              </a:rPr>
              <a:t>I</a:t>
            </a:r>
            <a:r>
              <a:rPr b="0" i="0" lang="en-US" sz="2000" u="none" cap="none" strike="noStrike">
                <a:solidFill>
                  <a:srgbClr val="000000"/>
                </a:solidFill>
                <a:latin typeface="Times New Roman"/>
                <a:ea typeface="Times New Roman"/>
                <a:cs typeface="Times New Roman"/>
                <a:sym typeface="Times New Roman"/>
              </a:rPr>
              <a:t>mplementation</a:t>
            </a:r>
            <a:endParaRPr/>
          </a:p>
          <a:p>
            <a:pPr indent="-342900" lvl="0" marL="34290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Literature Survey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1963484" y="260168"/>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1. Problem Statement</a:t>
            </a:r>
            <a:endParaRPr b="0" i="0" sz="2800" u="none" cap="none" strike="noStrike">
              <a:solidFill>
                <a:srgbClr val="000000"/>
              </a:solidFill>
              <a:latin typeface="Times New Roman"/>
              <a:ea typeface="Times New Roman"/>
              <a:cs typeface="Times New Roman"/>
              <a:sym typeface="Times New Roman"/>
            </a:endParaRPr>
          </a:p>
        </p:txBody>
      </p:sp>
      <p:sp>
        <p:nvSpPr>
          <p:cNvPr id="68" name="Google Shape;68;p14"/>
          <p:cNvSpPr txBox="1"/>
          <p:nvPr/>
        </p:nvSpPr>
        <p:spPr>
          <a:xfrm>
            <a:off x="618767" y="1120656"/>
            <a:ext cx="7968343" cy="25352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Design and implement an efficient virtual memory management system for an operating system to address the challenges of optimizing page replacement policies, minimizing page faults, and enhancing overall system performance. The system should be capable of dynamically managing the allocation and deallocation of virtual memory space, ensuring seamless interaction between physical and virtual memory, and implementing effective page replacement strategies.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2117595" y="188248"/>
            <a:ext cx="462225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2. Relevance Of the Project to course</a:t>
            </a:r>
            <a:endParaRPr b="0" i="0" sz="2800" u="none" cap="none" strike="noStrike">
              <a:solidFill>
                <a:srgbClr val="000000"/>
              </a:solidFill>
              <a:latin typeface="Times New Roman"/>
              <a:ea typeface="Times New Roman"/>
              <a:cs typeface="Times New Roman"/>
              <a:sym typeface="Times New Roman"/>
            </a:endParaRPr>
          </a:p>
        </p:txBody>
      </p:sp>
      <p:sp>
        <p:nvSpPr>
          <p:cNvPr id="74" name="Google Shape;74;p15"/>
          <p:cNvSpPr/>
          <p:nvPr/>
        </p:nvSpPr>
        <p:spPr>
          <a:xfrm>
            <a:off x="705677" y="1333357"/>
            <a:ext cx="7825410" cy="290900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This project is highly relevant to the course as it delves into the core principles of operating systems, memory management, and system optimization. Has we will gain practical experience in designing and implementing a critical component of modern operating systems, deepening their understanding of virtual memory concepts, page replacement policies, and resource allocation strategies.</a:t>
            </a:r>
            <a:endParaRPr b="0" i="0" sz="1800" u="none" cap="none" strike="noStrike">
              <a:solidFill>
                <a:srgbClr val="000000"/>
              </a:solidFill>
              <a:latin typeface="Times New Roman"/>
              <a:ea typeface="Times New Roman"/>
              <a:cs typeface="Times New Roman"/>
              <a:sym typeface="Times New Roman"/>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2014854" y="253002"/>
            <a:ext cx="4572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3. Architecture</a:t>
            </a:r>
            <a:endParaRPr b="0" i="0" sz="3200" u="none" cap="none" strike="noStrike">
              <a:solidFill>
                <a:srgbClr val="000000"/>
              </a:solidFill>
              <a:latin typeface="Times New Roman"/>
              <a:ea typeface="Times New Roman"/>
              <a:cs typeface="Times New Roman"/>
              <a:sym typeface="Times New Roman"/>
            </a:endParaRPr>
          </a:p>
        </p:txBody>
      </p:sp>
      <p:pic>
        <p:nvPicPr>
          <p:cNvPr id="80" name="Google Shape;80;p16"/>
          <p:cNvPicPr preferRelativeResize="0"/>
          <p:nvPr/>
        </p:nvPicPr>
        <p:blipFill rotWithShape="1">
          <a:blip r:embed="rId3">
            <a:alphaModFix/>
          </a:blip>
          <a:srcRect b="24950" l="6859" r="37325" t="36581"/>
          <a:stretch/>
        </p:blipFill>
        <p:spPr>
          <a:xfrm>
            <a:off x="1254641" y="1095153"/>
            <a:ext cx="6453963" cy="34194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285999" y="198522"/>
            <a:ext cx="4572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Times New Roman"/>
                <a:ea typeface="Times New Roman"/>
                <a:cs typeface="Times New Roman"/>
                <a:sym typeface="Times New Roman"/>
              </a:rPr>
              <a:t>5. OS Component</a:t>
            </a:r>
            <a:endParaRPr b="0" i="0" sz="3200" u="none" cap="none" strike="noStrike">
              <a:solidFill>
                <a:srgbClr val="000000"/>
              </a:solidFill>
              <a:latin typeface="Times New Roman"/>
              <a:ea typeface="Times New Roman"/>
              <a:cs typeface="Times New Roman"/>
              <a:sym typeface="Times New Roman"/>
            </a:endParaRPr>
          </a:p>
        </p:txBody>
      </p:sp>
      <p:sp>
        <p:nvSpPr>
          <p:cNvPr id="86" name="Google Shape;86;p17"/>
          <p:cNvSpPr txBox="1"/>
          <p:nvPr/>
        </p:nvSpPr>
        <p:spPr>
          <a:xfrm>
            <a:off x="813988" y="783297"/>
            <a:ext cx="8154000" cy="44331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1. File I/O:</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The program reads input from a file using the `open()` function to open the file for reading (`'r'` mode) and then uses the `readlines()` method to read lines from the file.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2. Threading:</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The program utilizes threading to create concurrent execution flows. Threads are created using the `threading.Thread()` constructor and started using the `start()` method.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Threading is used to simulate the concurrent execution of the memory management unit (MMU) and the OS scheduler.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3. Time-related functions:</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Time-related functions like `time.sleep()` are used to introduce delays or wait periods </a:t>
            </a:r>
            <a:r>
              <a:rPr lang="en-US" sz="1200">
                <a:latin typeface="Times New Roman"/>
                <a:ea typeface="Times New Roman"/>
                <a:cs typeface="Times New Roman"/>
                <a:sym typeface="Times New Roman"/>
              </a:rPr>
              <a:t>in the</a:t>
            </a:r>
            <a:r>
              <a:rPr lang="en-US" sz="1200">
                <a:latin typeface="Times New Roman"/>
                <a:ea typeface="Times New Roman"/>
                <a:cs typeface="Times New Roman"/>
                <a:sym typeface="Times New Roman"/>
              </a:rPr>
              <a:t> program execution. For example, in the `scheduler()` function, `time.sleep(5)` is used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to introduce a 5-second delay between scheduling iterations.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4. OS exit:</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●The `os._exit(0)` call is used to exit the program and terminate the execution of theoperating system.</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5. Signal Handling:</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lang="en-US" sz="1200">
                <a:latin typeface="Times New Roman"/>
                <a:ea typeface="Times New Roman"/>
                <a:cs typeface="Times New Roman"/>
                <a:sym typeface="Times New Roman"/>
              </a:rPr>
              <a:t>● The program defines a custom `SIGUSR1` signal using the `SignalUser1()` class. While not a traditional OS system call, signal handling is a mechanism provided by the operating system to notify processes of asynchronous events.</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1994306" y="208796"/>
            <a:ext cx="4572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6. Application</a:t>
            </a:r>
            <a:endParaRPr b="0" i="0" sz="3600" u="none" cap="none" strike="noStrike">
              <a:solidFill>
                <a:srgbClr val="000000"/>
              </a:solidFill>
              <a:latin typeface="Times New Roman"/>
              <a:ea typeface="Times New Roman"/>
              <a:cs typeface="Times New Roman"/>
              <a:sym typeface="Times New Roman"/>
            </a:endParaRPr>
          </a:p>
        </p:txBody>
      </p:sp>
      <p:sp>
        <p:nvSpPr>
          <p:cNvPr id="92" name="Google Shape;92;p18"/>
          <p:cNvSpPr txBox="1"/>
          <p:nvPr/>
        </p:nvSpPr>
        <p:spPr>
          <a:xfrm>
            <a:off x="495013" y="1140589"/>
            <a:ext cx="8153973" cy="338554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VMM allows processes to access a larger address space than the physical memory available. Each process has its own virtual address space, which doesn't need to directly correspond to the physical RAM size.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Virtual memory enables memory protection by assigning different access permissions (read, write, execute) to different segments of memory. Unauthorized access attempts trigger memory protection faults, helping to enhance system security.</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Virtual memory systems employ demand paging techniques to bring data into memory only when it is needed, reducing the amount of data that needs to be loaded into memory at any given time and improving overall system performance.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1922387" y="198523"/>
            <a:ext cx="504349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7. Implementation</a:t>
            </a:r>
            <a:endParaRPr b="0" i="0" sz="3600" u="none" cap="none" strike="noStrike">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b="9461" l="16047" r="38255" t="8844"/>
          <a:stretch/>
        </p:blipFill>
        <p:spPr>
          <a:xfrm>
            <a:off x="4295557" y="1014979"/>
            <a:ext cx="3882991" cy="3902752"/>
          </a:xfrm>
          <a:prstGeom prst="rect">
            <a:avLst/>
          </a:prstGeom>
          <a:noFill/>
          <a:ln>
            <a:noFill/>
          </a:ln>
        </p:spPr>
      </p:pic>
      <p:pic>
        <p:nvPicPr>
          <p:cNvPr id="99" name="Google Shape;99;p19"/>
          <p:cNvPicPr preferRelativeResize="0"/>
          <p:nvPr/>
        </p:nvPicPr>
        <p:blipFill rotWithShape="1">
          <a:blip r:embed="rId4">
            <a:alphaModFix/>
          </a:blip>
          <a:srcRect b="10057" l="16163" r="52209" t="7675"/>
          <a:stretch/>
        </p:blipFill>
        <p:spPr>
          <a:xfrm>
            <a:off x="871325" y="844854"/>
            <a:ext cx="2892055" cy="42292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10275" y="1026325"/>
            <a:ext cx="8664000" cy="41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1. Initialization:</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 The program initializes necessary parameters such as memory size, page size, and calculates the number of pages and bits required for addressing.</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2"/>
                </a:solidFill>
                <a:latin typeface="Times New Roman"/>
                <a:ea typeface="Times New Roman"/>
                <a:cs typeface="Times New Roman"/>
                <a:sym typeface="Times New Roman"/>
              </a:rPr>
              <a:t>● It sets up data structures for managing processes, memory, and handling memory requests.</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2. Process Management:</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 The `processInit()` function initializes a process with a given process ID (PID) and sets up data structures to track its memory usage.</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2"/>
                </a:solidFill>
                <a:latin typeface="Times New Roman"/>
                <a:ea typeface="Times New Roman"/>
                <a:cs typeface="Times New Roman"/>
                <a:sym typeface="Times New Roman"/>
              </a:rPr>
              <a:t>● The `processExit()` function cleans up resources associated with a process upon termination.</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3. Memory Management:</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 Memory is represented as a list with each entry corresponding to a page frame. Initially, all frames are empty.</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 The `setEntry()` function associates a page with a frame in physical memory.</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2"/>
                </a:solidFill>
                <a:latin typeface="Times New Roman"/>
                <a:ea typeface="Times New Roman"/>
                <a:cs typeface="Times New Roman"/>
                <a:sym typeface="Times New Roman"/>
              </a:rPr>
              <a:t>● The `getEntry()` function retrieves the frame number corresponding to a given page of a process.</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200">
                <a:solidFill>
                  <a:schemeClr val="dk2"/>
                </a:solidFill>
                <a:latin typeface="Times New Roman"/>
                <a:ea typeface="Times New Roman"/>
                <a:cs typeface="Times New Roman"/>
                <a:sym typeface="Times New Roman"/>
              </a:rPr>
              <a:t>● The `getSwapCandidate()` function selects a frame for eviction when swapping is necessary.</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sz="1200">
                <a:solidFill>
                  <a:schemeClr val="dk2"/>
                </a:solidFill>
                <a:latin typeface="Times New Roman"/>
                <a:ea typeface="Times New Roman"/>
                <a:cs typeface="Times New Roman"/>
                <a:sym typeface="Times New Roman"/>
              </a:rPr>
              <a:t>4. Demand Paging:</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sz="1200">
                <a:solidFill>
                  <a:schemeClr val="dk2"/>
                </a:solidFill>
                <a:latin typeface="Times New Roman"/>
                <a:ea typeface="Times New Roman"/>
                <a:cs typeface="Times New Roman"/>
                <a:sym typeface="Times New Roman"/>
              </a:rPr>
              <a:t>● Memory pages are loaded into physical memory only when they are accessed (demand paging).</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sz="1200">
                <a:solidFill>
                  <a:schemeClr val="dk2"/>
                </a:solidFill>
                <a:latin typeface="Times New Roman"/>
                <a:ea typeface="Times New Roman"/>
                <a:cs typeface="Times New Roman"/>
                <a:sym typeface="Times New Roman"/>
              </a:rPr>
              <a:t>●When a page fault occurs, the `SIGUSR1_Handler()` function handles the page fault by selecting a page for eviction and loading the required page into memory.</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