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5" r:id="rId13"/>
    <p:sldId id="286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1"/>
    <p:restoredTop sz="94721"/>
  </p:normalViewPr>
  <p:slideViewPr>
    <p:cSldViewPr snapToGrid="0" snapToObjects="1">
      <p:cViewPr varScale="1">
        <p:scale>
          <a:sx n="112" d="100"/>
          <a:sy n="112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0C2ECA-8B25-754D-ABAC-32FE3F4BF9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3ABE2-503C-0E4F-ADAD-24CB8F53FA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9A9D4-966A-4A4F-B071-E646A2CA0130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CEC9E-B84F-3245-9DC6-EA37E5D505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B178F-0FAF-BA40-87D3-AAD2891B95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11FB-C22A-D44B-B6F2-C38EA0DD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5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138B2-F261-9845-9CAD-42409F44993C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E55-91C8-944F-96ED-E3974ABC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9677-AF24-CB4F-A385-56446B202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4DD05-66D2-BB42-A79A-F26BB2319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DD9C-789D-BA48-8A96-3989426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</p:spTree>
    <p:extLst>
      <p:ext uri="{BB962C8B-B14F-4D97-AF65-F5344CB8AC3E}">
        <p14:creationId xmlns:p14="http://schemas.microsoft.com/office/powerpoint/2010/main" val="146208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4075-FF62-5F42-BA06-564C1928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" y="36346"/>
            <a:ext cx="12117125" cy="6446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latin typeface="Helvetica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BAD2-305E-1B4B-923D-7998AF32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33" y="927127"/>
            <a:ext cx="11947497" cy="5171523"/>
          </a:xfrm>
        </p:spPr>
        <p:txBody>
          <a:bodyPr>
            <a:normAutofit/>
          </a:bodyPr>
          <a:lstStyle>
            <a:lvl1pPr>
              <a:defRPr sz="2000">
                <a:latin typeface="Helvetica" pitchFamily="2" charset="0"/>
              </a:defRPr>
            </a:lvl1pPr>
            <a:lvl2pPr>
              <a:defRPr sz="18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0E2A-F948-1446-9562-1F377DB732A2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175D-1525-6444-9BF0-3DF9446A2A5D}"/>
              </a:ext>
            </a:extLst>
          </p:cNvPr>
          <p:cNvSpPr txBox="1"/>
          <p:nvPr userDrawn="1"/>
        </p:nvSpPr>
        <p:spPr>
          <a:xfrm>
            <a:off x="365760" y="6591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0183-4F81-574B-A45C-5A4A463B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09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334C-1369-7740-96AE-2A4BE2E5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9671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A998-A029-7742-B21A-2B97FB0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CE7-F9DB-E349-A0D1-932CC67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2EC9-A4F2-534E-B766-200D91B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B41F-059C-FB4E-A55A-0FA105CD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136525"/>
            <a:ext cx="11837670" cy="45783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4072-3706-0C4F-9AFD-BF68C24D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690" y="934085"/>
            <a:ext cx="56426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B519C-F82E-8C41-8494-9B54DB50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68C1B-3A4A-3545-BC6B-852FECF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BCA3-755F-304A-9D18-F5215470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B58BFA-D5B9-0A42-BE33-6F2DF8E0F07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934085"/>
            <a:ext cx="59093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32D-060E-B74C-88B5-72204F10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04775"/>
            <a:ext cx="11824652" cy="4667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2F5C-0978-B140-B6AA-ED69607E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138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6D64-2348-EA41-9C06-FF1265C9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138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A7742-2617-E74B-9E5B-3B819F69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AFB07-963E-C945-A6BB-E7C74AAD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68BD-B227-214F-8237-87A7BEDD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3265A1B-37B0-C940-BAE6-30630E84DEE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5070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2238932-BC39-5341-8E3E-E60978274B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75070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40E7-D585-874F-97BF-74C9957F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" y="136525"/>
            <a:ext cx="11757660" cy="46926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BE03C-F942-4949-B845-5D3E5503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A6B16-AA9D-E742-A8CF-09BB037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8B6F3-8F49-6B42-8F9D-1F08FA8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49491-79C2-4B4A-9D89-3951B66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F16C4-2473-F84F-8C23-4D4B0FC4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EA9DC-D1E7-3447-8BEA-B9FB92C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FC8A-3B20-DE4A-BBE7-73CAF96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6525"/>
            <a:ext cx="11818620" cy="50355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12F3-146A-4449-A1B2-AC609D78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818" y="868680"/>
            <a:ext cx="7481252" cy="52400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ADF43-4F1B-BC44-A8DA-31255F05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450" y="868680"/>
            <a:ext cx="4097655" cy="52400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894A0-8F54-D448-BDD0-F5165652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96A7-DB36-9345-B809-89A20790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5CD37-5E0A-8045-828D-C88AE89F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AC74-44C2-1641-89F7-E406D6A7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" y="136525"/>
            <a:ext cx="11917997" cy="4921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98752-0FD6-224F-AFF0-9EC0443D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49190" y="868680"/>
            <a:ext cx="7075170" cy="5212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33AEE-F401-DB46-82F4-44F80333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4" y="868680"/>
            <a:ext cx="4694236" cy="5212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22C6-FDBE-E348-83B7-33DE609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88EA-ED7B-6F42-A26B-7669BB2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B687-CF9D-444A-87AE-AA1A4B83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99F0F-07B3-B348-AD5E-2E6822CA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24" y="863506"/>
            <a:ext cx="11873752" cy="531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2AC50F60-ACB2-654C-B71E-8F38D7A9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24875"/>
            <a:ext cx="11873752" cy="502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78718-8CF0-D74B-A24B-14A64D60F173}"/>
              </a:ext>
            </a:extLst>
          </p:cNvPr>
          <p:cNvSpPr/>
          <p:nvPr userDrawn="1"/>
        </p:nvSpPr>
        <p:spPr>
          <a:xfrm>
            <a:off x="0" y="6297433"/>
            <a:ext cx="12192000" cy="56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Sunbeam Infotech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9B9762-C109-9B4D-A1FB-6E83EC9F0CE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927" y="6319299"/>
            <a:ext cx="485030" cy="4850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2ECE1-1692-324E-98B0-F55D716E5C07}"/>
              </a:ext>
            </a:extLst>
          </p:cNvPr>
          <p:cNvSpPr txBox="1"/>
          <p:nvPr userDrawn="1"/>
        </p:nvSpPr>
        <p:spPr>
          <a:xfrm>
            <a:off x="10450734" y="6445828"/>
            <a:ext cx="1761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Helvetica" pitchFamily="2" charset="0"/>
              </a:rPr>
              <a:t>www.sunbeaminfo.com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java/io/Console.html" TargetMode="External"/><Relationship Id="rId2" Type="http://schemas.openxmlformats.org/officeDocument/2006/relationships/hyperlink" Target="../../java/lang/Str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ma.com/java/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utorials.jenkov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A43668-78B2-AB42-A785-C086C5659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" pitchFamily="2" charset="0"/>
              </a:rPr>
              <a:t>Core Java Programming - 1</a:t>
            </a:r>
          </a:p>
          <a:p>
            <a:pPr algn="r"/>
            <a:endParaRPr lang="en-US" sz="1600" b="1" i="1" dirty="0">
              <a:latin typeface="Courier" pitchFamily="2" charset="0"/>
            </a:endParaRPr>
          </a:p>
          <a:p>
            <a:pPr algn="r"/>
            <a:r>
              <a:rPr lang="en-US" sz="1600" b="1" dirty="0">
                <a:latin typeface="Courier" pitchFamily="2" charset="0"/>
              </a:rPr>
              <a:t>Sandeep Kulange</a:t>
            </a:r>
          </a:p>
          <a:p>
            <a:pPr algn="r"/>
            <a:r>
              <a:rPr lang="en-US" sz="1600" i="1" dirty="0" err="1">
                <a:latin typeface="Courier" pitchFamily="2" charset="0"/>
              </a:rPr>
              <a:t>sandeepkulange@sunbeaminfo.com</a:t>
            </a:r>
            <a:endParaRPr lang="en-US" sz="1600" i="1" dirty="0">
              <a:latin typeface="Courier" pitchFamily="2" charset="0"/>
            </a:endParaRP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65633-1283-9C43-94C1-6FA18C347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24" y="1280470"/>
            <a:ext cx="1975492" cy="19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1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10E-3EC6-5248-A1A6-7ABF292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" pitchFamily="2" charset="0"/>
              </a:rPr>
              <a:t>Boxing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BE5CE-BD85-2C48-88B7-5333CA49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It is the process of converting state of instance of value type into reference type.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Consider Example: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String s1 = </a:t>
            </a:r>
            <a:r>
              <a:rPr lang="en-US" dirty="0" err="1">
                <a:latin typeface="Courier" pitchFamily="2" charset="0"/>
              </a:rPr>
              <a:t>Integer.toString</a:t>
            </a:r>
            <a:r>
              <a:rPr lang="en-US" dirty="0">
                <a:latin typeface="Courier" pitchFamily="2" charset="0"/>
              </a:rPr>
              <a:t>( 10 );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String s2 = </a:t>
            </a:r>
            <a:r>
              <a:rPr lang="en-US" dirty="0" err="1">
                <a:latin typeface="Courier" pitchFamily="2" charset="0"/>
              </a:rPr>
              <a:t>String.valueOf</a:t>
            </a:r>
            <a:r>
              <a:rPr lang="en-US" dirty="0">
                <a:latin typeface="Courier" pitchFamily="2" charset="0"/>
              </a:rPr>
              <a:t>( 10 );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0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10E-3EC6-5248-A1A6-7ABF292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" pitchFamily="2" charset="0"/>
              </a:rPr>
              <a:t>Command Line Arguments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BE5CE-BD85-2C48-88B7-5333CA49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class Program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public static void main( String[]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	String name =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[ 0 ];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	int </a:t>
            </a:r>
            <a:r>
              <a:rPr lang="en-US" dirty="0" err="1">
                <a:latin typeface="Courier" pitchFamily="2" charset="0"/>
              </a:rPr>
              <a:t>empid</a:t>
            </a:r>
            <a:r>
              <a:rPr lang="en-US" dirty="0">
                <a:latin typeface="Courier" pitchFamily="2" charset="0"/>
              </a:rPr>
              <a:t>   = </a:t>
            </a:r>
            <a:r>
              <a:rPr lang="en-US" dirty="0" err="1">
                <a:latin typeface="Courier" pitchFamily="2" charset="0"/>
              </a:rPr>
              <a:t>Integer.parseInt</a:t>
            </a:r>
            <a:r>
              <a:rPr lang="en-US" dirty="0">
                <a:latin typeface="Courier" pitchFamily="2" charset="0"/>
              </a:rPr>
              <a:t>(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[ 1 ] 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	float salary = </a:t>
            </a:r>
            <a:r>
              <a:rPr lang="en-US" dirty="0" err="1">
                <a:latin typeface="Courier" pitchFamily="2" charset="0"/>
              </a:rPr>
              <a:t>Float.parseFloat</a:t>
            </a:r>
            <a:r>
              <a:rPr lang="en-US" dirty="0">
                <a:latin typeface="Courier" pitchFamily="2" charset="0"/>
              </a:rPr>
              <a:t>(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[ 2 ] 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Compilation and execution steps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" pitchFamily="2" charset="0"/>
              </a:rPr>
              <a:t>javac </a:t>
            </a:r>
            <a:r>
              <a:rPr lang="en-US" dirty="0" err="1">
                <a:latin typeface="Courier" pitchFamily="2" charset="0"/>
              </a:rPr>
              <a:t>Program.java</a:t>
            </a:r>
            <a:endParaRPr lang="en-US" dirty="0">
              <a:latin typeface="Courier" pitchFamily="2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" pitchFamily="2" charset="0"/>
              </a:rPr>
              <a:t>java Program Sandeep 33 45000.50f</a:t>
            </a:r>
          </a:p>
        </p:txBody>
      </p:sp>
    </p:spTree>
    <p:extLst>
      <p:ext uri="{BB962C8B-B14F-4D97-AF65-F5344CB8AC3E}">
        <p14:creationId xmlns:p14="http://schemas.microsoft.com/office/powerpoint/2010/main" val="24292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10E-3EC6-5248-A1A6-7ABF292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" pitchFamily="2" charset="0"/>
              </a:rPr>
              <a:t>Comments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BE5CE-BD85-2C48-88B7-5333CA49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If we want to maintain documentation of source code then we should use comments.</a:t>
            </a:r>
          </a:p>
          <a:p>
            <a:r>
              <a:rPr lang="en-US" dirty="0">
                <a:latin typeface="Courier" pitchFamily="2" charset="0"/>
              </a:rPr>
              <a:t>Following types of comments, we can use in source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Single line comment</a:t>
            </a:r>
          </a:p>
          <a:p>
            <a:pPr marL="914400" lvl="2" indent="0">
              <a:buNone/>
            </a:pPr>
            <a:r>
              <a:rPr lang="en-US" b="1" dirty="0">
                <a:latin typeface="Courier" pitchFamily="2" charset="0"/>
              </a:rPr>
              <a:t>//This is single line comment</a:t>
            </a:r>
          </a:p>
          <a:p>
            <a:pPr marL="914400" lvl="2" indent="0">
              <a:buNone/>
            </a:pPr>
            <a:endParaRPr lang="en-US" dirty="0">
              <a:latin typeface="Courier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Multi line comment</a:t>
            </a:r>
          </a:p>
          <a:p>
            <a:pPr marL="914400" lvl="2" indent="0">
              <a:buNone/>
            </a:pPr>
            <a:r>
              <a:rPr lang="en-US" b="1" dirty="0">
                <a:latin typeface="Courier" pitchFamily="2" charset="0"/>
              </a:rPr>
              <a:t>/*</a:t>
            </a:r>
          </a:p>
          <a:p>
            <a:pPr marL="914400" lvl="2" indent="0">
              <a:buNone/>
            </a:pPr>
            <a:r>
              <a:rPr lang="en-US" b="1" dirty="0">
                <a:latin typeface="Courier" pitchFamily="2" charset="0"/>
              </a:rPr>
              <a:t>	This is multi line comment</a:t>
            </a:r>
          </a:p>
          <a:p>
            <a:pPr marL="914400" lvl="2" indent="0">
              <a:buNone/>
            </a:pPr>
            <a:r>
              <a:rPr lang="en-US" b="1" dirty="0">
                <a:latin typeface="Courier" pitchFamily="2" charset="0"/>
              </a:rPr>
              <a:t>*/</a:t>
            </a:r>
          </a:p>
          <a:p>
            <a:pPr marL="914400" lvl="2" indent="0">
              <a:buNone/>
            </a:pPr>
            <a:endParaRPr lang="en-US" dirty="0">
              <a:latin typeface="Courier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Java documentation/doc comment</a:t>
            </a:r>
          </a:p>
          <a:p>
            <a:pPr marL="914400" lvl="2" indent="0">
              <a:buNone/>
            </a:pPr>
            <a:r>
              <a:rPr lang="en-US" b="1" dirty="0">
                <a:latin typeface="Courier" pitchFamily="2" charset="0"/>
              </a:rPr>
              <a:t>/**</a:t>
            </a:r>
          </a:p>
          <a:p>
            <a:pPr marL="914400" lvl="2" indent="0">
              <a:buNone/>
            </a:pPr>
            <a:r>
              <a:rPr lang="en-US" b="1" dirty="0">
                <a:latin typeface="Courier" pitchFamily="2" charset="0"/>
              </a:rPr>
              <a:t>	This is multi line comment</a:t>
            </a:r>
          </a:p>
          <a:p>
            <a:pPr marL="914400" lvl="2" indent="0">
              <a:buNone/>
            </a:pPr>
            <a:r>
              <a:rPr lang="en-US" b="1" dirty="0">
                <a:latin typeface="Courier" pitchFamily="2" charset="0"/>
              </a:rPr>
              <a:t>*/</a:t>
            </a:r>
          </a:p>
          <a:p>
            <a:pPr marL="914400" lvl="2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0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10E-3EC6-5248-A1A6-7ABF292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" pitchFamily="2" charset="0"/>
              </a:rPr>
              <a:t>User Input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BE5CE-BD85-2C48-88B7-5333CA49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Console is a class declared in java.io package.</a:t>
            </a:r>
          </a:p>
          <a:p>
            <a:r>
              <a:rPr lang="en-US" dirty="0">
                <a:latin typeface="Courier" pitchFamily="2" charset="0"/>
              </a:rPr>
              <a:t>“</a:t>
            </a:r>
            <a:r>
              <a:rPr lang="en-IN" dirty="0">
                <a:latin typeface="Courier" pitchFamily="2" charset="0"/>
                <a:hlinkClick r:id="rId2" tooltip="class in java.lang"/>
              </a:rPr>
              <a:t>String</a:t>
            </a:r>
            <a:r>
              <a:rPr lang="en-IN" dirty="0">
                <a:latin typeface="Courier" pitchFamily="2" charset="0"/>
              </a:rPr>
              <a:t> readLine()</a:t>
            </a:r>
            <a:r>
              <a:rPr lang="en-US" dirty="0">
                <a:latin typeface="Courier" pitchFamily="2" charset="0"/>
              </a:rPr>
              <a:t>” is a non method of java.io.Console class.</a:t>
            </a:r>
          </a:p>
          <a:p>
            <a:r>
              <a:rPr lang="en-US" dirty="0">
                <a:latin typeface="Courier" pitchFamily="2" charset="0"/>
              </a:rPr>
              <a:t>“</a:t>
            </a:r>
            <a:r>
              <a:rPr lang="en-IN" dirty="0">
                <a:latin typeface="Courier" pitchFamily="2" charset="0"/>
              </a:rPr>
              <a:t>static </a:t>
            </a:r>
            <a:r>
              <a:rPr lang="en-IN" dirty="0">
                <a:latin typeface="Courier" pitchFamily="2" charset="0"/>
                <a:hlinkClick r:id="rId3" tooltip="class in java.io"/>
              </a:rPr>
              <a:t>Console</a:t>
            </a:r>
            <a:r>
              <a:rPr lang="en-IN" dirty="0">
                <a:latin typeface="Courier" pitchFamily="2" charset="0"/>
              </a:rPr>
              <a:t> console()</a:t>
            </a:r>
            <a:r>
              <a:rPr lang="en-US" dirty="0">
                <a:latin typeface="Courier" pitchFamily="2" charset="0"/>
              </a:rPr>
              <a:t>” is a method of </a:t>
            </a:r>
            <a:r>
              <a:rPr lang="en-US" dirty="0" err="1">
                <a:latin typeface="Courier" pitchFamily="2" charset="0"/>
              </a:rPr>
              <a:t>java.lang.System</a:t>
            </a:r>
            <a:r>
              <a:rPr lang="en-US" dirty="0">
                <a:latin typeface="Courier" pitchFamily="2" charset="0"/>
              </a:rPr>
              <a:t> class.</a:t>
            </a:r>
          </a:p>
          <a:p>
            <a:r>
              <a:rPr lang="en-US" dirty="0">
                <a:latin typeface="Courier" pitchFamily="2" charset="0"/>
              </a:rPr>
              <a:t>Consider following code:</a:t>
            </a:r>
          </a:p>
          <a:p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	Console console = </a:t>
            </a:r>
            <a:r>
              <a:rPr lang="en-US" dirty="0" err="1">
                <a:latin typeface="Courier" pitchFamily="2" charset="0"/>
              </a:rPr>
              <a:t>System.console</a:t>
            </a:r>
            <a:r>
              <a:rPr lang="en-US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String name = </a:t>
            </a:r>
            <a:r>
              <a:rPr lang="en-US" dirty="0" err="1">
                <a:latin typeface="Courier" pitchFamily="2" charset="0"/>
              </a:rPr>
              <a:t>console.readLine</a:t>
            </a:r>
            <a:r>
              <a:rPr lang="en-US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int </a:t>
            </a:r>
            <a:r>
              <a:rPr lang="en-US" dirty="0" err="1">
                <a:latin typeface="Courier" pitchFamily="2" charset="0"/>
              </a:rPr>
              <a:t>empid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Integer.parseInt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console.readLine</a:t>
            </a:r>
            <a:r>
              <a:rPr lang="en-US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float salary = </a:t>
            </a:r>
            <a:r>
              <a:rPr lang="en-US" dirty="0" err="1">
                <a:latin typeface="Courier" pitchFamily="2" charset="0"/>
              </a:rPr>
              <a:t>Float.parseFloat</a:t>
            </a:r>
            <a:r>
              <a:rPr lang="en-US" dirty="0">
                <a:latin typeface="Courier" pitchFamily="2" charset="0"/>
              </a:rPr>
              <a:t>( </a:t>
            </a:r>
            <a:r>
              <a:rPr lang="en-US" dirty="0" err="1">
                <a:latin typeface="Courier" pitchFamily="2" charset="0"/>
              </a:rPr>
              <a:t>console.readLine</a:t>
            </a:r>
            <a:r>
              <a:rPr lang="en-US" dirty="0">
                <a:latin typeface="Courier" pitchFamily="2" charset="0"/>
              </a:rPr>
              <a:t>() 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5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10E-3EC6-5248-A1A6-7ABF292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" pitchFamily="2" charset="0"/>
              </a:rPr>
              <a:t>Useful Link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BE5CE-BD85-2C48-88B7-5333CA49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ourier" pitchFamily="2" charset="0"/>
                <a:hlinkClick r:id="rId2"/>
              </a:rPr>
              <a:t>https://docs.oracle.com/javase/tutorial/</a:t>
            </a:r>
            <a:endParaRPr lang="en-IN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ourier" pitchFamily="2" charset="0"/>
                <a:hlinkClick r:id="rId3"/>
              </a:rPr>
              <a:t>https://www.artima.com/java/</a:t>
            </a:r>
            <a:endParaRPr lang="en-IN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Courier" pitchFamily="2" charset="0"/>
                <a:hlinkClick r:id="rId4"/>
              </a:rPr>
              <a:t>http://tutorials.jenkov.com/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0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4ABDFA-039E-194F-ADB8-FDE0AC6B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018DAE-6434-CF49-8B66-0EE44E48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Courier" pitchFamily="2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74043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10E-3EC6-5248-A1A6-7ABF292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" pitchFamily="2" charset="0"/>
              </a:rPr>
              <a:t>Day 2: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2091-134D-644F-8E18-7A8C1899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Data Types</a:t>
            </a:r>
          </a:p>
          <a:p>
            <a:r>
              <a:rPr lang="en-US" sz="2400" dirty="0">
                <a:latin typeface="Courier" pitchFamily="2" charset="0"/>
              </a:rPr>
              <a:t>Wrapper Classes</a:t>
            </a:r>
          </a:p>
          <a:p>
            <a:r>
              <a:rPr lang="en-US" sz="2400" dirty="0">
                <a:latin typeface="Courier" pitchFamily="2" charset="0"/>
              </a:rPr>
              <a:t>Narrowing and widening</a:t>
            </a:r>
          </a:p>
          <a:p>
            <a:r>
              <a:rPr lang="en-US" sz="2400" dirty="0">
                <a:latin typeface="Courier" pitchFamily="2" charset="0"/>
              </a:rPr>
              <a:t>Boxing and Unboxing</a:t>
            </a:r>
          </a:p>
          <a:p>
            <a:r>
              <a:rPr lang="en-US" sz="2400" dirty="0">
                <a:latin typeface="Courier" pitchFamily="2" charset="0"/>
              </a:rPr>
              <a:t>Command line arguments</a:t>
            </a:r>
          </a:p>
          <a:p>
            <a:r>
              <a:rPr lang="en-US" sz="2400" dirty="0">
                <a:latin typeface="Courier" pitchFamily="2" charset="0"/>
              </a:rPr>
              <a:t>Comments</a:t>
            </a:r>
          </a:p>
          <a:p>
            <a:r>
              <a:rPr lang="en-US" sz="2400" dirty="0">
                <a:latin typeface="Courier" pitchFamily="2" charset="0"/>
              </a:rPr>
              <a:t>Console class</a:t>
            </a:r>
          </a:p>
        </p:txBody>
      </p:sp>
    </p:spTree>
    <p:extLst>
      <p:ext uri="{BB962C8B-B14F-4D97-AF65-F5344CB8AC3E}">
        <p14:creationId xmlns:p14="http://schemas.microsoft.com/office/powerpoint/2010/main" val="419634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10E-3EC6-5248-A1A6-7ABF292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" pitchFamily="2" charset="0"/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2091-134D-644F-8E18-7A8C1899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Data type or simply type of a variable decides 4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Nature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Operation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Range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Primitive Type (also called as </a:t>
            </a:r>
            <a:r>
              <a:rPr lang="en-US" sz="2000" b="1" dirty="0">
                <a:latin typeface="Courier" pitchFamily="2" charset="0"/>
              </a:rPr>
              <a:t>value type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Non Primitive Type (also called as </a:t>
            </a:r>
            <a:r>
              <a:rPr lang="en-US" sz="2000" b="1" dirty="0">
                <a:latin typeface="Courier" pitchFamily="2" charset="0"/>
              </a:rPr>
              <a:t>reference type</a:t>
            </a:r>
            <a:r>
              <a:rPr lang="en-US" sz="20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637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10E-3EC6-5248-A1A6-7ABF292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" pitchFamily="2" charset="0"/>
              </a:rPr>
              <a:t>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2091-134D-644F-8E18-7A8C1899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Courier" pitchFamily="2" charset="0"/>
              </a:rPr>
              <a:t>The Java programming language is statically-typed, which means that all variables must first be declared before they can be used.</a:t>
            </a:r>
          </a:p>
          <a:p>
            <a:r>
              <a:rPr lang="en-IN" dirty="0">
                <a:latin typeface="Courier" pitchFamily="2" charset="0"/>
              </a:rPr>
              <a:t>The eight primitive data types supported by the Java programming language are:</a:t>
            </a:r>
            <a:endParaRPr lang="en-US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>
                <a:latin typeface="Courier" pitchFamily="2" charset="0"/>
              </a:rPr>
              <a:t>The Java virtual machine works with one other primitive type that is unavailable to the Java programmer: the </a:t>
            </a:r>
            <a:r>
              <a:rPr lang="en-IN" dirty="0" err="1">
                <a:latin typeface="Courier" pitchFamily="2" charset="0"/>
              </a:rPr>
              <a:t>returnAddress</a:t>
            </a:r>
            <a:r>
              <a:rPr lang="en-IN" dirty="0">
                <a:latin typeface="Courier" pitchFamily="2" charset="0"/>
              </a:rPr>
              <a:t> type.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28D9B-27C7-3447-936C-A659BA7C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2011680"/>
            <a:ext cx="5986780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0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10E-3EC6-5248-A1A6-7ABF292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" pitchFamily="2" charset="0"/>
              </a:rPr>
              <a:t>Primitive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415287-DDC1-6845-903C-89A26B2DC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622759"/>
              </p:ext>
            </p:extLst>
          </p:nvPr>
        </p:nvGraphicFramePr>
        <p:xfrm>
          <a:off x="90473" y="1109980"/>
          <a:ext cx="1199515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626625109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1518765144"/>
                    </a:ext>
                  </a:extLst>
                </a:gridCol>
                <a:gridCol w="2094230">
                  <a:extLst>
                    <a:ext uri="{9D8B030D-6E8A-4147-A177-3AD203B41FA5}">
                      <a16:colId xmlns:a16="http://schemas.microsoft.com/office/drawing/2014/main" val="1287012832"/>
                    </a:ext>
                  </a:extLst>
                </a:gridCol>
                <a:gridCol w="4005580">
                  <a:extLst>
                    <a:ext uri="{9D8B030D-6E8A-4147-A177-3AD203B41FA5}">
                      <a16:colId xmlns:a16="http://schemas.microsoft.com/office/drawing/2014/main" val="1559305594"/>
                    </a:ext>
                  </a:extLst>
                </a:gridCol>
                <a:gridCol w="2389505">
                  <a:extLst>
                    <a:ext uri="{9D8B030D-6E8A-4147-A177-3AD203B41FA5}">
                      <a16:colId xmlns:a16="http://schemas.microsoft.com/office/drawing/2014/main" val="110176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Sr.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Primitive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Default Value( For Fields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" pitchFamily="2" charset="0"/>
                        </a:rPr>
                        <a:t>Wrapper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Not Specified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Boolean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46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‘\u0000’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Character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7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2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Short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2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42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8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0L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Long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9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0.0f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21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8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0.0d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" pitchFamily="2" charset="0"/>
                        </a:rPr>
                        <a:t>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2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7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10E-3EC6-5248-A1A6-7ABF292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" pitchFamily="2" charset="0"/>
              </a:rPr>
              <a:t>Wrapper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BE5CE-BD85-2C48-88B7-5333CA49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" pitchFamily="2" charset="0"/>
              </a:rPr>
              <a:t>In Java primitive types are not classes. </a:t>
            </a:r>
          </a:p>
          <a:p>
            <a:r>
              <a:rPr lang="en-US" sz="1800" dirty="0">
                <a:latin typeface="Courier" pitchFamily="2" charset="0"/>
              </a:rPr>
              <a:t>Wrapper class is a class associated with primitive type</a:t>
            </a:r>
          </a:p>
          <a:p>
            <a:r>
              <a:rPr lang="en-US" sz="1800" dirty="0">
                <a:latin typeface="Courier" pitchFamily="2" charset="0"/>
              </a:rPr>
              <a:t>Why Wrapper class?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To parse string into numeric type</a:t>
            </a:r>
          </a:p>
          <a:p>
            <a:pPr marL="914400" lvl="2" indent="0">
              <a:buNone/>
            </a:pPr>
            <a:r>
              <a:rPr lang="en-US" b="1" dirty="0">
                <a:latin typeface="Courier" pitchFamily="2" charset="0"/>
              </a:rPr>
              <a:t>int number = </a:t>
            </a:r>
            <a:r>
              <a:rPr lang="en-US" b="1" dirty="0" err="1">
                <a:latin typeface="Courier" pitchFamily="2" charset="0"/>
              </a:rPr>
              <a:t>Integer.parseInt</a:t>
            </a:r>
            <a:r>
              <a:rPr lang="en-US" b="1" dirty="0">
                <a:latin typeface="Courier" pitchFamily="2" charset="0"/>
              </a:rPr>
              <a:t>(“125”);</a:t>
            </a:r>
            <a:r>
              <a:rPr lang="en-US" dirty="0">
                <a:latin typeface="Courier" pitchFamily="2" charset="0"/>
              </a:rPr>
              <a:t>	//OK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To use primitive values into generic collection.</a:t>
            </a:r>
          </a:p>
          <a:p>
            <a:pPr marL="914400" lvl="2" indent="0">
              <a:buNone/>
            </a:pPr>
            <a:r>
              <a:rPr lang="en-US" dirty="0">
                <a:latin typeface="Courier" pitchFamily="2" charset="0"/>
              </a:rPr>
              <a:t>Stack&lt;int&gt; s1 = new Stack&lt;int&gt;();	//Not OK</a:t>
            </a:r>
          </a:p>
          <a:p>
            <a:pPr marL="914400" lvl="2" indent="0">
              <a:buNone/>
            </a:pPr>
            <a:r>
              <a:rPr lang="en-US" b="1" dirty="0">
                <a:latin typeface="Courier" pitchFamily="2" charset="0"/>
              </a:rPr>
              <a:t>Stack&lt;Integer&gt; s2 = new Stack&lt;Integer&gt;();	// OK</a:t>
            </a:r>
          </a:p>
          <a:p>
            <a:pPr marL="914400" lvl="2" indent="0">
              <a:buNone/>
            </a:pPr>
            <a:endParaRPr lang="en-US" dirty="0">
              <a:latin typeface="Courier" pitchFamily="2" charset="0"/>
            </a:endParaRPr>
          </a:p>
          <a:p>
            <a:pPr marL="914400" lvl="2" indent="0">
              <a:buNone/>
            </a:pPr>
            <a:endParaRPr lang="en-US" dirty="0">
              <a:latin typeface="Courier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F9969-4D03-584A-B063-EA3AB0EC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90" y="3512888"/>
            <a:ext cx="8470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7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10E-3EC6-5248-A1A6-7ABF292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" pitchFamily="2" charset="0"/>
              </a:rPr>
              <a:t>Widening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BE5CE-BD85-2C48-88B7-5333CA49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It is the process of converting state of variable of narrower type into wider type.</a:t>
            </a:r>
          </a:p>
          <a:p>
            <a:r>
              <a:rPr lang="en-US" dirty="0">
                <a:latin typeface="Courier" pitchFamily="2" charset="0"/>
              </a:rPr>
              <a:t>Consider example: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int num1 = 10;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double num2 = ( double )num1;	//OK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double num3 = num1;	//OK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 case of widening explicit typecasting is optional.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7C7A7-DEEE-AC4E-A248-5183ADBCC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730" y="1591310"/>
            <a:ext cx="57023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6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10E-3EC6-5248-A1A6-7ABF292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" pitchFamily="2" charset="0"/>
              </a:rPr>
              <a:t>Narrowing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BE5CE-BD85-2C48-88B7-5333CA49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It is the process of converting state of variable of wider type into wider narrower.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Consider example: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double num1 = 10.5;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int num2 = ( int )num1;	//OK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int num3 = num1;	//Not OK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 case of narrowing explicit typecasting is mandatory.</a:t>
            </a:r>
          </a:p>
          <a:p>
            <a:endParaRPr lang="en-US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2848C-D8B6-DA4D-85CB-7E4ABAA4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81" y="4575810"/>
            <a:ext cx="8382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0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10E-3EC6-5248-A1A6-7ABF2928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urier" pitchFamily="2" charset="0"/>
              </a:rPr>
              <a:t>Unboxing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BE5CE-BD85-2C48-88B7-5333CA49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It is the process of converting state of instance of reference type into value type.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Consider Example: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int num1 = </a:t>
            </a:r>
            <a:r>
              <a:rPr lang="en-US" dirty="0" err="1">
                <a:latin typeface="Courier" pitchFamily="2" charset="0"/>
              </a:rPr>
              <a:t>Integer.parseInt</a:t>
            </a:r>
            <a:r>
              <a:rPr lang="en-US" dirty="0">
                <a:latin typeface="Courier" pitchFamily="2" charset="0"/>
              </a:rPr>
              <a:t>(“10”); //</a:t>
            </a:r>
            <a:r>
              <a:rPr lang="en-US" dirty="0" err="1">
                <a:latin typeface="Courier" pitchFamily="2" charset="0"/>
              </a:rPr>
              <a:t>UnBoxing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float num2 = </a:t>
            </a:r>
            <a:r>
              <a:rPr lang="en-US" dirty="0" err="1">
                <a:latin typeface="Courier" pitchFamily="2" charset="0"/>
              </a:rPr>
              <a:t>Float.parseFloat</a:t>
            </a:r>
            <a:r>
              <a:rPr lang="en-US" dirty="0">
                <a:latin typeface="Courier" pitchFamily="2" charset="0"/>
              </a:rPr>
              <a:t>(“10.5f”); //</a:t>
            </a:r>
            <a:r>
              <a:rPr lang="en-US" dirty="0" err="1">
                <a:latin typeface="Courier" pitchFamily="2" charset="0"/>
              </a:rPr>
              <a:t>UnBoxing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double num3 = </a:t>
            </a:r>
            <a:r>
              <a:rPr lang="en-US" dirty="0" err="1">
                <a:latin typeface="Courier" pitchFamily="2" charset="0"/>
              </a:rPr>
              <a:t>Double.parseDouble</a:t>
            </a:r>
            <a:r>
              <a:rPr lang="en-US" dirty="0">
                <a:latin typeface="Courier" pitchFamily="2" charset="0"/>
              </a:rPr>
              <a:t>(“10.5d”); //</a:t>
            </a:r>
            <a:r>
              <a:rPr lang="en-US" dirty="0" err="1">
                <a:latin typeface="Courier" pitchFamily="2" charset="0"/>
              </a:rPr>
              <a:t>UnBoxing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6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749</Words>
  <Application>Microsoft Macintosh PowerPoint</Application>
  <PresentationFormat>Widescreen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</vt:lpstr>
      <vt:lpstr>Helvetica</vt:lpstr>
      <vt:lpstr>Wingdings</vt:lpstr>
      <vt:lpstr>Office Theme</vt:lpstr>
      <vt:lpstr>PowerPoint Presentation</vt:lpstr>
      <vt:lpstr>Day 2: Agenda</vt:lpstr>
      <vt:lpstr>Data Types</vt:lpstr>
      <vt:lpstr>Primitive Data Types</vt:lpstr>
      <vt:lpstr>Primitive Data Types</vt:lpstr>
      <vt:lpstr>Wrapper Classes</vt:lpstr>
      <vt:lpstr>Widening</vt:lpstr>
      <vt:lpstr>Narrowing</vt:lpstr>
      <vt:lpstr>Unboxing</vt:lpstr>
      <vt:lpstr>Boxing</vt:lpstr>
      <vt:lpstr>Command Line Arguments</vt:lpstr>
      <vt:lpstr>Comments</vt:lpstr>
      <vt:lpstr>User Input</vt:lpstr>
      <vt:lpstr>Useful Link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Kulkarni</dc:creator>
  <cp:lastModifiedBy>Sandeep Kulange</cp:lastModifiedBy>
  <cp:revision>335</cp:revision>
  <dcterms:created xsi:type="dcterms:W3CDTF">2019-09-13T13:56:25Z</dcterms:created>
  <dcterms:modified xsi:type="dcterms:W3CDTF">2020-07-21T07:41:45Z</dcterms:modified>
</cp:coreProperties>
</file>