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9" r:id="rId5"/>
    <p:sldId id="267" r:id="rId6"/>
    <p:sldId id="268" r:id="rId7"/>
    <p:sldId id="260" r:id="rId8"/>
    <p:sldId id="275" r:id="rId9"/>
    <p:sldId id="278" r:id="rId10"/>
    <p:sldId id="279" r:id="rId11"/>
    <p:sldId id="261" r:id="rId12"/>
    <p:sldId id="262" r:id="rId13"/>
    <p:sldId id="280" r:id="rId14"/>
    <p:sldId id="263" r:id="rId15"/>
    <p:sldId id="274" r:id="rId16"/>
    <p:sldId id="273" r:id="rId17"/>
    <p:sldId id="272" r:id="rId18"/>
    <p:sldId id="264" r:id="rId19"/>
    <p:sldId id="265" r:id="rId20"/>
    <p:sldId id="266"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86"/>
    <p:restoredTop sz="89452"/>
  </p:normalViewPr>
  <p:slideViewPr>
    <p:cSldViewPr snapToGrid="0">
      <p:cViewPr varScale="1">
        <p:scale>
          <a:sx n="145" d="100"/>
          <a:sy n="145" d="100"/>
        </p:scale>
        <p:origin x="184" y="2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1EEC2-EABD-0E4C-B5B8-D963A20A03A3}" type="doc">
      <dgm:prSet loTypeId="urn:microsoft.com/office/officeart/2005/8/layout/process5" loCatId="" qsTypeId="urn:microsoft.com/office/officeart/2005/8/quickstyle/simple1" qsCatId="simple" csTypeId="urn:microsoft.com/office/officeart/2005/8/colors/accent1_2" csCatId="accent1" phldr="1"/>
      <dgm:spPr/>
      <dgm:t>
        <a:bodyPr/>
        <a:lstStyle/>
        <a:p>
          <a:endParaRPr lang="en-US"/>
        </a:p>
      </dgm:t>
    </dgm:pt>
    <dgm:pt modelId="{E50D2818-761F-EC43-A4AC-6BEE5B47CB80}">
      <dgm:prSet phldrT="[Text]"/>
      <dgm:spPr/>
      <dgm:t>
        <a:bodyPr/>
        <a:lstStyle/>
        <a:p>
          <a:r>
            <a:rPr lang="en-US"/>
            <a:t>Raw Sensor Data</a:t>
          </a:r>
        </a:p>
      </dgm:t>
    </dgm:pt>
    <dgm:pt modelId="{BDA4EF10-C48C-C34D-B8F8-3BF4C2C2CCBA}" type="parTrans" cxnId="{EE0A537B-3B65-FC41-8872-0904453D0D61}">
      <dgm:prSet/>
      <dgm:spPr/>
      <dgm:t>
        <a:bodyPr/>
        <a:lstStyle/>
        <a:p>
          <a:endParaRPr lang="en-US"/>
        </a:p>
      </dgm:t>
    </dgm:pt>
    <dgm:pt modelId="{F0C2A246-33F2-6541-9C9B-748D2403FE8F}" type="sibTrans" cxnId="{EE0A537B-3B65-FC41-8872-0904453D0D61}">
      <dgm:prSet/>
      <dgm:spPr/>
      <dgm:t>
        <a:bodyPr/>
        <a:lstStyle/>
        <a:p>
          <a:endParaRPr lang="en-US"/>
        </a:p>
      </dgm:t>
    </dgm:pt>
    <dgm:pt modelId="{F2B093FA-4D83-C440-AF51-A926826C4DEB}">
      <dgm:prSet phldrT="[Text]"/>
      <dgm:spPr/>
      <dgm:t>
        <a:bodyPr/>
        <a:lstStyle/>
        <a:p>
          <a:r>
            <a:rPr lang="en-US"/>
            <a:t>Handling Missing value (Forward/Backward fill, Exclude log gaps)</a:t>
          </a:r>
        </a:p>
      </dgm:t>
    </dgm:pt>
    <dgm:pt modelId="{5C62F644-E855-674D-BF98-CD70B7BAD082}" type="parTrans" cxnId="{7CA80320-C893-2A47-A416-5E299FFCAED0}">
      <dgm:prSet/>
      <dgm:spPr/>
      <dgm:t>
        <a:bodyPr/>
        <a:lstStyle/>
        <a:p>
          <a:endParaRPr lang="en-US"/>
        </a:p>
      </dgm:t>
    </dgm:pt>
    <dgm:pt modelId="{909BAC63-B6D9-3145-B3BD-9B396CF06474}" type="sibTrans" cxnId="{7CA80320-C893-2A47-A416-5E299FFCAED0}">
      <dgm:prSet/>
      <dgm:spPr/>
      <dgm:t>
        <a:bodyPr/>
        <a:lstStyle/>
        <a:p>
          <a:endParaRPr lang="en-US"/>
        </a:p>
      </dgm:t>
    </dgm:pt>
    <dgm:pt modelId="{1D4A8B11-026D-BC4D-A15A-D610EACC2D1A}">
      <dgm:prSet phldrT="[Text]"/>
      <dgm:spPr/>
      <dgm:t>
        <a:bodyPr/>
        <a:lstStyle/>
        <a:p>
          <a:r>
            <a:rPr lang="en-US"/>
            <a:t>Outlier detection (User specific threshold)</a:t>
          </a:r>
        </a:p>
      </dgm:t>
    </dgm:pt>
    <dgm:pt modelId="{EC83190F-9F0F-F14A-B701-C4647BB0F50D}" type="parTrans" cxnId="{3E8B751B-6486-DC4A-9FC9-3D6AFCFFC0FD}">
      <dgm:prSet/>
      <dgm:spPr/>
      <dgm:t>
        <a:bodyPr/>
        <a:lstStyle/>
        <a:p>
          <a:endParaRPr lang="en-US"/>
        </a:p>
      </dgm:t>
    </dgm:pt>
    <dgm:pt modelId="{E3DE4C31-9114-4B4E-B4F4-C7E8ECDA6C09}" type="sibTrans" cxnId="{3E8B751B-6486-DC4A-9FC9-3D6AFCFFC0FD}">
      <dgm:prSet/>
      <dgm:spPr/>
      <dgm:t>
        <a:bodyPr/>
        <a:lstStyle/>
        <a:p>
          <a:endParaRPr lang="en-US"/>
        </a:p>
      </dgm:t>
    </dgm:pt>
    <dgm:pt modelId="{B2F3A9AA-EBAC-0544-8065-9EEC1B43734A}">
      <dgm:prSet phldrT="[Text]"/>
      <dgm:spPr/>
      <dgm:t>
        <a:bodyPr/>
        <a:lstStyle/>
        <a:p>
          <a:r>
            <a:rPr lang="en-US"/>
            <a:t>Time alignment (Sync timestamps,adjust timezones)</a:t>
          </a:r>
        </a:p>
      </dgm:t>
    </dgm:pt>
    <dgm:pt modelId="{0C0D67B1-F065-7B44-9816-46B96E7FB8F7}" type="parTrans" cxnId="{7C385D56-F76C-B646-BD48-E974BAC58F03}">
      <dgm:prSet/>
      <dgm:spPr/>
      <dgm:t>
        <a:bodyPr/>
        <a:lstStyle/>
        <a:p>
          <a:endParaRPr lang="en-US"/>
        </a:p>
      </dgm:t>
    </dgm:pt>
    <dgm:pt modelId="{E04F806E-2B32-6445-94E7-2B9E8B3EB371}" type="sibTrans" cxnId="{7C385D56-F76C-B646-BD48-E974BAC58F03}">
      <dgm:prSet/>
      <dgm:spPr/>
      <dgm:t>
        <a:bodyPr/>
        <a:lstStyle/>
        <a:p>
          <a:endParaRPr lang="en-US"/>
        </a:p>
      </dgm:t>
    </dgm:pt>
    <dgm:pt modelId="{820589FA-6BAB-ED47-BFF6-A788EA3160EA}">
      <dgm:prSet phldrT="[Text]"/>
      <dgm:spPr/>
      <dgm:t>
        <a:bodyPr/>
        <a:lstStyle/>
        <a:p>
          <a:r>
            <a:rPr lang="en-US"/>
            <a:t>User-level Normalization (Median &amp; IQR scaling)</a:t>
          </a:r>
        </a:p>
      </dgm:t>
    </dgm:pt>
    <dgm:pt modelId="{FC6F0715-5CA6-B84E-A69F-4841A70B33B3}" type="parTrans" cxnId="{017B37B6-F525-9F45-B771-28A271117057}">
      <dgm:prSet/>
      <dgm:spPr/>
      <dgm:t>
        <a:bodyPr/>
        <a:lstStyle/>
        <a:p>
          <a:endParaRPr lang="en-US"/>
        </a:p>
      </dgm:t>
    </dgm:pt>
    <dgm:pt modelId="{7726BD19-E1EB-6B47-8406-DE5490097BC0}" type="sibTrans" cxnId="{017B37B6-F525-9F45-B771-28A271117057}">
      <dgm:prSet/>
      <dgm:spPr/>
      <dgm:t>
        <a:bodyPr/>
        <a:lstStyle/>
        <a:p>
          <a:endParaRPr lang="en-US"/>
        </a:p>
      </dgm:t>
    </dgm:pt>
    <dgm:pt modelId="{2351BCC8-01E9-754F-85A9-1B6CDF281897}">
      <dgm:prSet phldrT="[Text]"/>
      <dgm:spPr/>
      <dgm:t>
        <a:bodyPr/>
        <a:lstStyle/>
        <a:p>
          <a:r>
            <a:rPr lang="en-US"/>
            <a:t>Rolling Window slicing (7 day sequences)</a:t>
          </a:r>
        </a:p>
      </dgm:t>
    </dgm:pt>
    <dgm:pt modelId="{999F3C42-E2ED-A646-939F-D44F4CF9641D}" type="parTrans" cxnId="{323A7CCE-57FE-2541-B49E-7979EFF91F5D}">
      <dgm:prSet/>
      <dgm:spPr/>
      <dgm:t>
        <a:bodyPr/>
        <a:lstStyle/>
        <a:p>
          <a:endParaRPr lang="en-US"/>
        </a:p>
      </dgm:t>
    </dgm:pt>
    <dgm:pt modelId="{445D25EB-B838-994A-BEA3-0F8EC3CF8986}" type="sibTrans" cxnId="{323A7CCE-57FE-2541-B49E-7979EFF91F5D}">
      <dgm:prSet/>
      <dgm:spPr/>
      <dgm:t>
        <a:bodyPr/>
        <a:lstStyle/>
        <a:p>
          <a:endParaRPr lang="en-US"/>
        </a:p>
      </dgm:t>
    </dgm:pt>
    <dgm:pt modelId="{F8AF862D-859A-234C-BF0F-9B150A31B32B}">
      <dgm:prSet phldrT="[Text]"/>
      <dgm:spPr/>
      <dgm:t>
        <a:bodyPr/>
        <a:lstStyle/>
        <a:p>
          <a:r>
            <a:rPr lang="en-US"/>
            <a:t>Cleaned,Context-Enhanced Data (Ready for modeling)</a:t>
          </a:r>
        </a:p>
      </dgm:t>
    </dgm:pt>
    <dgm:pt modelId="{2357EF25-9D80-F947-B348-93CC4B2CC0C2}" type="parTrans" cxnId="{F8AA6313-665E-E346-AFB7-139152A7050E}">
      <dgm:prSet/>
      <dgm:spPr/>
      <dgm:t>
        <a:bodyPr/>
        <a:lstStyle/>
        <a:p>
          <a:endParaRPr lang="en-US"/>
        </a:p>
      </dgm:t>
    </dgm:pt>
    <dgm:pt modelId="{10061A18-D12C-174D-9CB0-4D9D98993D5A}" type="sibTrans" cxnId="{F8AA6313-665E-E346-AFB7-139152A7050E}">
      <dgm:prSet/>
      <dgm:spPr/>
      <dgm:t>
        <a:bodyPr/>
        <a:lstStyle/>
        <a:p>
          <a:endParaRPr lang="en-US"/>
        </a:p>
      </dgm:t>
    </dgm:pt>
    <dgm:pt modelId="{33FA0AEF-537F-9A41-9470-ED13BDEEB78A}">
      <dgm:prSet/>
      <dgm:spPr/>
      <dgm:t>
        <a:bodyPr/>
        <a:lstStyle/>
        <a:p>
          <a:r>
            <a:rPr lang="en-US"/>
            <a:t>Training on Dataset</a:t>
          </a:r>
        </a:p>
      </dgm:t>
    </dgm:pt>
    <dgm:pt modelId="{C91A81C6-2D81-CA4A-9352-195276A643A9}" type="parTrans" cxnId="{04ED194C-D942-784A-9772-7D0C87126892}">
      <dgm:prSet/>
      <dgm:spPr/>
      <dgm:t>
        <a:bodyPr/>
        <a:lstStyle/>
        <a:p>
          <a:endParaRPr lang="en-US"/>
        </a:p>
      </dgm:t>
    </dgm:pt>
    <dgm:pt modelId="{B7FE0658-672A-6A4C-AC1C-1B2748B35778}" type="sibTrans" cxnId="{04ED194C-D942-784A-9772-7D0C87126892}">
      <dgm:prSet/>
      <dgm:spPr/>
      <dgm:t>
        <a:bodyPr/>
        <a:lstStyle/>
        <a:p>
          <a:endParaRPr lang="en-US"/>
        </a:p>
      </dgm:t>
    </dgm:pt>
    <dgm:pt modelId="{F2763634-D2F3-ED40-A37D-95AD81B74D9F}">
      <dgm:prSet/>
      <dgm:spPr/>
      <dgm:t>
        <a:bodyPr/>
        <a:lstStyle/>
        <a:p>
          <a:r>
            <a:rPr lang="en-US"/>
            <a:t>Evaluate Results</a:t>
          </a:r>
        </a:p>
      </dgm:t>
    </dgm:pt>
    <dgm:pt modelId="{DF5C85A3-26FF-0145-812B-F4D732088CF6}" type="parTrans" cxnId="{90A441A9-25FA-D54D-B5DD-0929DF4E3D22}">
      <dgm:prSet/>
      <dgm:spPr/>
      <dgm:t>
        <a:bodyPr/>
        <a:lstStyle/>
        <a:p>
          <a:endParaRPr lang="en-US"/>
        </a:p>
      </dgm:t>
    </dgm:pt>
    <dgm:pt modelId="{50C3DCEC-8C52-284B-BBCF-03B25B3975C6}" type="sibTrans" cxnId="{90A441A9-25FA-D54D-B5DD-0929DF4E3D22}">
      <dgm:prSet/>
      <dgm:spPr/>
      <dgm:t>
        <a:bodyPr/>
        <a:lstStyle/>
        <a:p>
          <a:endParaRPr lang="en-US"/>
        </a:p>
      </dgm:t>
    </dgm:pt>
    <dgm:pt modelId="{98B4242F-0F25-A54D-9539-C9070B014B86}" type="pres">
      <dgm:prSet presAssocID="{E141EEC2-EABD-0E4C-B5B8-D963A20A03A3}" presName="diagram" presStyleCnt="0">
        <dgm:presLayoutVars>
          <dgm:dir/>
          <dgm:resizeHandles val="exact"/>
        </dgm:presLayoutVars>
      </dgm:prSet>
      <dgm:spPr/>
    </dgm:pt>
    <dgm:pt modelId="{DB8B31E4-AF4A-8644-9842-046DE8DD5104}" type="pres">
      <dgm:prSet presAssocID="{E50D2818-761F-EC43-A4AC-6BEE5B47CB80}" presName="node" presStyleLbl="node1" presStyleIdx="0" presStyleCnt="9">
        <dgm:presLayoutVars>
          <dgm:bulletEnabled val="1"/>
        </dgm:presLayoutVars>
      </dgm:prSet>
      <dgm:spPr/>
    </dgm:pt>
    <dgm:pt modelId="{923805B0-8661-D942-811D-06AF311C3323}" type="pres">
      <dgm:prSet presAssocID="{F0C2A246-33F2-6541-9C9B-748D2403FE8F}" presName="sibTrans" presStyleLbl="sibTrans2D1" presStyleIdx="0" presStyleCnt="8"/>
      <dgm:spPr/>
    </dgm:pt>
    <dgm:pt modelId="{5F947928-4A6B-6C45-B642-9DA70DD15DB0}" type="pres">
      <dgm:prSet presAssocID="{F0C2A246-33F2-6541-9C9B-748D2403FE8F}" presName="connectorText" presStyleLbl="sibTrans2D1" presStyleIdx="0" presStyleCnt="8"/>
      <dgm:spPr/>
    </dgm:pt>
    <dgm:pt modelId="{D3499777-B4BC-2842-9417-D9F04101823B}" type="pres">
      <dgm:prSet presAssocID="{F2B093FA-4D83-C440-AF51-A926826C4DEB}" presName="node" presStyleLbl="node1" presStyleIdx="1" presStyleCnt="9">
        <dgm:presLayoutVars>
          <dgm:bulletEnabled val="1"/>
        </dgm:presLayoutVars>
      </dgm:prSet>
      <dgm:spPr/>
    </dgm:pt>
    <dgm:pt modelId="{D77E383B-AB35-D445-87B3-EF9F200CEE82}" type="pres">
      <dgm:prSet presAssocID="{909BAC63-B6D9-3145-B3BD-9B396CF06474}" presName="sibTrans" presStyleLbl="sibTrans2D1" presStyleIdx="1" presStyleCnt="8"/>
      <dgm:spPr/>
    </dgm:pt>
    <dgm:pt modelId="{90A14090-0D13-5C4F-A6AE-B84613106751}" type="pres">
      <dgm:prSet presAssocID="{909BAC63-B6D9-3145-B3BD-9B396CF06474}" presName="connectorText" presStyleLbl="sibTrans2D1" presStyleIdx="1" presStyleCnt="8"/>
      <dgm:spPr/>
    </dgm:pt>
    <dgm:pt modelId="{BCE8B394-BD1B-B744-BBA2-729D68E2E9B9}" type="pres">
      <dgm:prSet presAssocID="{1D4A8B11-026D-BC4D-A15A-D610EACC2D1A}" presName="node" presStyleLbl="node1" presStyleIdx="2" presStyleCnt="9">
        <dgm:presLayoutVars>
          <dgm:bulletEnabled val="1"/>
        </dgm:presLayoutVars>
      </dgm:prSet>
      <dgm:spPr/>
    </dgm:pt>
    <dgm:pt modelId="{2E6CA32E-0D59-CE40-ADFB-82262601DE67}" type="pres">
      <dgm:prSet presAssocID="{E3DE4C31-9114-4B4E-B4F4-C7E8ECDA6C09}" presName="sibTrans" presStyleLbl="sibTrans2D1" presStyleIdx="2" presStyleCnt="8"/>
      <dgm:spPr/>
    </dgm:pt>
    <dgm:pt modelId="{7841916A-ACF4-A648-A469-3E833E99441A}" type="pres">
      <dgm:prSet presAssocID="{E3DE4C31-9114-4B4E-B4F4-C7E8ECDA6C09}" presName="connectorText" presStyleLbl="sibTrans2D1" presStyleIdx="2" presStyleCnt="8"/>
      <dgm:spPr/>
    </dgm:pt>
    <dgm:pt modelId="{38FA1563-745F-6441-8586-25A6350E9963}" type="pres">
      <dgm:prSet presAssocID="{B2F3A9AA-EBAC-0544-8065-9EEC1B43734A}" presName="node" presStyleLbl="node1" presStyleIdx="3" presStyleCnt="9">
        <dgm:presLayoutVars>
          <dgm:bulletEnabled val="1"/>
        </dgm:presLayoutVars>
      </dgm:prSet>
      <dgm:spPr/>
    </dgm:pt>
    <dgm:pt modelId="{1F0FF43D-2004-D74D-BAB6-302E653A542B}" type="pres">
      <dgm:prSet presAssocID="{E04F806E-2B32-6445-94E7-2B9E8B3EB371}" presName="sibTrans" presStyleLbl="sibTrans2D1" presStyleIdx="3" presStyleCnt="8"/>
      <dgm:spPr/>
    </dgm:pt>
    <dgm:pt modelId="{20301D8D-0478-894D-AB53-428260260041}" type="pres">
      <dgm:prSet presAssocID="{E04F806E-2B32-6445-94E7-2B9E8B3EB371}" presName="connectorText" presStyleLbl="sibTrans2D1" presStyleIdx="3" presStyleCnt="8"/>
      <dgm:spPr/>
    </dgm:pt>
    <dgm:pt modelId="{6ED3B304-1113-B647-9CD3-3E90E4FC2877}" type="pres">
      <dgm:prSet presAssocID="{820589FA-6BAB-ED47-BFF6-A788EA3160EA}" presName="node" presStyleLbl="node1" presStyleIdx="4" presStyleCnt="9">
        <dgm:presLayoutVars>
          <dgm:bulletEnabled val="1"/>
        </dgm:presLayoutVars>
      </dgm:prSet>
      <dgm:spPr/>
    </dgm:pt>
    <dgm:pt modelId="{18FDD9A3-E583-914A-9B7F-C84268FB0B7E}" type="pres">
      <dgm:prSet presAssocID="{7726BD19-E1EB-6B47-8406-DE5490097BC0}" presName="sibTrans" presStyleLbl="sibTrans2D1" presStyleIdx="4" presStyleCnt="8"/>
      <dgm:spPr/>
    </dgm:pt>
    <dgm:pt modelId="{89C7F406-57C0-7844-AA5E-5BAA72F3E758}" type="pres">
      <dgm:prSet presAssocID="{7726BD19-E1EB-6B47-8406-DE5490097BC0}" presName="connectorText" presStyleLbl="sibTrans2D1" presStyleIdx="4" presStyleCnt="8"/>
      <dgm:spPr/>
    </dgm:pt>
    <dgm:pt modelId="{24FA052F-FBFD-5040-916E-F93E8CC4263F}" type="pres">
      <dgm:prSet presAssocID="{2351BCC8-01E9-754F-85A9-1B6CDF281897}" presName="node" presStyleLbl="node1" presStyleIdx="5" presStyleCnt="9">
        <dgm:presLayoutVars>
          <dgm:bulletEnabled val="1"/>
        </dgm:presLayoutVars>
      </dgm:prSet>
      <dgm:spPr/>
    </dgm:pt>
    <dgm:pt modelId="{914E9828-E428-EF44-92E2-B15C21F36A48}" type="pres">
      <dgm:prSet presAssocID="{445D25EB-B838-994A-BEA3-0F8EC3CF8986}" presName="sibTrans" presStyleLbl="sibTrans2D1" presStyleIdx="5" presStyleCnt="8"/>
      <dgm:spPr/>
    </dgm:pt>
    <dgm:pt modelId="{834CCB53-1EDA-3D4D-BC18-EA92D0C21B27}" type="pres">
      <dgm:prSet presAssocID="{445D25EB-B838-994A-BEA3-0F8EC3CF8986}" presName="connectorText" presStyleLbl="sibTrans2D1" presStyleIdx="5" presStyleCnt="8"/>
      <dgm:spPr/>
    </dgm:pt>
    <dgm:pt modelId="{4E221ADD-758E-814F-B15F-8C813E5F21AF}" type="pres">
      <dgm:prSet presAssocID="{F8AF862D-859A-234C-BF0F-9B150A31B32B}" presName="node" presStyleLbl="node1" presStyleIdx="6" presStyleCnt="9">
        <dgm:presLayoutVars>
          <dgm:bulletEnabled val="1"/>
        </dgm:presLayoutVars>
      </dgm:prSet>
      <dgm:spPr/>
    </dgm:pt>
    <dgm:pt modelId="{1841594B-074C-D54C-8AEC-3B4AF903B8CD}" type="pres">
      <dgm:prSet presAssocID="{10061A18-D12C-174D-9CB0-4D9D98993D5A}" presName="sibTrans" presStyleLbl="sibTrans2D1" presStyleIdx="6" presStyleCnt="8"/>
      <dgm:spPr/>
    </dgm:pt>
    <dgm:pt modelId="{FE9E31A1-66D4-4342-B0CB-91613B135B98}" type="pres">
      <dgm:prSet presAssocID="{10061A18-D12C-174D-9CB0-4D9D98993D5A}" presName="connectorText" presStyleLbl="sibTrans2D1" presStyleIdx="6" presStyleCnt="8"/>
      <dgm:spPr/>
    </dgm:pt>
    <dgm:pt modelId="{7E2B3684-2EE7-704F-B642-3FEE998EC6C8}" type="pres">
      <dgm:prSet presAssocID="{33FA0AEF-537F-9A41-9470-ED13BDEEB78A}" presName="node" presStyleLbl="node1" presStyleIdx="7" presStyleCnt="9">
        <dgm:presLayoutVars>
          <dgm:bulletEnabled val="1"/>
        </dgm:presLayoutVars>
      </dgm:prSet>
      <dgm:spPr/>
    </dgm:pt>
    <dgm:pt modelId="{2EB2B01C-51B4-E747-A3EC-235D87EDA4B6}" type="pres">
      <dgm:prSet presAssocID="{B7FE0658-672A-6A4C-AC1C-1B2748B35778}" presName="sibTrans" presStyleLbl="sibTrans2D1" presStyleIdx="7" presStyleCnt="8"/>
      <dgm:spPr/>
    </dgm:pt>
    <dgm:pt modelId="{FFBA284D-B01E-AB48-9460-06EB9A7D671A}" type="pres">
      <dgm:prSet presAssocID="{B7FE0658-672A-6A4C-AC1C-1B2748B35778}" presName="connectorText" presStyleLbl="sibTrans2D1" presStyleIdx="7" presStyleCnt="8"/>
      <dgm:spPr/>
    </dgm:pt>
    <dgm:pt modelId="{FBC5C3CF-9AC1-2046-B0B3-B5694925C235}" type="pres">
      <dgm:prSet presAssocID="{F2763634-D2F3-ED40-A37D-95AD81B74D9F}" presName="node" presStyleLbl="node1" presStyleIdx="8" presStyleCnt="9">
        <dgm:presLayoutVars>
          <dgm:bulletEnabled val="1"/>
        </dgm:presLayoutVars>
      </dgm:prSet>
      <dgm:spPr/>
    </dgm:pt>
  </dgm:ptLst>
  <dgm:cxnLst>
    <dgm:cxn modelId="{7676D902-42B7-6A4F-B37D-3D7C6627927D}" type="presOf" srcId="{F8AF862D-859A-234C-BF0F-9B150A31B32B}" destId="{4E221ADD-758E-814F-B15F-8C813E5F21AF}" srcOrd="0" destOrd="0" presId="urn:microsoft.com/office/officeart/2005/8/layout/process5"/>
    <dgm:cxn modelId="{F8AA6313-665E-E346-AFB7-139152A7050E}" srcId="{E141EEC2-EABD-0E4C-B5B8-D963A20A03A3}" destId="{F8AF862D-859A-234C-BF0F-9B150A31B32B}" srcOrd="6" destOrd="0" parTransId="{2357EF25-9D80-F947-B348-93CC4B2CC0C2}" sibTransId="{10061A18-D12C-174D-9CB0-4D9D98993D5A}"/>
    <dgm:cxn modelId="{3E8B751B-6486-DC4A-9FC9-3D6AFCFFC0FD}" srcId="{E141EEC2-EABD-0E4C-B5B8-D963A20A03A3}" destId="{1D4A8B11-026D-BC4D-A15A-D610EACC2D1A}" srcOrd="2" destOrd="0" parTransId="{EC83190F-9F0F-F14A-B701-C4647BB0F50D}" sibTransId="{E3DE4C31-9114-4B4E-B4F4-C7E8ECDA6C09}"/>
    <dgm:cxn modelId="{126F851C-E564-9D4E-A987-41BFF3AA352B}" type="presOf" srcId="{2351BCC8-01E9-754F-85A9-1B6CDF281897}" destId="{24FA052F-FBFD-5040-916E-F93E8CC4263F}" srcOrd="0" destOrd="0" presId="urn:microsoft.com/office/officeart/2005/8/layout/process5"/>
    <dgm:cxn modelId="{7CA80320-C893-2A47-A416-5E299FFCAED0}" srcId="{E141EEC2-EABD-0E4C-B5B8-D963A20A03A3}" destId="{F2B093FA-4D83-C440-AF51-A926826C4DEB}" srcOrd="1" destOrd="0" parTransId="{5C62F644-E855-674D-BF98-CD70B7BAD082}" sibTransId="{909BAC63-B6D9-3145-B3BD-9B396CF06474}"/>
    <dgm:cxn modelId="{04ED194C-D942-784A-9772-7D0C87126892}" srcId="{E141EEC2-EABD-0E4C-B5B8-D963A20A03A3}" destId="{33FA0AEF-537F-9A41-9470-ED13BDEEB78A}" srcOrd="7" destOrd="0" parTransId="{C91A81C6-2D81-CA4A-9352-195276A643A9}" sibTransId="{B7FE0658-672A-6A4C-AC1C-1B2748B35778}"/>
    <dgm:cxn modelId="{7C385D56-F76C-B646-BD48-E974BAC58F03}" srcId="{E141EEC2-EABD-0E4C-B5B8-D963A20A03A3}" destId="{B2F3A9AA-EBAC-0544-8065-9EEC1B43734A}" srcOrd="3" destOrd="0" parTransId="{0C0D67B1-F065-7B44-9816-46B96E7FB8F7}" sibTransId="{E04F806E-2B32-6445-94E7-2B9E8B3EB371}"/>
    <dgm:cxn modelId="{ECE5165B-14C2-E74A-BF95-0962F79B55E4}" type="presOf" srcId="{909BAC63-B6D9-3145-B3BD-9B396CF06474}" destId="{90A14090-0D13-5C4F-A6AE-B84613106751}" srcOrd="1" destOrd="0" presId="urn:microsoft.com/office/officeart/2005/8/layout/process5"/>
    <dgm:cxn modelId="{B402955C-22AF-DF4E-8753-398E4EB4BBFC}" type="presOf" srcId="{B7FE0658-672A-6A4C-AC1C-1B2748B35778}" destId="{2EB2B01C-51B4-E747-A3EC-235D87EDA4B6}" srcOrd="0" destOrd="0" presId="urn:microsoft.com/office/officeart/2005/8/layout/process5"/>
    <dgm:cxn modelId="{A3A0B462-686D-3F47-9A15-EF5BEC6F8D61}" type="presOf" srcId="{F0C2A246-33F2-6541-9C9B-748D2403FE8F}" destId="{923805B0-8661-D942-811D-06AF311C3323}" srcOrd="0" destOrd="0" presId="urn:microsoft.com/office/officeart/2005/8/layout/process5"/>
    <dgm:cxn modelId="{C4B1CD64-E55B-3946-845E-66557AE804B4}" type="presOf" srcId="{1D4A8B11-026D-BC4D-A15A-D610EACC2D1A}" destId="{BCE8B394-BD1B-B744-BBA2-729D68E2E9B9}" srcOrd="0" destOrd="0" presId="urn:microsoft.com/office/officeart/2005/8/layout/process5"/>
    <dgm:cxn modelId="{1E339C69-94C6-6847-A92E-5E22A9449983}" type="presOf" srcId="{E04F806E-2B32-6445-94E7-2B9E8B3EB371}" destId="{1F0FF43D-2004-D74D-BAB6-302E653A542B}" srcOrd="0" destOrd="0" presId="urn:microsoft.com/office/officeart/2005/8/layout/process5"/>
    <dgm:cxn modelId="{217A0770-F137-FA4E-9162-3528119C8263}" type="presOf" srcId="{B7FE0658-672A-6A4C-AC1C-1B2748B35778}" destId="{FFBA284D-B01E-AB48-9460-06EB9A7D671A}" srcOrd="1" destOrd="0" presId="urn:microsoft.com/office/officeart/2005/8/layout/process5"/>
    <dgm:cxn modelId="{9EFDB073-67E3-604A-AE29-B260B775C0AF}" type="presOf" srcId="{33FA0AEF-537F-9A41-9470-ED13BDEEB78A}" destId="{7E2B3684-2EE7-704F-B642-3FEE998EC6C8}" srcOrd="0" destOrd="0" presId="urn:microsoft.com/office/officeart/2005/8/layout/process5"/>
    <dgm:cxn modelId="{EE0A537B-3B65-FC41-8872-0904453D0D61}" srcId="{E141EEC2-EABD-0E4C-B5B8-D963A20A03A3}" destId="{E50D2818-761F-EC43-A4AC-6BEE5B47CB80}" srcOrd="0" destOrd="0" parTransId="{BDA4EF10-C48C-C34D-B8F8-3BF4C2C2CCBA}" sibTransId="{F0C2A246-33F2-6541-9C9B-748D2403FE8F}"/>
    <dgm:cxn modelId="{CACB1E83-7F2E-5E4B-B3C0-74828075908D}" type="presOf" srcId="{E3DE4C31-9114-4B4E-B4F4-C7E8ECDA6C09}" destId="{7841916A-ACF4-A648-A469-3E833E99441A}" srcOrd="1" destOrd="0" presId="urn:microsoft.com/office/officeart/2005/8/layout/process5"/>
    <dgm:cxn modelId="{3982B485-A113-FB44-974B-1E034C52D3D8}" type="presOf" srcId="{E3DE4C31-9114-4B4E-B4F4-C7E8ECDA6C09}" destId="{2E6CA32E-0D59-CE40-ADFB-82262601DE67}" srcOrd="0" destOrd="0" presId="urn:microsoft.com/office/officeart/2005/8/layout/process5"/>
    <dgm:cxn modelId="{D5AFE69C-B5D2-0B4D-9CC0-143B37B90388}" type="presOf" srcId="{E141EEC2-EABD-0E4C-B5B8-D963A20A03A3}" destId="{98B4242F-0F25-A54D-9539-C9070B014B86}" srcOrd="0" destOrd="0" presId="urn:microsoft.com/office/officeart/2005/8/layout/process5"/>
    <dgm:cxn modelId="{701170A5-020E-504E-9D78-2F573202444E}" type="presOf" srcId="{7726BD19-E1EB-6B47-8406-DE5490097BC0}" destId="{18FDD9A3-E583-914A-9B7F-C84268FB0B7E}" srcOrd="0" destOrd="0" presId="urn:microsoft.com/office/officeart/2005/8/layout/process5"/>
    <dgm:cxn modelId="{67BC57A8-E9AB-D242-A8DC-286EB2DD7FDC}" type="presOf" srcId="{F2B093FA-4D83-C440-AF51-A926826C4DEB}" destId="{D3499777-B4BC-2842-9417-D9F04101823B}" srcOrd="0" destOrd="0" presId="urn:microsoft.com/office/officeart/2005/8/layout/process5"/>
    <dgm:cxn modelId="{90A441A9-25FA-D54D-B5DD-0929DF4E3D22}" srcId="{E141EEC2-EABD-0E4C-B5B8-D963A20A03A3}" destId="{F2763634-D2F3-ED40-A37D-95AD81B74D9F}" srcOrd="8" destOrd="0" parTransId="{DF5C85A3-26FF-0145-812B-F4D732088CF6}" sibTransId="{50C3DCEC-8C52-284B-BBCF-03B25B3975C6}"/>
    <dgm:cxn modelId="{1D8C1CB4-9736-924A-A871-CAB50DB57712}" type="presOf" srcId="{820589FA-6BAB-ED47-BFF6-A788EA3160EA}" destId="{6ED3B304-1113-B647-9CD3-3E90E4FC2877}" srcOrd="0" destOrd="0" presId="urn:microsoft.com/office/officeart/2005/8/layout/process5"/>
    <dgm:cxn modelId="{20B5AAB5-7B6B-8544-9199-D6E7C3539DFD}" type="presOf" srcId="{B2F3A9AA-EBAC-0544-8065-9EEC1B43734A}" destId="{38FA1563-745F-6441-8586-25A6350E9963}" srcOrd="0" destOrd="0" presId="urn:microsoft.com/office/officeart/2005/8/layout/process5"/>
    <dgm:cxn modelId="{017B37B6-F525-9F45-B771-28A271117057}" srcId="{E141EEC2-EABD-0E4C-B5B8-D963A20A03A3}" destId="{820589FA-6BAB-ED47-BFF6-A788EA3160EA}" srcOrd="4" destOrd="0" parTransId="{FC6F0715-5CA6-B84E-A69F-4841A70B33B3}" sibTransId="{7726BD19-E1EB-6B47-8406-DE5490097BC0}"/>
    <dgm:cxn modelId="{F2F16CBF-6205-684A-98AB-306FAC2433E1}" type="presOf" srcId="{909BAC63-B6D9-3145-B3BD-9B396CF06474}" destId="{D77E383B-AB35-D445-87B3-EF9F200CEE82}" srcOrd="0" destOrd="0" presId="urn:microsoft.com/office/officeart/2005/8/layout/process5"/>
    <dgm:cxn modelId="{61F26DC2-9575-9742-A7D2-D4C99E34EFF4}" type="presOf" srcId="{445D25EB-B838-994A-BEA3-0F8EC3CF8986}" destId="{834CCB53-1EDA-3D4D-BC18-EA92D0C21B27}" srcOrd="1" destOrd="0" presId="urn:microsoft.com/office/officeart/2005/8/layout/process5"/>
    <dgm:cxn modelId="{323A7CCE-57FE-2541-B49E-7979EFF91F5D}" srcId="{E141EEC2-EABD-0E4C-B5B8-D963A20A03A3}" destId="{2351BCC8-01E9-754F-85A9-1B6CDF281897}" srcOrd="5" destOrd="0" parTransId="{999F3C42-E2ED-A646-939F-D44F4CF9641D}" sibTransId="{445D25EB-B838-994A-BEA3-0F8EC3CF8986}"/>
    <dgm:cxn modelId="{9F319ECF-6B30-1344-B052-3A09DC2580E4}" type="presOf" srcId="{E04F806E-2B32-6445-94E7-2B9E8B3EB371}" destId="{20301D8D-0478-894D-AB53-428260260041}" srcOrd="1" destOrd="0" presId="urn:microsoft.com/office/officeart/2005/8/layout/process5"/>
    <dgm:cxn modelId="{43C57BDE-9984-8649-A99F-94A444A8A74B}" type="presOf" srcId="{E50D2818-761F-EC43-A4AC-6BEE5B47CB80}" destId="{DB8B31E4-AF4A-8644-9842-046DE8DD5104}" srcOrd="0" destOrd="0" presId="urn:microsoft.com/office/officeart/2005/8/layout/process5"/>
    <dgm:cxn modelId="{8FD9A3E6-13D7-744F-908B-C4115B144320}" type="presOf" srcId="{445D25EB-B838-994A-BEA3-0F8EC3CF8986}" destId="{914E9828-E428-EF44-92E2-B15C21F36A48}" srcOrd="0" destOrd="0" presId="urn:microsoft.com/office/officeart/2005/8/layout/process5"/>
    <dgm:cxn modelId="{5AFB3BE8-6BE3-CC4C-8DC9-3B043213DC17}" type="presOf" srcId="{10061A18-D12C-174D-9CB0-4D9D98993D5A}" destId="{1841594B-074C-D54C-8AEC-3B4AF903B8CD}" srcOrd="0" destOrd="0" presId="urn:microsoft.com/office/officeart/2005/8/layout/process5"/>
    <dgm:cxn modelId="{CC4137EF-B805-9B4D-A8E4-28EB5F439F0B}" type="presOf" srcId="{7726BD19-E1EB-6B47-8406-DE5490097BC0}" destId="{89C7F406-57C0-7844-AA5E-5BAA72F3E758}" srcOrd="1" destOrd="0" presId="urn:microsoft.com/office/officeart/2005/8/layout/process5"/>
    <dgm:cxn modelId="{103CAFF5-E5C1-7549-B535-C376D48DA91F}" type="presOf" srcId="{F0C2A246-33F2-6541-9C9B-748D2403FE8F}" destId="{5F947928-4A6B-6C45-B642-9DA70DD15DB0}" srcOrd="1" destOrd="0" presId="urn:microsoft.com/office/officeart/2005/8/layout/process5"/>
    <dgm:cxn modelId="{C8B7D9F7-066C-8341-9FE7-6C85011570E6}" type="presOf" srcId="{F2763634-D2F3-ED40-A37D-95AD81B74D9F}" destId="{FBC5C3CF-9AC1-2046-B0B3-B5694925C235}" srcOrd="0" destOrd="0" presId="urn:microsoft.com/office/officeart/2005/8/layout/process5"/>
    <dgm:cxn modelId="{BE0889FE-8C18-A44D-B348-EB65894B4F68}" type="presOf" srcId="{10061A18-D12C-174D-9CB0-4D9D98993D5A}" destId="{FE9E31A1-66D4-4342-B0CB-91613B135B98}" srcOrd="1" destOrd="0" presId="urn:microsoft.com/office/officeart/2005/8/layout/process5"/>
    <dgm:cxn modelId="{1505E03F-B6C2-1346-8CB4-B87C628F13E2}" type="presParOf" srcId="{98B4242F-0F25-A54D-9539-C9070B014B86}" destId="{DB8B31E4-AF4A-8644-9842-046DE8DD5104}" srcOrd="0" destOrd="0" presId="urn:microsoft.com/office/officeart/2005/8/layout/process5"/>
    <dgm:cxn modelId="{D06F44AD-8A31-AE47-AD25-B9C878CBE865}" type="presParOf" srcId="{98B4242F-0F25-A54D-9539-C9070B014B86}" destId="{923805B0-8661-D942-811D-06AF311C3323}" srcOrd="1" destOrd="0" presId="urn:microsoft.com/office/officeart/2005/8/layout/process5"/>
    <dgm:cxn modelId="{636E82E3-256C-1B4E-8D92-310265FD989E}" type="presParOf" srcId="{923805B0-8661-D942-811D-06AF311C3323}" destId="{5F947928-4A6B-6C45-B642-9DA70DD15DB0}" srcOrd="0" destOrd="0" presId="urn:microsoft.com/office/officeart/2005/8/layout/process5"/>
    <dgm:cxn modelId="{77ABFCC7-D431-3C46-88F8-D7C9ACF045BF}" type="presParOf" srcId="{98B4242F-0F25-A54D-9539-C9070B014B86}" destId="{D3499777-B4BC-2842-9417-D9F04101823B}" srcOrd="2" destOrd="0" presId="urn:microsoft.com/office/officeart/2005/8/layout/process5"/>
    <dgm:cxn modelId="{48FBD66F-D3F4-CE43-A72A-FEEFA30EAF44}" type="presParOf" srcId="{98B4242F-0F25-A54D-9539-C9070B014B86}" destId="{D77E383B-AB35-D445-87B3-EF9F200CEE82}" srcOrd="3" destOrd="0" presId="urn:microsoft.com/office/officeart/2005/8/layout/process5"/>
    <dgm:cxn modelId="{41846E29-380C-554D-978D-65F07D67DA46}" type="presParOf" srcId="{D77E383B-AB35-D445-87B3-EF9F200CEE82}" destId="{90A14090-0D13-5C4F-A6AE-B84613106751}" srcOrd="0" destOrd="0" presId="urn:microsoft.com/office/officeart/2005/8/layout/process5"/>
    <dgm:cxn modelId="{A156ACC5-B028-F04B-833C-E1C7F059EB28}" type="presParOf" srcId="{98B4242F-0F25-A54D-9539-C9070B014B86}" destId="{BCE8B394-BD1B-B744-BBA2-729D68E2E9B9}" srcOrd="4" destOrd="0" presId="urn:microsoft.com/office/officeart/2005/8/layout/process5"/>
    <dgm:cxn modelId="{A991A136-39F4-284C-80C4-122EE326593B}" type="presParOf" srcId="{98B4242F-0F25-A54D-9539-C9070B014B86}" destId="{2E6CA32E-0D59-CE40-ADFB-82262601DE67}" srcOrd="5" destOrd="0" presId="urn:microsoft.com/office/officeart/2005/8/layout/process5"/>
    <dgm:cxn modelId="{2511B6E6-0C31-E54A-AB41-FF9E0340DD64}" type="presParOf" srcId="{2E6CA32E-0D59-CE40-ADFB-82262601DE67}" destId="{7841916A-ACF4-A648-A469-3E833E99441A}" srcOrd="0" destOrd="0" presId="urn:microsoft.com/office/officeart/2005/8/layout/process5"/>
    <dgm:cxn modelId="{45D9E716-8129-D847-A6C2-6D12DC571A28}" type="presParOf" srcId="{98B4242F-0F25-A54D-9539-C9070B014B86}" destId="{38FA1563-745F-6441-8586-25A6350E9963}" srcOrd="6" destOrd="0" presId="urn:microsoft.com/office/officeart/2005/8/layout/process5"/>
    <dgm:cxn modelId="{B885B091-C68A-FC41-BF04-8FE965C224B5}" type="presParOf" srcId="{98B4242F-0F25-A54D-9539-C9070B014B86}" destId="{1F0FF43D-2004-D74D-BAB6-302E653A542B}" srcOrd="7" destOrd="0" presId="urn:microsoft.com/office/officeart/2005/8/layout/process5"/>
    <dgm:cxn modelId="{C3E276A4-0A4F-0542-BADC-1254B43220F8}" type="presParOf" srcId="{1F0FF43D-2004-D74D-BAB6-302E653A542B}" destId="{20301D8D-0478-894D-AB53-428260260041}" srcOrd="0" destOrd="0" presId="urn:microsoft.com/office/officeart/2005/8/layout/process5"/>
    <dgm:cxn modelId="{B0370E12-6D1F-A645-B089-5E5B549FE423}" type="presParOf" srcId="{98B4242F-0F25-A54D-9539-C9070B014B86}" destId="{6ED3B304-1113-B647-9CD3-3E90E4FC2877}" srcOrd="8" destOrd="0" presId="urn:microsoft.com/office/officeart/2005/8/layout/process5"/>
    <dgm:cxn modelId="{880FB9EC-4DD0-7F4A-B189-5988FF7EB04E}" type="presParOf" srcId="{98B4242F-0F25-A54D-9539-C9070B014B86}" destId="{18FDD9A3-E583-914A-9B7F-C84268FB0B7E}" srcOrd="9" destOrd="0" presId="urn:microsoft.com/office/officeart/2005/8/layout/process5"/>
    <dgm:cxn modelId="{992A1E28-4F3C-9442-9B86-975DF6C874D4}" type="presParOf" srcId="{18FDD9A3-E583-914A-9B7F-C84268FB0B7E}" destId="{89C7F406-57C0-7844-AA5E-5BAA72F3E758}" srcOrd="0" destOrd="0" presId="urn:microsoft.com/office/officeart/2005/8/layout/process5"/>
    <dgm:cxn modelId="{779B07F5-1CAD-8C47-B389-D05E031F7DA4}" type="presParOf" srcId="{98B4242F-0F25-A54D-9539-C9070B014B86}" destId="{24FA052F-FBFD-5040-916E-F93E8CC4263F}" srcOrd="10" destOrd="0" presId="urn:microsoft.com/office/officeart/2005/8/layout/process5"/>
    <dgm:cxn modelId="{C96E422E-4D2A-404D-8F24-2D247ABB6349}" type="presParOf" srcId="{98B4242F-0F25-A54D-9539-C9070B014B86}" destId="{914E9828-E428-EF44-92E2-B15C21F36A48}" srcOrd="11" destOrd="0" presId="urn:microsoft.com/office/officeart/2005/8/layout/process5"/>
    <dgm:cxn modelId="{CA60479C-CEC5-054B-BA80-66254E90008A}" type="presParOf" srcId="{914E9828-E428-EF44-92E2-B15C21F36A48}" destId="{834CCB53-1EDA-3D4D-BC18-EA92D0C21B27}" srcOrd="0" destOrd="0" presId="urn:microsoft.com/office/officeart/2005/8/layout/process5"/>
    <dgm:cxn modelId="{46DB7E5F-C68C-5A4C-A2D3-EEA52311C703}" type="presParOf" srcId="{98B4242F-0F25-A54D-9539-C9070B014B86}" destId="{4E221ADD-758E-814F-B15F-8C813E5F21AF}" srcOrd="12" destOrd="0" presId="urn:microsoft.com/office/officeart/2005/8/layout/process5"/>
    <dgm:cxn modelId="{8EA89FBD-97B8-904A-B323-0AB83099FF76}" type="presParOf" srcId="{98B4242F-0F25-A54D-9539-C9070B014B86}" destId="{1841594B-074C-D54C-8AEC-3B4AF903B8CD}" srcOrd="13" destOrd="0" presId="urn:microsoft.com/office/officeart/2005/8/layout/process5"/>
    <dgm:cxn modelId="{99CE3AA6-0CD8-7446-8628-F986C72691B9}" type="presParOf" srcId="{1841594B-074C-D54C-8AEC-3B4AF903B8CD}" destId="{FE9E31A1-66D4-4342-B0CB-91613B135B98}" srcOrd="0" destOrd="0" presId="urn:microsoft.com/office/officeart/2005/8/layout/process5"/>
    <dgm:cxn modelId="{1B34594E-C0FE-1640-9A5B-E4758CFD3F5E}" type="presParOf" srcId="{98B4242F-0F25-A54D-9539-C9070B014B86}" destId="{7E2B3684-2EE7-704F-B642-3FEE998EC6C8}" srcOrd="14" destOrd="0" presId="urn:microsoft.com/office/officeart/2005/8/layout/process5"/>
    <dgm:cxn modelId="{2459E28C-0F6F-C449-8835-D5DB0FB06675}" type="presParOf" srcId="{98B4242F-0F25-A54D-9539-C9070B014B86}" destId="{2EB2B01C-51B4-E747-A3EC-235D87EDA4B6}" srcOrd="15" destOrd="0" presId="urn:microsoft.com/office/officeart/2005/8/layout/process5"/>
    <dgm:cxn modelId="{3B27ACE2-21FA-F74A-8A83-05ADB1845D6D}" type="presParOf" srcId="{2EB2B01C-51B4-E747-A3EC-235D87EDA4B6}" destId="{FFBA284D-B01E-AB48-9460-06EB9A7D671A}" srcOrd="0" destOrd="0" presId="urn:microsoft.com/office/officeart/2005/8/layout/process5"/>
    <dgm:cxn modelId="{5BED25E4-4A52-2B41-B786-5B937384FABC}" type="presParOf" srcId="{98B4242F-0F25-A54D-9539-C9070B014B86}" destId="{FBC5C3CF-9AC1-2046-B0B3-B5694925C235}"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B31E4-AF4A-8644-9842-046DE8DD5104}">
      <dsp:nvSpPr>
        <dsp:cNvPr id="0" name=""/>
        <dsp:cNvSpPr/>
      </dsp:nvSpPr>
      <dsp:spPr>
        <a:xfrm>
          <a:off x="671668" y="1477"/>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Raw Sensor Data</a:t>
          </a:r>
        </a:p>
      </dsp:txBody>
      <dsp:txXfrm>
        <a:off x="690735" y="20544"/>
        <a:ext cx="1046837" cy="612849"/>
      </dsp:txXfrm>
    </dsp:sp>
    <dsp:sp modelId="{923805B0-8661-D942-811D-06AF311C3323}">
      <dsp:nvSpPr>
        <dsp:cNvPr id="0" name=""/>
        <dsp:cNvSpPr/>
      </dsp:nvSpPr>
      <dsp:spPr>
        <a:xfrm>
          <a:off x="1852117" y="192432"/>
          <a:ext cx="230014" cy="269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852117" y="246247"/>
        <a:ext cx="161010" cy="161443"/>
      </dsp:txXfrm>
    </dsp:sp>
    <dsp:sp modelId="{D3499777-B4BC-2842-9417-D9F04101823B}">
      <dsp:nvSpPr>
        <dsp:cNvPr id="0" name=""/>
        <dsp:cNvSpPr/>
      </dsp:nvSpPr>
      <dsp:spPr>
        <a:xfrm>
          <a:off x="2190629" y="1477"/>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Handling Missing value (Forward/Backward fill, Exclude log gaps)</a:t>
          </a:r>
        </a:p>
      </dsp:txBody>
      <dsp:txXfrm>
        <a:off x="2209696" y="20544"/>
        <a:ext cx="1046837" cy="612849"/>
      </dsp:txXfrm>
    </dsp:sp>
    <dsp:sp modelId="{D77E383B-AB35-D445-87B3-EF9F200CEE82}">
      <dsp:nvSpPr>
        <dsp:cNvPr id="0" name=""/>
        <dsp:cNvSpPr/>
      </dsp:nvSpPr>
      <dsp:spPr>
        <a:xfrm>
          <a:off x="3371078" y="192432"/>
          <a:ext cx="230014" cy="269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71078" y="246247"/>
        <a:ext cx="161010" cy="161443"/>
      </dsp:txXfrm>
    </dsp:sp>
    <dsp:sp modelId="{BCE8B394-BD1B-B744-BBA2-729D68E2E9B9}">
      <dsp:nvSpPr>
        <dsp:cNvPr id="0" name=""/>
        <dsp:cNvSpPr/>
      </dsp:nvSpPr>
      <dsp:spPr>
        <a:xfrm>
          <a:off x="3709589" y="1477"/>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Outlier detection (User specific threshold)</a:t>
          </a:r>
        </a:p>
      </dsp:txBody>
      <dsp:txXfrm>
        <a:off x="3728656" y="20544"/>
        <a:ext cx="1046837" cy="612849"/>
      </dsp:txXfrm>
    </dsp:sp>
    <dsp:sp modelId="{2E6CA32E-0D59-CE40-ADFB-82262601DE67}">
      <dsp:nvSpPr>
        <dsp:cNvPr id="0" name=""/>
        <dsp:cNvSpPr/>
      </dsp:nvSpPr>
      <dsp:spPr>
        <a:xfrm rot="5400000">
          <a:off x="4137068" y="728408"/>
          <a:ext cx="230014" cy="269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171354" y="747937"/>
        <a:ext cx="161443" cy="161010"/>
      </dsp:txXfrm>
    </dsp:sp>
    <dsp:sp modelId="{38FA1563-745F-6441-8586-25A6350E9963}">
      <dsp:nvSpPr>
        <dsp:cNvPr id="0" name=""/>
        <dsp:cNvSpPr/>
      </dsp:nvSpPr>
      <dsp:spPr>
        <a:xfrm>
          <a:off x="3709589" y="1086449"/>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Time alignment (Sync timestamps,adjust timezones)</a:t>
          </a:r>
        </a:p>
      </dsp:txBody>
      <dsp:txXfrm>
        <a:off x="3728656" y="1105516"/>
        <a:ext cx="1046837" cy="612849"/>
      </dsp:txXfrm>
    </dsp:sp>
    <dsp:sp modelId="{1F0FF43D-2004-D74D-BAB6-302E653A542B}">
      <dsp:nvSpPr>
        <dsp:cNvPr id="0" name=""/>
        <dsp:cNvSpPr/>
      </dsp:nvSpPr>
      <dsp:spPr>
        <a:xfrm rot="10800000">
          <a:off x="3384098" y="1277404"/>
          <a:ext cx="230014" cy="269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3453102" y="1331219"/>
        <a:ext cx="161010" cy="161443"/>
      </dsp:txXfrm>
    </dsp:sp>
    <dsp:sp modelId="{6ED3B304-1113-B647-9CD3-3E90E4FC2877}">
      <dsp:nvSpPr>
        <dsp:cNvPr id="0" name=""/>
        <dsp:cNvSpPr/>
      </dsp:nvSpPr>
      <dsp:spPr>
        <a:xfrm>
          <a:off x="2190629" y="1086449"/>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User-level Normalization (Median &amp; IQR scaling)</a:t>
          </a:r>
        </a:p>
      </dsp:txBody>
      <dsp:txXfrm>
        <a:off x="2209696" y="1105516"/>
        <a:ext cx="1046837" cy="612849"/>
      </dsp:txXfrm>
    </dsp:sp>
    <dsp:sp modelId="{18FDD9A3-E583-914A-9B7F-C84268FB0B7E}">
      <dsp:nvSpPr>
        <dsp:cNvPr id="0" name=""/>
        <dsp:cNvSpPr/>
      </dsp:nvSpPr>
      <dsp:spPr>
        <a:xfrm rot="10800000">
          <a:off x="1865137" y="1277404"/>
          <a:ext cx="230014" cy="269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1934141" y="1331219"/>
        <a:ext cx="161010" cy="161443"/>
      </dsp:txXfrm>
    </dsp:sp>
    <dsp:sp modelId="{24FA052F-FBFD-5040-916E-F93E8CC4263F}">
      <dsp:nvSpPr>
        <dsp:cNvPr id="0" name=""/>
        <dsp:cNvSpPr/>
      </dsp:nvSpPr>
      <dsp:spPr>
        <a:xfrm>
          <a:off x="671668" y="1086449"/>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Rolling Window slicing (7 day sequences)</a:t>
          </a:r>
        </a:p>
      </dsp:txBody>
      <dsp:txXfrm>
        <a:off x="690735" y="1105516"/>
        <a:ext cx="1046837" cy="612849"/>
      </dsp:txXfrm>
    </dsp:sp>
    <dsp:sp modelId="{914E9828-E428-EF44-92E2-B15C21F36A48}">
      <dsp:nvSpPr>
        <dsp:cNvPr id="0" name=""/>
        <dsp:cNvSpPr/>
      </dsp:nvSpPr>
      <dsp:spPr>
        <a:xfrm rot="5400000">
          <a:off x="1099147" y="1813380"/>
          <a:ext cx="230014" cy="269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1133433" y="1832909"/>
        <a:ext cx="161443" cy="161010"/>
      </dsp:txXfrm>
    </dsp:sp>
    <dsp:sp modelId="{4E221ADD-758E-814F-B15F-8C813E5F21AF}">
      <dsp:nvSpPr>
        <dsp:cNvPr id="0" name=""/>
        <dsp:cNvSpPr/>
      </dsp:nvSpPr>
      <dsp:spPr>
        <a:xfrm>
          <a:off x="671668" y="2171421"/>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Cleaned,Context-Enhanced Data (Ready for modeling)</a:t>
          </a:r>
        </a:p>
      </dsp:txBody>
      <dsp:txXfrm>
        <a:off x="690735" y="2190488"/>
        <a:ext cx="1046837" cy="612849"/>
      </dsp:txXfrm>
    </dsp:sp>
    <dsp:sp modelId="{1841594B-074C-D54C-8AEC-3B4AF903B8CD}">
      <dsp:nvSpPr>
        <dsp:cNvPr id="0" name=""/>
        <dsp:cNvSpPr/>
      </dsp:nvSpPr>
      <dsp:spPr>
        <a:xfrm>
          <a:off x="1852117" y="2362376"/>
          <a:ext cx="230014" cy="269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852117" y="2416191"/>
        <a:ext cx="161010" cy="161443"/>
      </dsp:txXfrm>
    </dsp:sp>
    <dsp:sp modelId="{7E2B3684-2EE7-704F-B642-3FEE998EC6C8}">
      <dsp:nvSpPr>
        <dsp:cNvPr id="0" name=""/>
        <dsp:cNvSpPr/>
      </dsp:nvSpPr>
      <dsp:spPr>
        <a:xfrm>
          <a:off x="2190629" y="2171421"/>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Training on Dataset</a:t>
          </a:r>
        </a:p>
      </dsp:txBody>
      <dsp:txXfrm>
        <a:off x="2209696" y="2190488"/>
        <a:ext cx="1046837" cy="612849"/>
      </dsp:txXfrm>
    </dsp:sp>
    <dsp:sp modelId="{2EB2B01C-51B4-E747-A3EC-235D87EDA4B6}">
      <dsp:nvSpPr>
        <dsp:cNvPr id="0" name=""/>
        <dsp:cNvSpPr/>
      </dsp:nvSpPr>
      <dsp:spPr>
        <a:xfrm>
          <a:off x="3371078" y="2362376"/>
          <a:ext cx="230014" cy="2690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71078" y="2416191"/>
        <a:ext cx="161010" cy="161443"/>
      </dsp:txXfrm>
    </dsp:sp>
    <dsp:sp modelId="{FBC5C3CF-9AC1-2046-B0B3-B5694925C235}">
      <dsp:nvSpPr>
        <dsp:cNvPr id="0" name=""/>
        <dsp:cNvSpPr/>
      </dsp:nvSpPr>
      <dsp:spPr>
        <a:xfrm>
          <a:off x="3709589" y="2171421"/>
          <a:ext cx="1084971" cy="6509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Evaluate Results</a:t>
          </a:r>
        </a:p>
      </dsp:txBody>
      <dsp:txXfrm>
        <a:off x="3728656" y="2190488"/>
        <a:ext cx="1046837" cy="6128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US"/>
          </a:p>
        </p:txBody>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7b453ca69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84" name="Google Shape;84;g37b453ca69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FC0BE57-1357-4673-F61C-7B4CAC859F5A}"/>
            </a:ext>
          </a:extLst>
        </p:cNvPr>
        <p:cNvGrpSpPr/>
        <p:nvPr/>
      </p:nvGrpSpPr>
      <p:grpSpPr>
        <a:xfrm>
          <a:off x="0" y="0"/>
          <a:ext cx="0" cy="0"/>
          <a:chOff x="0" y="0"/>
          <a:chExt cx="0" cy="0"/>
        </a:xfrm>
      </p:grpSpPr>
      <p:sp>
        <p:nvSpPr>
          <p:cNvPr id="107" name="Google Shape;107;g37b453ca69b_0_179:notes">
            <a:extLst>
              <a:ext uri="{FF2B5EF4-FFF2-40B4-BE49-F238E27FC236}">
                <a16:creationId xmlns:a16="http://schemas.microsoft.com/office/drawing/2014/main" id="{FFC875AD-564A-0FF4-9408-8B818D004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08" name="Google Shape;108;g37b453ca69b_0_179:notes">
            <a:extLst>
              <a:ext uri="{FF2B5EF4-FFF2-40B4-BE49-F238E27FC236}">
                <a16:creationId xmlns:a16="http://schemas.microsoft.com/office/drawing/2014/main" id="{AE0D8453-164D-A8DF-ECD7-E37EE4189D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637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7b453ca69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14" name="Google Shape;114;g37b453ca69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7b453ca69b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20" name="Google Shape;120;g37b453ca69b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121BC4C4-68EE-0114-F4FA-F0369EAFB944}"/>
            </a:ext>
          </a:extLst>
        </p:cNvPr>
        <p:cNvGrpSpPr/>
        <p:nvPr/>
      </p:nvGrpSpPr>
      <p:grpSpPr>
        <a:xfrm>
          <a:off x="0" y="0"/>
          <a:ext cx="0" cy="0"/>
          <a:chOff x="0" y="0"/>
          <a:chExt cx="0" cy="0"/>
        </a:xfrm>
      </p:grpSpPr>
      <p:sp>
        <p:nvSpPr>
          <p:cNvPr id="119" name="Google Shape;119;g37b453ca69b_0_189:notes">
            <a:extLst>
              <a:ext uri="{FF2B5EF4-FFF2-40B4-BE49-F238E27FC236}">
                <a16:creationId xmlns:a16="http://schemas.microsoft.com/office/drawing/2014/main" id="{C8DFB7C2-C0CA-04F9-A658-7353DCFC59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20" name="Google Shape;120;g37b453ca69b_0_189:notes">
            <a:extLst>
              <a:ext uri="{FF2B5EF4-FFF2-40B4-BE49-F238E27FC236}">
                <a16:creationId xmlns:a16="http://schemas.microsoft.com/office/drawing/2014/main" id="{CC2FC527-3176-9CC5-795C-B93535407C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158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7b453ca69b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26" name="Google Shape;126;g37b453ca69b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BE216941-62EB-4A8D-E84A-AEBB61CCA8C0}"/>
            </a:ext>
          </a:extLst>
        </p:cNvPr>
        <p:cNvGrpSpPr/>
        <p:nvPr/>
      </p:nvGrpSpPr>
      <p:grpSpPr>
        <a:xfrm>
          <a:off x="0" y="0"/>
          <a:ext cx="0" cy="0"/>
          <a:chOff x="0" y="0"/>
          <a:chExt cx="0" cy="0"/>
        </a:xfrm>
      </p:grpSpPr>
      <p:sp>
        <p:nvSpPr>
          <p:cNvPr id="125" name="Google Shape;125;g37b453ca69b_0_194:notes">
            <a:extLst>
              <a:ext uri="{FF2B5EF4-FFF2-40B4-BE49-F238E27FC236}">
                <a16:creationId xmlns:a16="http://schemas.microsoft.com/office/drawing/2014/main" id="{A6A52122-C70E-AA4D-4884-C08DE26FF1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26" name="Google Shape;126;g37b453ca69b_0_194:notes">
            <a:extLst>
              <a:ext uri="{FF2B5EF4-FFF2-40B4-BE49-F238E27FC236}">
                <a16:creationId xmlns:a16="http://schemas.microsoft.com/office/drawing/2014/main" id="{41A72FAA-3558-AB82-0D45-64A8B6AFC5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453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2B7A672A-1E15-DFD2-330F-1E501DE831AD}"/>
            </a:ext>
          </a:extLst>
        </p:cNvPr>
        <p:cNvGrpSpPr/>
        <p:nvPr/>
      </p:nvGrpSpPr>
      <p:grpSpPr>
        <a:xfrm>
          <a:off x="0" y="0"/>
          <a:ext cx="0" cy="0"/>
          <a:chOff x="0" y="0"/>
          <a:chExt cx="0" cy="0"/>
        </a:xfrm>
      </p:grpSpPr>
      <p:sp>
        <p:nvSpPr>
          <p:cNvPr id="125" name="Google Shape;125;g37b453ca69b_0_194:notes">
            <a:extLst>
              <a:ext uri="{FF2B5EF4-FFF2-40B4-BE49-F238E27FC236}">
                <a16:creationId xmlns:a16="http://schemas.microsoft.com/office/drawing/2014/main" id="{599A075E-F3FA-B0BA-F84C-D4F0B6B293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26" name="Google Shape;126;g37b453ca69b_0_194:notes">
            <a:extLst>
              <a:ext uri="{FF2B5EF4-FFF2-40B4-BE49-F238E27FC236}">
                <a16:creationId xmlns:a16="http://schemas.microsoft.com/office/drawing/2014/main" id="{05E96668-68D5-BAA9-85DC-12800E7682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846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4941FD15-E0C7-A623-B47F-6B06B43893DD}"/>
            </a:ext>
          </a:extLst>
        </p:cNvPr>
        <p:cNvGrpSpPr/>
        <p:nvPr/>
      </p:nvGrpSpPr>
      <p:grpSpPr>
        <a:xfrm>
          <a:off x="0" y="0"/>
          <a:ext cx="0" cy="0"/>
          <a:chOff x="0" y="0"/>
          <a:chExt cx="0" cy="0"/>
        </a:xfrm>
      </p:grpSpPr>
      <p:sp>
        <p:nvSpPr>
          <p:cNvPr id="125" name="Google Shape;125;g37b453ca69b_0_194:notes">
            <a:extLst>
              <a:ext uri="{FF2B5EF4-FFF2-40B4-BE49-F238E27FC236}">
                <a16:creationId xmlns:a16="http://schemas.microsoft.com/office/drawing/2014/main" id="{D03B7410-BC44-EA5C-DC35-E85007C73F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26" name="Google Shape;126;g37b453ca69b_0_194:notes">
            <a:extLst>
              <a:ext uri="{FF2B5EF4-FFF2-40B4-BE49-F238E27FC236}">
                <a16:creationId xmlns:a16="http://schemas.microsoft.com/office/drawing/2014/main" id="{A0CBC958-077B-91EF-D9D4-5AA4C08F35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389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7b453ca69b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32" name="Google Shape;132;g37b453ca69b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7b453ca69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38" name="Google Shape;138;g37b453ca69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7b453ca6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90" name="Google Shape;90;g37b453ca6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46050" indent="0">
              <a:buNone/>
            </a:pPr>
            <a:r>
              <a:rPr lang="en-US" b="1" dirty="0"/>
              <a:t>Objective/Scope:</a:t>
            </a:r>
            <a:r>
              <a:rPr lang="en-US" dirty="0"/>
              <a:t> The project aims to develop a personalized, context-aware system for detecting early signs of depression. It moves beyond traditional methods by using passive sensing data from smartphones and wearables to identify deviations from an individual's unique behavioral baseline.</a:t>
            </a:r>
          </a:p>
          <a:p>
            <a:pPr marL="146050" indent="0">
              <a:buNone/>
            </a:pPr>
            <a:r>
              <a:rPr lang="en-US" b="1" dirty="0"/>
              <a:t>Importance:</a:t>
            </a:r>
            <a:r>
              <a:rPr lang="en-US" dirty="0"/>
              <a:t> This research addresses the limitations of subjective self-reported questionnaires and infrequent clinical assessments. By using passive, continuous data, it offers a way to monitor mental health proactively and provide early intervention.</a:t>
            </a:r>
          </a:p>
          <a:p>
            <a:pPr marL="146050" indent="0">
              <a:buNone/>
            </a:pPr>
            <a:r>
              <a:rPr lang="en-US" b="1" dirty="0"/>
              <a:t>Data:</a:t>
            </a:r>
            <a:r>
              <a:rPr lang="en-US" dirty="0"/>
              <a:t> The project uses the </a:t>
            </a:r>
            <a:r>
              <a:rPr lang="en-US" b="1" dirty="0"/>
              <a:t>GLOBEM dataset</a:t>
            </a:r>
            <a:r>
              <a:rPr lang="en-US" dirty="0"/>
              <a:t>, which contains longitudinal behavioral data collected from 497 individuals over four years. The features include passive sensing metrics such as </a:t>
            </a:r>
            <a:r>
              <a:rPr lang="en-US" b="1" dirty="0"/>
              <a:t>step count, sleep duration, and mobility</a:t>
            </a:r>
            <a:r>
              <a:rPr lang="en-US" dirty="0"/>
              <a:t>, and the labels are </a:t>
            </a:r>
            <a:r>
              <a:rPr lang="en-US" b="1" dirty="0"/>
              <a:t>weekly depression survey scores</a:t>
            </a:r>
            <a:r>
              <a:rPr lang="en-US" dirty="0"/>
              <a:t> (binary: depressed/not depressed).</a:t>
            </a:r>
          </a:p>
          <a:p>
            <a:pPr marL="146050" indent="0">
              <a:buNone/>
            </a:pPr>
            <a:r>
              <a:rPr lang="en-US" b="1" dirty="0"/>
              <a:t>Final Results:</a:t>
            </a:r>
            <a:r>
              <a:rPr lang="en-US" dirty="0"/>
              <a:t> The project presents the performance of different models (INS-W_1, INS-W_2, INS-W_3, INS-W_4) with varying AUC (Area Under the Curve) scores. The models showed a range of performance, from a near-random AUC of 0.52 to a moderate AUC of 0.63, with some models prioritizing recall over precision, and vice-versa.</a:t>
            </a:r>
          </a:p>
          <a:p>
            <a:pPr marL="146050" indent="0">
              <a:buNone/>
            </a:pPr>
            <a:r>
              <a:rPr lang="en-US" b="1" dirty="0"/>
              <a:t>Usage:</a:t>
            </a:r>
            <a:r>
              <a:rPr lang="en-US" dirty="0"/>
              <a:t> The developed models can be used as a </a:t>
            </a:r>
            <a:r>
              <a:rPr lang="en-US" b="1" dirty="0"/>
              <a:t>screening tool</a:t>
            </a:r>
            <a:r>
              <a:rPr lang="en-US" dirty="0"/>
              <a:t> for mental health issues. Depending on the model's performance characteristics (e.g., high recall for catching more depressed cases or high precision for reducing false alarms), it can be applied in different scenarios where the cost of different types of errors is a key consideration.</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7b453ca69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44" name="Google Shape;144;g37b453ca69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7b453ca69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96" name="Google Shape;96;g37b453ca69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u="none" strike="noStrike" dirty="0">
                <a:solidFill>
                  <a:srgbClr val="000000"/>
                </a:solidFill>
                <a:effectLst/>
              </a:rPr>
              <a:t>Hierarchical Temporal Contrastive Learning</a:t>
            </a:r>
            <a:r>
              <a:rPr lang="en-US" sz="1100" b="0" i="0" u="none" strike="noStrike" cap="none" dirty="0">
                <a:solidFill>
                  <a:srgbClr val="000000"/>
                </a:solidFill>
                <a:effectLst/>
                <a:latin typeface="Arial"/>
                <a:ea typeface="Arial"/>
                <a:cs typeface="Arial"/>
                <a:sym typeface="Arial"/>
              </a:rPr>
              <a:t> is a technique that </a:t>
            </a:r>
            <a:r>
              <a:rPr lang="en-US" b="1" i="0" u="none" strike="noStrike" dirty="0">
                <a:solidFill>
                  <a:srgbClr val="000000"/>
                </a:solidFill>
                <a:effectLst/>
              </a:rPr>
              <a:t>learns patterns in time-series data at multiple levels</a:t>
            </a:r>
            <a:r>
              <a:rPr lang="en-US" sz="1100" b="0" i="0" u="none" strike="noStrike" cap="none" dirty="0">
                <a:solidFill>
                  <a:srgbClr val="000000"/>
                </a:solidFill>
                <a:effectLst/>
                <a:latin typeface="Arial"/>
                <a:ea typeface="Arial"/>
                <a:cs typeface="Arial"/>
                <a:sym typeface="Arial"/>
              </a:rPr>
              <a:t>, emphasizing similarities and differences between sequences to capture both short-term and long-term temporal relationships.</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b="1" i="0" u="none" strike="noStrike" dirty="0">
                <a:solidFill>
                  <a:srgbClr val="000000"/>
                </a:solidFill>
                <a:effectLst/>
              </a:rPr>
              <a:t>Personalized behavioral modeling</a:t>
            </a:r>
            <a:r>
              <a:rPr lang="en-US" sz="1100" b="0" i="0" u="none" strike="noStrike" cap="none" dirty="0">
                <a:solidFill>
                  <a:srgbClr val="000000"/>
                </a:solidFill>
                <a:effectLst/>
                <a:latin typeface="Arial"/>
                <a:ea typeface="Arial"/>
                <a:cs typeface="Arial"/>
                <a:sym typeface="Arial"/>
              </a:rPr>
              <a:t> is the process of </a:t>
            </a:r>
            <a:r>
              <a:rPr lang="en-US" b="1" i="0" u="none" strike="noStrike" dirty="0">
                <a:solidFill>
                  <a:srgbClr val="000000"/>
                </a:solidFill>
                <a:effectLst/>
              </a:rPr>
              <a:t>analyzing an individual’s unique behavior patterns over time</a:t>
            </a:r>
            <a:r>
              <a:rPr lang="en-US" sz="1100" b="0" i="0" u="none" strike="noStrike" cap="none" dirty="0">
                <a:solidFill>
                  <a:srgbClr val="000000"/>
                </a:solidFill>
                <a:effectLst/>
                <a:latin typeface="Arial"/>
                <a:ea typeface="Arial"/>
                <a:cs typeface="Arial"/>
                <a:sym typeface="Arial"/>
              </a:rPr>
              <a:t> to make predictions or assessments tailored specifically to that person, rather than using general population trends.</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b="1" i="0" u="none" strike="noStrike" dirty="0">
                <a:solidFill>
                  <a:srgbClr val="000000"/>
                </a:solidFill>
                <a:effectLst/>
              </a:rPr>
              <a:t>Context-aware signal interpretation</a:t>
            </a:r>
            <a:r>
              <a:rPr lang="en-US" sz="1100" b="0" i="0" u="none" strike="noStrike" cap="none" dirty="0">
                <a:solidFill>
                  <a:srgbClr val="000000"/>
                </a:solidFill>
                <a:effectLst/>
                <a:latin typeface="Arial"/>
                <a:ea typeface="Arial"/>
                <a:cs typeface="Arial"/>
                <a:sym typeface="Arial"/>
              </a:rPr>
              <a:t> means </a:t>
            </a:r>
            <a:r>
              <a:rPr lang="en-US" b="1" i="0" u="none" strike="noStrike" dirty="0">
                <a:solidFill>
                  <a:srgbClr val="000000"/>
                </a:solidFill>
                <a:effectLst/>
              </a:rPr>
              <a:t>analyzing data (signals) while considering the surrounding situation or conditions</a:t>
            </a:r>
            <a:r>
              <a:rPr lang="en-US" sz="1100" b="0" i="0" u="none" strike="noStrike" cap="none" dirty="0">
                <a:solidFill>
                  <a:srgbClr val="000000"/>
                </a:solidFill>
                <a:effectLst/>
                <a:latin typeface="Arial"/>
                <a:ea typeface="Arial"/>
                <a:cs typeface="Arial"/>
                <a:sym typeface="Arial"/>
              </a:rPr>
              <a:t>—like time of day, activity, or environment—to make more accurate and meaningful conclusions.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138F706-8508-C3C7-4154-CB2A7652E965}"/>
            </a:ext>
          </a:extLst>
        </p:cNvPr>
        <p:cNvGrpSpPr/>
        <p:nvPr/>
      </p:nvGrpSpPr>
      <p:grpSpPr>
        <a:xfrm>
          <a:off x="0" y="0"/>
          <a:ext cx="0" cy="0"/>
          <a:chOff x="0" y="0"/>
          <a:chExt cx="0" cy="0"/>
        </a:xfrm>
      </p:grpSpPr>
      <p:sp>
        <p:nvSpPr>
          <p:cNvPr id="101" name="Google Shape;101;g37b453ca69b_0_174:notes">
            <a:extLst>
              <a:ext uri="{FF2B5EF4-FFF2-40B4-BE49-F238E27FC236}">
                <a16:creationId xmlns:a16="http://schemas.microsoft.com/office/drawing/2014/main" id="{369B0419-1383-5184-A348-36E3D09EBC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02" name="Google Shape;102;g37b453ca69b_0_174:notes">
            <a:extLst>
              <a:ext uri="{FF2B5EF4-FFF2-40B4-BE49-F238E27FC236}">
                <a16:creationId xmlns:a16="http://schemas.microsoft.com/office/drawing/2014/main" id="{2F611D1F-708C-E51B-D038-D6BA512F6E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86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57C8682-1294-1D7F-0303-FFF4087F2913}"/>
            </a:ext>
          </a:extLst>
        </p:cNvPr>
        <p:cNvGrpSpPr/>
        <p:nvPr/>
      </p:nvGrpSpPr>
      <p:grpSpPr>
        <a:xfrm>
          <a:off x="0" y="0"/>
          <a:ext cx="0" cy="0"/>
          <a:chOff x="0" y="0"/>
          <a:chExt cx="0" cy="0"/>
        </a:xfrm>
      </p:grpSpPr>
      <p:sp>
        <p:nvSpPr>
          <p:cNvPr id="101" name="Google Shape;101;g37b453ca69b_0_174:notes">
            <a:extLst>
              <a:ext uri="{FF2B5EF4-FFF2-40B4-BE49-F238E27FC236}">
                <a16:creationId xmlns:a16="http://schemas.microsoft.com/office/drawing/2014/main" id="{D32E2FF4-7CC6-14EF-096D-F2D0630017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02" name="Google Shape;102;g37b453ca69b_0_174:notes">
            <a:extLst>
              <a:ext uri="{FF2B5EF4-FFF2-40B4-BE49-F238E27FC236}">
                <a16:creationId xmlns:a16="http://schemas.microsoft.com/office/drawing/2014/main" id="{4BDA9BFA-9822-C8A3-5CCB-9479915A53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303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CB38FA3-88A9-7335-B4E7-323AF61E2CAF}"/>
            </a:ext>
          </a:extLst>
        </p:cNvPr>
        <p:cNvGrpSpPr/>
        <p:nvPr/>
      </p:nvGrpSpPr>
      <p:grpSpPr>
        <a:xfrm>
          <a:off x="0" y="0"/>
          <a:ext cx="0" cy="0"/>
          <a:chOff x="0" y="0"/>
          <a:chExt cx="0" cy="0"/>
        </a:xfrm>
      </p:grpSpPr>
      <p:sp>
        <p:nvSpPr>
          <p:cNvPr id="101" name="Google Shape;101;g37b453ca69b_0_174:notes">
            <a:extLst>
              <a:ext uri="{FF2B5EF4-FFF2-40B4-BE49-F238E27FC236}">
                <a16:creationId xmlns:a16="http://schemas.microsoft.com/office/drawing/2014/main" id="{DF3CD7BF-8F4F-462D-AB2C-30E88F0BD9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02" name="Google Shape;102;g37b453ca69b_0_174:notes">
            <a:extLst>
              <a:ext uri="{FF2B5EF4-FFF2-40B4-BE49-F238E27FC236}">
                <a16:creationId xmlns:a16="http://schemas.microsoft.com/office/drawing/2014/main" id="{A070C874-AFDD-8898-D928-FFBA40726E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97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7b453ca69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08" name="Google Shape;108;g37b453ca69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89FE4A9-42BC-BFE8-70B8-A7496E504D5D}"/>
            </a:ext>
          </a:extLst>
        </p:cNvPr>
        <p:cNvGrpSpPr/>
        <p:nvPr/>
      </p:nvGrpSpPr>
      <p:grpSpPr>
        <a:xfrm>
          <a:off x="0" y="0"/>
          <a:ext cx="0" cy="0"/>
          <a:chOff x="0" y="0"/>
          <a:chExt cx="0" cy="0"/>
        </a:xfrm>
      </p:grpSpPr>
      <p:sp>
        <p:nvSpPr>
          <p:cNvPr id="107" name="Google Shape;107;g37b453ca69b_0_179:notes">
            <a:extLst>
              <a:ext uri="{FF2B5EF4-FFF2-40B4-BE49-F238E27FC236}">
                <a16:creationId xmlns:a16="http://schemas.microsoft.com/office/drawing/2014/main" id="{A2912F8E-2F4C-D5F5-7851-A099EB8C35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08" name="Google Shape;108;g37b453ca69b_0_179:notes">
            <a:extLst>
              <a:ext uri="{FF2B5EF4-FFF2-40B4-BE49-F238E27FC236}">
                <a16:creationId xmlns:a16="http://schemas.microsoft.com/office/drawing/2014/main" id="{FEBAC7F3-7C80-E0B2-470C-3661D72E29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51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04D7F7A-A832-2AE9-BEC8-045D1D300861}"/>
            </a:ext>
          </a:extLst>
        </p:cNvPr>
        <p:cNvGrpSpPr/>
        <p:nvPr/>
      </p:nvGrpSpPr>
      <p:grpSpPr>
        <a:xfrm>
          <a:off x="0" y="0"/>
          <a:ext cx="0" cy="0"/>
          <a:chOff x="0" y="0"/>
          <a:chExt cx="0" cy="0"/>
        </a:xfrm>
      </p:grpSpPr>
      <p:sp>
        <p:nvSpPr>
          <p:cNvPr id="107" name="Google Shape;107;g37b453ca69b_0_179:notes">
            <a:extLst>
              <a:ext uri="{FF2B5EF4-FFF2-40B4-BE49-F238E27FC236}">
                <a16:creationId xmlns:a16="http://schemas.microsoft.com/office/drawing/2014/main" id="{6B869D34-1E43-523D-0BB9-F05958F29F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108" name="Google Shape;108;g37b453ca69b_0_179:notes">
            <a:extLst>
              <a:ext uri="{FF2B5EF4-FFF2-40B4-BE49-F238E27FC236}">
                <a16:creationId xmlns:a16="http://schemas.microsoft.com/office/drawing/2014/main" id="{3445725C-ED57-EC27-136D-E6223F6E0A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he-globem.github.io/datasets/overview"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r>
              <a:rPr lang="en-US" sz="2200" dirty="0"/>
              <a:t>Personalized Context-Aware Depression Detection via Hierarchical Temporal Contrastive Learning</a:t>
            </a:r>
            <a:br>
              <a:rPr lang="en-US" sz="2200" dirty="0"/>
            </a:br>
            <a:br>
              <a:rPr lang="en-US" sz="2200" dirty="0"/>
            </a:br>
            <a:r>
              <a:rPr lang="en" sz="2300" dirty="0"/>
              <a:t>Final Presentation</a:t>
            </a:r>
            <a:endParaRPr sz="2300" dirty="0">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729450" y="3907614"/>
            <a:ext cx="81027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Name: Vikas Kumar Tyagi</a:t>
            </a:r>
            <a:endParaRPr sz="1800" dirty="0">
              <a:latin typeface="Times New Roman"/>
              <a:ea typeface="Times New Roman"/>
              <a:cs typeface="Times New Roman"/>
              <a:sym typeface="Times New Roman"/>
            </a:endParaRPr>
          </a:p>
          <a:p>
            <a:pPr marL="0" lvl="0" indent="0"/>
            <a:r>
              <a:rPr lang="en" sz="1800" dirty="0">
                <a:latin typeface="Times New Roman"/>
                <a:ea typeface="Times New Roman"/>
                <a:cs typeface="Times New Roman"/>
                <a:sym typeface="Times New Roman"/>
              </a:rPr>
              <a:t>Mentor’s name : </a:t>
            </a:r>
            <a:r>
              <a:rPr lang="en-US" dirty="0"/>
              <a:t>Dr. Vivek Kumar Dwivedi</a:t>
            </a:r>
            <a:r>
              <a:rPr lang="en-US" sz="1800" dirty="0"/>
              <a:t> </a:t>
            </a:r>
            <a:endParaRPr sz="1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B806D83-F63A-F715-C3B8-685695427557}"/>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553D2985-A37D-0EBC-8C71-3CEF0BBD548C}"/>
              </a:ext>
            </a:extLst>
          </p:cNvPr>
          <p:cNvSpPr txBox="1">
            <a:spLocks noGrp="1"/>
          </p:cNvSpPr>
          <p:nvPr>
            <p:ph type="title"/>
          </p:nvPr>
        </p:nvSpPr>
        <p:spPr>
          <a:xfrm>
            <a:off x="796685" y="535925"/>
            <a:ext cx="7688700" cy="535200"/>
          </a:xfrm>
          <a:prstGeom prst="rect">
            <a:avLst/>
          </a:prstGeom>
        </p:spPr>
        <p:txBody>
          <a:bodyPr spcFirstLastPara="1" wrap="square" lIns="91425" tIns="91425" rIns="91425" bIns="91425" anchor="t" anchorCtr="0">
            <a:normAutofit fontScale="90000"/>
          </a:bodyPr>
          <a:lstStyle/>
          <a:p>
            <a:pPr lvl="0"/>
            <a:r>
              <a:rPr lang="en" dirty="0"/>
              <a:t>Data Description and EDA [Continued..]</a:t>
            </a:r>
            <a:endParaRPr dirty="0"/>
          </a:p>
        </p:txBody>
      </p:sp>
      <p:sp>
        <p:nvSpPr>
          <p:cNvPr id="6" name="Google Shape;117;p18">
            <a:extLst>
              <a:ext uri="{FF2B5EF4-FFF2-40B4-BE49-F238E27FC236}">
                <a16:creationId xmlns:a16="http://schemas.microsoft.com/office/drawing/2014/main" id="{9103672B-6462-F9C0-1E0D-37DE416250E2}"/>
              </a:ext>
              <a:ext uri="{C183D7F6-B498-43B3-948B-1728B52AA6E4}">
                <adec:decorative xmlns:adec="http://schemas.microsoft.com/office/drawing/2017/decorative" val="1"/>
              </a:ext>
            </a:extLst>
          </p:cNvPr>
          <p:cNvSpPr txBox="1">
            <a:spLocks noGrp="1"/>
          </p:cNvSpPr>
          <p:nvPr>
            <p:ph type="body" idx="1"/>
          </p:nvPr>
        </p:nvSpPr>
        <p:spPr>
          <a:xfrm>
            <a:off x="658906" y="1311965"/>
            <a:ext cx="7759244" cy="3649141"/>
          </a:xfrm>
          <a:prstGeom prst="rect">
            <a:avLst/>
          </a:prstGeom>
        </p:spPr>
        <p:txBody>
          <a:bodyPr spcFirstLastPara="1" wrap="square" lIns="91425" tIns="91425" rIns="91425" bIns="91425" anchor="t" anchorCtr="0">
            <a:normAutofit/>
          </a:bodyPr>
          <a:lstStyle/>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p:txBody>
      </p:sp>
      <p:sp>
        <p:nvSpPr>
          <p:cNvPr id="5" name="TextBox 4">
            <a:extLst>
              <a:ext uri="{FF2B5EF4-FFF2-40B4-BE49-F238E27FC236}">
                <a16:creationId xmlns:a16="http://schemas.microsoft.com/office/drawing/2014/main" id="{5457DD00-C1C7-80B2-EADB-CB15615BC332}"/>
              </a:ext>
            </a:extLst>
          </p:cNvPr>
          <p:cNvSpPr txBox="1"/>
          <p:nvPr/>
        </p:nvSpPr>
        <p:spPr>
          <a:xfrm>
            <a:off x="658906" y="1311965"/>
            <a:ext cx="3753680" cy="2462213"/>
          </a:xfrm>
          <a:prstGeom prst="rect">
            <a:avLst/>
          </a:prstGeom>
          <a:noFill/>
        </p:spPr>
        <p:txBody>
          <a:bodyPr wrap="square">
            <a:spAutoFit/>
          </a:bodyPr>
          <a:lstStyle/>
          <a:p>
            <a:r>
              <a:rPr lang="en-US" sz="1200" dirty="0"/>
              <a:t>Normalization</a:t>
            </a:r>
          </a:p>
          <a:p>
            <a:endParaRPr lang="en-US" sz="1000" dirty="0"/>
          </a:p>
          <a:p>
            <a:r>
              <a:rPr lang="en-US" sz="1100" dirty="0"/>
              <a:t>User-level normalization is the process of transforming each user’s time-series data relative to their own historical baseline, not the entire dataset.</a:t>
            </a:r>
          </a:p>
          <a:p>
            <a:endParaRPr lang="en-US" sz="1100" dirty="0"/>
          </a:p>
          <a:p>
            <a:r>
              <a:rPr lang="en-US" sz="1100" b="1" dirty="0"/>
              <a:t>Motivation:</a:t>
            </a:r>
          </a:p>
          <a:p>
            <a:r>
              <a:rPr lang="en-US" sz="1100" dirty="0"/>
              <a:t>Different users have different natural behaviors.</a:t>
            </a:r>
          </a:p>
          <a:p>
            <a:r>
              <a:rPr lang="en-US" sz="1100" dirty="0"/>
              <a:t>One person might sleep 9 hours, another 6 hours — both are normal for them.</a:t>
            </a:r>
          </a:p>
          <a:p>
            <a:r>
              <a:rPr lang="en-US" sz="1100" dirty="0"/>
              <a:t>Applying global normalization would treat this variance as noise.</a:t>
            </a:r>
          </a:p>
          <a:p>
            <a:r>
              <a:rPr lang="en-US" sz="1100" b="1" dirty="0"/>
              <a:t>Goal: </a:t>
            </a:r>
            <a:r>
              <a:rPr lang="en-US" sz="1100" dirty="0"/>
              <a:t>Detect deviations from personal norms, not population norms.</a:t>
            </a:r>
          </a:p>
        </p:txBody>
      </p:sp>
      <p:sp>
        <p:nvSpPr>
          <p:cNvPr id="4" name="TextBox 3">
            <a:extLst>
              <a:ext uri="{FF2B5EF4-FFF2-40B4-BE49-F238E27FC236}">
                <a16:creationId xmlns:a16="http://schemas.microsoft.com/office/drawing/2014/main" id="{A5936E0D-6310-D86D-E06E-577A7AD8094C}"/>
              </a:ext>
            </a:extLst>
          </p:cNvPr>
          <p:cNvSpPr txBox="1"/>
          <p:nvPr/>
        </p:nvSpPr>
        <p:spPr>
          <a:xfrm>
            <a:off x="4731415" y="1326289"/>
            <a:ext cx="3686735" cy="2292935"/>
          </a:xfrm>
          <a:prstGeom prst="rect">
            <a:avLst/>
          </a:prstGeom>
          <a:noFill/>
        </p:spPr>
        <p:txBody>
          <a:bodyPr wrap="square">
            <a:spAutoFit/>
          </a:bodyPr>
          <a:lstStyle/>
          <a:p>
            <a:r>
              <a:rPr lang="en-US" sz="1200" dirty="0"/>
              <a:t>Rolling windows (7 days sequence)</a:t>
            </a:r>
          </a:p>
          <a:p>
            <a:endParaRPr lang="en-US" sz="1000" dirty="0"/>
          </a:p>
          <a:p>
            <a:r>
              <a:rPr lang="en-US" sz="1100" dirty="0"/>
              <a:t>A rolling window is a technique where you take overlapping fixed-size segments from a time-series to analyze local temporal patterns.</a:t>
            </a:r>
          </a:p>
          <a:p>
            <a:r>
              <a:rPr lang="en-US" sz="1100" dirty="0"/>
              <a:t>We are working with daily passive behavioral data for each user. Instead of modeling entire time-series as a whole:</a:t>
            </a:r>
          </a:p>
          <a:p>
            <a:pPr marL="171450" indent="-171450">
              <a:buFont typeface="Arial" panose="020B0604020202020204" pitchFamily="34" charset="0"/>
              <a:buChar char="•"/>
            </a:pPr>
            <a:r>
              <a:rPr lang="en-US" sz="1100" dirty="0"/>
              <a:t>Extract small chunks (e.g., 7 days at a time)</a:t>
            </a:r>
          </a:p>
          <a:p>
            <a:pPr marL="171450" indent="-171450">
              <a:buFont typeface="Arial" panose="020B0604020202020204" pitchFamily="34" charset="0"/>
              <a:buChar char="•"/>
            </a:pPr>
            <a:r>
              <a:rPr lang="en-US" sz="1100" dirty="0"/>
              <a:t>Move the window forward day-by-day (or by custom steps)</a:t>
            </a:r>
          </a:p>
          <a:p>
            <a:pPr marL="171450" indent="-171450">
              <a:buFont typeface="Arial" panose="020B0604020202020204" pitchFamily="34" charset="0"/>
              <a:buChar char="•"/>
            </a:pPr>
            <a:r>
              <a:rPr lang="en-US" sz="1100" dirty="0"/>
              <a:t>Label each window with a mood score (e.g., PHQ-4) on the last day</a:t>
            </a:r>
          </a:p>
        </p:txBody>
      </p:sp>
    </p:spTree>
    <p:extLst>
      <p:ext uri="{BB962C8B-B14F-4D97-AF65-F5344CB8AC3E}">
        <p14:creationId xmlns:p14="http://schemas.microsoft.com/office/powerpoint/2010/main" val="129725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None/>
            </a:pPr>
            <a:r>
              <a:rPr lang="en" dirty="0"/>
              <a:t>Architecture diagram/Workflow</a:t>
            </a:r>
            <a:endParaRPr dirty="0"/>
          </a:p>
        </p:txBody>
      </p:sp>
      <p:graphicFrame>
        <p:nvGraphicFramePr>
          <p:cNvPr id="3" name="Diagram 2">
            <a:extLst>
              <a:ext uri="{FF2B5EF4-FFF2-40B4-BE49-F238E27FC236}">
                <a16:creationId xmlns:a16="http://schemas.microsoft.com/office/drawing/2014/main" id="{3297E3E4-FF20-B130-768D-C1594FA349B5}"/>
              </a:ext>
            </a:extLst>
          </p:cNvPr>
          <p:cNvGraphicFramePr/>
          <p:nvPr>
            <p:extLst>
              <p:ext uri="{D42A27DB-BD31-4B8C-83A1-F6EECF244321}">
                <p14:modId xmlns:p14="http://schemas.microsoft.com/office/powerpoint/2010/main" val="2509771615"/>
              </p:ext>
            </p:extLst>
          </p:nvPr>
        </p:nvGraphicFramePr>
        <p:xfrm>
          <a:off x="1566582" y="1385047"/>
          <a:ext cx="5466230" cy="28238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76515" y="62612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building</a:t>
            </a:r>
            <a:endParaRPr dirty="0"/>
          </a:p>
        </p:txBody>
      </p:sp>
      <p:sp>
        <p:nvSpPr>
          <p:cNvPr id="123" name="Google Shape;123;p19"/>
          <p:cNvSpPr txBox="1">
            <a:spLocks noGrp="1"/>
          </p:cNvSpPr>
          <p:nvPr>
            <p:ph type="body" idx="1"/>
          </p:nvPr>
        </p:nvSpPr>
        <p:spPr>
          <a:xfrm>
            <a:off x="729450" y="1237129"/>
            <a:ext cx="7688700" cy="3516406"/>
          </a:xfrm>
          <a:prstGeom prst="rect">
            <a:avLst/>
          </a:prstGeom>
        </p:spPr>
        <p:txBody>
          <a:bodyPr spcFirstLastPara="1" wrap="square" lIns="91425" tIns="91425" rIns="91425" bIns="91425" anchor="t" anchorCtr="0">
            <a:normAutofit fontScale="70000" lnSpcReduction="20000"/>
          </a:bodyPr>
          <a:lstStyle/>
          <a:p>
            <a:pPr marL="146050" indent="0">
              <a:buNone/>
            </a:pPr>
            <a:r>
              <a:rPr lang="en-US" dirty="0"/>
              <a:t>The project's analytic approach is justified by the following choices:</a:t>
            </a:r>
          </a:p>
          <a:p>
            <a:pPr marL="146050" indent="0">
              <a:buNone/>
            </a:pPr>
            <a:endParaRPr lang="en-US" dirty="0"/>
          </a:p>
          <a:p>
            <a:pPr marL="146050" indent="0">
              <a:buNone/>
            </a:pPr>
            <a:r>
              <a:rPr lang="en-US" b="1" dirty="0"/>
              <a:t>Move from Population-Level to Individual-Level Modeling:</a:t>
            </a:r>
            <a:endParaRPr lang="en-US" dirty="0"/>
          </a:p>
          <a:p>
            <a:pPr marL="146050" indent="0">
              <a:buNone/>
            </a:pPr>
            <a:r>
              <a:rPr lang="en-US" dirty="0"/>
              <a:t>The project addresses a significant gap in existing models, which often use uniform thresholds and focus on group-level trends. The chosen model is justified by its emphasis on </a:t>
            </a:r>
          </a:p>
          <a:p>
            <a:pPr marL="146050" indent="0">
              <a:buNone/>
            </a:pPr>
            <a:endParaRPr lang="en-US" dirty="0"/>
          </a:p>
          <a:p>
            <a:pPr marL="146050" indent="0">
              <a:buNone/>
            </a:pPr>
            <a:r>
              <a:rPr lang="en-US" b="1" dirty="0"/>
              <a:t>Personalized Behavioral Modeling</a:t>
            </a:r>
            <a:r>
              <a:rPr lang="en-US" dirty="0"/>
              <a:t> </a:t>
            </a:r>
          </a:p>
          <a:p>
            <a:pPr marL="146050" indent="0">
              <a:buNone/>
            </a:pPr>
            <a:r>
              <a:rPr lang="en-US" dirty="0"/>
              <a:t>This learns each individual's unique behavioral baseline. This approach improves sensitivity to mood-related deviations and reduces false positives that would otherwise occur from applying a one-size-fits-all model.</a:t>
            </a:r>
          </a:p>
          <a:p>
            <a:pPr marL="146050" indent="0">
              <a:buNone/>
            </a:pPr>
            <a:endParaRPr lang="en-US" dirty="0"/>
          </a:p>
          <a:p>
            <a:pPr marL="146050" indent="0">
              <a:buNone/>
            </a:pPr>
            <a:r>
              <a:rPr lang="en-US" b="1" dirty="0"/>
              <a:t>Passive Sensing Data</a:t>
            </a:r>
          </a:p>
          <a:p>
            <a:pPr marL="146050" indent="0">
              <a:buNone/>
            </a:pPr>
            <a:r>
              <a:rPr lang="en-US" dirty="0"/>
              <a:t> The model uses passive, continuous data from smartphones and wearables, such as step count, sleep duration, and screen time. This is justified as a way to avoid the limitations of traditional, subjective, and infrequent self-reported questionnaires and clinical assessments, which may miss subtle and early signs of depression.</a:t>
            </a:r>
          </a:p>
          <a:p>
            <a:pPr marL="146050" indent="0">
              <a:buNone/>
            </a:pPr>
            <a:endParaRPr lang="en-US" dirty="0"/>
          </a:p>
          <a:p>
            <a:pPr marL="146050" indent="0">
              <a:buNone/>
            </a:pPr>
            <a:r>
              <a:rPr lang="en-US" b="1" dirty="0"/>
              <a:t>Hierarchical Temporal Contrastive Learning</a:t>
            </a:r>
          </a:p>
          <a:p>
            <a:pPr marL="146050" indent="0">
              <a:buNone/>
            </a:pPr>
            <a:r>
              <a:rPr lang="en-US" dirty="0"/>
              <a:t> The choice of this specific model is justified by its ability to identify </a:t>
            </a:r>
            <a:r>
              <a:rPr lang="en-US" b="1" dirty="0"/>
              <a:t>subtle behavioral shifts over time</a:t>
            </a:r>
            <a:r>
              <a:rPr lang="en-US" dirty="0"/>
              <a:t>. This self-supervised technique is particularly valuable because it can learn meaningful patterns and detect deviations without requiring extensive labeled data. It addresses the challenge of sparse mood labels by distinguishing between stable and deviated behavioral states.</a:t>
            </a:r>
          </a:p>
          <a:p>
            <a:pPr marL="146050" indent="0">
              <a:buNone/>
            </a:pPr>
            <a:endParaRPr lang="en-US" dirty="0"/>
          </a:p>
          <a:p>
            <a:pPr marL="146050" indent="0">
              <a:buNone/>
            </a:pPr>
            <a:r>
              <a:rPr lang="en-US" b="1" dirty="0"/>
              <a:t>Context-Aware Signal Processing </a:t>
            </a:r>
          </a:p>
          <a:p>
            <a:pPr marL="146050" indent="0">
              <a:buNone/>
            </a:pPr>
            <a:r>
              <a:rPr lang="en-US" dirty="0"/>
              <a:t>The model incorporates contextual metadata, such as weekdays vs. weekends and holidays. This is a crucial choice as it helps the model more accurately interpret behavioral data and </a:t>
            </a:r>
            <a:r>
              <a:rPr lang="en-US" b="1" dirty="0"/>
              <a:t>reduces false positives</a:t>
            </a:r>
            <a:r>
              <a:rPr lang="en-US" dirty="0"/>
              <a:t> caused by routine or environmental changes rather than mental health shifts.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7F89A200-DBB2-DABA-23D3-2A7FB74C4863}"/>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990672E6-1406-99E3-3457-DBEA55F7B958}"/>
              </a:ext>
            </a:extLst>
          </p:cNvPr>
          <p:cNvSpPr txBox="1">
            <a:spLocks noGrp="1"/>
          </p:cNvSpPr>
          <p:nvPr>
            <p:ph type="title"/>
          </p:nvPr>
        </p:nvSpPr>
        <p:spPr>
          <a:xfrm>
            <a:off x="776515" y="62612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building [Key Concepts] </a:t>
            </a:r>
            <a:endParaRPr dirty="0"/>
          </a:p>
        </p:txBody>
      </p:sp>
      <p:sp>
        <p:nvSpPr>
          <p:cNvPr id="123" name="Google Shape;123;p19">
            <a:extLst>
              <a:ext uri="{FF2B5EF4-FFF2-40B4-BE49-F238E27FC236}">
                <a16:creationId xmlns:a16="http://schemas.microsoft.com/office/drawing/2014/main" id="{80912931-015C-7CD4-8FAB-6802D971709C}"/>
              </a:ext>
            </a:extLst>
          </p:cNvPr>
          <p:cNvSpPr txBox="1">
            <a:spLocks noGrp="1"/>
          </p:cNvSpPr>
          <p:nvPr>
            <p:ph type="body" idx="1"/>
          </p:nvPr>
        </p:nvSpPr>
        <p:spPr>
          <a:xfrm>
            <a:off x="729451" y="1237129"/>
            <a:ext cx="3896338" cy="3583642"/>
          </a:xfrm>
          <a:prstGeom prst="rect">
            <a:avLst/>
          </a:prstGeom>
        </p:spPr>
        <p:txBody>
          <a:bodyPr spcFirstLastPara="1" wrap="square" lIns="91425" tIns="91425" rIns="91425" bIns="91425" anchor="t" anchorCtr="0">
            <a:normAutofit/>
          </a:bodyPr>
          <a:lstStyle/>
          <a:p>
            <a:pPr marL="146050" indent="0">
              <a:buNone/>
            </a:pPr>
            <a:r>
              <a:rPr lang="en-US" sz="1100" b="1" dirty="0"/>
              <a:t>Hierarchical Temporal Contrastive Learning (HTCL)</a:t>
            </a:r>
          </a:p>
          <a:p>
            <a:pPr marL="146050" indent="0">
              <a:buNone/>
            </a:pPr>
            <a:r>
              <a:rPr lang="en-US" sz="1100" b="1" dirty="0"/>
              <a:t>Framework</a:t>
            </a:r>
            <a:r>
              <a:rPr lang="en-US" sz="1100" dirty="0"/>
              <a:t>: Learns robust, personalized representations from sequential (temporal) data.</a:t>
            </a:r>
          </a:p>
          <a:p>
            <a:pPr marL="146050" indent="0">
              <a:buNone/>
            </a:pPr>
            <a:r>
              <a:rPr lang="en-US" sz="1100" b="1" dirty="0"/>
              <a:t>Goal</a:t>
            </a:r>
            <a:r>
              <a:rPr lang="en-US" sz="1100" dirty="0"/>
              <a:t>: Capture user-sensitive, temporally-aware embeddings for tasks like depression detection.</a:t>
            </a:r>
          </a:p>
          <a:p>
            <a:pPr marL="146050" indent="0">
              <a:buNone/>
            </a:pPr>
            <a:r>
              <a:rPr lang="en-US" sz="1100" b="1" dirty="0"/>
              <a:t>Key Concepts</a:t>
            </a:r>
            <a:endParaRPr lang="en-US" sz="1100" dirty="0"/>
          </a:p>
          <a:p>
            <a:pPr marL="146050" indent="0">
              <a:buNone/>
            </a:pPr>
            <a:r>
              <a:rPr lang="en-US" sz="1100" b="1" dirty="0"/>
              <a:t>Contrastive Learning</a:t>
            </a:r>
            <a:r>
              <a:rPr lang="en-US" sz="1100" dirty="0"/>
              <a:t>:</a:t>
            </a:r>
          </a:p>
          <a:p>
            <a:pPr marL="615950" lvl="1" indent="0">
              <a:buNone/>
            </a:pPr>
            <a:r>
              <a:rPr lang="en-US" sz="1000" dirty="0"/>
              <a:t>Compares </a:t>
            </a:r>
            <a:r>
              <a:rPr lang="en-US" sz="1000" i="1" dirty="0"/>
              <a:t>(anchor, positive, negative)</a:t>
            </a:r>
            <a:r>
              <a:rPr lang="en-US" sz="1000" dirty="0"/>
              <a:t> samples.</a:t>
            </a:r>
          </a:p>
          <a:p>
            <a:pPr marL="615950" lvl="1" indent="0">
              <a:buNone/>
            </a:pPr>
            <a:r>
              <a:rPr lang="en-US" sz="1000" dirty="0"/>
              <a:t>Pulls similar closer, pushes different apart.</a:t>
            </a:r>
          </a:p>
          <a:p>
            <a:pPr marL="146050" indent="0">
              <a:buNone/>
            </a:pPr>
            <a:r>
              <a:rPr lang="en-US" sz="1100" b="1" dirty="0"/>
              <a:t>Temporal</a:t>
            </a:r>
            <a:r>
              <a:rPr lang="en-US" sz="1100" dirty="0"/>
              <a:t>:</a:t>
            </a:r>
          </a:p>
          <a:p>
            <a:pPr marL="615950" lvl="1" indent="0">
              <a:buNone/>
            </a:pPr>
            <a:r>
              <a:rPr lang="en-US" sz="1000" dirty="0"/>
              <a:t>Learns from sequential behavioral data (e.g., 7-day windows).</a:t>
            </a:r>
          </a:p>
          <a:p>
            <a:pPr marL="615950" lvl="1" indent="0">
              <a:buNone/>
            </a:pPr>
            <a:r>
              <a:rPr lang="en-US" sz="1000" dirty="0"/>
              <a:t>Captures evolving patterns in sleep, activity, phone use.</a:t>
            </a:r>
          </a:p>
          <a:p>
            <a:pPr marL="146050" indent="0">
              <a:buNone/>
            </a:pPr>
            <a:r>
              <a:rPr lang="en-US" sz="1100" b="1" dirty="0"/>
              <a:t>Hierarchical</a:t>
            </a:r>
            <a:r>
              <a:rPr lang="en-US" sz="1100" dirty="0"/>
              <a:t>:</a:t>
            </a:r>
          </a:p>
          <a:p>
            <a:pPr marL="615950" lvl="1" indent="0">
              <a:buNone/>
            </a:pPr>
            <a:r>
              <a:rPr lang="en-US" sz="1000" b="1" dirty="0"/>
              <a:t>Short-term</a:t>
            </a:r>
            <a:r>
              <a:rPr lang="en-US" sz="1000" dirty="0"/>
              <a:t>: daily/weekly behavioral patterns.</a:t>
            </a:r>
          </a:p>
          <a:p>
            <a:pPr marL="615950" lvl="1" indent="0">
              <a:buNone/>
            </a:pPr>
            <a:r>
              <a:rPr lang="en-US" sz="1000" b="1" dirty="0"/>
              <a:t>Long-term</a:t>
            </a:r>
            <a:r>
              <a:rPr lang="en-US" sz="1000" dirty="0"/>
              <a:t>: broader trends across months/users.</a:t>
            </a:r>
          </a:p>
          <a:p>
            <a:pPr marL="615950" lvl="1" indent="0">
              <a:buNone/>
            </a:pPr>
            <a:r>
              <a:rPr lang="en-US" sz="1000" dirty="0"/>
              <a:t>Contrastive objectives applied at both </a:t>
            </a:r>
            <a:r>
              <a:rPr lang="en-US" sz="1000" b="1" dirty="0"/>
              <a:t>intra-user</a:t>
            </a:r>
            <a:r>
              <a:rPr lang="en-US" sz="1000" dirty="0"/>
              <a:t> and </a:t>
            </a:r>
            <a:r>
              <a:rPr lang="en-US" sz="1000" b="1" dirty="0"/>
              <a:t>inter-user</a:t>
            </a:r>
            <a:r>
              <a:rPr lang="en-US" sz="1000" dirty="0"/>
              <a:t> levels.</a:t>
            </a:r>
          </a:p>
          <a:p>
            <a:pPr marL="146050" indent="0">
              <a:buNone/>
            </a:pPr>
            <a:endParaRPr lang="en-US" sz="1100" dirty="0"/>
          </a:p>
        </p:txBody>
      </p:sp>
      <p:sp>
        <p:nvSpPr>
          <p:cNvPr id="2" name="Google Shape;123;p19">
            <a:extLst>
              <a:ext uri="{FF2B5EF4-FFF2-40B4-BE49-F238E27FC236}">
                <a16:creationId xmlns:a16="http://schemas.microsoft.com/office/drawing/2014/main" id="{F1444E6F-FE2A-0054-9BF1-CDCC7542E097}"/>
              </a:ext>
            </a:extLst>
          </p:cNvPr>
          <p:cNvSpPr txBox="1">
            <a:spLocks/>
          </p:cNvSpPr>
          <p:nvPr/>
        </p:nvSpPr>
        <p:spPr>
          <a:xfrm>
            <a:off x="4568877" y="1161326"/>
            <a:ext cx="3896338" cy="192477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None/>
            </a:pPr>
            <a:r>
              <a:rPr lang="en-US" sz="1100" b="1" dirty="0"/>
              <a:t>Personalized Adapter</a:t>
            </a:r>
          </a:p>
          <a:p>
            <a:pPr marL="146050" indent="0">
              <a:buNone/>
            </a:pPr>
            <a:r>
              <a:rPr lang="en-US" sz="1100" b="1" dirty="0"/>
              <a:t>Purpose</a:t>
            </a:r>
            <a:r>
              <a:rPr lang="en-US" sz="1100" dirty="0"/>
              <a:t>: Learnable transformation layer that personalizes model behavior to individual users.</a:t>
            </a:r>
          </a:p>
          <a:p>
            <a:pPr marL="146050" indent="0">
              <a:buNone/>
            </a:pPr>
            <a:r>
              <a:rPr lang="en-US" sz="1100" b="1" dirty="0"/>
              <a:t>In Depression Detection:</a:t>
            </a:r>
            <a:endParaRPr lang="en-US" sz="1100" dirty="0"/>
          </a:p>
          <a:p>
            <a:pPr>
              <a:buFont typeface="Arial" panose="020B0604020202020204" pitchFamily="34" charset="0"/>
              <a:buChar char="•"/>
            </a:pPr>
            <a:r>
              <a:rPr lang="en-US" sz="1100" dirty="0"/>
              <a:t>Each person has </a:t>
            </a:r>
            <a:r>
              <a:rPr lang="en-US" sz="1100" b="1" dirty="0"/>
              <a:t>unique baselines and behavioral patterns</a:t>
            </a:r>
            <a:r>
              <a:rPr lang="en-US" sz="1100" dirty="0"/>
              <a:t>.</a:t>
            </a:r>
          </a:p>
          <a:p>
            <a:pPr>
              <a:buFont typeface="Arial" panose="020B0604020202020204" pitchFamily="34" charset="0"/>
              <a:buChar char="•"/>
            </a:pPr>
            <a:r>
              <a:rPr lang="en-US" sz="1100" dirty="0"/>
              <a:t>Global models may </a:t>
            </a:r>
            <a:r>
              <a:rPr lang="en-US" sz="1100" b="1" dirty="0"/>
              <a:t>overlook subtle personal signals</a:t>
            </a:r>
            <a:r>
              <a:rPr lang="en-US" sz="1100" dirty="0"/>
              <a:t>.</a:t>
            </a:r>
          </a:p>
          <a:p>
            <a:pPr>
              <a:buFont typeface="Arial" panose="020B0604020202020204" pitchFamily="34" charset="0"/>
              <a:buChar char="•"/>
            </a:pPr>
            <a:r>
              <a:rPr lang="en-US" sz="1100" dirty="0"/>
              <a:t>Personalized Adapter adjusts shared model outputs for </a:t>
            </a:r>
            <a:r>
              <a:rPr lang="en-US" sz="1100" b="1" dirty="0"/>
              <a:t>user-specific fine-tuning</a:t>
            </a:r>
            <a:r>
              <a:rPr lang="en-US" sz="1100" dirty="0"/>
              <a:t>.</a:t>
            </a:r>
          </a:p>
          <a:p>
            <a:pPr marL="146050" indent="0">
              <a:buFont typeface="Lato"/>
              <a:buNone/>
            </a:pPr>
            <a:endParaRPr lang="en-US" sz="1100" dirty="0"/>
          </a:p>
        </p:txBody>
      </p:sp>
      <p:sp>
        <p:nvSpPr>
          <p:cNvPr id="4" name="TextBox 3">
            <a:extLst>
              <a:ext uri="{FF2B5EF4-FFF2-40B4-BE49-F238E27FC236}">
                <a16:creationId xmlns:a16="http://schemas.microsoft.com/office/drawing/2014/main" id="{BB7820C7-CABB-0613-FE33-F5C8C1EBB60F}"/>
              </a:ext>
            </a:extLst>
          </p:cNvPr>
          <p:cNvSpPr txBox="1"/>
          <p:nvPr/>
        </p:nvSpPr>
        <p:spPr>
          <a:xfrm>
            <a:off x="4726641" y="3409378"/>
            <a:ext cx="3896338" cy="938719"/>
          </a:xfrm>
          <a:prstGeom prst="rect">
            <a:avLst/>
          </a:prstGeom>
          <a:noFill/>
        </p:spPr>
        <p:txBody>
          <a:bodyPr wrap="square">
            <a:spAutoFit/>
          </a:bodyPr>
          <a:lstStyle/>
          <a:p>
            <a:pPr algn="l"/>
            <a:r>
              <a:rPr lang="en-US" sz="1100" b="1" i="0" u="none" strike="noStrike" dirty="0">
                <a:solidFill>
                  <a:srgbClr val="000000"/>
                </a:solidFill>
                <a:effectLst/>
              </a:rPr>
              <a:t>Full Pipeline</a:t>
            </a:r>
          </a:p>
          <a:p>
            <a:pPr algn="l"/>
            <a:r>
              <a:rPr lang="en-US" sz="1100" i="0" u="none" strike="noStrike" dirty="0">
                <a:solidFill>
                  <a:srgbClr val="000000"/>
                </a:solidFill>
                <a:effectLst/>
              </a:rPr>
              <a:t>User Behavior Sequence → encoded using Transformer</a:t>
            </a:r>
          </a:p>
          <a:p>
            <a:pPr algn="l"/>
            <a:r>
              <a:rPr lang="en-US" sz="1100" i="0" u="none" strike="noStrike" dirty="0">
                <a:solidFill>
                  <a:srgbClr val="000000"/>
                </a:solidFill>
                <a:effectLst/>
              </a:rPr>
              <a:t>Context + Personalization → integrated via Adapters</a:t>
            </a:r>
          </a:p>
          <a:p>
            <a:pPr algn="l"/>
            <a:r>
              <a:rPr lang="en-US" sz="1100" i="0" u="none" strike="noStrike" dirty="0">
                <a:solidFill>
                  <a:srgbClr val="000000"/>
                </a:solidFill>
                <a:effectLst/>
              </a:rPr>
              <a:t>Representation Vector → input to Depression Classifier</a:t>
            </a:r>
          </a:p>
          <a:p>
            <a:pPr algn="l"/>
            <a:r>
              <a:rPr lang="en-US" sz="1100" i="0" u="none" strike="noStrike" dirty="0">
                <a:solidFill>
                  <a:srgbClr val="000000"/>
                </a:solidFill>
                <a:effectLst/>
              </a:rPr>
              <a:t>Classifier Output → produces logits, passed to loss/</a:t>
            </a:r>
            <a:r>
              <a:rPr lang="en-US" sz="1100" i="0" u="none" strike="noStrike" dirty="0" err="1">
                <a:solidFill>
                  <a:srgbClr val="000000"/>
                </a:solidFill>
                <a:effectLst/>
              </a:rPr>
              <a:t>softmax</a:t>
            </a:r>
            <a:endParaRPr lang="en-US" sz="1100" i="0" u="none" strike="noStrike" dirty="0">
              <a:solidFill>
                <a:srgbClr val="000000"/>
              </a:solidFill>
              <a:effectLst/>
            </a:endParaRPr>
          </a:p>
        </p:txBody>
      </p:sp>
    </p:spTree>
    <p:extLst>
      <p:ext uri="{BB962C8B-B14F-4D97-AF65-F5344CB8AC3E}">
        <p14:creationId xmlns:p14="http://schemas.microsoft.com/office/powerpoint/2010/main" val="219011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[RQ1]</a:t>
            </a:r>
            <a:endParaRPr dirty="0"/>
          </a:p>
        </p:txBody>
      </p:sp>
      <p:sp>
        <p:nvSpPr>
          <p:cNvPr id="129" name="Google Shape;129;p20"/>
          <p:cNvSpPr txBox="1">
            <a:spLocks noGrp="1"/>
          </p:cNvSpPr>
          <p:nvPr>
            <p:ph type="body" idx="1"/>
          </p:nvPr>
        </p:nvSpPr>
        <p:spPr>
          <a:xfrm>
            <a:off x="729450" y="1270747"/>
            <a:ext cx="3586241" cy="3556747"/>
          </a:xfrm>
          <a:prstGeom prst="rect">
            <a:avLst/>
          </a:prstGeom>
        </p:spPr>
        <p:txBody>
          <a:bodyPr spcFirstLastPara="1" wrap="square" lIns="91425" tIns="91425" rIns="91425" bIns="91425" anchor="t" anchorCtr="0">
            <a:normAutofit/>
          </a:bodyPr>
          <a:lstStyle/>
          <a:p>
            <a:pPr marL="146050" indent="0">
              <a:buNone/>
            </a:pPr>
            <a:r>
              <a:rPr lang="en-US" sz="1100" b="1" dirty="0"/>
              <a:t>Daily steps</a:t>
            </a:r>
            <a:r>
              <a:rPr lang="en-US" sz="1100" dirty="0"/>
              <a:t>: Skewed right in all datasets; non-depressed generally show slightly higher activity. Depressed individuals cluster more in lower ranges.</a:t>
            </a:r>
          </a:p>
          <a:p>
            <a:pPr marL="146050" indent="0">
              <a:buNone/>
            </a:pPr>
            <a:r>
              <a:rPr lang="en-US" sz="1100" b="1" dirty="0"/>
              <a:t>Sleep duration</a:t>
            </a:r>
            <a:r>
              <a:rPr lang="en-US" sz="1100" dirty="0"/>
              <a:t>: Roughly normal around 400–500 minutes. Depressed group shows more spread (both short and long sleep extremes).</a:t>
            </a:r>
          </a:p>
          <a:p>
            <a:pPr marL="146050" indent="0">
              <a:buNone/>
            </a:pPr>
            <a:r>
              <a:rPr lang="en-US" sz="1100" b="1" dirty="0"/>
              <a:t>Screentime</a:t>
            </a:r>
            <a:r>
              <a:rPr lang="en-US" sz="1100" dirty="0"/>
              <a:t>: Highly right-skewed, concentrated at low values (&lt;20 hours). Depressed individuals exhibit slightly higher density at extreme values.</a:t>
            </a:r>
          </a:p>
          <a:p>
            <a:pPr marL="146050" indent="0">
              <a:buNone/>
            </a:pPr>
            <a:r>
              <a:rPr lang="en-US" sz="1100" b="1" dirty="0"/>
              <a:t>Outgoing/incoming calls</a:t>
            </a:r>
            <a:r>
              <a:rPr lang="en-US" sz="1100" dirty="0"/>
              <a:t>: Long-tailed, most people have very low call times. Some outliers show extremely high usage. Depression groups don’t differ strongly, but non-depressed lean toward slightly higher interaction.</a:t>
            </a:r>
          </a:p>
          <a:p>
            <a:pPr marL="0" lvl="0" indent="0" algn="l" rtl="0">
              <a:spcBef>
                <a:spcPts val="0"/>
              </a:spcBef>
              <a:spcAft>
                <a:spcPts val="1200"/>
              </a:spcAft>
              <a:buNone/>
            </a:pPr>
            <a:endParaRPr dirty="0"/>
          </a:p>
        </p:txBody>
      </p:sp>
      <p:pic>
        <p:nvPicPr>
          <p:cNvPr id="6" name="Picture 5">
            <a:extLst>
              <a:ext uri="{FF2B5EF4-FFF2-40B4-BE49-F238E27FC236}">
                <a16:creationId xmlns:a16="http://schemas.microsoft.com/office/drawing/2014/main" id="{9A9A86C4-8556-B821-F79B-B5640932BF38}"/>
              </a:ext>
            </a:extLst>
          </p:cNvPr>
          <p:cNvPicPr>
            <a:picLocks noChangeAspect="1"/>
          </p:cNvPicPr>
          <p:nvPr/>
        </p:nvPicPr>
        <p:blipFill>
          <a:blip r:embed="rId3"/>
          <a:stretch>
            <a:fillRect/>
          </a:stretch>
        </p:blipFill>
        <p:spPr>
          <a:xfrm>
            <a:off x="4902882" y="852055"/>
            <a:ext cx="2814099" cy="2760891"/>
          </a:xfrm>
          <a:prstGeom prst="rect">
            <a:avLst/>
          </a:prstGeom>
        </p:spPr>
      </p:pic>
      <p:pic>
        <p:nvPicPr>
          <p:cNvPr id="7" name="Picture 6">
            <a:extLst>
              <a:ext uri="{FF2B5EF4-FFF2-40B4-BE49-F238E27FC236}">
                <a16:creationId xmlns:a16="http://schemas.microsoft.com/office/drawing/2014/main" id="{823AA9A6-AD01-1F80-C8F4-EDB3D35356E8}"/>
              </a:ext>
            </a:extLst>
          </p:cNvPr>
          <p:cNvPicPr>
            <a:picLocks noChangeAspect="1"/>
          </p:cNvPicPr>
          <p:nvPr/>
        </p:nvPicPr>
        <p:blipFill>
          <a:blip r:embed="rId4"/>
          <a:stretch>
            <a:fillRect/>
          </a:stretch>
        </p:blipFill>
        <p:spPr>
          <a:xfrm>
            <a:off x="4828310" y="3612947"/>
            <a:ext cx="2888672" cy="10417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E2B13E53-CF09-0157-DD2C-164AC73713C1}"/>
            </a:ext>
          </a:extLst>
        </p:cNvPr>
        <p:cNvGrpSpPr/>
        <p:nvPr/>
      </p:nvGrpSpPr>
      <p:grpSpPr>
        <a:xfrm>
          <a:off x="0" y="0"/>
          <a:ext cx="0" cy="0"/>
          <a:chOff x="0" y="0"/>
          <a:chExt cx="0" cy="0"/>
        </a:xfrm>
      </p:grpSpPr>
      <p:sp>
        <p:nvSpPr>
          <p:cNvPr id="128" name="Google Shape;128;p20">
            <a:extLst>
              <a:ext uri="{FF2B5EF4-FFF2-40B4-BE49-F238E27FC236}">
                <a16:creationId xmlns:a16="http://schemas.microsoft.com/office/drawing/2014/main" id="{1863969A-A186-ADFA-F6DD-9C2F9332CEFB}"/>
              </a:ext>
            </a:extLst>
          </p:cNvPr>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[RQ2]</a:t>
            </a:r>
            <a:endParaRPr dirty="0"/>
          </a:p>
        </p:txBody>
      </p:sp>
      <p:sp>
        <p:nvSpPr>
          <p:cNvPr id="129" name="Google Shape;129;p20">
            <a:extLst>
              <a:ext uri="{FF2B5EF4-FFF2-40B4-BE49-F238E27FC236}">
                <a16:creationId xmlns:a16="http://schemas.microsoft.com/office/drawing/2014/main" id="{10771776-D4D6-389D-CEB7-D77083815036}"/>
              </a:ext>
            </a:extLst>
          </p:cNvPr>
          <p:cNvSpPr txBox="1">
            <a:spLocks noGrp="1"/>
          </p:cNvSpPr>
          <p:nvPr>
            <p:ph type="body" idx="1"/>
          </p:nvPr>
        </p:nvSpPr>
        <p:spPr>
          <a:xfrm>
            <a:off x="729450" y="1270747"/>
            <a:ext cx="3586241" cy="3148853"/>
          </a:xfrm>
          <a:prstGeom prst="rect">
            <a:avLst/>
          </a:prstGeom>
        </p:spPr>
        <p:txBody>
          <a:bodyPr spcFirstLastPara="1" wrap="square" lIns="91425" tIns="91425" rIns="91425" bIns="91425" anchor="t" anchorCtr="0">
            <a:normAutofit/>
          </a:bodyPr>
          <a:lstStyle/>
          <a:p>
            <a:r>
              <a:rPr lang="en-US" dirty="0"/>
              <a:t>Median sleep duration is broadly similar (~6.5–7.5 hours) across weekdays and weekends.</a:t>
            </a:r>
          </a:p>
          <a:p>
            <a:r>
              <a:rPr lang="en-US" dirty="0"/>
              <a:t>Weekends generally show higher variability, suggesting people may sleep much longer or shorter depending on lifestyle.</a:t>
            </a:r>
            <a:br>
              <a:rPr lang="en-US" dirty="0"/>
            </a:br>
            <a:endParaRPr lang="en-US" dirty="0"/>
          </a:p>
          <a:p>
            <a:r>
              <a:rPr lang="en-US" dirty="0"/>
              <a:t>Outliers (short/long sleep episodes) may be linked to stress, workload, or health conditions, possibly relevant in studying mental health and depression.</a:t>
            </a:r>
            <a:br>
              <a:rPr lang="en-US" dirty="0"/>
            </a:br>
            <a:endParaRPr lang="en-US" dirty="0"/>
          </a:p>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EFA1EC5A-8ED8-F0C0-C926-96B84AB97B9A}"/>
              </a:ext>
            </a:extLst>
          </p:cNvPr>
          <p:cNvPicPr>
            <a:picLocks noChangeAspect="1"/>
          </p:cNvPicPr>
          <p:nvPr/>
        </p:nvPicPr>
        <p:blipFill>
          <a:blip r:embed="rId3"/>
          <a:stretch>
            <a:fillRect/>
          </a:stretch>
        </p:blipFill>
        <p:spPr>
          <a:xfrm>
            <a:off x="4828309" y="1071125"/>
            <a:ext cx="2823067" cy="1722857"/>
          </a:xfrm>
          <a:prstGeom prst="rect">
            <a:avLst/>
          </a:prstGeom>
        </p:spPr>
      </p:pic>
      <p:pic>
        <p:nvPicPr>
          <p:cNvPr id="4" name="Picture 3">
            <a:extLst>
              <a:ext uri="{FF2B5EF4-FFF2-40B4-BE49-F238E27FC236}">
                <a16:creationId xmlns:a16="http://schemas.microsoft.com/office/drawing/2014/main" id="{0E6B72DF-F484-6027-51A7-6FABE3C11B1C}"/>
              </a:ext>
            </a:extLst>
          </p:cNvPr>
          <p:cNvPicPr>
            <a:picLocks noChangeAspect="1"/>
          </p:cNvPicPr>
          <p:nvPr/>
        </p:nvPicPr>
        <p:blipFill>
          <a:blip r:embed="rId4"/>
          <a:stretch>
            <a:fillRect/>
          </a:stretch>
        </p:blipFill>
        <p:spPr>
          <a:xfrm>
            <a:off x="4828309" y="2793982"/>
            <a:ext cx="2690091" cy="1553759"/>
          </a:xfrm>
          <a:prstGeom prst="rect">
            <a:avLst/>
          </a:prstGeom>
        </p:spPr>
      </p:pic>
    </p:spTree>
    <p:extLst>
      <p:ext uri="{BB962C8B-B14F-4D97-AF65-F5344CB8AC3E}">
        <p14:creationId xmlns:p14="http://schemas.microsoft.com/office/powerpoint/2010/main" val="59070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FBCE54B8-B4DD-EEA5-6017-9EEC4BB39522}"/>
            </a:ext>
          </a:extLst>
        </p:cNvPr>
        <p:cNvGrpSpPr/>
        <p:nvPr/>
      </p:nvGrpSpPr>
      <p:grpSpPr>
        <a:xfrm>
          <a:off x="0" y="0"/>
          <a:ext cx="0" cy="0"/>
          <a:chOff x="0" y="0"/>
          <a:chExt cx="0" cy="0"/>
        </a:xfrm>
      </p:grpSpPr>
      <p:sp>
        <p:nvSpPr>
          <p:cNvPr id="128" name="Google Shape;128;p20">
            <a:extLst>
              <a:ext uri="{FF2B5EF4-FFF2-40B4-BE49-F238E27FC236}">
                <a16:creationId xmlns:a16="http://schemas.microsoft.com/office/drawing/2014/main" id="{07686D31-AF69-685E-63C9-B52910C2F896}"/>
              </a:ext>
            </a:extLst>
          </p:cNvPr>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[RQ3]</a:t>
            </a:r>
            <a:endParaRPr dirty="0"/>
          </a:p>
        </p:txBody>
      </p:sp>
      <p:sp>
        <p:nvSpPr>
          <p:cNvPr id="129" name="Google Shape;129;p20">
            <a:extLst>
              <a:ext uri="{FF2B5EF4-FFF2-40B4-BE49-F238E27FC236}">
                <a16:creationId xmlns:a16="http://schemas.microsoft.com/office/drawing/2014/main" id="{7975ED9E-FB1A-E73E-FB4E-C775997DD932}"/>
              </a:ext>
            </a:extLst>
          </p:cNvPr>
          <p:cNvSpPr txBox="1">
            <a:spLocks noGrp="1"/>
          </p:cNvSpPr>
          <p:nvPr>
            <p:ph type="body" idx="1"/>
          </p:nvPr>
        </p:nvSpPr>
        <p:spPr>
          <a:xfrm>
            <a:off x="729451" y="1270747"/>
            <a:ext cx="3929956" cy="3556747"/>
          </a:xfrm>
          <a:prstGeom prst="rect">
            <a:avLst/>
          </a:prstGeom>
        </p:spPr>
        <p:txBody>
          <a:bodyPr spcFirstLastPara="1" wrap="square" lIns="91425" tIns="91425" rIns="91425" bIns="91425" anchor="t" anchorCtr="0">
            <a:normAutofit/>
          </a:bodyPr>
          <a:lstStyle/>
          <a:p>
            <a:pPr marL="146050" indent="0">
              <a:buNone/>
            </a:pPr>
            <a:r>
              <a:rPr lang="en-US" sz="1100" dirty="0"/>
              <a:t>High recall (~84%) for Depressed: Most depressed cases are detected.</a:t>
            </a:r>
          </a:p>
          <a:p>
            <a:pPr marL="146050" indent="0">
              <a:buNone/>
            </a:pPr>
            <a:r>
              <a:rPr lang="en-US" sz="1100" dirty="0"/>
              <a:t>Low precision (~52%): About half of predicted depressed cases are actually non-depressed.</a:t>
            </a:r>
          </a:p>
          <a:p>
            <a:pPr marL="146050" indent="0">
              <a:buNone/>
            </a:pPr>
            <a:r>
              <a:rPr lang="en-US" sz="1100" dirty="0"/>
              <a:t>Practical implication: this model is more sensitive than specific—it’s better at catching depressed individuals but may generate many false alarms.</a:t>
            </a:r>
          </a:p>
          <a:p>
            <a:pPr marL="0" lvl="0" indent="0" algn="l" rtl="0">
              <a:spcBef>
                <a:spcPts val="0"/>
              </a:spcBef>
              <a:spcAft>
                <a:spcPts val="1200"/>
              </a:spcAft>
              <a:buNone/>
            </a:pPr>
            <a:endParaRPr dirty="0"/>
          </a:p>
        </p:txBody>
      </p:sp>
      <p:pic>
        <p:nvPicPr>
          <p:cNvPr id="2" name="Picture 1">
            <a:extLst>
              <a:ext uri="{FF2B5EF4-FFF2-40B4-BE49-F238E27FC236}">
                <a16:creationId xmlns:a16="http://schemas.microsoft.com/office/drawing/2014/main" id="{B29B32DF-B60D-DFA3-391B-F697CBA813B1}"/>
              </a:ext>
            </a:extLst>
          </p:cNvPr>
          <p:cNvPicPr>
            <a:picLocks noChangeAspect="1"/>
          </p:cNvPicPr>
          <p:nvPr/>
        </p:nvPicPr>
        <p:blipFill>
          <a:blip r:embed="rId3"/>
          <a:stretch>
            <a:fillRect/>
          </a:stretch>
        </p:blipFill>
        <p:spPr>
          <a:xfrm>
            <a:off x="729450" y="2925347"/>
            <a:ext cx="2736768" cy="2000249"/>
          </a:xfrm>
          <a:prstGeom prst="rect">
            <a:avLst/>
          </a:prstGeom>
        </p:spPr>
      </p:pic>
      <p:sp>
        <p:nvSpPr>
          <p:cNvPr id="3" name="Google Shape;129;p20">
            <a:extLst>
              <a:ext uri="{FF2B5EF4-FFF2-40B4-BE49-F238E27FC236}">
                <a16:creationId xmlns:a16="http://schemas.microsoft.com/office/drawing/2014/main" id="{F9067E95-F721-6047-3D09-A0E83C9039EE}"/>
              </a:ext>
            </a:extLst>
          </p:cNvPr>
          <p:cNvSpPr txBox="1">
            <a:spLocks/>
          </p:cNvSpPr>
          <p:nvPr/>
        </p:nvSpPr>
        <p:spPr>
          <a:xfrm>
            <a:off x="4572000" y="1270747"/>
            <a:ext cx="3929956" cy="355674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None/>
            </a:pPr>
            <a:r>
              <a:rPr lang="en-US" sz="1100" b="1" dirty="0"/>
              <a:t>AUC 0.63</a:t>
            </a:r>
            <a:r>
              <a:rPr lang="en-US" sz="1100" dirty="0"/>
              <a:t> Slight improvement over INS-W_1.</a:t>
            </a:r>
          </a:p>
          <a:p>
            <a:pPr marL="146050" indent="0">
              <a:buNone/>
            </a:pPr>
            <a:r>
              <a:rPr lang="en-US" sz="1100" b="1" dirty="0"/>
              <a:t>Observation</a:t>
            </a:r>
            <a:r>
              <a:rPr lang="en-US" sz="1100" dirty="0"/>
              <a:t>: High recall (84%) for depressed cases, low precision (52%).</a:t>
            </a:r>
          </a:p>
          <a:p>
            <a:pPr marL="146050" indent="0">
              <a:buNone/>
            </a:pPr>
            <a:r>
              <a:rPr lang="en-US" sz="1100" b="1" dirty="0"/>
              <a:t>Practical use</a:t>
            </a:r>
            <a:r>
              <a:rPr lang="en-US" sz="1100" dirty="0"/>
              <a:t>: Also better suited for screening, catches more depressed individuals than random, but still produces false positives.</a:t>
            </a:r>
          </a:p>
        </p:txBody>
      </p:sp>
      <p:pic>
        <p:nvPicPr>
          <p:cNvPr id="4" name="Picture 3">
            <a:extLst>
              <a:ext uri="{FF2B5EF4-FFF2-40B4-BE49-F238E27FC236}">
                <a16:creationId xmlns:a16="http://schemas.microsoft.com/office/drawing/2014/main" id="{458AEE1D-D9C6-C3B7-7676-34B2B679914B}"/>
              </a:ext>
            </a:extLst>
          </p:cNvPr>
          <p:cNvPicPr>
            <a:picLocks noChangeAspect="1"/>
          </p:cNvPicPr>
          <p:nvPr/>
        </p:nvPicPr>
        <p:blipFill>
          <a:blip r:embed="rId4"/>
          <a:stretch>
            <a:fillRect/>
          </a:stretch>
        </p:blipFill>
        <p:spPr>
          <a:xfrm>
            <a:off x="4659407" y="2825630"/>
            <a:ext cx="3072652" cy="1881349"/>
          </a:xfrm>
          <a:prstGeom prst="rect">
            <a:avLst/>
          </a:prstGeom>
        </p:spPr>
      </p:pic>
    </p:spTree>
    <p:extLst>
      <p:ext uri="{BB962C8B-B14F-4D97-AF65-F5344CB8AC3E}">
        <p14:creationId xmlns:p14="http://schemas.microsoft.com/office/powerpoint/2010/main" val="366983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B064E403-4862-7CB8-6A64-A5CF4BC86772}"/>
            </a:ext>
          </a:extLst>
        </p:cNvPr>
        <p:cNvGrpSpPr/>
        <p:nvPr/>
      </p:nvGrpSpPr>
      <p:grpSpPr>
        <a:xfrm>
          <a:off x="0" y="0"/>
          <a:ext cx="0" cy="0"/>
          <a:chOff x="0" y="0"/>
          <a:chExt cx="0" cy="0"/>
        </a:xfrm>
      </p:grpSpPr>
      <p:sp>
        <p:nvSpPr>
          <p:cNvPr id="128" name="Google Shape;128;p20">
            <a:extLst>
              <a:ext uri="{FF2B5EF4-FFF2-40B4-BE49-F238E27FC236}">
                <a16:creationId xmlns:a16="http://schemas.microsoft.com/office/drawing/2014/main" id="{A7EBE1EE-28BD-36EE-736D-7B982EC4E4FD}"/>
              </a:ext>
            </a:extLst>
          </p:cNvPr>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[RQ4]</a:t>
            </a:r>
            <a:endParaRPr dirty="0"/>
          </a:p>
        </p:txBody>
      </p:sp>
      <p:pic>
        <p:nvPicPr>
          <p:cNvPr id="5" name="Picture 4">
            <a:extLst>
              <a:ext uri="{FF2B5EF4-FFF2-40B4-BE49-F238E27FC236}">
                <a16:creationId xmlns:a16="http://schemas.microsoft.com/office/drawing/2014/main" id="{E3D59463-1E2F-B27D-D84C-4C57CE6A963A}"/>
              </a:ext>
            </a:extLst>
          </p:cNvPr>
          <p:cNvPicPr>
            <a:picLocks noChangeAspect="1"/>
          </p:cNvPicPr>
          <p:nvPr/>
        </p:nvPicPr>
        <p:blipFill>
          <a:blip r:embed="rId3"/>
          <a:stretch>
            <a:fillRect/>
          </a:stretch>
        </p:blipFill>
        <p:spPr>
          <a:xfrm>
            <a:off x="569508" y="1778071"/>
            <a:ext cx="3740865" cy="2199299"/>
          </a:xfrm>
          <a:prstGeom prst="rect">
            <a:avLst/>
          </a:prstGeom>
        </p:spPr>
      </p:pic>
      <p:sp>
        <p:nvSpPr>
          <p:cNvPr id="12" name="Google Shape;129;p20">
            <a:extLst>
              <a:ext uri="{FF2B5EF4-FFF2-40B4-BE49-F238E27FC236}">
                <a16:creationId xmlns:a16="http://schemas.microsoft.com/office/drawing/2014/main" id="{1BF93052-E6B4-2451-7211-4E22353A5E26}"/>
              </a:ext>
            </a:extLst>
          </p:cNvPr>
          <p:cNvSpPr txBox="1">
            <a:spLocks noGrp="1"/>
          </p:cNvSpPr>
          <p:nvPr>
            <p:ph type="body" idx="1"/>
          </p:nvPr>
        </p:nvSpPr>
        <p:spPr>
          <a:xfrm>
            <a:off x="4751892" y="1222256"/>
            <a:ext cx="3929956" cy="3556747"/>
          </a:xfrm>
          <a:prstGeom prst="rect">
            <a:avLst/>
          </a:prstGeom>
        </p:spPr>
        <p:txBody>
          <a:bodyPr spcFirstLastPara="1" wrap="square" lIns="91425" tIns="91425" rIns="91425" bIns="91425" anchor="t" anchorCtr="0">
            <a:normAutofit/>
          </a:bodyPr>
          <a:lstStyle/>
          <a:p>
            <a:pPr marL="146050" indent="0">
              <a:buNone/>
            </a:pPr>
            <a:r>
              <a:rPr lang="en-US" sz="1100" dirty="0"/>
              <a:t>Personalized Context-Aware Depression Detection</a:t>
            </a:r>
          </a:p>
          <a:p>
            <a:pPr marL="0" lvl="0" indent="0" algn="l" rtl="0">
              <a:spcBef>
                <a:spcPts val="0"/>
              </a:spcBef>
              <a:spcAft>
                <a:spcPts val="1200"/>
              </a:spcAft>
              <a:buNone/>
            </a:pPr>
            <a:endParaRPr dirty="0"/>
          </a:p>
        </p:txBody>
      </p:sp>
      <p:pic>
        <p:nvPicPr>
          <p:cNvPr id="13" name="Picture 12">
            <a:extLst>
              <a:ext uri="{FF2B5EF4-FFF2-40B4-BE49-F238E27FC236}">
                <a16:creationId xmlns:a16="http://schemas.microsoft.com/office/drawing/2014/main" id="{4DE7D066-59C8-73BB-7CEC-67E26E17CCA7}"/>
              </a:ext>
            </a:extLst>
          </p:cNvPr>
          <p:cNvPicPr>
            <a:picLocks noChangeAspect="1"/>
          </p:cNvPicPr>
          <p:nvPr/>
        </p:nvPicPr>
        <p:blipFill>
          <a:blip r:embed="rId4"/>
          <a:stretch>
            <a:fillRect/>
          </a:stretch>
        </p:blipFill>
        <p:spPr>
          <a:xfrm>
            <a:off x="4751892" y="1541429"/>
            <a:ext cx="3603912" cy="1171824"/>
          </a:xfrm>
          <a:prstGeom prst="rect">
            <a:avLst/>
          </a:prstGeom>
        </p:spPr>
      </p:pic>
      <p:sp>
        <p:nvSpPr>
          <p:cNvPr id="14" name="Google Shape;129;p20">
            <a:extLst>
              <a:ext uri="{FF2B5EF4-FFF2-40B4-BE49-F238E27FC236}">
                <a16:creationId xmlns:a16="http://schemas.microsoft.com/office/drawing/2014/main" id="{722D9FA4-A0E9-FCA5-3BF5-331D117D88E6}"/>
              </a:ext>
            </a:extLst>
          </p:cNvPr>
          <p:cNvSpPr txBox="1">
            <a:spLocks/>
          </p:cNvSpPr>
          <p:nvPr/>
        </p:nvSpPr>
        <p:spPr>
          <a:xfrm>
            <a:off x="569508" y="1222256"/>
            <a:ext cx="3929956" cy="355674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46050" indent="0">
              <a:buFont typeface="Lato"/>
              <a:buNone/>
            </a:pPr>
            <a:r>
              <a:rPr lang="en-US" sz="1100" dirty="0"/>
              <a:t>Reference Model (Re-ORDER)</a:t>
            </a:r>
          </a:p>
          <a:p>
            <a:pPr marL="146050" indent="0">
              <a:buFont typeface="Lato"/>
              <a:buNone/>
            </a:pPr>
            <a:endParaRPr lang="en-US" sz="1100" dirty="0"/>
          </a:p>
          <a:p>
            <a:pPr marL="0" indent="0">
              <a:spcAft>
                <a:spcPts val="1200"/>
              </a:spcAft>
              <a:buFont typeface="Lato"/>
              <a:buNone/>
            </a:pPr>
            <a:endParaRPr lang="en-US" dirty="0"/>
          </a:p>
        </p:txBody>
      </p:sp>
      <p:pic>
        <p:nvPicPr>
          <p:cNvPr id="15" name="Picture 14">
            <a:extLst>
              <a:ext uri="{FF2B5EF4-FFF2-40B4-BE49-F238E27FC236}">
                <a16:creationId xmlns:a16="http://schemas.microsoft.com/office/drawing/2014/main" id="{894D270C-AE7F-A10F-DCF9-44EC2A13E240}"/>
              </a:ext>
            </a:extLst>
          </p:cNvPr>
          <p:cNvPicPr>
            <a:picLocks noChangeAspect="1"/>
          </p:cNvPicPr>
          <p:nvPr/>
        </p:nvPicPr>
        <p:blipFill>
          <a:blip r:embed="rId5"/>
          <a:stretch>
            <a:fillRect/>
          </a:stretch>
        </p:blipFill>
        <p:spPr>
          <a:xfrm>
            <a:off x="4821093" y="2660073"/>
            <a:ext cx="3465509" cy="2270061"/>
          </a:xfrm>
          <a:prstGeom prst="rect">
            <a:avLst/>
          </a:prstGeom>
        </p:spPr>
      </p:pic>
    </p:spTree>
    <p:extLst>
      <p:ext uri="{BB962C8B-B14F-4D97-AF65-F5344CB8AC3E}">
        <p14:creationId xmlns:p14="http://schemas.microsoft.com/office/powerpoint/2010/main" val="674771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535925"/>
            <a:ext cx="6895032" cy="452434"/>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None/>
            </a:pPr>
            <a:r>
              <a:rPr lang="en" dirty="0"/>
              <a:t>Implementation and User Benefit</a:t>
            </a:r>
            <a:endParaRPr dirty="0"/>
          </a:p>
        </p:txBody>
      </p:sp>
      <p:sp>
        <p:nvSpPr>
          <p:cNvPr id="135" name="Google Shape;135;p21"/>
          <p:cNvSpPr txBox="1">
            <a:spLocks noGrp="1"/>
          </p:cNvSpPr>
          <p:nvPr>
            <p:ph type="body" idx="1"/>
          </p:nvPr>
        </p:nvSpPr>
        <p:spPr>
          <a:xfrm>
            <a:off x="729450" y="1297641"/>
            <a:ext cx="7688700" cy="3368488"/>
          </a:xfrm>
          <a:prstGeom prst="rect">
            <a:avLst/>
          </a:prstGeom>
        </p:spPr>
        <p:txBody>
          <a:bodyPr spcFirstLastPara="1" wrap="square" lIns="91425" tIns="91425" rIns="91425" bIns="91425" anchor="t" anchorCtr="0">
            <a:normAutofit fontScale="85000" lnSpcReduction="20000"/>
          </a:bodyPr>
          <a:lstStyle/>
          <a:p>
            <a:pPr marL="0" lvl="0" indent="0">
              <a:spcAft>
                <a:spcPts val="1200"/>
              </a:spcAft>
              <a:buNone/>
            </a:pPr>
            <a:r>
              <a:rPr lang="en-US" b="1" dirty="0"/>
              <a:t>Personalized Behavioral Modeling:  </a:t>
            </a:r>
            <a:r>
              <a:rPr lang="en-US" dirty="0"/>
              <a:t>The system uses personalized behavioral modeling to learn individual baselines from passive sensing data, enabling detection of user-specific deviations for more accurate mental health assessment.</a:t>
            </a:r>
          </a:p>
          <a:p>
            <a:pPr marL="0" lvl="0" indent="0">
              <a:spcAft>
                <a:spcPts val="1200"/>
              </a:spcAft>
              <a:buNone/>
            </a:pPr>
            <a:r>
              <a:rPr lang="en-US" b="1" dirty="0"/>
              <a:t>Passive and Continuous Data Collection: </a:t>
            </a:r>
            <a:r>
              <a:rPr lang="en-US" dirty="0"/>
              <a:t>The system collects passive, continuous data from smartphones and wearables, like steps and sleep, enabling unobtrusive, real-time mental health monitoring without relying on frequent self-reported questionnaires.</a:t>
            </a:r>
          </a:p>
          <a:p>
            <a:pPr marL="0" lvl="0" indent="0">
              <a:spcAft>
                <a:spcPts val="1200"/>
              </a:spcAft>
              <a:buNone/>
            </a:pPr>
            <a:r>
              <a:rPr lang="en-US" b="1" dirty="0"/>
              <a:t>Early Intervention and Screening:</a:t>
            </a:r>
            <a:r>
              <a:rPr lang="en-US" dirty="0"/>
              <a:t> A key user benefit is the model's application as an </a:t>
            </a:r>
            <a:r>
              <a:rPr lang="en-US" b="1" dirty="0"/>
              <a:t>early screening tool</a:t>
            </a:r>
            <a:r>
              <a:rPr lang="en-US" dirty="0"/>
              <a:t> for mental health issues. By detecting early signs of depression, the system can facilitate timely intervention and proactive support, potentially improving outcomes for individuals at risk.</a:t>
            </a:r>
          </a:p>
          <a:p>
            <a:pPr marL="0" lvl="0" indent="0">
              <a:spcAft>
                <a:spcPts val="1200"/>
              </a:spcAft>
              <a:buNone/>
            </a:pPr>
            <a:r>
              <a:rPr lang="en-US" b="1" dirty="0"/>
              <a:t>Hierarchical Temporal Contrastive Learning:</a:t>
            </a:r>
            <a:r>
              <a:rPr lang="en-US" dirty="0"/>
              <a:t> The project utilizes </a:t>
            </a:r>
            <a:r>
              <a:rPr lang="en-US" b="1" dirty="0"/>
              <a:t>hierarchical temporal contrastive learning</a:t>
            </a:r>
            <a:r>
              <a:rPr lang="en-US" dirty="0"/>
              <a:t> to analyze behavioral data. This advanced technique allows the model to identify subtle behavioral changes over time and is particularly effective when dealing with sparse or infrequent mood labels, which is a common challenge in mental health data.</a:t>
            </a:r>
          </a:p>
          <a:p>
            <a:pPr marL="0" lvl="0" indent="0">
              <a:spcAft>
                <a:spcPts val="1200"/>
              </a:spcAft>
              <a:buNone/>
            </a:pPr>
            <a:r>
              <a:rPr lang="en-US" b="1" dirty="0"/>
              <a:t>Adaptable to Different Needs:</a:t>
            </a:r>
            <a:r>
              <a:rPr lang="en-US" dirty="0"/>
              <a:t> The project offers different models with varying performance characteristics (e.g., high recall or high precision), making the system adaptable to the needs of different stakeholders.</a:t>
            </a:r>
          </a:p>
          <a:p>
            <a:pPr marL="0" lvl="0" indent="0">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551329"/>
            <a:ext cx="7688700" cy="537883"/>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None/>
            </a:pPr>
            <a:r>
              <a:rPr lang="en" dirty="0"/>
              <a:t>Conclusion</a:t>
            </a:r>
            <a:endParaRPr dirty="0"/>
          </a:p>
        </p:txBody>
      </p:sp>
      <p:sp>
        <p:nvSpPr>
          <p:cNvPr id="141" name="Google Shape;141;p22"/>
          <p:cNvSpPr txBox="1">
            <a:spLocks noGrp="1"/>
          </p:cNvSpPr>
          <p:nvPr>
            <p:ph type="body" idx="1"/>
          </p:nvPr>
        </p:nvSpPr>
        <p:spPr>
          <a:xfrm>
            <a:off x="729450" y="1324535"/>
            <a:ext cx="7688700" cy="3429000"/>
          </a:xfrm>
          <a:prstGeom prst="rect">
            <a:avLst/>
          </a:prstGeom>
        </p:spPr>
        <p:txBody>
          <a:bodyPr spcFirstLastPara="1" wrap="square" lIns="91425" tIns="91425" rIns="91425" bIns="91425" anchor="t" anchorCtr="0">
            <a:normAutofit fontScale="92500"/>
          </a:bodyPr>
          <a:lstStyle/>
          <a:p>
            <a:pPr marL="146050" indent="0">
              <a:buNone/>
            </a:pPr>
            <a:r>
              <a:rPr lang="en-US" sz="900" dirty="0"/>
              <a:t>The research confirmed that personalized modeling and contextual data are crucial for improving the accuracy of depression detection. The use of Hierarchical Temporal Contrastive Learning proved effective in capturing subtle behavioral changes over time. While the models showed varying performance, with AUC scores ranging from 0.52 to 0.63, they demonstrated the potential for this technology to serve as an effective screening tool. The project highlighted a trade-off between precision and recall, allowing for different applications depending on whether the priority is to reduce false alarms or catch more potential cases.</a:t>
            </a:r>
          </a:p>
          <a:p>
            <a:pPr marL="146050" indent="0">
              <a:buNone/>
            </a:pPr>
            <a:endParaRPr lang="en-US" sz="900" dirty="0"/>
          </a:p>
          <a:p>
            <a:pPr marL="146050" indent="0">
              <a:buNone/>
            </a:pPr>
            <a:r>
              <a:rPr lang="en-US" sz="900" b="1" dirty="0"/>
              <a:t>Next Actions</a:t>
            </a:r>
          </a:p>
          <a:p>
            <a:pPr marL="146050" indent="0">
              <a:buNone/>
            </a:pPr>
            <a:r>
              <a:rPr lang="en-US" sz="900" dirty="0"/>
              <a:t>Based on the project's findings and existing limitations, the following are logical next steps:</a:t>
            </a:r>
          </a:p>
          <a:p>
            <a:pPr marL="146050" indent="0">
              <a:buNone/>
            </a:pPr>
            <a:endParaRPr lang="en-US" sz="900" b="1" dirty="0"/>
          </a:p>
          <a:p>
            <a:pPr>
              <a:buFont typeface="Arial" panose="020B0604020202020204" pitchFamily="34" charset="0"/>
              <a:buChar char="•"/>
            </a:pPr>
            <a:r>
              <a:rPr lang="en-US" sz="900" b="1" dirty="0"/>
              <a:t>Model Improvement:</a:t>
            </a:r>
            <a:r>
              <a:rPr lang="en-US" sz="900" dirty="0"/>
              <a:t> Focus on improving the model's accuracy, as the current AUC scores indicate a need for a more robust predictive model. This could involve exploring more advanced deep learning architectures or fine-tuning the current model.</a:t>
            </a:r>
          </a:p>
          <a:p>
            <a:pPr>
              <a:buFont typeface="Arial" panose="020B0604020202020204" pitchFamily="34" charset="0"/>
              <a:buChar char="•"/>
            </a:pPr>
            <a:endParaRPr lang="en-US" sz="900" b="1" dirty="0"/>
          </a:p>
          <a:p>
            <a:pPr>
              <a:buFont typeface="Arial" panose="020B0604020202020204" pitchFamily="34" charset="0"/>
              <a:buChar char="•"/>
            </a:pPr>
            <a:r>
              <a:rPr lang="en-US" sz="900" b="1" dirty="0"/>
              <a:t>Feature Engineering:</a:t>
            </a:r>
            <a:r>
              <a:rPr lang="en-US" sz="900" dirty="0"/>
              <a:t> Further research could focus on creating more meaningful features from the raw data. This might include analyzing different time windows, combining features in new ways, or incorporating additional data sources to better capture behavioral patterns.</a:t>
            </a:r>
          </a:p>
          <a:p>
            <a:pPr>
              <a:buFont typeface="Arial" panose="020B0604020202020204" pitchFamily="34" charset="0"/>
              <a:buChar char="•"/>
            </a:pPr>
            <a:endParaRPr lang="en-US" sz="900" b="1" dirty="0"/>
          </a:p>
          <a:p>
            <a:pPr>
              <a:buFont typeface="Arial" panose="020B0604020202020204" pitchFamily="34" charset="0"/>
              <a:buChar char="•"/>
            </a:pPr>
            <a:r>
              <a:rPr lang="en-US" sz="900" b="1" dirty="0"/>
              <a:t>Ablation Studies:</a:t>
            </a:r>
            <a:r>
              <a:rPr lang="en-US" sz="900" dirty="0"/>
              <a:t> The documents mention comparing models with and without personalization layers. A more detailed </a:t>
            </a:r>
            <a:r>
              <a:rPr lang="en-US" sz="900" b="1" dirty="0"/>
              <a:t>ablation study</a:t>
            </a:r>
            <a:r>
              <a:rPr lang="en-US" sz="900" dirty="0"/>
              <a:t> could be conducted to isolate and quantify the specific contribution of each component (e.g., temporal contrastive learning, context-aware signal processing) to the overall model performance.</a:t>
            </a:r>
          </a:p>
          <a:p>
            <a:pPr>
              <a:buFont typeface="Arial" panose="020B0604020202020204" pitchFamily="34" charset="0"/>
              <a:buChar char="•"/>
            </a:pPr>
            <a:endParaRPr lang="en-US" sz="900" b="1" dirty="0"/>
          </a:p>
          <a:p>
            <a:pPr>
              <a:buFont typeface="Arial" panose="020B0604020202020204" pitchFamily="34" charset="0"/>
              <a:buChar char="•"/>
            </a:pPr>
            <a:r>
              <a:rPr lang="en-US" sz="900" b="1" dirty="0"/>
              <a:t>Clinical Validation:</a:t>
            </a:r>
            <a:r>
              <a:rPr lang="en-US" sz="900" dirty="0"/>
              <a:t> While the project used a validated dataset, the next step would be to test the model in a real-world clinical setting to assess its effectiveness and usability in supporting actual medical diagnoses.</a:t>
            </a:r>
          </a:p>
          <a:p>
            <a:pPr>
              <a:buFont typeface="Arial" panose="020B0604020202020204" pitchFamily="34" charset="0"/>
              <a:buChar char="•"/>
            </a:pPr>
            <a:endParaRPr lang="en-US" sz="900" b="1" dirty="0"/>
          </a:p>
          <a:p>
            <a:pPr>
              <a:buFont typeface="Arial" panose="020B0604020202020204" pitchFamily="34" charset="0"/>
              <a:buChar char="•"/>
            </a:pPr>
            <a:r>
              <a:rPr lang="en-US" sz="900" b="1" dirty="0"/>
              <a:t>Ethical Review:</a:t>
            </a:r>
            <a:r>
              <a:rPr lang="en-US" sz="900" dirty="0"/>
              <a:t> Continue to prioritize and expand on the ethical considerations of data privacy and confidentiality, ensuring the system remains a supportive tool that does not replace professional medical judgment.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3199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Executive Summary</a:t>
            </a:r>
            <a:endParaRPr dirty="0"/>
          </a:p>
        </p:txBody>
      </p:sp>
      <p:sp>
        <p:nvSpPr>
          <p:cNvPr id="93" name="Google Shape;93;p14"/>
          <p:cNvSpPr txBox="1">
            <a:spLocks noGrp="1"/>
          </p:cNvSpPr>
          <p:nvPr>
            <p:ph type="body" idx="1"/>
          </p:nvPr>
        </p:nvSpPr>
        <p:spPr>
          <a:xfrm>
            <a:off x="729450" y="1324535"/>
            <a:ext cx="7849774" cy="3516405"/>
          </a:xfrm>
          <a:prstGeom prst="rect">
            <a:avLst/>
          </a:prstGeom>
        </p:spPr>
        <p:txBody>
          <a:bodyPr spcFirstLastPara="1" wrap="square" lIns="91425" tIns="91425" rIns="91425" bIns="91425" anchor="t" anchorCtr="0">
            <a:normAutofit fontScale="92500"/>
          </a:bodyPr>
          <a:lstStyle/>
          <a:p>
            <a:pPr marL="146050" indent="0">
              <a:buNone/>
            </a:pPr>
            <a:r>
              <a:rPr lang="en-US" sz="1000" b="1" dirty="0"/>
              <a:t>Objective/Scope</a:t>
            </a:r>
          </a:p>
          <a:p>
            <a:pPr marL="146050" indent="0">
              <a:buNone/>
            </a:pPr>
            <a:r>
              <a:rPr lang="en-US" sz="1000" dirty="0"/>
              <a:t>Design a personalized, context-aware depression detection algorithm leveraging temporal contrastive learning to monitor individual behavioral patterns, enabling adaptive, accurate mental health assessments from passive sensor data over time.</a:t>
            </a:r>
          </a:p>
          <a:p>
            <a:pPr marL="146050" indent="0">
              <a:buNone/>
            </a:pPr>
            <a:endParaRPr lang="en-US" sz="1000" b="1" dirty="0"/>
          </a:p>
          <a:p>
            <a:pPr marL="146050" indent="0">
              <a:buNone/>
            </a:pPr>
            <a:r>
              <a:rPr lang="en-US" sz="1000" b="1" dirty="0"/>
              <a:t>Importance</a:t>
            </a:r>
            <a:endParaRPr lang="en-US" sz="1000" dirty="0"/>
          </a:p>
          <a:p>
            <a:pPr marL="146050" indent="0">
              <a:buNone/>
            </a:pPr>
            <a:r>
              <a:rPr lang="en-US" sz="1000" dirty="0"/>
              <a:t>This study overcomes the constraints of self-reported questionnaires and sporadic clinical evaluations, leveraging continuous passive data to enable proactive mental health monitoring and timely interventions.</a:t>
            </a:r>
          </a:p>
          <a:p>
            <a:pPr marL="146050" indent="0">
              <a:buNone/>
            </a:pPr>
            <a:endParaRPr lang="en-US" sz="1000" b="1" dirty="0"/>
          </a:p>
          <a:p>
            <a:pPr marL="146050" indent="0">
              <a:buNone/>
            </a:pPr>
            <a:r>
              <a:rPr lang="en-US" sz="1000" b="1" dirty="0"/>
              <a:t>Data:</a:t>
            </a:r>
            <a:r>
              <a:rPr lang="en-US" sz="1000" dirty="0"/>
              <a:t> </a:t>
            </a:r>
          </a:p>
          <a:p>
            <a:pPr marL="146050" indent="0">
              <a:buNone/>
            </a:pPr>
            <a:r>
              <a:rPr lang="en-US" sz="1000" dirty="0"/>
              <a:t>The project uses the </a:t>
            </a:r>
            <a:r>
              <a:rPr lang="en-US" sz="1000" b="1" dirty="0"/>
              <a:t>GLOBEM dataset</a:t>
            </a:r>
            <a:r>
              <a:rPr lang="en-US" sz="1000" dirty="0"/>
              <a:t>, which contains longitudinal behavioral data collected from 497 individuals over four years(2018-2021). The features include passive sensing metrics such as </a:t>
            </a:r>
            <a:r>
              <a:rPr lang="en-US" sz="1000" b="1" dirty="0"/>
              <a:t>step count, sleep duration, and mobility</a:t>
            </a:r>
            <a:r>
              <a:rPr lang="en-US" sz="1000" dirty="0"/>
              <a:t>, and the labels are </a:t>
            </a:r>
            <a:r>
              <a:rPr lang="en-US" sz="1000" b="1" dirty="0"/>
              <a:t>weekly depression survey scores</a:t>
            </a:r>
            <a:r>
              <a:rPr lang="en-US" sz="1000" dirty="0"/>
              <a:t> (binary: depressed/not depressed).</a:t>
            </a:r>
          </a:p>
          <a:p>
            <a:pPr marL="146050" indent="0">
              <a:buNone/>
            </a:pPr>
            <a:endParaRPr lang="en-US" sz="1000" dirty="0"/>
          </a:p>
          <a:p>
            <a:pPr marL="146050" indent="0">
              <a:buNone/>
            </a:pPr>
            <a:r>
              <a:rPr lang="en-US" sz="1000" b="1" dirty="0"/>
              <a:t>Final Results:</a:t>
            </a:r>
            <a:r>
              <a:rPr lang="en-US" sz="1000" dirty="0"/>
              <a:t>  </a:t>
            </a:r>
          </a:p>
          <a:p>
            <a:pPr marL="146050" indent="0">
              <a:buNone/>
            </a:pPr>
            <a:r>
              <a:rPr lang="en-US" sz="1000" dirty="0"/>
              <a:t>The project applies a single model to the four yearly datasets (INS-W_1 to INS-W_4), achieving AUC scores ranging from 0.52 (near-random) to 0.63 (moderate), with some trade-offs between correctly identifying depressed cases (recall) and prediction accuracy (precision). </a:t>
            </a:r>
          </a:p>
          <a:p>
            <a:pPr marL="146050" indent="0">
              <a:buNone/>
            </a:pPr>
            <a:endParaRPr lang="en-US" sz="1000" b="1" dirty="0"/>
          </a:p>
          <a:p>
            <a:pPr marL="146050" indent="0">
              <a:buNone/>
            </a:pPr>
            <a:r>
              <a:rPr lang="en-US" sz="1000" b="1" dirty="0"/>
              <a:t>Usage:</a:t>
            </a:r>
            <a:r>
              <a:rPr lang="en-US" sz="1000" dirty="0"/>
              <a:t> </a:t>
            </a:r>
          </a:p>
          <a:p>
            <a:pPr marL="146050" indent="0">
              <a:buNone/>
            </a:pPr>
            <a:r>
              <a:rPr lang="en-US" sz="1100" dirty="0"/>
              <a:t>The developed models can serve as mental health screening tools. Depending on their focus—catching more depressed cases (high recall) or reducing false alarms (high precision)—they can be used in different situations based on the importance of each type of error.</a:t>
            </a:r>
            <a:endParaRPr lang="en-US" sz="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83238"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Bibliography</a:t>
            </a:r>
            <a:endParaRPr dirty="0"/>
          </a:p>
        </p:txBody>
      </p:sp>
      <p:sp>
        <p:nvSpPr>
          <p:cNvPr id="147" name="Google Shape;147;p23"/>
          <p:cNvSpPr txBox="1">
            <a:spLocks noGrp="1"/>
          </p:cNvSpPr>
          <p:nvPr>
            <p:ph type="body" idx="1"/>
          </p:nvPr>
        </p:nvSpPr>
        <p:spPr>
          <a:xfrm>
            <a:off x="729450" y="1337982"/>
            <a:ext cx="7688700" cy="3576918"/>
          </a:xfrm>
          <a:prstGeom prst="rect">
            <a:avLst/>
          </a:prstGeom>
        </p:spPr>
        <p:txBody>
          <a:bodyPr spcFirstLastPara="1" wrap="square" lIns="91425" tIns="91425" rIns="91425" bIns="91425" anchor="t" anchorCtr="0">
            <a:normAutofit fontScale="70000" lnSpcReduction="20000"/>
          </a:bodyPr>
          <a:lstStyle/>
          <a:p>
            <a:pPr marL="146050" indent="0">
              <a:buNone/>
            </a:pPr>
            <a:r>
              <a:rPr lang="en-US" b="1" dirty="0"/>
              <a:t>References Related to Temporal and Contrastive Learning:</a:t>
            </a:r>
            <a:endParaRPr lang="en-US" dirty="0"/>
          </a:p>
          <a:p>
            <a:pPr marL="146050" indent="0">
              <a:buNone/>
            </a:pPr>
            <a:r>
              <a:rPr lang="en-US" dirty="0"/>
              <a:t>He, K. et al. (2020). </a:t>
            </a:r>
            <a:r>
              <a:rPr lang="en-US" i="1" dirty="0"/>
              <a:t>Momentum contrast for unsupervised visual representation learning</a:t>
            </a:r>
            <a:r>
              <a:rPr lang="en-US" dirty="0"/>
              <a:t>. CVPR.</a:t>
            </a:r>
          </a:p>
          <a:p>
            <a:pPr marL="146050" indent="0">
              <a:buNone/>
            </a:pPr>
            <a:r>
              <a:rPr lang="en-US" dirty="0"/>
              <a:t>Chen, T. et al. (2020). </a:t>
            </a:r>
            <a:r>
              <a:rPr lang="en-US" i="1" dirty="0"/>
              <a:t>A simple framework for contrastive learning of visual representations</a:t>
            </a:r>
            <a:r>
              <a:rPr lang="en-US" dirty="0"/>
              <a:t>. ICML (</a:t>
            </a:r>
            <a:r>
              <a:rPr lang="en-US" dirty="0" err="1"/>
              <a:t>SimCLR</a:t>
            </a:r>
            <a:r>
              <a:rPr lang="en-US" dirty="0"/>
              <a:t>).</a:t>
            </a:r>
          </a:p>
          <a:p>
            <a:pPr marL="146050" indent="0">
              <a:buNone/>
            </a:pPr>
            <a:r>
              <a:rPr lang="en-US" dirty="0"/>
              <a:t>Yao, S. et al. (2021). </a:t>
            </a:r>
            <a:r>
              <a:rPr lang="en-US" i="1" dirty="0"/>
              <a:t>Sensor2vec: Unsupervised representation learning for human activity recognition</a:t>
            </a:r>
            <a:r>
              <a:rPr lang="en-US" dirty="0"/>
              <a:t>. AAAI.</a:t>
            </a:r>
          </a:p>
          <a:p>
            <a:pPr marL="146050" indent="0">
              <a:buNone/>
            </a:pPr>
            <a:endParaRPr lang="en-US" dirty="0"/>
          </a:p>
          <a:p>
            <a:pPr marL="146050" indent="0">
              <a:buNone/>
            </a:pPr>
            <a:r>
              <a:rPr lang="en-US" b="1" dirty="0"/>
              <a:t>References on Personalization and Adaptation:</a:t>
            </a:r>
            <a:endParaRPr lang="en-US" dirty="0"/>
          </a:p>
          <a:p>
            <a:pPr marL="146050" indent="0">
              <a:buNone/>
            </a:pPr>
            <a:r>
              <a:rPr lang="en-US" dirty="0"/>
              <a:t>Abnar, S. et al. (2021). </a:t>
            </a:r>
            <a:r>
              <a:rPr lang="en-US" i="1" dirty="0"/>
              <a:t>BERG: Towards temporal contrastive learning on physiological signals</a:t>
            </a:r>
            <a:r>
              <a:rPr lang="en-US" dirty="0"/>
              <a:t>. </a:t>
            </a:r>
            <a:r>
              <a:rPr lang="en-US" dirty="0" err="1"/>
              <a:t>arXiv</a:t>
            </a:r>
            <a:r>
              <a:rPr lang="en-US" dirty="0"/>
              <a:t> preprint.</a:t>
            </a:r>
          </a:p>
          <a:p>
            <a:pPr marL="146050" indent="0">
              <a:buNone/>
            </a:pPr>
            <a:r>
              <a:rPr lang="en-US" dirty="0"/>
              <a:t>Triastcyn, A. et al. (2020). </a:t>
            </a:r>
            <a:r>
              <a:rPr lang="en-US" i="1" dirty="0"/>
              <a:t>Federated Learning with Bayesian Differential Privacy</a:t>
            </a:r>
            <a:r>
              <a:rPr lang="en-US" dirty="0"/>
              <a:t>. ICML.</a:t>
            </a:r>
          </a:p>
          <a:p>
            <a:pPr marL="146050" indent="0">
              <a:buNone/>
            </a:pPr>
            <a:r>
              <a:rPr lang="en-US" dirty="0"/>
              <a:t>Dey, A. et al. (2022). </a:t>
            </a:r>
            <a:r>
              <a:rPr lang="en-US" i="1" dirty="0"/>
              <a:t>SEMBED: Self-supervised behavior representation learning</a:t>
            </a:r>
            <a:r>
              <a:rPr lang="en-US" dirty="0"/>
              <a:t>. </a:t>
            </a:r>
            <a:r>
              <a:rPr lang="en-US" dirty="0" err="1"/>
              <a:t>arXiv</a:t>
            </a:r>
            <a:r>
              <a:rPr lang="en-US" dirty="0"/>
              <a:t> preprint.</a:t>
            </a:r>
          </a:p>
          <a:p>
            <a:pPr marL="146050" indent="0">
              <a:buNone/>
            </a:pPr>
            <a:r>
              <a:rPr lang="en-US" dirty="0"/>
              <a:t>Zhan, Y. et al. (2022). </a:t>
            </a:r>
            <a:r>
              <a:rPr lang="en-US" i="1" dirty="0"/>
              <a:t>Personalized mental health prediction using multi-task...</a:t>
            </a:r>
            <a:endParaRPr lang="en-US" dirty="0"/>
          </a:p>
          <a:p>
            <a:pPr marL="146050" indent="0">
              <a:buNone/>
            </a:pPr>
            <a:endParaRPr lang="en-US" b="1" dirty="0"/>
          </a:p>
          <a:p>
            <a:pPr marL="146050" indent="0">
              <a:buNone/>
            </a:pPr>
            <a:r>
              <a:rPr lang="en-US" b="1" dirty="0"/>
              <a:t>Supporting Works:</a:t>
            </a:r>
            <a:endParaRPr lang="en-US" dirty="0"/>
          </a:p>
          <a:p>
            <a:pPr marL="146050" indent="0">
              <a:buNone/>
            </a:pPr>
            <a:r>
              <a:rPr lang="en-US" dirty="0"/>
              <a:t>Harari, G. M. et al. (2016). </a:t>
            </a:r>
            <a:r>
              <a:rPr lang="en-US" i="1" dirty="0"/>
              <a:t>Using smartphones to collect behavioral data in psychological science</a:t>
            </a:r>
            <a:r>
              <a:rPr lang="en-US" dirty="0"/>
              <a:t>. Perspectives on Psychological Science.</a:t>
            </a:r>
          </a:p>
          <a:p>
            <a:pPr marL="146050" indent="0">
              <a:buNone/>
            </a:pPr>
            <a:r>
              <a:rPr lang="en-US" dirty="0"/>
              <a:t>Jacobson, N. C. et al. (2020). </a:t>
            </a:r>
            <a:r>
              <a:rPr lang="en-US" i="1" dirty="0"/>
              <a:t>Flatten the curve: Digital mental health interventions to decrease depression and anxiety during the COVID-19 pandemic</a:t>
            </a:r>
            <a:r>
              <a:rPr lang="en-US" dirty="0"/>
              <a:t>. JMIR.</a:t>
            </a:r>
          </a:p>
          <a:p>
            <a:pPr marL="146050" indent="0">
              <a:buNone/>
            </a:pPr>
            <a:endParaRPr lang="en-US" b="1" dirty="0"/>
          </a:p>
          <a:p>
            <a:pPr marL="146050" indent="0">
              <a:buNone/>
            </a:pPr>
            <a:r>
              <a:rPr lang="en-US" b="1" dirty="0"/>
              <a:t>General References:</a:t>
            </a:r>
            <a:endParaRPr lang="en-US" dirty="0"/>
          </a:p>
          <a:p>
            <a:pPr marL="146050" indent="0">
              <a:buNone/>
            </a:pPr>
            <a:r>
              <a:rPr lang="en-US" dirty="0"/>
              <a:t>Mohr, D. C. et al. (2017). </a:t>
            </a:r>
            <a:r>
              <a:rPr lang="en-US" i="1" dirty="0"/>
              <a:t>Personal sensing: Understanding mental health using ubiquitous sensors and machine learning</a:t>
            </a:r>
            <a:r>
              <a:rPr lang="en-US" dirty="0"/>
              <a:t>. Annual Review of Clinical Psychology.</a:t>
            </a:r>
          </a:p>
          <a:p>
            <a:pPr marL="146050" indent="0">
              <a:buNone/>
            </a:pPr>
            <a:r>
              <a:rPr lang="en-US" dirty="0"/>
              <a:t>De Choudhury, M. et al. (2013). </a:t>
            </a:r>
            <a:r>
              <a:rPr lang="en-US" i="1" dirty="0"/>
              <a:t>Predicting depression via social media</a:t>
            </a:r>
            <a:r>
              <a:rPr lang="en-US" dirty="0"/>
              <a:t>. ICWSM.</a:t>
            </a:r>
          </a:p>
          <a:p>
            <a:pPr marL="146050" indent="0">
              <a:buNone/>
            </a:pPr>
            <a:r>
              <a:rPr lang="en-US" dirty="0"/>
              <a:t>Keogh, E., &amp; Ketty, S. (2003). </a:t>
            </a:r>
            <a:r>
              <a:rPr lang="en-US" i="1" dirty="0"/>
              <a:t>On the need for time series data mining benchmarks: A survey and empirical demonstration</a:t>
            </a:r>
            <a:r>
              <a:rPr lang="en-US" dirty="0"/>
              <a:t>. Proceedings of the Ninth ACM SIGKDD International Conference on Knowledge Discovery and Data Mining, 102–111.</a:t>
            </a:r>
          </a:p>
          <a:p>
            <a:pPr marL="146050" indent="0">
              <a:buNone/>
            </a:pPr>
            <a:r>
              <a:rPr lang="en-US" dirty="0"/>
              <a:t>Vaswani, A. et al. (2017). </a:t>
            </a:r>
            <a:r>
              <a:rPr lang="en-US" i="1" dirty="0"/>
              <a:t>Attention is all you need</a:t>
            </a:r>
            <a:r>
              <a:rPr lang="en-US" dirty="0"/>
              <a:t>. Advances in Neural Information Processing Systems (</a:t>
            </a:r>
            <a:r>
              <a:rPr lang="en-US" dirty="0" err="1"/>
              <a:t>NeurIPS</a:t>
            </a:r>
            <a:r>
              <a:rPr lang="en-US" dirty="0"/>
              <a:t>), 5998–6008.</a:t>
            </a:r>
          </a:p>
          <a:p>
            <a:pPr marL="146050" indent="0">
              <a:buNone/>
            </a:pPr>
            <a:r>
              <a:rPr lang="en-US" dirty="0"/>
              <a:t>Schroff, F., </a:t>
            </a:r>
            <a:r>
              <a:rPr lang="en-US" dirty="0" err="1"/>
              <a:t>Kalenichenko</a:t>
            </a:r>
            <a:r>
              <a:rPr lang="en-US" dirty="0"/>
              <a:t>, D., &amp; Philbin, J. (2015). </a:t>
            </a:r>
            <a:r>
              <a:rPr lang="en-US" i="1" dirty="0"/>
              <a:t>FaceNet: A unified embedding for face recognition and clustering</a:t>
            </a:r>
            <a:r>
              <a:rPr lang="en-US" dirty="0"/>
              <a:t>. 2015 IEEE Conference on Computer Vision and Pattern Recognition (CVPR), 815–823.</a:t>
            </a:r>
          </a:p>
          <a:p>
            <a:pPr marL="146050" indent="0">
              <a:buNone/>
            </a:pPr>
            <a:r>
              <a:rPr lang="en-US" dirty="0" err="1"/>
              <a:t>Houlsby</a:t>
            </a:r>
            <a:r>
              <a:rPr lang="en-US" dirty="0"/>
              <a:t>, N. et al. (2019). </a:t>
            </a:r>
            <a:r>
              <a:rPr lang="en-US" i="1" dirty="0"/>
              <a:t>Parameter-Efficient Transfer Learning for NLP</a:t>
            </a:r>
            <a:r>
              <a:rPr lang="en-US" dirty="0"/>
              <a:t>. </a:t>
            </a:r>
            <a:r>
              <a:rPr lang="en-US" dirty="0" err="1"/>
              <a:t>arXiv</a:t>
            </a:r>
            <a:r>
              <a:rPr lang="en-US" dirty="0"/>
              <a:t> preprint.</a:t>
            </a: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535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Gap Analysis</a:t>
            </a:r>
            <a:endParaRPr dirty="0"/>
          </a:p>
        </p:txBody>
      </p:sp>
      <p:sp>
        <p:nvSpPr>
          <p:cNvPr id="99" name="Google Shape;99;p15"/>
          <p:cNvSpPr txBox="1">
            <a:spLocks noGrp="1"/>
          </p:cNvSpPr>
          <p:nvPr>
            <p:ph type="body" idx="1"/>
          </p:nvPr>
        </p:nvSpPr>
        <p:spPr>
          <a:xfrm>
            <a:off x="729450" y="1284194"/>
            <a:ext cx="7688700" cy="3402106"/>
          </a:xfrm>
          <a:prstGeom prst="rect">
            <a:avLst/>
          </a:prstGeom>
        </p:spPr>
        <p:txBody>
          <a:bodyPr spcFirstLastPara="1" wrap="square" lIns="91425" tIns="91425" rIns="91425" bIns="91425" anchor="t" anchorCtr="0">
            <a:normAutofit fontScale="77500" lnSpcReduction="20000"/>
          </a:bodyPr>
          <a:lstStyle/>
          <a:p>
            <a:pPr marL="146050" indent="0">
              <a:buNone/>
            </a:pPr>
            <a:r>
              <a:rPr lang="en-US" dirty="0"/>
              <a:t>The literature review highlights a significant gap in existing depression detection methods. Traditional approaches, such as self-reported questionnaires and clinical assessments, are limited by their subjectivity and infrequency, which often leads to them missing subtle or early signs of depressive episodes. </a:t>
            </a:r>
          </a:p>
          <a:p>
            <a:pPr marL="146050" indent="0">
              <a:buNone/>
            </a:pPr>
            <a:endParaRPr lang="en-US" dirty="0"/>
          </a:p>
          <a:p>
            <a:pPr marL="146050" indent="0">
              <a:buNone/>
            </a:pPr>
            <a:r>
              <a:rPr lang="en-US" dirty="0"/>
              <a:t>While some previous studies have used passive sensing data, they often relied on "generalized models that apply uniform thresholds across populations" and focused on "group-level behavioral trends".</a:t>
            </a:r>
          </a:p>
          <a:p>
            <a:pPr marL="146050" indent="0">
              <a:buNone/>
            </a:pPr>
            <a:endParaRPr lang="en-US" dirty="0"/>
          </a:p>
          <a:p>
            <a:pPr marL="146050" indent="0">
              <a:buNone/>
            </a:pPr>
            <a:r>
              <a:rPr lang="en-US" dirty="0"/>
              <a:t>The main gaps identified are:</a:t>
            </a:r>
          </a:p>
          <a:p>
            <a:pPr marL="146050" indent="0">
              <a:buNone/>
            </a:pPr>
            <a:endParaRPr lang="en-US" b="1" dirty="0"/>
          </a:p>
          <a:p>
            <a:pPr marL="146050" indent="0">
              <a:buNone/>
            </a:pPr>
            <a:r>
              <a:rPr lang="en-US" b="1" dirty="0"/>
              <a:t>Limited Personalization:</a:t>
            </a:r>
            <a:r>
              <a:rPr lang="en-US" dirty="0"/>
              <a:t> Most existing models fail to account for the wide variability in individual behavior, applying the same model to all users. This can lead to false positives, as a behavior that might signal depression in one person could be normal for another (e.g., low mobility).</a:t>
            </a:r>
            <a:br>
              <a:rPr lang="en-US" dirty="0"/>
            </a:br>
            <a:br>
              <a:rPr lang="en-US" dirty="0"/>
            </a:br>
            <a:r>
              <a:rPr lang="en-US" b="1" dirty="0"/>
              <a:t>Inadequate Temporal Modeling:</a:t>
            </a:r>
            <a:r>
              <a:rPr lang="en-US" dirty="0"/>
              <a:t> Prior works have not fully explored how to capture subtle, personal behavioral changes over time.</a:t>
            </a:r>
            <a:br>
              <a:rPr lang="en-US" dirty="0"/>
            </a:br>
            <a:br>
              <a:rPr lang="en-US" dirty="0"/>
            </a:br>
            <a:r>
              <a:rPr lang="en-US" b="1" dirty="0"/>
              <a:t>Lack of Context-Awareness:</a:t>
            </a:r>
            <a:r>
              <a:rPr lang="en-US" dirty="0"/>
              <a:t> Without incorporating contextual data (e.g., day of the week, holidays), models can misinterpret behavioral shifts as signs of depression when they are just routine or situational changes.</a:t>
            </a:r>
          </a:p>
          <a:p>
            <a:pPr marL="146050" indent="0">
              <a:buNone/>
            </a:pPr>
            <a:br>
              <a:rPr lang="en-US" dirty="0"/>
            </a:br>
            <a:br>
              <a:rPr lang="en-US" dirty="0"/>
            </a:br>
            <a:r>
              <a:rPr lang="en-US" dirty="0"/>
              <a:t>The novelty of this project lies in its "</a:t>
            </a:r>
            <a:r>
              <a:rPr lang="en-US" b="1" dirty="0"/>
              <a:t>combined application</a:t>
            </a:r>
            <a:r>
              <a:rPr lang="en-US" dirty="0"/>
              <a:t>" of </a:t>
            </a:r>
            <a:r>
              <a:rPr lang="en-US" b="1" dirty="0"/>
              <a:t>personalized behavioral modeling</a:t>
            </a:r>
            <a:r>
              <a:rPr lang="en-US" dirty="0"/>
              <a:t>, </a:t>
            </a:r>
            <a:r>
              <a:rPr lang="en-US" b="1" dirty="0"/>
              <a:t>context-aware signal interpretation</a:t>
            </a:r>
            <a:r>
              <a:rPr lang="en-US" dirty="0"/>
              <a:t>, and </a:t>
            </a:r>
            <a:r>
              <a:rPr lang="en-US" b="1" dirty="0"/>
              <a:t>hierarchical temporal contrastive learning</a:t>
            </a:r>
            <a:r>
              <a:rPr lang="en-US" dirty="0"/>
              <a:t>.</a:t>
            </a:r>
          </a:p>
          <a:p>
            <a:pPr marL="14605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9B194B9-11F3-7AE6-B453-859CCEB7B0FB}"/>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473DE168-9815-BF1C-E950-A38A41A71523}"/>
              </a:ext>
            </a:extLst>
          </p:cNvPr>
          <p:cNvSpPr txBox="1">
            <a:spLocks noGrp="1"/>
          </p:cNvSpPr>
          <p:nvPr>
            <p:ph type="title"/>
          </p:nvPr>
        </p:nvSpPr>
        <p:spPr>
          <a:xfrm>
            <a:off x="729450" y="535925"/>
            <a:ext cx="7688700" cy="50622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Questions</a:t>
            </a:r>
            <a:endParaRPr dirty="0"/>
          </a:p>
        </p:txBody>
      </p:sp>
      <p:sp>
        <p:nvSpPr>
          <p:cNvPr id="105" name="Google Shape;105;p16">
            <a:extLst>
              <a:ext uri="{FF2B5EF4-FFF2-40B4-BE49-F238E27FC236}">
                <a16:creationId xmlns:a16="http://schemas.microsoft.com/office/drawing/2014/main" id="{4C1860B3-6535-E227-8EFB-B4BD6AC0F31F}"/>
              </a:ext>
            </a:extLst>
          </p:cNvPr>
          <p:cNvSpPr txBox="1">
            <a:spLocks noGrp="1"/>
          </p:cNvSpPr>
          <p:nvPr>
            <p:ph type="body" idx="1"/>
          </p:nvPr>
        </p:nvSpPr>
        <p:spPr>
          <a:xfrm>
            <a:off x="729450" y="1264024"/>
            <a:ext cx="7688700" cy="3449170"/>
          </a:xfrm>
          <a:prstGeom prst="rect">
            <a:avLst/>
          </a:prstGeom>
        </p:spPr>
        <p:txBody>
          <a:bodyPr spcFirstLastPara="1" wrap="square" lIns="91425" tIns="91425" rIns="91425" bIns="91425" anchor="t" anchorCtr="0">
            <a:normAutofit/>
          </a:bodyPr>
          <a:lstStyle/>
          <a:p>
            <a:pPr marL="146050" indent="0">
              <a:buNone/>
            </a:pPr>
            <a:r>
              <a:rPr lang="en-US" b="1" dirty="0"/>
              <a:t>Research Questions (RQs)</a:t>
            </a:r>
            <a:endParaRPr lang="en-US" dirty="0"/>
          </a:p>
          <a:p>
            <a:pPr marL="146050" indent="0">
              <a:buNone/>
            </a:pPr>
            <a:r>
              <a:rPr lang="en-US" sz="1100" b="1" dirty="0"/>
              <a:t>RQ1:</a:t>
            </a:r>
            <a:r>
              <a:rPr lang="en-US" sz="1100" dirty="0"/>
              <a:t> How can behavioral deviations be detected at a personalized level?</a:t>
            </a:r>
          </a:p>
          <a:p>
            <a:pPr marL="146050" indent="0">
              <a:buNone/>
            </a:pPr>
            <a:r>
              <a:rPr lang="en-US" sz="1100" b="1" dirty="0"/>
              <a:t>RQ2:</a:t>
            </a:r>
            <a:r>
              <a:rPr lang="en-US" sz="1100" dirty="0"/>
              <a:t> How does context affect behavioral interpretation in depression detection?</a:t>
            </a:r>
          </a:p>
          <a:p>
            <a:pPr marL="146050" indent="0">
              <a:buNone/>
            </a:pPr>
            <a:r>
              <a:rPr lang="en-US" sz="1100" b="1" dirty="0"/>
              <a:t>RQ3:</a:t>
            </a:r>
            <a:r>
              <a:rPr lang="en-US" sz="1100" dirty="0"/>
              <a:t> Can temporal contrastive learning identify early signs of depression?</a:t>
            </a:r>
          </a:p>
          <a:p>
            <a:pPr marL="146050" indent="0">
              <a:buNone/>
            </a:pPr>
            <a:r>
              <a:rPr lang="en-US" sz="1100" b="1" dirty="0"/>
              <a:t>RQ4:</a:t>
            </a:r>
            <a:r>
              <a:rPr lang="en-US" sz="1100" dirty="0"/>
              <a:t> What is the impact of personalization on model accuracy?</a:t>
            </a:r>
          </a:p>
          <a:p>
            <a:pPr marL="146050" indent="0">
              <a:buNone/>
            </a:pPr>
            <a:endParaRPr lang="en-US" sz="1100" dirty="0"/>
          </a:p>
          <a:p>
            <a:pPr marL="146050" indent="0">
              <a:buNone/>
            </a:pPr>
            <a:r>
              <a:rPr lang="en-US" altLang="en-US" b="1" dirty="0"/>
              <a:t>Null and Alternative Hypotheses</a:t>
            </a:r>
          </a:p>
          <a:p>
            <a:pPr marL="146050" indent="0">
              <a:buNone/>
            </a:pPr>
            <a:endParaRPr lang="en-US" dirty="0"/>
          </a:p>
          <a:p>
            <a:pPr marL="0" lvl="0" indent="0" algn="l" rtl="0">
              <a:spcBef>
                <a:spcPts val="1200"/>
              </a:spcBef>
              <a:spcAft>
                <a:spcPts val="1200"/>
              </a:spcAft>
              <a:buNone/>
            </a:pPr>
            <a:endParaRPr b="1" dirty="0"/>
          </a:p>
        </p:txBody>
      </p:sp>
      <p:graphicFrame>
        <p:nvGraphicFramePr>
          <p:cNvPr id="4" name="Table 3">
            <a:extLst>
              <a:ext uri="{FF2B5EF4-FFF2-40B4-BE49-F238E27FC236}">
                <a16:creationId xmlns:a16="http://schemas.microsoft.com/office/drawing/2014/main" id="{70FF168A-1B84-65B7-3481-33D8BCBEE32B}"/>
              </a:ext>
            </a:extLst>
          </p:cNvPr>
          <p:cNvGraphicFramePr>
            <a:graphicFrameLocks noGrp="1"/>
          </p:cNvGraphicFramePr>
          <p:nvPr/>
        </p:nvGraphicFramePr>
        <p:xfrm>
          <a:off x="848847" y="2858905"/>
          <a:ext cx="7777441" cy="2169160"/>
        </p:xfrm>
        <a:graphic>
          <a:graphicData uri="http://schemas.openxmlformats.org/drawingml/2006/table">
            <a:tbl>
              <a:tblPr firstRow="1" bandRow="1">
                <a:tableStyleId>{5C22544A-7EE6-4342-B048-85BDC9FD1C3A}</a:tableStyleId>
              </a:tblPr>
              <a:tblGrid>
                <a:gridCol w="714209">
                  <a:extLst>
                    <a:ext uri="{9D8B030D-6E8A-4147-A177-3AD203B41FA5}">
                      <a16:colId xmlns:a16="http://schemas.microsoft.com/office/drawing/2014/main" val="3168054747"/>
                    </a:ext>
                  </a:extLst>
                </a:gridCol>
                <a:gridCol w="3507109">
                  <a:extLst>
                    <a:ext uri="{9D8B030D-6E8A-4147-A177-3AD203B41FA5}">
                      <a16:colId xmlns:a16="http://schemas.microsoft.com/office/drawing/2014/main" val="1061394747"/>
                    </a:ext>
                  </a:extLst>
                </a:gridCol>
                <a:gridCol w="3556123">
                  <a:extLst>
                    <a:ext uri="{9D8B030D-6E8A-4147-A177-3AD203B41FA5}">
                      <a16:colId xmlns:a16="http://schemas.microsoft.com/office/drawing/2014/main" val="10921330"/>
                    </a:ext>
                  </a:extLst>
                </a:gridCol>
              </a:tblGrid>
              <a:tr h="370840">
                <a:tc>
                  <a:txBody>
                    <a:bodyPr/>
                    <a:lstStyle/>
                    <a:p>
                      <a:r>
                        <a:rPr lang="en-US" sz="1100" dirty="0"/>
                        <a:t>RQ</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i="0" u="none" strike="noStrike" cap="none" dirty="0">
                          <a:solidFill>
                            <a:schemeClr val="lt1"/>
                          </a:solidFill>
                          <a:effectLst/>
                          <a:latin typeface="+mn-lt"/>
                          <a:ea typeface="+mn-ea"/>
                          <a:cs typeface="+mn-cs"/>
                          <a:sym typeface="Arial"/>
                        </a:rPr>
                        <a:t>Null Hypothesis (H₀)</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i="0" u="none" strike="noStrike" cap="none" dirty="0">
                          <a:solidFill>
                            <a:schemeClr val="lt1"/>
                          </a:solidFill>
                          <a:effectLst/>
                          <a:latin typeface="+mn-lt"/>
                          <a:ea typeface="+mn-ea"/>
                          <a:cs typeface="+mn-cs"/>
                          <a:sym typeface="Arial"/>
                        </a:rPr>
                        <a:t>Alternative Hypothesis (H₁)</a:t>
                      </a:r>
                    </a:p>
                  </a:txBody>
                  <a:tcPr/>
                </a:tc>
                <a:extLst>
                  <a:ext uri="{0D108BD9-81ED-4DB2-BD59-A6C34878D82A}">
                    <a16:rowId xmlns:a16="http://schemas.microsoft.com/office/drawing/2014/main" val="2340701623"/>
                  </a:ext>
                </a:extLst>
              </a:tr>
              <a:tr h="370840">
                <a:tc>
                  <a:txBody>
                    <a:bodyPr/>
                    <a:lstStyle/>
                    <a:p>
                      <a:r>
                        <a:rPr lang="en-US" sz="1100" dirty="0">
                          <a:solidFill>
                            <a:schemeClr val="bg2"/>
                          </a:solidFill>
                        </a:rPr>
                        <a:t>RQ1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bg2"/>
                          </a:solidFill>
                          <a:effectLst/>
                          <a:latin typeface="+mn-lt"/>
                          <a:ea typeface="+mn-ea"/>
                          <a:cs typeface="+mn-cs"/>
                          <a:sym typeface="Arial"/>
                        </a:rPr>
                        <a:t>Personalized behavioral modeling does </a:t>
                      </a:r>
                      <a:r>
                        <a:rPr lang="en-US" sz="1050" b="1" i="0" u="none" strike="noStrike" cap="none" dirty="0">
                          <a:solidFill>
                            <a:schemeClr val="bg2"/>
                          </a:solidFill>
                          <a:effectLst/>
                          <a:latin typeface="+mn-lt"/>
                          <a:ea typeface="+mn-ea"/>
                          <a:cs typeface="+mn-cs"/>
                          <a:sym typeface="Arial"/>
                        </a:rPr>
                        <a:t>not</a:t>
                      </a:r>
                      <a:r>
                        <a:rPr lang="en-US" sz="1050" b="0" i="0" u="none" strike="noStrike" cap="none" dirty="0">
                          <a:solidFill>
                            <a:schemeClr val="bg2"/>
                          </a:solidFill>
                          <a:effectLst/>
                          <a:latin typeface="+mn-lt"/>
                          <a:ea typeface="+mn-ea"/>
                          <a:cs typeface="+mn-cs"/>
                          <a:sym typeface="Arial"/>
                        </a:rPr>
                        <a:t> improve detection of behavioral deviations.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bg2"/>
                          </a:solidFill>
                          <a:effectLst/>
                          <a:latin typeface="+mn-lt"/>
                          <a:ea typeface="+mn-ea"/>
                          <a:cs typeface="+mn-cs"/>
                          <a:sym typeface="Arial"/>
                        </a:rPr>
                        <a:t>Personalized behavioral modeling </a:t>
                      </a:r>
                      <a:r>
                        <a:rPr lang="en-US" sz="1100" b="1" i="0" u="none" strike="noStrike" cap="none" dirty="0">
                          <a:solidFill>
                            <a:schemeClr val="bg2"/>
                          </a:solidFill>
                          <a:effectLst/>
                          <a:latin typeface="+mn-lt"/>
                          <a:ea typeface="+mn-ea"/>
                          <a:cs typeface="+mn-cs"/>
                          <a:sym typeface="Arial"/>
                        </a:rPr>
                        <a:t>improves</a:t>
                      </a:r>
                      <a:r>
                        <a:rPr lang="en-US" sz="1100" b="0" i="0" u="none" strike="noStrike" cap="none" dirty="0">
                          <a:solidFill>
                            <a:schemeClr val="bg2"/>
                          </a:solidFill>
                          <a:effectLst/>
                          <a:latin typeface="+mn-lt"/>
                          <a:ea typeface="+mn-ea"/>
                          <a:cs typeface="+mn-cs"/>
                          <a:sym typeface="Arial"/>
                        </a:rPr>
                        <a:t> detection of behavioral deviations.</a:t>
                      </a:r>
                    </a:p>
                  </a:txBody>
                  <a:tcPr/>
                </a:tc>
                <a:extLst>
                  <a:ext uri="{0D108BD9-81ED-4DB2-BD59-A6C34878D82A}">
                    <a16:rowId xmlns:a16="http://schemas.microsoft.com/office/drawing/2014/main" val="3837681239"/>
                  </a:ext>
                </a:extLst>
              </a:tr>
              <a:tr h="370840">
                <a:tc>
                  <a:txBody>
                    <a:bodyPr/>
                    <a:lstStyle/>
                    <a:p>
                      <a:r>
                        <a:rPr lang="en-US" sz="1100" dirty="0">
                          <a:solidFill>
                            <a:schemeClr val="bg2"/>
                          </a:solidFill>
                        </a:rPr>
                        <a:t>RQ2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bg2"/>
                          </a:solidFill>
                          <a:effectLst/>
                          <a:latin typeface="+mn-lt"/>
                          <a:ea typeface="+mn-ea"/>
                          <a:cs typeface="+mn-cs"/>
                          <a:sym typeface="Arial"/>
                        </a:rPr>
                        <a:t>Adding contextual information </a:t>
                      </a:r>
                      <a:r>
                        <a:rPr lang="en-US" sz="1050" b="1" i="0" u="none" strike="noStrike" cap="none" dirty="0">
                          <a:solidFill>
                            <a:schemeClr val="bg2"/>
                          </a:solidFill>
                          <a:effectLst/>
                          <a:latin typeface="+mn-lt"/>
                          <a:ea typeface="+mn-ea"/>
                          <a:cs typeface="+mn-cs"/>
                          <a:sym typeface="Arial"/>
                        </a:rPr>
                        <a:t>does not</a:t>
                      </a:r>
                      <a:r>
                        <a:rPr lang="en-US" sz="1050" b="0" i="0" u="none" strike="noStrike" cap="none" dirty="0">
                          <a:solidFill>
                            <a:schemeClr val="bg2"/>
                          </a:solidFill>
                          <a:effectLst/>
                          <a:latin typeface="+mn-lt"/>
                          <a:ea typeface="+mn-ea"/>
                          <a:cs typeface="+mn-cs"/>
                          <a:sym typeface="Arial"/>
                        </a:rPr>
                        <a:t> affect depression detection accuracy.</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bg2"/>
                          </a:solidFill>
                          <a:effectLst/>
                          <a:latin typeface="+mn-lt"/>
                          <a:ea typeface="+mn-ea"/>
                          <a:cs typeface="+mn-cs"/>
                          <a:sym typeface="Arial"/>
                        </a:rPr>
                        <a:t>Adding contextual information </a:t>
                      </a:r>
                      <a:r>
                        <a:rPr lang="en-US" sz="1050" b="1" i="0" u="none" strike="noStrike" cap="none" dirty="0">
                          <a:solidFill>
                            <a:schemeClr val="bg2"/>
                          </a:solidFill>
                          <a:effectLst/>
                          <a:latin typeface="+mn-lt"/>
                          <a:ea typeface="+mn-ea"/>
                          <a:cs typeface="+mn-cs"/>
                          <a:sym typeface="Arial"/>
                        </a:rPr>
                        <a:t>improves</a:t>
                      </a:r>
                      <a:r>
                        <a:rPr lang="en-US" sz="1050" b="0" i="0" u="none" strike="noStrike" cap="none" dirty="0">
                          <a:solidFill>
                            <a:schemeClr val="bg2"/>
                          </a:solidFill>
                          <a:effectLst/>
                          <a:latin typeface="+mn-lt"/>
                          <a:ea typeface="+mn-ea"/>
                          <a:cs typeface="+mn-cs"/>
                          <a:sym typeface="Arial"/>
                        </a:rPr>
                        <a:t> depression detection accuracy.</a:t>
                      </a:r>
                    </a:p>
                  </a:txBody>
                  <a:tcPr/>
                </a:tc>
                <a:extLst>
                  <a:ext uri="{0D108BD9-81ED-4DB2-BD59-A6C34878D82A}">
                    <a16:rowId xmlns:a16="http://schemas.microsoft.com/office/drawing/2014/main" val="169836641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bg2"/>
                          </a:solidFill>
                        </a:rPr>
                        <a:t>RQ3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bg2"/>
                          </a:solidFill>
                          <a:effectLst/>
                          <a:latin typeface="+mn-lt"/>
                          <a:ea typeface="+mn-ea"/>
                          <a:cs typeface="+mn-cs"/>
                          <a:sym typeface="Arial"/>
                        </a:rPr>
                        <a:t>Temporal contrastive learning </a:t>
                      </a:r>
                      <a:r>
                        <a:rPr lang="en-US" sz="1050" b="1" i="0" u="none" strike="noStrike" cap="none" dirty="0">
                          <a:solidFill>
                            <a:schemeClr val="bg2"/>
                          </a:solidFill>
                          <a:effectLst/>
                          <a:latin typeface="+mn-lt"/>
                          <a:ea typeface="+mn-ea"/>
                          <a:cs typeface="+mn-cs"/>
                          <a:sym typeface="Arial"/>
                        </a:rPr>
                        <a:t>cannot</a:t>
                      </a:r>
                      <a:r>
                        <a:rPr lang="en-US" sz="1050" b="0" i="0" u="none" strike="noStrike" cap="none" dirty="0">
                          <a:solidFill>
                            <a:schemeClr val="bg2"/>
                          </a:solidFill>
                          <a:effectLst/>
                          <a:latin typeface="+mn-lt"/>
                          <a:ea typeface="+mn-ea"/>
                          <a:cs typeface="+mn-cs"/>
                          <a:sym typeface="Arial"/>
                        </a:rPr>
                        <a:t> detect early signs of depression.</a:t>
                      </a:r>
                    </a:p>
                    <a:p>
                      <a:endParaRPr lang="en-US" sz="9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bg2"/>
                          </a:solidFill>
                          <a:effectLst/>
                          <a:latin typeface="+mn-lt"/>
                          <a:ea typeface="+mn-ea"/>
                          <a:cs typeface="+mn-cs"/>
                          <a:sym typeface="Arial"/>
                        </a:rPr>
                        <a:t>Temporal contrastive learning </a:t>
                      </a:r>
                      <a:r>
                        <a:rPr lang="en-US" sz="1050" b="1" i="0" u="none" strike="noStrike" cap="none" dirty="0">
                          <a:solidFill>
                            <a:schemeClr val="bg2"/>
                          </a:solidFill>
                          <a:effectLst/>
                          <a:latin typeface="+mn-lt"/>
                          <a:ea typeface="+mn-ea"/>
                          <a:cs typeface="+mn-cs"/>
                          <a:sym typeface="Arial"/>
                        </a:rPr>
                        <a:t>can</a:t>
                      </a:r>
                      <a:r>
                        <a:rPr lang="en-US" sz="1050" b="0" i="0" u="none" strike="noStrike" cap="none" dirty="0">
                          <a:solidFill>
                            <a:schemeClr val="bg2"/>
                          </a:solidFill>
                          <a:effectLst/>
                          <a:latin typeface="+mn-lt"/>
                          <a:ea typeface="+mn-ea"/>
                          <a:cs typeface="+mn-cs"/>
                          <a:sym typeface="Arial"/>
                        </a:rPr>
                        <a:t> detect early signs of depression.</a:t>
                      </a:r>
                    </a:p>
                    <a:p>
                      <a:endParaRPr lang="en-US" sz="900" dirty="0">
                        <a:solidFill>
                          <a:schemeClr val="bg2"/>
                        </a:solidFill>
                      </a:endParaRPr>
                    </a:p>
                  </a:txBody>
                  <a:tcPr/>
                </a:tc>
                <a:extLst>
                  <a:ext uri="{0D108BD9-81ED-4DB2-BD59-A6C34878D82A}">
                    <a16:rowId xmlns:a16="http://schemas.microsoft.com/office/drawing/2014/main" val="246560659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bg2"/>
                          </a:solidFill>
                        </a:rPr>
                        <a:t>RQ4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bg2"/>
                          </a:solidFill>
                          <a:effectLst/>
                          <a:latin typeface="+mn-lt"/>
                          <a:ea typeface="+mn-ea"/>
                          <a:cs typeface="+mn-cs"/>
                          <a:sym typeface="Arial"/>
                        </a:rPr>
                        <a:t>Personalization layers </a:t>
                      </a:r>
                      <a:r>
                        <a:rPr lang="en-US" sz="1050" b="1" i="0" u="none" strike="noStrike" cap="none" dirty="0">
                          <a:solidFill>
                            <a:schemeClr val="bg2"/>
                          </a:solidFill>
                          <a:effectLst/>
                          <a:latin typeface="+mn-lt"/>
                          <a:ea typeface="+mn-ea"/>
                          <a:cs typeface="+mn-cs"/>
                          <a:sym typeface="Arial"/>
                        </a:rPr>
                        <a:t>do not</a:t>
                      </a:r>
                      <a:r>
                        <a:rPr lang="en-US" sz="1050" b="0" i="0" u="none" strike="noStrike" cap="none" dirty="0">
                          <a:solidFill>
                            <a:schemeClr val="bg2"/>
                          </a:solidFill>
                          <a:effectLst/>
                          <a:latin typeface="+mn-lt"/>
                          <a:ea typeface="+mn-ea"/>
                          <a:cs typeface="+mn-cs"/>
                          <a:sym typeface="Arial"/>
                        </a:rPr>
                        <a:t> improve model accuracy compared to generic models.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chemeClr val="bg2"/>
                          </a:solidFill>
                          <a:effectLst/>
                          <a:latin typeface="+mn-lt"/>
                          <a:ea typeface="+mn-ea"/>
                          <a:cs typeface="+mn-cs"/>
                          <a:sym typeface="Arial"/>
                        </a:rPr>
                        <a:t>Personalization layers </a:t>
                      </a:r>
                      <a:r>
                        <a:rPr lang="en-US" sz="1050" b="1" i="0" u="none" strike="noStrike" cap="none" dirty="0">
                          <a:solidFill>
                            <a:schemeClr val="bg2"/>
                          </a:solidFill>
                          <a:effectLst/>
                          <a:latin typeface="+mn-lt"/>
                          <a:ea typeface="+mn-ea"/>
                          <a:cs typeface="+mn-cs"/>
                          <a:sym typeface="Arial"/>
                        </a:rPr>
                        <a:t>improve</a:t>
                      </a:r>
                      <a:r>
                        <a:rPr lang="en-US" sz="1050" b="0" i="0" u="none" strike="noStrike" cap="none" dirty="0">
                          <a:solidFill>
                            <a:schemeClr val="bg2"/>
                          </a:solidFill>
                          <a:effectLst/>
                          <a:latin typeface="+mn-lt"/>
                          <a:ea typeface="+mn-ea"/>
                          <a:cs typeface="+mn-cs"/>
                          <a:sym typeface="Arial"/>
                        </a:rPr>
                        <a:t> model accuracy over generic models.</a:t>
                      </a:r>
                    </a:p>
                  </a:txBody>
                  <a:tcPr/>
                </a:tc>
                <a:extLst>
                  <a:ext uri="{0D108BD9-81ED-4DB2-BD59-A6C34878D82A}">
                    <a16:rowId xmlns:a16="http://schemas.microsoft.com/office/drawing/2014/main" val="2640438485"/>
                  </a:ext>
                </a:extLst>
              </a:tr>
            </a:tbl>
          </a:graphicData>
        </a:graphic>
      </p:graphicFrame>
    </p:spTree>
    <p:extLst>
      <p:ext uri="{BB962C8B-B14F-4D97-AF65-F5344CB8AC3E}">
        <p14:creationId xmlns:p14="http://schemas.microsoft.com/office/powerpoint/2010/main" val="285421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A06DDCF-ADAC-80AA-73E7-B7B68D694956}"/>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2F353B87-84C6-0BE6-EFBE-AD423441692B}"/>
              </a:ext>
            </a:extLst>
          </p:cNvPr>
          <p:cNvSpPr txBox="1">
            <a:spLocks noGrp="1"/>
          </p:cNvSpPr>
          <p:nvPr>
            <p:ph type="title"/>
          </p:nvPr>
        </p:nvSpPr>
        <p:spPr>
          <a:xfrm>
            <a:off x="729450" y="535925"/>
            <a:ext cx="7688700" cy="50622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Questions [Continued..]</a:t>
            </a:r>
            <a:endParaRPr dirty="0"/>
          </a:p>
        </p:txBody>
      </p:sp>
      <p:sp>
        <p:nvSpPr>
          <p:cNvPr id="105" name="Google Shape;105;p16">
            <a:extLst>
              <a:ext uri="{FF2B5EF4-FFF2-40B4-BE49-F238E27FC236}">
                <a16:creationId xmlns:a16="http://schemas.microsoft.com/office/drawing/2014/main" id="{88D4FF2D-21EF-6A17-3452-DB350EC45A37}"/>
              </a:ext>
            </a:extLst>
          </p:cNvPr>
          <p:cNvSpPr txBox="1">
            <a:spLocks noGrp="1"/>
          </p:cNvSpPr>
          <p:nvPr>
            <p:ph type="body" idx="1"/>
          </p:nvPr>
        </p:nvSpPr>
        <p:spPr>
          <a:xfrm>
            <a:off x="729450" y="1264024"/>
            <a:ext cx="7688700" cy="3449170"/>
          </a:xfrm>
          <a:prstGeom prst="rect">
            <a:avLst/>
          </a:prstGeom>
        </p:spPr>
        <p:txBody>
          <a:bodyPr spcFirstLastPara="1" wrap="square" lIns="91425" tIns="91425" rIns="91425" bIns="91425" anchor="t" anchorCtr="0">
            <a:normAutofit/>
          </a:bodyPr>
          <a:lstStyle/>
          <a:p>
            <a:pPr marL="146050" indent="0">
              <a:buNone/>
            </a:pPr>
            <a:r>
              <a:rPr lang="en-US" b="1" dirty="0"/>
              <a:t>Statistical Methods &amp; Usage</a:t>
            </a:r>
          </a:p>
          <a:p>
            <a:pPr marL="146050" indent="0">
              <a:buNone/>
            </a:pPr>
            <a:endParaRPr lang="en-US" b="1" dirty="0"/>
          </a:p>
          <a:p>
            <a:pPr marL="146050" indent="0">
              <a:buNone/>
            </a:pPr>
            <a:endParaRPr lang="en-US" b="1" dirty="0"/>
          </a:p>
          <a:p>
            <a:pPr marL="146050" indent="0">
              <a:buNone/>
            </a:pPr>
            <a:endParaRPr 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dirty="0"/>
          </a:p>
          <a:p>
            <a:pPr marL="0" lvl="0" indent="0" algn="l" rtl="0">
              <a:spcBef>
                <a:spcPts val="1200"/>
              </a:spcBef>
              <a:spcAft>
                <a:spcPts val="1200"/>
              </a:spcAft>
              <a:buNone/>
            </a:pPr>
            <a:endParaRPr b="1" dirty="0"/>
          </a:p>
        </p:txBody>
      </p:sp>
      <p:graphicFrame>
        <p:nvGraphicFramePr>
          <p:cNvPr id="2" name="Table 1">
            <a:extLst>
              <a:ext uri="{FF2B5EF4-FFF2-40B4-BE49-F238E27FC236}">
                <a16:creationId xmlns:a16="http://schemas.microsoft.com/office/drawing/2014/main" id="{27FF4CB1-0324-1754-4D1D-D3C4FFA2DB2E}"/>
              </a:ext>
            </a:extLst>
          </p:cNvPr>
          <p:cNvGraphicFramePr>
            <a:graphicFrameLocks noGrp="1"/>
          </p:cNvGraphicFramePr>
          <p:nvPr>
            <p:extLst>
              <p:ext uri="{D42A27DB-BD31-4B8C-83A1-F6EECF244321}">
                <p14:modId xmlns:p14="http://schemas.microsoft.com/office/powerpoint/2010/main" val="1452904917"/>
              </p:ext>
            </p:extLst>
          </p:nvPr>
        </p:nvGraphicFramePr>
        <p:xfrm>
          <a:off x="927904" y="1722493"/>
          <a:ext cx="7777441" cy="2352040"/>
        </p:xfrm>
        <a:graphic>
          <a:graphicData uri="http://schemas.openxmlformats.org/drawingml/2006/table">
            <a:tbl>
              <a:tblPr firstRow="1" bandRow="1">
                <a:tableStyleId>{5C22544A-7EE6-4342-B048-85BDC9FD1C3A}</a:tableStyleId>
              </a:tblPr>
              <a:tblGrid>
                <a:gridCol w="714209">
                  <a:extLst>
                    <a:ext uri="{9D8B030D-6E8A-4147-A177-3AD203B41FA5}">
                      <a16:colId xmlns:a16="http://schemas.microsoft.com/office/drawing/2014/main" val="3168054747"/>
                    </a:ext>
                  </a:extLst>
                </a:gridCol>
                <a:gridCol w="2634052">
                  <a:extLst>
                    <a:ext uri="{9D8B030D-6E8A-4147-A177-3AD203B41FA5}">
                      <a16:colId xmlns:a16="http://schemas.microsoft.com/office/drawing/2014/main" val="1061394747"/>
                    </a:ext>
                  </a:extLst>
                </a:gridCol>
                <a:gridCol w="4429180">
                  <a:extLst>
                    <a:ext uri="{9D8B030D-6E8A-4147-A177-3AD203B41FA5}">
                      <a16:colId xmlns:a16="http://schemas.microsoft.com/office/drawing/2014/main" val="10921330"/>
                    </a:ext>
                  </a:extLst>
                </a:gridCol>
              </a:tblGrid>
              <a:tr h="370840">
                <a:tc>
                  <a:txBody>
                    <a:bodyPr/>
                    <a:lstStyle/>
                    <a:p>
                      <a:r>
                        <a:rPr lang="en-US" sz="1100" dirty="0"/>
                        <a:t>RQ</a:t>
                      </a:r>
                    </a:p>
                  </a:txBody>
                  <a:tcPr/>
                </a:tc>
                <a:tc>
                  <a:txBody>
                    <a:bodyPr/>
                    <a:lstStyle/>
                    <a:p>
                      <a:r>
                        <a:rPr lang="en-US" sz="1400" b="1" i="0" u="none" strike="noStrike" cap="none" dirty="0">
                          <a:solidFill>
                            <a:schemeClr val="lt1"/>
                          </a:solidFill>
                          <a:effectLst/>
                          <a:latin typeface="+mn-lt"/>
                          <a:ea typeface="+mn-ea"/>
                          <a:cs typeface="+mn-cs"/>
                          <a:sym typeface="Arial"/>
                        </a:rPr>
                        <a:t>Statistical Method</a:t>
                      </a:r>
                    </a:p>
                  </a:txBody>
                  <a:tcPr/>
                </a:tc>
                <a:tc>
                  <a:txBody>
                    <a:bodyPr/>
                    <a:lstStyle/>
                    <a:p>
                      <a:r>
                        <a:rPr lang="en-US" sz="1400" b="1" i="0" u="none" strike="noStrike" cap="none" dirty="0">
                          <a:solidFill>
                            <a:schemeClr val="lt1"/>
                          </a:solidFill>
                          <a:effectLst/>
                          <a:latin typeface="+mn-lt"/>
                          <a:ea typeface="+mn-ea"/>
                          <a:cs typeface="+mn-cs"/>
                          <a:sym typeface="Arial"/>
                        </a:rPr>
                        <a:t>Usage</a:t>
                      </a:r>
                    </a:p>
                  </a:txBody>
                  <a:tcPr/>
                </a:tc>
                <a:extLst>
                  <a:ext uri="{0D108BD9-81ED-4DB2-BD59-A6C34878D82A}">
                    <a16:rowId xmlns:a16="http://schemas.microsoft.com/office/drawing/2014/main" val="2340701623"/>
                  </a:ext>
                </a:extLst>
              </a:tr>
              <a:tr h="370840">
                <a:tc>
                  <a:txBody>
                    <a:bodyPr/>
                    <a:lstStyle/>
                    <a:p>
                      <a:r>
                        <a:rPr lang="en-US" sz="1000" dirty="0">
                          <a:solidFill>
                            <a:schemeClr val="bg2"/>
                          </a:solidFill>
                        </a:rPr>
                        <a:t>RQ1</a:t>
                      </a:r>
                    </a:p>
                  </a:txBody>
                  <a:tcPr/>
                </a:tc>
                <a:tc>
                  <a:txBody>
                    <a:bodyPr/>
                    <a:lstStyle/>
                    <a:p>
                      <a:r>
                        <a:rPr lang="en-US" sz="1100" b="0" i="0" u="none" strike="noStrike" cap="none" dirty="0">
                          <a:solidFill>
                            <a:schemeClr val="bg2"/>
                          </a:solidFill>
                          <a:effectLst/>
                          <a:latin typeface="+mn-lt"/>
                          <a:ea typeface="+mn-ea"/>
                          <a:cs typeface="+mn-cs"/>
                          <a:sym typeface="Arial"/>
                        </a:rPr>
                        <a:t>Cohen’s d (Two-group comparison)</a:t>
                      </a:r>
                    </a:p>
                  </a:txBody>
                  <a:tcPr/>
                </a:tc>
                <a:tc>
                  <a:txBody>
                    <a:bodyPr/>
                    <a:lstStyle/>
                    <a:p>
                      <a:r>
                        <a:rPr lang="en-US" sz="1100" b="0" i="0" u="none" strike="noStrike" cap="none" dirty="0">
                          <a:solidFill>
                            <a:schemeClr val="bg2"/>
                          </a:solidFill>
                          <a:effectLst/>
                          <a:latin typeface="+mn-lt"/>
                          <a:ea typeface="+mn-ea"/>
                          <a:cs typeface="+mn-cs"/>
                          <a:sym typeface="Arial"/>
                        </a:rPr>
                        <a:t>Evaluate effect size for detecting behavioral deviations between personalized vs generic models.</a:t>
                      </a:r>
                    </a:p>
                  </a:txBody>
                  <a:tcPr/>
                </a:tc>
                <a:extLst>
                  <a:ext uri="{0D108BD9-81ED-4DB2-BD59-A6C34878D82A}">
                    <a16:rowId xmlns:a16="http://schemas.microsoft.com/office/drawing/2014/main" val="3837681239"/>
                  </a:ext>
                </a:extLst>
              </a:tr>
              <a:tr h="370840">
                <a:tc>
                  <a:txBody>
                    <a:bodyPr/>
                    <a:lstStyle/>
                    <a:p>
                      <a:r>
                        <a:rPr lang="en-US" sz="1000" dirty="0">
                          <a:solidFill>
                            <a:schemeClr val="bg2"/>
                          </a:solidFill>
                        </a:rPr>
                        <a:t>RQ2</a:t>
                      </a:r>
                    </a:p>
                  </a:txBody>
                  <a:tcPr/>
                </a:tc>
                <a:tc>
                  <a:txBody>
                    <a:bodyPr/>
                    <a:lstStyle/>
                    <a:p>
                      <a:br>
                        <a:rPr lang="en-US" sz="1100" b="0" i="0" u="none" strike="noStrike" cap="none" dirty="0">
                          <a:solidFill>
                            <a:schemeClr val="bg2"/>
                          </a:solidFill>
                          <a:effectLst/>
                          <a:latin typeface="+mn-lt"/>
                          <a:ea typeface="+mn-ea"/>
                          <a:cs typeface="+mn-cs"/>
                          <a:sym typeface="Arial"/>
                        </a:rPr>
                      </a:br>
                      <a:endParaRPr lang="en-US" sz="1100" b="0" i="0" u="none" strike="noStrike" cap="none" dirty="0">
                        <a:solidFill>
                          <a:schemeClr val="bg2"/>
                        </a:solidFill>
                        <a:effectLst/>
                        <a:latin typeface="+mn-lt"/>
                        <a:ea typeface="+mn-ea"/>
                        <a:cs typeface="+mn-cs"/>
                        <a:sym typeface="Arial"/>
                      </a:endParaRPr>
                    </a:p>
                    <a:p>
                      <a:r>
                        <a:rPr lang="en-US" sz="1100" b="0" i="0" u="none" strike="noStrike" cap="none" dirty="0">
                          <a:solidFill>
                            <a:schemeClr val="bg2"/>
                          </a:solidFill>
                          <a:effectLst/>
                          <a:latin typeface="+mn-lt"/>
                          <a:ea typeface="+mn-ea"/>
                          <a:cs typeface="+mn-cs"/>
                          <a:sym typeface="Arial"/>
                        </a:rPr>
                        <a:t>Cohen’s f (ANOVA)</a:t>
                      </a:r>
                    </a:p>
                  </a:txBody>
                  <a:tcPr/>
                </a:tc>
                <a:tc>
                  <a:txBody>
                    <a:bodyPr/>
                    <a:lstStyle/>
                    <a:p>
                      <a:r>
                        <a:rPr lang="en-US" sz="1100" b="0" i="0" u="none" strike="noStrike" cap="none" dirty="0">
                          <a:solidFill>
                            <a:schemeClr val="bg2"/>
                          </a:solidFill>
                          <a:effectLst/>
                          <a:latin typeface="+mn-lt"/>
                          <a:ea typeface="+mn-ea"/>
                          <a:cs typeface="+mn-cs"/>
                          <a:sym typeface="Arial"/>
                        </a:rPr>
                        <a:t>Compare model performance across different contextual conditions to assess impact of context.</a:t>
                      </a:r>
                    </a:p>
                  </a:txBody>
                  <a:tcPr/>
                </a:tc>
                <a:extLst>
                  <a:ext uri="{0D108BD9-81ED-4DB2-BD59-A6C34878D82A}">
                    <a16:rowId xmlns:a16="http://schemas.microsoft.com/office/drawing/2014/main" val="169836641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2"/>
                          </a:solidFill>
                        </a:rPr>
                        <a:t>RQ3</a:t>
                      </a:r>
                    </a:p>
                  </a:txBody>
                  <a:tcPr/>
                </a:tc>
                <a:tc>
                  <a:txBody>
                    <a:bodyPr/>
                    <a:lstStyle/>
                    <a:p>
                      <a:r>
                        <a:rPr lang="en-US" sz="1100" b="0" i="0" u="none" strike="noStrike" cap="none" dirty="0">
                          <a:solidFill>
                            <a:schemeClr val="bg2"/>
                          </a:solidFill>
                          <a:effectLst/>
                          <a:latin typeface="+mn-lt"/>
                          <a:ea typeface="+mn-ea"/>
                          <a:cs typeface="+mn-cs"/>
                          <a:sym typeface="Arial"/>
                        </a:rPr>
                        <a:t>Temporal Contrastive Learning (self-supervised)</a:t>
                      </a:r>
                    </a:p>
                  </a:txBody>
                  <a:tcPr/>
                </a:tc>
                <a:tc>
                  <a:txBody>
                    <a:bodyPr/>
                    <a:lstStyle/>
                    <a:p>
                      <a:r>
                        <a:rPr lang="en-US" sz="1100" b="0" i="0" u="none" strike="noStrike" cap="none" dirty="0">
                          <a:solidFill>
                            <a:schemeClr val="bg2"/>
                          </a:solidFill>
                          <a:effectLst/>
                          <a:latin typeface="+mn-lt"/>
                          <a:ea typeface="+mn-ea"/>
                          <a:cs typeface="+mn-cs"/>
                          <a:sym typeface="Arial"/>
                        </a:rPr>
                        <a:t>Identify early depression signs using anchor-positive-negative time windows; focus on temporal patterns rather than group means.</a:t>
                      </a:r>
                    </a:p>
                    <a:p>
                      <a:endParaRPr lang="en-US" sz="700" dirty="0">
                        <a:solidFill>
                          <a:schemeClr val="bg2"/>
                        </a:solidFill>
                      </a:endParaRPr>
                    </a:p>
                  </a:txBody>
                  <a:tcPr/>
                </a:tc>
                <a:extLst>
                  <a:ext uri="{0D108BD9-81ED-4DB2-BD59-A6C34878D82A}">
                    <a16:rowId xmlns:a16="http://schemas.microsoft.com/office/drawing/2014/main" val="246560659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2"/>
                          </a:solidFill>
                        </a:rPr>
                        <a:t>RQ4</a:t>
                      </a:r>
                    </a:p>
                  </a:txBody>
                  <a:tcPr/>
                </a:tc>
                <a:tc>
                  <a:txBody>
                    <a:bodyPr/>
                    <a:lstStyle/>
                    <a:p>
                      <a:r>
                        <a:rPr lang="en-US" sz="1100" b="0" i="0" u="none" strike="noStrike" cap="none" dirty="0">
                          <a:solidFill>
                            <a:schemeClr val="bg2"/>
                          </a:solidFill>
                          <a:effectLst/>
                          <a:latin typeface="+mn-lt"/>
                          <a:ea typeface="+mn-ea"/>
                          <a:cs typeface="+mn-cs"/>
                          <a:sym typeface="Arial"/>
                        </a:rPr>
                        <a:t>Cohen’s d (Paired difference)</a:t>
                      </a:r>
                    </a:p>
                  </a:txBody>
                  <a:tcPr/>
                </a:tc>
                <a:tc>
                  <a:txBody>
                    <a:bodyPr/>
                    <a:lstStyle/>
                    <a:p>
                      <a:r>
                        <a:rPr lang="en-US" sz="1100" b="0" i="0" u="none" strike="noStrike" cap="none" dirty="0">
                          <a:solidFill>
                            <a:schemeClr val="bg2"/>
                          </a:solidFill>
                          <a:effectLst/>
                          <a:latin typeface="+mn-lt"/>
                          <a:ea typeface="+mn-ea"/>
                          <a:cs typeface="+mn-cs"/>
                          <a:sym typeface="Arial"/>
                        </a:rPr>
                        <a:t>Compare model performance with and without personalization for the same participants.</a:t>
                      </a:r>
                    </a:p>
                  </a:txBody>
                  <a:tcPr/>
                </a:tc>
                <a:extLst>
                  <a:ext uri="{0D108BD9-81ED-4DB2-BD59-A6C34878D82A}">
                    <a16:rowId xmlns:a16="http://schemas.microsoft.com/office/drawing/2014/main" val="2640438485"/>
                  </a:ext>
                </a:extLst>
              </a:tr>
            </a:tbl>
          </a:graphicData>
        </a:graphic>
      </p:graphicFrame>
    </p:spTree>
    <p:extLst>
      <p:ext uri="{BB962C8B-B14F-4D97-AF65-F5344CB8AC3E}">
        <p14:creationId xmlns:p14="http://schemas.microsoft.com/office/powerpoint/2010/main" val="126683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A5FC6A2-D0C1-6DBB-97D1-0DC5D78DCF66}"/>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ED440D05-2E89-D169-91B7-625542F6BC4C}"/>
              </a:ext>
            </a:extLst>
          </p:cNvPr>
          <p:cNvSpPr txBox="1">
            <a:spLocks noGrp="1"/>
          </p:cNvSpPr>
          <p:nvPr>
            <p:ph type="title"/>
          </p:nvPr>
        </p:nvSpPr>
        <p:spPr>
          <a:xfrm>
            <a:off x="729450" y="535925"/>
            <a:ext cx="7688700" cy="50622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Questions [Continued..]</a:t>
            </a:r>
            <a:endParaRPr dirty="0"/>
          </a:p>
        </p:txBody>
      </p:sp>
      <p:sp>
        <p:nvSpPr>
          <p:cNvPr id="105" name="Google Shape;105;p16">
            <a:extLst>
              <a:ext uri="{FF2B5EF4-FFF2-40B4-BE49-F238E27FC236}">
                <a16:creationId xmlns:a16="http://schemas.microsoft.com/office/drawing/2014/main" id="{48FB36B5-C73E-35A1-CDC1-A33724E0F6C8}"/>
              </a:ext>
            </a:extLst>
          </p:cNvPr>
          <p:cNvSpPr txBox="1">
            <a:spLocks noGrp="1"/>
          </p:cNvSpPr>
          <p:nvPr>
            <p:ph type="body" idx="1"/>
          </p:nvPr>
        </p:nvSpPr>
        <p:spPr>
          <a:xfrm>
            <a:off x="729450" y="1264024"/>
            <a:ext cx="7688700" cy="3449170"/>
          </a:xfrm>
          <a:prstGeom prst="rect">
            <a:avLst/>
          </a:prstGeom>
        </p:spPr>
        <p:txBody>
          <a:bodyPr spcFirstLastPara="1" wrap="square" lIns="91425" tIns="91425" rIns="91425" bIns="91425" anchor="t" anchorCtr="0">
            <a:normAutofit/>
          </a:bodyPr>
          <a:lstStyle/>
          <a:p>
            <a:pPr marL="146050" indent="0">
              <a:buNone/>
            </a:pPr>
            <a:r>
              <a:rPr lang="en-US" dirty="0"/>
              <a:t>Sample Size &amp; Test Results</a:t>
            </a:r>
            <a:endParaRPr lang="en-US" b="1" dirty="0"/>
          </a:p>
          <a:p>
            <a:pPr marL="146050" indent="0">
              <a:buNone/>
            </a:pPr>
            <a:endParaRPr lang="en-US" b="1" dirty="0"/>
          </a:p>
          <a:p>
            <a:pPr marL="146050" indent="0">
              <a:buNone/>
            </a:pPr>
            <a:endParaRPr 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altLang="en-US" b="1" dirty="0"/>
          </a:p>
          <a:p>
            <a:pPr marL="146050" indent="0">
              <a:buNone/>
            </a:pPr>
            <a:endParaRPr lang="en-US" dirty="0"/>
          </a:p>
          <a:p>
            <a:pPr marL="0" lvl="0" indent="0" algn="l" rtl="0">
              <a:spcBef>
                <a:spcPts val="1200"/>
              </a:spcBef>
              <a:spcAft>
                <a:spcPts val="1200"/>
              </a:spcAft>
              <a:buNone/>
            </a:pPr>
            <a:endParaRPr b="1" dirty="0"/>
          </a:p>
        </p:txBody>
      </p:sp>
      <p:graphicFrame>
        <p:nvGraphicFramePr>
          <p:cNvPr id="2" name="Table 1">
            <a:extLst>
              <a:ext uri="{FF2B5EF4-FFF2-40B4-BE49-F238E27FC236}">
                <a16:creationId xmlns:a16="http://schemas.microsoft.com/office/drawing/2014/main" id="{FB25EE68-FD03-A1F9-9705-D382585B6F94}"/>
              </a:ext>
            </a:extLst>
          </p:cNvPr>
          <p:cNvGraphicFramePr>
            <a:graphicFrameLocks noGrp="1"/>
          </p:cNvGraphicFramePr>
          <p:nvPr>
            <p:extLst>
              <p:ext uri="{D42A27DB-BD31-4B8C-83A1-F6EECF244321}">
                <p14:modId xmlns:p14="http://schemas.microsoft.com/office/powerpoint/2010/main" val="3146123532"/>
              </p:ext>
            </p:extLst>
          </p:nvPr>
        </p:nvGraphicFramePr>
        <p:xfrm>
          <a:off x="961522" y="1637777"/>
          <a:ext cx="7777441" cy="2133600"/>
        </p:xfrm>
        <a:graphic>
          <a:graphicData uri="http://schemas.openxmlformats.org/drawingml/2006/table">
            <a:tbl>
              <a:tblPr firstRow="1" bandRow="1">
                <a:tableStyleId>{5C22544A-7EE6-4342-B048-85BDC9FD1C3A}</a:tableStyleId>
              </a:tblPr>
              <a:tblGrid>
                <a:gridCol w="533518">
                  <a:extLst>
                    <a:ext uri="{9D8B030D-6E8A-4147-A177-3AD203B41FA5}">
                      <a16:colId xmlns:a16="http://schemas.microsoft.com/office/drawing/2014/main" val="3168054747"/>
                    </a:ext>
                  </a:extLst>
                </a:gridCol>
                <a:gridCol w="1275054">
                  <a:extLst>
                    <a:ext uri="{9D8B030D-6E8A-4147-A177-3AD203B41FA5}">
                      <a16:colId xmlns:a16="http://schemas.microsoft.com/office/drawing/2014/main" val="1061394747"/>
                    </a:ext>
                  </a:extLst>
                </a:gridCol>
                <a:gridCol w="1284194">
                  <a:extLst>
                    <a:ext uri="{9D8B030D-6E8A-4147-A177-3AD203B41FA5}">
                      <a16:colId xmlns:a16="http://schemas.microsoft.com/office/drawing/2014/main" val="2921504277"/>
                    </a:ext>
                  </a:extLst>
                </a:gridCol>
                <a:gridCol w="4684675">
                  <a:extLst>
                    <a:ext uri="{9D8B030D-6E8A-4147-A177-3AD203B41FA5}">
                      <a16:colId xmlns:a16="http://schemas.microsoft.com/office/drawing/2014/main" val="10921330"/>
                    </a:ext>
                  </a:extLst>
                </a:gridCol>
              </a:tblGrid>
              <a:tr h="370840">
                <a:tc>
                  <a:txBody>
                    <a:bodyPr/>
                    <a:lstStyle/>
                    <a:p>
                      <a:r>
                        <a:rPr lang="en-US" sz="1100" dirty="0"/>
                        <a:t>RQ</a:t>
                      </a:r>
                    </a:p>
                  </a:txBody>
                  <a:tcPr/>
                </a:tc>
                <a:tc>
                  <a:txBody>
                    <a:bodyPr/>
                    <a:lstStyle/>
                    <a:p>
                      <a:r>
                        <a:rPr lang="en-US" sz="1100" b="1" i="0" u="none" strike="noStrike" cap="none" dirty="0">
                          <a:solidFill>
                            <a:schemeClr val="lt1"/>
                          </a:solidFill>
                          <a:effectLst/>
                          <a:latin typeface="+mn-lt"/>
                          <a:ea typeface="+mn-ea"/>
                          <a:cs typeface="+mn-cs"/>
                          <a:sym typeface="Arial"/>
                        </a:rPr>
                        <a:t>Required N</a:t>
                      </a:r>
                    </a:p>
                  </a:txBody>
                  <a:tcPr/>
                </a:tc>
                <a:tc>
                  <a:txBody>
                    <a:bodyPr/>
                    <a:lstStyle/>
                    <a:p>
                      <a:r>
                        <a:rPr lang="en-US" sz="1100" b="1" i="0" u="none" strike="noStrike" cap="none" dirty="0">
                          <a:solidFill>
                            <a:schemeClr val="lt1"/>
                          </a:solidFill>
                          <a:effectLst/>
                          <a:latin typeface="+mn-lt"/>
                          <a:ea typeface="+mn-ea"/>
                          <a:cs typeface="+mn-cs"/>
                          <a:sym typeface="Arial"/>
                        </a:rPr>
                        <a:t>Available N</a:t>
                      </a:r>
                    </a:p>
                  </a:txBody>
                  <a:tcPr/>
                </a:tc>
                <a:tc>
                  <a:txBody>
                    <a:bodyPr/>
                    <a:lstStyle/>
                    <a:p>
                      <a:r>
                        <a:rPr lang="en-US" sz="1100" b="1" i="0" u="none" strike="noStrike" cap="none" dirty="0">
                          <a:solidFill>
                            <a:schemeClr val="lt1"/>
                          </a:solidFill>
                          <a:effectLst/>
                          <a:latin typeface="+mn-lt"/>
                          <a:ea typeface="+mn-ea"/>
                          <a:cs typeface="+mn-cs"/>
                          <a:sym typeface="Arial"/>
                        </a:rPr>
                        <a:t>Conclusion</a:t>
                      </a:r>
                    </a:p>
                  </a:txBody>
                  <a:tcPr/>
                </a:tc>
                <a:extLst>
                  <a:ext uri="{0D108BD9-81ED-4DB2-BD59-A6C34878D82A}">
                    <a16:rowId xmlns:a16="http://schemas.microsoft.com/office/drawing/2014/main" val="2340701623"/>
                  </a:ext>
                </a:extLst>
              </a:tr>
              <a:tr h="370840">
                <a:tc>
                  <a:txBody>
                    <a:bodyPr/>
                    <a:lstStyle/>
                    <a:p>
                      <a:r>
                        <a:rPr lang="en-US" sz="1100" dirty="0">
                          <a:solidFill>
                            <a:schemeClr val="bg2"/>
                          </a:solidFill>
                        </a:rPr>
                        <a:t>RQ1</a:t>
                      </a:r>
                    </a:p>
                  </a:txBody>
                  <a:tcPr/>
                </a:tc>
                <a:tc>
                  <a:txBody>
                    <a:bodyPr/>
                    <a:lstStyle/>
                    <a:p>
                      <a:r>
                        <a:rPr lang="en-US" sz="1100" dirty="0">
                          <a:solidFill>
                            <a:schemeClr val="bg2"/>
                          </a:solidFill>
                          <a:sym typeface="Arial"/>
                        </a:rPr>
                        <a:t>~63</a:t>
                      </a:r>
                    </a:p>
                  </a:txBody>
                  <a:tcPr/>
                </a:tc>
                <a:tc>
                  <a:txBody>
                    <a:bodyPr/>
                    <a:lstStyle/>
                    <a:p>
                      <a:r>
                        <a:rPr lang="en-US" sz="1100" dirty="0">
                          <a:solidFill>
                            <a:schemeClr val="bg2"/>
                          </a:solidFill>
                          <a:sym typeface="Arial"/>
                        </a:rPr>
                        <a:t>497</a:t>
                      </a:r>
                    </a:p>
                  </a:txBody>
                  <a:tcPr/>
                </a:tc>
                <a:tc>
                  <a:txBody>
                    <a:bodyPr/>
                    <a:lstStyle/>
                    <a:p>
                      <a:r>
                        <a:rPr lang="en-US" sz="1100" dirty="0">
                          <a:solidFill>
                            <a:schemeClr val="bg2"/>
                          </a:solidFill>
                          <a:sym typeface="Arial"/>
                        </a:rPr>
                        <a:t>Dataset sufficient for personalized vs generic comparison.</a:t>
                      </a:r>
                    </a:p>
                  </a:txBody>
                  <a:tcPr/>
                </a:tc>
                <a:extLst>
                  <a:ext uri="{0D108BD9-81ED-4DB2-BD59-A6C34878D82A}">
                    <a16:rowId xmlns:a16="http://schemas.microsoft.com/office/drawing/2014/main" val="3837681239"/>
                  </a:ext>
                </a:extLst>
              </a:tr>
              <a:tr h="370840">
                <a:tc>
                  <a:txBody>
                    <a:bodyPr/>
                    <a:lstStyle/>
                    <a:p>
                      <a:r>
                        <a:rPr lang="en-US" sz="1100" dirty="0">
                          <a:solidFill>
                            <a:schemeClr val="bg2"/>
                          </a:solidFill>
                        </a:rPr>
                        <a:t>RQ2</a:t>
                      </a:r>
                    </a:p>
                  </a:txBody>
                  <a:tcPr/>
                </a:tc>
                <a:tc>
                  <a:txBody>
                    <a:bodyPr/>
                    <a:lstStyle/>
                    <a:p>
                      <a:br>
                        <a:rPr lang="en-US" sz="1100" dirty="0">
                          <a:solidFill>
                            <a:schemeClr val="bg2"/>
                          </a:solidFill>
                          <a:sym typeface="Arial"/>
                        </a:rPr>
                      </a:br>
                      <a:endParaRPr lang="en-US" sz="1100" dirty="0">
                        <a:solidFill>
                          <a:schemeClr val="bg2"/>
                        </a:solidFill>
                        <a:sym typeface="Arial"/>
                      </a:endParaRPr>
                    </a:p>
                    <a:p>
                      <a:r>
                        <a:rPr lang="en-US" sz="1100" dirty="0">
                          <a:solidFill>
                            <a:schemeClr val="bg2"/>
                          </a:solidFill>
                          <a:sym typeface="Arial"/>
                        </a:rPr>
                        <a:t>~126</a:t>
                      </a:r>
                    </a:p>
                  </a:txBody>
                  <a:tcPr/>
                </a:tc>
                <a:tc>
                  <a:txBody>
                    <a:bodyPr/>
                    <a:lstStyle/>
                    <a:p>
                      <a:r>
                        <a:rPr lang="en-US" sz="1100" dirty="0">
                          <a:solidFill>
                            <a:schemeClr val="bg2"/>
                          </a:solidFill>
                          <a:sym typeface="Arial"/>
                        </a:rPr>
                        <a:t>497</a:t>
                      </a:r>
                    </a:p>
                  </a:txBody>
                  <a:tcPr/>
                </a:tc>
                <a:tc>
                  <a:txBody>
                    <a:bodyPr/>
                    <a:lstStyle/>
                    <a:p>
                      <a:r>
                        <a:rPr lang="en-US" sz="1100" dirty="0">
                          <a:solidFill>
                            <a:schemeClr val="bg2"/>
                          </a:solidFill>
                          <a:sym typeface="Arial"/>
                        </a:rPr>
                        <a:t>Dataset sufficient for contextual analysis.</a:t>
                      </a:r>
                    </a:p>
                  </a:txBody>
                  <a:tcPr/>
                </a:tc>
                <a:extLst>
                  <a:ext uri="{0D108BD9-81ED-4DB2-BD59-A6C34878D82A}">
                    <a16:rowId xmlns:a16="http://schemas.microsoft.com/office/drawing/2014/main" val="169836641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bg2"/>
                          </a:solidFill>
                        </a:rPr>
                        <a:t>RQ3</a:t>
                      </a:r>
                    </a:p>
                  </a:txBody>
                  <a:tcPr/>
                </a:tc>
                <a:tc>
                  <a:txBody>
                    <a:bodyPr/>
                    <a:lstStyle/>
                    <a:p>
                      <a:r>
                        <a:rPr lang="en-US" sz="1100" dirty="0">
                          <a:solidFill>
                            <a:schemeClr val="bg2"/>
                          </a:solidFill>
                          <a:sym typeface="Arial"/>
                        </a:rPr>
                        <a:t>-</a:t>
                      </a:r>
                    </a:p>
                  </a:txBody>
                  <a:tcPr/>
                </a:tc>
                <a:tc>
                  <a:txBody>
                    <a:bodyPr/>
                    <a:lstStyle/>
                    <a:p>
                      <a:r>
                        <a:rPr lang="en-US" sz="1100" dirty="0">
                          <a:solidFill>
                            <a:schemeClr val="bg2"/>
                          </a:solidFill>
                          <a:sym typeface="Arial"/>
                        </a:rPr>
                        <a:t>497</a:t>
                      </a:r>
                    </a:p>
                  </a:txBody>
                  <a:tcPr/>
                </a:tc>
                <a:tc>
                  <a:txBody>
                    <a:bodyPr/>
                    <a:lstStyle/>
                    <a:p>
                      <a:r>
                        <a:rPr lang="en-US" sz="1100" dirty="0">
                          <a:solidFill>
                            <a:schemeClr val="bg2"/>
                          </a:solidFill>
                          <a:sym typeface="Arial"/>
                        </a:rPr>
                        <a:t>Dataset suitable for temporal contrastive learning; temporal resolution more critical than N.</a:t>
                      </a:r>
                      <a:endParaRPr lang="en-US" sz="1100" dirty="0">
                        <a:solidFill>
                          <a:schemeClr val="bg2"/>
                        </a:solidFill>
                      </a:endParaRPr>
                    </a:p>
                  </a:txBody>
                  <a:tcPr/>
                </a:tc>
                <a:extLst>
                  <a:ext uri="{0D108BD9-81ED-4DB2-BD59-A6C34878D82A}">
                    <a16:rowId xmlns:a16="http://schemas.microsoft.com/office/drawing/2014/main" val="246560659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solidFill>
                            <a:schemeClr val="bg2"/>
                          </a:solidFill>
                        </a:rPr>
                        <a:t>RQ4</a:t>
                      </a:r>
                    </a:p>
                  </a:txBody>
                  <a:tcPr/>
                </a:tc>
                <a:tc>
                  <a:txBody>
                    <a:bodyPr/>
                    <a:lstStyle/>
                    <a:p>
                      <a:r>
                        <a:rPr lang="en-US" sz="1100" dirty="0">
                          <a:solidFill>
                            <a:schemeClr val="bg2"/>
                          </a:solidFill>
                          <a:sym typeface="Arial"/>
                        </a:rPr>
                        <a:t>~32</a:t>
                      </a:r>
                    </a:p>
                  </a:txBody>
                  <a:tcPr/>
                </a:tc>
                <a:tc>
                  <a:txBody>
                    <a:bodyPr/>
                    <a:lstStyle/>
                    <a:p>
                      <a:r>
                        <a:rPr lang="en-US" sz="1100" dirty="0">
                          <a:solidFill>
                            <a:schemeClr val="bg2"/>
                          </a:solidFill>
                          <a:sym typeface="Arial"/>
                        </a:rPr>
                        <a:t>497</a:t>
                      </a:r>
                    </a:p>
                  </a:txBody>
                  <a:tcPr/>
                </a:tc>
                <a:tc>
                  <a:txBody>
                    <a:bodyPr/>
                    <a:lstStyle/>
                    <a:p>
                      <a:r>
                        <a:rPr lang="en-US" sz="1100" dirty="0">
                          <a:solidFill>
                            <a:schemeClr val="bg2"/>
                          </a:solidFill>
                          <a:sym typeface="Arial"/>
                        </a:rPr>
                        <a:t>Dataset sufficient to test impact of personalization.</a:t>
                      </a:r>
                    </a:p>
                  </a:txBody>
                  <a:tcPr/>
                </a:tc>
                <a:extLst>
                  <a:ext uri="{0D108BD9-81ED-4DB2-BD59-A6C34878D82A}">
                    <a16:rowId xmlns:a16="http://schemas.microsoft.com/office/drawing/2014/main" val="2640438485"/>
                  </a:ext>
                </a:extLst>
              </a:tr>
            </a:tbl>
          </a:graphicData>
        </a:graphic>
      </p:graphicFrame>
    </p:spTree>
    <p:extLst>
      <p:ext uri="{BB962C8B-B14F-4D97-AF65-F5344CB8AC3E}">
        <p14:creationId xmlns:p14="http://schemas.microsoft.com/office/powerpoint/2010/main" val="103439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96685" y="535925"/>
            <a:ext cx="7688700" cy="535200"/>
          </a:xfrm>
          <a:prstGeom prst="rect">
            <a:avLst/>
          </a:prstGeom>
        </p:spPr>
        <p:txBody>
          <a:bodyPr spcFirstLastPara="1" wrap="square" lIns="91425" tIns="91425" rIns="91425" bIns="91425" anchor="t" anchorCtr="0">
            <a:normAutofit fontScale="90000"/>
          </a:bodyPr>
          <a:lstStyle/>
          <a:p>
            <a:pPr lvl="0"/>
            <a:r>
              <a:rPr lang="en" dirty="0"/>
              <a:t>Data Description and EDA</a:t>
            </a:r>
            <a:endParaRPr dirty="0"/>
          </a:p>
        </p:txBody>
      </p:sp>
      <p:sp>
        <p:nvSpPr>
          <p:cNvPr id="6" name="Google Shape;117;p18">
            <a:extLst>
              <a:ext uri="{FF2B5EF4-FFF2-40B4-BE49-F238E27FC236}">
                <a16:creationId xmlns:a16="http://schemas.microsoft.com/office/drawing/2014/main" id="{184CE3DC-D07A-6A3F-110B-3C0E97613FFC}"/>
              </a:ext>
            </a:extLst>
          </p:cNvPr>
          <p:cNvSpPr txBox="1">
            <a:spLocks noGrp="1"/>
          </p:cNvSpPr>
          <p:nvPr>
            <p:ph type="body" idx="1"/>
          </p:nvPr>
        </p:nvSpPr>
        <p:spPr>
          <a:xfrm>
            <a:off x="729450" y="1311965"/>
            <a:ext cx="7688700" cy="3649141"/>
          </a:xfrm>
          <a:prstGeom prst="rect">
            <a:avLst/>
          </a:prstGeom>
        </p:spPr>
        <p:txBody>
          <a:bodyPr spcFirstLastPara="1" wrap="square" lIns="91425" tIns="91425" rIns="91425" bIns="91425" anchor="t" anchorCtr="0">
            <a:normAutofit fontScale="92500" lnSpcReduction="10000"/>
          </a:bodyPr>
          <a:lstStyle/>
          <a:p>
            <a:pPr marL="107950" indent="0">
              <a:buNone/>
            </a:pPr>
            <a:r>
              <a:rPr lang="en-US" dirty="0"/>
              <a:t>The GLOBEM dataset is a comprehensive, multi-modal dataset collected from 497 individuals over a period of four years (2018-2021). It includes passive sensing data from smartphones and wearable devices, capturing behavioral, physiological, and contextual information relevant to mental health monitoring. Behavioral data comprises phone usage patterns such as calls, screen time, and Bluetooth proximity. Physiological data is gathered through Fitbit devices, tracking steps, sleep, and activity levels. Contextual information includes weekday vs. weekend, holidays, and COVID-affected periods.</a:t>
            </a:r>
          </a:p>
          <a:p>
            <a:pPr marL="107950" indent="0">
              <a:buNone/>
            </a:pPr>
            <a:endParaRPr lang="en-US" b="1" dirty="0"/>
          </a:p>
          <a:p>
            <a:pPr marL="107950" indent="0">
              <a:buNone/>
            </a:pPr>
            <a:r>
              <a:rPr lang="en-US" b="1" dirty="0"/>
              <a:t>Source</a:t>
            </a:r>
            <a:r>
              <a:rPr lang="en-US" dirty="0"/>
              <a:t>: GLOBEM Dataset (INS-W_1: 2018, INS-W_2: 2019, INS-W_3: 2010, INS-W_4:2021)</a:t>
            </a:r>
          </a:p>
          <a:p>
            <a:pPr marL="107950" indent="0">
              <a:buNone/>
            </a:pPr>
            <a:r>
              <a:rPr lang="en-US" b="1" dirty="0"/>
              <a:t>Participants</a:t>
            </a:r>
            <a:r>
              <a:rPr lang="en-US" dirty="0"/>
              <a:t>: 497 individuals</a:t>
            </a:r>
          </a:p>
          <a:p>
            <a:pPr marL="107950" indent="0">
              <a:buNone/>
            </a:pPr>
            <a:r>
              <a:rPr lang="en-US" b="1" dirty="0"/>
              <a:t>Data Types</a:t>
            </a:r>
            <a:r>
              <a:rPr lang="en-US" dirty="0"/>
              <a:t>:</a:t>
            </a:r>
          </a:p>
          <a:p>
            <a:pPr marL="577850" lvl="1" indent="0">
              <a:buNone/>
            </a:pPr>
            <a:r>
              <a:rPr lang="en-US" b="1" dirty="0"/>
              <a:t>Behavioral</a:t>
            </a:r>
            <a:r>
              <a:rPr lang="en-US" dirty="0"/>
              <a:t>: Smartphone usage (calls, screen activity, Bluetooth usage)</a:t>
            </a:r>
          </a:p>
          <a:p>
            <a:pPr marL="577850" lvl="1" indent="0">
              <a:buNone/>
            </a:pPr>
            <a:r>
              <a:rPr lang="en-US" b="1" dirty="0"/>
              <a:t>Physiological</a:t>
            </a:r>
            <a:r>
              <a:rPr lang="en-US" dirty="0"/>
              <a:t>: Fitbit signals (steps count, sleep patterns, activity)</a:t>
            </a:r>
          </a:p>
          <a:p>
            <a:pPr marL="577850" lvl="1" indent="0">
              <a:buNone/>
            </a:pPr>
            <a:r>
              <a:rPr lang="en-US" b="1" dirty="0"/>
              <a:t>Contextual</a:t>
            </a:r>
            <a:r>
              <a:rPr lang="en-US" dirty="0"/>
              <a:t>: Time-based data (weekdays, holidays, COVID-19 periods)</a:t>
            </a:r>
          </a:p>
          <a:p>
            <a:pPr marL="107950" indent="0">
              <a:buNone/>
            </a:pPr>
            <a:r>
              <a:rPr lang="en-US" b="1" dirty="0"/>
              <a:t>Labels</a:t>
            </a:r>
            <a:r>
              <a:rPr lang="en-US" dirty="0"/>
              <a:t>: PHQ-4 and BDI-II depression screening scores</a:t>
            </a:r>
          </a:p>
          <a:p>
            <a:pPr marL="107950" indent="0">
              <a:buNone/>
            </a:pPr>
            <a:endParaRPr lang="en-US" dirty="0"/>
          </a:p>
          <a:p>
            <a:pPr marL="107950" indent="0">
              <a:buNone/>
            </a:pPr>
            <a:r>
              <a:rPr lang="en-US" b="1" dirty="0"/>
              <a:t>Data Reference: </a:t>
            </a:r>
            <a:r>
              <a:rPr lang="en-US" dirty="0"/>
              <a:t>The dataset used in this study can be accessed and downloaded from the following official source.</a:t>
            </a:r>
          </a:p>
          <a:p>
            <a:pPr marL="107950" indent="0">
              <a:buNone/>
            </a:pPr>
            <a:r>
              <a:rPr lang="en-US" dirty="0">
                <a:hlinkClick r:id="rId3"/>
              </a:rPr>
              <a:t>https://the-globem.github.io/datasets/overview</a:t>
            </a: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9DAE8B1-B16B-E4E7-E5C6-94B53546A790}"/>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C35BC10A-BA84-7ED4-25C3-9095481CFAFF}"/>
              </a:ext>
            </a:extLst>
          </p:cNvPr>
          <p:cNvSpPr txBox="1">
            <a:spLocks noGrp="1"/>
          </p:cNvSpPr>
          <p:nvPr>
            <p:ph type="title"/>
          </p:nvPr>
        </p:nvSpPr>
        <p:spPr>
          <a:xfrm>
            <a:off x="796685" y="535925"/>
            <a:ext cx="7688700" cy="535200"/>
          </a:xfrm>
          <a:prstGeom prst="rect">
            <a:avLst/>
          </a:prstGeom>
        </p:spPr>
        <p:txBody>
          <a:bodyPr spcFirstLastPara="1" wrap="square" lIns="91425" tIns="91425" rIns="91425" bIns="91425" anchor="t" anchorCtr="0">
            <a:normAutofit fontScale="90000"/>
          </a:bodyPr>
          <a:lstStyle/>
          <a:p>
            <a:pPr lvl="0"/>
            <a:r>
              <a:rPr lang="en" dirty="0"/>
              <a:t>Data Description and EDA [Continued..]</a:t>
            </a:r>
            <a:endParaRPr dirty="0"/>
          </a:p>
        </p:txBody>
      </p:sp>
      <p:sp>
        <p:nvSpPr>
          <p:cNvPr id="6" name="Google Shape;117;p18">
            <a:extLst>
              <a:ext uri="{FF2B5EF4-FFF2-40B4-BE49-F238E27FC236}">
                <a16:creationId xmlns:a16="http://schemas.microsoft.com/office/drawing/2014/main" id="{628A5CA8-7778-BA12-26F4-DEAEF70C5A8F}"/>
              </a:ext>
              <a:ext uri="{C183D7F6-B498-43B3-948B-1728B52AA6E4}">
                <adec:decorative xmlns:adec="http://schemas.microsoft.com/office/drawing/2017/decorative" val="1"/>
              </a:ext>
            </a:extLst>
          </p:cNvPr>
          <p:cNvSpPr txBox="1">
            <a:spLocks noGrp="1"/>
          </p:cNvSpPr>
          <p:nvPr>
            <p:ph type="body" idx="1"/>
          </p:nvPr>
        </p:nvSpPr>
        <p:spPr>
          <a:xfrm>
            <a:off x="658906" y="1311965"/>
            <a:ext cx="7759244" cy="3649141"/>
          </a:xfrm>
          <a:prstGeom prst="rect">
            <a:avLst/>
          </a:prstGeom>
        </p:spPr>
        <p:txBody>
          <a:bodyPr spcFirstLastPara="1" wrap="square" lIns="91425" tIns="91425" rIns="91425" bIns="91425" anchor="t" anchorCtr="0">
            <a:normAutofit/>
          </a:bodyPr>
          <a:lstStyle/>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p:txBody>
      </p:sp>
      <p:pic>
        <p:nvPicPr>
          <p:cNvPr id="2" name="Picture 1">
            <a:extLst>
              <a:ext uri="{FF2B5EF4-FFF2-40B4-BE49-F238E27FC236}">
                <a16:creationId xmlns:a16="http://schemas.microsoft.com/office/drawing/2014/main" id="{22CD8872-6F0A-E58F-32D9-199EEE1C9AB9}"/>
              </a:ext>
            </a:extLst>
          </p:cNvPr>
          <p:cNvPicPr>
            <a:picLocks noChangeAspect="1"/>
          </p:cNvPicPr>
          <p:nvPr/>
        </p:nvPicPr>
        <p:blipFill>
          <a:blip r:embed="rId3"/>
          <a:stretch>
            <a:fillRect/>
          </a:stretch>
        </p:blipFill>
        <p:spPr>
          <a:xfrm>
            <a:off x="598395" y="1693582"/>
            <a:ext cx="3704664" cy="707701"/>
          </a:xfrm>
          <a:prstGeom prst="rect">
            <a:avLst/>
          </a:prstGeom>
        </p:spPr>
      </p:pic>
      <p:sp>
        <p:nvSpPr>
          <p:cNvPr id="4" name="TextBox 3">
            <a:extLst>
              <a:ext uri="{FF2B5EF4-FFF2-40B4-BE49-F238E27FC236}">
                <a16:creationId xmlns:a16="http://schemas.microsoft.com/office/drawing/2014/main" id="{98AE6C58-DBA5-D045-EC00-650389209647}"/>
              </a:ext>
            </a:extLst>
          </p:cNvPr>
          <p:cNvSpPr txBox="1"/>
          <p:nvPr/>
        </p:nvSpPr>
        <p:spPr>
          <a:xfrm>
            <a:off x="598395" y="1298853"/>
            <a:ext cx="1318157" cy="307777"/>
          </a:xfrm>
          <a:prstGeom prst="rect">
            <a:avLst/>
          </a:prstGeom>
          <a:noFill/>
        </p:spPr>
        <p:txBody>
          <a:bodyPr wrap="square">
            <a:spAutoFit/>
          </a:bodyPr>
          <a:lstStyle/>
          <a:p>
            <a:pPr marL="107950" indent="0">
              <a:buNone/>
            </a:pPr>
            <a:r>
              <a:rPr lang="en-US" dirty="0"/>
              <a:t>Data Sets</a:t>
            </a:r>
          </a:p>
        </p:txBody>
      </p:sp>
      <p:sp>
        <p:nvSpPr>
          <p:cNvPr id="5" name="TextBox 4">
            <a:extLst>
              <a:ext uri="{FF2B5EF4-FFF2-40B4-BE49-F238E27FC236}">
                <a16:creationId xmlns:a16="http://schemas.microsoft.com/office/drawing/2014/main" id="{1F88D8FD-CC5B-886A-ECA7-ADA1C8E1BFE4}"/>
              </a:ext>
            </a:extLst>
          </p:cNvPr>
          <p:cNvSpPr txBox="1"/>
          <p:nvPr/>
        </p:nvSpPr>
        <p:spPr>
          <a:xfrm>
            <a:off x="5101286" y="1348885"/>
            <a:ext cx="3383808" cy="3801041"/>
          </a:xfrm>
          <a:prstGeom prst="rect">
            <a:avLst/>
          </a:prstGeom>
          <a:noFill/>
        </p:spPr>
        <p:txBody>
          <a:bodyPr wrap="square">
            <a:spAutoFit/>
          </a:bodyPr>
          <a:lstStyle/>
          <a:p>
            <a:r>
              <a:rPr lang="en-US" sz="1200" dirty="0"/>
              <a:t>Data Preprocessing &amp; Feature Engineering</a:t>
            </a:r>
          </a:p>
          <a:p>
            <a:endParaRPr lang="en-US" sz="900" dirty="0"/>
          </a:p>
          <a:p>
            <a:r>
              <a:rPr lang="en-US" sz="1100" b="1" dirty="0"/>
              <a:t>1. Missing Values Handling:</a:t>
            </a:r>
            <a:endParaRPr lang="en-US" sz="1100" dirty="0"/>
          </a:p>
          <a:p>
            <a:r>
              <a:rPr lang="en-US" sz="1100" dirty="0"/>
              <a:t>Identify missing values and substitute with mean, median, or mode as appropriate. Convert feature to appropriate types( specially dates etc.)</a:t>
            </a:r>
          </a:p>
          <a:p>
            <a:endParaRPr lang="en-US" sz="1100" dirty="0"/>
          </a:p>
          <a:p>
            <a:r>
              <a:rPr lang="en-US" sz="1100" b="1" dirty="0"/>
              <a:t>2. Outlier Treatment:</a:t>
            </a:r>
            <a:endParaRPr lang="en-US" sz="1100" dirty="0"/>
          </a:p>
          <a:p>
            <a:r>
              <a:rPr lang="en-US" sz="1100" dirty="0"/>
              <a:t>Detect and handle outliers using statistical methods like IQR or z-score.</a:t>
            </a:r>
          </a:p>
          <a:p>
            <a:endParaRPr lang="en-US" sz="1100" dirty="0"/>
          </a:p>
          <a:p>
            <a:r>
              <a:rPr lang="en-US" sz="1100" b="1" dirty="0"/>
              <a:t>3. Normalization:</a:t>
            </a:r>
            <a:endParaRPr lang="en-US" sz="1100" dirty="0"/>
          </a:p>
          <a:p>
            <a:r>
              <a:rPr lang="en-US" sz="1100" dirty="0"/>
              <a:t>Scale numerical features to a standard range to improve model performance.</a:t>
            </a:r>
          </a:p>
          <a:p>
            <a:endParaRPr lang="en-US" sz="1100" dirty="0"/>
          </a:p>
          <a:p>
            <a:r>
              <a:rPr lang="en-US" sz="1100" b="1" dirty="0"/>
              <a:t>4. Feature Importance:</a:t>
            </a:r>
            <a:endParaRPr lang="en-US" sz="1100" dirty="0"/>
          </a:p>
          <a:p>
            <a:r>
              <a:rPr lang="en-US" sz="1100" dirty="0"/>
              <a:t>Evaluate and select top features based on their contribution to the target variable.</a:t>
            </a:r>
          </a:p>
          <a:p>
            <a:endParaRPr lang="en-US" sz="1100" dirty="0"/>
          </a:p>
          <a:p>
            <a:r>
              <a:rPr lang="en-US" sz="1100" b="1" dirty="0"/>
              <a:t>5. Rolling Window Slicing (7-day sequence):</a:t>
            </a:r>
            <a:endParaRPr lang="en-US" sz="1100" dirty="0"/>
          </a:p>
          <a:p>
            <a:r>
              <a:rPr lang="en-US" sz="1100" dirty="0"/>
              <a:t>Create time-series sequences using a 7-day rolling window for temporal modeling.</a:t>
            </a:r>
          </a:p>
        </p:txBody>
      </p:sp>
      <p:pic>
        <p:nvPicPr>
          <p:cNvPr id="7" name="Picture 6">
            <a:extLst>
              <a:ext uri="{FF2B5EF4-FFF2-40B4-BE49-F238E27FC236}">
                <a16:creationId xmlns:a16="http://schemas.microsoft.com/office/drawing/2014/main" id="{42619C88-D17F-7892-2D5E-607E259C73EB}"/>
              </a:ext>
            </a:extLst>
          </p:cNvPr>
          <p:cNvPicPr>
            <a:picLocks noChangeAspect="1"/>
          </p:cNvPicPr>
          <p:nvPr/>
        </p:nvPicPr>
        <p:blipFill>
          <a:blip r:embed="rId4"/>
          <a:stretch>
            <a:fillRect/>
          </a:stretch>
        </p:blipFill>
        <p:spPr>
          <a:xfrm>
            <a:off x="598395" y="2414395"/>
            <a:ext cx="3973605" cy="839584"/>
          </a:xfrm>
          <a:prstGeom prst="rect">
            <a:avLst/>
          </a:prstGeom>
        </p:spPr>
      </p:pic>
      <p:pic>
        <p:nvPicPr>
          <p:cNvPr id="8" name="Picture 7">
            <a:extLst>
              <a:ext uri="{FF2B5EF4-FFF2-40B4-BE49-F238E27FC236}">
                <a16:creationId xmlns:a16="http://schemas.microsoft.com/office/drawing/2014/main" id="{88A65209-0852-7430-9807-001D52BC452F}"/>
              </a:ext>
            </a:extLst>
          </p:cNvPr>
          <p:cNvPicPr>
            <a:picLocks noChangeAspect="1"/>
          </p:cNvPicPr>
          <p:nvPr/>
        </p:nvPicPr>
        <p:blipFill>
          <a:blip r:embed="rId5"/>
          <a:stretch>
            <a:fillRect/>
          </a:stretch>
        </p:blipFill>
        <p:spPr>
          <a:xfrm>
            <a:off x="598396" y="3253980"/>
            <a:ext cx="4101352" cy="887854"/>
          </a:xfrm>
          <a:prstGeom prst="rect">
            <a:avLst/>
          </a:prstGeom>
        </p:spPr>
      </p:pic>
      <p:pic>
        <p:nvPicPr>
          <p:cNvPr id="9" name="Picture 8">
            <a:extLst>
              <a:ext uri="{FF2B5EF4-FFF2-40B4-BE49-F238E27FC236}">
                <a16:creationId xmlns:a16="http://schemas.microsoft.com/office/drawing/2014/main" id="{055F9C46-7766-DC74-1706-EF85E98D9D3A}"/>
              </a:ext>
            </a:extLst>
          </p:cNvPr>
          <p:cNvPicPr>
            <a:picLocks noChangeAspect="1"/>
          </p:cNvPicPr>
          <p:nvPr/>
        </p:nvPicPr>
        <p:blipFill>
          <a:blip r:embed="rId6"/>
          <a:stretch>
            <a:fillRect/>
          </a:stretch>
        </p:blipFill>
        <p:spPr>
          <a:xfrm>
            <a:off x="598395" y="4073408"/>
            <a:ext cx="3886200" cy="831407"/>
          </a:xfrm>
          <a:prstGeom prst="rect">
            <a:avLst/>
          </a:prstGeom>
        </p:spPr>
      </p:pic>
    </p:spTree>
    <p:extLst>
      <p:ext uri="{BB962C8B-B14F-4D97-AF65-F5344CB8AC3E}">
        <p14:creationId xmlns:p14="http://schemas.microsoft.com/office/powerpoint/2010/main" val="52607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AB20392-92E1-91D5-49AB-E98E2775F8D0}"/>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645EDDCF-4A5A-4F98-C203-7699FFD8D8CA}"/>
              </a:ext>
            </a:extLst>
          </p:cNvPr>
          <p:cNvSpPr txBox="1">
            <a:spLocks noGrp="1"/>
          </p:cNvSpPr>
          <p:nvPr>
            <p:ph type="title"/>
          </p:nvPr>
        </p:nvSpPr>
        <p:spPr>
          <a:xfrm>
            <a:off x="796685" y="535925"/>
            <a:ext cx="7688700" cy="535200"/>
          </a:xfrm>
          <a:prstGeom prst="rect">
            <a:avLst/>
          </a:prstGeom>
        </p:spPr>
        <p:txBody>
          <a:bodyPr spcFirstLastPara="1" wrap="square" lIns="91425" tIns="91425" rIns="91425" bIns="91425" anchor="t" anchorCtr="0">
            <a:normAutofit fontScale="90000"/>
          </a:bodyPr>
          <a:lstStyle/>
          <a:p>
            <a:pPr lvl="0"/>
            <a:r>
              <a:rPr lang="en" dirty="0"/>
              <a:t>Data Description and EDA [Continued..]</a:t>
            </a:r>
            <a:endParaRPr dirty="0"/>
          </a:p>
        </p:txBody>
      </p:sp>
      <p:sp>
        <p:nvSpPr>
          <p:cNvPr id="6" name="Google Shape;117;p18">
            <a:extLst>
              <a:ext uri="{FF2B5EF4-FFF2-40B4-BE49-F238E27FC236}">
                <a16:creationId xmlns:a16="http://schemas.microsoft.com/office/drawing/2014/main" id="{5E5B6460-AF1D-481B-5C95-1218A1222A50}"/>
              </a:ext>
            </a:extLst>
          </p:cNvPr>
          <p:cNvSpPr txBox="1">
            <a:spLocks noGrp="1"/>
          </p:cNvSpPr>
          <p:nvPr>
            <p:ph type="body" idx="1"/>
          </p:nvPr>
        </p:nvSpPr>
        <p:spPr>
          <a:xfrm>
            <a:off x="658906" y="1311965"/>
            <a:ext cx="7759244" cy="3649141"/>
          </a:xfrm>
          <a:prstGeom prst="rect">
            <a:avLst/>
          </a:prstGeom>
        </p:spPr>
        <p:txBody>
          <a:bodyPr spcFirstLastPara="1" wrap="square" lIns="91425" tIns="91425" rIns="91425" bIns="91425" anchor="t" anchorCtr="0">
            <a:normAutofit/>
          </a:bodyPr>
          <a:lstStyle/>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p:txBody>
      </p:sp>
      <p:sp>
        <p:nvSpPr>
          <p:cNvPr id="5" name="TextBox 4">
            <a:extLst>
              <a:ext uri="{FF2B5EF4-FFF2-40B4-BE49-F238E27FC236}">
                <a16:creationId xmlns:a16="http://schemas.microsoft.com/office/drawing/2014/main" id="{C27BC78E-B5DE-24CC-268F-A841C0203302}"/>
              </a:ext>
            </a:extLst>
          </p:cNvPr>
          <p:cNvSpPr txBox="1"/>
          <p:nvPr/>
        </p:nvSpPr>
        <p:spPr>
          <a:xfrm>
            <a:off x="5101286" y="1348885"/>
            <a:ext cx="3383808" cy="2585323"/>
          </a:xfrm>
          <a:prstGeom prst="rect">
            <a:avLst/>
          </a:prstGeom>
          <a:noFill/>
        </p:spPr>
        <p:txBody>
          <a:bodyPr wrap="square">
            <a:spAutoFit/>
          </a:bodyPr>
          <a:lstStyle/>
          <a:p>
            <a:r>
              <a:rPr lang="en-US" sz="1200" dirty="0"/>
              <a:t>Data Preprocessing &amp; Feature Engineering</a:t>
            </a:r>
          </a:p>
          <a:p>
            <a:endParaRPr lang="en-US" sz="1000" dirty="0"/>
          </a:p>
          <a:p>
            <a:r>
              <a:rPr lang="en-US" sz="1000" dirty="0"/>
              <a:t>Depression correlations are weak (&lt; |0.2|)  No single feature strongly predicts depression</a:t>
            </a:r>
          </a:p>
          <a:p>
            <a:br>
              <a:rPr lang="en-US" sz="1000" dirty="0"/>
            </a:br>
            <a:r>
              <a:rPr lang="en-US" sz="1000" dirty="0"/>
              <a:t>Behavioral features interrelate (e.g., incoming vs outgoing calls, steps vs screen time), which may form combined predictors.</a:t>
            </a:r>
          </a:p>
          <a:p>
            <a:br>
              <a:rPr lang="en-US" sz="1000" dirty="0"/>
            </a:br>
            <a:r>
              <a:rPr lang="en-US" sz="1000" dirty="0"/>
              <a:t>Depression might be better explained by multivariate patterns or temporal changes (e.g., sudden drops in activity) rather than static correlations.</a:t>
            </a:r>
          </a:p>
          <a:p>
            <a:br>
              <a:rPr lang="en-US" sz="1000" dirty="0"/>
            </a:br>
            <a:r>
              <a:rPr lang="en-US" sz="1000" dirty="0"/>
              <a:t>This highlights the need for advanced modeling (ML, deep learning, temporal analysis) rather than relying on simple correlation.</a:t>
            </a:r>
          </a:p>
        </p:txBody>
      </p:sp>
      <p:pic>
        <p:nvPicPr>
          <p:cNvPr id="3" name="Picture 2">
            <a:extLst>
              <a:ext uri="{FF2B5EF4-FFF2-40B4-BE49-F238E27FC236}">
                <a16:creationId xmlns:a16="http://schemas.microsoft.com/office/drawing/2014/main" id="{E260E99D-A475-9A3C-1CED-A0636E161FAD}"/>
              </a:ext>
            </a:extLst>
          </p:cNvPr>
          <p:cNvPicPr>
            <a:picLocks noChangeAspect="1"/>
          </p:cNvPicPr>
          <p:nvPr/>
        </p:nvPicPr>
        <p:blipFill>
          <a:blip r:embed="rId3"/>
          <a:stretch>
            <a:fillRect/>
          </a:stretch>
        </p:blipFill>
        <p:spPr>
          <a:xfrm>
            <a:off x="417151" y="1348885"/>
            <a:ext cx="4526630" cy="3304292"/>
          </a:xfrm>
          <a:prstGeom prst="rect">
            <a:avLst/>
          </a:prstGeom>
        </p:spPr>
      </p:pic>
    </p:spTree>
    <p:extLst>
      <p:ext uri="{BB962C8B-B14F-4D97-AF65-F5344CB8AC3E}">
        <p14:creationId xmlns:p14="http://schemas.microsoft.com/office/powerpoint/2010/main" val="115714956"/>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3526</Words>
  <Application>Microsoft Macintosh PowerPoint</Application>
  <PresentationFormat>On-screen Show (16:9)</PresentationFormat>
  <Paragraphs>300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Lato</vt:lpstr>
      <vt:lpstr>Raleway</vt:lpstr>
      <vt:lpstr>Streamline</vt:lpstr>
      <vt:lpstr>Personalized Context-Aware Depression Detection via Hierarchical Temporal Contrastive Learning  Final Presentation</vt:lpstr>
      <vt:lpstr>Executive Summary</vt:lpstr>
      <vt:lpstr>Gap Analysis</vt:lpstr>
      <vt:lpstr>Research Questions</vt:lpstr>
      <vt:lpstr>Research Questions [Continued..]</vt:lpstr>
      <vt:lpstr>Research Questions [Continued..]</vt:lpstr>
      <vt:lpstr>Data Description and EDA</vt:lpstr>
      <vt:lpstr>Data Description and EDA [Continued..]</vt:lpstr>
      <vt:lpstr>Data Description and EDA [Continued..]</vt:lpstr>
      <vt:lpstr>Data Description and EDA [Continued..]</vt:lpstr>
      <vt:lpstr>Architecture diagram/Workflow</vt:lpstr>
      <vt:lpstr>Model building</vt:lpstr>
      <vt:lpstr>Model building [Key Concepts] </vt:lpstr>
      <vt:lpstr>Results [RQ1]</vt:lpstr>
      <vt:lpstr>Results [RQ2]</vt:lpstr>
      <vt:lpstr>Results [RQ3]</vt:lpstr>
      <vt:lpstr>Results [RQ4]</vt:lpstr>
      <vt:lpstr>Implementation and User Benefit</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Vikas Tyagi</cp:lastModifiedBy>
  <cp:revision>5</cp:revision>
  <dcterms:modified xsi:type="dcterms:W3CDTF">2025-09-07T14:25:13Z</dcterms:modified>
</cp:coreProperties>
</file>