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7"/>
  </p:notesMasterIdLst>
  <p:sldIdLst>
    <p:sldId id="256" r:id="rId2"/>
    <p:sldId id="258" r:id="rId3"/>
    <p:sldId id="259" r:id="rId4"/>
    <p:sldId id="286" r:id="rId5"/>
    <p:sldId id="281" r:id="rId6"/>
    <p:sldId id="270" r:id="rId7"/>
    <p:sldId id="260" r:id="rId8"/>
    <p:sldId id="282" r:id="rId9"/>
    <p:sldId id="283" r:id="rId10"/>
    <p:sldId id="284" r:id="rId11"/>
    <p:sldId id="285" r:id="rId12"/>
    <p:sldId id="261" r:id="rId13"/>
    <p:sldId id="271" r:id="rId14"/>
    <p:sldId id="274" r:id="rId15"/>
    <p:sldId id="272" r:id="rId16"/>
    <p:sldId id="262" r:id="rId17"/>
    <p:sldId id="263" r:id="rId18"/>
    <p:sldId id="275" r:id="rId19"/>
    <p:sldId id="277" r:id="rId20"/>
    <p:sldId id="278" r:id="rId21"/>
    <p:sldId id="267" r:id="rId22"/>
    <p:sldId id="279" r:id="rId23"/>
    <p:sldId id="268" r:id="rId24"/>
    <p:sldId id="280" r:id="rId25"/>
    <p:sldId id="269" r:id="rId26"/>
  </p:sldIdLst>
  <p:sldSz cx="9144000" cy="5143500" type="screen16x9"/>
  <p:notesSz cx="6858000" cy="9144000"/>
  <p:embeddedFontLst>
    <p:embeddedFont>
      <p:font typeface="Cambria Math" panose="02040503050406030204" pitchFamily="18" charset="0"/>
      <p:regular r:id="rId28"/>
    </p:embeddedFont>
    <p:embeddedFont>
      <p:font typeface="Lato" panose="020F0502020204030203" pitchFamily="34"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61"/>
    <p:restoredTop sz="94795"/>
  </p:normalViewPr>
  <p:slideViewPr>
    <p:cSldViewPr snapToGrid="0">
      <p:cViewPr varScale="1">
        <p:scale>
          <a:sx n="160" d="100"/>
          <a:sy n="160" d="100"/>
        </p:scale>
        <p:origin x="800"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8C6A627B-A823-EC35-B813-02F0123D0EB0}"/>
            </a:ext>
          </a:extLst>
        </p:cNvPr>
        <p:cNvGrpSpPr/>
        <p:nvPr/>
      </p:nvGrpSpPr>
      <p:grpSpPr>
        <a:xfrm>
          <a:off x="0" y="0"/>
          <a:ext cx="0" cy="0"/>
          <a:chOff x="0" y="0"/>
          <a:chExt cx="0" cy="0"/>
        </a:xfrm>
      </p:grpSpPr>
      <p:sp>
        <p:nvSpPr>
          <p:cNvPr id="107" name="Google Shape;107;g36ba5f5de13_1_0:notes">
            <a:extLst>
              <a:ext uri="{FF2B5EF4-FFF2-40B4-BE49-F238E27FC236}">
                <a16:creationId xmlns:a16="http://schemas.microsoft.com/office/drawing/2014/main" id="{38C81682-62D3-13BC-1D7A-2CFE830DA4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a5f5de13_1_0:notes">
            <a:extLst>
              <a:ext uri="{FF2B5EF4-FFF2-40B4-BE49-F238E27FC236}">
                <a16:creationId xmlns:a16="http://schemas.microsoft.com/office/drawing/2014/main" id="{2F400AEA-7DC7-367F-ABE8-B744C69148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7950" indent="0">
              <a:buNone/>
            </a:pPr>
            <a:r>
              <a:rPr lang="en-US" dirty="0"/>
              <a:t>This question aims to evaluate whether </a:t>
            </a:r>
            <a:r>
              <a:rPr lang="en-US" b="1" dirty="0"/>
              <a:t>personalized modeling</a:t>
            </a:r>
            <a:r>
              <a:rPr lang="en-US" dirty="0"/>
              <a:t> improves the detection of depressive behavior </a:t>
            </a:r>
            <a:r>
              <a:rPr lang="en-US" b="1" dirty="0"/>
              <a:t>compared to non-personalized (generic) models</a:t>
            </a:r>
            <a:r>
              <a:rPr lang="en-US" dirty="0"/>
              <a:t>. We are essentially comparing:</a:t>
            </a:r>
          </a:p>
          <a:p>
            <a:pPr marL="565150" lvl="1" indent="0">
              <a:buNone/>
            </a:pPr>
            <a:r>
              <a:rPr lang="en-US" b="1" dirty="0"/>
              <a:t>Group A</a:t>
            </a:r>
            <a:r>
              <a:rPr lang="en-US" dirty="0"/>
              <a:t>: Personalized model output (using individual-specific behavioral baselines)</a:t>
            </a:r>
          </a:p>
          <a:p>
            <a:pPr marL="565150" lvl="1" indent="0">
              <a:buNone/>
            </a:pPr>
            <a:r>
              <a:rPr lang="en-US" b="1" dirty="0"/>
              <a:t>Group B</a:t>
            </a:r>
            <a:r>
              <a:rPr lang="en-US" dirty="0"/>
              <a:t>: Generic model output (using population-level assumptions)</a:t>
            </a:r>
          </a:p>
          <a:p>
            <a:pPr marL="107950" indent="0">
              <a:buNone/>
            </a:pPr>
            <a:r>
              <a:rPr lang="en-US" dirty="0"/>
              <a:t>This is a </a:t>
            </a:r>
            <a:r>
              <a:rPr lang="en-US" b="1" dirty="0"/>
              <a:t>between-group comparison of performance</a:t>
            </a:r>
            <a:r>
              <a:rPr lang="en-US" dirty="0"/>
              <a:t>, similar to comparing mean values (e.g., mean accuracy, precision, or behavioral deviation scores).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88012762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DB27115-2E6E-A370-F1CB-84E7B3CBBB03}"/>
            </a:ext>
          </a:extLst>
        </p:cNvPr>
        <p:cNvGrpSpPr/>
        <p:nvPr/>
      </p:nvGrpSpPr>
      <p:grpSpPr>
        <a:xfrm>
          <a:off x="0" y="0"/>
          <a:ext cx="0" cy="0"/>
          <a:chOff x="0" y="0"/>
          <a:chExt cx="0" cy="0"/>
        </a:xfrm>
      </p:grpSpPr>
      <p:sp>
        <p:nvSpPr>
          <p:cNvPr id="107" name="Google Shape;107;g36ba5f5de13_1_0:notes">
            <a:extLst>
              <a:ext uri="{FF2B5EF4-FFF2-40B4-BE49-F238E27FC236}">
                <a16:creationId xmlns:a16="http://schemas.microsoft.com/office/drawing/2014/main" id="{331A1FFD-9F8B-532B-284C-B47BECF6FF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a5f5de13_1_0:notes">
            <a:extLst>
              <a:ext uri="{FF2B5EF4-FFF2-40B4-BE49-F238E27FC236}">
                <a16:creationId xmlns:a16="http://schemas.microsoft.com/office/drawing/2014/main" id="{D03D4813-A01A-2E06-93A3-89DC92736F0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7950" indent="0">
              <a:buNone/>
            </a:pPr>
            <a:r>
              <a:rPr lang="en-US" dirty="0"/>
              <a:t>This question aims to evaluate whether </a:t>
            </a:r>
            <a:r>
              <a:rPr lang="en-US" b="1" dirty="0"/>
              <a:t>personalized modeling</a:t>
            </a:r>
            <a:r>
              <a:rPr lang="en-US" dirty="0"/>
              <a:t> improves the detection of depressive behavior </a:t>
            </a:r>
            <a:r>
              <a:rPr lang="en-US" b="1" dirty="0"/>
              <a:t>compared to non-personalized (generic) models</a:t>
            </a:r>
            <a:r>
              <a:rPr lang="en-US" dirty="0"/>
              <a:t>. We are essentially comparing:</a:t>
            </a:r>
          </a:p>
          <a:p>
            <a:pPr marL="565150" lvl="1" indent="0">
              <a:buNone/>
            </a:pPr>
            <a:r>
              <a:rPr lang="en-US" b="1" dirty="0"/>
              <a:t>Group A</a:t>
            </a:r>
            <a:r>
              <a:rPr lang="en-US" dirty="0"/>
              <a:t>: Personalized model output (using individual-specific behavioral baselines)</a:t>
            </a:r>
          </a:p>
          <a:p>
            <a:pPr marL="565150" lvl="1" indent="0">
              <a:buNone/>
            </a:pPr>
            <a:r>
              <a:rPr lang="en-US" b="1" dirty="0"/>
              <a:t>Group B</a:t>
            </a:r>
            <a:r>
              <a:rPr lang="en-US" dirty="0"/>
              <a:t>: Generic model output (using population-level assumptions)</a:t>
            </a:r>
          </a:p>
          <a:p>
            <a:pPr marL="107950" indent="0">
              <a:buNone/>
            </a:pPr>
            <a:r>
              <a:rPr lang="en-US" dirty="0"/>
              <a:t>This is a </a:t>
            </a:r>
            <a:r>
              <a:rPr lang="en-US" b="1" dirty="0"/>
              <a:t>between-group comparison of performance</a:t>
            </a:r>
            <a:r>
              <a:rPr lang="en-US" dirty="0"/>
              <a:t>, similar to comparing mean values (e.g., mean accuracy, precision, or behavioral deviation scores).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595521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36ba5f5de13_1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ba5f5de13_1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8F71D353-72E9-AC2A-5DC6-44DEBC83D763}"/>
            </a:ext>
          </a:extLst>
        </p:cNvPr>
        <p:cNvGrpSpPr/>
        <p:nvPr/>
      </p:nvGrpSpPr>
      <p:grpSpPr>
        <a:xfrm>
          <a:off x="0" y="0"/>
          <a:ext cx="0" cy="0"/>
          <a:chOff x="0" y="0"/>
          <a:chExt cx="0" cy="0"/>
        </a:xfrm>
      </p:grpSpPr>
      <p:sp>
        <p:nvSpPr>
          <p:cNvPr id="113" name="Google Shape;113;g36ba5f5de13_1_5:notes">
            <a:extLst>
              <a:ext uri="{FF2B5EF4-FFF2-40B4-BE49-F238E27FC236}">
                <a16:creationId xmlns:a16="http://schemas.microsoft.com/office/drawing/2014/main" id="{EF9BF1C6-2A84-4594-6F81-42C878E489D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ba5f5de13_1_5:notes">
            <a:extLst>
              <a:ext uri="{FF2B5EF4-FFF2-40B4-BE49-F238E27FC236}">
                <a16:creationId xmlns:a16="http://schemas.microsoft.com/office/drawing/2014/main" id="{9260EC1F-A83A-F4DC-8BE6-1ACF7B5B54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37094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9A2EECF0-4AA2-CFDA-7263-45E4A217150B}"/>
            </a:ext>
          </a:extLst>
        </p:cNvPr>
        <p:cNvGrpSpPr/>
        <p:nvPr/>
      </p:nvGrpSpPr>
      <p:grpSpPr>
        <a:xfrm>
          <a:off x="0" y="0"/>
          <a:ext cx="0" cy="0"/>
          <a:chOff x="0" y="0"/>
          <a:chExt cx="0" cy="0"/>
        </a:xfrm>
      </p:grpSpPr>
      <p:sp>
        <p:nvSpPr>
          <p:cNvPr id="113" name="Google Shape;113;g36ba5f5de13_1_5:notes">
            <a:extLst>
              <a:ext uri="{FF2B5EF4-FFF2-40B4-BE49-F238E27FC236}">
                <a16:creationId xmlns:a16="http://schemas.microsoft.com/office/drawing/2014/main" id="{FA521FD2-1683-BC02-89F1-54ADADF94EA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ba5f5de13_1_5:notes">
            <a:extLst>
              <a:ext uri="{FF2B5EF4-FFF2-40B4-BE49-F238E27FC236}">
                <a16:creationId xmlns:a16="http://schemas.microsoft.com/office/drawing/2014/main" id="{1F830DF2-8633-D9CA-B00E-52CA4CCEBC4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583173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DC7E230E-543B-E3E6-3DC4-FA9109D9E438}"/>
            </a:ext>
          </a:extLst>
        </p:cNvPr>
        <p:cNvGrpSpPr/>
        <p:nvPr/>
      </p:nvGrpSpPr>
      <p:grpSpPr>
        <a:xfrm>
          <a:off x="0" y="0"/>
          <a:ext cx="0" cy="0"/>
          <a:chOff x="0" y="0"/>
          <a:chExt cx="0" cy="0"/>
        </a:xfrm>
      </p:grpSpPr>
      <p:sp>
        <p:nvSpPr>
          <p:cNvPr id="113" name="Google Shape;113;g36ba5f5de13_1_5:notes">
            <a:extLst>
              <a:ext uri="{FF2B5EF4-FFF2-40B4-BE49-F238E27FC236}">
                <a16:creationId xmlns:a16="http://schemas.microsoft.com/office/drawing/2014/main" id="{FAB77DAA-5352-E3C6-411C-4C5381FF3E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36ba5f5de13_1_5:notes">
            <a:extLst>
              <a:ext uri="{FF2B5EF4-FFF2-40B4-BE49-F238E27FC236}">
                <a16:creationId xmlns:a16="http://schemas.microsoft.com/office/drawing/2014/main" id="{AB1B67B3-C55E-5A0D-DAA5-BF1BE46355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672788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6ba5f5de13_1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6ba5f5de13_1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36ba5f5de13_1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5f5de13_1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3AE080C0-4C0B-E0E5-8278-536DD69F8EA3}"/>
            </a:ext>
          </a:extLst>
        </p:cNvPr>
        <p:cNvGrpSpPr/>
        <p:nvPr/>
      </p:nvGrpSpPr>
      <p:grpSpPr>
        <a:xfrm>
          <a:off x="0" y="0"/>
          <a:ext cx="0" cy="0"/>
          <a:chOff x="0" y="0"/>
          <a:chExt cx="0" cy="0"/>
        </a:xfrm>
      </p:grpSpPr>
      <p:sp>
        <p:nvSpPr>
          <p:cNvPr id="125" name="Google Shape;125;g36ba5f5de13_1_15:notes">
            <a:extLst>
              <a:ext uri="{FF2B5EF4-FFF2-40B4-BE49-F238E27FC236}">
                <a16:creationId xmlns:a16="http://schemas.microsoft.com/office/drawing/2014/main" id="{1436DC30-F99B-489E-9C58-FC87425BC4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5f5de13_1_15:notes">
            <a:extLst>
              <a:ext uri="{FF2B5EF4-FFF2-40B4-BE49-F238E27FC236}">
                <a16:creationId xmlns:a16="http://schemas.microsoft.com/office/drawing/2014/main" id="{D59275EE-0A8D-425C-A219-EB0AC6742C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73099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65C1FAC0-E8EE-B7C5-F32B-CAF13B8CED74}"/>
            </a:ext>
          </a:extLst>
        </p:cNvPr>
        <p:cNvGrpSpPr/>
        <p:nvPr/>
      </p:nvGrpSpPr>
      <p:grpSpPr>
        <a:xfrm>
          <a:off x="0" y="0"/>
          <a:ext cx="0" cy="0"/>
          <a:chOff x="0" y="0"/>
          <a:chExt cx="0" cy="0"/>
        </a:xfrm>
      </p:grpSpPr>
      <p:sp>
        <p:nvSpPr>
          <p:cNvPr id="125" name="Google Shape;125;g36ba5f5de13_1_15:notes">
            <a:extLst>
              <a:ext uri="{FF2B5EF4-FFF2-40B4-BE49-F238E27FC236}">
                <a16:creationId xmlns:a16="http://schemas.microsoft.com/office/drawing/2014/main" id="{ED598877-BAFA-2023-2263-7697843614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5f5de13_1_15:notes">
            <a:extLst>
              <a:ext uri="{FF2B5EF4-FFF2-40B4-BE49-F238E27FC236}">
                <a16:creationId xmlns:a16="http://schemas.microsoft.com/office/drawing/2014/main" id="{51F90914-B7D4-9AC7-7DD1-6C3A47DEDCC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0876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36ba5f5de1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ba5f5de1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a:extLst>
            <a:ext uri="{FF2B5EF4-FFF2-40B4-BE49-F238E27FC236}">
              <a16:creationId xmlns:a16="http://schemas.microsoft.com/office/drawing/2014/main" id="{33C236C3-5151-562D-1BC3-E4BCDE3DF660}"/>
            </a:ext>
          </a:extLst>
        </p:cNvPr>
        <p:cNvGrpSpPr/>
        <p:nvPr/>
      </p:nvGrpSpPr>
      <p:grpSpPr>
        <a:xfrm>
          <a:off x="0" y="0"/>
          <a:ext cx="0" cy="0"/>
          <a:chOff x="0" y="0"/>
          <a:chExt cx="0" cy="0"/>
        </a:xfrm>
      </p:grpSpPr>
      <p:sp>
        <p:nvSpPr>
          <p:cNvPr id="125" name="Google Shape;125;g36ba5f5de13_1_15:notes">
            <a:extLst>
              <a:ext uri="{FF2B5EF4-FFF2-40B4-BE49-F238E27FC236}">
                <a16:creationId xmlns:a16="http://schemas.microsoft.com/office/drawing/2014/main" id="{76854B2C-DC9F-6290-20D3-2683CA3E49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36ba5f5de13_1_15:notes">
            <a:extLst>
              <a:ext uri="{FF2B5EF4-FFF2-40B4-BE49-F238E27FC236}">
                <a16:creationId xmlns:a16="http://schemas.microsoft.com/office/drawing/2014/main" id="{F06B6F6B-A8D3-624A-5891-61714B1A58C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03287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36ba5f5de13_1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ba5f5de13_1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a:extLst>
            <a:ext uri="{FF2B5EF4-FFF2-40B4-BE49-F238E27FC236}">
              <a16:creationId xmlns:a16="http://schemas.microsoft.com/office/drawing/2014/main" id="{EE03793D-F145-7B9F-D24E-DD688597940F}"/>
            </a:ext>
          </a:extLst>
        </p:cNvPr>
        <p:cNvGrpSpPr/>
        <p:nvPr/>
      </p:nvGrpSpPr>
      <p:grpSpPr>
        <a:xfrm>
          <a:off x="0" y="0"/>
          <a:ext cx="0" cy="0"/>
          <a:chOff x="0" y="0"/>
          <a:chExt cx="0" cy="0"/>
        </a:xfrm>
      </p:grpSpPr>
      <p:sp>
        <p:nvSpPr>
          <p:cNvPr id="149" name="Google Shape;149;g36ba5f5de13_1_40:notes">
            <a:extLst>
              <a:ext uri="{FF2B5EF4-FFF2-40B4-BE49-F238E27FC236}">
                <a16:creationId xmlns:a16="http://schemas.microsoft.com/office/drawing/2014/main" id="{AA9A0976-DDE7-FEBF-8755-3221A9435E4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36ba5f5de13_1_40:notes">
            <a:extLst>
              <a:ext uri="{FF2B5EF4-FFF2-40B4-BE49-F238E27FC236}">
                <a16:creationId xmlns:a16="http://schemas.microsoft.com/office/drawing/2014/main" id="{639E4A69-3524-EA9C-EDAD-10D1A59EE90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8573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36ba5f5de13_1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36ba5f5de13_1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a:extLst>
            <a:ext uri="{FF2B5EF4-FFF2-40B4-BE49-F238E27FC236}">
              <a16:creationId xmlns:a16="http://schemas.microsoft.com/office/drawing/2014/main" id="{9CE4AC90-2567-6767-82C9-5810154279F8}"/>
            </a:ext>
          </a:extLst>
        </p:cNvPr>
        <p:cNvGrpSpPr/>
        <p:nvPr/>
      </p:nvGrpSpPr>
      <p:grpSpPr>
        <a:xfrm>
          <a:off x="0" y="0"/>
          <a:ext cx="0" cy="0"/>
          <a:chOff x="0" y="0"/>
          <a:chExt cx="0" cy="0"/>
        </a:xfrm>
      </p:grpSpPr>
      <p:sp>
        <p:nvSpPr>
          <p:cNvPr id="161" name="Google Shape;161;g36ba5f5de13_1_50:notes">
            <a:extLst>
              <a:ext uri="{FF2B5EF4-FFF2-40B4-BE49-F238E27FC236}">
                <a16:creationId xmlns:a16="http://schemas.microsoft.com/office/drawing/2014/main" id="{99BF9D42-D0F4-D937-B9BB-B7C4D83F1F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6ba5f5de13_1_50:notes">
            <a:extLst>
              <a:ext uri="{FF2B5EF4-FFF2-40B4-BE49-F238E27FC236}">
                <a16:creationId xmlns:a16="http://schemas.microsoft.com/office/drawing/2014/main" id="{990B9375-5395-22DC-6060-990830C3C11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2617159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g36ba5f5de13_1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 name="Google Shape;162;g36ba5f5de13_1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36ba5f5de13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ba5f5de13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a:extLst>
            <a:ext uri="{FF2B5EF4-FFF2-40B4-BE49-F238E27FC236}">
              <a16:creationId xmlns:a16="http://schemas.microsoft.com/office/drawing/2014/main" id="{0E412C1A-1310-A945-036D-3FDA2F208E0A}"/>
            </a:ext>
          </a:extLst>
        </p:cNvPr>
        <p:cNvGrpSpPr/>
        <p:nvPr/>
      </p:nvGrpSpPr>
      <p:grpSpPr>
        <a:xfrm>
          <a:off x="0" y="0"/>
          <a:ext cx="0" cy="0"/>
          <a:chOff x="0" y="0"/>
          <a:chExt cx="0" cy="0"/>
        </a:xfrm>
      </p:grpSpPr>
      <p:sp>
        <p:nvSpPr>
          <p:cNvPr id="95" name="Google Shape;95;g36ba5f5de13_0_0:notes">
            <a:extLst>
              <a:ext uri="{FF2B5EF4-FFF2-40B4-BE49-F238E27FC236}">
                <a16:creationId xmlns:a16="http://schemas.microsoft.com/office/drawing/2014/main" id="{F2C7A319-2A84-64D9-1BE8-880FD04D0D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36ba5f5de13_0_0:notes">
            <a:extLst>
              <a:ext uri="{FF2B5EF4-FFF2-40B4-BE49-F238E27FC236}">
                <a16:creationId xmlns:a16="http://schemas.microsoft.com/office/drawing/2014/main" id="{E4278425-B49A-FBED-3265-291BBAFFF44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526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D3AE5EF8-C17A-653F-9C6A-98D94C9D0B18}"/>
            </a:ext>
          </a:extLst>
        </p:cNvPr>
        <p:cNvGrpSpPr/>
        <p:nvPr/>
      </p:nvGrpSpPr>
      <p:grpSpPr>
        <a:xfrm>
          <a:off x="0" y="0"/>
          <a:ext cx="0" cy="0"/>
          <a:chOff x="0" y="0"/>
          <a:chExt cx="0" cy="0"/>
        </a:xfrm>
      </p:grpSpPr>
      <p:sp>
        <p:nvSpPr>
          <p:cNvPr id="101" name="Google Shape;101;g36ba5f5de13_0_5:notes">
            <a:extLst>
              <a:ext uri="{FF2B5EF4-FFF2-40B4-BE49-F238E27FC236}">
                <a16:creationId xmlns:a16="http://schemas.microsoft.com/office/drawing/2014/main" id="{8C71328F-5C9E-1ED2-481B-725A4FDCA6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ba5f5de13_0_5:notes">
            <a:extLst>
              <a:ext uri="{FF2B5EF4-FFF2-40B4-BE49-F238E27FC236}">
                <a16:creationId xmlns:a16="http://schemas.microsoft.com/office/drawing/2014/main" id="{4A295C5A-AEF8-50A4-129D-2D2D26D538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78199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AC2740E2-411A-1FA2-DFA8-3DAE4E42A5B5}"/>
            </a:ext>
          </a:extLst>
        </p:cNvPr>
        <p:cNvGrpSpPr/>
        <p:nvPr/>
      </p:nvGrpSpPr>
      <p:grpSpPr>
        <a:xfrm>
          <a:off x="0" y="0"/>
          <a:ext cx="0" cy="0"/>
          <a:chOff x="0" y="0"/>
          <a:chExt cx="0" cy="0"/>
        </a:xfrm>
      </p:grpSpPr>
      <p:sp>
        <p:nvSpPr>
          <p:cNvPr id="101" name="Google Shape;101;g36ba5f5de13_0_5:notes">
            <a:extLst>
              <a:ext uri="{FF2B5EF4-FFF2-40B4-BE49-F238E27FC236}">
                <a16:creationId xmlns:a16="http://schemas.microsoft.com/office/drawing/2014/main" id="{B4C063AE-07EE-4383-052C-F7F3E588D9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36ba5f5de13_0_5:notes">
            <a:extLst>
              <a:ext uri="{FF2B5EF4-FFF2-40B4-BE49-F238E27FC236}">
                <a16:creationId xmlns:a16="http://schemas.microsoft.com/office/drawing/2014/main" id="{A7E67EFE-A6BC-E596-9D81-D37BDB4823E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817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36ba5f5de13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a5f5de13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FBAE2DCB-F23A-93D1-79AA-167BA67B1D53}"/>
            </a:ext>
          </a:extLst>
        </p:cNvPr>
        <p:cNvGrpSpPr/>
        <p:nvPr/>
      </p:nvGrpSpPr>
      <p:grpSpPr>
        <a:xfrm>
          <a:off x="0" y="0"/>
          <a:ext cx="0" cy="0"/>
          <a:chOff x="0" y="0"/>
          <a:chExt cx="0" cy="0"/>
        </a:xfrm>
      </p:grpSpPr>
      <p:sp>
        <p:nvSpPr>
          <p:cNvPr id="107" name="Google Shape;107;g36ba5f5de13_1_0:notes">
            <a:extLst>
              <a:ext uri="{FF2B5EF4-FFF2-40B4-BE49-F238E27FC236}">
                <a16:creationId xmlns:a16="http://schemas.microsoft.com/office/drawing/2014/main" id="{E3986DD4-17CB-BED0-D92F-85115C98B7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a5f5de13_1_0:notes">
            <a:extLst>
              <a:ext uri="{FF2B5EF4-FFF2-40B4-BE49-F238E27FC236}">
                <a16:creationId xmlns:a16="http://schemas.microsoft.com/office/drawing/2014/main" id="{FAB06714-FB42-1E4D-E627-3A7FB55E02D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7950" indent="0">
              <a:buNone/>
            </a:pPr>
            <a:r>
              <a:rPr lang="en-US" dirty="0"/>
              <a:t>This question aims to evaluate whether </a:t>
            </a:r>
            <a:r>
              <a:rPr lang="en-US" b="1" dirty="0"/>
              <a:t>personalized modeling</a:t>
            </a:r>
            <a:r>
              <a:rPr lang="en-US" dirty="0"/>
              <a:t> improves the detection of depressive behavior </a:t>
            </a:r>
            <a:r>
              <a:rPr lang="en-US" b="1" dirty="0"/>
              <a:t>compared to non-personalized (generic) models</a:t>
            </a:r>
            <a:r>
              <a:rPr lang="en-US" dirty="0"/>
              <a:t>. We are essentially comparing:</a:t>
            </a:r>
          </a:p>
          <a:p>
            <a:pPr marL="565150" lvl="1" indent="0">
              <a:buNone/>
            </a:pPr>
            <a:r>
              <a:rPr lang="en-US" b="1" dirty="0"/>
              <a:t>Group A</a:t>
            </a:r>
            <a:r>
              <a:rPr lang="en-US" dirty="0"/>
              <a:t>: Personalized model output (using individual-specific behavioral baselines)</a:t>
            </a:r>
          </a:p>
          <a:p>
            <a:pPr marL="565150" lvl="1" indent="0">
              <a:buNone/>
            </a:pPr>
            <a:r>
              <a:rPr lang="en-US" b="1" dirty="0"/>
              <a:t>Group B</a:t>
            </a:r>
            <a:r>
              <a:rPr lang="en-US" dirty="0"/>
              <a:t>: Generic model output (using population-level assumptions)</a:t>
            </a:r>
          </a:p>
          <a:p>
            <a:pPr marL="107950" indent="0">
              <a:buNone/>
            </a:pPr>
            <a:r>
              <a:rPr lang="en-US" dirty="0"/>
              <a:t>This is a </a:t>
            </a:r>
            <a:r>
              <a:rPr lang="en-US" b="1" dirty="0"/>
              <a:t>between-group comparison of performance</a:t>
            </a:r>
            <a:r>
              <a:rPr lang="en-US" dirty="0"/>
              <a:t>, similar to comparing mean values (e.g., mean accuracy, precision, or behavioral deviation scores).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1053595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a:extLst>
            <a:ext uri="{FF2B5EF4-FFF2-40B4-BE49-F238E27FC236}">
              <a16:creationId xmlns:a16="http://schemas.microsoft.com/office/drawing/2014/main" id="{AE50E903-3ACD-67B6-1F13-02A07D6C9035}"/>
            </a:ext>
          </a:extLst>
        </p:cNvPr>
        <p:cNvGrpSpPr/>
        <p:nvPr/>
      </p:nvGrpSpPr>
      <p:grpSpPr>
        <a:xfrm>
          <a:off x="0" y="0"/>
          <a:ext cx="0" cy="0"/>
          <a:chOff x="0" y="0"/>
          <a:chExt cx="0" cy="0"/>
        </a:xfrm>
      </p:grpSpPr>
      <p:sp>
        <p:nvSpPr>
          <p:cNvPr id="107" name="Google Shape;107;g36ba5f5de13_1_0:notes">
            <a:extLst>
              <a:ext uri="{FF2B5EF4-FFF2-40B4-BE49-F238E27FC236}">
                <a16:creationId xmlns:a16="http://schemas.microsoft.com/office/drawing/2014/main" id="{FB536D59-47AB-7FCB-95C3-BB51BDCBBA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36ba5f5de13_1_0:notes">
            <a:extLst>
              <a:ext uri="{FF2B5EF4-FFF2-40B4-BE49-F238E27FC236}">
                <a16:creationId xmlns:a16="http://schemas.microsoft.com/office/drawing/2014/main" id="{7FB46ECB-8F46-A7C2-5838-4E3183E2E27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107950" indent="0">
              <a:buNone/>
            </a:pPr>
            <a:r>
              <a:rPr lang="en-US" dirty="0"/>
              <a:t>This question aims to evaluate whether </a:t>
            </a:r>
            <a:r>
              <a:rPr lang="en-US" b="1" dirty="0"/>
              <a:t>personalized modeling</a:t>
            </a:r>
            <a:r>
              <a:rPr lang="en-US" dirty="0"/>
              <a:t> improves the detection of depressive behavior </a:t>
            </a:r>
            <a:r>
              <a:rPr lang="en-US" b="1" dirty="0"/>
              <a:t>compared to non-personalized (generic) models</a:t>
            </a:r>
            <a:r>
              <a:rPr lang="en-US" dirty="0"/>
              <a:t>. We are essentially comparing:</a:t>
            </a:r>
          </a:p>
          <a:p>
            <a:pPr marL="565150" lvl="1" indent="0">
              <a:buNone/>
            </a:pPr>
            <a:r>
              <a:rPr lang="en-US" b="1" dirty="0"/>
              <a:t>Group A</a:t>
            </a:r>
            <a:r>
              <a:rPr lang="en-US" dirty="0"/>
              <a:t>: Personalized model output (using individual-specific behavioral baselines)</a:t>
            </a:r>
          </a:p>
          <a:p>
            <a:pPr marL="565150" lvl="1" indent="0">
              <a:buNone/>
            </a:pPr>
            <a:r>
              <a:rPr lang="en-US" b="1" dirty="0"/>
              <a:t>Group B</a:t>
            </a:r>
            <a:r>
              <a:rPr lang="en-US" dirty="0"/>
              <a:t>: Generic model output (using population-level assumptions)</a:t>
            </a:r>
          </a:p>
          <a:p>
            <a:pPr marL="107950" indent="0">
              <a:buNone/>
            </a:pPr>
            <a:r>
              <a:rPr lang="en-US" dirty="0"/>
              <a:t>This is a </a:t>
            </a:r>
            <a:r>
              <a:rPr lang="en-US" b="1" dirty="0"/>
              <a:t>between-group comparison of performance</a:t>
            </a:r>
            <a:r>
              <a:rPr lang="en-US" dirty="0"/>
              <a:t>, similar to comparing mean values (e.g., mean accuracy, precision, or behavioral deviation scores).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929780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49250">
              <a:spcBef>
                <a:spcPts val="0"/>
              </a:spcBef>
              <a:spcAft>
                <a:spcPts val="0"/>
              </a:spcAft>
              <a:buClr>
                <a:schemeClr val="lt1"/>
              </a:buClr>
              <a:buSzPts val="1900"/>
              <a:buChar char="●"/>
              <a:defRPr>
                <a:solidFill>
                  <a:schemeClr val="lt1"/>
                </a:solidFill>
              </a:defRPr>
            </a:lvl1pPr>
            <a:lvl2pPr marL="914400" lvl="1" indent="-336550">
              <a:spcBef>
                <a:spcPts val="0"/>
              </a:spcBef>
              <a:spcAft>
                <a:spcPts val="0"/>
              </a:spcAft>
              <a:buClr>
                <a:schemeClr val="lt1"/>
              </a:buClr>
              <a:buSzPts val="1700"/>
              <a:buChar char="○"/>
              <a:defRPr>
                <a:solidFill>
                  <a:schemeClr val="lt1"/>
                </a:solidFill>
              </a:defRPr>
            </a:lvl2pPr>
            <a:lvl3pPr marL="1371600" lvl="2" indent="-336550">
              <a:spcBef>
                <a:spcPts val="0"/>
              </a:spcBef>
              <a:spcAft>
                <a:spcPts val="0"/>
              </a:spcAft>
              <a:buClr>
                <a:schemeClr val="lt1"/>
              </a:buClr>
              <a:buSzPts val="1700"/>
              <a:buChar char="■"/>
              <a:defRPr>
                <a:solidFill>
                  <a:schemeClr val="lt1"/>
                </a:solidFill>
              </a:defRPr>
            </a:lvl3pPr>
            <a:lvl4pPr marL="1828800" lvl="3" indent="-336550">
              <a:spcBef>
                <a:spcPts val="0"/>
              </a:spcBef>
              <a:spcAft>
                <a:spcPts val="0"/>
              </a:spcAft>
              <a:buClr>
                <a:schemeClr val="lt1"/>
              </a:buClr>
              <a:buSzPts val="1700"/>
              <a:buChar char="●"/>
              <a:defRPr>
                <a:solidFill>
                  <a:schemeClr val="lt1"/>
                </a:solidFill>
              </a:defRPr>
            </a:lvl4pPr>
            <a:lvl5pPr marL="2286000" lvl="4" indent="-336550">
              <a:spcBef>
                <a:spcPts val="0"/>
              </a:spcBef>
              <a:spcAft>
                <a:spcPts val="0"/>
              </a:spcAft>
              <a:buClr>
                <a:schemeClr val="lt1"/>
              </a:buClr>
              <a:buSzPts val="1700"/>
              <a:buChar char="○"/>
              <a:defRPr>
                <a:solidFill>
                  <a:schemeClr val="lt1"/>
                </a:solidFill>
              </a:defRPr>
            </a:lvl5pPr>
            <a:lvl6pPr marL="2743200" lvl="5" indent="-336550">
              <a:spcBef>
                <a:spcPts val="0"/>
              </a:spcBef>
              <a:spcAft>
                <a:spcPts val="0"/>
              </a:spcAft>
              <a:buClr>
                <a:schemeClr val="lt1"/>
              </a:buClr>
              <a:buSzPts val="1700"/>
              <a:buChar char="■"/>
              <a:defRPr>
                <a:solidFill>
                  <a:schemeClr val="lt1"/>
                </a:solidFill>
              </a:defRPr>
            </a:lvl6pPr>
            <a:lvl7pPr marL="3200400" lvl="6" indent="-336550">
              <a:spcBef>
                <a:spcPts val="0"/>
              </a:spcBef>
              <a:spcAft>
                <a:spcPts val="0"/>
              </a:spcAft>
              <a:buClr>
                <a:schemeClr val="lt1"/>
              </a:buClr>
              <a:buSzPts val="1700"/>
              <a:buChar char="●"/>
              <a:defRPr>
                <a:solidFill>
                  <a:schemeClr val="lt1"/>
                </a:solidFill>
              </a:defRPr>
            </a:lvl7pPr>
            <a:lvl8pPr marL="3657600" lvl="7" indent="-336550">
              <a:spcBef>
                <a:spcPts val="0"/>
              </a:spcBef>
              <a:spcAft>
                <a:spcPts val="0"/>
              </a:spcAft>
              <a:buClr>
                <a:schemeClr val="lt1"/>
              </a:buClr>
              <a:buSzPts val="1700"/>
              <a:buChar char="○"/>
              <a:defRPr>
                <a:solidFill>
                  <a:schemeClr val="lt1"/>
                </a:solidFill>
              </a:defRPr>
            </a:lvl8pPr>
            <a:lvl9pPr marL="4114800" lvl="8" indent="-336550">
              <a:spcBef>
                <a:spcPts val="0"/>
              </a:spcBef>
              <a:spcAft>
                <a:spcPts val="0"/>
              </a:spcAft>
              <a:buClr>
                <a:schemeClr val="lt1"/>
              </a:buClr>
              <a:buSzPts val="17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49250">
              <a:spcBef>
                <a:spcPts val="0"/>
              </a:spcBef>
              <a:spcAft>
                <a:spcPts val="0"/>
              </a:spcAft>
              <a:buSzPts val="19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49250">
              <a:spcBef>
                <a:spcPts val="0"/>
              </a:spcBef>
              <a:spcAft>
                <a:spcPts val="0"/>
              </a:spcAft>
              <a:buSzPts val="19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49250">
              <a:spcBef>
                <a:spcPts val="0"/>
              </a:spcBef>
              <a:spcAft>
                <a:spcPts val="0"/>
              </a:spcAft>
              <a:buSzPts val="19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49250">
              <a:spcBef>
                <a:spcPts val="0"/>
              </a:spcBef>
              <a:spcAft>
                <a:spcPts val="0"/>
              </a:spcAft>
              <a:buSzPts val="19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49250">
              <a:spcBef>
                <a:spcPts val="0"/>
              </a:spcBef>
              <a:spcAft>
                <a:spcPts val="0"/>
              </a:spcAft>
              <a:buSzPts val="1900"/>
              <a:buChar char="●"/>
              <a:defRPr/>
            </a:lvl1pPr>
            <a:lvl2pPr marL="914400" lvl="1" indent="-336550">
              <a:spcBef>
                <a:spcPts val="0"/>
              </a:spcBef>
              <a:spcAft>
                <a:spcPts val="0"/>
              </a:spcAft>
              <a:buSzPts val="1700"/>
              <a:buChar char="○"/>
              <a:defRPr/>
            </a:lvl2pPr>
            <a:lvl3pPr marL="1371600" lvl="2" indent="-336550">
              <a:spcBef>
                <a:spcPts val="0"/>
              </a:spcBef>
              <a:spcAft>
                <a:spcPts val="0"/>
              </a:spcAft>
              <a:buSzPts val="1700"/>
              <a:buChar char="■"/>
              <a:defRPr/>
            </a:lvl3pPr>
            <a:lvl4pPr marL="1828800" lvl="3" indent="-336550">
              <a:spcBef>
                <a:spcPts val="0"/>
              </a:spcBef>
              <a:spcAft>
                <a:spcPts val="0"/>
              </a:spcAft>
              <a:buSzPts val="1700"/>
              <a:buChar char="●"/>
              <a:defRPr/>
            </a:lvl4pPr>
            <a:lvl5pPr marL="2286000" lvl="4" indent="-336550">
              <a:spcBef>
                <a:spcPts val="0"/>
              </a:spcBef>
              <a:spcAft>
                <a:spcPts val="0"/>
              </a:spcAft>
              <a:buSzPts val="1700"/>
              <a:buChar char="○"/>
              <a:defRPr/>
            </a:lvl5pPr>
            <a:lvl6pPr marL="2743200" lvl="5" indent="-336550">
              <a:spcBef>
                <a:spcPts val="0"/>
              </a:spcBef>
              <a:spcAft>
                <a:spcPts val="0"/>
              </a:spcAft>
              <a:buSzPts val="1700"/>
              <a:buChar char="■"/>
              <a:defRPr/>
            </a:lvl6pPr>
            <a:lvl7pPr marL="3200400" lvl="6" indent="-336550">
              <a:spcBef>
                <a:spcPts val="0"/>
              </a:spcBef>
              <a:spcAft>
                <a:spcPts val="0"/>
              </a:spcAft>
              <a:buSzPts val="1700"/>
              <a:buChar char="●"/>
              <a:defRPr/>
            </a:lvl7pPr>
            <a:lvl8pPr marL="3657600" lvl="7" indent="-336550">
              <a:spcBef>
                <a:spcPts val="0"/>
              </a:spcBef>
              <a:spcAft>
                <a:spcPts val="0"/>
              </a:spcAft>
              <a:buSzPts val="1700"/>
              <a:buChar char="○"/>
              <a:defRPr/>
            </a:lvl8pPr>
            <a:lvl9pPr marL="4114800" lvl="8" indent="-336550">
              <a:spcBef>
                <a:spcPts val="0"/>
              </a:spcBef>
              <a:spcAft>
                <a:spcPts val="0"/>
              </a:spcAft>
              <a:buSzPts val="17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9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1pPr>
            <a:lvl2pPr lvl="1">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2pPr>
            <a:lvl3pPr lvl="2">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3pPr>
            <a:lvl4pPr lvl="3">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4pPr>
            <a:lvl5pPr lvl="4">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5pPr>
            <a:lvl6pPr lvl="5">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6pPr>
            <a:lvl7pPr lvl="6">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7pPr>
            <a:lvl8pPr lvl="7">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8pPr>
            <a:lvl9pPr lvl="8">
              <a:spcBef>
                <a:spcPts val="0"/>
              </a:spcBef>
              <a:spcAft>
                <a:spcPts val="0"/>
              </a:spcAft>
              <a:buClr>
                <a:schemeClr val="dk2"/>
              </a:buClr>
              <a:buSzPts val="2900"/>
              <a:buFont typeface="Times New Roman"/>
              <a:buNone/>
              <a:defRPr sz="2900" b="1">
                <a:solidFill>
                  <a:schemeClr val="dk2"/>
                </a:solidFill>
                <a:latin typeface="Times New Roman"/>
                <a:ea typeface="Times New Roman"/>
                <a:cs typeface="Times New Roman"/>
                <a:sym typeface="Times New Roman"/>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9250">
              <a:lnSpc>
                <a:spcPct val="115000"/>
              </a:lnSpc>
              <a:spcBef>
                <a:spcPts val="0"/>
              </a:spcBef>
              <a:spcAft>
                <a:spcPts val="0"/>
              </a:spcAft>
              <a:buClr>
                <a:schemeClr val="accent1"/>
              </a:buClr>
              <a:buSzPts val="1900"/>
              <a:buFont typeface="Times New Roman"/>
              <a:buChar char="●"/>
              <a:defRPr sz="1900">
                <a:solidFill>
                  <a:schemeClr val="accent1"/>
                </a:solidFill>
                <a:latin typeface="Times New Roman"/>
                <a:ea typeface="Times New Roman"/>
                <a:cs typeface="Times New Roman"/>
                <a:sym typeface="Times New Roman"/>
              </a:defRPr>
            </a:lvl1pPr>
            <a:lvl2pPr marL="914400" lvl="1"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2pPr>
            <a:lvl3pPr marL="1371600" lvl="2"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3pPr>
            <a:lvl4pPr marL="1828800" lvl="3"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4pPr>
            <a:lvl5pPr marL="2286000" lvl="4"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5pPr>
            <a:lvl6pPr marL="2743200" lvl="5"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6pPr>
            <a:lvl7pPr marL="3200400" lvl="6"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7pPr>
            <a:lvl8pPr marL="3657600" lvl="7"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8pPr>
            <a:lvl9pPr marL="4114800" lvl="8" indent="-336550">
              <a:lnSpc>
                <a:spcPct val="115000"/>
              </a:lnSpc>
              <a:spcBef>
                <a:spcPts val="0"/>
              </a:spcBef>
              <a:spcAft>
                <a:spcPts val="0"/>
              </a:spcAft>
              <a:buClr>
                <a:schemeClr val="accent1"/>
              </a:buClr>
              <a:buSzPts val="1700"/>
              <a:buFont typeface="Times New Roman"/>
              <a:buChar char="■"/>
              <a:defRPr sz="1700">
                <a:solidFill>
                  <a:schemeClr val="accent1"/>
                </a:solidFill>
                <a:latin typeface="Times New Roman"/>
                <a:ea typeface="Times New Roman"/>
                <a:cs typeface="Times New Roman"/>
                <a:sym typeface="Times New Roman"/>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the-globem.github.io/datasets/overview"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fontScale="90000"/>
          </a:bodyPr>
          <a:lstStyle/>
          <a:p>
            <a:r>
              <a:rPr lang="en-US" sz="2400" dirty="0"/>
              <a:t>Personalized Context-Aware Depression Detection via Hierarchical Temporal Contrastive Learning</a:t>
            </a:r>
            <a:br>
              <a:rPr lang="en-US" sz="1800" dirty="0"/>
            </a:br>
            <a:br>
              <a:rPr lang="en-US" sz="1800" dirty="0"/>
            </a:br>
            <a:br>
              <a:rPr lang="en-US" sz="1800" dirty="0"/>
            </a:br>
            <a:r>
              <a:rPr lang="en" sz="1800" dirty="0">
                <a:latin typeface="Times New Roman"/>
                <a:ea typeface="Times New Roman"/>
                <a:cs typeface="Times New Roman"/>
                <a:sym typeface="Times New Roman"/>
              </a:rPr>
              <a:t>Synopsis</a:t>
            </a:r>
            <a:endParaRPr sz="1800" dirty="0">
              <a:latin typeface="Times New Roman"/>
              <a:ea typeface="Times New Roman"/>
              <a:cs typeface="Times New Roman"/>
              <a:sym typeface="Times New Roman"/>
            </a:endParaRPr>
          </a:p>
        </p:txBody>
      </p:sp>
      <p:sp>
        <p:nvSpPr>
          <p:cNvPr id="87" name="Google Shape;87;p13"/>
          <p:cNvSpPr txBox="1">
            <a:spLocks noGrp="1"/>
          </p:cNvSpPr>
          <p:nvPr>
            <p:ph type="subTitle" idx="1"/>
          </p:nvPr>
        </p:nvSpPr>
        <p:spPr>
          <a:xfrm>
            <a:off x="311700" y="3860978"/>
            <a:ext cx="8520600" cy="792600"/>
          </a:xfrm>
          <a:prstGeom prst="rect">
            <a:avLst/>
          </a:prstGeom>
        </p:spPr>
        <p:txBody>
          <a:bodyPr spcFirstLastPara="1" wrap="square" lIns="91425" tIns="91425" rIns="91425" bIns="91425" anchor="t" anchorCtr="0">
            <a:normAutofit/>
          </a:bodyPr>
          <a:lstStyle/>
          <a:p>
            <a:r>
              <a:rPr lang="en-US" sz="1800" dirty="0"/>
              <a:t>Name: Vikas Kumar Tyagi</a:t>
            </a:r>
          </a:p>
          <a:p>
            <a:r>
              <a:rPr lang="en-US" sz="1800" dirty="0"/>
              <a:t>Mentor Name: Dr. Vivek Kumar Dwivedi</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280C06EC-33CB-EF03-231E-7A5349930A7A}"/>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ABB14B36-FB29-999C-23B4-CB9D698B2AF6}"/>
              </a:ext>
            </a:extLst>
          </p:cNvPr>
          <p:cNvSpPr txBox="1">
            <a:spLocks noGrp="1"/>
          </p:cNvSpPr>
          <p:nvPr>
            <p:ph type="title"/>
          </p:nvPr>
        </p:nvSpPr>
        <p:spPr>
          <a:xfrm>
            <a:off x="777249" y="376023"/>
            <a:ext cx="7688700" cy="784698"/>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Sample Size Calculation Continued…</a:t>
            </a:r>
            <a:endParaRPr sz="2400" dirty="0"/>
          </a:p>
        </p:txBody>
      </p:sp>
      <p:sp>
        <p:nvSpPr>
          <p:cNvPr id="111" name="Google Shape;111;p17">
            <a:extLst>
              <a:ext uri="{FF2B5EF4-FFF2-40B4-BE49-F238E27FC236}">
                <a16:creationId xmlns:a16="http://schemas.microsoft.com/office/drawing/2014/main" id="{958729D7-3578-F349-E9C4-ECA1DD3C3477}"/>
              </a:ext>
            </a:extLst>
          </p:cNvPr>
          <p:cNvSpPr txBox="1">
            <a:spLocks noGrp="1"/>
          </p:cNvSpPr>
          <p:nvPr>
            <p:ph type="body" idx="1"/>
          </p:nvPr>
        </p:nvSpPr>
        <p:spPr>
          <a:xfrm>
            <a:off x="725850" y="1160721"/>
            <a:ext cx="7740099" cy="3816796"/>
          </a:xfrm>
          <a:prstGeom prst="rect">
            <a:avLst/>
          </a:prstGeom>
        </p:spPr>
        <p:txBody>
          <a:bodyPr spcFirstLastPara="1" wrap="square" lIns="91425" tIns="91425" rIns="91425" bIns="91425" anchor="t" anchorCtr="0">
            <a:noAutofit/>
          </a:bodyPr>
          <a:lstStyle/>
          <a:p>
            <a:pPr marL="107950" indent="0">
              <a:buNone/>
            </a:pPr>
            <a:r>
              <a:rPr lang="en-US" sz="1400" b="1" dirty="0"/>
              <a:t>RQ3: Can temporal contrastive learning identify early signs of depression?</a:t>
            </a:r>
            <a:br>
              <a:rPr lang="en-US" sz="1400" b="1" dirty="0"/>
            </a:br>
            <a:r>
              <a:rPr lang="en-US" sz="1400" b="1" dirty="0"/>
              <a:t>Goal</a:t>
            </a:r>
            <a:r>
              <a:rPr lang="en-US" sz="1400" dirty="0"/>
              <a:t>: Identify early signs of depression using temporal contrastive learning (</a:t>
            </a:r>
            <a:r>
              <a:rPr lang="en-US" sz="1400" b="1" dirty="0"/>
              <a:t>TCL</a:t>
            </a:r>
            <a:r>
              <a:rPr lang="en-US" sz="1400" dirty="0"/>
              <a:t>) with anchor-positive-negative windows.</a:t>
            </a:r>
          </a:p>
          <a:p>
            <a:pPr marL="107950" indent="0">
              <a:buNone/>
            </a:pPr>
            <a:endParaRPr lang="en-US" sz="1400" b="1" dirty="0"/>
          </a:p>
          <a:p>
            <a:pPr marL="107950" indent="0">
              <a:buNone/>
            </a:pPr>
            <a:r>
              <a:rPr lang="en-US" sz="1400" b="1" dirty="0"/>
              <a:t>Note:</a:t>
            </a:r>
            <a:r>
              <a:rPr lang="en-US" sz="1400" dirty="0"/>
              <a:t> This approach uses time-series self-supervised learning rather than mean comparison, so sample size per group is not the primary concern; instead, temporal resolution and window length are more critical. </a:t>
            </a:r>
          </a:p>
          <a:p>
            <a:pPr marL="107950" indent="0">
              <a:buNone/>
            </a:pPr>
            <a:endParaRPr lang="en-US" sz="1400" b="1" dirty="0"/>
          </a:p>
          <a:p>
            <a:pPr marL="107950" indent="0">
              <a:buNone/>
            </a:pPr>
            <a:r>
              <a:rPr lang="en-US" sz="1400" b="1" dirty="0"/>
              <a:t>Requirements: </a:t>
            </a:r>
            <a:r>
              <a:rPr lang="en-US" sz="1400" dirty="0"/>
              <a:t>High-frequency, long-term behavioral data per individual enables accurate modeling of personal patterns and detection of subtle temporal deviations.</a:t>
            </a:r>
          </a:p>
          <a:p>
            <a:pPr marL="107950" indent="0">
              <a:buNone/>
            </a:pPr>
            <a:endParaRPr lang="en-US" sz="1400" dirty="0"/>
          </a:p>
          <a:p>
            <a:pPr marL="107950" indent="0">
              <a:buNone/>
            </a:pPr>
            <a:r>
              <a:rPr lang="en-US" sz="1400" dirty="0"/>
              <a:t>At least several weeks of data per user must be used for meaningful contrastive learning</a:t>
            </a:r>
          </a:p>
          <a:p>
            <a:pPr marL="107950" indent="0">
              <a:buNone/>
            </a:pPr>
            <a:r>
              <a:rPr lang="en-US" sz="1400" b="1" dirty="0"/>
              <a:t>Dataset spans: </a:t>
            </a:r>
            <a:r>
              <a:rPr lang="en-US" sz="1400" dirty="0"/>
              <a:t>4 years, 497 participants</a:t>
            </a:r>
            <a:br>
              <a:rPr lang="en-US" sz="1400" dirty="0"/>
            </a:br>
            <a:r>
              <a:rPr lang="en-US" sz="1400" b="1" dirty="0"/>
              <a:t>Conclusion:</a:t>
            </a:r>
            <a:r>
              <a:rPr lang="en-US" sz="1400" dirty="0"/>
              <a:t> Dataset is highly suitable for temporal modeling with TCL.</a:t>
            </a:r>
          </a:p>
          <a:p>
            <a:pPr marL="107950" indent="0">
              <a:buNone/>
            </a:pPr>
            <a:endParaRPr lang="en-US" sz="1100" b="1" dirty="0"/>
          </a:p>
        </p:txBody>
      </p:sp>
    </p:spTree>
    <p:extLst>
      <p:ext uri="{BB962C8B-B14F-4D97-AF65-F5344CB8AC3E}">
        <p14:creationId xmlns:p14="http://schemas.microsoft.com/office/powerpoint/2010/main" val="25112124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EEBCBA49-D9FE-8A28-120C-0E90CA52B212}"/>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335B70C4-E783-E40A-9838-ABED23805C13}"/>
              </a:ext>
            </a:extLst>
          </p:cNvPr>
          <p:cNvSpPr txBox="1">
            <a:spLocks noGrp="1"/>
          </p:cNvSpPr>
          <p:nvPr>
            <p:ph type="title"/>
          </p:nvPr>
        </p:nvSpPr>
        <p:spPr>
          <a:xfrm>
            <a:off x="777249" y="376023"/>
            <a:ext cx="7688700" cy="784698"/>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Sample Size Calculation Continued…</a:t>
            </a:r>
            <a:endParaRPr sz="2400" dirty="0"/>
          </a:p>
        </p:txBody>
      </p:sp>
      <mc:AlternateContent xmlns:mc="http://schemas.openxmlformats.org/markup-compatibility/2006" xmlns:a14="http://schemas.microsoft.com/office/drawing/2010/main">
        <mc:Choice Requires="a14">
          <p:sp>
            <p:nvSpPr>
              <p:cNvPr id="111" name="Google Shape;111;p17">
                <a:extLst>
                  <a:ext uri="{FF2B5EF4-FFF2-40B4-BE49-F238E27FC236}">
                    <a16:creationId xmlns:a16="http://schemas.microsoft.com/office/drawing/2014/main" id="{BF50769B-C4B6-1E88-88D6-0C879769079E}"/>
                  </a:ext>
                </a:extLst>
              </p:cNvPr>
              <p:cNvSpPr txBox="1">
                <a:spLocks noGrp="1"/>
              </p:cNvSpPr>
              <p:nvPr>
                <p:ph type="body" idx="1"/>
              </p:nvPr>
            </p:nvSpPr>
            <p:spPr>
              <a:xfrm>
                <a:off x="725850" y="1160721"/>
                <a:ext cx="7740099" cy="3816796"/>
              </a:xfrm>
              <a:prstGeom prst="rect">
                <a:avLst/>
              </a:prstGeom>
            </p:spPr>
            <p:txBody>
              <a:bodyPr spcFirstLastPara="1" wrap="square" lIns="91425" tIns="91425" rIns="91425" bIns="91425" anchor="t" anchorCtr="0">
                <a:noAutofit/>
              </a:bodyPr>
              <a:lstStyle/>
              <a:p>
                <a:pPr marL="107950" indent="0">
                  <a:buNone/>
                </a:pPr>
                <a:r>
                  <a:rPr lang="en-US" sz="1400" b="1" dirty="0"/>
                  <a:t>RQ4: What is the impact of personalization on model accuracy?</a:t>
                </a:r>
                <a:br>
                  <a:rPr lang="en-US" sz="1400" b="1" dirty="0"/>
                </a:br>
                <a:r>
                  <a:rPr lang="en-US" sz="1400" b="1" dirty="0"/>
                  <a:t>Goal</a:t>
                </a:r>
                <a:r>
                  <a:rPr lang="en-US" sz="1400" dirty="0"/>
                  <a:t>: Evaluate whether personalization layers improve accuracy over generic models.</a:t>
                </a:r>
              </a:p>
              <a:p>
                <a:pPr marL="107950" indent="0">
                  <a:buNone/>
                </a:pPr>
                <a:r>
                  <a:rPr lang="en-US" sz="1200" b="1" dirty="0"/>
                  <a:t>Note: </a:t>
                </a:r>
                <a:r>
                  <a:rPr lang="en-US" sz="1200" dirty="0"/>
                  <a:t>Use Cohen’s d – Paired Difference when comparing the means of two related conditions or measurements taken from the same group or subjects, such as before-and-after tests or model performance with and without personalization. </a:t>
                </a:r>
              </a:p>
              <a:p>
                <a:pPr marL="107950" indent="0">
                  <a:buNone/>
                </a:pPr>
                <a:r>
                  <a:rPr lang="en-US" sz="1200" b="1" dirty="0"/>
                  <a:t>Assumption:</a:t>
                </a:r>
                <a:r>
                  <a:rPr lang="en-US" sz="1200" dirty="0"/>
                  <a:t> Medium effect size (Cohen’s d = 0.5), </a:t>
                </a:r>
                <a:r>
                  <a:rPr lang="el-GR" sz="1200" dirty="0"/>
                  <a:t>α = 0.05, </a:t>
                </a:r>
                <a:r>
                  <a:rPr lang="en-US" sz="1200" dirty="0"/>
                  <a:t>Power = 80%</a:t>
                </a:r>
              </a:p>
              <a:p>
                <a:pPr marL="107950" indent="0">
                  <a:buNone/>
                </a:pPr>
                <a:r>
                  <a:rPr lang="en-US" sz="1200" dirty="0"/>
                  <a:t>Using Cohen’s d – Pair Difference formula</a:t>
                </a:r>
              </a:p>
              <a:p>
                <a:pPr marL="10795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m:t>
                      </m:r>
                      <m:f>
                        <m:fPr>
                          <m:ctrlPr>
                            <a:rPr lang="en-US" sz="1200" i="1">
                              <a:latin typeface="Cambria Math" panose="02040503050406030204" pitchFamily="18" charset="0"/>
                            </a:rPr>
                          </m:ctrlPr>
                        </m:fPr>
                        <m:num>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m:rPr>
                                          <m:sty m:val="p"/>
                                        </m:rPr>
                                        <a:rPr lang="en-US" sz="1200">
                                          <a:latin typeface="Cambria Math" panose="02040503050406030204" pitchFamily="18" charset="0"/>
                                        </a:rPr>
                                        <m:t>α</m:t>
                                      </m:r>
                                      <m:r>
                                        <m:rPr>
                                          <m:lit/>
                                        </m:rPr>
                                        <a:rPr lang="en-US" sz="1200" i="1">
                                          <a:latin typeface="Cambria Math" panose="02040503050406030204" pitchFamily="18" charset="0"/>
                                        </a:rPr>
                                        <m:t>/</m:t>
                                      </m:r>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m:rPr>
                                          <m:sty m:val="p"/>
                                        </m:rPr>
                                        <a:rPr lang="en-US" sz="1200">
                                          <a:latin typeface="Cambria Math" panose="02040503050406030204" pitchFamily="18" charset="0"/>
                                        </a:rPr>
                                        <m:t>β</m:t>
                                      </m:r>
                                    </m:sub>
                                  </m:sSub>
                                </m:e>
                              </m:d>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𝑑</m:t>
                              </m:r>
                            </m:e>
                            <m:sup>
                              <m:r>
                                <a:rPr lang="en-US" sz="1200" i="1">
                                  <a:latin typeface="Cambria Math" panose="02040503050406030204" pitchFamily="18" charset="0"/>
                                </a:rPr>
                                <m:t>2</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1.96+0.84</m:t>
                                  </m:r>
                                </m:e>
                              </m:d>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0.5</m:t>
                              </m:r>
                            </m:e>
                            <m:sup>
                              <m:r>
                                <a:rPr lang="en-US" sz="1200" i="1">
                                  <a:latin typeface="Cambria Math" panose="02040503050406030204" pitchFamily="18" charset="0"/>
                                </a:rPr>
                                <m:t>2</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2.8</m:t>
                                  </m:r>
                                </m:e>
                              </m:d>
                            </m:e>
                            <m:sup>
                              <m:r>
                                <a:rPr lang="en-US" sz="1200" i="1">
                                  <a:latin typeface="Cambria Math" panose="02040503050406030204" pitchFamily="18" charset="0"/>
                                </a:rPr>
                                <m:t>2</m:t>
                              </m:r>
                            </m:sup>
                          </m:sSup>
                        </m:num>
                        <m:den>
                          <m:r>
                            <a:rPr lang="en-US" sz="1200" i="1">
                              <a:latin typeface="Cambria Math" panose="02040503050406030204" pitchFamily="18" charset="0"/>
                            </a:rPr>
                            <m:t>0.25</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7.84</m:t>
                          </m:r>
                        </m:num>
                        <m:den>
                          <m:r>
                            <a:rPr lang="en-US" sz="1200" i="1">
                              <a:latin typeface="Cambria Math" panose="02040503050406030204" pitchFamily="18" charset="0"/>
                            </a:rPr>
                            <m:t>0.25</m:t>
                          </m:r>
                        </m:den>
                      </m:f>
                      <m:r>
                        <a:rPr lang="en-US" sz="1200" i="1">
                          <a:latin typeface="Cambria Math" panose="02040503050406030204" pitchFamily="18" charset="0"/>
                        </a:rPr>
                        <m:t>=</m:t>
                      </m:r>
                      <m:r>
                        <a:rPr lang="en-US" sz="1200" b="0" i="1" smtClean="0">
                          <a:latin typeface="Cambria Math" panose="02040503050406030204" pitchFamily="18" charset="0"/>
                        </a:rPr>
                        <m:t>31.36</m:t>
                      </m:r>
                    </m:oMath>
                  </m:oMathPara>
                </a14:m>
                <a:endParaRPr lang="en-US" sz="1200" dirty="0"/>
              </a:p>
              <a:p>
                <a:pPr marL="2851150" lvl="6" indent="0">
                  <a:buNone/>
                </a:pPr>
                <a:r>
                  <a:rPr lang="en-US" sz="1200" b="1" dirty="0"/>
                  <a:t>Description:</a:t>
                </a:r>
                <a:endParaRPr lang="en-US" sz="1200" dirty="0"/>
              </a:p>
              <a:p>
                <a:pPr marL="2851150" lvl="6" indent="0">
                  <a:buNone/>
                </a:pPr>
                <a14:m>
                  <m:oMath xmlns:m="http://schemas.openxmlformats.org/officeDocument/2006/math">
                    <m:r>
                      <a:rPr lang="en-US" sz="1100" i="1">
                        <a:latin typeface="Cambria Math" panose="02040503050406030204" pitchFamily="18" charset="0"/>
                      </a:rPr>
                      <m:t>𝑛</m:t>
                    </m:r>
                  </m:oMath>
                </a14:m>
                <a:r>
                  <a:rPr lang="en-US" sz="1100" dirty="0"/>
                  <a:t>: Sample size per group</a:t>
                </a:r>
              </a:p>
              <a:p>
                <a:pPr marL="2851150" lvl="6" indent="0">
                  <a:buNone/>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𝑍</m:t>
                        </m:r>
                      </m:e>
                      <m:sub>
                        <m:r>
                          <a:rPr lang="en-US" sz="1100" i="1">
                            <a:latin typeface="Cambria Math" panose="02040503050406030204" pitchFamily="18" charset="0"/>
                          </a:rPr>
                          <m:t>𝛼</m:t>
                        </m:r>
                        <m:r>
                          <m:rPr>
                            <m:lit/>
                          </m:rPr>
                          <a:rPr lang="en-US" sz="1100" i="1">
                            <a:latin typeface="Cambria Math" panose="02040503050406030204" pitchFamily="18" charset="0"/>
                          </a:rPr>
                          <m:t>/</m:t>
                        </m:r>
                        <m:r>
                          <a:rPr lang="en-US" sz="1100" i="1">
                            <a:latin typeface="Cambria Math" panose="02040503050406030204" pitchFamily="18" charset="0"/>
                          </a:rPr>
                          <m:t>2</m:t>
                        </m:r>
                      </m:sub>
                    </m:sSub>
                  </m:oMath>
                </a14:m>
                <a:r>
                  <a:rPr lang="en-US" sz="1100" dirty="0"/>
                  <a:t>​: Z-score corresponding to the desired confidence level (e.g., 1.96 for 95%)</a:t>
                </a:r>
              </a:p>
              <a:p>
                <a:pPr marL="2851150" lvl="6" indent="0">
                  <a:buNone/>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𝑍</m:t>
                        </m:r>
                      </m:e>
                      <m:sub>
                        <m:r>
                          <a:rPr lang="en-US" sz="1100" i="1">
                            <a:latin typeface="Cambria Math" panose="02040503050406030204" pitchFamily="18" charset="0"/>
                          </a:rPr>
                          <m:t>𝛽</m:t>
                        </m:r>
                      </m:sub>
                    </m:sSub>
                  </m:oMath>
                </a14:m>
                <a:r>
                  <a:rPr lang="en-US" sz="1100" dirty="0"/>
                  <a:t>​: Z-score corresponding to the desired power (e.g., 0.84 for 80%)</a:t>
                </a:r>
              </a:p>
              <a:p>
                <a:pPr marL="2851150" lvl="6" indent="0">
                  <a:buNone/>
                </a:pPr>
                <a14:m>
                  <m:oMath xmlns:m="http://schemas.openxmlformats.org/officeDocument/2006/math">
                    <m:r>
                      <a:rPr lang="en-US" sz="1100" i="1">
                        <a:latin typeface="Cambria Math" panose="02040503050406030204" pitchFamily="18" charset="0"/>
                      </a:rPr>
                      <m:t>𝑑</m:t>
                    </m:r>
                  </m:oMath>
                </a14:m>
                <a:r>
                  <a:rPr lang="en-US" sz="1100" dirty="0"/>
                  <a:t>: Cohen’s d (effect size)</a:t>
                </a:r>
              </a:p>
              <a:p>
                <a:pPr marL="107950" indent="0">
                  <a:buNone/>
                </a:pPr>
                <a:r>
                  <a:rPr lang="en-US" sz="1200" b="1" dirty="0"/>
                  <a:t>Required N</a:t>
                </a:r>
                <a:r>
                  <a:rPr lang="en-US" sz="1200" dirty="0"/>
                  <a:t>: ~32 participants</a:t>
                </a:r>
              </a:p>
              <a:p>
                <a:pPr marL="107950" indent="0">
                  <a:buNone/>
                </a:pPr>
                <a:r>
                  <a:rPr lang="en-US" sz="1200" b="1" dirty="0"/>
                  <a:t>Available</a:t>
                </a:r>
                <a:r>
                  <a:rPr lang="en-US" sz="1200" dirty="0"/>
                  <a:t>: 497 participants</a:t>
                </a:r>
                <a:r>
                  <a:rPr lang="en-US" sz="1200" b="1" dirty="0"/>
                  <a:t>. </a:t>
                </a:r>
              </a:p>
              <a:p>
                <a:pPr marL="107950" indent="0">
                  <a:buNone/>
                </a:pPr>
                <a:r>
                  <a:rPr lang="en-US" sz="1200" b="1" dirty="0"/>
                  <a:t>Conclusion:</a:t>
                </a:r>
                <a:r>
                  <a:rPr lang="en-US" sz="1200" dirty="0"/>
                  <a:t> </a:t>
                </a:r>
                <a:r>
                  <a:rPr lang="en-US" sz="1200" b="1" dirty="0"/>
                  <a:t>The dataset provides sufficient depth and diversity to support a robust evaluation of the impact of personalization on model performance.</a:t>
                </a:r>
              </a:p>
            </p:txBody>
          </p:sp>
        </mc:Choice>
        <mc:Fallback xmlns="">
          <p:sp>
            <p:nvSpPr>
              <p:cNvPr id="111" name="Google Shape;111;p17">
                <a:extLst>
                  <a:ext uri="{FF2B5EF4-FFF2-40B4-BE49-F238E27FC236}">
                    <a16:creationId xmlns:a16="http://schemas.microsoft.com/office/drawing/2014/main" id="{BF50769B-C4B6-1E88-88D6-0C879769079E}"/>
                  </a:ext>
                </a:extLst>
              </p:cNvPr>
              <p:cNvSpPr txBox="1">
                <a:spLocks noGrp="1" noRot="1" noChangeAspect="1" noMove="1" noResize="1" noEditPoints="1" noAdjustHandles="1" noChangeArrowheads="1" noChangeShapeType="1" noTextEdit="1"/>
              </p:cNvSpPr>
              <p:nvPr>
                <p:ph type="body" idx="1"/>
              </p:nvPr>
            </p:nvSpPr>
            <p:spPr>
              <a:xfrm>
                <a:off x="725850" y="1160721"/>
                <a:ext cx="7740099" cy="3816796"/>
              </a:xfrm>
              <a:prstGeom prst="rect">
                <a:avLst/>
              </a:prstGeom>
              <a:blipFill>
                <a:blip r:embed="rId3"/>
                <a:stretch>
                  <a:fillRect b="-331"/>
                </a:stretch>
              </a:blipFill>
            </p:spPr>
            <p:txBody>
              <a:bodyPr/>
              <a:lstStyle/>
              <a:p>
                <a:r>
                  <a:rPr lang="en-US">
                    <a:noFill/>
                  </a:rPr>
                  <a:t> </a:t>
                </a:r>
              </a:p>
            </p:txBody>
          </p:sp>
        </mc:Fallback>
      </mc:AlternateContent>
    </p:spTree>
    <p:extLst>
      <p:ext uri="{BB962C8B-B14F-4D97-AF65-F5344CB8AC3E}">
        <p14:creationId xmlns:p14="http://schemas.microsoft.com/office/powerpoint/2010/main" val="1817138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8"/>
          <p:cNvSpPr txBox="1">
            <a:spLocks noGrp="1"/>
          </p:cNvSpPr>
          <p:nvPr>
            <p:ph type="title"/>
          </p:nvPr>
        </p:nvSpPr>
        <p:spPr>
          <a:xfrm>
            <a:off x="729450" y="451759"/>
            <a:ext cx="7688700" cy="693906"/>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Data Description </a:t>
            </a:r>
            <a:endParaRPr sz="2400" dirty="0">
              <a:solidFill>
                <a:srgbClr val="434343"/>
              </a:solidFill>
            </a:endParaRPr>
          </a:p>
        </p:txBody>
      </p:sp>
      <p:sp>
        <p:nvSpPr>
          <p:cNvPr id="117" name="Google Shape;117;p18"/>
          <p:cNvSpPr txBox="1">
            <a:spLocks noGrp="1"/>
          </p:cNvSpPr>
          <p:nvPr>
            <p:ph type="body" idx="1"/>
          </p:nvPr>
        </p:nvSpPr>
        <p:spPr>
          <a:xfrm>
            <a:off x="729450" y="1311965"/>
            <a:ext cx="7688700" cy="3649141"/>
          </a:xfrm>
          <a:prstGeom prst="rect">
            <a:avLst/>
          </a:prstGeom>
        </p:spPr>
        <p:txBody>
          <a:bodyPr spcFirstLastPara="1" wrap="square" lIns="91425" tIns="91425" rIns="91425" bIns="91425" anchor="t" anchorCtr="0">
            <a:normAutofit fontScale="70000" lnSpcReduction="20000"/>
          </a:bodyPr>
          <a:lstStyle/>
          <a:p>
            <a:pPr marL="107950" indent="0">
              <a:buNone/>
            </a:pPr>
            <a:r>
              <a:rPr lang="en-US" dirty="0"/>
              <a:t>The GLOBEM dataset is a comprehensive, multi-modal dataset collected from 497 individuals over a period of four years (2018-2021). It includes passive sensing data from smartphones and wearable devices, capturing behavioral, physiological, and contextual information relevant to mental health monitoring. Behavioral data comprises phone usage patterns such as calls, screen time, and Bluetooth proximity. Physiological data is gathered through Fitbit devices, tracking steps, sleep, and activity levels. Contextual information includes weekday vs. weekend, holidays, and COVID-affected periods.</a:t>
            </a:r>
          </a:p>
          <a:p>
            <a:pPr marL="107950" indent="0">
              <a:buNone/>
            </a:pPr>
            <a:endParaRPr lang="en-US" b="1" dirty="0"/>
          </a:p>
          <a:p>
            <a:pPr marL="107950" indent="0">
              <a:buNone/>
            </a:pPr>
            <a:r>
              <a:rPr lang="en-US" b="1" dirty="0"/>
              <a:t>Source</a:t>
            </a:r>
            <a:r>
              <a:rPr lang="en-US" dirty="0"/>
              <a:t>: GLOBEM Dataset (2018-2021)</a:t>
            </a:r>
          </a:p>
          <a:p>
            <a:pPr marL="107950" indent="0">
              <a:buNone/>
            </a:pPr>
            <a:r>
              <a:rPr lang="en-US" b="1" dirty="0"/>
              <a:t>Participants</a:t>
            </a:r>
            <a:r>
              <a:rPr lang="en-US" dirty="0"/>
              <a:t>: 497 individuals</a:t>
            </a:r>
          </a:p>
          <a:p>
            <a:pPr marL="107950" indent="0">
              <a:buNone/>
            </a:pPr>
            <a:r>
              <a:rPr lang="en-US" b="1" dirty="0"/>
              <a:t>Data Types</a:t>
            </a:r>
            <a:r>
              <a:rPr lang="en-US" dirty="0"/>
              <a:t>:</a:t>
            </a:r>
          </a:p>
          <a:p>
            <a:pPr marL="577850" lvl="1" indent="0">
              <a:buNone/>
            </a:pPr>
            <a:r>
              <a:rPr lang="en-US" b="1" dirty="0"/>
              <a:t>Behavioral</a:t>
            </a:r>
            <a:r>
              <a:rPr lang="en-US" dirty="0"/>
              <a:t>: Smartphone usage (calls, screen activity, Bluetooth usage)</a:t>
            </a:r>
          </a:p>
          <a:p>
            <a:pPr marL="577850" lvl="1" indent="0">
              <a:buNone/>
            </a:pPr>
            <a:r>
              <a:rPr lang="en-US" b="1" dirty="0"/>
              <a:t>Physiological</a:t>
            </a:r>
            <a:r>
              <a:rPr lang="en-US" dirty="0"/>
              <a:t>: Fitbit signals (steps count, sleep patterns, activity)</a:t>
            </a:r>
          </a:p>
          <a:p>
            <a:pPr marL="577850" lvl="1" indent="0">
              <a:buNone/>
            </a:pPr>
            <a:r>
              <a:rPr lang="en-US" b="1" dirty="0"/>
              <a:t>Contextual</a:t>
            </a:r>
            <a:r>
              <a:rPr lang="en-US" dirty="0"/>
              <a:t>: Time-based data (weekdays, holidays, COVID-19 periods)</a:t>
            </a:r>
          </a:p>
          <a:p>
            <a:pPr marL="107950" indent="0">
              <a:buNone/>
            </a:pPr>
            <a:r>
              <a:rPr lang="en-US" b="1" dirty="0"/>
              <a:t>Labels</a:t>
            </a:r>
            <a:r>
              <a:rPr lang="en-US" dirty="0"/>
              <a:t>: PHQ-4 and BDI-II depression screening scores</a:t>
            </a:r>
          </a:p>
          <a:p>
            <a:pPr marL="107950" indent="0">
              <a:buNone/>
            </a:pPr>
            <a:endParaRPr lang="en-US" dirty="0"/>
          </a:p>
          <a:p>
            <a:pPr marL="107950" indent="0">
              <a:buNone/>
            </a:pPr>
            <a:r>
              <a:rPr lang="en-US" b="1" dirty="0"/>
              <a:t>Data Reference: </a:t>
            </a:r>
            <a:r>
              <a:rPr lang="en-US" dirty="0"/>
              <a:t>The dataset used in this study can be accessed and downloaded from the following official source.</a:t>
            </a:r>
          </a:p>
          <a:p>
            <a:pPr marL="107950" indent="0">
              <a:buNone/>
            </a:pPr>
            <a:r>
              <a:rPr lang="en-US" dirty="0">
                <a:hlinkClick r:id="rId3"/>
              </a:rPr>
              <a:t>https://the-globem.github.io/datasets/overview</a:t>
            </a: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28974110-0DD7-3CC0-57BA-FC8526207E43}"/>
            </a:ext>
          </a:extLst>
        </p:cNvPr>
        <p:cNvGrpSpPr/>
        <p:nvPr/>
      </p:nvGrpSpPr>
      <p:grpSpPr>
        <a:xfrm>
          <a:off x="0" y="0"/>
          <a:ext cx="0" cy="0"/>
          <a:chOff x="0" y="0"/>
          <a:chExt cx="0" cy="0"/>
        </a:xfrm>
      </p:grpSpPr>
      <p:sp>
        <p:nvSpPr>
          <p:cNvPr id="116" name="Google Shape;116;p18">
            <a:extLst>
              <a:ext uri="{FF2B5EF4-FFF2-40B4-BE49-F238E27FC236}">
                <a16:creationId xmlns:a16="http://schemas.microsoft.com/office/drawing/2014/main" id="{88B30EB3-0CF7-EDE5-8392-BA8975D244AC}"/>
              </a:ext>
            </a:extLst>
          </p:cNvPr>
          <p:cNvSpPr txBox="1">
            <a:spLocks noGrp="1"/>
          </p:cNvSpPr>
          <p:nvPr>
            <p:ph type="title"/>
          </p:nvPr>
        </p:nvSpPr>
        <p:spPr>
          <a:xfrm>
            <a:off x="727650" y="345333"/>
            <a:ext cx="7688700" cy="693906"/>
          </a:xfrm>
          <a:prstGeom prst="rect">
            <a:avLst/>
          </a:prstGeom>
        </p:spPr>
        <p:txBody>
          <a:bodyPr spcFirstLastPara="1" wrap="square" lIns="91425" tIns="91425" rIns="91425" bIns="91425" anchor="t" anchorCtr="0">
            <a:normAutofit fontScale="90000"/>
          </a:bodyPr>
          <a:lstStyle/>
          <a:p>
            <a:pPr lvl="0" algn="just">
              <a:lnSpc>
                <a:spcPct val="200000"/>
              </a:lnSpc>
            </a:pPr>
            <a:r>
              <a:rPr lang="en" sz="2250" dirty="0">
                <a:solidFill>
                  <a:srgbClr val="434343"/>
                </a:solidFill>
              </a:rPr>
              <a:t>Data Description </a:t>
            </a:r>
            <a:r>
              <a:rPr lang="en" sz="2200" dirty="0">
                <a:solidFill>
                  <a:srgbClr val="434343"/>
                </a:solidFill>
              </a:rPr>
              <a:t>[</a:t>
            </a:r>
            <a:r>
              <a:rPr lang="en-US" sz="2200" dirty="0">
                <a:solidFill>
                  <a:srgbClr val="434343"/>
                </a:solidFill>
              </a:rPr>
              <a:t>GLOBEM Dataset Structure]</a:t>
            </a:r>
            <a:endParaRPr sz="2200" dirty="0">
              <a:solidFill>
                <a:srgbClr val="434343"/>
              </a:solidFill>
            </a:endParaRPr>
          </a:p>
        </p:txBody>
      </p:sp>
      <p:sp>
        <p:nvSpPr>
          <p:cNvPr id="117" name="Google Shape;117;p18">
            <a:extLst>
              <a:ext uri="{FF2B5EF4-FFF2-40B4-BE49-F238E27FC236}">
                <a16:creationId xmlns:a16="http://schemas.microsoft.com/office/drawing/2014/main" id="{92E392BF-0A9B-C75B-BA34-F1C9AF623754}"/>
              </a:ext>
            </a:extLst>
          </p:cNvPr>
          <p:cNvSpPr txBox="1">
            <a:spLocks noGrp="1"/>
          </p:cNvSpPr>
          <p:nvPr>
            <p:ph type="body" idx="1"/>
          </p:nvPr>
        </p:nvSpPr>
        <p:spPr>
          <a:xfrm>
            <a:off x="729449" y="1256306"/>
            <a:ext cx="8333593" cy="3588068"/>
          </a:xfrm>
          <a:prstGeom prst="rect">
            <a:avLst/>
          </a:prstGeom>
        </p:spPr>
        <p:txBody>
          <a:bodyPr spcFirstLastPara="1" wrap="square" lIns="91425" tIns="91425" rIns="91425" bIns="91425" anchor="t" anchorCtr="0">
            <a:normAutofit fontScale="32500" lnSpcReduction="20000"/>
          </a:bodyPr>
          <a:lstStyle/>
          <a:p>
            <a:pPr marL="107950" indent="0">
              <a:buNone/>
            </a:pPr>
            <a:r>
              <a:rPr lang="en-US" sz="3700" b="1" dirty="0"/>
              <a:t>Dataset Variants</a:t>
            </a:r>
          </a:p>
          <a:p>
            <a:pPr marL="107950" indent="0">
              <a:buNone/>
            </a:pPr>
            <a:r>
              <a:rPr lang="en-US" sz="3700" dirty="0"/>
              <a:t>Four datasets released: INS-W_1(2018), INS-W_2(2019), INS-W_3(2020), INS-W_4(2021)</a:t>
            </a:r>
          </a:p>
          <a:p>
            <a:pPr marL="107950" indent="0">
              <a:buNone/>
            </a:pPr>
            <a:r>
              <a:rPr lang="en-US" sz="3700" dirty="0"/>
              <a:t>Each dataset contains three core folders:</a:t>
            </a:r>
          </a:p>
          <a:p>
            <a:pPr lvl="1">
              <a:buFont typeface="Arial" panose="020B0604020202020204" pitchFamily="34" charset="0"/>
              <a:buChar char="•"/>
            </a:pPr>
            <a:r>
              <a:rPr lang="en-US" sz="3700" dirty="0" err="1"/>
              <a:t>SurveyData</a:t>
            </a:r>
            <a:endParaRPr lang="en-US" sz="3700" dirty="0"/>
          </a:p>
          <a:p>
            <a:pPr lvl="1">
              <a:buFont typeface="Arial" panose="020B0604020202020204" pitchFamily="34" charset="0"/>
              <a:buChar char="•"/>
            </a:pPr>
            <a:r>
              <a:rPr lang="en-US" sz="3700" dirty="0" err="1"/>
              <a:t>FeatureData</a:t>
            </a:r>
            <a:endParaRPr lang="en-US" sz="3700" dirty="0"/>
          </a:p>
          <a:p>
            <a:pPr lvl="1">
              <a:buFont typeface="Arial" panose="020B0604020202020204" pitchFamily="34" charset="0"/>
              <a:buChar char="•"/>
            </a:pPr>
            <a:r>
              <a:rPr lang="en-US" sz="3700" dirty="0" err="1"/>
              <a:t>ParticipantInfoData</a:t>
            </a:r>
            <a:endParaRPr lang="en-US" sz="3700" dirty="0"/>
          </a:p>
          <a:p>
            <a:pPr marL="577850" lvl="1" indent="0">
              <a:buNone/>
            </a:pPr>
            <a:endParaRPr lang="en-US" sz="3700" dirty="0"/>
          </a:p>
          <a:p>
            <a:pPr marL="107950" indent="0">
              <a:buNone/>
            </a:pPr>
            <a:r>
              <a:rPr lang="en-US" sz="3700" b="1" dirty="0" err="1"/>
              <a:t>SurveyData</a:t>
            </a:r>
            <a:r>
              <a:rPr lang="en-US" sz="3700" b="1" dirty="0"/>
              <a:t>: </a:t>
            </a:r>
            <a:r>
              <a:rPr lang="en-US" sz="3700" dirty="0"/>
              <a:t>Contains participants’ mental health self-assessments and questionnaire responses: </a:t>
            </a:r>
          </a:p>
          <a:p>
            <a:pPr marL="107950" indent="0">
              <a:buNone/>
            </a:pPr>
            <a:endParaRPr lang="en-US" sz="3000"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r>
              <a:rPr lang="en-US" dirty="0"/>
              <a:t>table1</a:t>
            </a:r>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graphicFrame>
        <p:nvGraphicFramePr>
          <p:cNvPr id="2" name="Table 1">
            <a:extLst>
              <a:ext uri="{FF2B5EF4-FFF2-40B4-BE49-F238E27FC236}">
                <a16:creationId xmlns:a16="http://schemas.microsoft.com/office/drawing/2014/main" id="{A21D940B-185E-3233-A0C5-9ACFFCE3486E}"/>
              </a:ext>
            </a:extLst>
          </p:cNvPr>
          <p:cNvGraphicFramePr>
            <a:graphicFrameLocks noGrp="1"/>
          </p:cNvGraphicFramePr>
          <p:nvPr>
            <p:extLst>
              <p:ext uri="{D42A27DB-BD31-4B8C-83A1-F6EECF244321}">
                <p14:modId xmlns:p14="http://schemas.microsoft.com/office/powerpoint/2010/main" val="1622697713"/>
              </p:ext>
            </p:extLst>
          </p:nvPr>
        </p:nvGraphicFramePr>
        <p:xfrm>
          <a:off x="907915" y="2907478"/>
          <a:ext cx="4442298" cy="1526184"/>
        </p:xfrm>
        <a:graphic>
          <a:graphicData uri="http://schemas.openxmlformats.org/drawingml/2006/table">
            <a:tbl>
              <a:tblPr firstRow="1" bandRow="1">
                <a:tableStyleId>{5C22544A-7EE6-4342-B048-85BDC9FD1C3A}</a:tableStyleId>
              </a:tblPr>
              <a:tblGrid>
                <a:gridCol w="1200366">
                  <a:extLst>
                    <a:ext uri="{9D8B030D-6E8A-4147-A177-3AD203B41FA5}">
                      <a16:colId xmlns:a16="http://schemas.microsoft.com/office/drawing/2014/main" val="1978736603"/>
                    </a:ext>
                  </a:extLst>
                </a:gridCol>
                <a:gridCol w="3241932">
                  <a:extLst>
                    <a:ext uri="{9D8B030D-6E8A-4147-A177-3AD203B41FA5}">
                      <a16:colId xmlns:a16="http://schemas.microsoft.com/office/drawing/2014/main" val="2219812749"/>
                    </a:ext>
                  </a:extLst>
                </a:gridCol>
              </a:tblGrid>
              <a:tr h="244386">
                <a:tc>
                  <a:txBody>
                    <a:bodyPr/>
                    <a:lstStyle/>
                    <a:p>
                      <a:r>
                        <a:rPr lang="en-US" sz="800" dirty="0">
                          <a:latin typeface="Times New Roman" panose="02020603050405020304" pitchFamily="18" charset="0"/>
                          <a:cs typeface="Times New Roman" panose="02020603050405020304" pitchFamily="18" charset="0"/>
                        </a:rPr>
                        <a:t>File Name</a:t>
                      </a:r>
                    </a:p>
                  </a:txBody>
                  <a:tcPr/>
                </a:tc>
                <a:tc>
                  <a:txBody>
                    <a:bodyPr/>
                    <a:lstStyle/>
                    <a:p>
                      <a:r>
                        <a:rPr lang="en-US" sz="8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3680429852"/>
                  </a:ext>
                </a:extLst>
              </a:tr>
              <a:tr h="244386">
                <a:tc>
                  <a:txBody>
                    <a:bodyPr/>
                    <a:lstStyle/>
                    <a:p>
                      <a:r>
                        <a:rPr lang="en-US" sz="800" dirty="0" err="1">
                          <a:solidFill>
                            <a:schemeClr val="bg2"/>
                          </a:solidFill>
                          <a:latin typeface="Times New Roman" panose="02020603050405020304" pitchFamily="18" charset="0"/>
                          <a:cs typeface="Times New Roman" panose="02020603050405020304" pitchFamily="18" charset="0"/>
                        </a:rPr>
                        <a:t>dep_weekly.csv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bg2"/>
                          </a:solidFill>
                          <a:latin typeface="Times New Roman" panose="02020603050405020304" pitchFamily="18" charset="0"/>
                          <a:cs typeface="Times New Roman" panose="02020603050405020304" pitchFamily="18" charset="0"/>
                        </a:rPr>
                        <a:t>Depression labels (from post-study &amp; EMA surveys)</a:t>
                      </a:r>
                    </a:p>
                  </a:txBody>
                  <a:tcPr/>
                </a:tc>
                <a:extLst>
                  <a:ext uri="{0D108BD9-81ED-4DB2-BD59-A6C34878D82A}">
                    <a16:rowId xmlns:a16="http://schemas.microsoft.com/office/drawing/2014/main" val="1360143459"/>
                  </a:ext>
                </a:extLst>
              </a:tr>
              <a:tr h="301333">
                <a:tc>
                  <a:txBody>
                    <a:bodyPr/>
                    <a:lstStyle/>
                    <a:p>
                      <a:r>
                        <a:rPr lang="en-US" sz="800" dirty="0" err="1">
                          <a:solidFill>
                            <a:schemeClr val="bg2"/>
                          </a:solidFill>
                          <a:latin typeface="Times New Roman" panose="02020603050405020304" pitchFamily="18" charset="0"/>
                          <a:cs typeface="Times New Roman" panose="02020603050405020304" pitchFamily="18" charset="0"/>
                        </a:rPr>
                        <a:t>dep_endterm.csv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bg2"/>
                          </a:solidFill>
                          <a:latin typeface="Times New Roman" panose="02020603050405020304" pitchFamily="18" charset="0"/>
                          <a:cs typeface="Times New Roman" panose="02020603050405020304" pitchFamily="18" charset="0"/>
                        </a:rPr>
                        <a:t>Depression labels (post-study only – used in end-term predictions)</a:t>
                      </a:r>
                    </a:p>
                    <a:p>
                      <a:endParaRPr lang="en-US" sz="800"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483337215"/>
                  </a:ext>
                </a:extLst>
              </a:tr>
              <a:tr h="244386">
                <a:tc>
                  <a:txBody>
                    <a:bodyPr/>
                    <a:lstStyle/>
                    <a:p>
                      <a:r>
                        <a:rPr lang="en-US" sz="800" dirty="0" err="1">
                          <a:solidFill>
                            <a:schemeClr val="bg2"/>
                          </a:solidFill>
                          <a:latin typeface="Times New Roman" panose="02020603050405020304" pitchFamily="18" charset="0"/>
                          <a:cs typeface="Times New Roman" panose="02020603050405020304" pitchFamily="18" charset="0"/>
                        </a:rPr>
                        <a:t>pre.csv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r>
                        <a:rPr lang="en-US" sz="800" dirty="0">
                          <a:solidFill>
                            <a:schemeClr val="bg2"/>
                          </a:solidFill>
                          <a:latin typeface="Times New Roman" panose="02020603050405020304" pitchFamily="18" charset="0"/>
                          <a:cs typeface="Times New Roman" panose="02020603050405020304" pitchFamily="18" charset="0"/>
                        </a:rPr>
                        <a:t>Pre-study questionnaire responses</a:t>
                      </a:r>
                    </a:p>
                  </a:txBody>
                  <a:tcPr/>
                </a:tc>
                <a:extLst>
                  <a:ext uri="{0D108BD9-81ED-4DB2-BD59-A6C34878D82A}">
                    <a16:rowId xmlns:a16="http://schemas.microsoft.com/office/drawing/2014/main" val="3926793128"/>
                  </a:ext>
                </a:extLst>
              </a:tr>
              <a:tr h="244386">
                <a:tc>
                  <a:txBody>
                    <a:bodyPr/>
                    <a:lstStyle/>
                    <a:p>
                      <a:r>
                        <a:rPr lang="en-US" sz="800" dirty="0" err="1">
                          <a:solidFill>
                            <a:schemeClr val="bg2"/>
                          </a:solidFill>
                          <a:latin typeface="Times New Roman" panose="02020603050405020304" pitchFamily="18" charset="0"/>
                          <a:cs typeface="Times New Roman" panose="02020603050405020304" pitchFamily="18" charset="0"/>
                        </a:rPr>
                        <a:t>post.csv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r>
                        <a:rPr lang="en-US" sz="800" dirty="0">
                          <a:solidFill>
                            <a:schemeClr val="bg2"/>
                          </a:solidFill>
                          <a:latin typeface="Times New Roman" panose="02020603050405020304" pitchFamily="18" charset="0"/>
                          <a:cs typeface="Times New Roman" panose="02020603050405020304" pitchFamily="18" charset="0"/>
                        </a:rPr>
                        <a:t>Post-study questionnaire responses</a:t>
                      </a:r>
                    </a:p>
                  </a:txBody>
                  <a:tcPr/>
                </a:tc>
                <a:extLst>
                  <a:ext uri="{0D108BD9-81ED-4DB2-BD59-A6C34878D82A}">
                    <a16:rowId xmlns:a16="http://schemas.microsoft.com/office/drawing/2014/main" val="575167879"/>
                  </a:ext>
                </a:extLst>
              </a:tr>
              <a:tr h="191757">
                <a:tc>
                  <a:txBody>
                    <a:bodyPr/>
                    <a:lstStyle/>
                    <a:p>
                      <a:r>
                        <a:rPr lang="en-US" sz="800" dirty="0" err="1">
                          <a:solidFill>
                            <a:schemeClr val="bg2"/>
                          </a:solidFill>
                          <a:latin typeface="Times New Roman" panose="02020603050405020304" pitchFamily="18" charset="0"/>
                          <a:cs typeface="Times New Roman" panose="02020603050405020304" pitchFamily="18" charset="0"/>
                        </a:rPr>
                        <a:t>ema.csv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bg2"/>
                          </a:solidFill>
                          <a:latin typeface="Times New Roman" panose="02020603050405020304" pitchFamily="18" charset="0"/>
                          <a:cs typeface="Times New Roman" panose="02020603050405020304" pitchFamily="18" charset="0"/>
                        </a:rPr>
                        <a:t>Weekly EMA surveys (delivered midweek or weekend)</a:t>
                      </a:r>
                    </a:p>
                  </a:txBody>
                  <a:tcPr/>
                </a:tc>
                <a:extLst>
                  <a:ext uri="{0D108BD9-81ED-4DB2-BD59-A6C34878D82A}">
                    <a16:rowId xmlns:a16="http://schemas.microsoft.com/office/drawing/2014/main" val="3354739096"/>
                  </a:ext>
                </a:extLst>
              </a:tr>
            </a:tbl>
          </a:graphicData>
        </a:graphic>
      </p:graphicFrame>
      <p:pic>
        <p:nvPicPr>
          <p:cNvPr id="6" name="Picture 5">
            <a:extLst>
              <a:ext uri="{FF2B5EF4-FFF2-40B4-BE49-F238E27FC236}">
                <a16:creationId xmlns:a16="http://schemas.microsoft.com/office/drawing/2014/main" id="{497213C2-5FF2-A0AD-2EF4-512446D8FDB1}"/>
              </a:ext>
            </a:extLst>
          </p:cNvPr>
          <p:cNvPicPr>
            <a:picLocks noChangeAspect="1"/>
          </p:cNvPicPr>
          <p:nvPr/>
        </p:nvPicPr>
        <p:blipFill>
          <a:blip r:embed="rId3"/>
          <a:stretch>
            <a:fillRect/>
          </a:stretch>
        </p:blipFill>
        <p:spPr>
          <a:xfrm>
            <a:off x="6629400" y="1364034"/>
            <a:ext cx="2433643" cy="1132732"/>
          </a:xfrm>
          <a:prstGeom prst="rect">
            <a:avLst/>
          </a:prstGeom>
        </p:spPr>
      </p:pic>
      <p:pic>
        <p:nvPicPr>
          <p:cNvPr id="7" name="Picture 6">
            <a:extLst>
              <a:ext uri="{FF2B5EF4-FFF2-40B4-BE49-F238E27FC236}">
                <a16:creationId xmlns:a16="http://schemas.microsoft.com/office/drawing/2014/main" id="{AF0E4B43-3A3C-450A-416F-22B13DDF6AD3}"/>
              </a:ext>
            </a:extLst>
          </p:cNvPr>
          <p:cNvPicPr>
            <a:picLocks noChangeAspect="1"/>
          </p:cNvPicPr>
          <p:nvPr/>
        </p:nvPicPr>
        <p:blipFill>
          <a:blip r:embed="rId4"/>
          <a:stretch>
            <a:fillRect/>
          </a:stretch>
        </p:blipFill>
        <p:spPr>
          <a:xfrm>
            <a:off x="5528679" y="2976664"/>
            <a:ext cx="3450255" cy="693906"/>
          </a:xfrm>
          <a:prstGeom prst="rect">
            <a:avLst/>
          </a:prstGeom>
        </p:spPr>
      </p:pic>
    </p:spTree>
    <p:extLst>
      <p:ext uri="{BB962C8B-B14F-4D97-AF65-F5344CB8AC3E}">
        <p14:creationId xmlns:p14="http://schemas.microsoft.com/office/powerpoint/2010/main" val="1534897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CAEEC81E-8818-6BD4-EC1A-6B636E6204C0}"/>
            </a:ext>
          </a:extLst>
        </p:cNvPr>
        <p:cNvGrpSpPr/>
        <p:nvPr/>
      </p:nvGrpSpPr>
      <p:grpSpPr>
        <a:xfrm>
          <a:off x="0" y="0"/>
          <a:ext cx="0" cy="0"/>
          <a:chOff x="0" y="0"/>
          <a:chExt cx="0" cy="0"/>
        </a:xfrm>
      </p:grpSpPr>
      <p:sp>
        <p:nvSpPr>
          <p:cNvPr id="116" name="Google Shape;116;p18">
            <a:extLst>
              <a:ext uri="{FF2B5EF4-FFF2-40B4-BE49-F238E27FC236}">
                <a16:creationId xmlns:a16="http://schemas.microsoft.com/office/drawing/2014/main" id="{92E126F8-C165-FDA9-DD29-71E164E6F845}"/>
              </a:ext>
            </a:extLst>
          </p:cNvPr>
          <p:cNvSpPr txBox="1">
            <a:spLocks noGrp="1"/>
          </p:cNvSpPr>
          <p:nvPr>
            <p:ph type="title"/>
          </p:nvPr>
        </p:nvSpPr>
        <p:spPr>
          <a:xfrm>
            <a:off x="729450" y="516463"/>
            <a:ext cx="7688700" cy="693906"/>
          </a:xfrm>
          <a:prstGeom prst="rect">
            <a:avLst/>
          </a:prstGeom>
        </p:spPr>
        <p:txBody>
          <a:bodyPr spcFirstLastPara="1" wrap="square" lIns="91425" tIns="91425" rIns="91425" bIns="91425" anchor="t" anchorCtr="0">
            <a:normAutofit fontScale="90000"/>
          </a:bodyPr>
          <a:lstStyle/>
          <a:p>
            <a:pPr lvl="0" algn="just">
              <a:lnSpc>
                <a:spcPct val="200000"/>
              </a:lnSpc>
            </a:pPr>
            <a:r>
              <a:rPr lang="en-US" sz="2250" dirty="0">
                <a:solidFill>
                  <a:srgbClr val="434343"/>
                </a:solidFill>
              </a:rPr>
              <a:t>Data Description </a:t>
            </a:r>
            <a:r>
              <a:rPr lang="en-US" sz="2200" dirty="0">
                <a:solidFill>
                  <a:srgbClr val="434343"/>
                </a:solidFill>
              </a:rPr>
              <a:t>[GLOBEM Dataset Structure continued …]</a:t>
            </a:r>
          </a:p>
        </p:txBody>
      </p:sp>
      <p:sp>
        <p:nvSpPr>
          <p:cNvPr id="117" name="Google Shape;117;p18">
            <a:extLst>
              <a:ext uri="{FF2B5EF4-FFF2-40B4-BE49-F238E27FC236}">
                <a16:creationId xmlns:a16="http://schemas.microsoft.com/office/drawing/2014/main" id="{44C624B2-2E8E-8279-0D22-CF80B2B1761B}"/>
              </a:ext>
            </a:extLst>
          </p:cNvPr>
          <p:cNvSpPr txBox="1">
            <a:spLocks noGrp="1"/>
          </p:cNvSpPr>
          <p:nvPr>
            <p:ph type="body" idx="1"/>
          </p:nvPr>
        </p:nvSpPr>
        <p:spPr>
          <a:xfrm>
            <a:off x="729450" y="1319917"/>
            <a:ext cx="7688700" cy="3725495"/>
          </a:xfrm>
          <a:prstGeom prst="rect">
            <a:avLst/>
          </a:prstGeom>
        </p:spPr>
        <p:txBody>
          <a:bodyPr spcFirstLastPara="1" wrap="square" lIns="91425" tIns="91425" rIns="91425" bIns="91425" anchor="t" anchorCtr="0">
            <a:normAutofit/>
          </a:bodyPr>
          <a:lstStyle/>
          <a:p>
            <a:pPr marL="107950" indent="0">
              <a:buNone/>
            </a:pPr>
            <a:r>
              <a:rPr lang="en-US" sz="1200" b="1" dirty="0" err="1"/>
              <a:t>FeatureData</a:t>
            </a:r>
            <a:r>
              <a:rPr lang="en-US" sz="1200" b="1" dirty="0"/>
              <a:t>:   </a:t>
            </a:r>
            <a:r>
              <a:rPr lang="en-US" sz="1200" dirty="0"/>
              <a:t>Includes behavior-derived features from smartphone and wearable data:</a:t>
            </a:r>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endParaRPr lang="en-US" sz="1200" dirty="0"/>
          </a:p>
          <a:p>
            <a:pPr marL="107950" indent="0">
              <a:buNone/>
            </a:pPr>
            <a:r>
              <a:rPr lang="en-US" sz="1200" b="1" dirty="0" err="1"/>
              <a:t>ParticipantInfoData</a:t>
            </a:r>
            <a:r>
              <a:rPr lang="en-US" sz="1200" b="1" dirty="0"/>
              <a:t>: </a:t>
            </a:r>
            <a:r>
              <a:rPr lang="en-US" sz="1200" dirty="0"/>
              <a:t>Include participant platform information.</a:t>
            </a:r>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graphicFrame>
        <p:nvGraphicFramePr>
          <p:cNvPr id="2" name="Table 1">
            <a:extLst>
              <a:ext uri="{FF2B5EF4-FFF2-40B4-BE49-F238E27FC236}">
                <a16:creationId xmlns:a16="http://schemas.microsoft.com/office/drawing/2014/main" id="{95EF72B4-1288-9D91-BAAA-40C895564F60}"/>
              </a:ext>
            </a:extLst>
          </p:cNvPr>
          <p:cNvGraphicFramePr>
            <a:graphicFrameLocks noGrp="1"/>
          </p:cNvGraphicFramePr>
          <p:nvPr>
            <p:extLst>
              <p:ext uri="{D42A27DB-BD31-4B8C-83A1-F6EECF244321}">
                <p14:modId xmlns:p14="http://schemas.microsoft.com/office/powerpoint/2010/main" val="3366133844"/>
              </p:ext>
            </p:extLst>
          </p:nvPr>
        </p:nvGraphicFramePr>
        <p:xfrm>
          <a:off x="927372" y="1681404"/>
          <a:ext cx="3404680" cy="2125459"/>
        </p:xfrm>
        <a:graphic>
          <a:graphicData uri="http://schemas.openxmlformats.org/drawingml/2006/table">
            <a:tbl>
              <a:tblPr firstRow="1" bandRow="1">
                <a:tableStyleId>{5C22544A-7EE6-4342-B048-85BDC9FD1C3A}</a:tableStyleId>
              </a:tblPr>
              <a:tblGrid>
                <a:gridCol w="1050585">
                  <a:extLst>
                    <a:ext uri="{9D8B030D-6E8A-4147-A177-3AD203B41FA5}">
                      <a16:colId xmlns:a16="http://schemas.microsoft.com/office/drawing/2014/main" val="1401442073"/>
                    </a:ext>
                  </a:extLst>
                </a:gridCol>
                <a:gridCol w="2354095">
                  <a:extLst>
                    <a:ext uri="{9D8B030D-6E8A-4147-A177-3AD203B41FA5}">
                      <a16:colId xmlns:a16="http://schemas.microsoft.com/office/drawing/2014/main" val="625563440"/>
                    </a:ext>
                  </a:extLst>
                </a:gridCol>
              </a:tblGrid>
              <a:tr h="211639">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Times New Roman" panose="02020603050405020304" pitchFamily="18" charset="0"/>
                          <a:ea typeface="+mn-ea"/>
                          <a:cs typeface="Times New Roman" panose="02020603050405020304" pitchFamily="18" charset="0"/>
                          <a:sym typeface="Arial"/>
                        </a:rPr>
                        <a:t>File Name</a:t>
                      </a:r>
                    </a:p>
                  </a:txBody>
                  <a:tcPr/>
                </a:tc>
                <a:tc>
                  <a:txBody>
                    <a:bodyPr/>
                    <a:lstStyle/>
                    <a:p>
                      <a:pPr marR="0" algn="l" rtl="0">
                        <a:lnSpc>
                          <a:spcPct val="100000"/>
                        </a:lnSpc>
                        <a:spcBef>
                          <a:spcPts val="0"/>
                        </a:spcBef>
                        <a:spcAft>
                          <a:spcPts val="0"/>
                        </a:spcAft>
                        <a:buClr>
                          <a:srgbClr val="000000"/>
                        </a:buClr>
                        <a:buFont typeface="Arial"/>
                      </a:pPr>
                      <a:r>
                        <a:rPr lang="en-US" sz="800" b="1" i="0" u="none" strike="noStrike" cap="none" dirty="0">
                          <a:solidFill>
                            <a:schemeClr val="lt1"/>
                          </a:solidFill>
                          <a:latin typeface="Times New Roman" panose="02020603050405020304" pitchFamily="18" charset="0"/>
                          <a:ea typeface="+mn-ea"/>
                          <a:cs typeface="Times New Roman" panose="02020603050405020304" pitchFamily="18" charset="0"/>
                          <a:sym typeface="Arial"/>
                        </a:rPr>
                        <a:t>Description</a:t>
                      </a:r>
                    </a:p>
                  </a:txBody>
                  <a:tcPr/>
                </a:tc>
                <a:extLst>
                  <a:ext uri="{0D108BD9-81ED-4DB2-BD59-A6C34878D82A}">
                    <a16:rowId xmlns:a16="http://schemas.microsoft.com/office/drawing/2014/main" val="883081940"/>
                  </a:ext>
                </a:extLst>
              </a:tr>
              <a:tr h="242677">
                <a:tc>
                  <a:txBody>
                    <a:bodyPr/>
                    <a:lstStyle/>
                    <a:p>
                      <a:r>
                        <a:rPr lang="en-US" sz="800" dirty="0" err="1">
                          <a:solidFill>
                            <a:schemeClr val="bg2"/>
                          </a:solidFill>
                          <a:latin typeface="Times New Roman" panose="02020603050405020304" pitchFamily="18" charset="0"/>
                          <a:cs typeface="Times New Roman" panose="02020603050405020304" pitchFamily="18" charset="0"/>
                        </a:rPr>
                        <a:t>rapids.csv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r>
                        <a:rPr lang="en-US" sz="800" dirty="0">
                          <a:solidFill>
                            <a:schemeClr val="bg2"/>
                          </a:solidFill>
                          <a:latin typeface="Times New Roman" panose="02020603050405020304" pitchFamily="18" charset="0"/>
                          <a:cs typeface="Times New Roman" panose="02020603050405020304" pitchFamily="18" charset="0"/>
                        </a:rPr>
                        <a:t>Features extracted using the RAPIDS tool</a:t>
                      </a:r>
                    </a:p>
                  </a:txBody>
                  <a:tcPr/>
                </a:tc>
                <a:extLst>
                  <a:ext uri="{0D108BD9-81ED-4DB2-BD59-A6C34878D82A}">
                    <a16:rowId xmlns:a16="http://schemas.microsoft.com/office/drawing/2014/main" val="44938853"/>
                  </a:ext>
                </a:extLst>
              </a:tr>
              <a:tr h="136633">
                <a:tc>
                  <a:txBody>
                    <a:bodyPr/>
                    <a:lstStyle/>
                    <a:p>
                      <a:r>
                        <a:rPr lang="en-US" sz="800" dirty="0" err="1">
                          <a:solidFill>
                            <a:schemeClr val="bg2"/>
                          </a:solidFill>
                          <a:latin typeface="Times New Roman" panose="02020603050405020304" pitchFamily="18" charset="0"/>
                          <a:cs typeface="Times New Roman" panose="02020603050405020304" pitchFamily="18" charset="0"/>
                        </a:rPr>
                        <a:t>location.csv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r>
                        <a:rPr lang="en-US" sz="800" dirty="0">
                          <a:solidFill>
                            <a:schemeClr val="bg2"/>
                          </a:solidFill>
                          <a:latin typeface="Times New Roman" panose="02020603050405020304" pitchFamily="18" charset="0"/>
                          <a:cs typeface="Times New Roman" panose="02020603050405020304" pitchFamily="18" charset="0"/>
                        </a:rPr>
                        <a:t>Phone signals</a:t>
                      </a:r>
                    </a:p>
                  </a:txBody>
                  <a:tcPr/>
                </a:tc>
                <a:extLst>
                  <a:ext uri="{0D108BD9-81ED-4DB2-BD59-A6C34878D82A}">
                    <a16:rowId xmlns:a16="http://schemas.microsoft.com/office/drawing/2014/main" val="3383175486"/>
                  </a:ext>
                </a:extLst>
              </a:tr>
              <a:tr h="242677">
                <a:tc>
                  <a:txBody>
                    <a:bodyPr/>
                    <a:lstStyle/>
                    <a:p>
                      <a:r>
                        <a:rPr lang="en-US" sz="800" dirty="0" err="1">
                          <a:solidFill>
                            <a:schemeClr val="bg2"/>
                          </a:solidFill>
                          <a:latin typeface="Times New Roman" panose="02020603050405020304" pitchFamily="18" charset="0"/>
                          <a:cs typeface="Times New Roman" panose="02020603050405020304" pitchFamily="18" charset="0"/>
                        </a:rPr>
                        <a:t>screen.csv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bg2"/>
                          </a:solidFill>
                          <a:latin typeface="Times New Roman" panose="02020603050405020304" pitchFamily="18" charset="0"/>
                          <a:cs typeface="Times New Roman" panose="02020603050405020304" pitchFamily="18" charset="0"/>
                        </a:rPr>
                        <a:t>Phone signals</a:t>
                      </a:r>
                    </a:p>
                  </a:txBody>
                  <a:tcPr/>
                </a:tc>
                <a:extLst>
                  <a:ext uri="{0D108BD9-81ED-4DB2-BD59-A6C34878D82A}">
                    <a16:rowId xmlns:a16="http://schemas.microsoft.com/office/drawing/2014/main" val="162386580"/>
                  </a:ext>
                </a:extLst>
              </a:tr>
              <a:tr h="242677">
                <a:tc>
                  <a:txBody>
                    <a:bodyPr/>
                    <a:lstStyle/>
                    <a:p>
                      <a:r>
                        <a:rPr lang="en-US" sz="800" dirty="0" err="1">
                          <a:solidFill>
                            <a:schemeClr val="bg2"/>
                          </a:solidFill>
                          <a:latin typeface="Times New Roman" panose="02020603050405020304" pitchFamily="18" charset="0"/>
                          <a:cs typeface="Times New Roman" panose="02020603050405020304" pitchFamily="18" charset="0"/>
                        </a:rPr>
                        <a:t>call.csv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bg2"/>
                          </a:solidFill>
                          <a:latin typeface="Times New Roman" panose="02020603050405020304" pitchFamily="18" charset="0"/>
                          <a:cs typeface="Times New Roman" panose="02020603050405020304" pitchFamily="18" charset="0"/>
                        </a:rPr>
                        <a:t>Phone signals</a:t>
                      </a:r>
                    </a:p>
                  </a:txBody>
                  <a:tcPr/>
                </a:tc>
                <a:extLst>
                  <a:ext uri="{0D108BD9-81ED-4DB2-BD59-A6C34878D82A}">
                    <a16:rowId xmlns:a16="http://schemas.microsoft.com/office/drawing/2014/main" val="4064447416"/>
                  </a:ext>
                </a:extLst>
              </a:tr>
              <a:tr h="242677">
                <a:tc>
                  <a:txBody>
                    <a:bodyPr/>
                    <a:lstStyle/>
                    <a:p>
                      <a:r>
                        <a:rPr lang="en-US" sz="800" dirty="0">
                          <a:solidFill>
                            <a:schemeClr val="bg2"/>
                          </a:solidFill>
                          <a:latin typeface="Times New Roman" panose="02020603050405020304" pitchFamily="18" charset="0"/>
                          <a:cs typeface="Times New Roman" panose="02020603050405020304" pitchFamily="18" charset="0"/>
                        </a:rPr>
                        <a:t> </a:t>
                      </a:r>
                      <a:r>
                        <a:rPr lang="en-US" sz="800" dirty="0" err="1">
                          <a:solidFill>
                            <a:schemeClr val="bg2"/>
                          </a:solidFill>
                          <a:latin typeface="Times New Roman" panose="02020603050405020304" pitchFamily="18" charset="0"/>
                          <a:cs typeface="Times New Roman" panose="02020603050405020304" pitchFamily="18" charset="0"/>
                        </a:rPr>
                        <a:t>bluetooth.csv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Fitbit</a:t>
                      </a:r>
                      <a:r>
                        <a:rPr lang="en-US" sz="800" dirty="0">
                          <a:solidFill>
                            <a:schemeClr val="bg2"/>
                          </a:solidFill>
                          <a:latin typeface="Times New Roman" panose="02020603050405020304" pitchFamily="18" charset="0"/>
                          <a:cs typeface="Times New Roman" panose="02020603050405020304" pitchFamily="18" charset="0"/>
                        </a:rPr>
                        <a:t> signals</a:t>
                      </a:r>
                    </a:p>
                  </a:txBody>
                  <a:tcPr/>
                </a:tc>
                <a:extLst>
                  <a:ext uri="{0D108BD9-81ED-4DB2-BD59-A6C34878D82A}">
                    <a16:rowId xmlns:a16="http://schemas.microsoft.com/office/drawing/2014/main" val="2077341016"/>
                  </a:ext>
                </a:extLst>
              </a:tr>
              <a:tr h="242677">
                <a:tc>
                  <a:txBody>
                    <a:bodyPr/>
                    <a:lstStyle/>
                    <a:p>
                      <a:r>
                        <a:rPr lang="en-US" sz="800" dirty="0" err="1">
                          <a:solidFill>
                            <a:schemeClr val="bg2"/>
                          </a:solidFill>
                          <a:latin typeface="Times New Roman" panose="02020603050405020304" pitchFamily="18" charset="0"/>
                          <a:cs typeface="Times New Roman" panose="02020603050405020304" pitchFamily="18" charset="0"/>
                        </a:rPr>
                        <a:t>steps.csv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Fitbit</a:t>
                      </a:r>
                      <a:r>
                        <a:rPr lang="en-US" sz="800" dirty="0">
                          <a:solidFill>
                            <a:schemeClr val="bg2"/>
                          </a:solidFill>
                          <a:latin typeface="Times New Roman" panose="02020603050405020304" pitchFamily="18" charset="0"/>
                          <a:cs typeface="Times New Roman" panose="02020603050405020304" pitchFamily="18" charset="0"/>
                        </a:rPr>
                        <a:t> signals</a:t>
                      </a:r>
                    </a:p>
                  </a:txBody>
                  <a:tcPr/>
                </a:tc>
                <a:extLst>
                  <a:ext uri="{0D108BD9-81ED-4DB2-BD59-A6C34878D82A}">
                    <a16:rowId xmlns:a16="http://schemas.microsoft.com/office/drawing/2014/main" val="4241371083"/>
                  </a:ext>
                </a:extLst>
              </a:tr>
              <a:tr h="242677">
                <a:tc>
                  <a:txBody>
                    <a:bodyPr/>
                    <a:lstStyle/>
                    <a:p>
                      <a:r>
                        <a:rPr lang="en-US" sz="800" dirty="0" err="1">
                          <a:solidFill>
                            <a:schemeClr val="bg2"/>
                          </a:solidFill>
                          <a:latin typeface="Times New Roman" panose="02020603050405020304" pitchFamily="18" charset="0"/>
                          <a:cs typeface="Times New Roman" panose="02020603050405020304" pitchFamily="18" charset="0"/>
                        </a:rPr>
                        <a:t>sleep.csv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Fitbit</a:t>
                      </a:r>
                      <a:r>
                        <a:rPr lang="en-US" sz="800" dirty="0">
                          <a:solidFill>
                            <a:schemeClr val="bg2"/>
                          </a:solidFill>
                          <a:latin typeface="Times New Roman" panose="02020603050405020304" pitchFamily="18" charset="0"/>
                          <a:cs typeface="Times New Roman" panose="02020603050405020304" pitchFamily="18" charset="0"/>
                        </a:rPr>
                        <a:t> signals</a:t>
                      </a:r>
                    </a:p>
                  </a:txBody>
                  <a:tcPr/>
                </a:tc>
                <a:extLst>
                  <a:ext uri="{0D108BD9-81ED-4DB2-BD59-A6C34878D82A}">
                    <a16:rowId xmlns:a16="http://schemas.microsoft.com/office/drawing/2014/main" val="3632059704"/>
                  </a:ext>
                </a:extLst>
              </a:tr>
              <a:tr h="242677">
                <a:tc>
                  <a:txBody>
                    <a:bodyPr/>
                    <a:lstStyle/>
                    <a:p>
                      <a:r>
                        <a:rPr lang="en-US" sz="800" dirty="0" err="1">
                          <a:solidFill>
                            <a:schemeClr val="bg2"/>
                          </a:solidFill>
                          <a:latin typeface="Times New Roman" panose="02020603050405020304" pitchFamily="18" charset="0"/>
                          <a:cs typeface="Times New Roman" panose="02020603050405020304" pitchFamily="18" charset="0"/>
                        </a:rPr>
                        <a:t>wifi.csv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800" dirty="0">
                          <a:solidFill>
                            <a:schemeClr val="bg2"/>
                          </a:solidFill>
                          <a:latin typeface="Times New Roman" panose="02020603050405020304" pitchFamily="18" charset="0"/>
                          <a:cs typeface="Times New Roman" panose="02020603050405020304" pitchFamily="18" charset="0"/>
                        </a:rPr>
                        <a:t>Phone signals</a:t>
                      </a:r>
                    </a:p>
                  </a:txBody>
                  <a:tcPr/>
                </a:tc>
                <a:extLst>
                  <a:ext uri="{0D108BD9-81ED-4DB2-BD59-A6C34878D82A}">
                    <a16:rowId xmlns:a16="http://schemas.microsoft.com/office/drawing/2014/main" val="2253790005"/>
                  </a:ext>
                </a:extLst>
              </a:tr>
            </a:tbl>
          </a:graphicData>
        </a:graphic>
      </p:graphicFrame>
      <p:graphicFrame>
        <p:nvGraphicFramePr>
          <p:cNvPr id="3" name="Table 2">
            <a:extLst>
              <a:ext uri="{FF2B5EF4-FFF2-40B4-BE49-F238E27FC236}">
                <a16:creationId xmlns:a16="http://schemas.microsoft.com/office/drawing/2014/main" id="{4952599B-49A1-AA2F-F2FB-C8812ED58D0B}"/>
              </a:ext>
            </a:extLst>
          </p:cNvPr>
          <p:cNvGraphicFramePr>
            <a:graphicFrameLocks noGrp="1"/>
          </p:cNvGraphicFramePr>
          <p:nvPr>
            <p:extLst>
              <p:ext uri="{D42A27DB-BD31-4B8C-83A1-F6EECF244321}">
                <p14:modId xmlns:p14="http://schemas.microsoft.com/office/powerpoint/2010/main" val="581247291"/>
              </p:ext>
            </p:extLst>
          </p:nvPr>
        </p:nvGraphicFramePr>
        <p:xfrm>
          <a:off x="927372" y="4223718"/>
          <a:ext cx="3800272" cy="627570"/>
        </p:xfrm>
        <a:graphic>
          <a:graphicData uri="http://schemas.openxmlformats.org/drawingml/2006/table">
            <a:tbl>
              <a:tblPr firstRow="1" bandRow="1">
                <a:tableStyleId>{5C22544A-7EE6-4342-B048-85BDC9FD1C3A}</a:tableStyleId>
              </a:tblPr>
              <a:tblGrid>
                <a:gridCol w="1098718">
                  <a:extLst>
                    <a:ext uri="{9D8B030D-6E8A-4147-A177-3AD203B41FA5}">
                      <a16:colId xmlns:a16="http://schemas.microsoft.com/office/drawing/2014/main" val="3548026757"/>
                    </a:ext>
                  </a:extLst>
                </a:gridCol>
                <a:gridCol w="2701554">
                  <a:extLst>
                    <a:ext uri="{9D8B030D-6E8A-4147-A177-3AD203B41FA5}">
                      <a16:colId xmlns:a16="http://schemas.microsoft.com/office/drawing/2014/main" val="3912300315"/>
                    </a:ext>
                  </a:extLst>
                </a:gridCol>
              </a:tblGrid>
              <a:tr h="313785">
                <a:tc>
                  <a:txBody>
                    <a:bodyPr/>
                    <a:lstStyle/>
                    <a:p>
                      <a:r>
                        <a:rPr lang="en-US" sz="800" dirty="0">
                          <a:latin typeface="Times New Roman" panose="02020603050405020304" pitchFamily="18" charset="0"/>
                          <a:cs typeface="Times New Roman" panose="02020603050405020304" pitchFamily="18" charset="0"/>
                        </a:rPr>
                        <a:t>File Name</a:t>
                      </a:r>
                    </a:p>
                  </a:txBody>
                  <a:tcPr/>
                </a:tc>
                <a:tc>
                  <a:txBody>
                    <a:bodyPr/>
                    <a:lstStyle/>
                    <a:p>
                      <a:r>
                        <a:rPr lang="en-US" sz="800" dirty="0">
                          <a:latin typeface="Times New Roman" panose="02020603050405020304" pitchFamily="18" charset="0"/>
                          <a:cs typeface="Times New Roman" panose="02020603050405020304" pitchFamily="18" charset="0"/>
                        </a:rPr>
                        <a:t>Description</a:t>
                      </a:r>
                    </a:p>
                  </a:txBody>
                  <a:tcPr/>
                </a:tc>
                <a:extLst>
                  <a:ext uri="{0D108BD9-81ED-4DB2-BD59-A6C34878D82A}">
                    <a16:rowId xmlns:a16="http://schemas.microsoft.com/office/drawing/2014/main" val="2988253668"/>
                  </a:ext>
                </a:extLst>
              </a:tr>
              <a:tr h="313785">
                <a:tc>
                  <a:txBody>
                    <a:bodyPr/>
                    <a:lstStyle/>
                    <a:p>
                      <a:r>
                        <a:rPr lang="en-US" sz="800" b="0" i="0" u="none" strike="noStrike" cap="none" dirty="0" err="1">
                          <a:solidFill>
                            <a:schemeClr val="bg2"/>
                          </a:solidFill>
                          <a:effectLst/>
                          <a:latin typeface="Times New Roman" panose="02020603050405020304" pitchFamily="18" charset="0"/>
                          <a:ea typeface="+mn-ea"/>
                          <a:cs typeface="Times New Roman" panose="02020603050405020304" pitchFamily="18" charset="0"/>
                          <a:sym typeface="Arial"/>
                        </a:rPr>
                        <a:t>platform.csv</a:t>
                      </a:r>
                      <a:endParaRPr lang="en-US" sz="800" dirty="0">
                        <a:solidFill>
                          <a:schemeClr val="bg2"/>
                        </a:solidFill>
                        <a:latin typeface="Times New Roman" panose="02020603050405020304" pitchFamily="18" charset="0"/>
                        <a:cs typeface="Times New Roman" panose="02020603050405020304" pitchFamily="18" charset="0"/>
                      </a:endParaRPr>
                    </a:p>
                  </a:txBody>
                  <a:tcPr/>
                </a:tc>
                <a:tc>
                  <a:txBody>
                    <a:bodyPr/>
                    <a:lstStyle/>
                    <a:p>
                      <a:r>
                        <a:rPr lang="en-US" sz="800" b="0" i="0" u="none" strike="noStrike" cap="none" dirty="0">
                          <a:solidFill>
                            <a:schemeClr val="bg2"/>
                          </a:solidFill>
                          <a:effectLst/>
                          <a:latin typeface="Times New Roman" panose="02020603050405020304" pitchFamily="18" charset="0"/>
                          <a:ea typeface="+mn-ea"/>
                          <a:cs typeface="Times New Roman" panose="02020603050405020304" pitchFamily="18" charset="0"/>
                          <a:sym typeface="Arial"/>
                        </a:rPr>
                        <a:t>Device platform info (iOS or Android)</a:t>
                      </a:r>
                      <a:endParaRPr lang="en-US" sz="800" dirty="0">
                        <a:solidFill>
                          <a:schemeClr val="bg2"/>
                        </a:solidFill>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63705288"/>
                  </a:ext>
                </a:extLst>
              </a:tr>
            </a:tbl>
          </a:graphicData>
        </a:graphic>
      </p:graphicFrame>
      <p:pic>
        <p:nvPicPr>
          <p:cNvPr id="4" name="Picture 3">
            <a:extLst>
              <a:ext uri="{FF2B5EF4-FFF2-40B4-BE49-F238E27FC236}">
                <a16:creationId xmlns:a16="http://schemas.microsoft.com/office/drawing/2014/main" id="{CB009467-3149-ACCE-72BF-67985EF02BA1}"/>
              </a:ext>
            </a:extLst>
          </p:cNvPr>
          <p:cNvPicPr>
            <a:picLocks noChangeAspect="1"/>
          </p:cNvPicPr>
          <p:nvPr/>
        </p:nvPicPr>
        <p:blipFill>
          <a:blip r:embed="rId3"/>
          <a:stretch>
            <a:fillRect/>
          </a:stretch>
        </p:blipFill>
        <p:spPr>
          <a:xfrm>
            <a:off x="5494506" y="1904040"/>
            <a:ext cx="3026923" cy="1204215"/>
          </a:xfrm>
          <a:prstGeom prst="rect">
            <a:avLst/>
          </a:prstGeom>
        </p:spPr>
      </p:pic>
      <p:pic>
        <p:nvPicPr>
          <p:cNvPr id="5" name="Picture 4">
            <a:extLst>
              <a:ext uri="{FF2B5EF4-FFF2-40B4-BE49-F238E27FC236}">
                <a16:creationId xmlns:a16="http://schemas.microsoft.com/office/drawing/2014/main" id="{73F876E5-8BF4-E208-5D8B-AC68B5AFCD87}"/>
              </a:ext>
            </a:extLst>
          </p:cNvPr>
          <p:cNvPicPr>
            <a:picLocks noChangeAspect="1"/>
          </p:cNvPicPr>
          <p:nvPr/>
        </p:nvPicPr>
        <p:blipFill>
          <a:blip r:embed="rId4"/>
          <a:stretch>
            <a:fillRect/>
          </a:stretch>
        </p:blipFill>
        <p:spPr>
          <a:xfrm>
            <a:off x="5494506" y="4015309"/>
            <a:ext cx="3026923" cy="874261"/>
          </a:xfrm>
          <a:prstGeom prst="rect">
            <a:avLst/>
          </a:prstGeom>
        </p:spPr>
      </p:pic>
    </p:spTree>
    <p:extLst>
      <p:ext uri="{BB962C8B-B14F-4D97-AF65-F5344CB8AC3E}">
        <p14:creationId xmlns:p14="http://schemas.microsoft.com/office/powerpoint/2010/main" val="2244225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839C3C95-8884-2A48-7422-D48D76E723D2}"/>
            </a:ext>
          </a:extLst>
        </p:cNvPr>
        <p:cNvGrpSpPr/>
        <p:nvPr/>
      </p:nvGrpSpPr>
      <p:grpSpPr>
        <a:xfrm>
          <a:off x="0" y="0"/>
          <a:ext cx="0" cy="0"/>
          <a:chOff x="0" y="0"/>
          <a:chExt cx="0" cy="0"/>
        </a:xfrm>
      </p:grpSpPr>
      <p:sp>
        <p:nvSpPr>
          <p:cNvPr id="116" name="Google Shape;116;p18">
            <a:extLst>
              <a:ext uri="{FF2B5EF4-FFF2-40B4-BE49-F238E27FC236}">
                <a16:creationId xmlns:a16="http://schemas.microsoft.com/office/drawing/2014/main" id="{73C4FB5B-3EE1-B2FB-1F39-98A235B94154}"/>
              </a:ext>
            </a:extLst>
          </p:cNvPr>
          <p:cNvSpPr txBox="1">
            <a:spLocks noGrp="1"/>
          </p:cNvSpPr>
          <p:nvPr>
            <p:ph type="title"/>
          </p:nvPr>
        </p:nvSpPr>
        <p:spPr>
          <a:xfrm>
            <a:off x="725849" y="400868"/>
            <a:ext cx="7688700" cy="693906"/>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Data Description [Data Dictionary] </a:t>
            </a:r>
            <a:endParaRPr sz="2400" dirty="0">
              <a:solidFill>
                <a:srgbClr val="434343"/>
              </a:solidFill>
            </a:endParaRPr>
          </a:p>
        </p:txBody>
      </p:sp>
      <p:sp>
        <p:nvSpPr>
          <p:cNvPr id="117" name="Google Shape;117;p18">
            <a:extLst>
              <a:ext uri="{FF2B5EF4-FFF2-40B4-BE49-F238E27FC236}">
                <a16:creationId xmlns:a16="http://schemas.microsoft.com/office/drawing/2014/main" id="{C78BE085-CC83-D774-F9C2-FEDB4B845F65}"/>
              </a:ext>
            </a:extLst>
          </p:cNvPr>
          <p:cNvSpPr txBox="1">
            <a:spLocks noGrp="1"/>
          </p:cNvSpPr>
          <p:nvPr>
            <p:ph type="body" idx="1"/>
          </p:nvPr>
        </p:nvSpPr>
        <p:spPr>
          <a:xfrm>
            <a:off x="729450" y="1569396"/>
            <a:ext cx="7688700" cy="3274978"/>
          </a:xfrm>
          <a:prstGeom prst="rect">
            <a:avLst/>
          </a:prstGeom>
        </p:spPr>
        <p:txBody>
          <a:bodyPr spcFirstLastPara="1" wrap="square" lIns="91425" tIns="91425" rIns="91425" bIns="91425" anchor="t" anchorCtr="0">
            <a:normAutofit/>
          </a:bodyPr>
          <a:lstStyle/>
          <a:p>
            <a:pPr marL="107950" indent="0">
              <a:buNone/>
            </a:pPr>
            <a:endParaRPr lang="en-US" b="1" dirty="0"/>
          </a:p>
          <a:p>
            <a:pPr marL="107950" indent="0">
              <a:buNone/>
            </a:pPr>
            <a:endParaRPr lang="en-US" dirty="0"/>
          </a:p>
          <a:p>
            <a:pPr marL="107950" indent="0">
              <a:buNone/>
            </a:pPr>
            <a:endParaRPr lang="en-US" dirty="0"/>
          </a:p>
          <a:p>
            <a:pPr marL="107950" indent="0">
              <a:buNone/>
            </a:pPr>
            <a:endParaRPr lang="en-US" dirty="0"/>
          </a:p>
          <a:p>
            <a:pPr marL="107950" indent="0">
              <a:buNone/>
            </a:pPr>
            <a:endParaRPr lang="en-US" dirty="0"/>
          </a:p>
        </p:txBody>
      </p:sp>
      <p:sp>
        <p:nvSpPr>
          <p:cNvPr id="3" name="TextBox 2">
            <a:extLst>
              <a:ext uri="{FF2B5EF4-FFF2-40B4-BE49-F238E27FC236}">
                <a16:creationId xmlns:a16="http://schemas.microsoft.com/office/drawing/2014/main" id="{7045FE90-724C-3A49-1401-0B69C68B5B67}"/>
              </a:ext>
            </a:extLst>
          </p:cNvPr>
          <p:cNvSpPr txBox="1"/>
          <p:nvPr/>
        </p:nvSpPr>
        <p:spPr>
          <a:xfrm>
            <a:off x="725849" y="1254290"/>
            <a:ext cx="8080925" cy="1600438"/>
          </a:xfrm>
          <a:prstGeom prst="rect">
            <a:avLst/>
          </a:prstGeom>
          <a:noFill/>
        </p:spPr>
        <p:txBody>
          <a:bodyPr wrap="square">
            <a:spAutoFit/>
          </a:bodyPr>
          <a:lstStyle/>
          <a:p>
            <a:r>
              <a:rPr lang="en-US" b="0" i="0" u="none" strike="noStrike" dirty="0">
                <a:solidFill>
                  <a:srgbClr val="000000"/>
                </a:solidFill>
                <a:effectLst/>
                <a:latin typeface="Times New Roman" panose="02020603050405020304" pitchFamily="18" charset="0"/>
                <a:cs typeface="Times New Roman" panose="02020603050405020304" pitchFamily="18" charset="0"/>
              </a:rPr>
              <a:t>The dataset includes key behavioral features such as step count, sleep duration, screen time, call frequency, and Bluetooth proximity. Contextual features include day type (weekday/holiday) and device platform. These features, extracted using the RAPIDS tool, are critical for modeling behavioral changes linked to depressive symptoms in a personalized manner.</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p>
        </p:txBody>
      </p:sp>
      <p:graphicFrame>
        <p:nvGraphicFramePr>
          <p:cNvPr id="4" name="Table 3">
            <a:extLst>
              <a:ext uri="{FF2B5EF4-FFF2-40B4-BE49-F238E27FC236}">
                <a16:creationId xmlns:a16="http://schemas.microsoft.com/office/drawing/2014/main" id="{70D4E9EF-2450-1439-BE61-AB1D1E73B3B7}"/>
              </a:ext>
            </a:extLst>
          </p:cNvPr>
          <p:cNvGraphicFramePr>
            <a:graphicFrameLocks noGrp="1"/>
          </p:cNvGraphicFramePr>
          <p:nvPr>
            <p:extLst>
              <p:ext uri="{D42A27DB-BD31-4B8C-83A1-F6EECF244321}">
                <p14:modId xmlns:p14="http://schemas.microsoft.com/office/powerpoint/2010/main" val="821904138"/>
              </p:ext>
            </p:extLst>
          </p:nvPr>
        </p:nvGraphicFramePr>
        <p:xfrm>
          <a:off x="840751" y="2309325"/>
          <a:ext cx="6342435" cy="1995172"/>
        </p:xfrm>
        <a:graphic>
          <a:graphicData uri="http://schemas.openxmlformats.org/drawingml/2006/table">
            <a:tbl>
              <a:tblPr/>
              <a:tblGrid>
                <a:gridCol w="2104091">
                  <a:extLst>
                    <a:ext uri="{9D8B030D-6E8A-4147-A177-3AD203B41FA5}">
                      <a16:colId xmlns:a16="http://schemas.microsoft.com/office/drawing/2014/main" val="2535964799"/>
                    </a:ext>
                  </a:extLst>
                </a:gridCol>
                <a:gridCol w="2119172">
                  <a:extLst>
                    <a:ext uri="{9D8B030D-6E8A-4147-A177-3AD203B41FA5}">
                      <a16:colId xmlns:a16="http://schemas.microsoft.com/office/drawing/2014/main" val="2730742905"/>
                    </a:ext>
                  </a:extLst>
                </a:gridCol>
                <a:gridCol w="2119172">
                  <a:extLst>
                    <a:ext uri="{9D8B030D-6E8A-4147-A177-3AD203B41FA5}">
                      <a16:colId xmlns:a16="http://schemas.microsoft.com/office/drawing/2014/main" val="3896363450"/>
                    </a:ext>
                  </a:extLst>
                </a:gridCol>
              </a:tblGrid>
              <a:tr h="196872">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Variable</a:t>
                      </a:r>
                    </a:p>
                  </a:txBody>
                  <a:tcPr anchor="ctr">
                    <a:solidFill>
                      <a:schemeClr val="accent1">
                        <a:lumMod val="40000"/>
                        <a:lumOff val="60000"/>
                      </a:schemeClr>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Description</a:t>
                      </a:r>
                    </a:p>
                  </a:txBody>
                  <a:tcPr anchor="ctr">
                    <a:solidFill>
                      <a:schemeClr val="accent1">
                        <a:lumMod val="40000"/>
                        <a:lumOff val="60000"/>
                      </a:schemeClr>
                    </a:solidFill>
                  </a:tcP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Type</a:t>
                      </a:r>
                    </a:p>
                  </a:txBody>
                  <a:tcPr anchor="ctr">
                    <a:solidFill>
                      <a:schemeClr val="accent1">
                        <a:lumMod val="40000"/>
                        <a:lumOff val="60000"/>
                      </a:schemeClr>
                    </a:solidFill>
                  </a:tcPr>
                </a:tc>
                <a:extLst>
                  <a:ext uri="{0D108BD9-81ED-4DB2-BD59-A6C34878D82A}">
                    <a16:rowId xmlns:a16="http://schemas.microsoft.com/office/drawing/2014/main" val="1520685385"/>
                  </a:ext>
                </a:extLst>
              </a:tr>
              <a:tr h="196872">
                <a:tc>
                  <a:txBody>
                    <a:bodyPr/>
                    <a:lstStyle/>
                    <a:p>
                      <a:pPr marR="0" algn="l" rtl="0">
                        <a:lnSpc>
                          <a:spcPct val="100000"/>
                        </a:lnSpc>
                        <a:spcBef>
                          <a:spcPts val="0"/>
                        </a:spcBef>
                        <a:spcAft>
                          <a:spcPts val="0"/>
                        </a:spcAft>
                        <a:buClr>
                          <a:srgbClr val="000000"/>
                        </a:buClr>
                        <a:buFont typeface="Arial"/>
                      </a:pPr>
                      <a:r>
                        <a:rPr lang="en-US" sz="8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step_count</a:t>
                      </a:r>
                      <a:endPar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Daily number of steps</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Numerical</a:t>
                      </a:r>
                    </a:p>
                  </a:txBody>
                  <a:tcPr anchor="ctr"/>
                </a:tc>
                <a:extLst>
                  <a:ext uri="{0D108BD9-81ED-4DB2-BD59-A6C34878D82A}">
                    <a16:rowId xmlns:a16="http://schemas.microsoft.com/office/drawing/2014/main" val="3938480276"/>
                  </a:ext>
                </a:extLst>
              </a:tr>
              <a:tr h="196872">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sleep_duration</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Hours slept per night</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Numerical</a:t>
                      </a:r>
                    </a:p>
                  </a:txBody>
                  <a:tcPr anchor="ctr"/>
                </a:tc>
                <a:extLst>
                  <a:ext uri="{0D108BD9-81ED-4DB2-BD59-A6C34878D82A}">
                    <a16:rowId xmlns:a16="http://schemas.microsoft.com/office/drawing/2014/main" val="1572263719"/>
                  </a:ext>
                </a:extLst>
              </a:tr>
              <a:tr h="196872">
                <a:tc>
                  <a:txBody>
                    <a:bodyPr/>
                    <a:lstStyle/>
                    <a:p>
                      <a:pPr marR="0" algn="l" rtl="0">
                        <a:lnSpc>
                          <a:spcPct val="100000"/>
                        </a:lnSpc>
                        <a:spcBef>
                          <a:spcPts val="0"/>
                        </a:spcBef>
                        <a:spcAft>
                          <a:spcPts val="0"/>
                        </a:spcAft>
                        <a:buClr>
                          <a:srgbClr val="000000"/>
                        </a:buClr>
                        <a:buFont typeface="Arial"/>
                      </a:pPr>
                      <a:r>
                        <a:rPr lang="en-US" sz="800" b="0" i="0" u="none" strike="noStrike" cap="none" dirty="0" err="1">
                          <a:solidFill>
                            <a:srgbClr val="000000"/>
                          </a:solidFill>
                          <a:effectLst/>
                          <a:latin typeface="Times New Roman" panose="02020603050405020304" pitchFamily="18" charset="0"/>
                          <a:cs typeface="Times New Roman" panose="02020603050405020304" pitchFamily="18" charset="0"/>
                          <a:sym typeface="Arial"/>
                        </a:rPr>
                        <a:t>screen_time</a:t>
                      </a:r>
                      <a:endPar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endParaRP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Duration of screen activity</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Numerical</a:t>
                      </a:r>
                    </a:p>
                  </a:txBody>
                  <a:tcPr anchor="ctr"/>
                </a:tc>
                <a:extLst>
                  <a:ext uri="{0D108BD9-81ED-4DB2-BD59-A6C34878D82A}">
                    <a16:rowId xmlns:a16="http://schemas.microsoft.com/office/drawing/2014/main" val="1160012338"/>
                  </a:ext>
                </a:extLst>
              </a:tr>
              <a:tr h="196872">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call_count</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Number of calls per day</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Integer</a:t>
                      </a:r>
                    </a:p>
                  </a:txBody>
                  <a:tcPr anchor="ctr"/>
                </a:tc>
                <a:extLst>
                  <a:ext uri="{0D108BD9-81ED-4DB2-BD59-A6C34878D82A}">
                    <a16:rowId xmlns:a16="http://schemas.microsoft.com/office/drawing/2014/main" val="478506874"/>
                  </a:ext>
                </a:extLst>
              </a:tr>
              <a:tr h="250826">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bluetooth_devices</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Unique Bluetooth devices detected</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Categorical</a:t>
                      </a:r>
                    </a:p>
                  </a:txBody>
                  <a:tcPr anchor="ctr"/>
                </a:tc>
                <a:extLst>
                  <a:ext uri="{0D108BD9-81ED-4DB2-BD59-A6C34878D82A}">
                    <a16:rowId xmlns:a16="http://schemas.microsoft.com/office/drawing/2014/main" val="3839041583"/>
                  </a:ext>
                </a:extLst>
              </a:tr>
              <a:tr h="196872">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day_type</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Weekday, weekend, holiday, etc.</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Categorical</a:t>
                      </a:r>
                    </a:p>
                  </a:txBody>
                  <a:tcPr anchor="ctr"/>
                </a:tc>
                <a:extLst>
                  <a:ext uri="{0D108BD9-81ED-4DB2-BD59-A6C34878D82A}">
                    <a16:rowId xmlns:a16="http://schemas.microsoft.com/office/drawing/2014/main" val="541392970"/>
                  </a:ext>
                </a:extLst>
              </a:tr>
              <a:tr h="250826">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phq4_score</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a:solidFill>
                            <a:srgbClr val="000000"/>
                          </a:solidFill>
                          <a:effectLst/>
                          <a:latin typeface="Times New Roman" panose="02020603050405020304" pitchFamily="18" charset="0"/>
                          <a:cs typeface="Times New Roman" panose="02020603050405020304" pitchFamily="18" charset="0"/>
                          <a:sym typeface="Arial"/>
                        </a:rPr>
                        <a:t>Depression screening score (0–12)</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Ordinal</a:t>
                      </a:r>
                    </a:p>
                  </a:txBody>
                  <a:tcPr anchor="ctr"/>
                </a:tc>
                <a:extLst>
                  <a:ext uri="{0D108BD9-81ED-4DB2-BD59-A6C34878D82A}">
                    <a16:rowId xmlns:a16="http://schemas.microsoft.com/office/drawing/2014/main" val="1276394104"/>
                  </a:ext>
                </a:extLst>
              </a:tr>
              <a:tr h="196872">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bdi2_score</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Depression inventory score</a:t>
                      </a:r>
                    </a:p>
                  </a:txBody>
                  <a:tcPr anchor="ctr"/>
                </a:tc>
                <a:tc>
                  <a:txBody>
                    <a:bodyPr/>
                    <a:lstStyle/>
                    <a:p>
                      <a:pPr marR="0" algn="l" rtl="0">
                        <a:lnSpc>
                          <a:spcPct val="100000"/>
                        </a:lnSpc>
                        <a:spcBef>
                          <a:spcPts val="0"/>
                        </a:spcBef>
                        <a:spcAft>
                          <a:spcPts val="0"/>
                        </a:spcAft>
                        <a:buClr>
                          <a:srgbClr val="000000"/>
                        </a:buClr>
                        <a:buFont typeface="Arial"/>
                      </a:pPr>
                      <a:r>
                        <a:rPr lang="en-US" sz="800" b="0" i="0" u="none" strike="noStrike" cap="none" dirty="0">
                          <a:solidFill>
                            <a:srgbClr val="000000"/>
                          </a:solidFill>
                          <a:effectLst/>
                          <a:latin typeface="Times New Roman" panose="02020603050405020304" pitchFamily="18" charset="0"/>
                          <a:cs typeface="Times New Roman" panose="02020603050405020304" pitchFamily="18" charset="0"/>
                          <a:sym typeface="Arial"/>
                        </a:rPr>
                        <a:t>Ordinal</a:t>
                      </a:r>
                    </a:p>
                  </a:txBody>
                  <a:tcPr anchor="ctr"/>
                </a:tc>
                <a:extLst>
                  <a:ext uri="{0D108BD9-81ED-4DB2-BD59-A6C34878D82A}">
                    <a16:rowId xmlns:a16="http://schemas.microsoft.com/office/drawing/2014/main" val="1640318899"/>
                  </a:ext>
                </a:extLst>
              </a:tr>
            </a:tbl>
          </a:graphicData>
        </a:graphic>
      </p:graphicFrame>
    </p:spTree>
    <p:extLst>
      <p:ext uri="{BB962C8B-B14F-4D97-AF65-F5344CB8AC3E}">
        <p14:creationId xmlns:p14="http://schemas.microsoft.com/office/powerpoint/2010/main" val="9865950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title"/>
          </p:nvPr>
        </p:nvSpPr>
        <p:spPr>
          <a:xfrm>
            <a:off x="729449" y="447438"/>
            <a:ext cx="7688700" cy="535200"/>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2400" dirty="0">
                <a:solidFill>
                  <a:srgbClr val="434343"/>
                </a:solidFill>
              </a:rPr>
              <a:t>Analytic approach</a:t>
            </a:r>
            <a:endParaRPr sz="2400" dirty="0"/>
          </a:p>
        </p:txBody>
      </p:sp>
      <p:sp>
        <p:nvSpPr>
          <p:cNvPr id="123" name="Google Shape;123;p19"/>
          <p:cNvSpPr txBox="1">
            <a:spLocks noGrp="1"/>
          </p:cNvSpPr>
          <p:nvPr>
            <p:ph type="body" idx="1"/>
          </p:nvPr>
        </p:nvSpPr>
        <p:spPr>
          <a:xfrm>
            <a:off x="729449" y="1304014"/>
            <a:ext cx="8104449" cy="3665551"/>
          </a:xfrm>
          <a:prstGeom prst="rect">
            <a:avLst/>
          </a:prstGeom>
        </p:spPr>
        <p:txBody>
          <a:bodyPr spcFirstLastPara="1" wrap="square" lIns="91425" tIns="91425" rIns="91425" bIns="91425" anchor="t" anchorCtr="0">
            <a:normAutofit fontScale="92500"/>
          </a:bodyPr>
          <a:lstStyle/>
          <a:p>
            <a:pPr marL="107950" indent="0">
              <a:buNone/>
            </a:pPr>
            <a:r>
              <a:rPr lang="en-US" sz="1000" b="1" dirty="0"/>
              <a:t>Temporal Contrastive Learning</a:t>
            </a:r>
            <a:endParaRPr lang="en-US" sz="1000" dirty="0"/>
          </a:p>
          <a:p>
            <a:pPr marL="107950" indent="0">
              <a:buNone/>
            </a:pPr>
            <a:r>
              <a:rPr lang="en-US" sz="1000" dirty="0"/>
              <a:t>Temporal Contrastive Learning is a self-supervised technique that trains models to recognize subtle behavioral changes over time by comparing sequential time windows. It uses anchor, positive, and negative samples to distinguish between stable and deviating behavioral states, enabling early and context-aware detection of mental health variations without requiring extensive labeled data.</a:t>
            </a:r>
          </a:p>
          <a:p>
            <a:pPr marL="107950" indent="0">
              <a:buNone/>
            </a:pPr>
            <a:endParaRPr lang="en-US" sz="1000" b="1" dirty="0"/>
          </a:p>
          <a:p>
            <a:pPr marL="107950" indent="0">
              <a:buNone/>
            </a:pPr>
            <a:r>
              <a:rPr lang="en-US" sz="1000" b="1" dirty="0"/>
              <a:t>Personalized Behavioral Modeling</a:t>
            </a:r>
            <a:endParaRPr lang="en-US" sz="1000" dirty="0"/>
          </a:p>
          <a:p>
            <a:pPr marL="107950" indent="0">
              <a:buNone/>
            </a:pPr>
            <a:r>
              <a:rPr lang="en-US" sz="1000" dirty="0"/>
              <a:t>Personalized Behavioral Modeling focuses on learning each individual's unique behavioral patterns to detect deviations that may indicate mental health changes. By using model adapters, it tailors the analysis to personal baselines rather than population averages, enhancing detection accuracy and reducing false alarms caused by normal inter-individual variability in daily routines.</a:t>
            </a:r>
          </a:p>
          <a:p>
            <a:pPr marL="107950" indent="0">
              <a:buNone/>
            </a:pPr>
            <a:endParaRPr lang="en-US" sz="1000" b="1" dirty="0"/>
          </a:p>
          <a:p>
            <a:pPr marL="107950" indent="0">
              <a:buNone/>
            </a:pPr>
            <a:r>
              <a:rPr lang="en-US" sz="1000" b="1" dirty="0"/>
              <a:t>Context-Aware Signal Processing</a:t>
            </a:r>
            <a:endParaRPr lang="en-US" sz="1000" dirty="0"/>
          </a:p>
          <a:p>
            <a:pPr marL="107950" indent="0">
              <a:buNone/>
            </a:pPr>
            <a:r>
              <a:rPr lang="en-US" sz="1000" dirty="0"/>
              <a:t>Context-Aware Signal Processing incorporates contextual information—such as weekends, holidays, or special events—into the model to interpret behavioral data more accurately. By recognizing that certain deviations may be due to external circumstances rather than mental health changes, this approach helps reduce false positives and enhances the model’s sensitivity and reliability.</a:t>
            </a:r>
          </a:p>
          <a:p>
            <a:pPr marL="107950" indent="0">
              <a:buNone/>
            </a:pPr>
            <a:endParaRPr lang="en-US" sz="1000" dirty="0"/>
          </a:p>
          <a:p>
            <a:pPr marL="107950" indent="0">
              <a:buNone/>
            </a:pPr>
            <a:r>
              <a:rPr lang="en-US" sz="1000" b="1" dirty="0"/>
              <a:t>Multi-modal Deep Learning</a:t>
            </a:r>
            <a:endParaRPr lang="en-US" sz="1000" dirty="0"/>
          </a:p>
          <a:p>
            <a:pPr marL="107950" indent="0">
              <a:buNone/>
            </a:pPr>
            <a:r>
              <a:rPr lang="en-US" sz="1000" dirty="0"/>
              <a:t>Multi-modal Deep Learning integrates data from smartphones and wearables—such as activity, sleep, and phone usage—over time to capture richer behavioral patterns for prediction.</a:t>
            </a:r>
          </a:p>
          <a:p>
            <a:pPr marL="107950" indent="0">
              <a:buNone/>
            </a:pPr>
            <a:endParaRPr lang="en-US" sz="1000" b="1" dirty="0"/>
          </a:p>
          <a:p>
            <a:pPr marL="107950" indent="0">
              <a:buNone/>
            </a:pPr>
            <a:r>
              <a:rPr lang="en-US" sz="1000" b="1" dirty="0"/>
              <a:t>Statistical Validation</a:t>
            </a:r>
            <a:endParaRPr lang="en-US" sz="1000" dirty="0"/>
          </a:p>
          <a:p>
            <a:pPr marL="107950" indent="0">
              <a:buNone/>
            </a:pPr>
            <a:r>
              <a:rPr lang="en-US" sz="1000" dirty="0"/>
              <a:t>Statistical validation involves hypothesis testing, correlation analysis, and effect size estimation to assess the significance, strength, and practical relevance of the model’s predictive results.</a:t>
            </a:r>
            <a:endParaRPr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0"/>
          <p:cNvSpPr txBox="1">
            <a:spLocks noGrp="1"/>
          </p:cNvSpPr>
          <p:nvPr>
            <p:ph type="title"/>
          </p:nvPr>
        </p:nvSpPr>
        <p:spPr>
          <a:xfrm>
            <a:off x="729450" y="406224"/>
            <a:ext cx="7688700" cy="613911"/>
          </a:xfrm>
          <a:prstGeom prst="rect">
            <a:avLst/>
          </a:prstGeom>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None/>
            </a:pPr>
            <a:r>
              <a:rPr lang="en" sz="2700" dirty="0">
                <a:solidFill>
                  <a:srgbClr val="434343"/>
                </a:solidFill>
              </a:rPr>
              <a:t>Analytic approach [Research Question 1]</a:t>
            </a:r>
            <a:endParaRPr sz="2700" dirty="0"/>
          </a:p>
          <a:p>
            <a:pPr marL="0" lvl="0" indent="0" algn="l" rtl="0">
              <a:spcBef>
                <a:spcPts val="0"/>
              </a:spcBef>
              <a:spcAft>
                <a:spcPts val="0"/>
              </a:spcAft>
              <a:buNone/>
            </a:pPr>
            <a:endParaRPr dirty="0"/>
          </a:p>
        </p:txBody>
      </p:sp>
      <p:sp>
        <p:nvSpPr>
          <p:cNvPr id="129" name="Google Shape;129;p20"/>
          <p:cNvSpPr txBox="1">
            <a:spLocks noGrp="1"/>
          </p:cNvSpPr>
          <p:nvPr>
            <p:ph type="body" idx="1"/>
          </p:nvPr>
        </p:nvSpPr>
        <p:spPr>
          <a:xfrm>
            <a:off x="729450" y="1319917"/>
            <a:ext cx="7688700" cy="3649648"/>
          </a:xfrm>
          <a:prstGeom prst="rect">
            <a:avLst/>
          </a:prstGeom>
        </p:spPr>
        <p:txBody>
          <a:bodyPr spcFirstLastPara="1" wrap="square" lIns="91425" tIns="91425" rIns="91425" bIns="91425" anchor="t" anchorCtr="0">
            <a:normAutofit fontScale="55000" lnSpcReduction="20000"/>
          </a:bodyPr>
          <a:lstStyle/>
          <a:p>
            <a:pPr marL="107950" indent="0">
              <a:buNone/>
            </a:pPr>
            <a:r>
              <a:rPr lang="en" sz="2200" b="1" dirty="0"/>
              <a:t>RQ1: </a:t>
            </a:r>
            <a:r>
              <a:rPr lang="en-US" sz="2200" b="1" dirty="0"/>
              <a:t>How can behavioral deviations be detected at a personalized level?</a:t>
            </a:r>
          </a:p>
          <a:p>
            <a:pPr marL="107950" indent="0">
              <a:buNone/>
            </a:pPr>
            <a:r>
              <a:rPr lang="en-US" sz="2200" dirty="0"/>
              <a:t>This approach leverages </a:t>
            </a:r>
            <a:r>
              <a:rPr lang="en-US" sz="2200" b="1" dirty="0"/>
              <a:t>personalized behavioral modeling</a:t>
            </a:r>
            <a:r>
              <a:rPr lang="en-US" sz="2200" dirty="0"/>
              <a:t> to capture individual's unique baseline patterns over time. Rather than relying on population-wide thresholds, the model uses </a:t>
            </a:r>
            <a:r>
              <a:rPr lang="en-US" sz="2200" b="1" dirty="0"/>
              <a:t>neural adapters</a:t>
            </a:r>
            <a:r>
              <a:rPr lang="en-US" sz="2200" dirty="0"/>
              <a:t> that tailor predictions to individual users.</a:t>
            </a:r>
          </a:p>
          <a:p>
            <a:pPr marL="107950" indent="0">
              <a:buNone/>
            </a:pPr>
            <a:br>
              <a:rPr lang="en-US" sz="2200" b="1" dirty="0"/>
            </a:br>
            <a:r>
              <a:rPr lang="en-US" sz="2200" b="1" dirty="0"/>
              <a:t>Proposed Solution</a:t>
            </a:r>
            <a:r>
              <a:rPr lang="en-US" sz="2200" dirty="0"/>
              <a:t>:</a:t>
            </a:r>
          </a:p>
          <a:p>
            <a:pPr marL="463550" indent="-342900">
              <a:buFont typeface="Arial" panose="020B0604020202020204" pitchFamily="34" charset="0"/>
              <a:buChar char="•"/>
            </a:pPr>
            <a:r>
              <a:rPr lang="en-US" sz="2200" b="1" dirty="0"/>
              <a:t>Implement personalized behavioral modeling using individual-specific adapters</a:t>
            </a:r>
            <a:br>
              <a:rPr lang="en-US" sz="2200" dirty="0"/>
            </a:br>
            <a:r>
              <a:rPr lang="en-US" sz="2200" dirty="0"/>
              <a:t>This approach uses neural adapters within the model architecture to fine-tune predictions based on individual behavior profiles, enabling context-sensitive detection through transfer learning.</a:t>
            </a:r>
          </a:p>
          <a:p>
            <a:pPr marL="463550" indent="-342900">
              <a:buFont typeface="Arial" panose="020B0604020202020204" pitchFamily="34" charset="0"/>
              <a:buChar char="•"/>
            </a:pPr>
            <a:r>
              <a:rPr lang="en-US" sz="2200" b="1" dirty="0"/>
              <a:t>Track deviations from baseline behavioral vectors over time</a:t>
            </a:r>
            <a:br>
              <a:rPr lang="en-US" sz="2200" dirty="0"/>
            </a:br>
            <a:r>
              <a:rPr lang="en-US" sz="2200" dirty="0"/>
              <a:t>Temporal embeddings are generated for each user to monitor variations from their historical baseline using techniques like contrastive loss, aiding in early detection of depressive trends.</a:t>
            </a:r>
          </a:p>
          <a:p>
            <a:pPr marL="463550" indent="-342900">
              <a:buFont typeface="Arial" panose="020B0604020202020204" pitchFamily="34" charset="0"/>
              <a:buChar char="•"/>
            </a:pPr>
            <a:endParaRPr lang="en-US" sz="2200" dirty="0"/>
          </a:p>
          <a:p>
            <a:pPr marL="107950" indent="0">
              <a:buNone/>
            </a:pPr>
            <a:r>
              <a:rPr lang="en-US" sz="2200" b="1" dirty="0"/>
              <a:t>Null Hypothesis (H₀)</a:t>
            </a:r>
            <a:r>
              <a:rPr lang="en-US" sz="2200" dirty="0"/>
              <a:t>:</a:t>
            </a:r>
          </a:p>
          <a:p>
            <a:pPr marL="565150" lvl="1" indent="0">
              <a:buNone/>
            </a:pPr>
            <a:r>
              <a:rPr lang="en-US" sz="2200" dirty="0"/>
              <a:t>Personalized modeling does not improve detection accuracy compared to generic models</a:t>
            </a:r>
          </a:p>
          <a:p>
            <a:pPr marL="565150" lvl="1" indent="0">
              <a:buNone/>
            </a:pPr>
            <a:endParaRPr lang="en-US" sz="2200" dirty="0"/>
          </a:p>
          <a:p>
            <a:pPr marL="107950" indent="0">
              <a:buNone/>
            </a:pPr>
            <a:r>
              <a:rPr lang="en-US" sz="2200" b="1" dirty="0"/>
              <a:t>Expected Outcome</a:t>
            </a:r>
            <a:r>
              <a:rPr lang="en-US" sz="2200" dirty="0"/>
              <a:t>:</a:t>
            </a:r>
          </a:p>
          <a:p>
            <a:pPr marL="850900" lvl="1" indent="-285750">
              <a:buFont typeface="Arial" panose="020B0604020202020204" pitchFamily="34" charset="0"/>
              <a:buChar char="•"/>
            </a:pPr>
            <a:r>
              <a:rPr lang="en-US" sz="2200" dirty="0"/>
              <a:t>Improvement in identifying subtle mood shifts</a:t>
            </a:r>
          </a:p>
          <a:p>
            <a:pPr marL="850900" lvl="1" indent="-285750">
              <a:buFont typeface="Arial" panose="020B0604020202020204" pitchFamily="34" charset="0"/>
              <a:buChar char="•"/>
            </a:pPr>
            <a:r>
              <a:rPr lang="en-US" sz="2200" dirty="0"/>
              <a:t>Reduced false positives due to individualized behavioral baselines</a:t>
            </a:r>
          </a:p>
          <a:p>
            <a:pPr marL="0" lvl="0" indent="0">
              <a:spcAft>
                <a:spcPts val="120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D341FD7C-3C98-942D-70AA-4A7B01391FF9}"/>
            </a:ext>
          </a:extLst>
        </p:cNvPr>
        <p:cNvGrpSpPr/>
        <p:nvPr/>
      </p:nvGrpSpPr>
      <p:grpSpPr>
        <a:xfrm>
          <a:off x="0" y="0"/>
          <a:ext cx="0" cy="0"/>
          <a:chOff x="0" y="0"/>
          <a:chExt cx="0" cy="0"/>
        </a:xfrm>
      </p:grpSpPr>
      <p:sp>
        <p:nvSpPr>
          <p:cNvPr id="128" name="Google Shape;128;p20">
            <a:extLst>
              <a:ext uri="{FF2B5EF4-FFF2-40B4-BE49-F238E27FC236}">
                <a16:creationId xmlns:a16="http://schemas.microsoft.com/office/drawing/2014/main" id="{6DEFE3DE-8132-FD20-D529-497232C9239C}"/>
              </a:ext>
            </a:extLst>
          </p:cNvPr>
          <p:cNvSpPr txBox="1">
            <a:spLocks noGrp="1"/>
          </p:cNvSpPr>
          <p:nvPr>
            <p:ph type="title"/>
          </p:nvPr>
        </p:nvSpPr>
        <p:spPr>
          <a:xfrm>
            <a:off x="729450" y="374419"/>
            <a:ext cx="7688700" cy="613911"/>
          </a:xfrm>
          <a:prstGeom prst="rect">
            <a:avLst/>
          </a:prstGeom>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None/>
            </a:pPr>
            <a:r>
              <a:rPr lang="en" sz="2700" dirty="0">
                <a:solidFill>
                  <a:srgbClr val="434343"/>
                </a:solidFill>
              </a:rPr>
              <a:t>Analytic approach [Research Question 2]</a:t>
            </a:r>
            <a:endParaRPr sz="2700" dirty="0"/>
          </a:p>
          <a:p>
            <a:pPr marL="0" lvl="0" indent="0" algn="l" rtl="0">
              <a:spcBef>
                <a:spcPts val="0"/>
              </a:spcBef>
              <a:spcAft>
                <a:spcPts val="0"/>
              </a:spcAft>
              <a:buNone/>
            </a:pPr>
            <a:endParaRPr dirty="0"/>
          </a:p>
        </p:txBody>
      </p:sp>
      <p:sp>
        <p:nvSpPr>
          <p:cNvPr id="129" name="Google Shape;129;p20">
            <a:extLst>
              <a:ext uri="{FF2B5EF4-FFF2-40B4-BE49-F238E27FC236}">
                <a16:creationId xmlns:a16="http://schemas.microsoft.com/office/drawing/2014/main" id="{590AA9C3-E995-6FA1-E16A-C7524F9BC929}"/>
              </a:ext>
            </a:extLst>
          </p:cNvPr>
          <p:cNvSpPr txBox="1">
            <a:spLocks noGrp="1"/>
          </p:cNvSpPr>
          <p:nvPr>
            <p:ph type="body" idx="1"/>
          </p:nvPr>
        </p:nvSpPr>
        <p:spPr>
          <a:xfrm>
            <a:off x="729450" y="1264257"/>
            <a:ext cx="7688700" cy="3713260"/>
          </a:xfrm>
          <a:prstGeom prst="rect">
            <a:avLst/>
          </a:prstGeom>
        </p:spPr>
        <p:txBody>
          <a:bodyPr spcFirstLastPara="1" wrap="square" lIns="91425" tIns="91425" rIns="91425" bIns="91425" anchor="t" anchorCtr="0">
            <a:normAutofit fontScale="55000" lnSpcReduction="20000"/>
          </a:bodyPr>
          <a:lstStyle/>
          <a:p>
            <a:pPr marL="107950" indent="0">
              <a:buNone/>
            </a:pPr>
            <a:r>
              <a:rPr lang="en" sz="2000" b="1" dirty="0"/>
              <a:t>RQ2: </a:t>
            </a:r>
            <a:r>
              <a:rPr lang="en-US" sz="2000" b="1" dirty="0"/>
              <a:t>How does context affect behavioral interpretation in depression detection?</a:t>
            </a:r>
          </a:p>
          <a:p>
            <a:pPr marL="107950" indent="0">
              <a:buNone/>
            </a:pPr>
            <a:r>
              <a:rPr lang="en-US" sz="2200" dirty="0"/>
              <a:t>This approach integrates </a:t>
            </a:r>
            <a:r>
              <a:rPr lang="en-US" sz="2200" b="1" dirty="0"/>
              <a:t>contextual metadata</a:t>
            </a:r>
            <a:r>
              <a:rPr lang="en-US" sz="2200" dirty="0"/>
              <a:t>—such as weekday vs. weekend, holidays, and pandemic periods—into the depression detection model to enhance accuracy. Behavioral patterns can naturally vary due to external events or time-related factors; without accounting for this, models may generate false positives.</a:t>
            </a:r>
          </a:p>
          <a:p>
            <a:pPr marL="107950" indent="0">
              <a:buNone/>
            </a:pPr>
            <a:r>
              <a:rPr lang="en-US" sz="2200" dirty="0"/>
              <a:t>To address this, the model uses </a:t>
            </a:r>
            <a:r>
              <a:rPr lang="en-US" sz="2200" b="1" dirty="0"/>
              <a:t>attention-based context encoders</a:t>
            </a:r>
            <a:r>
              <a:rPr lang="en-US" sz="2200" dirty="0"/>
              <a:t> that dynamically weigh behavioral signals depending on their context. By comparing the model’s performance </a:t>
            </a:r>
            <a:r>
              <a:rPr lang="en-US" sz="2200" b="1" dirty="0"/>
              <a:t>with and without contextual input</a:t>
            </a:r>
            <a:r>
              <a:rPr lang="en-US" sz="2200" dirty="0"/>
              <a:t>, researchers can evaluate the significance of context-aware interpretation in reducing misclassifications.</a:t>
            </a:r>
          </a:p>
          <a:p>
            <a:pPr marL="107950" indent="0">
              <a:buNone/>
            </a:pPr>
            <a:br>
              <a:rPr lang="en-US" sz="2200" b="1" dirty="0"/>
            </a:br>
            <a:r>
              <a:rPr lang="en-US" sz="2200" b="1" dirty="0"/>
              <a:t>Proposed Solution</a:t>
            </a:r>
            <a:r>
              <a:rPr lang="en-US" sz="2200" dirty="0"/>
              <a:t>:</a:t>
            </a:r>
          </a:p>
          <a:p>
            <a:pPr>
              <a:buFont typeface="Arial" panose="020B0604020202020204" pitchFamily="34" charset="0"/>
              <a:buChar char="•"/>
            </a:pPr>
            <a:r>
              <a:rPr lang="en-US" sz="2200" dirty="0"/>
              <a:t>Integrate contextual metadata such as weekdays, holidays, and pandemic periods into the model input</a:t>
            </a:r>
          </a:p>
          <a:p>
            <a:pPr>
              <a:buFont typeface="Arial" panose="020B0604020202020204" pitchFamily="34" charset="0"/>
              <a:buChar char="•"/>
            </a:pPr>
            <a:r>
              <a:rPr lang="en-US" sz="2200" dirty="0"/>
              <a:t>Use attention-based context encoders to dynamically weigh behavioral signals in varying contexts</a:t>
            </a:r>
          </a:p>
          <a:p>
            <a:pPr>
              <a:buFont typeface="Arial" panose="020B0604020202020204" pitchFamily="34" charset="0"/>
              <a:buChar char="•"/>
            </a:pPr>
            <a:r>
              <a:rPr lang="en-US" sz="2200" dirty="0"/>
              <a:t>Compare model outputs with and without contextual features to evaluate their influence</a:t>
            </a:r>
          </a:p>
          <a:p>
            <a:pPr marL="463550" indent="-342900">
              <a:buFont typeface="Arial" panose="020B0604020202020204" pitchFamily="34" charset="0"/>
              <a:buChar char="•"/>
            </a:pPr>
            <a:endParaRPr lang="en-US" sz="2200" dirty="0"/>
          </a:p>
          <a:p>
            <a:pPr marL="107950" indent="0">
              <a:buNone/>
            </a:pPr>
            <a:r>
              <a:rPr lang="en-US" sz="2200" b="1" dirty="0"/>
              <a:t>Null Hypothesis (H₀)</a:t>
            </a:r>
            <a:r>
              <a:rPr lang="en-US" sz="2200" dirty="0"/>
              <a:t>:</a:t>
            </a:r>
          </a:p>
          <a:p>
            <a:pPr marL="565150" lvl="1" indent="0">
              <a:buNone/>
            </a:pPr>
            <a:r>
              <a:rPr lang="en-US" sz="2200" dirty="0"/>
              <a:t>Contextual information has no significant impact on the accuracy of depression detection</a:t>
            </a:r>
          </a:p>
          <a:p>
            <a:pPr marL="565150" lvl="1" indent="0">
              <a:buNone/>
            </a:pPr>
            <a:endParaRPr lang="en-US" sz="2200" dirty="0"/>
          </a:p>
          <a:p>
            <a:pPr marL="107950" indent="0">
              <a:buNone/>
            </a:pPr>
            <a:r>
              <a:rPr lang="en-US" sz="2200" b="1" dirty="0"/>
              <a:t>Expected Outcome</a:t>
            </a:r>
            <a:r>
              <a:rPr lang="en-US" sz="2200" dirty="0"/>
              <a:t>:</a:t>
            </a:r>
          </a:p>
          <a:p>
            <a:pPr>
              <a:buFont typeface="Arial" panose="020B0604020202020204" pitchFamily="34" charset="0"/>
              <a:buChar char="•"/>
            </a:pPr>
            <a:r>
              <a:rPr lang="en-US" sz="2200" dirty="0"/>
              <a:t>Improved accuracy and reduced false positives</a:t>
            </a:r>
          </a:p>
          <a:p>
            <a:pPr>
              <a:buFont typeface="Arial" panose="020B0604020202020204" pitchFamily="34" charset="0"/>
              <a:buChar char="•"/>
            </a:pPr>
            <a:r>
              <a:rPr lang="en-US" sz="2200" dirty="0"/>
              <a:t>Better disambiguation of behavioral changes driven by routine/context vs. mental health shifts</a:t>
            </a:r>
          </a:p>
          <a:p>
            <a:pPr>
              <a:buFont typeface="Arial" panose="020B0604020202020204" pitchFamily="34" charset="0"/>
              <a:buChar char="•"/>
            </a:pPr>
            <a:r>
              <a:rPr lang="en-US" sz="2200" dirty="0"/>
              <a:t>Enhanced model robustness across diverse life situations</a:t>
            </a:r>
          </a:p>
          <a:p>
            <a:pPr marL="0" lvl="0" indent="0">
              <a:spcAft>
                <a:spcPts val="1200"/>
              </a:spcAft>
              <a:buNone/>
            </a:pPr>
            <a:endParaRPr dirty="0"/>
          </a:p>
        </p:txBody>
      </p:sp>
    </p:spTree>
    <p:extLst>
      <p:ext uri="{BB962C8B-B14F-4D97-AF65-F5344CB8AC3E}">
        <p14:creationId xmlns:p14="http://schemas.microsoft.com/office/powerpoint/2010/main" val="36577304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DB8E8A03-49FB-2EB3-E410-3E160743A45C}"/>
            </a:ext>
          </a:extLst>
        </p:cNvPr>
        <p:cNvGrpSpPr/>
        <p:nvPr/>
      </p:nvGrpSpPr>
      <p:grpSpPr>
        <a:xfrm>
          <a:off x="0" y="0"/>
          <a:ext cx="0" cy="0"/>
          <a:chOff x="0" y="0"/>
          <a:chExt cx="0" cy="0"/>
        </a:xfrm>
      </p:grpSpPr>
      <p:sp>
        <p:nvSpPr>
          <p:cNvPr id="128" name="Google Shape;128;p20">
            <a:extLst>
              <a:ext uri="{FF2B5EF4-FFF2-40B4-BE49-F238E27FC236}">
                <a16:creationId xmlns:a16="http://schemas.microsoft.com/office/drawing/2014/main" id="{99E6D27C-F696-8064-75BA-DF30B2DAEEDC}"/>
              </a:ext>
            </a:extLst>
          </p:cNvPr>
          <p:cNvSpPr txBox="1">
            <a:spLocks noGrp="1"/>
          </p:cNvSpPr>
          <p:nvPr>
            <p:ph type="title"/>
          </p:nvPr>
        </p:nvSpPr>
        <p:spPr>
          <a:xfrm>
            <a:off x="727650" y="406223"/>
            <a:ext cx="7688700" cy="613911"/>
          </a:xfrm>
          <a:prstGeom prst="rect">
            <a:avLst/>
          </a:prstGeom>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None/>
            </a:pPr>
            <a:r>
              <a:rPr lang="en" sz="2700" dirty="0">
                <a:solidFill>
                  <a:srgbClr val="434343"/>
                </a:solidFill>
              </a:rPr>
              <a:t>Analytic approach [Research Question 3]</a:t>
            </a:r>
            <a:endParaRPr sz="2700" dirty="0"/>
          </a:p>
          <a:p>
            <a:pPr marL="0" lvl="0" indent="0" algn="l" rtl="0">
              <a:spcBef>
                <a:spcPts val="0"/>
              </a:spcBef>
              <a:spcAft>
                <a:spcPts val="0"/>
              </a:spcAft>
              <a:buNone/>
            </a:pPr>
            <a:endParaRPr dirty="0"/>
          </a:p>
        </p:txBody>
      </p:sp>
      <p:sp>
        <p:nvSpPr>
          <p:cNvPr id="129" name="Google Shape;129;p20">
            <a:extLst>
              <a:ext uri="{FF2B5EF4-FFF2-40B4-BE49-F238E27FC236}">
                <a16:creationId xmlns:a16="http://schemas.microsoft.com/office/drawing/2014/main" id="{F9348249-48D9-68F9-05F5-30DD0FF1796C}"/>
              </a:ext>
            </a:extLst>
          </p:cNvPr>
          <p:cNvSpPr txBox="1">
            <a:spLocks noGrp="1"/>
          </p:cNvSpPr>
          <p:nvPr>
            <p:ph type="body" idx="1"/>
          </p:nvPr>
        </p:nvSpPr>
        <p:spPr>
          <a:xfrm>
            <a:off x="727650" y="1304014"/>
            <a:ext cx="7688700" cy="3776869"/>
          </a:xfrm>
          <a:prstGeom prst="rect">
            <a:avLst/>
          </a:prstGeom>
        </p:spPr>
        <p:txBody>
          <a:bodyPr spcFirstLastPara="1" wrap="square" lIns="91425" tIns="91425" rIns="91425" bIns="91425" anchor="t" anchorCtr="0">
            <a:normAutofit fontScale="92500" lnSpcReduction="10000"/>
          </a:bodyPr>
          <a:lstStyle/>
          <a:p>
            <a:pPr marL="107950" indent="0">
              <a:buNone/>
            </a:pPr>
            <a:r>
              <a:rPr lang="en" sz="1400" b="1" dirty="0"/>
              <a:t>RQ3: </a:t>
            </a:r>
            <a:r>
              <a:rPr lang="en-US" sz="1400" b="1" dirty="0"/>
              <a:t>Can temporal contrastive learning identify early signs of depression?</a:t>
            </a:r>
          </a:p>
          <a:p>
            <a:pPr marL="107950" indent="0">
              <a:buNone/>
            </a:pPr>
            <a:endParaRPr lang="en-US" sz="1100" b="1" dirty="0"/>
          </a:p>
          <a:p>
            <a:pPr marL="107950" indent="0">
              <a:buNone/>
            </a:pPr>
            <a:r>
              <a:rPr lang="en-US" sz="1200" dirty="0"/>
              <a:t>This approach applies Temporal Contrastive Learning (TCL), a self-supervised method that learns behavioral patterns over time by comparing different time windows. Using contrastive loss, the model learns to differentiate between stable and deviated behavioral states, helping detect subtle mood shifts before they become clinically significant. This reduces reliance on labeled data while capturing meaningful temporal dynamics.</a:t>
            </a:r>
          </a:p>
          <a:p>
            <a:pPr marL="107950" indent="0">
              <a:buNone/>
            </a:pPr>
            <a:endParaRPr lang="en-US" sz="1100" dirty="0"/>
          </a:p>
          <a:p>
            <a:pPr marL="107950" indent="0">
              <a:buNone/>
            </a:pPr>
            <a:r>
              <a:rPr lang="en-US" sz="1200" b="1" dirty="0"/>
              <a:t>Proposed Solution</a:t>
            </a:r>
            <a:r>
              <a:rPr lang="en-US" sz="1200" dirty="0"/>
              <a:t>:</a:t>
            </a:r>
          </a:p>
          <a:p>
            <a:pPr>
              <a:buFont typeface="Arial" panose="020B0604020202020204" pitchFamily="34" charset="0"/>
              <a:buChar char="•"/>
            </a:pPr>
            <a:r>
              <a:rPr lang="en-US" sz="1200" dirty="0"/>
              <a:t>Apply temporal contrastive learning using a triplet loss framework to learn temporal behavioral representations</a:t>
            </a:r>
          </a:p>
          <a:p>
            <a:pPr>
              <a:buFont typeface="Arial" panose="020B0604020202020204" pitchFamily="34" charset="0"/>
              <a:buChar char="•"/>
            </a:pPr>
            <a:r>
              <a:rPr lang="en-US" sz="1200" dirty="0"/>
              <a:t>Construct anchor, positive, and negative time windows to distinguish between stable and deviated states</a:t>
            </a:r>
          </a:p>
          <a:p>
            <a:pPr>
              <a:buFont typeface="Arial" panose="020B0604020202020204" pitchFamily="34" charset="0"/>
              <a:buChar char="•"/>
            </a:pPr>
            <a:r>
              <a:rPr lang="en-US" sz="1200" dirty="0"/>
              <a:t>Leverage self-supervised learning to detect behavioral shifts before clinical symptoms manifest</a:t>
            </a:r>
          </a:p>
          <a:p>
            <a:pPr marL="107950" indent="0">
              <a:buNone/>
            </a:pPr>
            <a:endParaRPr lang="en-US" sz="1200" dirty="0"/>
          </a:p>
          <a:p>
            <a:pPr marL="107950" indent="0">
              <a:buNone/>
            </a:pPr>
            <a:r>
              <a:rPr lang="en-US" sz="1200" b="1" dirty="0"/>
              <a:t>Null Hypothesis (H₀)</a:t>
            </a:r>
            <a:r>
              <a:rPr lang="en-US" sz="1200" dirty="0"/>
              <a:t>:</a:t>
            </a:r>
          </a:p>
          <a:p>
            <a:pPr marL="107950" indent="0">
              <a:buNone/>
            </a:pPr>
            <a:r>
              <a:rPr lang="en-US" sz="1200" dirty="0"/>
              <a:t>Temporal contrastive learning does not outperform traditional methods in early depression detection</a:t>
            </a:r>
          </a:p>
          <a:p>
            <a:pPr marL="107950" indent="0">
              <a:buNone/>
            </a:pPr>
            <a:endParaRPr lang="en-US" sz="1200" dirty="0"/>
          </a:p>
          <a:p>
            <a:pPr marL="107950" indent="0">
              <a:buNone/>
            </a:pPr>
            <a:r>
              <a:rPr lang="en-US" sz="1200" b="1" dirty="0"/>
              <a:t>Expected Outcome</a:t>
            </a:r>
            <a:r>
              <a:rPr lang="en-US" sz="1200" dirty="0"/>
              <a:t>:</a:t>
            </a:r>
          </a:p>
          <a:p>
            <a:pPr>
              <a:buFont typeface="Arial" panose="020B0604020202020204" pitchFamily="34" charset="0"/>
              <a:buChar char="•"/>
            </a:pPr>
            <a:r>
              <a:rPr lang="en-US" sz="1200" dirty="0"/>
              <a:t>Enhanced sensitivity to subtle, pre-clinical behavioral deviations</a:t>
            </a:r>
          </a:p>
          <a:p>
            <a:pPr>
              <a:buFont typeface="Arial" panose="020B0604020202020204" pitchFamily="34" charset="0"/>
              <a:buChar char="•"/>
            </a:pPr>
            <a:r>
              <a:rPr lang="en-US" sz="1200" dirty="0"/>
              <a:t>Reduced dependence on labeled data</a:t>
            </a:r>
          </a:p>
          <a:p>
            <a:pPr>
              <a:buFont typeface="Arial" panose="020B0604020202020204" pitchFamily="34" charset="0"/>
              <a:buChar char="•"/>
            </a:pPr>
            <a:r>
              <a:rPr lang="en-US" sz="1200" dirty="0"/>
              <a:t>Improved early warning capability in personalized mental health monitoring systems</a:t>
            </a:r>
          </a:p>
        </p:txBody>
      </p:sp>
    </p:spTree>
    <p:extLst>
      <p:ext uri="{BB962C8B-B14F-4D97-AF65-F5344CB8AC3E}">
        <p14:creationId xmlns:p14="http://schemas.microsoft.com/office/powerpoint/2010/main" val="880312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5"/>
          <p:cNvSpPr txBox="1">
            <a:spLocks noGrp="1"/>
          </p:cNvSpPr>
          <p:nvPr>
            <p:ph type="title"/>
          </p:nvPr>
        </p:nvSpPr>
        <p:spPr>
          <a:xfrm>
            <a:off x="674451" y="264385"/>
            <a:ext cx="7743699" cy="448100"/>
          </a:xfrm>
          <a:prstGeom prst="rect">
            <a:avLst/>
          </a:prstGeom>
        </p:spPr>
        <p:txBody>
          <a:bodyPr spcFirstLastPara="1" wrap="square" lIns="91425" tIns="91425" rIns="91425" bIns="91425" anchor="t" anchorCtr="0">
            <a:normAutofit fontScale="90000"/>
          </a:bodyPr>
          <a:lstStyle/>
          <a:p>
            <a:pPr lvl="0" algn="just">
              <a:lnSpc>
                <a:spcPct val="200000"/>
              </a:lnSpc>
              <a:spcBef>
                <a:spcPts val="1600"/>
              </a:spcBef>
              <a:spcAft>
                <a:spcPts val="400"/>
              </a:spcAft>
            </a:pPr>
            <a:r>
              <a:rPr lang="en" sz="2700" dirty="0">
                <a:solidFill>
                  <a:srgbClr val="434343"/>
                </a:solidFill>
              </a:rPr>
              <a:t>Introduction</a:t>
            </a:r>
            <a:endParaRPr sz="2500" dirty="0"/>
          </a:p>
        </p:txBody>
      </p:sp>
      <p:sp>
        <p:nvSpPr>
          <p:cNvPr id="99" name="Google Shape;99;p15"/>
          <p:cNvSpPr txBox="1">
            <a:spLocks noGrp="1"/>
          </p:cNvSpPr>
          <p:nvPr>
            <p:ph type="body" idx="1"/>
          </p:nvPr>
        </p:nvSpPr>
        <p:spPr>
          <a:xfrm>
            <a:off x="729450" y="1447138"/>
            <a:ext cx="7688700" cy="3144318"/>
          </a:xfrm>
          <a:prstGeom prst="rect">
            <a:avLst/>
          </a:prstGeom>
        </p:spPr>
        <p:txBody>
          <a:bodyPr spcFirstLastPara="1" wrap="square" lIns="91425" tIns="91425" rIns="91425" bIns="91425" anchor="t" anchorCtr="0">
            <a:normAutofit fontScale="92500"/>
          </a:bodyPr>
          <a:lstStyle/>
          <a:p>
            <a:pPr marL="107950" indent="0">
              <a:buNone/>
            </a:pPr>
            <a:r>
              <a:rPr lang="en-US" dirty="0"/>
              <a:t>Traditional approaches to detecting depression often rely on self-reported questionnaires and periodic clinical assessments, which are limited by their subjectivity and infrequency. These methods may miss subtle or early signs of depressive episodes. </a:t>
            </a:r>
          </a:p>
          <a:p>
            <a:pPr marL="107950" indent="0">
              <a:buNone/>
            </a:pPr>
            <a:r>
              <a:rPr lang="en-US" dirty="0"/>
              <a:t>In contrast, modern technologies such as smartphones and wearable devices offer a promising alternative by enabling the continuous, passive collection of behavioral and physiological data. </a:t>
            </a:r>
          </a:p>
          <a:p>
            <a:pPr marL="107950" indent="0">
              <a:buNone/>
            </a:pPr>
            <a:r>
              <a:rPr lang="en-US" dirty="0"/>
              <a:t>This project aims to leverage these data streams to detect depressive symptoms by identifying deviations from an individual's typical behavior patterns.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7">
          <a:extLst>
            <a:ext uri="{FF2B5EF4-FFF2-40B4-BE49-F238E27FC236}">
              <a16:creationId xmlns:a16="http://schemas.microsoft.com/office/drawing/2014/main" id="{F8DBFD7D-E890-0106-CCFB-DE6318BD1384}"/>
            </a:ext>
          </a:extLst>
        </p:cNvPr>
        <p:cNvGrpSpPr/>
        <p:nvPr/>
      </p:nvGrpSpPr>
      <p:grpSpPr>
        <a:xfrm>
          <a:off x="0" y="0"/>
          <a:ext cx="0" cy="0"/>
          <a:chOff x="0" y="0"/>
          <a:chExt cx="0" cy="0"/>
        </a:xfrm>
      </p:grpSpPr>
      <p:sp>
        <p:nvSpPr>
          <p:cNvPr id="128" name="Google Shape;128;p20">
            <a:extLst>
              <a:ext uri="{FF2B5EF4-FFF2-40B4-BE49-F238E27FC236}">
                <a16:creationId xmlns:a16="http://schemas.microsoft.com/office/drawing/2014/main" id="{3E6A25F3-2930-1309-1CFF-83A9555604F7}"/>
              </a:ext>
            </a:extLst>
          </p:cNvPr>
          <p:cNvSpPr txBox="1">
            <a:spLocks noGrp="1"/>
          </p:cNvSpPr>
          <p:nvPr>
            <p:ph type="title"/>
          </p:nvPr>
        </p:nvSpPr>
        <p:spPr>
          <a:xfrm>
            <a:off x="727650" y="358516"/>
            <a:ext cx="7688700" cy="613911"/>
          </a:xfrm>
          <a:prstGeom prst="rect">
            <a:avLst/>
          </a:prstGeom>
        </p:spPr>
        <p:txBody>
          <a:bodyPr spcFirstLastPara="1" wrap="square" lIns="91425" tIns="91425" rIns="91425" bIns="91425" anchor="t" anchorCtr="0">
            <a:normAutofit fontScale="90000"/>
          </a:bodyPr>
          <a:lstStyle/>
          <a:p>
            <a:pPr marL="0" lvl="0" indent="0" algn="just" rtl="0">
              <a:lnSpc>
                <a:spcPct val="200000"/>
              </a:lnSpc>
              <a:spcBef>
                <a:spcPts val="0"/>
              </a:spcBef>
              <a:spcAft>
                <a:spcPts val="0"/>
              </a:spcAft>
              <a:buNone/>
            </a:pPr>
            <a:r>
              <a:rPr lang="en" sz="2700" dirty="0">
                <a:solidFill>
                  <a:srgbClr val="434343"/>
                </a:solidFill>
              </a:rPr>
              <a:t>Analytic approach [Research Question 4]</a:t>
            </a:r>
            <a:endParaRPr sz="2700" dirty="0"/>
          </a:p>
          <a:p>
            <a:pPr marL="0" lvl="0" indent="0" algn="l" rtl="0">
              <a:spcBef>
                <a:spcPts val="0"/>
              </a:spcBef>
              <a:spcAft>
                <a:spcPts val="0"/>
              </a:spcAft>
              <a:buNone/>
            </a:pPr>
            <a:endParaRPr dirty="0"/>
          </a:p>
        </p:txBody>
      </p:sp>
      <p:sp>
        <p:nvSpPr>
          <p:cNvPr id="129" name="Google Shape;129;p20">
            <a:extLst>
              <a:ext uri="{FF2B5EF4-FFF2-40B4-BE49-F238E27FC236}">
                <a16:creationId xmlns:a16="http://schemas.microsoft.com/office/drawing/2014/main" id="{ADE4115E-9C04-EB88-B8E6-334832CBF97B}"/>
              </a:ext>
            </a:extLst>
          </p:cNvPr>
          <p:cNvSpPr txBox="1">
            <a:spLocks noGrp="1"/>
          </p:cNvSpPr>
          <p:nvPr>
            <p:ph type="body" idx="1"/>
          </p:nvPr>
        </p:nvSpPr>
        <p:spPr>
          <a:xfrm>
            <a:off x="727650" y="1272209"/>
            <a:ext cx="7688700" cy="3713259"/>
          </a:xfrm>
          <a:prstGeom prst="rect">
            <a:avLst/>
          </a:prstGeom>
        </p:spPr>
        <p:txBody>
          <a:bodyPr spcFirstLastPara="1" wrap="square" lIns="91425" tIns="91425" rIns="91425" bIns="91425" anchor="t" anchorCtr="0">
            <a:normAutofit fontScale="47500" lnSpcReduction="20000"/>
          </a:bodyPr>
          <a:lstStyle/>
          <a:p>
            <a:pPr marL="107950" indent="0">
              <a:buNone/>
            </a:pPr>
            <a:r>
              <a:rPr lang="en" sz="2500" b="1" dirty="0"/>
              <a:t>RQ3: </a:t>
            </a:r>
            <a:r>
              <a:rPr lang="en-US" sz="2800" b="1" dirty="0"/>
              <a:t>What is the impact of personalization on model accuracy</a:t>
            </a:r>
            <a:r>
              <a:rPr lang="en-US" sz="2500" b="1" dirty="0"/>
              <a:t>?</a:t>
            </a:r>
          </a:p>
          <a:p>
            <a:pPr marL="107950" indent="0">
              <a:buNone/>
            </a:pPr>
            <a:r>
              <a:rPr lang="en-US" sz="2500" dirty="0"/>
              <a:t>This approach compares the performance of depression detection models </a:t>
            </a:r>
            <a:r>
              <a:rPr lang="en-US" sz="2500" b="1" dirty="0"/>
              <a:t>with and without personalization layers</a:t>
            </a:r>
            <a:r>
              <a:rPr lang="en-US" sz="2500" dirty="0"/>
              <a:t> to evaluate the effect on accuracy, precision, recall, and F1-score. Personalized models use </a:t>
            </a:r>
            <a:r>
              <a:rPr lang="en-US" sz="2500" b="1" dirty="0"/>
              <a:t>user-specific neural adapters </a:t>
            </a:r>
            <a:r>
              <a:rPr lang="en-US" sz="2500" dirty="0"/>
              <a:t>that adjust predictions based on an individual's behavioral baseline, while generic models apply the same rules to all users.</a:t>
            </a:r>
          </a:p>
          <a:p>
            <a:pPr marL="107950" indent="0">
              <a:buNone/>
            </a:pPr>
            <a:br>
              <a:rPr lang="en-US" sz="2500" b="1" dirty="0"/>
            </a:br>
            <a:r>
              <a:rPr lang="en-US" sz="2800" b="1" dirty="0"/>
              <a:t>Proposed Solution</a:t>
            </a:r>
            <a:r>
              <a:rPr lang="en-US" sz="2800" dirty="0"/>
              <a:t>:</a:t>
            </a:r>
          </a:p>
          <a:p>
            <a:pPr>
              <a:buFont typeface="Arial" panose="020B0604020202020204" pitchFamily="34" charset="0"/>
              <a:buChar char="•"/>
            </a:pPr>
            <a:r>
              <a:rPr lang="en-US" sz="2800" dirty="0"/>
              <a:t>Compare model performance with and without user-specific adapters for personalized modeling</a:t>
            </a:r>
          </a:p>
          <a:p>
            <a:pPr>
              <a:buFont typeface="Arial" panose="020B0604020202020204" pitchFamily="34" charset="0"/>
              <a:buChar char="•"/>
            </a:pPr>
            <a:r>
              <a:rPr lang="en-US" sz="2800" dirty="0"/>
              <a:t>Evaluate metrics like precision, recall, F1-score, and AUC across personalized vs. generic models</a:t>
            </a:r>
          </a:p>
          <a:p>
            <a:pPr>
              <a:buFont typeface="Arial" panose="020B0604020202020204" pitchFamily="34" charset="0"/>
              <a:buChar char="•"/>
            </a:pPr>
            <a:r>
              <a:rPr lang="en-US" sz="2800" dirty="0"/>
              <a:t>Perform ablation studies to isolate the contribution of personalization layers</a:t>
            </a:r>
          </a:p>
          <a:p>
            <a:pPr marL="107950" indent="0">
              <a:buNone/>
            </a:pPr>
            <a:endParaRPr lang="en-US" sz="2800" dirty="0"/>
          </a:p>
          <a:p>
            <a:pPr marL="107950" indent="0">
              <a:buNone/>
            </a:pPr>
            <a:r>
              <a:rPr lang="en-US" sz="2800" b="1" dirty="0"/>
              <a:t>Null Hypothesis (H₀)</a:t>
            </a:r>
            <a:r>
              <a:rPr lang="en-US" sz="2800" dirty="0"/>
              <a:t>:</a:t>
            </a:r>
          </a:p>
          <a:p>
            <a:pPr marL="107950" indent="0">
              <a:buNone/>
            </a:pPr>
            <a:r>
              <a:rPr lang="en-US" sz="2800" dirty="0"/>
              <a:t>Personalization has no statistically significant impact on model accuracy in detecting depression</a:t>
            </a:r>
          </a:p>
          <a:p>
            <a:pPr marL="107950" indent="0">
              <a:buNone/>
            </a:pPr>
            <a:endParaRPr lang="en-US" sz="2800" b="1" dirty="0"/>
          </a:p>
          <a:p>
            <a:pPr marL="107950" indent="0">
              <a:buNone/>
            </a:pPr>
            <a:r>
              <a:rPr lang="en-US" sz="2800" b="1" dirty="0"/>
              <a:t>Expected Outcome</a:t>
            </a:r>
            <a:r>
              <a:rPr lang="en-US" sz="2800" dirty="0"/>
              <a:t>:</a:t>
            </a:r>
          </a:p>
          <a:p>
            <a:pPr>
              <a:buFont typeface="Arial" panose="020B0604020202020204" pitchFamily="34" charset="0"/>
              <a:buChar char="•"/>
            </a:pPr>
            <a:r>
              <a:rPr lang="en-US" sz="2800" dirty="0"/>
              <a:t>Personalization significantly improves detection accuracy and reduces false positives</a:t>
            </a:r>
          </a:p>
          <a:p>
            <a:pPr>
              <a:buFont typeface="Arial" panose="020B0604020202020204" pitchFamily="34" charset="0"/>
              <a:buChar char="•"/>
            </a:pPr>
            <a:r>
              <a:rPr lang="en-US" sz="2800" dirty="0"/>
              <a:t>Increased model generalizability across diverse individuals</a:t>
            </a:r>
          </a:p>
          <a:p>
            <a:pPr>
              <a:buFont typeface="Arial" panose="020B0604020202020204" pitchFamily="34" charset="0"/>
              <a:buChar char="•"/>
            </a:pPr>
            <a:r>
              <a:rPr lang="en-US" sz="2800" dirty="0"/>
              <a:t>Demonstrated advantage of modeling user-specific behavioral patterns over population-level baselines</a:t>
            </a:r>
          </a:p>
          <a:p>
            <a:pPr marL="0" lvl="0" indent="0">
              <a:spcAft>
                <a:spcPts val="1200"/>
              </a:spcAft>
              <a:buNone/>
            </a:pPr>
            <a:endParaRPr dirty="0"/>
          </a:p>
        </p:txBody>
      </p:sp>
    </p:spTree>
    <p:extLst>
      <p:ext uri="{BB962C8B-B14F-4D97-AF65-F5344CB8AC3E}">
        <p14:creationId xmlns:p14="http://schemas.microsoft.com/office/powerpoint/2010/main" val="21522449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729450" y="508884"/>
            <a:ext cx="7688700" cy="667909"/>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Analytic Approach [Evaluation metrics]</a:t>
            </a:r>
            <a:endParaRPr sz="2400" dirty="0"/>
          </a:p>
        </p:txBody>
      </p:sp>
      <mc:AlternateContent xmlns:mc="http://schemas.openxmlformats.org/markup-compatibility/2006" xmlns:a14="http://schemas.microsoft.com/office/drawing/2010/main">
        <mc:Choice Requires="a14">
          <p:sp>
            <p:nvSpPr>
              <p:cNvPr id="153" name="Google Shape;153;p24"/>
              <p:cNvSpPr txBox="1">
                <a:spLocks noGrp="1"/>
              </p:cNvSpPr>
              <p:nvPr>
                <p:ph type="body" idx="1"/>
              </p:nvPr>
            </p:nvSpPr>
            <p:spPr>
              <a:xfrm>
                <a:off x="729450" y="1272209"/>
                <a:ext cx="7688700" cy="3572165"/>
              </a:xfrm>
              <a:prstGeom prst="rect">
                <a:avLst/>
              </a:prstGeom>
            </p:spPr>
            <p:txBody>
              <a:bodyPr spcFirstLastPara="1" wrap="square" lIns="91425" tIns="91425" rIns="91425" bIns="91425" anchor="t" anchorCtr="0">
                <a:normAutofit fontScale="92500" lnSpcReduction="20000"/>
              </a:bodyPr>
              <a:lstStyle/>
              <a:p>
                <a:pPr marL="0" lvl="0" indent="0">
                  <a:buNone/>
                </a:pPr>
                <a:r>
                  <a:rPr lang="en-US" sz="1400" dirty="0">
                    <a:latin typeface="Times New Roman" panose="02020603050405020304" pitchFamily="18" charset="0"/>
                    <a:cs typeface="Times New Roman" panose="02020603050405020304" pitchFamily="18" charset="0"/>
                  </a:rPr>
                  <a:t>We are solving a </a:t>
                </a:r>
                <a:r>
                  <a:rPr lang="en-US" sz="1400" b="1" dirty="0">
                    <a:latin typeface="Times New Roman" panose="02020603050405020304" pitchFamily="18" charset="0"/>
                    <a:cs typeface="Times New Roman" panose="02020603050405020304" pitchFamily="18" charset="0"/>
                  </a:rPr>
                  <a:t>binary classification problem</a:t>
                </a:r>
                <a:r>
                  <a:rPr lang="en-US" sz="1400" dirty="0">
                    <a:latin typeface="Times New Roman" panose="02020603050405020304" pitchFamily="18" charset="0"/>
                    <a:cs typeface="Times New Roman" panose="02020603050405020304" pitchFamily="18" charset="0"/>
                  </a:rPr>
                  <a:t>—predicting whether an individual is experiencing depressive symptoms or not. The chosen evaluation metrics (Precision, Recall, F1-score, AUC) are essential due to the </a:t>
                </a:r>
                <a:r>
                  <a:rPr lang="en-US" sz="1400" b="1" dirty="0">
                    <a:latin typeface="Times New Roman" panose="02020603050405020304" pitchFamily="18" charset="0"/>
                    <a:cs typeface="Times New Roman" panose="02020603050405020304" pitchFamily="18" charset="0"/>
                  </a:rPr>
                  <a:t>class imbalance</a:t>
                </a:r>
                <a:r>
                  <a:rPr lang="en-US" sz="1400" dirty="0">
                    <a:latin typeface="Times New Roman" panose="02020603050405020304" pitchFamily="18" charset="0"/>
                    <a:cs typeface="Times New Roman" panose="02020603050405020304" pitchFamily="18" charset="0"/>
                  </a:rPr>
                  <a:t> and the </a:t>
                </a:r>
                <a:r>
                  <a:rPr lang="en-US" sz="1400" b="1" dirty="0">
                    <a:latin typeface="Times New Roman" panose="02020603050405020304" pitchFamily="18" charset="0"/>
                    <a:cs typeface="Times New Roman" panose="02020603050405020304" pitchFamily="18" charset="0"/>
                  </a:rPr>
                  <a:t>critical cost of false negatives</a:t>
                </a:r>
                <a:r>
                  <a:rPr lang="en-US" sz="1400" dirty="0">
                    <a:latin typeface="Times New Roman" panose="02020603050405020304" pitchFamily="18" charset="0"/>
                    <a:cs typeface="Times New Roman" panose="02020603050405020304" pitchFamily="18" charset="0"/>
                  </a:rPr>
                  <a:t>, ensuring both sensitivity and reliability in mental health predictions.</a:t>
                </a:r>
              </a:p>
              <a:p>
                <a:pPr marL="0" lvl="0" indent="0">
                  <a:buNone/>
                </a:pPr>
                <a:endParaRPr lang="en-US" sz="1400" dirty="0">
                  <a:latin typeface="Times New Roman" panose="02020603050405020304" pitchFamily="18" charset="0"/>
                  <a:cs typeface="Times New Roman" panose="02020603050405020304" pitchFamily="18" charset="0"/>
                </a:endParaRPr>
              </a:p>
              <a:p>
                <a:pPr marL="0" lvl="0" indent="0">
                  <a:buNone/>
                </a:pPr>
                <a:r>
                  <a:rPr lang="en-US" sz="1400" dirty="0">
                    <a:latin typeface="Times New Roman" panose="02020603050405020304" pitchFamily="18" charset="0"/>
                    <a:cs typeface="Times New Roman" panose="02020603050405020304" pitchFamily="18" charset="0"/>
                  </a:rPr>
                  <a:t>To assess the model’s performance, standard classification metrics will be used, especially suitable for imbalanced mental health datasets:</a:t>
                </a:r>
              </a:p>
              <a:p>
                <a:pPr marL="107950" indent="0">
                  <a:buNone/>
                </a:pPr>
                <a:r>
                  <a:rPr lang="en-US" sz="1400" b="1" dirty="0">
                    <a:latin typeface="Times New Roman" panose="02020603050405020304" pitchFamily="18" charset="0"/>
                    <a:cs typeface="Times New Roman" panose="02020603050405020304" pitchFamily="18" charset="0"/>
                  </a:rPr>
                  <a:t>Precision</a:t>
                </a:r>
              </a:p>
              <a:p>
                <a:pPr marL="107950" indent="0">
                  <a:buNone/>
                </a:pPr>
                <a14:m>
                  <m:oMathPara xmlns:m="http://schemas.openxmlformats.org/officeDocument/2006/math">
                    <m:oMathParaPr>
                      <m:jc m:val="centerGroup"/>
                    </m:oMathParaPr>
                    <m:oMath xmlns:m="http://schemas.openxmlformats.org/officeDocument/2006/math">
                      <m:r>
                        <m:rPr>
                          <m:nor/>
                        </m:rPr>
                        <a:rPr lang="en-US" sz="1400">
                          <a:latin typeface="Times New Roman" panose="02020603050405020304" pitchFamily="18" charset="0"/>
                          <a:cs typeface="Times New Roman" panose="02020603050405020304" pitchFamily="18" charset="0"/>
                        </a:rPr>
                        <m:t>Precision</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num>
                        <m:den>
                          <m:r>
                            <a:rPr lang="en-US" sz="1400" i="1">
                              <a:latin typeface="Cambria Math" panose="02040503050406030204" pitchFamily="18" charset="0"/>
                            </a:rPr>
                            <m:t>𝑇𝑃</m:t>
                          </m:r>
                          <m:r>
                            <a:rPr lang="en-US" sz="1400" i="1">
                              <a:latin typeface="Cambria Math" panose="02040503050406030204" pitchFamily="18" charset="0"/>
                            </a:rPr>
                            <m:t>+</m:t>
                          </m:r>
                          <m:r>
                            <a:rPr lang="en-US" sz="1400" i="1">
                              <a:latin typeface="Cambria Math" panose="02040503050406030204" pitchFamily="18" charset="0"/>
                            </a:rPr>
                            <m:t>𝐹𝑃</m:t>
                          </m:r>
                        </m:den>
                      </m:f>
                    </m:oMath>
                  </m:oMathPara>
                </a14:m>
                <a:endParaRPr lang="en-US" sz="1400" dirty="0">
                  <a:latin typeface="Times New Roman" panose="02020603050405020304" pitchFamily="18" charset="0"/>
                  <a:cs typeface="Times New Roman" panose="02020603050405020304" pitchFamily="18" charset="0"/>
                </a:endParaRPr>
              </a:p>
              <a:p>
                <a:pPr marL="107950" indent="0">
                  <a:buNone/>
                </a:pPr>
                <a:endParaRPr lang="en-US" sz="1400" dirty="0">
                  <a:latin typeface="Times New Roman" panose="02020603050405020304" pitchFamily="18" charset="0"/>
                  <a:cs typeface="Times New Roman" panose="02020603050405020304" pitchFamily="18" charset="0"/>
                </a:endParaRPr>
              </a:p>
              <a:p>
                <a:pPr marL="107950" indent="0">
                  <a:buNone/>
                </a:pPr>
                <a:r>
                  <a:rPr lang="en-US" sz="1400" dirty="0">
                    <a:latin typeface="Times New Roman" panose="02020603050405020304" pitchFamily="18" charset="0"/>
                    <a:cs typeface="Times New Roman" panose="02020603050405020304" pitchFamily="18" charset="0"/>
                  </a:rPr>
                  <a:t>Indicates the proportion of true positives among predicted positives — important to reduce false alarms.</a:t>
                </a:r>
              </a:p>
              <a:p>
                <a:pPr marL="107950" indent="0">
                  <a:buNone/>
                </a:pPr>
                <a:endParaRPr lang="en-US" sz="1400" b="1" dirty="0">
                  <a:latin typeface="Times New Roman" panose="02020603050405020304" pitchFamily="18" charset="0"/>
                  <a:cs typeface="Times New Roman" panose="02020603050405020304" pitchFamily="18" charset="0"/>
                </a:endParaRPr>
              </a:p>
              <a:p>
                <a:pPr marL="107950" indent="0">
                  <a:buNone/>
                </a:pPr>
                <a:r>
                  <a:rPr lang="en-US" sz="1400" b="1" dirty="0">
                    <a:latin typeface="Times New Roman" panose="02020603050405020304" pitchFamily="18" charset="0"/>
                    <a:cs typeface="Times New Roman" panose="02020603050405020304" pitchFamily="18" charset="0"/>
                  </a:rPr>
                  <a:t>Recall (Sensitivity)</a:t>
                </a:r>
              </a:p>
              <a:p>
                <a:pPr marL="107950" indent="0">
                  <a:buNone/>
                </a:pPr>
                <a:r>
                  <a:rPr lang="en-US" sz="1400" dirty="0">
                    <a:latin typeface="Times New Roman" panose="02020603050405020304" pitchFamily="18" charset="0"/>
                    <a:cs typeface="Times New Roman" panose="02020603050405020304" pitchFamily="18" charset="0"/>
                  </a:rPr>
                  <a:t>			</a:t>
                </a:r>
                <a14:m>
                  <m:oMath xmlns:m="http://schemas.openxmlformats.org/officeDocument/2006/math">
                    <m:r>
                      <m:rPr>
                        <m:nor/>
                      </m:rPr>
                      <a:rPr lang="en-US" sz="1400">
                        <a:latin typeface="Times New Roman" panose="02020603050405020304" pitchFamily="18" charset="0"/>
                        <a:cs typeface="Times New Roman" panose="02020603050405020304" pitchFamily="18" charset="0"/>
                      </a:rPr>
                      <m:t>Recall</m:t>
                    </m:r>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𝑇𝑃</m:t>
                        </m:r>
                      </m:num>
                      <m:den>
                        <m:r>
                          <a:rPr lang="en-US" sz="1400" i="1">
                            <a:latin typeface="Cambria Math" panose="02040503050406030204" pitchFamily="18" charset="0"/>
                          </a:rPr>
                          <m:t>𝑇𝑃</m:t>
                        </m:r>
                        <m:r>
                          <a:rPr lang="en-US" sz="1400" i="1">
                            <a:latin typeface="Cambria Math" panose="02040503050406030204" pitchFamily="18" charset="0"/>
                          </a:rPr>
                          <m:t>+</m:t>
                        </m:r>
                        <m:r>
                          <a:rPr lang="en-US" sz="1400" i="1">
                            <a:latin typeface="Cambria Math" panose="02040503050406030204" pitchFamily="18" charset="0"/>
                          </a:rPr>
                          <m:t>𝐹𝑁</m:t>
                        </m:r>
                      </m:den>
                    </m:f>
                  </m:oMath>
                </a14:m>
                <a:r>
                  <a:rPr lang="en-US" sz="1400" dirty="0">
                    <a:effectLst/>
                    <a:latin typeface="Times New Roman" panose="02020603050405020304" pitchFamily="18" charset="0"/>
                    <a:cs typeface="Times New Roman" panose="02020603050405020304" pitchFamily="18" charset="0"/>
                  </a:rPr>
                  <a:t> </a:t>
                </a:r>
              </a:p>
              <a:p>
                <a:pPr marL="107950" indent="0">
                  <a:buNone/>
                </a:pPr>
                <a:endParaRPr lang="en-US" sz="1400" dirty="0">
                  <a:effectLst/>
                  <a:latin typeface="Times New Roman" panose="02020603050405020304" pitchFamily="18" charset="0"/>
                  <a:cs typeface="Times New Roman" panose="02020603050405020304" pitchFamily="18" charset="0"/>
                </a:endParaRPr>
              </a:p>
              <a:p>
                <a:pPr marL="107950" indent="0">
                  <a:buNone/>
                </a:pPr>
                <a:r>
                  <a:rPr lang="en-US" sz="1400" dirty="0">
                    <a:latin typeface="Times New Roman" panose="02020603050405020304" pitchFamily="18" charset="0"/>
                    <a:cs typeface="Times New Roman" panose="02020603050405020304" pitchFamily="18" charset="0"/>
                  </a:rPr>
                  <a:t>Critical for identifying actual depressive cases, minimizing false </a:t>
                </a:r>
                <a:r>
                  <a:rPr lang="en-US" sz="1400" dirty="0"/>
                  <a:t>negatives.</a:t>
                </a:r>
              </a:p>
            </p:txBody>
          </p:sp>
        </mc:Choice>
        <mc:Fallback xmlns="">
          <p:sp>
            <p:nvSpPr>
              <p:cNvPr id="153" name="Google Shape;153;p24"/>
              <p:cNvSpPr txBox="1">
                <a:spLocks noGrp="1" noRot="1" noChangeAspect="1" noMove="1" noResize="1" noEditPoints="1" noAdjustHandles="1" noChangeArrowheads="1" noChangeShapeType="1" noTextEdit="1"/>
              </p:cNvSpPr>
              <p:nvPr>
                <p:ph type="body" idx="1"/>
              </p:nvPr>
            </p:nvSpPr>
            <p:spPr>
              <a:xfrm>
                <a:off x="729450" y="1272209"/>
                <a:ext cx="7688700" cy="3572165"/>
              </a:xfrm>
              <a:prstGeom prst="rect">
                <a:avLst/>
              </a:prstGeom>
              <a:blipFill>
                <a:blip r:embed="rId3"/>
                <a:stretch>
                  <a:fillRect l="-165" r="-330"/>
                </a:stretch>
              </a:blipFill>
            </p:spPr>
            <p:txBody>
              <a:bodyPr/>
              <a:lstStyle/>
              <a:p>
                <a:r>
                  <a:rPr lang="en-US">
                    <a:noFill/>
                  </a:rPr>
                  <a:t> </a:t>
                </a:r>
              </a:p>
            </p:txBody>
          </p:sp>
        </mc:Fallback>
      </mc:AlternateContent>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
          <a:extLst>
            <a:ext uri="{FF2B5EF4-FFF2-40B4-BE49-F238E27FC236}">
              <a16:creationId xmlns:a16="http://schemas.microsoft.com/office/drawing/2014/main" id="{5E2AB7A9-31F4-AB93-8AC3-AFF3946F8C4C}"/>
            </a:ext>
          </a:extLst>
        </p:cNvPr>
        <p:cNvGrpSpPr/>
        <p:nvPr/>
      </p:nvGrpSpPr>
      <p:grpSpPr>
        <a:xfrm>
          <a:off x="0" y="0"/>
          <a:ext cx="0" cy="0"/>
          <a:chOff x="0" y="0"/>
          <a:chExt cx="0" cy="0"/>
        </a:xfrm>
      </p:grpSpPr>
      <p:sp>
        <p:nvSpPr>
          <p:cNvPr id="152" name="Google Shape;152;p24">
            <a:extLst>
              <a:ext uri="{FF2B5EF4-FFF2-40B4-BE49-F238E27FC236}">
                <a16:creationId xmlns:a16="http://schemas.microsoft.com/office/drawing/2014/main" id="{F86CFDB4-57AC-4F00-3BD5-30615DE47510}"/>
              </a:ext>
            </a:extLst>
          </p:cNvPr>
          <p:cNvSpPr txBox="1">
            <a:spLocks noGrp="1"/>
          </p:cNvSpPr>
          <p:nvPr>
            <p:ph type="title"/>
          </p:nvPr>
        </p:nvSpPr>
        <p:spPr>
          <a:xfrm>
            <a:off x="727650" y="492981"/>
            <a:ext cx="8114200" cy="65995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Analytic Approach [Evaluation metrics continued…]</a:t>
            </a:r>
            <a:endParaRPr sz="2400" dirty="0"/>
          </a:p>
        </p:txBody>
      </p:sp>
      <mc:AlternateContent xmlns:mc="http://schemas.openxmlformats.org/markup-compatibility/2006" xmlns:a14="http://schemas.microsoft.com/office/drawing/2010/main">
        <mc:Choice Requires="a14">
          <p:sp>
            <p:nvSpPr>
              <p:cNvPr id="153" name="Google Shape;153;p24">
                <a:extLst>
                  <a:ext uri="{FF2B5EF4-FFF2-40B4-BE49-F238E27FC236}">
                    <a16:creationId xmlns:a16="http://schemas.microsoft.com/office/drawing/2014/main" id="{6D0DE462-4638-171A-86A8-5118644FF054}"/>
                  </a:ext>
                </a:extLst>
              </p:cNvPr>
              <p:cNvSpPr txBox="1">
                <a:spLocks noGrp="1"/>
              </p:cNvSpPr>
              <p:nvPr>
                <p:ph type="body" idx="1"/>
              </p:nvPr>
            </p:nvSpPr>
            <p:spPr>
              <a:xfrm>
                <a:off x="729450" y="1367624"/>
                <a:ext cx="7688700" cy="3476750"/>
              </a:xfrm>
              <a:prstGeom prst="rect">
                <a:avLst/>
              </a:prstGeom>
            </p:spPr>
            <p:txBody>
              <a:bodyPr spcFirstLastPara="1" wrap="square" lIns="91425" tIns="91425" rIns="91425" bIns="91425" anchor="t" anchorCtr="0">
                <a:normAutofit fontScale="85000" lnSpcReduction="10000"/>
              </a:bodyPr>
              <a:lstStyle/>
              <a:p>
                <a:pPr marL="107950" indent="0">
                  <a:buNone/>
                </a:pPr>
                <a:r>
                  <a:rPr lang="en-US" b="1" dirty="0"/>
                  <a:t>F1 Score</a:t>
                </a:r>
              </a:p>
              <a:p>
                <a:pPr marL="107950" indent="0">
                  <a:buNone/>
                </a:pPr>
                <a14:m>
                  <m:oMathPara xmlns:m="http://schemas.openxmlformats.org/officeDocument/2006/math">
                    <m:oMathParaPr>
                      <m:jc m:val="centerGroup"/>
                    </m:oMathParaPr>
                    <m:oMath xmlns:m="http://schemas.openxmlformats.org/officeDocument/2006/math">
                      <m:r>
                        <m:rPr>
                          <m:nor/>
                        </m:rPr>
                        <a:rPr lang="en-US" sz="1700"/>
                        <m:t>F</m:t>
                      </m:r>
                      <m:r>
                        <m:rPr>
                          <m:nor/>
                        </m:rPr>
                        <a:rPr lang="en-US" sz="1700"/>
                        <m:t>1</m:t>
                      </m:r>
                      <m:r>
                        <a:rPr lang="en-US" sz="1700" i="1">
                          <a:latin typeface="Cambria Math" panose="02040503050406030204" pitchFamily="18" charset="0"/>
                        </a:rPr>
                        <m:t>=2</m:t>
                      </m:r>
                      <m:r>
                        <a:rPr lang="en-US" sz="1700">
                          <a:latin typeface="Cambria Math" panose="02040503050406030204" pitchFamily="18" charset="0"/>
                        </a:rPr>
                        <m:t>×</m:t>
                      </m:r>
                      <m:f>
                        <m:fPr>
                          <m:ctrlPr>
                            <a:rPr lang="en-US" sz="1700" i="1">
                              <a:latin typeface="Cambria Math" panose="02040503050406030204" pitchFamily="18" charset="0"/>
                            </a:rPr>
                          </m:ctrlPr>
                        </m:fPr>
                        <m:num>
                          <m:r>
                            <m:rPr>
                              <m:nor/>
                            </m:rPr>
                            <a:rPr lang="en-US" sz="1700"/>
                            <m:t>Precision</m:t>
                          </m:r>
                          <m:r>
                            <a:rPr lang="en-US" sz="1700">
                              <a:latin typeface="Cambria Math" panose="02040503050406030204" pitchFamily="18" charset="0"/>
                            </a:rPr>
                            <m:t>×</m:t>
                          </m:r>
                          <m:r>
                            <m:rPr>
                              <m:nor/>
                            </m:rPr>
                            <a:rPr lang="en-US" sz="1700"/>
                            <m:t>Recall</m:t>
                          </m:r>
                        </m:num>
                        <m:den>
                          <m:r>
                            <m:rPr>
                              <m:nor/>
                            </m:rPr>
                            <a:rPr lang="en-US" sz="1700"/>
                            <m:t>Precision</m:t>
                          </m:r>
                          <m:r>
                            <a:rPr lang="en-US" sz="1700" i="1">
                              <a:latin typeface="Cambria Math" panose="02040503050406030204" pitchFamily="18" charset="0"/>
                            </a:rPr>
                            <m:t>+</m:t>
                          </m:r>
                          <m:r>
                            <m:rPr>
                              <m:nor/>
                            </m:rPr>
                            <a:rPr lang="en-US" sz="1700"/>
                            <m:t>Recall</m:t>
                          </m:r>
                        </m:den>
                      </m:f>
                    </m:oMath>
                  </m:oMathPara>
                </a14:m>
                <a:endParaRPr lang="en-US" sz="1700" dirty="0"/>
              </a:p>
              <a:p>
                <a:pPr marL="107950" indent="0">
                  <a:buNone/>
                </a:pPr>
                <a:endParaRPr lang="en-US" sz="1700" dirty="0"/>
              </a:p>
              <a:p>
                <a:pPr marL="107950" indent="0">
                  <a:buNone/>
                </a:pPr>
                <a:r>
                  <a:rPr lang="en-US" sz="1700" dirty="0"/>
                  <a:t>Balances precision and recall — ideal when false positives and false negatives are both costly.</a:t>
                </a:r>
              </a:p>
              <a:p>
                <a:pPr marL="107950" indent="0">
                  <a:buNone/>
                </a:pPr>
                <a:endParaRPr lang="en-US" sz="1700" dirty="0"/>
              </a:p>
              <a:p>
                <a:pPr marL="107950" indent="0">
                  <a:buNone/>
                </a:pPr>
                <a:r>
                  <a:rPr lang="en-US" b="1" dirty="0"/>
                  <a:t>Area Under the ROC Curve (AUC-ROC)</a:t>
                </a:r>
              </a:p>
              <a:p>
                <a:pPr>
                  <a:buFont typeface="Arial" panose="020B0604020202020204" pitchFamily="34" charset="0"/>
                  <a:buChar char="•"/>
                </a:pPr>
                <a:r>
                  <a:rPr lang="en-US" sz="1700" dirty="0"/>
                  <a:t>Measures the model's ability to discriminate between classes at various thresholds.</a:t>
                </a:r>
              </a:p>
              <a:p>
                <a:pPr>
                  <a:buFont typeface="Arial" panose="020B0604020202020204" pitchFamily="34" charset="0"/>
                  <a:buChar char="•"/>
                </a:pPr>
                <a:r>
                  <a:rPr lang="en-US" sz="1700" dirty="0"/>
                  <a:t>AUC close to 1.0 indicates excellent separability.</a:t>
                </a:r>
              </a:p>
              <a:p>
                <a:pPr>
                  <a:buFont typeface="Arial" panose="020B0604020202020204" pitchFamily="34" charset="0"/>
                  <a:buChar char="•"/>
                </a:pPr>
                <a:endParaRPr lang="en-US" dirty="0"/>
              </a:p>
              <a:p>
                <a:pPr marL="107950" indent="0">
                  <a:buNone/>
                </a:pPr>
                <a:r>
                  <a:rPr lang="en-US" sz="1500" dirty="0"/>
                  <a:t>These metrics will be used to compare:</a:t>
                </a:r>
              </a:p>
              <a:p>
                <a:pPr>
                  <a:buFont typeface="Arial" panose="020B0604020202020204" pitchFamily="34" charset="0"/>
                  <a:buChar char="•"/>
                </a:pPr>
                <a:r>
                  <a:rPr lang="en-US" sz="1700" dirty="0"/>
                  <a:t>Personalized vs. non-personalized models</a:t>
                </a:r>
              </a:p>
              <a:p>
                <a:pPr>
                  <a:buFont typeface="Arial" panose="020B0604020202020204" pitchFamily="34" charset="0"/>
                  <a:buChar char="•"/>
                </a:pPr>
                <a:r>
                  <a:rPr lang="en-US" sz="1700" dirty="0"/>
                  <a:t>Context-aware vs. context-free settings</a:t>
                </a:r>
              </a:p>
              <a:p>
                <a:pPr>
                  <a:buFont typeface="Arial" panose="020B0604020202020204" pitchFamily="34" charset="0"/>
                  <a:buChar char="•"/>
                </a:pPr>
                <a:r>
                  <a:rPr lang="en-US" sz="1700" dirty="0"/>
                  <a:t>Traditional vs. contrastive learning architectures</a:t>
                </a:r>
              </a:p>
              <a:p>
                <a:pPr marL="107950" indent="0">
                  <a:buNone/>
                </a:pPr>
                <a:endParaRPr lang="en-US" dirty="0"/>
              </a:p>
              <a:p>
                <a:pPr marL="107950" indent="0">
                  <a:buNone/>
                </a:pPr>
                <a:endParaRPr lang="en-US" dirty="0"/>
              </a:p>
            </p:txBody>
          </p:sp>
        </mc:Choice>
        <mc:Fallback xmlns="">
          <p:sp>
            <p:nvSpPr>
              <p:cNvPr id="153" name="Google Shape;153;p24">
                <a:extLst>
                  <a:ext uri="{FF2B5EF4-FFF2-40B4-BE49-F238E27FC236}">
                    <a16:creationId xmlns:a16="http://schemas.microsoft.com/office/drawing/2014/main" id="{6D0DE462-4638-171A-86A8-5118644FF054}"/>
                  </a:ext>
                </a:extLst>
              </p:cNvPr>
              <p:cNvSpPr txBox="1">
                <a:spLocks noGrp="1" noRot="1" noChangeAspect="1" noMove="1" noResize="1" noEditPoints="1" noAdjustHandles="1" noChangeArrowheads="1" noChangeShapeType="1" noTextEdit="1"/>
              </p:cNvSpPr>
              <p:nvPr>
                <p:ph type="body" idx="1"/>
              </p:nvPr>
            </p:nvSpPr>
            <p:spPr>
              <a:xfrm>
                <a:off x="729450" y="1367624"/>
                <a:ext cx="7688700" cy="347675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696912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793060" y="535925"/>
            <a:ext cx="7688700" cy="640868"/>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dirty="0"/>
              <a:t>Recommendation and applications</a:t>
            </a:r>
            <a:endParaRPr sz="2400" dirty="0"/>
          </a:p>
        </p:txBody>
      </p:sp>
      <p:sp>
        <p:nvSpPr>
          <p:cNvPr id="159" name="Google Shape;159;p25"/>
          <p:cNvSpPr txBox="1">
            <a:spLocks noGrp="1"/>
          </p:cNvSpPr>
          <p:nvPr>
            <p:ph type="body" idx="1"/>
          </p:nvPr>
        </p:nvSpPr>
        <p:spPr>
          <a:xfrm>
            <a:off x="729450" y="1335819"/>
            <a:ext cx="7688700" cy="3387256"/>
          </a:xfrm>
          <a:prstGeom prst="rect">
            <a:avLst/>
          </a:prstGeom>
        </p:spPr>
        <p:txBody>
          <a:bodyPr spcFirstLastPara="1" wrap="square" lIns="91425" tIns="91425" rIns="91425" bIns="91425" anchor="t" anchorCtr="0">
            <a:normAutofit fontScale="92500"/>
          </a:bodyPr>
          <a:lstStyle/>
          <a:p>
            <a:pPr marL="107950" indent="0">
              <a:buNone/>
            </a:pPr>
            <a:r>
              <a:rPr lang="en-US" sz="1400" b="1" dirty="0"/>
              <a:t>Target Users</a:t>
            </a:r>
          </a:p>
          <a:p>
            <a:pPr>
              <a:buFont typeface="Arial" panose="020B0604020202020204" pitchFamily="34" charset="0"/>
              <a:buChar char="•"/>
            </a:pPr>
            <a:r>
              <a:rPr lang="en-US" sz="1400" dirty="0"/>
              <a:t>Individuals at risk of depression</a:t>
            </a:r>
          </a:p>
          <a:p>
            <a:pPr>
              <a:buFont typeface="Arial" panose="020B0604020202020204" pitchFamily="34" charset="0"/>
              <a:buChar char="•"/>
            </a:pPr>
            <a:r>
              <a:rPr lang="en-US" sz="1400" dirty="0"/>
              <a:t>Mental health clinicians and therapists</a:t>
            </a:r>
          </a:p>
          <a:p>
            <a:pPr>
              <a:buFont typeface="Arial" panose="020B0604020202020204" pitchFamily="34" charset="0"/>
              <a:buChar char="•"/>
            </a:pPr>
            <a:r>
              <a:rPr lang="en-US" sz="1400" dirty="0"/>
              <a:t>Digital wellness platforms and app developers</a:t>
            </a:r>
          </a:p>
          <a:p>
            <a:pPr>
              <a:buFont typeface="Arial" panose="020B0604020202020204" pitchFamily="34" charset="0"/>
              <a:buChar char="•"/>
            </a:pPr>
            <a:r>
              <a:rPr lang="en-US" sz="1400" dirty="0"/>
              <a:t>Researchers in behavioral health analytics</a:t>
            </a:r>
          </a:p>
          <a:p>
            <a:pPr marL="107950" indent="0">
              <a:buNone/>
            </a:pPr>
            <a:endParaRPr lang="en-US" sz="1400" dirty="0"/>
          </a:p>
          <a:p>
            <a:pPr marL="107950" indent="0">
              <a:buNone/>
            </a:pPr>
            <a:r>
              <a:rPr lang="en-US" sz="1400" b="1" dirty="0"/>
              <a:t>User Benefits</a:t>
            </a:r>
          </a:p>
          <a:p>
            <a:pPr>
              <a:buFont typeface="Arial" panose="020B0604020202020204" pitchFamily="34" charset="0"/>
              <a:buChar char="•"/>
            </a:pPr>
            <a:r>
              <a:rPr lang="en-US" sz="1400" b="1" dirty="0"/>
              <a:t>At-risk individuals</a:t>
            </a:r>
            <a:r>
              <a:rPr lang="en-US" sz="1400" dirty="0"/>
              <a:t> receive early, passive, and personalized detection of depressive symptoms—without the burden of self-reporting.</a:t>
            </a:r>
          </a:p>
          <a:p>
            <a:pPr>
              <a:buFont typeface="Arial" panose="020B0604020202020204" pitchFamily="34" charset="0"/>
              <a:buChar char="•"/>
            </a:pPr>
            <a:r>
              <a:rPr lang="en-US" sz="1400" b="1" dirty="0"/>
              <a:t>Clinicians</a:t>
            </a:r>
            <a:r>
              <a:rPr lang="en-US" sz="1400" dirty="0"/>
              <a:t> gain objective, continuous behavioral insights to support diagnosis and treatment planning.</a:t>
            </a:r>
          </a:p>
          <a:p>
            <a:pPr>
              <a:buFont typeface="Arial" panose="020B0604020202020204" pitchFamily="34" charset="0"/>
              <a:buChar char="•"/>
            </a:pPr>
            <a:r>
              <a:rPr lang="en-US" sz="1400" b="1" dirty="0"/>
              <a:t>App developers</a:t>
            </a:r>
            <a:r>
              <a:rPr lang="en-US" sz="1400" dirty="0"/>
              <a:t> can integrate real-time mental health monitoring features to enhance user engagement and care.</a:t>
            </a:r>
          </a:p>
          <a:p>
            <a:pPr>
              <a:buFont typeface="Arial" panose="020B0604020202020204" pitchFamily="34" charset="0"/>
              <a:buChar char="•"/>
            </a:pPr>
            <a:r>
              <a:rPr lang="en-US" sz="1400" b="1" dirty="0"/>
              <a:t>Researchers</a:t>
            </a:r>
            <a:r>
              <a:rPr lang="en-US" sz="1400" dirty="0"/>
              <a:t> benefit from a validated framework to study mental health patterns over time, enabling more targeted intervention strategies.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63">
          <a:extLst>
            <a:ext uri="{FF2B5EF4-FFF2-40B4-BE49-F238E27FC236}">
              <a16:creationId xmlns:a16="http://schemas.microsoft.com/office/drawing/2014/main" id="{5D821285-C976-E89B-6C07-6024D2401772}"/>
            </a:ext>
          </a:extLst>
        </p:cNvPr>
        <p:cNvGrpSpPr/>
        <p:nvPr/>
      </p:nvGrpSpPr>
      <p:grpSpPr>
        <a:xfrm>
          <a:off x="0" y="0"/>
          <a:ext cx="0" cy="0"/>
          <a:chOff x="0" y="0"/>
          <a:chExt cx="0" cy="0"/>
        </a:xfrm>
      </p:grpSpPr>
      <p:sp>
        <p:nvSpPr>
          <p:cNvPr id="164" name="Google Shape;164;p26">
            <a:extLst>
              <a:ext uri="{FF2B5EF4-FFF2-40B4-BE49-F238E27FC236}">
                <a16:creationId xmlns:a16="http://schemas.microsoft.com/office/drawing/2014/main" id="{AA139F51-A9B3-FE37-0687-C81C571B8921}"/>
              </a:ext>
            </a:extLst>
          </p:cNvPr>
          <p:cNvSpPr txBox="1">
            <a:spLocks noGrp="1"/>
          </p:cNvSpPr>
          <p:nvPr>
            <p:ph type="title"/>
          </p:nvPr>
        </p:nvSpPr>
        <p:spPr>
          <a:xfrm>
            <a:off x="801012" y="539422"/>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400" dirty="0"/>
              <a:t>References and bibliography</a:t>
            </a:r>
            <a:endParaRPr sz="2400" dirty="0"/>
          </a:p>
        </p:txBody>
      </p:sp>
      <p:sp>
        <p:nvSpPr>
          <p:cNvPr id="165" name="Google Shape;165;p26">
            <a:extLst>
              <a:ext uri="{FF2B5EF4-FFF2-40B4-BE49-F238E27FC236}">
                <a16:creationId xmlns:a16="http://schemas.microsoft.com/office/drawing/2014/main" id="{1C086D6B-AE4C-1957-1D96-2D44464D1DA7}"/>
              </a:ext>
            </a:extLst>
          </p:cNvPr>
          <p:cNvSpPr txBox="1">
            <a:spLocks noGrp="1"/>
          </p:cNvSpPr>
          <p:nvPr>
            <p:ph type="body" idx="1"/>
          </p:nvPr>
        </p:nvSpPr>
        <p:spPr>
          <a:xfrm>
            <a:off x="729450" y="1423284"/>
            <a:ext cx="7688700" cy="3391172"/>
          </a:xfrm>
          <a:prstGeom prst="rect">
            <a:avLst/>
          </a:prstGeom>
        </p:spPr>
        <p:txBody>
          <a:bodyPr spcFirstLastPara="1" wrap="square" lIns="91425" tIns="91425" rIns="91425" bIns="91425" anchor="t" anchorCtr="0">
            <a:normAutofit fontScale="62500" lnSpcReduction="20000"/>
          </a:bodyPr>
          <a:lstStyle/>
          <a:p>
            <a:pPr marL="0" lvl="0" indent="0">
              <a:buNone/>
            </a:pPr>
            <a:r>
              <a:rPr lang="en-US" sz="2000" b="1" dirty="0"/>
              <a:t>Core References on Behavior Modeling and Datasets</a:t>
            </a:r>
          </a:p>
          <a:p>
            <a:pPr>
              <a:buFont typeface="Arial" panose="020B0604020202020204" pitchFamily="34" charset="0"/>
              <a:buChar char="•"/>
            </a:pPr>
            <a:r>
              <a:rPr lang="en-US" sz="2000" dirty="0"/>
              <a:t>Saeb, S. et al. (2015). Mobile phone sensor correlates of depressive symptom severity in daily-life behavior: An exploratory study. </a:t>
            </a:r>
            <a:r>
              <a:rPr lang="en-US" sz="2000" i="1" dirty="0"/>
              <a:t>J Med Internet Res.</a:t>
            </a:r>
            <a:endParaRPr lang="en-US" sz="2000" dirty="0"/>
          </a:p>
          <a:p>
            <a:pPr>
              <a:buFont typeface="Arial" panose="020B0604020202020204" pitchFamily="34" charset="0"/>
              <a:buChar char="•"/>
            </a:pPr>
            <a:r>
              <a:rPr lang="en-US" sz="2000" dirty="0"/>
              <a:t>Wang, R. et al. (2014). </a:t>
            </a:r>
            <a:r>
              <a:rPr lang="en-US" sz="2000" dirty="0" err="1"/>
              <a:t>StudentLife</a:t>
            </a:r>
            <a:r>
              <a:rPr lang="en-US" sz="2000" dirty="0"/>
              <a:t>: Assessing mental health, academic performance and behavioral trends of college students using smartphones. </a:t>
            </a:r>
            <a:r>
              <a:rPr lang="en-US" sz="2000" i="1" dirty="0" err="1"/>
              <a:t>UbiComp</a:t>
            </a:r>
            <a:r>
              <a:rPr lang="en-US" sz="2000" i="1" dirty="0"/>
              <a:t>.</a:t>
            </a:r>
            <a:endParaRPr lang="en-US" sz="2000" dirty="0"/>
          </a:p>
          <a:p>
            <a:pPr>
              <a:buFont typeface="Arial" panose="020B0604020202020204" pitchFamily="34" charset="0"/>
              <a:buChar char="•"/>
            </a:pPr>
            <a:r>
              <a:rPr lang="en-US" sz="2000" dirty="0" err="1"/>
              <a:t>Aledavood</a:t>
            </a:r>
            <a:r>
              <a:rPr lang="en-US" sz="2000" dirty="0"/>
              <a:t>, T. et al. (2017). Quantifying daily rhythms with behavioral data. </a:t>
            </a:r>
            <a:r>
              <a:rPr lang="en-US" sz="2000" i="1" dirty="0"/>
              <a:t>Scientific Reports.</a:t>
            </a:r>
            <a:endParaRPr lang="en-US" sz="2000" dirty="0"/>
          </a:p>
          <a:p>
            <a:pPr>
              <a:buFont typeface="Arial" panose="020B0604020202020204" pitchFamily="34" charset="0"/>
              <a:buChar char="•"/>
            </a:pPr>
            <a:r>
              <a:rPr lang="en-US" sz="2000" dirty="0"/>
              <a:t>Mohr, D. C. et al. (2017). Personal sensing: Understanding mental health using ubiquitous sensors and machine learning. </a:t>
            </a:r>
            <a:r>
              <a:rPr lang="en-US" sz="2000" i="1" dirty="0"/>
              <a:t>Annual Review of Clinical Psychology.</a:t>
            </a:r>
            <a:endParaRPr lang="en-US" sz="2000" dirty="0"/>
          </a:p>
          <a:p>
            <a:pPr>
              <a:buFont typeface="Arial" panose="020B0604020202020204" pitchFamily="34" charset="0"/>
              <a:buChar char="•"/>
            </a:pPr>
            <a:r>
              <a:rPr lang="en-US" sz="2000" dirty="0"/>
              <a:t>De Choudhury, M. et al. (2013). Predicting depression via social media. </a:t>
            </a:r>
            <a:r>
              <a:rPr lang="en-US" sz="2000" i="1" dirty="0"/>
              <a:t>ICWSM.</a:t>
            </a:r>
            <a:endParaRPr lang="en-US" sz="2000" dirty="0"/>
          </a:p>
          <a:p>
            <a:pPr marL="0" indent="0">
              <a:buNone/>
            </a:pPr>
            <a:r>
              <a:rPr lang="en-US" sz="2000" dirty="0"/>
              <a:t> </a:t>
            </a:r>
          </a:p>
          <a:p>
            <a:pPr marL="0" lvl="0" indent="0">
              <a:buNone/>
            </a:pPr>
            <a:r>
              <a:rPr lang="en-US" sz="2000" b="1" dirty="0"/>
              <a:t>References Related to Temporal and Contrastive Learning</a:t>
            </a:r>
          </a:p>
          <a:p>
            <a:pPr>
              <a:buFont typeface="Arial" panose="020B0604020202020204" pitchFamily="34" charset="0"/>
              <a:buChar char="•"/>
            </a:pPr>
            <a:r>
              <a:rPr lang="en-US" sz="2000" dirty="0"/>
              <a:t>He, K. et al. (2020). Momentum contrast for unsupervised visual representation learning. </a:t>
            </a:r>
            <a:r>
              <a:rPr lang="en-US" sz="2000" i="1" dirty="0"/>
              <a:t>CVPR.</a:t>
            </a:r>
            <a:endParaRPr lang="en-US" sz="2000" dirty="0"/>
          </a:p>
          <a:p>
            <a:pPr>
              <a:buFont typeface="Arial" panose="020B0604020202020204" pitchFamily="34" charset="0"/>
              <a:buChar char="•"/>
            </a:pPr>
            <a:r>
              <a:rPr lang="en-US" sz="2000" dirty="0"/>
              <a:t>Chen, T. et al. (2020). A simple framework for contrastive learning of visual representations. </a:t>
            </a:r>
            <a:r>
              <a:rPr lang="en-US" sz="2000" i="1" dirty="0"/>
              <a:t>ICML (</a:t>
            </a:r>
            <a:r>
              <a:rPr lang="en-US" sz="2000" i="1" dirty="0" err="1"/>
              <a:t>SimCLR</a:t>
            </a:r>
            <a:r>
              <a:rPr lang="en-US" sz="2000" i="1" dirty="0"/>
              <a:t>).</a:t>
            </a:r>
            <a:endParaRPr lang="en-US" sz="2000" dirty="0"/>
          </a:p>
          <a:p>
            <a:pPr>
              <a:buFont typeface="Arial" panose="020B0604020202020204" pitchFamily="34" charset="0"/>
              <a:buChar char="•"/>
            </a:pPr>
            <a:r>
              <a:rPr lang="en-US" sz="2000" dirty="0"/>
              <a:t>Yao, S. et al. (2021). Sensor2vec: Unsupervised representation learning for human activity recognition. </a:t>
            </a:r>
            <a:r>
              <a:rPr lang="en-US" sz="2000" i="1" dirty="0"/>
              <a:t>AAAI.</a:t>
            </a:r>
            <a:endParaRPr lang="en-US" sz="2000" dirty="0"/>
          </a:p>
        </p:txBody>
      </p:sp>
    </p:spTree>
    <p:extLst>
      <p:ext uri="{BB962C8B-B14F-4D97-AF65-F5344CB8AC3E}">
        <p14:creationId xmlns:p14="http://schemas.microsoft.com/office/powerpoint/2010/main" val="40629792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729450" y="571228"/>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References and bibliography Continued…</a:t>
            </a:r>
            <a:endParaRPr dirty="0"/>
          </a:p>
        </p:txBody>
      </p:sp>
      <p:sp>
        <p:nvSpPr>
          <p:cNvPr id="165" name="Google Shape;165;p26"/>
          <p:cNvSpPr txBox="1">
            <a:spLocks noGrp="1"/>
          </p:cNvSpPr>
          <p:nvPr>
            <p:ph type="body" idx="1"/>
          </p:nvPr>
        </p:nvSpPr>
        <p:spPr>
          <a:xfrm>
            <a:off x="729450" y="1367624"/>
            <a:ext cx="7688700" cy="3474720"/>
          </a:xfrm>
          <a:prstGeom prst="rect">
            <a:avLst/>
          </a:prstGeom>
        </p:spPr>
        <p:txBody>
          <a:bodyPr spcFirstLastPara="1" wrap="square" lIns="91425" tIns="91425" rIns="91425" bIns="91425" anchor="t" anchorCtr="0">
            <a:normAutofit fontScale="77500" lnSpcReduction="20000"/>
          </a:bodyPr>
          <a:lstStyle/>
          <a:p>
            <a:pPr marL="0" lvl="0" indent="0">
              <a:buNone/>
            </a:pPr>
            <a:r>
              <a:rPr lang="en-US" b="1" dirty="0"/>
              <a:t>References on Personalization and Adaptation</a:t>
            </a:r>
          </a:p>
          <a:p>
            <a:pPr>
              <a:buFont typeface="Arial" panose="020B0604020202020204" pitchFamily="34" charset="0"/>
              <a:buChar char="•"/>
            </a:pPr>
            <a:r>
              <a:rPr lang="en-US" dirty="0"/>
              <a:t>Abnar, S. et al. (2021). BERG: Towards temporal contrastive learning on physiological signals. </a:t>
            </a:r>
            <a:r>
              <a:rPr lang="en-US" i="1" dirty="0" err="1"/>
              <a:t>arXiv</a:t>
            </a:r>
            <a:r>
              <a:rPr lang="en-US" i="1" dirty="0"/>
              <a:t> preprint.</a:t>
            </a:r>
            <a:endParaRPr lang="en-US" dirty="0"/>
          </a:p>
          <a:p>
            <a:pPr>
              <a:buFont typeface="Arial" panose="020B0604020202020204" pitchFamily="34" charset="0"/>
              <a:buChar char="•"/>
            </a:pPr>
            <a:r>
              <a:rPr lang="en-US" dirty="0" err="1"/>
              <a:t>Triastcyn</a:t>
            </a:r>
            <a:r>
              <a:rPr lang="en-US" dirty="0"/>
              <a:t>, A. et al. (2020). Federated Learning with Bayesian Differential Privacy. </a:t>
            </a:r>
            <a:r>
              <a:rPr lang="en-US" i="1" dirty="0"/>
              <a:t>ICML.</a:t>
            </a:r>
            <a:endParaRPr lang="en-US" dirty="0"/>
          </a:p>
          <a:p>
            <a:pPr>
              <a:buFont typeface="Arial" panose="020B0604020202020204" pitchFamily="34" charset="0"/>
              <a:buChar char="•"/>
            </a:pPr>
            <a:r>
              <a:rPr lang="en-US" dirty="0"/>
              <a:t>Dey, A. et al. (2022). SEMBED: Self-supervised behavior representation learning. </a:t>
            </a:r>
            <a:r>
              <a:rPr lang="en-US" i="1" dirty="0" err="1"/>
              <a:t>arXiv</a:t>
            </a:r>
            <a:r>
              <a:rPr lang="en-US" i="1" dirty="0"/>
              <a:t> preprint.</a:t>
            </a:r>
          </a:p>
          <a:p>
            <a:pPr marL="107950" indent="0">
              <a:buNone/>
            </a:pPr>
            <a:endParaRPr lang="en-US" dirty="0"/>
          </a:p>
          <a:p>
            <a:pPr marL="0" lvl="0" indent="0">
              <a:buNone/>
            </a:pPr>
            <a:r>
              <a:rPr lang="en-US" b="1" dirty="0"/>
              <a:t>Other Supporting Work</a:t>
            </a:r>
          </a:p>
          <a:p>
            <a:pPr>
              <a:buFont typeface="Arial" panose="020B0604020202020204" pitchFamily="34" charset="0"/>
              <a:buChar char="•"/>
            </a:pPr>
            <a:r>
              <a:rPr lang="en-US" dirty="0"/>
              <a:t>Harari, G. M. et al. (2016). Using smartphones to collect behavioral data in psychological science. </a:t>
            </a:r>
            <a:r>
              <a:rPr lang="en-US" i="1" dirty="0"/>
              <a:t>Perspectives on Psychological Science.</a:t>
            </a:r>
            <a:endParaRPr lang="en-US" dirty="0"/>
          </a:p>
          <a:p>
            <a:pPr>
              <a:buFont typeface="Arial" panose="020B0604020202020204" pitchFamily="34" charset="0"/>
              <a:buChar char="•"/>
            </a:pPr>
            <a:r>
              <a:rPr lang="en-US" dirty="0"/>
              <a:t>Jacobson, N. C. et al. (2020). Flatten the curve: Digital mental health interventions to decrease depression and anxiety during the COVID-19 pandemic. </a:t>
            </a:r>
            <a:r>
              <a:rPr lang="en-US" i="1" dirty="0"/>
              <a:t>JMIR.</a:t>
            </a:r>
            <a:endParaRPr lang="en-US" dirty="0"/>
          </a:p>
          <a:p>
            <a:pPr>
              <a:buFont typeface="Arial" panose="020B0604020202020204" pitchFamily="34" charset="0"/>
              <a:buChar char="•"/>
            </a:pPr>
            <a:r>
              <a:rPr lang="en-US" dirty="0"/>
              <a:t>Zhan, Y. et al. (2022). Personalized mental health prediction using multi-task learning with behavioral data. </a:t>
            </a:r>
            <a:r>
              <a:rPr lang="en-US" i="1" dirty="0" err="1"/>
              <a:t>NeurIPS</a:t>
            </a:r>
            <a:r>
              <a:rPr lang="en-US" i="1" dirty="0"/>
              <a:t> Workshop.</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6"/>
          <p:cNvSpPr txBox="1">
            <a:spLocks noGrp="1"/>
          </p:cNvSpPr>
          <p:nvPr>
            <p:ph type="title"/>
          </p:nvPr>
        </p:nvSpPr>
        <p:spPr>
          <a:xfrm>
            <a:off x="729450" y="445273"/>
            <a:ext cx="7688700" cy="857822"/>
          </a:xfrm>
          <a:prstGeom prst="rect">
            <a:avLst/>
          </a:prstGeom>
        </p:spPr>
        <p:txBody>
          <a:bodyPr spcFirstLastPara="1" wrap="square" lIns="91425" tIns="91425" rIns="91425" bIns="91425" anchor="t" anchorCtr="0">
            <a:noAutofit/>
          </a:bodyPr>
          <a:lstStyle/>
          <a:p>
            <a:pPr marL="0" lvl="0" indent="0" algn="just" rtl="0">
              <a:lnSpc>
                <a:spcPct val="200000"/>
              </a:lnSpc>
              <a:spcBef>
                <a:spcPts val="0"/>
              </a:spcBef>
              <a:spcAft>
                <a:spcPts val="0"/>
              </a:spcAft>
              <a:buNone/>
            </a:pPr>
            <a:r>
              <a:rPr lang="en" sz="2400" dirty="0">
                <a:solidFill>
                  <a:srgbClr val="434343"/>
                </a:solidFill>
              </a:rPr>
              <a:t>Scope and objectives</a:t>
            </a:r>
            <a:endParaRPr sz="2400" dirty="0"/>
          </a:p>
        </p:txBody>
      </p:sp>
      <p:sp>
        <p:nvSpPr>
          <p:cNvPr id="105" name="Google Shape;105;p16"/>
          <p:cNvSpPr txBox="1">
            <a:spLocks noGrp="1"/>
          </p:cNvSpPr>
          <p:nvPr>
            <p:ph type="body" idx="1"/>
          </p:nvPr>
        </p:nvSpPr>
        <p:spPr>
          <a:xfrm>
            <a:off x="729450" y="1359673"/>
            <a:ext cx="7688700" cy="3408102"/>
          </a:xfrm>
          <a:prstGeom prst="rect">
            <a:avLst/>
          </a:prstGeom>
        </p:spPr>
        <p:txBody>
          <a:bodyPr spcFirstLastPara="1" wrap="square" lIns="91425" tIns="91425" rIns="91425" bIns="91425" anchor="t" anchorCtr="0">
            <a:normAutofit fontScale="70000" lnSpcReduction="20000"/>
          </a:bodyPr>
          <a:lstStyle/>
          <a:p>
            <a:pPr marL="107950" indent="0">
              <a:buNone/>
            </a:pPr>
            <a:r>
              <a:rPr lang="en-US" dirty="0"/>
              <a:t>The scope of this project lies in the development of a robust, personalized mental health monitoring system capable of detecting early signs of depression through passive sensing technologies. Unlike generic models that apply uniform thresholds across populations, this approach emphasizes tailoring detection mechanisms to individual behavioral patterns.</a:t>
            </a:r>
          </a:p>
          <a:p>
            <a:pPr marL="107950" indent="0">
              <a:buNone/>
            </a:pPr>
            <a:endParaRPr lang="en-US" dirty="0"/>
          </a:p>
          <a:p>
            <a:pPr marL="107950" indent="0">
              <a:buNone/>
            </a:pPr>
            <a:r>
              <a:rPr lang="en-US" b="1" dirty="0"/>
              <a:t>Objective:</a:t>
            </a:r>
            <a:br>
              <a:rPr lang="en-US" dirty="0"/>
            </a:br>
            <a:r>
              <a:rPr lang="en-US" dirty="0"/>
              <a:t>To design a </a:t>
            </a:r>
            <a:r>
              <a:rPr lang="en-US" b="1" dirty="0"/>
              <a:t>novel depression detection model that incorporates</a:t>
            </a:r>
            <a:r>
              <a:rPr lang="en-US" dirty="0"/>
              <a:t>:</a:t>
            </a:r>
          </a:p>
          <a:p>
            <a:pPr>
              <a:buFont typeface="Arial" panose="020B0604020202020204" pitchFamily="34" charset="0"/>
              <a:buChar char="•"/>
            </a:pPr>
            <a:r>
              <a:rPr lang="en-US" b="1" dirty="0"/>
              <a:t>Personalized Behavioral Modeling</a:t>
            </a:r>
            <a:r>
              <a:rPr lang="en-US" dirty="0"/>
              <a:t>: Captures and learns an individual’s unique behavioral baseline to improve sensitivity to mood-related deviations.</a:t>
            </a:r>
          </a:p>
          <a:p>
            <a:pPr>
              <a:buFont typeface="Arial" panose="020B0604020202020204" pitchFamily="34" charset="0"/>
              <a:buChar char="•"/>
            </a:pPr>
            <a:r>
              <a:rPr lang="en-US" b="1" dirty="0"/>
              <a:t>Context-Aware Signal Interpretation</a:t>
            </a:r>
            <a:r>
              <a:rPr lang="en-US" dirty="0"/>
              <a:t>: Integrates contextual factors (e.g., time, location, events) to reduce false positives caused by routine or environmental changes.</a:t>
            </a:r>
          </a:p>
          <a:p>
            <a:pPr>
              <a:buFont typeface="Arial" panose="020B0604020202020204" pitchFamily="34" charset="0"/>
              <a:buChar char="•"/>
            </a:pPr>
            <a:r>
              <a:rPr lang="en-US" b="1" dirty="0"/>
              <a:t>Temporal Contrastive Learning</a:t>
            </a:r>
            <a:r>
              <a:rPr lang="en-US" dirty="0"/>
              <a:t>: Utilizes self-supervised learning to identify significant temporal shifts in behavior linked to depressive symptoms.</a:t>
            </a:r>
          </a:p>
          <a:p>
            <a:pPr marL="107950" indent="0">
              <a:buNone/>
            </a:pPr>
            <a:endParaRPr lang="en-US" dirty="0"/>
          </a:p>
          <a:p>
            <a:pPr marL="107950" indent="0">
              <a:buNone/>
            </a:pPr>
            <a:r>
              <a:rPr lang="en-US" dirty="0"/>
              <a:t>The goal is to detect mental health changes early and unobtrusively, supporting timely intervention and personalized care.</a:t>
            </a:r>
          </a:p>
          <a:p>
            <a:pPr marL="610235" lvl="1" indent="0" algn="just" rtl="0">
              <a:lnSpc>
                <a:spcPct val="200000"/>
              </a:lnSpc>
              <a:spcBef>
                <a:spcPts val="0"/>
              </a:spcBef>
              <a:spcAft>
                <a:spcPts val="0"/>
              </a:spcAft>
              <a:buClr>
                <a:srgbClr val="000000"/>
              </a:buClr>
              <a:buSzPct val="73684"/>
              <a:buNone/>
            </a:pPr>
            <a:endParaRPr sz="19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7">
          <a:extLst>
            <a:ext uri="{FF2B5EF4-FFF2-40B4-BE49-F238E27FC236}">
              <a16:creationId xmlns:a16="http://schemas.microsoft.com/office/drawing/2014/main" id="{CA91FCDC-2764-30D4-88E1-3543001CB33E}"/>
            </a:ext>
          </a:extLst>
        </p:cNvPr>
        <p:cNvGrpSpPr/>
        <p:nvPr/>
      </p:nvGrpSpPr>
      <p:grpSpPr>
        <a:xfrm>
          <a:off x="0" y="0"/>
          <a:ext cx="0" cy="0"/>
          <a:chOff x="0" y="0"/>
          <a:chExt cx="0" cy="0"/>
        </a:xfrm>
      </p:grpSpPr>
      <p:sp>
        <p:nvSpPr>
          <p:cNvPr id="98" name="Google Shape;98;p15">
            <a:extLst>
              <a:ext uri="{FF2B5EF4-FFF2-40B4-BE49-F238E27FC236}">
                <a16:creationId xmlns:a16="http://schemas.microsoft.com/office/drawing/2014/main" id="{24C6A581-C500-DFEB-F940-06C2DDE107B5}"/>
              </a:ext>
            </a:extLst>
          </p:cNvPr>
          <p:cNvSpPr txBox="1">
            <a:spLocks noGrp="1"/>
          </p:cNvSpPr>
          <p:nvPr>
            <p:ph type="title"/>
          </p:nvPr>
        </p:nvSpPr>
        <p:spPr>
          <a:xfrm>
            <a:off x="674451" y="176921"/>
            <a:ext cx="7743699" cy="448100"/>
          </a:xfrm>
          <a:prstGeom prst="rect">
            <a:avLst/>
          </a:prstGeom>
        </p:spPr>
        <p:txBody>
          <a:bodyPr spcFirstLastPara="1" wrap="square" lIns="91425" tIns="91425" rIns="91425" bIns="91425" anchor="t" anchorCtr="0">
            <a:noAutofit/>
          </a:bodyPr>
          <a:lstStyle/>
          <a:p>
            <a:pPr lvl="0" algn="just">
              <a:lnSpc>
                <a:spcPct val="200000"/>
              </a:lnSpc>
              <a:spcBef>
                <a:spcPts val="1600"/>
              </a:spcBef>
              <a:spcAft>
                <a:spcPts val="400"/>
              </a:spcAft>
            </a:pPr>
            <a:r>
              <a:rPr lang="en" sz="2400" dirty="0">
                <a:solidFill>
                  <a:srgbClr val="434343"/>
                </a:solidFill>
              </a:rPr>
              <a:t>Scope and objectives continued…</a:t>
            </a:r>
            <a:endParaRPr sz="2400" dirty="0"/>
          </a:p>
        </p:txBody>
      </p:sp>
      <p:sp>
        <p:nvSpPr>
          <p:cNvPr id="99" name="Google Shape;99;p15">
            <a:extLst>
              <a:ext uri="{FF2B5EF4-FFF2-40B4-BE49-F238E27FC236}">
                <a16:creationId xmlns:a16="http://schemas.microsoft.com/office/drawing/2014/main" id="{41B7C7D0-0070-CF9F-DA41-745BB5956C6F}"/>
              </a:ext>
            </a:extLst>
          </p:cNvPr>
          <p:cNvSpPr txBox="1">
            <a:spLocks noGrp="1"/>
          </p:cNvSpPr>
          <p:nvPr>
            <p:ph type="body" idx="1"/>
          </p:nvPr>
        </p:nvSpPr>
        <p:spPr>
          <a:xfrm>
            <a:off x="729450" y="1447138"/>
            <a:ext cx="7688700" cy="3144318"/>
          </a:xfrm>
          <a:prstGeom prst="rect">
            <a:avLst/>
          </a:prstGeom>
        </p:spPr>
        <p:txBody>
          <a:bodyPr spcFirstLastPara="1" wrap="square" lIns="91425" tIns="91425" rIns="91425" bIns="91425" anchor="t" anchorCtr="0">
            <a:normAutofit fontScale="70000" lnSpcReduction="20000"/>
          </a:bodyPr>
          <a:lstStyle/>
          <a:p>
            <a:pPr marL="107950" indent="0">
              <a:buNone/>
            </a:pPr>
            <a:r>
              <a:rPr lang="en-US" b="1" dirty="0"/>
              <a:t>What Has Been Done Till Now </a:t>
            </a:r>
          </a:p>
          <a:p>
            <a:pPr>
              <a:buFont typeface="Arial" panose="020B0604020202020204" pitchFamily="34" charset="0"/>
              <a:buChar char="•"/>
            </a:pPr>
            <a:r>
              <a:rPr lang="en-US" dirty="0"/>
              <a:t>Models trained and evaluated on </a:t>
            </a:r>
            <a:r>
              <a:rPr lang="en-US" b="1" dirty="0"/>
              <a:t>generalized populations</a:t>
            </a:r>
            <a:r>
              <a:rPr lang="en-US" dirty="0"/>
              <a:t>.</a:t>
            </a:r>
          </a:p>
          <a:p>
            <a:pPr>
              <a:buFont typeface="Arial" panose="020B0604020202020204" pitchFamily="34" charset="0"/>
              <a:buChar char="•"/>
            </a:pPr>
            <a:r>
              <a:rPr lang="en-US" dirty="0"/>
              <a:t>Focus on </a:t>
            </a:r>
            <a:r>
              <a:rPr lang="en-US" b="1" dirty="0"/>
              <a:t>group-level behavioral trends</a:t>
            </a:r>
            <a:r>
              <a:rPr lang="en-US" dirty="0"/>
              <a:t> for mental health prediction.</a:t>
            </a:r>
          </a:p>
          <a:p>
            <a:pPr>
              <a:buFont typeface="Arial" panose="020B0604020202020204" pitchFamily="34" charset="0"/>
              <a:buChar char="•"/>
            </a:pPr>
            <a:r>
              <a:rPr lang="en-US" dirty="0"/>
              <a:t>Uses </a:t>
            </a:r>
            <a:r>
              <a:rPr lang="en-US" b="1" dirty="0"/>
              <a:t>predefined features</a:t>
            </a:r>
            <a:r>
              <a:rPr lang="en-US" dirty="0"/>
              <a:t> and </a:t>
            </a:r>
            <a:r>
              <a:rPr lang="en-US" b="1" dirty="0"/>
              <a:t>conventional ML classifiers</a:t>
            </a:r>
            <a:r>
              <a:rPr lang="en-US" dirty="0"/>
              <a:t> (e.g., Random Forest, Logistic Regression).</a:t>
            </a:r>
          </a:p>
          <a:p>
            <a:pPr>
              <a:buFont typeface="Arial" panose="020B0604020202020204" pitchFamily="34" charset="0"/>
              <a:buChar char="•"/>
            </a:pPr>
            <a:r>
              <a:rPr lang="en-US" dirty="0"/>
              <a:t>Limited personalization—same model applied across all users.</a:t>
            </a:r>
          </a:p>
          <a:p>
            <a:pPr>
              <a:buFont typeface="Arial" panose="020B0604020202020204" pitchFamily="34" charset="0"/>
              <a:buChar char="•"/>
            </a:pPr>
            <a:r>
              <a:rPr lang="en-US" dirty="0"/>
              <a:t>Emphasis on </a:t>
            </a:r>
            <a:r>
              <a:rPr lang="en-US" b="1" dirty="0"/>
              <a:t>population-level statistical patterns</a:t>
            </a:r>
            <a:r>
              <a:rPr lang="en-US" dirty="0"/>
              <a:t> rather than individual variability.</a:t>
            </a:r>
          </a:p>
          <a:p>
            <a:pPr marL="107950" indent="0">
              <a:buNone/>
            </a:pPr>
            <a:endParaRPr lang="en-US" dirty="0"/>
          </a:p>
          <a:p>
            <a:pPr marL="107950" indent="0">
              <a:buNone/>
            </a:pPr>
            <a:r>
              <a:rPr lang="en-US" b="1" dirty="0"/>
              <a:t>What We Are Going to Do </a:t>
            </a:r>
          </a:p>
          <a:p>
            <a:pPr>
              <a:buFont typeface="Arial" panose="020B0604020202020204" pitchFamily="34" charset="0"/>
              <a:buChar char="•"/>
            </a:pPr>
            <a:r>
              <a:rPr lang="en-US" dirty="0"/>
              <a:t>Shift from population-level to </a:t>
            </a:r>
            <a:r>
              <a:rPr lang="en-US" b="1" dirty="0"/>
              <a:t>individual-level behavioral modeling</a:t>
            </a:r>
            <a:r>
              <a:rPr lang="en-US" dirty="0"/>
              <a:t>.</a:t>
            </a:r>
          </a:p>
          <a:p>
            <a:pPr>
              <a:buFont typeface="Arial" panose="020B0604020202020204" pitchFamily="34" charset="0"/>
              <a:buChar char="•"/>
            </a:pPr>
            <a:r>
              <a:rPr lang="en-US" dirty="0"/>
              <a:t>Use </a:t>
            </a:r>
            <a:r>
              <a:rPr lang="en-US" b="1" dirty="0"/>
              <a:t>Temporal Contrastive Learning (TCL)</a:t>
            </a:r>
            <a:r>
              <a:rPr lang="en-US" dirty="0"/>
              <a:t> for capturing </a:t>
            </a:r>
            <a:r>
              <a:rPr lang="en-US" b="1" dirty="0"/>
              <a:t>subtle, personalized behavior changes</a:t>
            </a:r>
            <a:r>
              <a:rPr lang="en-US" dirty="0"/>
              <a:t>.</a:t>
            </a:r>
          </a:p>
          <a:p>
            <a:pPr>
              <a:buFont typeface="Arial" panose="020B0604020202020204" pitchFamily="34" charset="0"/>
              <a:buChar char="•"/>
            </a:pPr>
            <a:r>
              <a:rPr lang="en-US" dirty="0"/>
              <a:t>Incorporate </a:t>
            </a:r>
            <a:r>
              <a:rPr lang="en-US" b="1" dirty="0"/>
              <a:t>user-specific baselines</a:t>
            </a:r>
            <a:r>
              <a:rPr lang="en-US" dirty="0"/>
              <a:t> and </a:t>
            </a:r>
            <a:r>
              <a:rPr lang="en-US" b="1" dirty="0"/>
              <a:t>context-aware personalization</a:t>
            </a:r>
            <a:r>
              <a:rPr lang="en-US" dirty="0"/>
              <a:t> using neural adapters.</a:t>
            </a:r>
          </a:p>
          <a:p>
            <a:pPr>
              <a:buFont typeface="Arial" panose="020B0604020202020204" pitchFamily="34" charset="0"/>
              <a:buChar char="•"/>
            </a:pPr>
            <a:r>
              <a:rPr lang="en-US" dirty="0"/>
              <a:t>Move from conventional ML to </a:t>
            </a:r>
            <a:r>
              <a:rPr lang="en-US" b="1" dirty="0"/>
              <a:t>deep learning-based self-supervised temporal models</a:t>
            </a:r>
            <a:r>
              <a:rPr lang="en-US" dirty="0"/>
              <a:t>.</a:t>
            </a:r>
          </a:p>
          <a:p>
            <a:pPr>
              <a:buFont typeface="Arial" panose="020B0604020202020204" pitchFamily="34" charset="0"/>
              <a:buChar char="•"/>
            </a:pPr>
            <a:r>
              <a:rPr lang="en-US" dirty="0"/>
              <a:t>Focus on </a:t>
            </a:r>
            <a:r>
              <a:rPr lang="en-US" b="1" dirty="0"/>
              <a:t>early detection</a:t>
            </a:r>
            <a:r>
              <a:rPr lang="en-US" dirty="0"/>
              <a:t> via modeling of intra-individual deviations over time.</a:t>
            </a:r>
          </a:p>
        </p:txBody>
      </p:sp>
    </p:spTree>
    <p:extLst>
      <p:ext uri="{BB962C8B-B14F-4D97-AF65-F5344CB8AC3E}">
        <p14:creationId xmlns:p14="http://schemas.microsoft.com/office/powerpoint/2010/main" val="3833706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55CD186A-99B1-8CAB-3276-0B1DAF28BD72}"/>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49B17A2A-73E7-5343-AFEA-9DEEE6F33FCE}"/>
              </a:ext>
            </a:extLst>
          </p:cNvPr>
          <p:cNvSpPr txBox="1">
            <a:spLocks noGrp="1"/>
          </p:cNvSpPr>
          <p:nvPr>
            <p:ph type="title"/>
          </p:nvPr>
        </p:nvSpPr>
        <p:spPr>
          <a:xfrm>
            <a:off x="727650" y="375725"/>
            <a:ext cx="7688700" cy="92737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None/>
            </a:pPr>
            <a:r>
              <a:rPr lang="en" sz="2400" dirty="0">
                <a:solidFill>
                  <a:srgbClr val="434343"/>
                </a:solidFill>
              </a:rPr>
              <a:t>Scope and objectives continued…</a:t>
            </a:r>
            <a:endParaRPr sz="2400" dirty="0"/>
          </a:p>
        </p:txBody>
      </p:sp>
      <p:sp>
        <p:nvSpPr>
          <p:cNvPr id="105" name="Google Shape;105;p16">
            <a:extLst>
              <a:ext uri="{FF2B5EF4-FFF2-40B4-BE49-F238E27FC236}">
                <a16:creationId xmlns:a16="http://schemas.microsoft.com/office/drawing/2014/main" id="{1A51BFCE-8BF4-9F91-4C09-ABFA70B465E2}"/>
              </a:ext>
            </a:extLst>
          </p:cNvPr>
          <p:cNvSpPr txBox="1">
            <a:spLocks noGrp="1"/>
          </p:cNvSpPr>
          <p:nvPr>
            <p:ph type="body" idx="1"/>
          </p:nvPr>
        </p:nvSpPr>
        <p:spPr>
          <a:xfrm>
            <a:off x="729450" y="1303095"/>
            <a:ext cx="7688700" cy="3650568"/>
          </a:xfrm>
          <a:prstGeom prst="rect">
            <a:avLst/>
          </a:prstGeom>
        </p:spPr>
        <p:txBody>
          <a:bodyPr spcFirstLastPara="1" wrap="square" lIns="91425" tIns="91425" rIns="91425" bIns="91425" anchor="t" anchorCtr="0">
            <a:normAutofit fontScale="25000" lnSpcReduction="20000"/>
          </a:bodyPr>
          <a:lstStyle/>
          <a:p>
            <a:pPr marL="107950" indent="0">
              <a:buNone/>
            </a:pPr>
            <a:r>
              <a:rPr lang="en-US" sz="5600" b="1" dirty="0"/>
              <a:t>Ethical Considerations</a:t>
            </a:r>
            <a:endParaRPr lang="en-US" sz="5600" dirty="0"/>
          </a:p>
          <a:p>
            <a:pPr>
              <a:buFont typeface="Arial" panose="020B0604020202020204" pitchFamily="34" charset="0"/>
              <a:buChar char="•"/>
            </a:pPr>
            <a:r>
              <a:rPr lang="en-US" sz="5600" b="1" dirty="0"/>
              <a:t>Anonymized, Public Dataset Use : </a:t>
            </a:r>
            <a:r>
              <a:rPr lang="en-US" sz="5600" dirty="0"/>
              <a:t>The dataset is fully anonymized and shared with prior informed consent, ensuring ethical data sourcing and research integrity.</a:t>
            </a:r>
          </a:p>
          <a:p>
            <a:pPr>
              <a:buFont typeface="Arial" panose="020B0604020202020204" pitchFamily="34" charset="0"/>
              <a:buChar char="•"/>
            </a:pPr>
            <a:r>
              <a:rPr lang="en-US" sz="5600" b="1" dirty="0"/>
              <a:t>Privacy &amp; Confidentiality Compliance: </a:t>
            </a:r>
            <a:r>
              <a:rPr lang="en-US" sz="5600" dirty="0"/>
              <a:t>Strict adherence to privacy regulations and participant confidentiality ensures secure handling of sensitive behavioral and physiological data.</a:t>
            </a:r>
          </a:p>
          <a:p>
            <a:pPr>
              <a:buFont typeface="Arial" panose="020B0604020202020204" pitchFamily="34" charset="0"/>
              <a:buChar char="•"/>
            </a:pPr>
            <a:r>
              <a:rPr lang="en-US" sz="5600" b="1" dirty="0"/>
              <a:t>Non-Invasive Passive Monitoring: </a:t>
            </a:r>
            <a:r>
              <a:rPr lang="en-US" sz="5600" dirty="0"/>
              <a:t>No active user input is required—behavioral data is collected passively, minimizing disruption and preserving participant comfort and autonomy.</a:t>
            </a:r>
          </a:p>
          <a:p>
            <a:pPr>
              <a:buFont typeface="Arial" panose="020B0604020202020204" pitchFamily="34" charset="0"/>
              <a:buChar char="•"/>
            </a:pPr>
            <a:r>
              <a:rPr lang="en-US" sz="5600" b="1" dirty="0"/>
              <a:t>Assistive, Not Replacement Tool: </a:t>
            </a:r>
            <a:r>
              <a:rPr lang="en-US" sz="5600" dirty="0"/>
              <a:t>The system supports clinicians and individuals by providing early insights, but does not replace expert medical judgment or therapy.</a:t>
            </a:r>
          </a:p>
          <a:p>
            <a:pPr marL="107950" indent="0">
              <a:buNone/>
            </a:pPr>
            <a:endParaRPr lang="en-US" sz="5600" dirty="0"/>
          </a:p>
          <a:p>
            <a:pPr marL="107950" indent="0">
              <a:buNone/>
            </a:pPr>
            <a:r>
              <a:rPr lang="en-US" sz="5600" b="1" dirty="0"/>
              <a:t>All Variables Are Measurable</a:t>
            </a:r>
          </a:p>
          <a:p>
            <a:pPr marL="107950" indent="0">
              <a:buNone/>
            </a:pPr>
            <a:r>
              <a:rPr lang="en-US" sz="5600" dirty="0"/>
              <a:t>All behavioral, physiological, and contextual variables in the dataset are quantifiable, enabling reliable modeling and interpretation of depressive symptom patterns.</a:t>
            </a:r>
          </a:p>
          <a:p>
            <a:pPr>
              <a:buFont typeface="Arial" panose="020B0604020202020204" pitchFamily="34" charset="0"/>
              <a:buChar char="•"/>
            </a:pPr>
            <a:r>
              <a:rPr lang="en-US" sz="5600" b="1" dirty="0"/>
              <a:t>Behavioral Features (Smartphone) : </a:t>
            </a:r>
            <a:r>
              <a:rPr lang="en-US" sz="5600" dirty="0"/>
              <a:t>Screen time, call frequency, Bluetooth proximity</a:t>
            </a:r>
          </a:p>
          <a:p>
            <a:pPr>
              <a:buFont typeface="Arial" panose="020B0604020202020204" pitchFamily="34" charset="0"/>
              <a:buChar char="•"/>
            </a:pPr>
            <a:r>
              <a:rPr lang="en-US" sz="5600" b="1" dirty="0"/>
              <a:t>Physiological Signals (Wearables) :  </a:t>
            </a:r>
            <a:r>
              <a:rPr lang="en-US" sz="5600" dirty="0"/>
              <a:t>Step count, sleep duration, physical activity levels</a:t>
            </a:r>
          </a:p>
          <a:p>
            <a:pPr>
              <a:buFont typeface="Arial" panose="020B0604020202020204" pitchFamily="34" charset="0"/>
              <a:buChar char="•"/>
            </a:pPr>
            <a:r>
              <a:rPr lang="en-US" sz="5600" b="1" dirty="0"/>
              <a:t>Contextual Metadata : </a:t>
            </a:r>
            <a:r>
              <a:rPr lang="en-US" sz="5600" dirty="0"/>
              <a:t>Day type (weekday/holiday), pandemic periods, special events</a:t>
            </a:r>
          </a:p>
          <a:p>
            <a:pPr>
              <a:buFont typeface="Arial" panose="020B0604020202020204" pitchFamily="34" charset="0"/>
              <a:buChar char="•"/>
            </a:pPr>
            <a:r>
              <a:rPr lang="en-US" sz="5600" b="1" dirty="0"/>
              <a:t>Mental Health Labels:  </a:t>
            </a:r>
            <a:r>
              <a:rPr lang="en-US" sz="5600" dirty="0"/>
              <a:t>PHQ-4, BDI-II scores (validated clinical instruments)</a:t>
            </a:r>
            <a:endParaRPr lang="en-US" sz="3200" dirty="0"/>
          </a:p>
          <a:p>
            <a:pPr marL="107950" indent="0">
              <a:buNone/>
            </a:pPr>
            <a:endParaRPr lang="en-US" sz="3200" dirty="0"/>
          </a:p>
          <a:p>
            <a:pPr marL="107950" indent="0">
              <a:buNone/>
            </a:pPr>
            <a:endParaRPr lang="en-US" sz="1200" dirty="0"/>
          </a:p>
        </p:txBody>
      </p:sp>
    </p:spTree>
    <p:extLst>
      <p:ext uri="{BB962C8B-B14F-4D97-AF65-F5344CB8AC3E}">
        <p14:creationId xmlns:p14="http://schemas.microsoft.com/office/powerpoint/2010/main" val="5753296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59902FC-2A24-9519-E708-58D282B10E44}"/>
            </a:ext>
          </a:extLst>
        </p:cNvPr>
        <p:cNvGrpSpPr/>
        <p:nvPr/>
      </p:nvGrpSpPr>
      <p:grpSpPr>
        <a:xfrm>
          <a:off x="0" y="0"/>
          <a:ext cx="0" cy="0"/>
          <a:chOff x="0" y="0"/>
          <a:chExt cx="0" cy="0"/>
        </a:xfrm>
      </p:grpSpPr>
      <p:sp>
        <p:nvSpPr>
          <p:cNvPr id="104" name="Google Shape;104;p16">
            <a:extLst>
              <a:ext uri="{FF2B5EF4-FFF2-40B4-BE49-F238E27FC236}">
                <a16:creationId xmlns:a16="http://schemas.microsoft.com/office/drawing/2014/main" id="{CDD34C89-39C4-6978-BC62-6FECCFAFEDEF}"/>
              </a:ext>
            </a:extLst>
          </p:cNvPr>
          <p:cNvSpPr txBox="1">
            <a:spLocks noGrp="1"/>
          </p:cNvSpPr>
          <p:nvPr>
            <p:ph type="title"/>
          </p:nvPr>
        </p:nvSpPr>
        <p:spPr>
          <a:xfrm>
            <a:off x="725850" y="413468"/>
            <a:ext cx="7688700" cy="927370"/>
          </a:xfrm>
          <a:prstGeom prst="rect">
            <a:avLst/>
          </a:prstGeom>
        </p:spPr>
        <p:txBody>
          <a:bodyPr spcFirstLastPara="1" wrap="square" lIns="91425" tIns="91425" rIns="91425" bIns="91425" anchor="t" anchorCtr="0">
            <a:normAutofit/>
          </a:bodyPr>
          <a:lstStyle/>
          <a:p>
            <a:pPr marL="0" lvl="0" indent="0" algn="just" rtl="0">
              <a:lnSpc>
                <a:spcPct val="200000"/>
              </a:lnSpc>
              <a:spcBef>
                <a:spcPts val="0"/>
              </a:spcBef>
              <a:spcAft>
                <a:spcPts val="0"/>
              </a:spcAft>
              <a:buNone/>
            </a:pPr>
            <a:r>
              <a:rPr lang="en" sz="2400" dirty="0">
                <a:solidFill>
                  <a:srgbClr val="434343"/>
                </a:solidFill>
              </a:rPr>
              <a:t>Scope and objectives continued… [Questions]</a:t>
            </a:r>
            <a:endParaRPr sz="2400" dirty="0"/>
          </a:p>
        </p:txBody>
      </p:sp>
      <p:sp>
        <p:nvSpPr>
          <p:cNvPr id="105" name="Google Shape;105;p16">
            <a:extLst>
              <a:ext uri="{FF2B5EF4-FFF2-40B4-BE49-F238E27FC236}">
                <a16:creationId xmlns:a16="http://schemas.microsoft.com/office/drawing/2014/main" id="{6C7C68A2-7FE9-9023-DB38-28F015F0D6FD}"/>
              </a:ext>
            </a:extLst>
          </p:cNvPr>
          <p:cNvSpPr txBox="1">
            <a:spLocks noGrp="1"/>
          </p:cNvSpPr>
          <p:nvPr>
            <p:ph type="body" idx="1"/>
          </p:nvPr>
        </p:nvSpPr>
        <p:spPr>
          <a:xfrm>
            <a:off x="725850" y="1340838"/>
            <a:ext cx="7688700" cy="3474645"/>
          </a:xfrm>
          <a:prstGeom prst="rect">
            <a:avLst/>
          </a:prstGeom>
        </p:spPr>
        <p:txBody>
          <a:bodyPr spcFirstLastPara="1" wrap="square" lIns="91425" tIns="91425" rIns="91425" bIns="91425" anchor="t" anchorCtr="0">
            <a:normAutofit fontScale="70000" lnSpcReduction="20000"/>
          </a:bodyPr>
          <a:lstStyle/>
          <a:p>
            <a:pPr>
              <a:buFont typeface="Arial" panose="020B0604020202020204" pitchFamily="34" charset="0"/>
              <a:buChar char="•"/>
            </a:pPr>
            <a:r>
              <a:rPr lang="en-US" sz="2000" b="1" dirty="0"/>
              <a:t>How can behavioral deviations be detected at a personalized level?</a:t>
            </a:r>
            <a:br>
              <a:rPr lang="en-US" sz="2000" b="1" dirty="0"/>
            </a:br>
            <a:r>
              <a:rPr lang="en-US" sz="2000" dirty="0"/>
              <a:t>This is the central question of the study, addressing the use of real-world behavioral data for unobtrusive mental health monitoring.</a:t>
            </a:r>
          </a:p>
          <a:p>
            <a:pPr marL="107950" indent="0">
              <a:buNone/>
            </a:pPr>
            <a:endParaRPr lang="en-US" sz="1600" dirty="0"/>
          </a:p>
          <a:p>
            <a:pPr>
              <a:buFont typeface="Arial" panose="020B0604020202020204" pitchFamily="34" charset="0"/>
              <a:buChar char="•"/>
            </a:pPr>
            <a:r>
              <a:rPr lang="en-US" sz="2000" b="1" dirty="0"/>
              <a:t>How does context affect behavioral interpretation in depression detection?</a:t>
            </a:r>
            <a:br>
              <a:rPr lang="en-US" sz="2000" b="1" dirty="0"/>
            </a:br>
            <a:r>
              <a:rPr lang="en-US" sz="2000" dirty="0"/>
              <a:t>This supports the context-awareness aspect and helps reduce false positives due to routine or situational changes.</a:t>
            </a:r>
          </a:p>
          <a:p>
            <a:pPr marL="107950" indent="0">
              <a:buNone/>
            </a:pPr>
            <a:endParaRPr lang="en-US" sz="1800" dirty="0"/>
          </a:p>
          <a:p>
            <a:pPr>
              <a:buFont typeface="Arial" panose="020B0604020202020204" pitchFamily="34" charset="0"/>
              <a:buChar char="•"/>
            </a:pPr>
            <a:r>
              <a:rPr lang="en-US" sz="2000" b="1" dirty="0"/>
              <a:t>Can temporal contrastive learning identify early signs of depression?</a:t>
            </a:r>
            <a:r>
              <a:rPr lang="en-US" sz="2000" dirty="0"/>
              <a:t> </a:t>
            </a:r>
            <a:br>
              <a:rPr lang="en-US" sz="2000" b="1" dirty="0"/>
            </a:br>
            <a:r>
              <a:rPr lang="en-US" sz="2000" dirty="0"/>
              <a:t>This focuses on the novel learning approach used contrastive learning and addresses the challenge of sparse mood labels.</a:t>
            </a:r>
          </a:p>
          <a:p>
            <a:pPr marL="107950" indent="0">
              <a:buNone/>
            </a:pPr>
            <a:endParaRPr lang="en-US" sz="2000" dirty="0"/>
          </a:p>
          <a:p>
            <a:pPr>
              <a:buFont typeface="Arial" panose="020B0604020202020204" pitchFamily="34" charset="0"/>
              <a:buChar char="•"/>
            </a:pPr>
            <a:r>
              <a:rPr lang="en-US" sz="2000" b="1" dirty="0"/>
              <a:t>What is the impact of personalization on model accuracy?</a:t>
            </a:r>
            <a:br>
              <a:rPr lang="en-US" sz="2000" b="1" dirty="0"/>
            </a:br>
            <a:r>
              <a:rPr lang="en-US" sz="2000" dirty="0"/>
              <a:t>This focuses on the approach of tailoring the model to individual behavioral baselines rather than applying generalized thresholds across the population.</a:t>
            </a:r>
          </a:p>
          <a:p>
            <a:pPr marL="610235" lvl="1" indent="0" algn="just" rtl="0">
              <a:lnSpc>
                <a:spcPct val="200000"/>
              </a:lnSpc>
              <a:spcBef>
                <a:spcPts val="0"/>
              </a:spcBef>
              <a:spcAft>
                <a:spcPts val="0"/>
              </a:spcAft>
              <a:buClr>
                <a:srgbClr val="000000"/>
              </a:buClr>
              <a:buSzPct val="73684"/>
              <a:buNone/>
            </a:pPr>
            <a:endParaRPr sz="1900" dirty="0"/>
          </a:p>
        </p:txBody>
      </p:sp>
    </p:spTree>
    <p:extLst>
      <p:ext uri="{BB962C8B-B14F-4D97-AF65-F5344CB8AC3E}">
        <p14:creationId xmlns:p14="http://schemas.microsoft.com/office/powerpoint/2010/main" val="7685316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17"/>
          <p:cNvSpPr txBox="1">
            <a:spLocks noGrp="1"/>
          </p:cNvSpPr>
          <p:nvPr>
            <p:ph type="title"/>
          </p:nvPr>
        </p:nvSpPr>
        <p:spPr>
          <a:xfrm>
            <a:off x="755148" y="368071"/>
            <a:ext cx="7688700" cy="784698"/>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Sample Size Calculation</a:t>
            </a:r>
            <a:endParaRPr sz="2400" dirty="0"/>
          </a:p>
        </p:txBody>
      </p:sp>
      <mc:AlternateContent xmlns:mc="http://schemas.openxmlformats.org/markup-compatibility/2006" xmlns:a14="http://schemas.microsoft.com/office/drawing/2010/main">
        <mc:Choice Requires="a14">
          <p:sp>
            <p:nvSpPr>
              <p:cNvPr id="111" name="Google Shape;111;p17"/>
              <p:cNvSpPr txBox="1">
                <a:spLocks noGrp="1"/>
              </p:cNvSpPr>
              <p:nvPr>
                <p:ph type="body" idx="1"/>
              </p:nvPr>
            </p:nvSpPr>
            <p:spPr>
              <a:xfrm>
                <a:off x="729449" y="1296063"/>
                <a:ext cx="7740099" cy="3678013"/>
              </a:xfrm>
              <a:prstGeom prst="rect">
                <a:avLst/>
              </a:prstGeom>
            </p:spPr>
            <p:txBody>
              <a:bodyPr spcFirstLastPara="1" wrap="square" lIns="91425" tIns="91425" rIns="91425" bIns="91425" anchor="t" anchorCtr="0">
                <a:normAutofit fontScale="25000" lnSpcReduction="20000"/>
              </a:bodyPr>
              <a:lstStyle/>
              <a:p>
                <a:pPr marL="107950" indent="0">
                  <a:buNone/>
                </a:pPr>
                <a:r>
                  <a:rPr lang="en-US" sz="4000" dirty="0">
                    <a:latin typeface="Times New Roman" panose="02020603050405020304" pitchFamily="18" charset="0"/>
                    <a:cs typeface="Times New Roman" panose="02020603050405020304" pitchFamily="18" charset="0"/>
                  </a:rPr>
                  <a:t>To ensure the results are statistically reliable and not due to random variation, sample size estimation is performed using confidence interval analysis. This method calculates the minimum number of observations needed to achieve a desired level of precision, reducing uncertainty and improving the accuracy of model predictions and generalizability.</a:t>
                </a:r>
              </a:p>
              <a:p>
                <a:pPr marL="107950" indent="0">
                  <a:buNone/>
                </a:pPr>
                <a:endParaRPr lang="en-US" sz="4000" b="1" dirty="0">
                  <a:latin typeface="Times New Roman" panose="02020603050405020304" pitchFamily="18" charset="0"/>
                  <a:cs typeface="Times New Roman" panose="02020603050405020304" pitchFamily="18" charset="0"/>
                </a:endParaRPr>
              </a:p>
              <a:p>
                <a:pPr marL="107950" indent="0">
                  <a:buNone/>
                </a:pPr>
                <a:r>
                  <a:rPr lang="en-US" sz="4000" b="1" dirty="0">
                    <a:latin typeface="Times New Roman" panose="02020603050405020304" pitchFamily="18" charset="0"/>
                    <a:cs typeface="Times New Roman" panose="02020603050405020304" pitchFamily="18" charset="0"/>
                  </a:rPr>
                  <a:t>Dataset Used</a:t>
                </a:r>
                <a:r>
                  <a:rPr lang="en-US" sz="4000" dirty="0">
                    <a:latin typeface="Times New Roman" panose="02020603050405020304" pitchFamily="18" charset="0"/>
                    <a:cs typeface="Times New Roman" panose="02020603050405020304" pitchFamily="18" charset="0"/>
                  </a:rPr>
                  <a:t>: GLOBEM dataset</a:t>
                </a:r>
              </a:p>
              <a:p>
                <a:pPr marL="577850" lvl="1" indent="0">
                  <a:buNone/>
                </a:pPr>
                <a:r>
                  <a:rPr lang="en-US" sz="4000" dirty="0">
                    <a:latin typeface="Times New Roman" panose="02020603050405020304" pitchFamily="18" charset="0"/>
                    <a:cs typeface="Times New Roman" panose="02020603050405020304" pitchFamily="18" charset="0"/>
                  </a:rPr>
                  <a:t>Total Participants: </a:t>
                </a:r>
                <a:r>
                  <a:rPr lang="en-US" sz="4000" b="1" dirty="0">
                    <a:latin typeface="Times New Roman" panose="02020603050405020304" pitchFamily="18" charset="0"/>
                    <a:cs typeface="Times New Roman" panose="02020603050405020304" pitchFamily="18" charset="0"/>
                  </a:rPr>
                  <a:t>497 individuals</a:t>
                </a:r>
                <a:endParaRPr lang="en-US" sz="4000" dirty="0">
                  <a:latin typeface="Times New Roman" panose="02020603050405020304" pitchFamily="18" charset="0"/>
                  <a:cs typeface="Times New Roman" panose="02020603050405020304" pitchFamily="18" charset="0"/>
                </a:endParaRPr>
              </a:p>
              <a:p>
                <a:pPr marL="577850" lvl="1" indent="0">
                  <a:buNone/>
                </a:pPr>
                <a:r>
                  <a:rPr lang="en-US" sz="4000" dirty="0">
                    <a:latin typeface="Times New Roman" panose="02020603050405020304" pitchFamily="18" charset="0"/>
                    <a:cs typeface="Times New Roman" panose="02020603050405020304" pitchFamily="18" charset="0"/>
                  </a:rPr>
                  <a:t>Data collected over </a:t>
                </a:r>
                <a:r>
                  <a:rPr lang="en-US" sz="4000" b="1" dirty="0">
                    <a:latin typeface="Times New Roman" panose="02020603050405020304" pitchFamily="18" charset="0"/>
                    <a:cs typeface="Times New Roman" panose="02020603050405020304" pitchFamily="18" charset="0"/>
                  </a:rPr>
                  <a:t>4 years</a:t>
                </a:r>
                <a:r>
                  <a:rPr lang="en-US" sz="4000" dirty="0">
                    <a:latin typeface="Times New Roman" panose="02020603050405020304" pitchFamily="18" charset="0"/>
                    <a:cs typeface="Times New Roman" panose="02020603050405020304" pitchFamily="18" charset="0"/>
                  </a:rPr>
                  <a:t> (2018–2021)</a:t>
                </a:r>
              </a:p>
              <a:p>
                <a:pPr marL="107950" indent="0">
                  <a:buNone/>
                </a:pPr>
                <a:endParaRPr lang="en-US" sz="4000" b="1" dirty="0">
                  <a:latin typeface="Times New Roman" panose="02020603050405020304" pitchFamily="18" charset="0"/>
                  <a:cs typeface="Times New Roman" panose="02020603050405020304" pitchFamily="18" charset="0"/>
                </a:endParaRPr>
              </a:p>
              <a:p>
                <a:pPr marL="107950" indent="0">
                  <a:buNone/>
                </a:pPr>
                <a:r>
                  <a:rPr lang="en-US" sz="4000" b="1" dirty="0">
                    <a:latin typeface="Times New Roman" panose="02020603050405020304" pitchFamily="18" charset="0"/>
                    <a:cs typeface="Times New Roman" panose="02020603050405020304" pitchFamily="18" charset="0"/>
                  </a:rPr>
                  <a:t>Confidence Interval-Based Estimation</a:t>
                </a:r>
              </a:p>
              <a:p>
                <a:pPr marL="107950" indent="0">
                  <a:buNone/>
                </a:pPr>
                <a:r>
                  <a:rPr lang="en-US" sz="4000" b="1" dirty="0">
                    <a:latin typeface="Times New Roman" panose="02020603050405020304" pitchFamily="18" charset="0"/>
                    <a:cs typeface="Times New Roman" panose="02020603050405020304" pitchFamily="18" charset="0"/>
                  </a:rPr>
                  <a:t>Note: </a:t>
                </a:r>
                <a:r>
                  <a:rPr lang="en-US" sz="4000" dirty="0"/>
                  <a:t>Use </a:t>
                </a:r>
                <a:r>
                  <a:rPr lang="en-US" sz="4000" b="1" dirty="0"/>
                  <a:t>Confidence Interval-Based Estimation</a:t>
                </a:r>
                <a:r>
                  <a:rPr lang="en-US" sz="4000" dirty="0"/>
                  <a:t> when you want to estimate a population parameter (like a mean or proportion) with a range that reflects the uncertainty of the sample data.</a:t>
                </a:r>
                <a:endParaRPr lang="en-US" sz="7200" dirty="0">
                  <a:latin typeface="Times New Roman" panose="02020603050405020304" pitchFamily="18" charset="0"/>
                  <a:cs typeface="Times New Roman" panose="02020603050405020304" pitchFamily="18" charset="0"/>
                </a:endParaRPr>
              </a:p>
              <a:p>
                <a:pPr marL="107950" indent="0">
                  <a:buNone/>
                </a:pPr>
                <a:r>
                  <a:rPr lang="en-US" sz="4000" b="1" dirty="0">
                    <a:latin typeface="Times New Roman" panose="02020603050405020304" pitchFamily="18" charset="0"/>
                    <a:cs typeface="Times New Roman" panose="02020603050405020304" pitchFamily="18" charset="0"/>
                  </a:rPr>
                  <a:t>Assuming</a:t>
                </a:r>
                <a:r>
                  <a:rPr lang="en-US" sz="4000" dirty="0">
                    <a:latin typeface="Times New Roman" panose="02020603050405020304" pitchFamily="18" charset="0"/>
                    <a:cs typeface="Times New Roman" panose="02020603050405020304" pitchFamily="18" charset="0"/>
                  </a:rPr>
                  <a:t>:</a:t>
                </a:r>
              </a:p>
              <a:p>
                <a:pPr marL="565150" lvl="1" indent="0">
                  <a:buNone/>
                </a:pPr>
                <a:r>
                  <a:rPr lang="en-US" sz="4000" dirty="0">
                    <a:latin typeface="Times New Roman" panose="02020603050405020304" pitchFamily="18" charset="0"/>
                    <a:cs typeface="Times New Roman" panose="02020603050405020304" pitchFamily="18" charset="0"/>
                  </a:rPr>
                  <a:t>Margin of Error (E): </a:t>
                </a:r>
                <a:r>
                  <a:rPr lang="en-US" sz="4000" b="1" dirty="0">
                    <a:latin typeface="Times New Roman" panose="02020603050405020304" pitchFamily="18" charset="0"/>
                    <a:cs typeface="Times New Roman" panose="02020603050405020304" pitchFamily="18" charset="0"/>
                  </a:rPr>
                  <a:t>±5%</a:t>
                </a:r>
                <a:endParaRPr lang="en-US" sz="4000" dirty="0">
                  <a:latin typeface="Times New Roman" panose="02020603050405020304" pitchFamily="18" charset="0"/>
                  <a:cs typeface="Times New Roman" panose="02020603050405020304" pitchFamily="18" charset="0"/>
                </a:endParaRPr>
              </a:p>
              <a:p>
                <a:pPr marL="565150" lvl="1" indent="0">
                  <a:buNone/>
                </a:pPr>
                <a:r>
                  <a:rPr lang="en-US" sz="4000" dirty="0">
                    <a:latin typeface="Times New Roman" panose="02020603050405020304" pitchFamily="18" charset="0"/>
                    <a:cs typeface="Times New Roman" panose="02020603050405020304" pitchFamily="18" charset="0"/>
                  </a:rPr>
                  <a:t>Estimated proportion (p): </a:t>
                </a:r>
                <a:r>
                  <a:rPr lang="en-US" sz="4000" b="1" dirty="0">
                    <a:latin typeface="Times New Roman" panose="02020603050405020304" pitchFamily="18" charset="0"/>
                    <a:cs typeface="Times New Roman" panose="02020603050405020304" pitchFamily="18" charset="0"/>
                  </a:rPr>
                  <a:t>0.5</a:t>
                </a:r>
                <a:r>
                  <a:rPr lang="en-US" sz="4000" dirty="0">
                    <a:latin typeface="Times New Roman" panose="02020603050405020304" pitchFamily="18" charset="0"/>
                    <a:cs typeface="Times New Roman" panose="02020603050405020304" pitchFamily="18" charset="0"/>
                  </a:rPr>
                  <a:t> (maximum variability)</a:t>
                </a:r>
              </a:p>
              <a:p>
                <a:pPr marL="565150" lvl="1" indent="0">
                  <a:buNone/>
                </a:pPr>
                <a:r>
                  <a:rPr lang="en-US" sz="4000" dirty="0">
                    <a:latin typeface="Times New Roman" panose="02020603050405020304" pitchFamily="18" charset="0"/>
                    <a:cs typeface="Times New Roman" panose="02020603050405020304" pitchFamily="18" charset="0"/>
                  </a:rPr>
                  <a:t>Z-score(Z) : 1.96   </a:t>
                </a:r>
              </a:p>
              <a:p>
                <a:pPr marL="565150" lvl="1" indent="0">
                  <a:buNone/>
                </a:pPr>
                <a:r>
                  <a:rPr lang="en-US" sz="4000" b="1" dirty="0">
                    <a:latin typeface="Times New Roman" panose="02020603050405020304" pitchFamily="18" charset="0"/>
                    <a:cs typeface="Times New Roman" panose="02020603050405020304" pitchFamily="18" charset="0"/>
                  </a:rPr>
                  <a:t>Note:</a:t>
                </a:r>
                <a:r>
                  <a:rPr lang="en-US" sz="4000" dirty="0">
                    <a:latin typeface="Times New Roman" panose="02020603050405020304" pitchFamily="18" charset="0"/>
                    <a:cs typeface="Times New Roman" panose="02020603050405020304" pitchFamily="18" charset="0"/>
                  </a:rPr>
                  <a:t> The </a:t>
                </a:r>
                <a:r>
                  <a:rPr lang="en-US" sz="4000" b="1" dirty="0">
                    <a:latin typeface="Times New Roman" panose="02020603050405020304" pitchFamily="18" charset="0"/>
                    <a:cs typeface="Times New Roman" panose="02020603050405020304" pitchFamily="18" charset="0"/>
                  </a:rPr>
                  <a:t>Z-score of 1.96</a:t>
                </a:r>
                <a:r>
                  <a:rPr lang="en-US" sz="4000" dirty="0">
                    <a:latin typeface="Times New Roman" panose="02020603050405020304" pitchFamily="18" charset="0"/>
                    <a:cs typeface="Times New Roman" panose="02020603050405020304" pitchFamily="18" charset="0"/>
                  </a:rPr>
                  <a:t> is used in the </a:t>
                </a:r>
                <a:r>
                  <a:rPr lang="en-US" sz="4000" b="1" dirty="0">
                    <a:latin typeface="Times New Roman" panose="02020603050405020304" pitchFamily="18" charset="0"/>
                    <a:cs typeface="Times New Roman" panose="02020603050405020304" pitchFamily="18" charset="0"/>
                  </a:rPr>
                  <a:t>confidence interval formula</a:t>
                </a:r>
                <a:r>
                  <a:rPr lang="en-US" sz="4000" dirty="0">
                    <a:latin typeface="Times New Roman" panose="02020603050405020304" pitchFamily="18" charset="0"/>
                    <a:cs typeface="Times New Roman" panose="02020603050405020304" pitchFamily="18" charset="0"/>
                  </a:rPr>
                  <a:t> because it corresponds to a </a:t>
                </a:r>
                <a:r>
                  <a:rPr lang="en-US" sz="4000" b="1" dirty="0">
                    <a:latin typeface="Times New Roman" panose="02020603050405020304" pitchFamily="18" charset="0"/>
                    <a:cs typeface="Times New Roman" panose="02020603050405020304" pitchFamily="18" charset="0"/>
                  </a:rPr>
                  <a:t>95% confidence level</a:t>
                </a:r>
                <a:r>
                  <a:rPr lang="en-US" sz="4000" dirty="0">
                    <a:latin typeface="Times New Roman" panose="02020603050405020304" pitchFamily="18" charset="0"/>
                    <a:cs typeface="Times New Roman" panose="02020603050405020304" pitchFamily="18" charset="0"/>
                  </a:rPr>
                  <a:t> in a standard normal distribution (also known as the Z-distribution).</a:t>
                </a:r>
              </a:p>
              <a:p>
                <a:pPr marL="107950" indent="0">
                  <a:buNone/>
                </a:pPr>
                <a:endParaRPr lang="en-US" sz="4000" b="1" dirty="0">
                  <a:latin typeface="Times New Roman" panose="02020603050405020304" pitchFamily="18" charset="0"/>
                  <a:cs typeface="Times New Roman" panose="02020603050405020304" pitchFamily="18" charset="0"/>
                </a:endParaRPr>
              </a:p>
              <a:p>
                <a:pPr marL="107950" indent="0">
                  <a:buNone/>
                </a:pPr>
                <a:r>
                  <a:rPr lang="en-US" sz="4000" b="1" dirty="0">
                    <a:latin typeface="Times New Roman" panose="02020603050405020304" pitchFamily="18" charset="0"/>
                    <a:cs typeface="Times New Roman" panose="02020603050405020304" pitchFamily="18" charset="0"/>
                  </a:rPr>
                  <a:t>Sample Size (n) formula for estimating population proportion </a:t>
                </a:r>
                <a:r>
                  <a:rPr lang="en-US" sz="4000" dirty="0">
                    <a:latin typeface="Times New Roman" panose="02020603050405020304" pitchFamily="18" charset="0"/>
                    <a:cs typeface="Times New Roman" panose="02020603050405020304" pitchFamily="18" charset="0"/>
                  </a:rPr>
                  <a:t>is given by:</a:t>
                </a:r>
              </a:p>
              <a:p>
                <a:pPr marL="107950" indent="0">
                  <a:buNone/>
                </a:pPr>
                <a14:m>
                  <m:oMathPara xmlns:m="http://schemas.openxmlformats.org/officeDocument/2006/math">
                    <m:oMathParaPr>
                      <m:jc m:val="centerGroup"/>
                    </m:oMathParaPr>
                    <m:oMath xmlns:m="http://schemas.openxmlformats.org/officeDocument/2006/math">
                      <m:r>
                        <a:rPr lang="en-US" sz="4000" i="1">
                          <a:latin typeface="Cambria Math" panose="02040503050406030204" pitchFamily="18" charset="0"/>
                        </a:rPr>
                        <m:t>𝑛</m:t>
                      </m:r>
                      <m:r>
                        <a:rPr lang="en-US" sz="4000" i="1">
                          <a:latin typeface="Cambria Math" panose="02040503050406030204" pitchFamily="18" charset="0"/>
                        </a:rPr>
                        <m:t>=</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𝑍</m:t>
                              </m:r>
                            </m:e>
                            <m:sup>
                              <m:r>
                                <a:rPr lang="en-US" sz="4000" i="1">
                                  <a:latin typeface="Cambria Math" panose="02040503050406030204" pitchFamily="18" charset="0"/>
                                </a:rPr>
                                <m:t>2</m:t>
                              </m:r>
                            </m:sup>
                          </m:sSup>
                          <m:r>
                            <a:rPr lang="en-US" sz="4000">
                              <a:latin typeface="Cambria Math" panose="02040503050406030204" pitchFamily="18" charset="0"/>
                            </a:rPr>
                            <m:t>⋅</m:t>
                          </m:r>
                          <m:r>
                            <a:rPr lang="en-US" sz="4000" i="1">
                              <a:latin typeface="Cambria Math" panose="02040503050406030204" pitchFamily="18" charset="0"/>
                            </a:rPr>
                            <m:t>𝑝</m:t>
                          </m:r>
                          <m:d>
                            <m:dPr>
                              <m:ctrlPr>
                                <a:rPr lang="en-US" sz="4000" i="1">
                                  <a:latin typeface="Cambria Math" panose="02040503050406030204" pitchFamily="18" charset="0"/>
                                </a:rPr>
                              </m:ctrlPr>
                            </m:dPr>
                            <m:e>
                              <m:r>
                                <a:rPr lang="en-US" sz="4000" i="1">
                                  <a:latin typeface="Cambria Math" panose="02040503050406030204" pitchFamily="18" charset="0"/>
                                </a:rPr>
                                <m:t>1−</m:t>
                              </m:r>
                              <m:r>
                                <a:rPr lang="en-US" sz="4000" i="1">
                                  <a:latin typeface="Cambria Math" panose="02040503050406030204" pitchFamily="18" charset="0"/>
                                </a:rPr>
                                <m:t>𝑝</m:t>
                              </m:r>
                            </m:e>
                          </m:d>
                        </m:num>
                        <m:den>
                          <m:sSup>
                            <m:sSupPr>
                              <m:ctrlPr>
                                <a:rPr lang="en-US" sz="4000" i="1">
                                  <a:latin typeface="Cambria Math" panose="02040503050406030204" pitchFamily="18" charset="0"/>
                                </a:rPr>
                              </m:ctrlPr>
                            </m:sSupPr>
                            <m:e>
                              <m:r>
                                <a:rPr lang="en-US" sz="4000" i="1">
                                  <a:latin typeface="Cambria Math" panose="02040503050406030204" pitchFamily="18" charset="0"/>
                                </a:rPr>
                                <m:t>𝐸</m:t>
                              </m:r>
                            </m:e>
                            <m:sup>
                              <m:r>
                                <a:rPr lang="en-US" sz="4000" i="1">
                                  <a:latin typeface="Cambria Math" panose="02040503050406030204" pitchFamily="18" charset="0"/>
                                </a:rPr>
                                <m:t>2</m:t>
                              </m:r>
                            </m:sup>
                          </m:sSup>
                        </m:den>
                      </m:f>
                      <m:r>
                        <a:rPr lang="en-US" sz="4000" i="1">
                          <a:latin typeface="Cambria Math" panose="02040503050406030204" pitchFamily="18" charset="0"/>
                        </a:rPr>
                        <m:t> =</m:t>
                      </m:r>
                      <m:f>
                        <m:fPr>
                          <m:ctrlPr>
                            <a:rPr lang="en-US" sz="4000" i="1">
                              <a:latin typeface="Cambria Math" panose="02040503050406030204" pitchFamily="18" charset="0"/>
                            </a:rPr>
                          </m:ctrlPr>
                        </m:fPr>
                        <m:num>
                          <m:sSup>
                            <m:sSupPr>
                              <m:ctrlPr>
                                <a:rPr lang="en-US" sz="4000" i="1">
                                  <a:latin typeface="Cambria Math" panose="02040503050406030204" pitchFamily="18" charset="0"/>
                                </a:rPr>
                              </m:ctrlPr>
                            </m:sSupPr>
                            <m:e>
                              <m:r>
                                <a:rPr lang="en-US" sz="4000" i="1">
                                  <a:latin typeface="Cambria Math" panose="02040503050406030204" pitchFamily="18" charset="0"/>
                                </a:rPr>
                                <m:t>1.96</m:t>
                              </m:r>
                            </m:e>
                            <m:sup>
                              <m:r>
                                <a:rPr lang="en-US" sz="4000" i="1">
                                  <a:latin typeface="Cambria Math" panose="02040503050406030204" pitchFamily="18" charset="0"/>
                                </a:rPr>
                                <m:t>2</m:t>
                              </m:r>
                            </m:sup>
                          </m:sSup>
                          <m:r>
                            <a:rPr lang="en-US" sz="4000">
                              <a:latin typeface="Cambria Math" panose="02040503050406030204" pitchFamily="18" charset="0"/>
                            </a:rPr>
                            <m:t>⋅</m:t>
                          </m:r>
                          <m:r>
                            <a:rPr lang="en-US" sz="4000" i="1">
                              <a:latin typeface="Cambria Math" panose="02040503050406030204" pitchFamily="18" charset="0"/>
                            </a:rPr>
                            <m:t>0.5</m:t>
                          </m:r>
                          <m:r>
                            <a:rPr lang="en-US" sz="4000">
                              <a:latin typeface="Cambria Math" panose="02040503050406030204" pitchFamily="18" charset="0"/>
                            </a:rPr>
                            <m:t>⋅</m:t>
                          </m:r>
                          <m:d>
                            <m:dPr>
                              <m:ctrlPr>
                                <a:rPr lang="en-US" sz="4000" i="1">
                                  <a:latin typeface="Cambria Math" panose="02040503050406030204" pitchFamily="18" charset="0"/>
                                </a:rPr>
                              </m:ctrlPr>
                            </m:dPr>
                            <m:e>
                              <m:r>
                                <a:rPr lang="en-US" sz="4000" i="1">
                                  <a:latin typeface="Cambria Math" panose="02040503050406030204" pitchFamily="18" charset="0"/>
                                </a:rPr>
                                <m:t>1−0.5</m:t>
                              </m:r>
                            </m:e>
                          </m:d>
                        </m:num>
                        <m:den>
                          <m:sSup>
                            <m:sSupPr>
                              <m:ctrlPr>
                                <a:rPr lang="en-US" sz="4000" i="1">
                                  <a:latin typeface="Cambria Math" panose="02040503050406030204" pitchFamily="18" charset="0"/>
                                </a:rPr>
                              </m:ctrlPr>
                            </m:sSupPr>
                            <m:e>
                              <m:r>
                                <a:rPr lang="en-US" sz="4000" i="1">
                                  <a:latin typeface="Cambria Math" panose="02040503050406030204" pitchFamily="18" charset="0"/>
                                </a:rPr>
                                <m:t>0.05</m:t>
                              </m:r>
                            </m:e>
                            <m:sup>
                              <m:r>
                                <a:rPr lang="en-US" sz="4000" i="1">
                                  <a:latin typeface="Cambria Math" panose="02040503050406030204" pitchFamily="18" charset="0"/>
                                </a:rPr>
                                <m:t>2</m:t>
                              </m:r>
                            </m:sup>
                          </m:sSup>
                        </m:den>
                      </m:f>
                      <m:r>
                        <a:rPr lang="en-US" sz="4000" i="1">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3.8416</m:t>
                          </m:r>
                          <m:r>
                            <a:rPr lang="en-US" sz="4000">
                              <a:latin typeface="Cambria Math" panose="02040503050406030204" pitchFamily="18" charset="0"/>
                            </a:rPr>
                            <m:t>⋅</m:t>
                          </m:r>
                          <m:r>
                            <a:rPr lang="en-US" sz="4000" i="1">
                              <a:latin typeface="Cambria Math" panose="02040503050406030204" pitchFamily="18" charset="0"/>
                            </a:rPr>
                            <m:t>0.25</m:t>
                          </m:r>
                        </m:num>
                        <m:den>
                          <m:r>
                            <a:rPr lang="en-US" sz="4000" i="1">
                              <a:latin typeface="Cambria Math" panose="02040503050406030204" pitchFamily="18" charset="0"/>
                            </a:rPr>
                            <m:t>0.0025</m:t>
                          </m:r>
                        </m:den>
                      </m:f>
                      <m:r>
                        <a:rPr lang="en-US" sz="4000" i="1">
                          <a:latin typeface="Cambria Math" panose="02040503050406030204" pitchFamily="18" charset="0"/>
                        </a:rPr>
                        <m:t> =</m:t>
                      </m:r>
                      <m:f>
                        <m:fPr>
                          <m:ctrlPr>
                            <a:rPr lang="en-US" sz="4000" i="1">
                              <a:latin typeface="Cambria Math" panose="02040503050406030204" pitchFamily="18" charset="0"/>
                            </a:rPr>
                          </m:ctrlPr>
                        </m:fPr>
                        <m:num>
                          <m:r>
                            <a:rPr lang="en-US" sz="4000" i="1">
                              <a:latin typeface="Cambria Math" panose="02040503050406030204" pitchFamily="18" charset="0"/>
                            </a:rPr>
                            <m:t>0.9604</m:t>
                          </m:r>
                        </m:num>
                        <m:den>
                          <m:r>
                            <a:rPr lang="en-US" sz="4000" i="1">
                              <a:latin typeface="Cambria Math" panose="02040503050406030204" pitchFamily="18" charset="0"/>
                            </a:rPr>
                            <m:t>0.0025</m:t>
                          </m:r>
                        </m:den>
                      </m:f>
                      <m:r>
                        <a:rPr lang="en-US" sz="4000" i="1">
                          <a:latin typeface="Cambria Math" panose="02040503050406030204" pitchFamily="18" charset="0"/>
                        </a:rPr>
                        <m:t> </m:t>
                      </m:r>
                      <m:r>
                        <a:rPr lang="en-US" sz="4000">
                          <a:latin typeface="Cambria Math" panose="02040503050406030204" pitchFamily="18" charset="0"/>
                        </a:rPr>
                        <m:t>≈</m:t>
                      </m:r>
                      <m:r>
                        <a:rPr lang="en-US" sz="4000" i="1">
                          <a:latin typeface="Cambria Math" panose="02040503050406030204" pitchFamily="18" charset="0"/>
                        </a:rPr>
                        <m:t>384.16</m:t>
                      </m:r>
                    </m:oMath>
                  </m:oMathPara>
                </a14:m>
                <a:endParaRPr lang="en-US" sz="4000" dirty="0">
                  <a:latin typeface="Times New Roman" panose="02020603050405020304" pitchFamily="18" charset="0"/>
                  <a:cs typeface="Times New Roman" panose="02020603050405020304" pitchFamily="18" charset="0"/>
                </a:endParaRPr>
              </a:p>
              <a:p>
                <a:pPr marL="107950" indent="0">
                  <a:buNone/>
                </a:pPr>
                <a:endParaRPr lang="en-US" sz="4000" dirty="0">
                  <a:latin typeface="Times New Roman" panose="02020603050405020304" pitchFamily="18" charset="0"/>
                  <a:cs typeface="Times New Roman" panose="02020603050405020304" pitchFamily="18" charset="0"/>
                </a:endParaRPr>
              </a:p>
              <a:p>
                <a:pPr marL="107950" indent="0">
                  <a:buNone/>
                </a:pPr>
                <a14:m>
                  <m:oMath xmlns:m="http://schemas.openxmlformats.org/officeDocument/2006/math">
                    <m:r>
                      <a:rPr lang="en-US" sz="4000" i="1" dirty="0" smtClean="0">
                        <a:latin typeface="Cambria Math" panose="02040503050406030204" pitchFamily="18" charset="0"/>
                      </a:rPr>
                      <m:t>	</m:t>
                    </m:r>
                  </m:oMath>
                </a14:m>
                <a:r>
                  <a:rPr lang="en-US" sz="4000" b="1" dirty="0"/>
                  <a:t>Conclusion:</a:t>
                </a:r>
                <a:r>
                  <a:rPr lang="en-US" sz="4000" dirty="0"/>
                  <a:t> </a:t>
                </a:r>
                <a:r>
                  <a:rPr lang="en-US" sz="4000" dirty="0">
                    <a:latin typeface="Times New Roman" panose="02020603050405020304" pitchFamily="18" charset="0"/>
                    <a:cs typeface="Times New Roman" panose="02020603050405020304" pitchFamily="18" charset="0"/>
                  </a:rPr>
                  <a:t>Thus, the dataset size of 497 exceeds the minimum required sample size, ensuring sufficient statistical power for model training and evaluation.</a:t>
                </a:r>
              </a:p>
              <a:p>
                <a:pPr marL="107950" indent="0">
                  <a:buNone/>
                </a:pPr>
                <a:endParaRPr lang="en-US" sz="3700" dirty="0"/>
              </a:p>
              <a:p>
                <a:pPr marL="590550" lvl="1" indent="0" algn="just" rtl="0">
                  <a:lnSpc>
                    <a:spcPct val="200000"/>
                  </a:lnSpc>
                  <a:spcBef>
                    <a:spcPts val="0"/>
                  </a:spcBef>
                  <a:spcAft>
                    <a:spcPts val="0"/>
                  </a:spcAft>
                  <a:buClr>
                    <a:srgbClr val="000000"/>
                  </a:buClr>
                  <a:buSzPts val="1500"/>
                  <a:buNone/>
                </a:pPr>
                <a:endParaRPr sz="1900" dirty="0"/>
              </a:p>
            </p:txBody>
          </p:sp>
        </mc:Choice>
        <mc:Fallback xmlns="">
          <p:sp>
            <p:nvSpPr>
              <p:cNvPr id="111" name="Google Shape;111;p17"/>
              <p:cNvSpPr txBox="1">
                <a:spLocks noGrp="1" noRot="1" noChangeAspect="1" noMove="1" noResize="1" noEditPoints="1" noAdjustHandles="1" noChangeArrowheads="1" noChangeShapeType="1" noTextEdit="1"/>
              </p:cNvSpPr>
              <p:nvPr>
                <p:ph type="body" idx="1"/>
              </p:nvPr>
            </p:nvSpPr>
            <p:spPr>
              <a:xfrm>
                <a:off x="729449" y="1296063"/>
                <a:ext cx="7740099" cy="3678013"/>
              </a:xfrm>
              <a:prstGeom prst="rect">
                <a:avLst/>
              </a:prstGeom>
              <a:blipFill>
                <a:blip r:embed="rId3"/>
                <a:stretch>
                  <a:fillRect b="-690"/>
                </a:stretch>
              </a:blipFill>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CEF2DC5A-61B0-176E-C63A-36DA6DBB02D3}"/>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D81AFBF8-3724-5389-195A-D696EB658700}"/>
              </a:ext>
            </a:extLst>
          </p:cNvPr>
          <p:cNvSpPr txBox="1">
            <a:spLocks noGrp="1"/>
          </p:cNvSpPr>
          <p:nvPr>
            <p:ph type="title"/>
          </p:nvPr>
        </p:nvSpPr>
        <p:spPr>
          <a:xfrm>
            <a:off x="727650" y="399877"/>
            <a:ext cx="7688700" cy="784698"/>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Sample Size Calculation Continued…</a:t>
            </a:r>
            <a:endParaRPr sz="2400" dirty="0"/>
          </a:p>
        </p:txBody>
      </p:sp>
      <mc:AlternateContent xmlns:mc="http://schemas.openxmlformats.org/markup-compatibility/2006" xmlns:a14="http://schemas.microsoft.com/office/drawing/2010/main">
        <mc:Choice Requires="a14">
          <p:sp>
            <p:nvSpPr>
              <p:cNvPr id="111" name="Google Shape;111;p17">
                <a:extLst>
                  <a:ext uri="{FF2B5EF4-FFF2-40B4-BE49-F238E27FC236}">
                    <a16:creationId xmlns:a16="http://schemas.microsoft.com/office/drawing/2014/main" id="{9C8AF574-6342-F611-DCB1-DA2CAB9532D5}"/>
                  </a:ext>
                </a:extLst>
              </p:cNvPr>
              <p:cNvSpPr txBox="1">
                <a:spLocks noGrp="1"/>
              </p:cNvSpPr>
              <p:nvPr>
                <p:ph type="body" idx="1"/>
              </p:nvPr>
            </p:nvSpPr>
            <p:spPr>
              <a:xfrm>
                <a:off x="727650" y="1240234"/>
                <a:ext cx="7740099" cy="3903266"/>
              </a:xfrm>
              <a:prstGeom prst="rect">
                <a:avLst/>
              </a:prstGeom>
            </p:spPr>
            <p:txBody>
              <a:bodyPr spcFirstLastPara="1" wrap="square" lIns="91425" tIns="91425" rIns="91425" bIns="91425" anchor="t" anchorCtr="0">
                <a:noAutofit/>
              </a:bodyPr>
              <a:lstStyle/>
              <a:p>
                <a:pPr marL="107950" indent="0">
                  <a:buNone/>
                </a:pPr>
                <a:r>
                  <a:rPr lang="en-US" sz="1200" b="1" dirty="0"/>
                  <a:t>RQ1: How can behavioral deviations be detected at a personalized level?</a:t>
                </a:r>
              </a:p>
              <a:p>
                <a:pPr marL="107950" indent="0">
                  <a:buNone/>
                </a:pPr>
                <a:r>
                  <a:rPr lang="en-US" sz="1200" b="1" dirty="0"/>
                  <a:t>Goal</a:t>
                </a:r>
                <a:r>
                  <a:rPr lang="en-US" sz="1200" dirty="0"/>
                  <a:t>: Detect individual-level behavioral deviations using </a:t>
                </a:r>
                <a:r>
                  <a:rPr lang="en-US" sz="1200" b="1" dirty="0"/>
                  <a:t>temporal modeling</a:t>
                </a:r>
                <a:r>
                  <a:rPr lang="en-US" sz="1200" dirty="0"/>
                  <a:t> and </a:t>
                </a:r>
                <a:r>
                  <a:rPr lang="en-US" sz="1200" b="1" dirty="0"/>
                  <a:t>personalized neural adapters</a:t>
                </a:r>
                <a:r>
                  <a:rPr lang="en-US" sz="1200" dirty="0"/>
                  <a:t>.</a:t>
                </a:r>
              </a:p>
              <a:p>
                <a:pPr marL="107950" indent="0">
                  <a:buNone/>
                </a:pPr>
                <a:endParaRPr lang="en-US" sz="1200" b="1" dirty="0"/>
              </a:p>
              <a:p>
                <a:pPr marL="107950" indent="0">
                  <a:buNone/>
                </a:pPr>
                <a:r>
                  <a:rPr lang="en-US" sz="1200" b="1" dirty="0"/>
                  <a:t>Note: </a:t>
                </a:r>
                <a:r>
                  <a:rPr lang="en-US" sz="1200" dirty="0"/>
                  <a:t>Use Cohen’s d (two-group comparison) formula when you want to calculate the sample size or effect size for comparing the means of two independent groups. </a:t>
                </a:r>
              </a:p>
              <a:p>
                <a:pPr marL="107950" indent="0">
                  <a:buNone/>
                </a:pPr>
                <a:r>
                  <a:rPr lang="en-US" sz="1200" b="1" dirty="0"/>
                  <a:t>Assumption</a:t>
                </a:r>
                <a:r>
                  <a:rPr lang="en-US" sz="1200" dirty="0"/>
                  <a:t>: Medium effect size (Cohen’s </a:t>
                </a:r>
                <a:r>
                  <a:rPr lang="en-US" sz="1200" i="1" dirty="0"/>
                  <a:t>d</a:t>
                </a:r>
                <a:r>
                  <a:rPr lang="en-US" sz="1200" dirty="0"/>
                  <a:t> = 0.5), </a:t>
                </a:r>
                <a:r>
                  <a:rPr lang="el-GR" sz="1200" dirty="0"/>
                  <a:t>α = 0.05, </a:t>
                </a:r>
                <a:r>
                  <a:rPr lang="en-US" sz="1200" dirty="0"/>
                  <a:t>Power = 80%</a:t>
                </a:r>
              </a:p>
              <a:p>
                <a:pPr marL="107950" indent="0">
                  <a:buNone/>
                </a:pPr>
                <a:r>
                  <a:rPr lang="en-US" sz="1200" dirty="0"/>
                  <a:t>Using Cohen’s d – Two group comparison formula</a:t>
                </a:r>
              </a:p>
              <a:p>
                <a:pPr marL="10795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m:rPr>
                                          <m:sty m:val="p"/>
                                        </m:rPr>
                                        <a:rPr lang="en-US" sz="1200">
                                          <a:latin typeface="Cambria Math" panose="02040503050406030204" pitchFamily="18" charset="0"/>
                                        </a:rPr>
                                        <m:t>α</m:t>
                                      </m:r>
                                      <m:r>
                                        <m:rPr>
                                          <m:lit/>
                                        </m:rPr>
                                        <a:rPr lang="en-US" sz="1200" i="1">
                                          <a:latin typeface="Cambria Math" panose="02040503050406030204" pitchFamily="18" charset="0"/>
                                        </a:rPr>
                                        <m:t>/</m:t>
                                      </m:r>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m:rPr>
                                          <m:sty m:val="p"/>
                                        </m:rPr>
                                        <a:rPr lang="en-US" sz="1200">
                                          <a:latin typeface="Cambria Math" panose="02040503050406030204" pitchFamily="18" charset="0"/>
                                        </a:rPr>
                                        <m:t>β</m:t>
                                      </m:r>
                                    </m:sub>
                                  </m:sSub>
                                </m:e>
                              </m:d>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𝑑</m:t>
                              </m:r>
                            </m:e>
                            <m:sup>
                              <m:r>
                                <a:rPr lang="en-US" sz="1200" i="1">
                                  <a:latin typeface="Cambria Math" panose="02040503050406030204" pitchFamily="18" charset="0"/>
                                </a:rPr>
                                <m:t>2</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1.96+0.84</m:t>
                                  </m:r>
                                </m:e>
                              </m:d>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0.5</m:t>
                              </m:r>
                            </m:e>
                            <m:sup>
                              <m:r>
                                <a:rPr lang="en-US" sz="1200" i="1">
                                  <a:latin typeface="Cambria Math" panose="02040503050406030204" pitchFamily="18" charset="0"/>
                                </a:rPr>
                                <m:t>2</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2.8</m:t>
                                  </m:r>
                                </m:e>
                              </m:d>
                            </m:e>
                            <m:sup>
                              <m:r>
                                <a:rPr lang="en-US" sz="1200" i="1">
                                  <a:latin typeface="Cambria Math" panose="02040503050406030204" pitchFamily="18" charset="0"/>
                                </a:rPr>
                                <m:t>2</m:t>
                              </m:r>
                            </m:sup>
                          </m:sSup>
                        </m:num>
                        <m:den>
                          <m:r>
                            <a:rPr lang="en-US" sz="1200" i="1">
                              <a:latin typeface="Cambria Math" panose="02040503050406030204" pitchFamily="18" charset="0"/>
                            </a:rPr>
                            <m:t>0.25</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r>
                            <a:rPr lang="en-US" sz="1200">
                              <a:latin typeface="Cambria Math" panose="02040503050406030204" pitchFamily="18" charset="0"/>
                            </a:rPr>
                            <m:t>×</m:t>
                          </m:r>
                          <m:r>
                            <a:rPr lang="en-US" sz="1200" i="1">
                              <a:latin typeface="Cambria Math" panose="02040503050406030204" pitchFamily="18" charset="0"/>
                            </a:rPr>
                            <m:t>7.84</m:t>
                          </m:r>
                        </m:num>
                        <m:den>
                          <m:r>
                            <a:rPr lang="en-US" sz="1200" i="1">
                              <a:latin typeface="Cambria Math" panose="02040503050406030204" pitchFamily="18" charset="0"/>
                            </a:rPr>
                            <m:t>0.25</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15.68</m:t>
                          </m:r>
                        </m:num>
                        <m:den>
                          <m:r>
                            <a:rPr lang="en-US" sz="1200" i="1">
                              <a:latin typeface="Cambria Math" panose="02040503050406030204" pitchFamily="18" charset="0"/>
                            </a:rPr>
                            <m:t>0.25</m:t>
                          </m:r>
                        </m:den>
                      </m:f>
                      <m:r>
                        <a:rPr lang="en-US" sz="1200" i="1">
                          <a:latin typeface="Cambria Math" panose="02040503050406030204" pitchFamily="18" charset="0"/>
                        </a:rPr>
                        <m:t>=62.72</m:t>
                      </m:r>
                    </m:oMath>
                  </m:oMathPara>
                </a14:m>
                <a:endParaRPr lang="en-US" sz="1200" dirty="0"/>
              </a:p>
              <a:p>
                <a:pPr marL="2851150" lvl="6" indent="0">
                  <a:buNone/>
                </a:pPr>
                <a:r>
                  <a:rPr lang="en-US" sz="1200" b="1" dirty="0"/>
                  <a:t>Description:</a:t>
                </a:r>
                <a:endParaRPr lang="en-US" sz="1200" dirty="0"/>
              </a:p>
              <a:p>
                <a:pPr marL="2851150" lvl="6" indent="0">
                  <a:buNone/>
                </a:pPr>
                <a14:m>
                  <m:oMath xmlns:m="http://schemas.openxmlformats.org/officeDocument/2006/math">
                    <m:r>
                      <a:rPr lang="en-US" sz="1100" i="1">
                        <a:latin typeface="Cambria Math" panose="02040503050406030204" pitchFamily="18" charset="0"/>
                      </a:rPr>
                      <m:t>𝑛</m:t>
                    </m:r>
                  </m:oMath>
                </a14:m>
                <a:r>
                  <a:rPr lang="en-US" sz="1100" dirty="0"/>
                  <a:t>: Sample size per group</a:t>
                </a:r>
              </a:p>
              <a:p>
                <a:pPr marL="2851150" lvl="6" indent="0">
                  <a:buNone/>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𝑍</m:t>
                        </m:r>
                      </m:e>
                      <m:sub>
                        <m:r>
                          <a:rPr lang="en-US" sz="1100" i="1">
                            <a:latin typeface="Cambria Math" panose="02040503050406030204" pitchFamily="18" charset="0"/>
                          </a:rPr>
                          <m:t>𝛼</m:t>
                        </m:r>
                        <m:r>
                          <m:rPr>
                            <m:lit/>
                          </m:rPr>
                          <a:rPr lang="en-US" sz="1100" i="1">
                            <a:latin typeface="Cambria Math" panose="02040503050406030204" pitchFamily="18" charset="0"/>
                          </a:rPr>
                          <m:t>/</m:t>
                        </m:r>
                        <m:r>
                          <a:rPr lang="en-US" sz="1100" i="1">
                            <a:latin typeface="Cambria Math" panose="02040503050406030204" pitchFamily="18" charset="0"/>
                          </a:rPr>
                          <m:t>2</m:t>
                        </m:r>
                      </m:sub>
                    </m:sSub>
                  </m:oMath>
                </a14:m>
                <a:r>
                  <a:rPr lang="en-US" sz="1100" dirty="0"/>
                  <a:t>​: Z-score corresponding to the desired confidence level (e.g., 1.96 for 95%)</a:t>
                </a:r>
              </a:p>
              <a:p>
                <a:pPr marL="2851150" lvl="6" indent="0">
                  <a:buNone/>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𝑍</m:t>
                        </m:r>
                      </m:e>
                      <m:sub>
                        <m:r>
                          <a:rPr lang="en-US" sz="1100" i="1">
                            <a:latin typeface="Cambria Math" panose="02040503050406030204" pitchFamily="18" charset="0"/>
                          </a:rPr>
                          <m:t>𝛽</m:t>
                        </m:r>
                      </m:sub>
                    </m:sSub>
                  </m:oMath>
                </a14:m>
                <a:r>
                  <a:rPr lang="en-US" sz="1100" dirty="0"/>
                  <a:t>​: Z-score corresponding to the desired power (e.g., 0.84 for 80%)</a:t>
                </a:r>
              </a:p>
              <a:p>
                <a:pPr marL="2851150" lvl="6" indent="0">
                  <a:buNone/>
                </a:pPr>
                <a14:m>
                  <m:oMath xmlns:m="http://schemas.openxmlformats.org/officeDocument/2006/math">
                    <m:r>
                      <a:rPr lang="en-US" sz="1100" i="1">
                        <a:latin typeface="Cambria Math" panose="02040503050406030204" pitchFamily="18" charset="0"/>
                      </a:rPr>
                      <m:t>𝑑</m:t>
                    </m:r>
                  </m:oMath>
                </a14:m>
                <a:r>
                  <a:rPr lang="en-US" sz="1100" dirty="0"/>
                  <a:t>: Cohen’s d (effect size)</a:t>
                </a:r>
              </a:p>
              <a:p>
                <a:pPr marL="107950" indent="0">
                  <a:buNone/>
                </a:pPr>
                <a:r>
                  <a:rPr lang="en-US" sz="1200" b="1" dirty="0"/>
                  <a:t>Required N</a:t>
                </a:r>
                <a:r>
                  <a:rPr lang="en-US" sz="1200" dirty="0"/>
                  <a:t>: ~63 per group</a:t>
                </a:r>
              </a:p>
              <a:p>
                <a:pPr marL="107950" indent="0">
                  <a:buNone/>
                </a:pPr>
                <a:r>
                  <a:rPr lang="en-US" sz="1200" b="1" dirty="0"/>
                  <a:t>Available</a:t>
                </a:r>
                <a:r>
                  <a:rPr lang="en-US" sz="1200" dirty="0"/>
                  <a:t>: 497 participants</a:t>
                </a:r>
                <a:r>
                  <a:rPr lang="en-US" sz="1200" b="1" dirty="0"/>
                  <a:t>. </a:t>
                </a:r>
              </a:p>
              <a:p>
                <a:pPr marL="107950" indent="0">
                  <a:buNone/>
                </a:pPr>
                <a:r>
                  <a:rPr lang="en-US" sz="1200" b="1" dirty="0"/>
                  <a:t>Conclusion:</a:t>
                </a:r>
                <a:r>
                  <a:rPr lang="en-US" sz="1200" dirty="0"/>
                  <a:t> </a:t>
                </a:r>
                <a:r>
                  <a:rPr lang="en-US" sz="1200" b="1" dirty="0"/>
                  <a:t>Hence sample size is sufficient to compare personalized vs. generic models</a:t>
                </a:r>
                <a:endParaRPr lang="en-US" sz="900" b="1" dirty="0"/>
              </a:p>
              <a:p>
                <a:pPr marL="107950" indent="0">
                  <a:buNone/>
                </a:pPr>
                <a:endParaRPr lang="en-US" sz="1100" b="1" dirty="0"/>
              </a:p>
            </p:txBody>
          </p:sp>
        </mc:Choice>
        <mc:Fallback xmlns="">
          <p:sp>
            <p:nvSpPr>
              <p:cNvPr id="111" name="Google Shape;111;p17">
                <a:extLst>
                  <a:ext uri="{FF2B5EF4-FFF2-40B4-BE49-F238E27FC236}">
                    <a16:creationId xmlns:a16="http://schemas.microsoft.com/office/drawing/2014/main" id="{9C8AF574-6342-F611-DCB1-DA2CAB9532D5}"/>
                  </a:ext>
                </a:extLst>
              </p:cNvPr>
              <p:cNvSpPr txBox="1">
                <a:spLocks noGrp="1" noRot="1" noChangeAspect="1" noMove="1" noResize="1" noEditPoints="1" noAdjustHandles="1" noChangeArrowheads="1" noChangeShapeType="1" noTextEdit="1"/>
              </p:cNvSpPr>
              <p:nvPr>
                <p:ph type="body" idx="1"/>
              </p:nvPr>
            </p:nvSpPr>
            <p:spPr>
              <a:xfrm>
                <a:off x="727650" y="1240234"/>
                <a:ext cx="7740099" cy="390326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94932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9">
          <a:extLst>
            <a:ext uri="{FF2B5EF4-FFF2-40B4-BE49-F238E27FC236}">
              <a16:creationId xmlns:a16="http://schemas.microsoft.com/office/drawing/2014/main" id="{7C76A939-C114-7C50-4061-DB61AE0B1CA4}"/>
            </a:ext>
          </a:extLst>
        </p:cNvPr>
        <p:cNvGrpSpPr/>
        <p:nvPr/>
      </p:nvGrpSpPr>
      <p:grpSpPr>
        <a:xfrm>
          <a:off x="0" y="0"/>
          <a:ext cx="0" cy="0"/>
          <a:chOff x="0" y="0"/>
          <a:chExt cx="0" cy="0"/>
        </a:xfrm>
      </p:grpSpPr>
      <p:sp>
        <p:nvSpPr>
          <p:cNvPr id="110" name="Google Shape;110;p17">
            <a:extLst>
              <a:ext uri="{FF2B5EF4-FFF2-40B4-BE49-F238E27FC236}">
                <a16:creationId xmlns:a16="http://schemas.microsoft.com/office/drawing/2014/main" id="{6EF3F3B6-3ED9-E51E-1BA5-39E77D3E6E63}"/>
              </a:ext>
            </a:extLst>
          </p:cNvPr>
          <p:cNvSpPr txBox="1">
            <a:spLocks noGrp="1"/>
          </p:cNvSpPr>
          <p:nvPr>
            <p:ph type="title"/>
          </p:nvPr>
        </p:nvSpPr>
        <p:spPr>
          <a:xfrm>
            <a:off x="777249" y="376023"/>
            <a:ext cx="7688700" cy="784698"/>
          </a:xfrm>
          <a:prstGeom prst="rect">
            <a:avLst/>
          </a:prstGeom>
        </p:spPr>
        <p:txBody>
          <a:bodyPr spcFirstLastPara="1" wrap="square" lIns="91425" tIns="91425" rIns="91425" bIns="91425" anchor="t" anchorCtr="0">
            <a:noAutofit/>
          </a:bodyPr>
          <a:lstStyle/>
          <a:p>
            <a:pPr lvl="0" algn="just">
              <a:lnSpc>
                <a:spcPct val="200000"/>
              </a:lnSpc>
            </a:pPr>
            <a:r>
              <a:rPr lang="en" sz="2400" dirty="0">
                <a:solidFill>
                  <a:srgbClr val="434343"/>
                </a:solidFill>
              </a:rPr>
              <a:t>Sample Size Calculation Continued…</a:t>
            </a:r>
            <a:endParaRPr sz="2400" dirty="0"/>
          </a:p>
        </p:txBody>
      </p:sp>
      <mc:AlternateContent xmlns:mc="http://schemas.openxmlformats.org/markup-compatibility/2006" xmlns:a14="http://schemas.microsoft.com/office/drawing/2010/main">
        <mc:Choice Requires="a14">
          <p:sp>
            <p:nvSpPr>
              <p:cNvPr id="111" name="Google Shape;111;p17">
                <a:extLst>
                  <a:ext uri="{FF2B5EF4-FFF2-40B4-BE49-F238E27FC236}">
                    <a16:creationId xmlns:a16="http://schemas.microsoft.com/office/drawing/2014/main" id="{A12C517B-52D5-18EC-F5C2-2711D38AB268}"/>
                  </a:ext>
                </a:extLst>
              </p:cNvPr>
              <p:cNvSpPr txBox="1">
                <a:spLocks noGrp="1"/>
              </p:cNvSpPr>
              <p:nvPr>
                <p:ph type="body" idx="1"/>
              </p:nvPr>
            </p:nvSpPr>
            <p:spPr>
              <a:xfrm>
                <a:off x="725850" y="1160721"/>
                <a:ext cx="7740099" cy="3816796"/>
              </a:xfrm>
              <a:prstGeom prst="rect">
                <a:avLst/>
              </a:prstGeom>
            </p:spPr>
            <p:txBody>
              <a:bodyPr spcFirstLastPara="1" wrap="square" lIns="91425" tIns="91425" rIns="91425" bIns="91425" anchor="t" anchorCtr="0">
                <a:noAutofit/>
              </a:bodyPr>
              <a:lstStyle/>
              <a:p>
                <a:pPr marL="107950" indent="0">
                  <a:buNone/>
                </a:pPr>
                <a:r>
                  <a:rPr lang="en-US" sz="1200" b="1" dirty="0"/>
                  <a:t>RQ2: How does context affect behavioral interpretation in depression detection?</a:t>
                </a:r>
                <a:br>
                  <a:rPr lang="en-US" sz="1200" b="1" dirty="0"/>
                </a:br>
                <a:r>
                  <a:rPr lang="en-US" sz="1200" b="1" dirty="0"/>
                  <a:t>Goal</a:t>
                </a:r>
                <a:r>
                  <a:rPr lang="en-US" sz="1200" dirty="0"/>
                  <a:t>: Assess if adding contextual metadata improves model accuracy and reduces false positives.</a:t>
                </a:r>
              </a:p>
              <a:p>
                <a:pPr marL="107950" indent="0">
                  <a:buNone/>
                </a:pPr>
                <a:endParaRPr lang="en-US" sz="1200" b="1" dirty="0"/>
              </a:p>
              <a:p>
                <a:pPr marL="107950" indent="0">
                  <a:buNone/>
                </a:pPr>
                <a:r>
                  <a:rPr lang="en-US" sz="1200" b="1" dirty="0"/>
                  <a:t>Note:</a:t>
                </a:r>
                <a:r>
                  <a:rPr lang="en-US" sz="1200" dirty="0"/>
                  <a:t> Sample size calculation formula used when planning a study with Analysis of Variance (ANOVA)</a:t>
                </a:r>
              </a:p>
              <a:p>
                <a:pPr marL="107950" indent="0">
                  <a:buNone/>
                </a:pPr>
                <a:r>
                  <a:rPr lang="en-US" sz="1200" b="1" dirty="0"/>
                  <a:t>Assumption</a:t>
                </a:r>
                <a:r>
                  <a:rPr lang="en-US" sz="1200" dirty="0"/>
                  <a:t>: Medium effect size (Cohen’s </a:t>
                </a:r>
                <a:r>
                  <a:rPr lang="en-US" sz="1200" i="1" dirty="0"/>
                  <a:t>f</a:t>
                </a:r>
                <a:r>
                  <a:rPr lang="en-US" sz="1200" dirty="0"/>
                  <a:t> = 0.25), </a:t>
                </a:r>
                <a:r>
                  <a:rPr lang="el-GR" sz="1200" dirty="0"/>
                  <a:t>α = 0.05, </a:t>
                </a:r>
                <a:r>
                  <a:rPr lang="en-US" sz="1200" dirty="0"/>
                  <a:t>Power = 80%</a:t>
                </a:r>
              </a:p>
              <a:p>
                <a:pPr marL="107950" indent="0">
                  <a:buNone/>
                </a:pPr>
                <a:r>
                  <a:rPr lang="en-US" sz="1200" dirty="0"/>
                  <a:t>Using Cohen’s f – ANOVA design formula</a:t>
                </a:r>
              </a:p>
              <a:p>
                <a:pPr marL="107950" indent="0">
                  <a:buNone/>
                </a:pPr>
                <a14:m>
                  <m:oMathPara xmlns:m="http://schemas.openxmlformats.org/officeDocument/2006/math">
                    <m:oMathParaPr>
                      <m:jc m:val="centerGroup"/>
                    </m:oMathParaPr>
                    <m:oMath xmlns:m="http://schemas.openxmlformats.org/officeDocument/2006/math">
                      <m:r>
                        <a:rPr lang="en-US" sz="1200" i="1">
                          <a:latin typeface="Cambria Math" panose="02040503050406030204" pitchFamily="18" charset="0"/>
                        </a:rPr>
                        <m:t>𝑛</m:t>
                      </m:r>
                      <m:r>
                        <a:rPr lang="en-US" sz="1200" i="1">
                          <a:latin typeface="Cambria Math" panose="02040503050406030204" pitchFamily="18" charset="0"/>
                        </a:rPr>
                        <m:t>=</m:t>
                      </m:r>
                      <m:f>
                        <m:fPr>
                          <m:ctrlPr>
                            <a:rPr lang="en-US" sz="1200" i="1">
                              <a:latin typeface="Cambria Math" panose="02040503050406030204" pitchFamily="18" charset="0"/>
                            </a:rPr>
                          </m:ctrlPr>
                        </m:fPr>
                        <m:num>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m:rPr>
                                          <m:sty m:val="p"/>
                                        </m:rPr>
                                        <a:rPr lang="en-US" sz="1200">
                                          <a:latin typeface="Cambria Math" panose="02040503050406030204" pitchFamily="18" charset="0"/>
                                        </a:rPr>
                                        <m:t>α</m:t>
                                      </m:r>
                                      <m:r>
                                        <m:rPr>
                                          <m:lit/>
                                        </m:rPr>
                                        <a:rPr lang="en-US" sz="1200" i="1">
                                          <a:latin typeface="Cambria Math" panose="02040503050406030204" pitchFamily="18" charset="0"/>
                                        </a:rPr>
                                        <m:t>/</m:t>
                                      </m:r>
                                      <m:r>
                                        <a:rPr lang="en-US" sz="1200" i="1">
                                          <a:latin typeface="Cambria Math" panose="02040503050406030204" pitchFamily="18" charset="0"/>
                                        </a:rPr>
                                        <m:t>2</m:t>
                                      </m:r>
                                    </m:sub>
                                  </m:sSub>
                                  <m:r>
                                    <a:rPr lang="en-US" sz="1200" i="1">
                                      <a:latin typeface="Cambria Math" panose="02040503050406030204" pitchFamily="18" charset="0"/>
                                    </a:rPr>
                                    <m:t>+</m:t>
                                  </m:r>
                                  <m:sSub>
                                    <m:sSubPr>
                                      <m:ctrlPr>
                                        <a:rPr lang="en-US" sz="1200" i="1">
                                          <a:latin typeface="Cambria Math" panose="02040503050406030204" pitchFamily="18" charset="0"/>
                                        </a:rPr>
                                      </m:ctrlPr>
                                    </m:sSubPr>
                                    <m:e>
                                      <m:r>
                                        <a:rPr lang="en-US" sz="1200" i="1">
                                          <a:latin typeface="Cambria Math" panose="02040503050406030204" pitchFamily="18" charset="0"/>
                                        </a:rPr>
                                        <m:t>𝑍</m:t>
                                      </m:r>
                                    </m:e>
                                    <m:sub>
                                      <m:r>
                                        <m:rPr>
                                          <m:sty m:val="p"/>
                                        </m:rPr>
                                        <a:rPr lang="en-US" sz="1200">
                                          <a:latin typeface="Cambria Math" panose="02040503050406030204" pitchFamily="18" charset="0"/>
                                        </a:rPr>
                                        <m:t>β</m:t>
                                      </m:r>
                                    </m:sub>
                                  </m:sSub>
                                </m:e>
                              </m:d>
                            </m:e>
                            <m:sup>
                              <m:r>
                                <a:rPr lang="en-US" sz="1200" i="1">
                                  <a:latin typeface="Cambria Math" panose="02040503050406030204" pitchFamily="18" charset="0"/>
                                </a:rPr>
                                <m:t>2</m:t>
                              </m:r>
                            </m:sup>
                          </m:sSup>
                        </m:num>
                        <m:den>
                          <m:sSup>
                            <m:sSupPr>
                              <m:ctrlPr>
                                <a:rPr lang="en-US" sz="1200" i="1" smtClean="0">
                                  <a:latin typeface="Cambria Math" panose="02040503050406030204" pitchFamily="18" charset="0"/>
                                </a:rPr>
                              </m:ctrlPr>
                            </m:sSupPr>
                            <m:e>
                              <m:r>
                                <a:rPr lang="en-US" sz="1200" b="0" i="1" smtClean="0">
                                  <a:latin typeface="Cambria Math" panose="02040503050406030204" pitchFamily="18" charset="0"/>
                                </a:rPr>
                                <m:t>𝑓</m:t>
                              </m:r>
                            </m:e>
                            <m:sup>
                              <m:r>
                                <a:rPr lang="en-US" sz="1200" i="1">
                                  <a:latin typeface="Cambria Math" panose="02040503050406030204" pitchFamily="18" charset="0"/>
                                </a:rPr>
                                <m:t>2</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1.96+0.84</m:t>
                                  </m:r>
                                </m:e>
                              </m:d>
                            </m:e>
                            <m:sup>
                              <m:r>
                                <a:rPr lang="en-US" sz="1200" i="1">
                                  <a:latin typeface="Cambria Math" panose="02040503050406030204" pitchFamily="18" charset="0"/>
                                </a:rPr>
                                <m:t>2</m:t>
                              </m:r>
                            </m:sup>
                          </m:sSup>
                        </m:num>
                        <m:den>
                          <m:sSup>
                            <m:sSupPr>
                              <m:ctrlPr>
                                <a:rPr lang="en-US" sz="1200" i="1">
                                  <a:latin typeface="Cambria Math" panose="02040503050406030204" pitchFamily="18" charset="0"/>
                                </a:rPr>
                              </m:ctrlPr>
                            </m:sSupPr>
                            <m:e>
                              <m:r>
                                <a:rPr lang="en-US" sz="1200" i="1">
                                  <a:latin typeface="Cambria Math" panose="02040503050406030204" pitchFamily="18" charset="0"/>
                                </a:rPr>
                                <m:t>0.</m:t>
                              </m:r>
                              <m:r>
                                <a:rPr lang="en-US" sz="1200" b="0" i="1" smtClean="0">
                                  <a:latin typeface="Cambria Math" panose="02040503050406030204" pitchFamily="18" charset="0"/>
                                </a:rPr>
                                <m:t>2</m:t>
                              </m:r>
                              <m:r>
                                <a:rPr lang="en-US" sz="1200" i="1">
                                  <a:latin typeface="Cambria Math" panose="02040503050406030204" pitchFamily="18" charset="0"/>
                                </a:rPr>
                                <m:t>5</m:t>
                              </m:r>
                            </m:e>
                            <m:sup>
                              <m:r>
                                <a:rPr lang="en-US" sz="1200" i="1">
                                  <a:latin typeface="Cambria Math" panose="02040503050406030204" pitchFamily="18" charset="0"/>
                                </a:rPr>
                                <m:t>2</m:t>
                              </m:r>
                            </m:sup>
                          </m:sSup>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2</m:t>
                          </m:r>
                          <m:sSup>
                            <m:sSupPr>
                              <m:ctrlPr>
                                <a:rPr lang="en-US" sz="1200" i="1">
                                  <a:latin typeface="Cambria Math" panose="02040503050406030204" pitchFamily="18" charset="0"/>
                                </a:rPr>
                              </m:ctrlPr>
                            </m:sSupPr>
                            <m:e>
                              <m:d>
                                <m:dPr>
                                  <m:ctrlPr>
                                    <a:rPr lang="en-US" sz="1200" i="1">
                                      <a:latin typeface="Cambria Math" panose="02040503050406030204" pitchFamily="18" charset="0"/>
                                    </a:rPr>
                                  </m:ctrlPr>
                                </m:dPr>
                                <m:e>
                                  <m:r>
                                    <a:rPr lang="en-US" sz="1200" i="1">
                                      <a:latin typeface="Cambria Math" panose="02040503050406030204" pitchFamily="18" charset="0"/>
                                    </a:rPr>
                                    <m:t>2.8</m:t>
                                  </m:r>
                                </m:e>
                              </m:d>
                            </m:e>
                            <m:sup>
                              <m:r>
                                <a:rPr lang="en-US" sz="1200" i="1">
                                  <a:latin typeface="Cambria Math" panose="02040503050406030204" pitchFamily="18" charset="0"/>
                                </a:rPr>
                                <m:t>2</m:t>
                              </m:r>
                            </m:sup>
                          </m:sSup>
                        </m:num>
                        <m:den>
                          <m:r>
                            <a:rPr lang="en-US" sz="1200" i="1">
                              <a:latin typeface="Cambria Math" panose="02040503050406030204" pitchFamily="18" charset="0"/>
                            </a:rPr>
                            <m:t>0.</m:t>
                          </m:r>
                          <m:r>
                            <a:rPr lang="en-US" sz="1200" b="0" i="1" smtClean="0">
                              <a:latin typeface="Cambria Math" panose="02040503050406030204" pitchFamily="18" charset="0"/>
                            </a:rPr>
                            <m:t>06</m:t>
                          </m:r>
                          <m:r>
                            <a:rPr lang="en-US" sz="1200" i="1">
                              <a:latin typeface="Cambria Math" panose="02040503050406030204" pitchFamily="18" charset="0"/>
                            </a:rPr>
                            <m:t>25</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i="1">
                              <a:latin typeface="Cambria Math" panose="02040503050406030204" pitchFamily="18" charset="0"/>
                            </a:rPr>
                            <m:t>7.84</m:t>
                          </m:r>
                        </m:num>
                        <m:den>
                          <m:r>
                            <a:rPr lang="en-US" sz="1200" i="1">
                              <a:latin typeface="Cambria Math" panose="02040503050406030204" pitchFamily="18" charset="0"/>
                            </a:rPr>
                            <m:t>0.</m:t>
                          </m:r>
                          <m:r>
                            <a:rPr lang="en-US" sz="1200" b="0" i="1" smtClean="0">
                              <a:latin typeface="Cambria Math" panose="02040503050406030204" pitchFamily="18" charset="0"/>
                            </a:rPr>
                            <m:t>06</m:t>
                          </m:r>
                          <m:r>
                            <a:rPr lang="en-US" sz="1200" i="1">
                              <a:latin typeface="Cambria Math" panose="02040503050406030204" pitchFamily="18" charset="0"/>
                            </a:rPr>
                            <m:t>25</m:t>
                          </m:r>
                        </m:den>
                      </m:f>
                      <m:r>
                        <a:rPr lang="en-US" sz="1200" i="1">
                          <a:latin typeface="Cambria Math" panose="02040503050406030204" pitchFamily="18" charset="0"/>
                        </a:rPr>
                        <m:t>=</m:t>
                      </m:r>
                      <m:f>
                        <m:fPr>
                          <m:ctrlPr>
                            <a:rPr lang="en-US" sz="1200" i="1">
                              <a:latin typeface="Cambria Math" panose="02040503050406030204" pitchFamily="18" charset="0"/>
                            </a:rPr>
                          </m:ctrlPr>
                        </m:fPr>
                        <m:num>
                          <m:r>
                            <a:rPr lang="en-US" sz="1200" b="0" i="1" smtClean="0">
                              <a:latin typeface="Cambria Math" panose="02040503050406030204" pitchFamily="18" charset="0"/>
                            </a:rPr>
                            <m:t>7.84</m:t>
                          </m:r>
                        </m:num>
                        <m:den>
                          <m:r>
                            <a:rPr lang="en-US" sz="1200" i="1">
                              <a:latin typeface="Cambria Math" panose="02040503050406030204" pitchFamily="18" charset="0"/>
                            </a:rPr>
                            <m:t>0.</m:t>
                          </m:r>
                          <m:r>
                            <a:rPr lang="en-US" sz="1200" b="0" i="1" smtClean="0">
                              <a:latin typeface="Cambria Math" panose="02040503050406030204" pitchFamily="18" charset="0"/>
                            </a:rPr>
                            <m:t>06</m:t>
                          </m:r>
                          <m:r>
                            <a:rPr lang="en-US" sz="1200" i="1">
                              <a:latin typeface="Cambria Math" panose="02040503050406030204" pitchFamily="18" charset="0"/>
                            </a:rPr>
                            <m:t>25</m:t>
                          </m:r>
                        </m:den>
                      </m:f>
                      <m:r>
                        <a:rPr lang="en-US" sz="1200" i="1">
                          <a:latin typeface="Cambria Math" panose="02040503050406030204" pitchFamily="18" charset="0"/>
                        </a:rPr>
                        <m:t>=</m:t>
                      </m:r>
                      <m:r>
                        <a:rPr lang="en-US" sz="1200" b="0" i="1" smtClean="0">
                          <a:latin typeface="Cambria Math" panose="02040503050406030204" pitchFamily="18" charset="0"/>
                        </a:rPr>
                        <m:t>125.44</m:t>
                      </m:r>
                    </m:oMath>
                  </m:oMathPara>
                </a14:m>
                <a:endParaRPr lang="en-US" sz="1200" dirty="0"/>
              </a:p>
              <a:p>
                <a:pPr marL="107950" indent="0">
                  <a:buNone/>
                </a:pPr>
                <a:endParaRPr lang="en-US" sz="1200" dirty="0"/>
              </a:p>
              <a:p>
                <a:pPr marL="2851150" lvl="6" indent="0">
                  <a:buNone/>
                </a:pPr>
                <a:r>
                  <a:rPr lang="en-US" sz="1200" b="1" dirty="0"/>
                  <a:t>Description:</a:t>
                </a:r>
                <a:endParaRPr lang="en-US" sz="1200" dirty="0"/>
              </a:p>
              <a:p>
                <a:pPr marL="2851150" lvl="6" indent="0">
                  <a:buNone/>
                </a:pPr>
                <a14:m>
                  <m:oMath xmlns:m="http://schemas.openxmlformats.org/officeDocument/2006/math">
                    <m:r>
                      <a:rPr lang="en-US" sz="1100" i="1">
                        <a:latin typeface="Cambria Math" panose="02040503050406030204" pitchFamily="18" charset="0"/>
                      </a:rPr>
                      <m:t>𝑛</m:t>
                    </m:r>
                  </m:oMath>
                </a14:m>
                <a:r>
                  <a:rPr lang="en-US" sz="1100" dirty="0"/>
                  <a:t>: Sample size</a:t>
                </a:r>
              </a:p>
              <a:p>
                <a:pPr marL="2851150" lvl="6" indent="0">
                  <a:buNone/>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𝑍</m:t>
                        </m:r>
                      </m:e>
                      <m:sub>
                        <m:r>
                          <a:rPr lang="en-US" sz="1100" i="1">
                            <a:latin typeface="Cambria Math" panose="02040503050406030204" pitchFamily="18" charset="0"/>
                          </a:rPr>
                          <m:t>𝛼</m:t>
                        </m:r>
                        <m:r>
                          <m:rPr>
                            <m:lit/>
                          </m:rPr>
                          <a:rPr lang="en-US" sz="1100" i="1">
                            <a:latin typeface="Cambria Math" panose="02040503050406030204" pitchFamily="18" charset="0"/>
                          </a:rPr>
                          <m:t>/</m:t>
                        </m:r>
                        <m:r>
                          <a:rPr lang="en-US" sz="1100" i="1">
                            <a:latin typeface="Cambria Math" panose="02040503050406030204" pitchFamily="18" charset="0"/>
                          </a:rPr>
                          <m:t>2</m:t>
                        </m:r>
                      </m:sub>
                    </m:sSub>
                  </m:oMath>
                </a14:m>
                <a:r>
                  <a:rPr lang="en-US" sz="1100" dirty="0"/>
                  <a:t>​: Z-score corresponding to the desired confidence level (e.g., 1.96 for 95%)</a:t>
                </a:r>
              </a:p>
              <a:p>
                <a:pPr marL="2851150" lvl="6" indent="0">
                  <a:buNone/>
                </a:pPr>
                <a14:m>
                  <m:oMath xmlns:m="http://schemas.openxmlformats.org/officeDocument/2006/math">
                    <m:sSub>
                      <m:sSubPr>
                        <m:ctrlPr>
                          <a:rPr lang="en-US" sz="1100" i="1">
                            <a:latin typeface="Cambria Math" panose="02040503050406030204" pitchFamily="18" charset="0"/>
                          </a:rPr>
                        </m:ctrlPr>
                      </m:sSubPr>
                      <m:e>
                        <m:r>
                          <a:rPr lang="en-US" sz="1100" i="1">
                            <a:latin typeface="Cambria Math" panose="02040503050406030204" pitchFamily="18" charset="0"/>
                          </a:rPr>
                          <m:t>𝑍</m:t>
                        </m:r>
                      </m:e>
                      <m:sub>
                        <m:r>
                          <a:rPr lang="en-US" sz="1100" i="1">
                            <a:latin typeface="Cambria Math" panose="02040503050406030204" pitchFamily="18" charset="0"/>
                          </a:rPr>
                          <m:t>𝛽</m:t>
                        </m:r>
                      </m:sub>
                    </m:sSub>
                  </m:oMath>
                </a14:m>
                <a:r>
                  <a:rPr lang="en-US" sz="1100" dirty="0"/>
                  <a:t>​: Z-score corresponding to the desired power (e.g., 0.84 for 80%)</a:t>
                </a:r>
              </a:p>
              <a:p>
                <a:pPr marL="2851150" lvl="6" indent="0">
                  <a:buNone/>
                </a:pPr>
                <a14:m>
                  <m:oMath xmlns:m="http://schemas.openxmlformats.org/officeDocument/2006/math">
                    <m:r>
                      <a:rPr lang="en-US" sz="1100" i="1">
                        <a:latin typeface="Cambria Math" panose="02040503050406030204" pitchFamily="18" charset="0"/>
                      </a:rPr>
                      <m:t>𝑓</m:t>
                    </m:r>
                  </m:oMath>
                </a14:m>
                <a:r>
                  <a:rPr lang="en-US" sz="1100" dirty="0"/>
                  <a:t>: Cohen’s f (ANOVA effect size)</a:t>
                </a:r>
              </a:p>
              <a:p>
                <a:pPr marL="107950" indent="0">
                  <a:buNone/>
                </a:pPr>
                <a:r>
                  <a:rPr lang="en-US" sz="1200" b="1" dirty="0"/>
                  <a:t>Required N</a:t>
                </a:r>
                <a:r>
                  <a:rPr lang="en-US" sz="1200" dirty="0"/>
                  <a:t>: ~126 participants</a:t>
                </a:r>
              </a:p>
              <a:p>
                <a:pPr marL="107950" indent="0">
                  <a:buNone/>
                </a:pPr>
                <a:r>
                  <a:rPr lang="en-US" sz="1200" b="1" dirty="0"/>
                  <a:t>Available</a:t>
                </a:r>
                <a:r>
                  <a:rPr lang="en-US" sz="1200" dirty="0"/>
                  <a:t>: 497 participants which is </a:t>
                </a:r>
                <a:r>
                  <a:rPr lang="en-US" sz="1200" b="1" dirty="0"/>
                  <a:t>Statistically sufficient</a:t>
                </a:r>
              </a:p>
              <a:p>
                <a:pPr marL="107950" indent="0">
                  <a:buNone/>
                </a:pPr>
                <a:r>
                  <a:rPr lang="en-US" sz="1200" b="1" dirty="0"/>
                  <a:t>Conclusion:</a:t>
                </a:r>
                <a:r>
                  <a:rPr lang="en-US" sz="1200" dirty="0"/>
                  <a:t> </a:t>
                </a:r>
                <a:r>
                  <a:rPr lang="en-US" sz="1200" b="1" dirty="0"/>
                  <a:t>Hence data is sufficient for contextual comparisons across model settings.</a:t>
                </a:r>
              </a:p>
              <a:p>
                <a:pPr marL="107950" indent="0">
                  <a:buNone/>
                </a:pPr>
                <a:endParaRPr lang="en-US" sz="1100" b="1" dirty="0"/>
              </a:p>
            </p:txBody>
          </p:sp>
        </mc:Choice>
        <mc:Fallback xmlns="">
          <p:sp>
            <p:nvSpPr>
              <p:cNvPr id="111" name="Google Shape;111;p17">
                <a:extLst>
                  <a:ext uri="{FF2B5EF4-FFF2-40B4-BE49-F238E27FC236}">
                    <a16:creationId xmlns:a16="http://schemas.microsoft.com/office/drawing/2014/main" id="{A12C517B-52D5-18EC-F5C2-2711D38AB268}"/>
                  </a:ext>
                </a:extLst>
              </p:cNvPr>
              <p:cNvSpPr txBox="1">
                <a:spLocks noGrp="1" noRot="1" noChangeAspect="1" noMove="1" noResize="1" noEditPoints="1" noAdjustHandles="1" noChangeArrowheads="1" noChangeShapeType="1" noTextEdit="1"/>
              </p:cNvSpPr>
              <p:nvPr>
                <p:ph type="body" idx="1"/>
              </p:nvPr>
            </p:nvSpPr>
            <p:spPr>
              <a:xfrm>
                <a:off x="725850" y="1160721"/>
                <a:ext cx="7740099" cy="381679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530119"/>
      </p:ext>
    </p:extLst>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270</TotalTime>
  <Words>4067</Words>
  <Application>Microsoft Macintosh PowerPoint</Application>
  <PresentationFormat>On-screen Show (16:9)</PresentationFormat>
  <Paragraphs>431</Paragraphs>
  <Slides>25</Slides>
  <Notes>25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Cambria Math</vt:lpstr>
      <vt:lpstr>Arial</vt:lpstr>
      <vt:lpstr>Times New Roman</vt:lpstr>
      <vt:lpstr>Lato</vt:lpstr>
      <vt:lpstr>Streamline</vt:lpstr>
      <vt:lpstr>Personalized Context-Aware Depression Detection via Hierarchical Temporal Contrastive Learning   Synopsis</vt:lpstr>
      <vt:lpstr>Introduction</vt:lpstr>
      <vt:lpstr>Scope and objectives</vt:lpstr>
      <vt:lpstr>Scope and objectives continued…</vt:lpstr>
      <vt:lpstr>Scope and objectives continued…</vt:lpstr>
      <vt:lpstr>Scope and objectives continued… [Questions]</vt:lpstr>
      <vt:lpstr>Sample Size Calculation</vt:lpstr>
      <vt:lpstr>Sample Size Calculation Continued…</vt:lpstr>
      <vt:lpstr>Sample Size Calculation Continued…</vt:lpstr>
      <vt:lpstr>Sample Size Calculation Continued…</vt:lpstr>
      <vt:lpstr>Sample Size Calculation Continued…</vt:lpstr>
      <vt:lpstr>Data Description </vt:lpstr>
      <vt:lpstr>Data Description [GLOBEM Dataset Structure]</vt:lpstr>
      <vt:lpstr>Data Description [GLOBEM Dataset Structure continued …]</vt:lpstr>
      <vt:lpstr>Data Description [Data Dictionary] </vt:lpstr>
      <vt:lpstr>Analytic approach</vt:lpstr>
      <vt:lpstr>Analytic approach [Research Question 1] </vt:lpstr>
      <vt:lpstr>Analytic approach [Research Question 2] </vt:lpstr>
      <vt:lpstr>Analytic approach [Research Question 3] </vt:lpstr>
      <vt:lpstr>Analytic approach [Research Question 4] </vt:lpstr>
      <vt:lpstr>Analytic Approach [Evaluation metrics]</vt:lpstr>
      <vt:lpstr>Analytic Approach [Evaluation metrics continued…]</vt:lpstr>
      <vt:lpstr>Recommendation and applications</vt:lpstr>
      <vt:lpstr>References and bibliography</vt:lpstr>
      <vt:lpstr>References and bibliography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Vikas Tyagi</cp:lastModifiedBy>
  <cp:revision>19</cp:revision>
  <dcterms:modified xsi:type="dcterms:W3CDTF">2025-07-29T03:10:49Z</dcterms:modified>
</cp:coreProperties>
</file>