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A395DDC-9451-4D7D-A38C-C750279FB77C}" type="datetimeFigureOut">
              <a:rPr lang="en-US" smtClean="0"/>
              <a:t>14-Apr-20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D7A7764-E747-4290-A741-F25AB95125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395DDC-9451-4D7D-A38C-C750279FB77C}"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395DDC-9451-4D7D-A38C-C750279FB77C}"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A395DDC-9451-4D7D-A38C-C750279FB77C}" type="datetimeFigureOut">
              <a:rPr lang="en-US" smtClean="0"/>
              <a:t>14-Apr-20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D7A7764-E747-4290-A741-F25AB95125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A395DDC-9451-4D7D-A38C-C750279FB77C}" type="datetimeFigureOut">
              <a:rPr lang="en-US" smtClean="0"/>
              <a:t>14-Apr-20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D7A7764-E747-4290-A741-F25AB95125D8}"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A395DDC-9451-4D7D-A38C-C750279FB77C}" type="datetimeFigureOut">
              <a:rPr lang="en-US" smtClean="0"/>
              <a:t>14-Apr-20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A395DDC-9451-4D7D-A38C-C750279FB77C}"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D7A7764-E747-4290-A741-F25AB95125D8}"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A395DDC-9451-4D7D-A38C-C750279FB77C}" type="datetimeFigureOut">
              <a:rPr lang="en-US" smtClean="0"/>
              <a:t>14-Apr-20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395DDC-9451-4D7D-A38C-C750279FB77C}" type="datetimeFigureOut">
              <a:rPr lang="en-US" smtClean="0"/>
              <a:t>14-Apr-20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A395DDC-9451-4D7D-A38C-C750279FB77C}" type="datetimeFigureOut">
              <a:rPr lang="en-US" smtClean="0"/>
              <a:t>14-Apr-20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7764-E747-4290-A741-F25AB95125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A395DDC-9451-4D7D-A38C-C750279FB77C}"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D7A7764-E747-4290-A741-F25AB95125D8}"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A395DDC-9451-4D7D-A38C-C750279FB77C}" type="datetimeFigureOut">
              <a:rPr lang="en-US" smtClean="0"/>
              <a:t>14-Apr-20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D7A7764-E747-4290-A741-F25AB95125D8}"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ronto.ca/ext/open_data/catalog/data_set_files/2016_neighbourhood_profile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667000"/>
            <a:ext cx="8458200" cy="1603375"/>
          </a:xfrm>
        </p:spPr>
        <p:txBody>
          <a:bodyPr>
            <a:noAutofit/>
          </a:bodyPr>
          <a:lstStyle/>
          <a:p>
            <a:pPr algn="ctr"/>
            <a:r>
              <a:rPr lang="en-US" sz="4000" b="1" dirty="0"/>
              <a:t>CAPSTONE PROJECT : BATTLE OF THE NEIGHBOURHOODS</a:t>
            </a:r>
            <a:r>
              <a:rPr lang="en-US" sz="4000" dirty="0"/>
              <a:t/>
            </a:r>
            <a:br>
              <a:rPr lang="en-US" sz="4000" dirty="0"/>
            </a:br>
            <a:endParaRPr lang="en-US" sz="4000" dirty="0"/>
          </a:p>
        </p:txBody>
      </p:sp>
      <p:sp>
        <p:nvSpPr>
          <p:cNvPr id="3" name="Subtitle 2"/>
          <p:cNvSpPr>
            <a:spLocks noGrp="1"/>
          </p:cNvSpPr>
          <p:nvPr>
            <p:ph type="subTitle" idx="1"/>
          </p:nvPr>
        </p:nvSpPr>
        <p:spPr>
          <a:xfrm>
            <a:off x="457200" y="5486400"/>
            <a:ext cx="8458200" cy="914400"/>
          </a:xfrm>
        </p:spPr>
        <p:txBody>
          <a:bodyPr/>
          <a:lstStyle/>
          <a:p>
            <a:pPr algn="ctr"/>
            <a:r>
              <a:rPr lang="en-US" b="1" dirty="0"/>
              <a:t>IDENTIFYING BEST NEIGHBORHOOD TO </a:t>
            </a:r>
            <a:r>
              <a:rPr lang="en-US" b="1" dirty="0" smtClean="0"/>
              <a:t>START A </a:t>
            </a:r>
            <a:r>
              <a:rPr lang="en-US" b="1" dirty="0"/>
              <a:t>NEW </a:t>
            </a:r>
            <a:r>
              <a:rPr lang="en-US" b="1" dirty="0" smtClean="0"/>
              <a:t>RESTAUARNT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a:t>The economic recession that put America on its knees hardly touched Toronto. Steadied by strong, highly regulated banks and buoyed by an educated workforce, Canada's largest city is open for business. </a:t>
            </a:r>
            <a:endParaRPr lang="en-US" sz="2000" dirty="0" smtClean="0"/>
          </a:p>
          <a:p>
            <a:pPr algn="just"/>
            <a:endParaRPr lang="en-US" sz="2000" dirty="0"/>
          </a:p>
          <a:p>
            <a:pPr algn="just"/>
            <a:r>
              <a:rPr lang="en-US" sz="2000" dirty="0"/>
              <a:t>Toronto regularly tops most livable cities lists, in part because it has a large percentage of parkland. The immigrant population is so large that the city has several Chinatowns and Little </a:t>
            </a:r>
            <a:r>
              <a:rPr lang="en-US" sz="2000" dirty="0" err="1"/>
              <a:t>Italys</a:t>
            </a:r>
            <a:r>
              <a:rPr lang="en-US" sz="2000" dirty="0"/>
              <a:t>, in addition to dozens of ethnic neighborhoods. </a:t>
            </a:r>
            <a:endParaRPr lang="en-US" sz="2000" dirty="0" smtClean="0"/>
          </a:p>
          <a:p>
            <a:pPr algn="just"/>
            <a:endParaRPr lang="en-US" sz="2000" dirty="0"/>
          </a:p>
          <a:p>
            <a:pPr algn="just"/>
            <a:r>
              <a:rPr lang="en-US" sz="2000" dirty="0"/>
              <a:t>The idea of the project is to help the stake holders by identifying the appropriate location to start his/her new restaurant. From the above points identifying the no. of neighborhoods , population and income plays an important role in establishing a new </a:t>
            </a:r>
            <a:r>
              <a:rPr lang="en-US" sz="2000" dirty="0" smtClean="0"/>
              <a:t>restaurant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a:bodyPr>
          <a:lstStyle/>
          <a:p>
            <a:pPr algn="just"/>
            <a:r>
              <a:rPr lang="en-US" sz="2000" dirty="0"/>
              <a:t>The </a:t>
            </a:r>
            <a:r>
              <a:rPr lang="en-US" sz="2000" dirty="0" err="1"/>
              <a:t>neighbourhood</a:t>
            </a:r>
            <a:r>
              <a:rPr lang="en-US" sz="2000" dirty="0"/>
              <a:t> profiles were developed to help government and community agencies with their local planning, by providing socio-economic data at a meaningful geographic area. </a:t>
            </a:r>
            <a:endParaRPr lang="en-US" sz="2000" dirty="0" smtClean="0"/>
          </a:p>
          <a:p>
            <a:pPr algn="just"/>
            <a:r>
              <a:rPr lang="en-US" sz="2000" dirty="0"/>
              <a:t>The list of </a:t>
            </a:r>
            <a:r>
              <a:rPr lang="en-US" sz="2000" dirty="0" err="1"/>
              <a:t>neighbourhoods</a:t>
            </a:r>
            <a:r>
              <a:rPr lang="en-US" sz="2000" dirty="0"/>
              <a:t>, and the demographic data associated to each </a:t>
            </a:r>
            <a:r>
              <a:rPr lang="en-US" sz="2000" dirty="0" err="1"/>
              <a:t>neighbourhood</a:t>
            </a:r>
            <a:r>
              <a:rPr lang="en-US" sz="2000" dirty="0"/>
              <a:t>, has been made available by the city of Toronto here :</a:t>
            </a:r>
          </a:p>
          <a:p>
            <a:pPr lvl="0" algn="just"/>
            <a:endParaRPr lang="en-US" sz="2000" dirty="0" smtClean="0">
              <a:hlinkClick r:id="rId2"/>
            </a:endParaRPr>
          </a:p>
          <a:p>
            <a:pPr lvl="0" algn="just">
              <a:buNone/>
            </a:pPr>
            <a:r>
              <a:rPr lang="en-US" sz="2000" dirty="0" smtClean="0">
                <a:hlinkClick r:id="rId2"/>
              </a:rPr>
              <a:t>	https</a:t>
            </a:r>
            <a:r>
              <a:rPr lang="en-US" sz="2000" dirty="0">
                <a:hlinkClick r:id="rId2"/>
              </a:rPr>
              <a:t>://www.toronto.ca/ext/open_data/catalog/data_set_files/2016_neighbourhood_profiles.csv</a:t>
            </a:r>
            <a:endParaRPr lang="en-US" sz="2000" dirty="0"/>
          </a:p>
          <a:p>
            <a:pPr algn="just"/>
            <a:endParaRPr lang="en-US" sz="2000" dirty="0" smtClean="0"/>
          </a:p>
          <a:p>
            <a:pPr algn="just"/>
            <a:r>
              <a:rPr lang="en-US" sz="2000" dirty="0" smtClean="0"/>
              <a:t>We </a:t>
            </a:r>
            <a:r>
              <a:rPr lang="en-US" sz="2000" dirty="0"/>
              <a:t>query </a:t>
            </a:r>
            <a:r>
              <a:rPr lang="en-US" sz="2000" dirty="0" err="1"/>
              <a:t>FoursquareAPI</a:t>
            </a:r>
            <a:r>
              <a:rPr lang="en-US" sz="2000" dirty="0"/>
              <a:t> </a:t>
            </a:r>
            <a:r>
              <a:rPr lang="en-US" sz="2000" dirty="0" err="1"/>
              <a:t>suplying</a:t>
            </a:r>
            <a:r>
              <a:rPr lang="en-US" sz="2000" dirty="0"/>
              <a:t> the </a:t>
            </a:r>
            <a:r>
              <a:rPr lang="en-US" sz="2000" dirty="0" err="1"/>
              <a:t>neighbourhood's</a:t>
            </a:r>
            <a:r>
              <a:rPr lang="en-US" sz="2000" dirty="0"/>
              <a:t> information (coordinates calculated with the </a:t>
            </a:r>
            <a:r>
              <a:rPr lang="en-US" sz="2000" b="1" dirty="0" err="1"/>
              <a:t>Geocoder</a:t>
            </a:r>
            <a:r>
              <a:rPr lang="en-US" sz="2000" dirty="0"/>
              <a:t> package), the radius of scan, and the limit of number of venues we want to retrieve.</a:t>
            </a:r>
          </a:p>
          <a:p>
            <a:pPr algn="jus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Methodology</a:t>
            </a:r>
          </a:p>
        </p:txBody>
      </p:sp>
      <p:sp>
        <p:nvSpPr>
          <p:cNvPr id="3" name="Content Placeholder 2"/>
          <p:cNvSpPr>
            <a:spLocks noGrp="1"/>
          </p:cNvSpPr>
          <p:nvPr>
            <p:ph idx="1"/>
          </p:nvPr>
        </p:nvSpPr>
        <p:spPr/>
        <p:txBody>
          <a:bodyPr>
            <a:normAutofit/>
          </a:bodyPr>
          <a:lstStyle/>
          <a:p>
            <a:r>
              <a:rPr lang="en-US" sz="1800" dirty="0" smtClean="0"/>
              <a:t>All </a:t>
            </a:r>
            <a:r>
              <a:rPr lang="en-US" sz="1800" dirty="0"/>
              <a:t>the necessary packages required are loaded as shown </a:t>
            </a:r>
            <a:r>
              <a:rPr lang="en-US" sz="1800" dirty="0" smtClean="0"/>
              <a:t>below.</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a:t>We extract the data from the path given as shown below</a:t>
            </a:r>
          </a:p>
          <a:p>
            <a:pPr>
              <a:buNone/>
            </a:pPr>
            <a:endParaRPr lang="en-US" sz="1800" dirty="0"/>
          </a:p>
        </p:txBody>
      </p:sp>
      <p:pic>
        <p:nvPicPr>
          <p:cNvPr id="4" name="Picture 3"/>
          <p:cNvPicPr/>
          <p:nvPr/>
        </p:nvPicPr>
        <p:blipFill>
          <a:blip r:embed="rId2"/>
          <a:srcRect/>
          <a:stretch>
            <a:fillRect/>
          </a:stretch>
        </p:blipFill>
        <p:spPr bwMode="auto">
          <a:xfrm>
            <a:off x="6096000" y="1981200"/>
            <a:ext cx="2667000" cy="27432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1066800" y="5410200"/>
            <a:ext cx="5943600" cy="76962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dirty="0"/>
              <a:t>Using Foursquare API we  the neighbor hoods and the same is done , some part of the code is shown below and the </a:t>
            </a:r>
            <a:r>
              <a:rPr lang="en-US" sz="2000" dirty="0" smtClean="0"/>
              <a:t>neighborhoods </a:t>
            </a:r>
            <a:r>
              <a:rPr lang="en-US" sz="2000" dirty="0"/>
              <a:t>are shown in the </a:t>
            </a:r>
            <a:r>
              <a:rPr lang="en-US" sz="2000" dirty="0" smtClean="0"/>
              <a:t>map</a:t>
            </a:r>
          </a:p>
          <a:p>
            <a:endParaRPr lang="en-US" sz="2000" dirty="0"/>
          </a:p>
          <a:p>
            <a:endParaRPr lang="en-US" sz="2000" dirty="0"/>
          </a:p>
        </p:txBody>
      </p:sp>
      <p:pic>
        <p:nvPicPr>
          <p:cNvPr id="4" name="Picture 3"/>
          <p:cNvPicPr/>
          <p:nvPr/>
        </p:nvPicPr>
        <p:blipFill>
          <a:blip r:embed="rId2"/>
          <a:srcRect/>
          <a:stretch>
            <a:fillRect/>
          </a:stretch>
        </p:blipFill>
        <p:spPr bwMode="auto">
          <a:xfrm>
            <a:off x="762000" y="1905000"/>
            <a:ext cx="3581400" cy="411099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953000" y="2286000"/>
            <a:ext cx="3810000" cy="3429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dirty="0"/>
              <a:t>The neighborhoods are now displayed with their income and population in the sorting order of income and then neighborhood count</a:t>
            </a:r>
          </a:p>
        </p:txBody>
      </p:sp>
      <p:pic>
        <p:nvPicPr>
          <p:cNvPr id="4" name="Picture 3"/>
          <p:cNvPicPr/>
          <p:nvPr/>
        </p:nvPicPr>
        <p:blipFill>
          <a:blip r:embed="rId2"/>
          <a:srcRect/>
          <a:stretch>
            <a:fillRect/>
          </a:stretch>
        </p:blipFill>
        <p:spPr bwMode="auto">
          <a:xfrm>
            <a:off x="1600200" y="1485900"/>
            <a:ext cx="5943600"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200" dirty="0" smtClean="0"/>
              <a:t>The top 10 neighborhoods are shown below based on the income and followed y neighborhoods count</a:t>
            </a:r>
            <a:endParaRPr lang="en-US" sz="2200" dirty="0"/>
          </a:p>
        </p:txBody>
      </p:sp>
      <p:pic>
        <p:nvPicPr>
          <p:cNvPr id="5" name="Picture 4"/>
          <p:cNvPicPr/>
          <p:nvPr/>
        </p:nvPicPr>
        <p:blipFill>
          <a:blip r:embed="rId2"/>
          <a:srcRect/>
          <a:stretch>
            <a:fillRect/>
          </a:stretch>
        </p:blipFill>
        <p:spPr bwMode="auto">
          <a:xfrm>
            <a:off x="990600" y="2133600"/>
            <a:ext cx="7086600" cy="2514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200" dirty="0"/>
              <a:t>In this </a:t>
            </a:r>
            <a:r>
              <a:rPr lang="en-US" sz="2200" dirty="0" smtClean="0"/>
              <a:t>project, the neighborhoods are identified  </a:t>
            </a:r>
            <a:r>
              <a:rPr lang="en-US" sz="2200" dirty="0"/>
              <a:t>based on their population and income.  This gives the insight of various </a:t>
            </a:r>
            <a:r>
              <a:rPr lang="en-US" sz="2200" dirty="0" smtClean="0"/>
              <a:t>neighborhoods </a:t>
            </a:r>
            <a:r>
              <a:rPr lang="en-US" sz="2200" dirty="0"/>
              <a:t>for the opening of a new restaurant</a:t>
            </a:r>
            <a:r>
              <a:rPr lang="en-US" sz="2200" dirty="0" smtClean="0"/>
              <a:t>.</a:t>
            </a:r>
          </a:p>
          <a:p>
            <a:endParaRPr lang="en-US" sz="2200" dirty="0"/>
          </a:p>
          <a:p>
            <a:r>
              <a:rPr lang="en-US" sz="2200" dirty="0"/>
              <a:t>Then, </a:t>
            </a:r>
            <a:r>
              <a:rPr lang="en-US" sz="2200" dirty="0" smtClean="0"/>
              <a:t>the 10 neighborhoods are populated with </a:t>
            </a:r>
            <a:r>
              <a:rPr lang="en-US" sz="2200" dirty="0"/>
              <a:t>the adequate information such as income and the count,  within these adequate </a:t>
            </a:r>
            <a:r>
              <a:rPr lang="en-US" sz="2200" dirty="0" smtClean="0"/>
              <a:t>neighborhoods</a:t>
            </a:r>
            <a:r>
              <a:rPr lang="en-US" sz="2200" dirty="0"/>
              <a:t>, one can gain profits if a restaurant is opened</a:t>
            </a:r>
            <a:r>
              <a:rPr lang="en-US" sz="2200" dirty="0" smtClean="0"/>
              <a:t>.</a:t>
            </a:r>
            <a:br>
              <a:rPr lang="en-US" sz="2200" dirty="0" smtClean="0"/>
            </a:br>
            <a:endParaRPr lang="en-US" sz="2200" dirty="0"/>
          </a:p>
          <a:p>
            <a:r>
              <a:rPr lang="en-US" sz="2200" dirty="0"/>
              <a:t>Catering services can use similar data analysis in order to find the best spots to open a retail shop.</a:t>
            </a:r>
          </a:p>
          <a:p>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TotalTime>
  <Words>210</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Trek</vt:lpstr>
      <vt:lpstr>CAPSTONE PROJECT : BATTLE OF THE NEIGHBOURHOODS </vt:lpstr>
      <vt:lpstr>INTRODUCTION</vt:lpstr>
      <vt:lpstr>DATA DESCRIPTION</vt:lpstr>
      <vt:lpstr> Methodology</vt:lpstr>
      <vt:lpstr>Slide 5</vt:lpstr>
      <vt:lpstr>Slide 6</vt:lpstr>
      <vt:lpstr>Slide 7</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BATTLE OF THE NEIGHBOURHOODS </dc:title>
  <dc:creator>HP</dc:creator>
  <cp:lastModifiedBy>HP</cp:lastModifiedBy>
  <cp:revision>6</cp:revision>
  <dcterms:created xsi:type="dcterms:W3CDTF">2020-04-14T13:55:50Z</dcterms:created>
  <dcterms:modified xsi:type="dcterms:W3CDTF">2020-04-14T14:15:43Z</dcterms:modified>
</cp:coreProperties>
</file>