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9" r:id="rId14"/>
    <p:sldId id="270" r:id="rId15"/>
    <p:sldId id="271" r:id="rId16"/>
    <p:sldId id="273" r:id="rId17"/>
    <p:sldId id="272" r:id="rId18"/>
    <p:sldId id="275" r:id="rId19"/>
    <p:sldId id="278" r:id="rId20"/>
    <p:sldId id="276" r:id="rId21"/>
    <p:sldId id="277"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4679"/>
  </p:normalViewPr>
  <p:slideViewPr>
    <p:cSldViewPr snapToGrid="0" snapToObjects="1">
      <p:cViewPr>
        <p:scale>
          <a:sx n="93" d="100"/>
          <a:sy n="93" d="100"/>
        </p:scale>
        <p:origin x="144"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7T00:56:55.466"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B74645-7DE3-184F-99D2-7C2359141C07}" type="datetimeFigureOut">
              <a:rPr lang="en-US" smtClean="0"/>
              <a:t>12/6/19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423826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74645-7DE3-184F-99D2-7C2359141C07}" type="datetimeFigureOut">
              <a:rPr lang="en-US" smtClean="0"/>
              <a:t>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85460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74645-7DE3-184F-99D2-7C2359141C07}" type="datetimeFigureOut">
              <a:rPr lang="en-US" smtClean="0"/>
              <a:t>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357814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74645-7DE3-184F-99D2-7C2359141C07}" type="datetimeFigureOut">
              <a:rPr lang="en-US" smtClean="0"/>
              <a:t>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19274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74645-7DE3-184F-99D2-7C2359141C07}" type="datetimeFigureOut">
              <a:rPr lang="en-US" smtClean="0"/>
              <a:t>12/6/19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206449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B74645-7DE3-184F-99D2-7C2359141C07}" type="datetimeFigureOut">
              <a:rPr lang="en-US" smtClean="0"/>
              <a:t>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190720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B74645-7DE3-184F-99D2-7C2359141C07}" type="datetimeFigureOut">
              <a:rPr lang="en-US" smtClean="0"/>
              <a:t>12/6/19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13753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B74645-7DE3-184F-99D2-7C2359141C07}" type="datetimeFigureOut">
              <a:rPr lang="en-US" smtClean="0"/>
              <a:t>12/6/19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235664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4645-7DE3-184F-99D2-7C2359141C07}" type="datetimeFigureOut">
              <a:rPr lang="en-US" smtClean="0"/>
              <a:t>12/6/19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218832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B74645-7DE3-184F-99D2-7C2359141C07}" type="datetimeFigureOut">
              <a:rPr lang="en-US" smtClean="0"/>
              <a:t>12/6/19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94147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B74645-7DE3-184F-99D2-7C2359141C07}" type="datetimeFigureOut">
              <a:rPr lang="en-US" smtClean="0"/>
              <a:t>12/6/19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0E68F22-AF0A-934A-AFD7-95A8257203BF}" type="slidenum">
              <a:rPr lang="en-US" smtClean="0"/>
              <a:t>‹#›</a:t>
            </a:fld>
            <a:endParaRPr lang="en-US"/>
          </a:p>
        </p:txBody>
      </p:sp>
    </p:spTree>
    <p:extLst>
      <p:ext uri="{BB962C8B-B14F-4D97-AF65-F5344CB8AC3E}">
        <p14:creationId xmlns:p14="http://schemas.microsoft.com/office/powerpoint/2010/main" val="190142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B74645-7DE3-184F-99D2-7C2359141C07}" type="datetimeFigureOut">
              <a:rPr lang="en-US" smtClean="0"/>
              <a:t>12/6/19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0E68F22-AF0A-934A-AFD7-95A8257203BF}"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3987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ponggame.org/" TargetMode="External"/><Relationship Id="rId3" Type="http://schemas.openxmlformats.org/officeDocument/2006/relationships/hyperlink" Target="http://library.iitd.ac.in/print-journals.php" TargetMode="External"/><Relationship Id="rId7" Type="http://schemas.openxmlformats.org/officeDocument/2006/relationships/hyperlink" Target="https://www.youtube.com/watch?v=xIqeK2hzx1I" TargetMode="External"/><Relationship Id="rId2" Type="http://schemas.openxmlformats.org/officeDocument/2006/relationships/hyperlink" Target="https://en.wikipedia.org/wiki/Tic-tac-toe" TargetMode="External"/><Relationship Id="rId1" Type="http://schemas.openxmlformats.org/officeDocument/2006/relationships/slideLayout" Target="../slideLayouts/slideLayout2.xml"/><Relationship Id="rId6" Type="http://schemas.openxmlformats.org/officeDocument/2006/relationships/hyperlink" Target="https://en.wikipedia.org/wiki/Pong" TargetMode="External"/><Relationship Id="rId5" Type="http://schemas.openxmlformats.org/officeDocument/2006/relationships/hyperlink" Target="https://docs.oracle.com/javase/7/docs/api/java/awt/Graphics.html" TargetMode="External"/><Relationship Id="rId4" Type="http://schemas.openxmlformats.org/officeDocument/2006/relationships/hyperlink" Target="https://stackoverflow.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ED92-BA76-864B-BE84-6D7C099D2EB5}"/>
              </a:ext>
            </a:extLst>
          </p:cNvPr>
          <p:cNvSpPr>
            <a:spLocks noGrp="1"/>
          </p:cNvSpPr>
          <p:nvPr>
            <p:ph type="ctrTitle"/>
          </p:nvPr>
        </p:nvSpPr>
        <p:spPr>
          <a:xfrm>
            <a:off x="1912968" y="1780982"/>
            <a:ext cx="8637073" cy="2920713"/>
          </a:xfrm>
        </p:spPr>
        <p:txBody>
          <a:bodyPr>
            <a:normAutofit fontScale="90000"/>
          </a:bodyPr>
          <a:lstStyle/>
          <a:p>
            <a:br>
              <a:rPr lang="en-US" b="1" dirty="0"/>
            </a:br>
            <a:r>
              <a:rPr lang="en-US" b="1" dirty="0"/>
              <a:t>Human vs Computer Ping Pong Game API </a:t>
            </a:r>
            <a:br>
              <a:rPr lang="en-US" b="1" dirty="0"/>
            </a:br>
            <a:r>
              <a:rPr lang="en-US" sz="1700" dirty="0"/>
              <a:t>Team Pong</a:t>
            </a:r>
            <a:br>
              <a:rPr lang="en-US" dirty="0"/>
            </a:br>
            <a:br>
              <a:rPr lang="en-US" dirty="0"/>
            </a:br>
            <a:endParaRPr lang="en-US" dirty="0"/>
          </a:p>
        </p:txBody>
      </p:sp>
      <p:sp>
        <p:nvSpPr>
          <p:cNvPr id="3" name="Subtitle 2">
            <a:extLst>
              <a:ext uri="{FF2B5EF4-FFF2-40B4-BE49-F238E27FC236}">
                <a16:creationId xmlns:a16="http://schemas.microsoft.com/office/drawing/2014/main" id="{3023B069-4678-884D-BB8A-8B4ABD4CE406}"/>
              </a:ext>
            </a:extLst>
          </p:cNvPr>
          <p:cNvSpPr>
            <a:spLocks noGrp="1"/>
          </p:cNvSpPr>
          <p:nvPr>
            <p:ph type="subTitle" idx="1"/>
          </p:nvPr>
        </p:nvSpPr>
        <p:spPr/>
        <p:txBody>
          <a:bodyPr/>
          <a:lstStyle/>
          <a:p>
            <a:r>
              <a:rPr lang="en-US" dirty="0" err="1"/>
              <a:t>Vikas</a:t>
            </a:r>
            <a:r>
              <a:rPr lang="en-US" dirty="0"/>
              <a:t> Bhat </a:t>
            </a:r>
          </a:p>
        </p:txBody>
      </p:sp>
      <p:pic>
        <p:nvPicPr>
          <p:cNvPr id="5" name="Picture 4">
            <a:extLst>
              <a:ext uri="{FF2B5EF4-FFF2-40B4-BE49-F238E27FC236}">
                <a16:creationId xmlns:a16="http://schemas.microsoft.com/office/drawing/2014/main" id="{6B9CF44D-3834-B94C-9329-1CB6CE632BF7}"/>
              </a:ext>
            </a:extLst>
          </p:cNvPr>
          <p:cNvPicPr>
            <a:picLocks noChangeAspect="1"/>
          </p:cNvPicPr>
          <p:nvPr/>
        </p:nvPicPr>
        <p:blipFill>
          <a:blip r:embed="rId2"/>
          <a:stretch>
            <a:fillRect/>
          </a:stretch>
        </p:blipFill>
        <p:spPr>
          <a:xfrm>
            <a:off x="3162713" y="2998079"/>
            <a:ext cx="1609744" cy="1451989"/>
          </a:xfrm>
          <a:prstGeom prst="rect">
            <a:avLst/>
          </a:prstGeom>
        </p:spPr>
      </p:pic>
    </p:spTree>
    <p:extLst>
      <p:ext uri="{BB962C8B-B14F-4D97-AF65-F5344CB8AC3E}">
        <p14:creationId xmlns:p14="http://schemas.microsoft.com/office/powerpoint/2010/main" val="366086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4F74-ECF9-7141-9F44-48740D99AB93}"/>
              </a:ext>
            </a:extLst>
          </p:cNvPr>
          <p:cNvSpPr>
            <a:spLocks noGrp="1"/>
          </p:cNvSpPr>
          <p:nvPr>
            <p:ph type="title"/>
          </p:nvPr>
        </p:nvSpPr>
        <p:spPr>
          <a:xfrm>
            <a:off x="440197" y="1045471"/>
            <a:ext cx="9603275" cy="1049235"/>
          </a:xfrm>
        </p:spPr>
        <p:txBody>
          <a:bodyPr>
            <a:noAutofit/>
          </a:bodyPr>
          <a:lstStyle/>
          <a:p>
            <a:r>
              <a:rPr lang="en-US" dirty="0"/>
              <a:t>User Feedback - First Prototype</a:t>
            </a:r>
            <a:br>
              <a:rPr lang="en-US" dirty="0"/>
            </a:br>
            <a:br>
              <a:rPr lang="en-US" dirty="0"/>
            </a:br>
            <a:endParaRPr lang="en-US" dirty="0"/>
          </a:p>
        </p:txBody>
      </p:sp>
      <p:sp>
        <p:nvSpPr>
          <p:cNvPr id="3" name="Content Placeholder 2">
            <a:extLst>
              <a:ext uri="{FF2B5EF4-FFF2-40B4-BE49-F238E27FC236}">
                <a16:creationId xmlns:a16="http://schemas.microsoft.com/office/drawing/2014/main" id="{B40A4084-25A6-F84C-93BE-5A776042B643}"/>
              </a:ext>
            </a:extLst>
          </p:cNvPr>
          <p:cNvSpPr>
            <a:spLocks noGrp="1"/>
          </p:cNvSpPr>
          <p:nvPr>
            <p:ph idx="1"/>
          </p:nvPr>
        </p:nvSpPr>
        <p:spPr>
          <a:xfrm>
            <a:off x="680718" y="1811148"/>
            <a:ext cx="10515600" cy="3197730"/>
          </a:xfrm>
        </p:spPr>
        <p:txBody>
          <a:bodyPr>
            <a:normAutofit/>
          </a:bodyPr>
          <a:lstStyle/>
          <a:p>
            <a:r>
              <a:rPr lang="en-US" dirty="0">
                <a:latin typeface="Times" pitchFamily="2" charset="0"/>
              </a:rPr>
              <a:t>Very basic, no special features to be considered worth the time</a:t>
            </a:r>
          </a:p>
          <a:p>
            <a:r>
              <a:rPr lang="en-US" dirty="0">
                <a:latin typeface="Times" pitchFamily="2" charset="0"/>
              </a:rPr>
              <a:t>No competition, can play this game without getting defeated which makes it no fun</a:t>
            </a:r>
          </a:p>
          <a:p>
            <a:r>
              <a:rPr lang="en-US" dirty="0">
                <a:latin typeface="Times" pitchFamily="2" charset="0"/>
              </a:rPr>
              <a:t>No instructions are provided</a:t>
            </a:r>
          </a:p>
          <a:p>
            <a:r>
              <a:rPr lang="en-US" dirty="0">
                <a:latin typeface="Times" pitchFamily="2" charset="0"/>
              </a:rPr>
              <a:t>One user liked the fact that only mouse is required, which makes it very easily playable.</a:t>
            </a:r>
          </a:p>
          <a:p>
            <a:endParaRPr lang="en-US" dirty="0">
              <a:latin typeface="Times" pitchFamily="2" charset="0"/>
            </a:endParaRPr>
          </a:p>
          <a:p>
            <a:endParaRPr lang="en-US" dirty="0">
              <a:latin typeface="Times" pitchFamily="2" charset="0"/>
            </a:endParaRPr>
          </a:p>
          <a:p>
            <a:pPr marL="0" indent="0">
              <a:buNone/>
            </a:pPr>
            <a:endParaRPr lang="en-US" dirty="0">
              <a:latin typeface="Times" pitchFamily="2" charset="0"/>
            </a:endParaRPr>
          </a:p>
        </p:txBody>
      </p:sp>
      <p:sp>
        <p:nvSpPr>
          <p:cNvPr id="5" name="TextBox 4">
            <a:extLst>
              <a:ext uri="{FF2B5EF4-FFF2-40B4-BE49-F238E27FC236}">
                <a16:creationId xmlns:a16="http://schemas.microsoft.com/office/drawing/2014/main" id="{025971A6-3FEC-9B4F-B91A-EE54F5A4F40D}"/>
              </a:ext>
            </a:extLst>
          </p:cNvPr>
          <p:cNvSpPr txBox="1"/>
          <p:nvPr/>
        </p:nvSpPr>
        <p:spPr>
          <a:xfrm>
            <a:off x="768661" y="4362547"/>
            <a:ext cx="10640291" cy="1292662"/>
          </a:xfrm>
          <a:prstGeom prst="rect">
            <a:avLst/>
          </a:prstGeom>
          <a:noFill/>
        </p:spPr>
        <p:txBody>
          <a:bodyPr wrap="square" rtlCol="0">
            <a:spAutoFit/>
          </a:bodyPr>
          <a:lstStyle/>
          <a:p>
            <a:r>
              <a:rPr lang="en-US" sz="2000" dirty="0">
                <a:latin typeface="Times" pitchFamily="2" charset="0"/>
              </a:rPr>
              <a:t>Our team did a survey after this iteration, we found that people want a game which is easy to understand but challenging</a:t>
            </a:r>
          </a:p>
          <a:p>
            <a:r>
              <a:rPr lang="en-US" sz="2000" dirty="0">
                <a:latin typeface="Times" pitchFamily="2" charset="0"/>
              </a:rPr>
              <a:t>And we also found that almost 63% of users wants a user manual for the game. </a:t>
            </a:r>
          </a:p>
          <a:p>
            <a:r>
              <a:rPr lang="en-US" dirty="0"/>
              <a:t> </a:t>
            </a:r>
          </a:p>
        </p:txBody>
      </p:sp>
    </p:spTree>
    <p:extLst>
      <p:ext uri="{BB962C8B-B14F-4D97-AF65-F5344CB8AC3E}">
        <p14:creationId xmlns:p14="http://schemas.microsoft.com/office/powerpoint/2010/main" val="145138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C30C-A1A8-1543-ACBB-046CEBC72FBC}"/>
              </a:ext>
            </a:extLst>
          </p:cNvPr>
          <p:cNvSpPr>
            <a:spLocks noGrp="1"/>
          </p:cNvSpPr>
          <p:nvPr>
            <p:ph type="title"/>
          </p:nvPr>
        </p:nvSpPr>
        <p:spPr>
          <a:xfrm>
            <a:off x="1362930" y="641453"/>
            <a:ext cx="9291215" cy="1049235"/>
          </a:xfrm>
        </p:spPr>
        <p:txBody>
          <a:bodyPr/>
          <a:lstStyle/>
          <a:p>
            <a:r>
              <a:rPr lang="en-US" dirty="0"/>
              <a:t>Medium Fidelity </a:t>
            </a:r>
            <a:r>
              <a:rPr lang="en" dirty="0"/>
              <a:t>Prototype</a:t>
            </a:r>
            <a:endParaRPr lang="en-US" dirty="0"/>
          </a:p>
        </p:txBody>
      </p:sp>
      <p:pic>
        <p:nvPicPr>
          <p:cNvPr id="4" name="Content Placeholder 14">
            <a:extLst>
              <a:ext uri="{FF2B5EF4-FFF2-40B4-BE49-F238E27FC236}">
                <a16:creationId xmlns:a16="http://schemas.microsoft.com/office/drawing/2014/main" id="{71B4CCBE-8F18-9F4C-AAC2-E08500752C68}"/>
              </a:ext>
            </a:extLst>
          </p:cNvPr>
          <p:cNvPicPr>
            <a:picLocks noChangeAspect="1"/>
          </p:cNvPicPr>
          <p:nvPr/>
        </p:nvPicPr>
        <p:blipFill>
          <a:blip r:embed="rId2"/>
          <a:stretch>
            <a:fillRect/>
          </a:stretch>
        </p:blipFill>
        <p:spPr>
          <a:xfrm>
            <a:off x="261608" y="1690688"/>
            <a:ext cx="8660719" cy="4723967"/>
          </a:xfrm>
          <a:prstGeom prst="rect">
            <a:avLst/>
          </a:prstGeom>
        </p:spPr>
      </p:pic>
      <p:sp>
        <p:nvSpPr>
          <p:cNvPr id="5" name="Rectangle 4">
            <a:extLst>
              <a:ext uri="{FF2B5EF4-FFF2-40B4-BE49-F238E27FC236}">
                <a16:creationId xmlns:a16="http://schemas.microsoft.com/office/drawing/2014/main" id="{A930F6C9-D2C1-714B-949C-3BDB478C7E31}"/>
              </a:ext>
            </a:extLst>
          </p:cNvPr>
          <p:cNvSpPr/>
          <p:nvPr/>
        </p:nvSpPr>
        <p:spPr>
          <a:xfrm>
            <a:off x="9116290" y="1823197"/>
            <a:ext cx="3075709" cy="1833451"/>
          </a:xfrm>
          <a:prstGeom prst="rect">
            <a:avLst/>
          </a:prstGeom>
        </p:spPr>
        <p:txBody>
          <a:bodyPr wrap="square">
            <a:spAutoFit/>
          </a:bodyPr>
          <a:lstStyle/>
          <a:p>
            <a:pPr lvl="0" algn="just">
              <a:lnSpc>
                <a:spcPct val="115000"/>
              </a:lnSpc>
              <a:buClr>
                <a:schemeClr val="dk1"/>
              </a:buClr>
              <a:buSzPct val="78571"/>
            </a:pPr>
            <a:r>
              <a:rPr lang="en" sz="2000" dirty="0">
                <a:latin typeface="Times" pitchFamily="2" charset="0"/>
              </a:rPr>
              <a:t>This is our home page people can select if they want to host the game or join the game using the IP </a:t>
            </a:r>
            <a:r>
              <a:rPr lang="en-US" sz="2000" dirty="0">
                <a:latin typeface="Times" pitchFamily="2" charset="0"/>
              </a:rPr>
              <a:t>address</a:t>
            </a:r>
            <a:endParaRPr lang="en" sz="2000" dirty="0">
              <a:latin typeface="Times" pitchFamily="2" charset="0"/>
            </a:endParaRPr>
          </a:p>
        </p:txBody>
      </p:sp>
    </p:spTree>
    <p:extLst>
      <p:ext uri="{BB962C8B-B14F-4D97-AF65-F5344CB8AC3E}">
        <p14:creationId xmlns:p14="http://schemas.microsoft.com/office/powerpoint/2010/main" val="265106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95DB9-6282-3040-A9EB-51AF225793D7}"/>
              </a:ext>
            </a:extLst>
          </p:cNvPr>
          <p:cNvPicPr>
            <a:picLocks noChangeAspect="1"/>
          </p:cNvPicPr>
          <p:nvPr/>
        </p:nvPicPr>
        <p:blipFill>
          <a:blip r:embed="rId2"/>
          <a:stretch>
            <a:fillRect/>
          </a:stretch>
        </p:blipFill>
        <p:spPr>
          <a:xfrm>
            <a:off x="483464" y="1945409"/>
            <a:ext cx="3213100" cy="3200400"/>
          </a:xfrm>
          <a:prstGeom prst="rect">
            <a:avLst/>
          </a:prstGeom>
        </p:spPr>
      </p:pic>
      <p:pic>
        <p:nvPicPr>
          <p:cNvPr id="6" name="Picture 5">
            <a:extLst>
              <a:ext uri="{FF2B5EF4-FFF2-40B4-BE49-F238E27FC236}">
                <a16:creationId xmlns:a16="http://schemas.microsoft.com/office/drawing/2014/main" id="{7A763DEF-858F-7948-B927-9763C702F057}"/>
              </a:ext>
            </a:extLst>
          </p:cNvPr>
          <p:cNvPicPr>
            <a:picLocks noChangeAspect="1"/>
          </p:cNvPicPr>
          <p:nvPr/>
        </p:nvPicPr>
        <p:blipFill>
          <a:blip r:embed="rId3"/>
          <a:stretch>
            <a:fillRect/>
          </a:stretch>
        </p:blipFill>
        <p:spPr>
          <a:xfrm>
            <a:off x="8064499" y="1970809"/>
            <a:ext cx="3073400" cy="3149600"/>
          </a:xfrm>
          <a:prstGeom prst="rect">
            <a:avLst/>
          </a:prstGeom>
        </p:spPr>
      </p:pic>
      <p:pic>
        <p:nvPicPr>
          <p:cNvPr id="7" name="Picture 6">
            <a:extLst>
              <a:ext uri="{FF2B5EF4-FFF2-40B4-BE49-F238E27FC236}">
                <a16:creationId xmlns:a16="http://schemas.microsoft.com/office/drawing/2014/main" id="{90533536-1C6E-5D43-A58B-D9A5CE62E68D}"/>
              </a:ext>
            </a:extLst>
          </p:cNvPr>
          <p:cNvPicPr>
            <a:picLocks noChangeAspect="1"/>
          </p:cNvPicPr>
          <p:nvPr/>
        </p:nvPicPr>
        <p:blipFill>
          <a:blip r:embed="rId4"/>
          <a:stretch>
            <a:fillRect/>
          </a:stretch>
        </p:blipFill>
        <p:spPr>
          <a:xfrm>
            <a:off x="4338059" y="1894609"/>
            <a:ext cx="3251200" cy="3251200"/>
          </a:xfrm>
          <a:prstGeom prst="rect">
            <a:avLst/>
          </a:prstGeom>
        </p:spPr>
      </p:pic>
      <p:sp>
        <p:nvSpPr>
          <p:cNvPr id="8" name="TextBox 7">
            <a:extLst>
              <a:ext uri="{FF2B5EF4-FFF2-40B4-BE49-F238E27FC236}">
                <a16:creationId xmlns:a16="http://schemas.microsoft.com/office/drawing/2014/main" id="{9E3B0FF6-C013-FE4C-986A-99AD97A5E87A}"/>
              </a:ext>
            </a:extLst>
          </p:cNvPr>
          <p:cNvSpPr txBox="1"/>
          <p:nvPr/>
        </p:nvSpPr>
        <p:spPr>
          <a:xfrm>
            <a:off x="483464" y="5500255"/>
            <a:ext cx="11207555" cy="400110"/>
          </a:xfrm>
          <a:prstGeom prst="rect">
            <a:avLst/>
          </a:prstGeom>
          <a:noFill/>
        </p:spPr>
        <p:txBody>
          <a:bodyPr wrap="none" rtlCol="0">
            <a:spAutoFit/>
          </a:bodyPr>
          <a:lstStyle/>
          <a:p>
            <a:r>
              <a:rPr lang="en-US" sz="2000" dirty="0">
                <a:latin typeface="Times" pitchFamily="2" charset="0"/>
              </a:rPr>
              <a:t>These are the different selection one can make which includes selecting number of players, difficulty level. </a:t>
            </a:r>
          </a:p>
        </p:txBody>
      </p:sp>
    </p:spTree>
    <p:extLst>
      <p:ext uri="{BB962C8B-B14F-4D97-AF65-F5344CB8AC3E}">
        <p14:creationId xmlns:p14="http://schemas.microsoft.com/office/powerpoint/2010/main" val="30942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F6AF35-6A78-1942-8861-9995F79E3A34}"/>
              </a:ext>
            </a:extLst>
          </p:cNvPr>
          <p:cNvSpPr>
            <a:spLocks noGrp="1"/>
          </p:cNvSpPr>
          <p:nvPr>
            <p:ph type="title"/>
          </p:nvPr>
        </p:nvSpPr>
        <p:spPr>
          <a:xfrm>
            <a:off x="838200" y="1059325"/>
            <a:ext cx="9603275" cy="1049235"/>
          </a:xfrm>
        </p:spPr>
        <p:txBody>
          <a:bodyPr>
            <a:noAutofit/>
          </a:bodyPr>
          <a:lstStyle/>
          <a:p>
            <a:r>
              <a:rPr lang="en-US" dirty="0"/>
              <a:t>User Feedback - Second Prototype</a:t>
            </a:r>
            <a:br>
              <a:rPr lang="en-US" dirty="0"/>
            </a:br>
            <a:br>
              <a:rPr lang="en-US" dirty="0"/>
            </a:br>
            <a:endParaRPr lang="en-US" dirty="0"/>
          </a:p>
        </p:txBody>
      </p:sp>
      <p:sp>
        <p:nvSpPr>
          <p:cNvPr id="5" name="Content Placeholder 2">
            <a:extLst>
              <a:ext uri="{FF2B5EF4-FFF2-40B4-BE49-F238E27FC236}">
                <a16:creationId xmlns:a16="http://schemas.microsoft.com/office/drawing/2014/main" id="{1CE28111-88B4-E044-87FC-8EBA2733904A}"/>
              </a:ext>
            </a:extLst>
          </p:cNvPr>
          <p:cNvSpPr>
            <a:spLocks noGrp="1"/>
          </p:cNvSpPr>
          <p:nvPr>
            <p:ph idx="1"/>
          </p:nvPr>
        </p:nvSpPr>
        <p:spPr>
          <a:xfrm>
            <a:off x="838200" y="2108560"/>
            <a:ext cx="10515600" cy="4351338"/>
          </a:xfrm>
        </p:spPr>
        <p:txBody>
          <a:bodyPr>
            <a:normAutofit/>
          </a:bodyPr>
          <a:lstStyle/>
          <a:p>
            <a:r>
              <a:rPr lang="en-US" dirty="0">
                <a:latin typeface="Times" pitchFamily="2" charset="0"/>
              </a:rPr>
              <a:t>Not enough vibrant to be interesting</a:t>
            </a:r>
          </a:p>
          <a:p>
            <a:r>
              <a:rPr lang="en-US" dirty="0">
                <a:latin typeface="Times" pitchFamily="2" charset="0"/>
              </a:rPr>
              <a:t>Users found the gameplay easy to understand</a:t>
            </a:r>
          </a:p>
          <a:p>
            <a:r>
              <a:rPr lang="en-US" dirty="0">
                <a:latin typeface="Times" pitchFamily="2" charset="0"/>
              </a:rPr>
              <a:t>Connection part is confusing</a:t>
            </a:r>
          </a:p>
          <a:p>
            <a:r>
              <a:rPr lang="en-US" dirty="0">
                <a:latin typeface="Times" pitchFamily="2" charset="0"/>
              </a:rPr>
              <a:t>The difficulty levels are almost same, i.e. the hardest level is similar to lowest level</a:t>
            </a:r>
          </a:p>
          <a:p>
            <a:endParaRPr lang="en-US" dirty="0">
              <a:latin typeface="Times" pitchFamily="2" charset="0"/>
            </a:endParaRPr>
          </a:p>
        </p:txBody>
      </p:sp>
    </p:spTree>
    <p:extLst>
      <p:ext uri="{BB962C8B-B14F-4D97-AF65-F5344CB8AC3E}">
        <p14:creationId xmlns:p14="http://schemas.microsoft.com/office/powerpoint/2010/main" val="230327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4155-CFB6-CF4A-9ADD-939924536DEC}"/>
              </a:ext>
            </a:extLst>
          </p:cNvPr>
          <p:cNvSpPr>
            <a:spLocks noGrp="1"/>
          </p:cNvSpPr>
          <p:nvPr>
            <p:ph type="title"/>
          </p:nvPr>
        </p:nvSpPr>
        <p:spPr/>
        <p:txBody>
          <a:bodyPr/>
          <a:lstStyle/>
          <a:p>
            <a:r>
              <a:rPr lang="en-US" dirty="0"/>
              <a:t>Additional Findings</a:t>
            </a:r>
          </a:p>
        </p:txBody>
      </p:sp>
      <p:sp>
        <p:nvSpPr>
          <p:cNvPr id="4" name="Rectangle 3">
            <a:extLst>
              <a:ext uri="{FF2B5EF4-FFF2-40B4-BE49-F238E27FC236}">
                <a16:creationId xmlns:a16="http://schemas.microsoft.com/office/drawing/2014/main" id="{3AE1A07B-5E19-5D44-92B4-A45288BBF33C}"/>
              </a:ext>
            </a:extLst>
          </p:cNvPr>
          <p:cNvSpPr/>
          <p:nvPr/>
        </p:nvSpPr>
        <p:spPr>
          <a:xfrm>
            <a:off x="949037" y="2460514"/>
            <a:ext cx="5784273" cy="1938992"/>
          </a:xfrm>
          <a:prstGeom prst="rect">
            <a:avLst/>
          </a:prstGeom>
        </p:spPr>
        <p:txBody>
          <a:bodyPr wrap="square">
            <a:spAutoFit/>
          </a:bodyPr>
          <a:lstStyle/>
          <a:p>
            <a:pPr lvl="0" algn="just"/>
            <a:r>
              <a:rPr lang="en-US" sz="2000" dirty="0">
                <a:latin typeface="Times" pitchFamily="2" charset="0"/>
                <a:ea typeface="Quicksand"/>
                <a:cs typeface="Quicksand"/>
                <a:sym typeface="Quicksand"/>
              </a:rPr>
              <a:t>Our survey showed that the majority (62%) thought the multiplayer part was the most engaging attribute. 53% said that a simplistic interface is critical. And x49% voted that the easy gameplay is critical component to engagement. </a:t>
            </a:r>
          </a:p>
          <a:p>
            <a:pPr lvl="0"/>
            <a:endParaRPr lang="en-US" sz="2000" dirty="0">
              <a:solidFill>
                <a:schemeClr val="dk1"/>
              </a:solidFill>
              <a:latin typeface="Quicksand"/>
              <a:ea typeface="Quicksand"/>
              <a:cs typeface="Quicksand"/>
              <a:sym typeface="Quicksand"/>
            </a:endParaRPr>
          </a:p>
        </p:txBody>
      </p:sp>
      <p:pic>
        <p:nvPicPr>
          <p:cNvPr id="9" name="Shape 208">
            <a:extLst>
              <a:ext uri="{FF2B5EF4-FFF2-40B4-BE49-F238E27FC236}">
                <a16:creationId xmlns:a16="http://schemas.microsoft.com/office/drawing/2014/main" id="{BCF3B6C9-3950-3A43-AA42-6C2626B51A27}"/>
              </a:ext>
            </a:extLst>
          </p:cNvPr>
          <p:cNvPicPr preferRelativeResize="0"/>
          <p:nvPr/>
        </p:nvPicPr>
        <p:blipFill>
          <a:blip r:embed="rId2">
            <a:alphaModFix/>
          </a:blip>
          <a:stretch>
            <a:fillRect/>
          </a:stretch>
        </p:blipFill>
        <p:spPr>
          <a:xfrm>
            <a:off x="7682346" y="1958398"/>
            <a:ext cx="2943225" cy="2943225"/>
          </a:xfrm>
          <a:prstGeom prst="rect">
            <a:avLst/>
          </a:prstGeom>
          <a:noFill/>
          <a:ln>
            <a:noFill/>
          </a:ln>
        </p:spPr>
      </p:pic>
    </p:spTree>
    <p:extLst>
      <p:ext uri="{BB962C8B-B14F-4D97-AF65-F5344CB8AC3E}">
        <p14:creationId xmlns:p14="http://schemas.microsoft.com/office/powerpoint/2010/main" val="204802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EBB0382-6D97-EA4D-80DE-F7931E1B86CC}"/>
              </a:ext>
            </a:extLst>
          </p:cNvPr>
          <p:cNvSpPr>
            <a:spLocks noGrp="1"/>
          </p:cNvSpPr>
          <p:nvPr>
            <p:ph idx="1"/>
          </p:nvPr>
        </p:nvSpPr>
        <p:spPr>
          <a:xfrm>
            <a:off x="838200" y="675698"/>
            <a:ext cx="10515600" cy="4351338"/>
          </a:xfrm>
        </p:spPr>
        <p:txBody>
          <a:bodyPr/>
          <a:lstStyle/>
          <a:p>
            <a:pPr marL="0" indent="0">
              <a:buNone/>
            </a:pPr>
            <a:r>
              <a:rPr lang="en-US" dirty="0">
                <a:latin typeface="Times" pitchFamily="2" charset="0"/>
              </a:rPr>
              <a:t>We also found that more than 50 %  of users are not getting engaged in the game for more than 10 mins, only 15% users are playing the game for about 20 mins, our mission was to make a game which can be played between daily tasks, but we realized that we have to increase this time limit by at least 2x.</a:t>
            </a:r>
          </a:p>
          <a:p>
            <a:endParaRPr lang="en-US" dirty="0"/>
          </a:p>
        </p:txBody>
      </p:sp>
      <p:pic>
        <p:nvPicPr>
          <p:cNvPr id="9" name="Content Placeholder 4">
            <a:extLst>
              <a:ext uri="{FF2B5EF4-FFF2-40B4-BE49-F238E27FC236}">
                <a16:creationId xmlns:a16="http://schemas.microsoft.com/office/drawing/2014/main" id="{DF19B28D-D867-CD45-8767-E8A89B36019F}"/>
              </a:ext>
            </a:extLst>
          </p:cNvPr>
          <p:cNvPicPr>
            <a:picLocks noChangeAspect="1"/>
          </p:cNvPicPr>
          <p:nvPr/>
        </p:nvPicPr>
        <p:blipFill>
          <a:blip r:embed="rId2"/>
          <a:stretch>
            <a:fillRect/>
          </a:stretch>
        </p:blipFill>
        <p:spPr>
          <a:xfrm>
            <a:off x="3646054" y="2588636"/>
            <a:ext cx="3073400" cy="2438400"/>
          </a:xfrm>
          <a:prstGeom prst="rect">
            <a:avLst/>
          </a:prstGeom>
        </p:spPr>
      </p:pic>
    </p:spTree>
    <p:extLst>
      <p:ext uri="{BB962C8B-B14F-4D97-AF65-F5344CB8AC3E}">
        <p14:creationId xmlns:p14="http://schemas.microsoft.com/office/powerpoint/2010/main" val="3120072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9634-8843-C543-ACBB-A43D697A45A1}"/>
              </a:ext>
            </a:extLst>
          </p:cNvPr>
          <p:cNvSpPr>
            <a:spLocks noGrp="1"/>
          </p:cNvSpPr>
          <p:nvPr>
            <p:ph type="title"/>
          </p:nvPr>
        </p:nvSpPr>
        <p:spPr>
          <a:xfrm>
            <a:off x="1437724" y="624410"/>
            <a:ext cx="9291215" cy="1049235"/>
          </a:xfrm>
        </p:spPr>
        <p:txBody>
          <a:bodyPr/>
          <a:lstStyle/>
          <a:p>
            <a:r>
              <a:rPr lang="en-US" dirty="0"/>
              <a:t>High Fidelity </a:t>
            </a:r>
            <a:r>
              <a:rPr lang="en" dirty="0"/>
              <a:t>Prototype</a:t>
            </a:r>
            <a:endParaRPr lang="en-US" dirty="0"/>
          </a:p>
        </p:txBody>
      </p:sp>
      <p:pic>
        <p:nvPicPr>
          <p:cNvPr id="2049" name="Picture 1" descr="page6image3812288">
            <a:extLst>
              <a:ext uri="{FF2B5EF4-FFF2-40B4-BE49-F238E27FC236}">
                <a16:creationId xmlns:a16="http://schemas.microsoft.com/office/drawing/2014/main" id="{91D8905B-B5DD-9840-853D-097B7F05D6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59" y="2078182"/>
            <a:ext cx="5589732" cy="339053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6image3811616">
            <a:extLst>
              <a:ext uri="{FF2B5EF4-FFF2-40B4-BE49-F238E27FC236}">
                <a16:creationId xmlns:a16="http://schemas.microsoft.com/office/drawing/2014/main" id="{ACBBB59A-03DD-354E-844D-CD6DDC07C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121" y="1834970"/>
            <a:ext cx="4398818" cy="28201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181C30-6B80-BB45-A3EE-EBCE3575DC35}"/>
              </a:ext>
            </a:extLst>
          </p:cNvPr>
          <p:cNvSpPr txBox="1"/>
          <p:nvPr/>
        </p:nvSpPr>
        <p:spPr>
          <a:xfrm>
            <a:off x="6534475" y="5068611"/>
            <a:ext cx="1995055" cy="800219"/>
          </a:xfrm>
          <a:prstGeom prst="rect">
            <a:avLst/>
          </a:prstGeom>
          <a:noFill/>
        </p:spPr>
        <p:txBody>
          <a:bodyPr wrap="square" rtlCol="0">
            <a:spAutoFit/>
          </a:bodyPr>
          <a:lstStyle/>
          <a:p>
            <a:r>
              <a:rPr lang="en-US" sz="2800" dirty="0"/>
              <a:t>Event Flow </a:t>
            </a:r>
          </a:p>
          <a:p>
            <a:endParaRPr lang="en-US" dirty="0"/>
          </a:p>
        </p:txBody>
      </p:sp>
    </p:spTree>
    <p:extLst>
      <p:ext uri="{BB962C8B-B14F-4D97-AF65-F5344CB8AC3E}">
        <p14:creationId xmlns:p14="http://schemas.microsoft.com/office/powerpoint/2010/main" val="220694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EDC2-592F-004B-BC1E-8388633373D1}"/>
              </a:ext>
            </a:extLst>
          </p:cNvPr>
          <p:cNvSpPr>
            <a:spLocks noGrp="1"/>
          </p:cNvSpPr>
          <p:nvPr>
            <p:ph type="title"/>
          </p:nvPr>
        </p:nvSpPr>
        <p:spPr/>
        <p:txBody>
          <a:bodyPr/>
          <a:lstStyle/>
          <a:p>
            <a:r>
              <a:rPr lang="en-US" dirty="0"/>
              <a:t>High Fidelity </a:t>
            </a:r>
            <a:r>
              <a:rPr lang="en" dirty="0"/>
              <a:t>Prototype (1</a:t>
            </a:r>
            <a:r>
              <a:rPr lang="en" baseline="30000" dirty="0"/>
              <a:t>st</a:t>
            </a:r>
            <a:r>
              <a:rPr lang="en" dirty="0"/>
              <a:t> Design)</a:t>
            </a:r>
            <a:endParaRPr lang="en-US" dirty="0"/>
          </a:p>
        </p:txBody>
      </p:sp>
      <p:sp>
        <p:nvSpPr>
          <p:cNvPr id="6" name="Rectangle 5">
            <a:extLst>
              <a:ext uri="{FF2B5EF4-FFF2-40B4-BE49-F238E27FC236}">
                <a16:creationId xmlns:a16="http://schemas.microsoft.com/office/drawing/2014/main" id="{1985A017-06B6-6542-9042-9A47DF35A01F}"/>
              </a:ext>
            </a:extLst>
          </p:cNvPr>
          <p:cNvSpPr/>
          <p:nvPr/>
        </p:nvSpPr>
        <p:spPr>
          <a:xfrm>
            <a:off x="5597236" y="2862604"/>
            <a:ext cx="6096000" cy="2554545"/>
          </a:xfrm>
          <a:prstGeom prst="rect">
            <a:avLst/>
          </a:prstGeom>
        </p:spPr>
        <p:txBody>
          <a:bodyPr>
            <a:spAutoFit/>
          </a:bodyPr>
          <a:lstStyle/>
          <a:p>
            <a:r>
              <a:rPr lang="en-US" sz="2000" dirty="0">
                <a:latin typeface="Times" pitchFamily="2" charset="0"/>
              </a:rPr>
              <a:t>This first iteration of final design, we heard all the reviews that the game is not vibrant enough to be engaging, our team made few changes in interface added more color to it and made it more happening. </a:t>
            </a:r>
          </a:p>
          <a:p>
            <a:endParaRPr lang="en-US" sz="2000" dirty="0">
              <a:latin typeface="Times" pitchFamily="2" charset="0"/>
            </a:endParaRPr>
          </a:p>
          <a:p>
            <a:r>
              <a:rPr lang="en-US" sz="2000" dirty="0">
                <a:latin typeface="Times" pitchFamily="2" charset="0"/>
              </a:rPr>
              <a:t>But the major feedback we got in this iteration that the game is very hard to follow as the speed of ball is high the size of bats are small. </a:t>
            </a:r>
          </a:p>
        </p:txBody>
      </p:sp>
      <p:pic>
        <p:nvPicPr>
          <p:cNvPr id="11" name="Picture 10">
            <a:extLst>
              <a:ext uri="{FF2B5EF4-FFF2-40B4-BE49-F238E27FC236}">
                <a16:creationId xmlns:a16="http://schemas.microsoft.com/office/drawing/2014/main" id="{5B42FA64-D74A-B140-B085-65E15B35AB16}"/>
              </a:ext>
            </a:extLst>
          </p:cNvPr>
          <p:cNvPicPr>
            <a:picLocks noChangeAspect="1"/>
          </p:cNvPicPr>
          <p:nvPr/>
        </p:nvPicPr>
        <p:blipFill>
          <a:blip r:embed="rId2"/>
          <a:stretch>
            <a:fillRect/>
          </a:stretch>
        </p:blipFill>
        <p:spPr>
          <a:xfrm>
            <a:off x="337470" y="2049695"/>
            <a:ext cx="4952998" cy="4026476"/>
          </a:xfrm>
          <a:prstGeom prst="rect">
            <a:avLst/>
          </a:prstGeom>
        </p:spPr>
      </p:pic>
    </p:spTree>
    <p:extLst>
      <p:ext uri="{BB962C8B-B14F-4D97-AF65-F5344CB8AC3E}">
        <p14:creationId xmlns:p14="http://schemas.microsoft.com/office/powerpoint/2010/main" val="39568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72A3-7E19-5A4C-8490-34B162DD54C1}"/>
              </a:ext>
            </a:extLst>
          </p:cNvPr>
          <p:cNvSpPr>
            <a:spLocks noGrp="1"/>
          </p:cNvSpPr>
          <p:nvPr>
            <p:ph type="title"/>
          </p:nvPr>
        </p:nvSpPr>
        <p:spPr/>
        <p:txBody>
          <a:bodyPr/>
          <a:lstStyle/>
          <a:p>
            <a:r>
              <a:rPr lang="en-US" dirty="0"/>
              <a:t>High Fidelity </a:t>
            </a:r>
            <a:r>
              <a:rPr lang="en" dirty="0"/>
              <a:t>Prototype (2</a:t>
            </a:r>
            <a:r>
              <a:rPr lang="en" baseline="30000" dirty="0"/>
              <a:t>nd</a:t>
            </a:r>
            <a:r>
              <a:rPr lang="en" dirty="0"/>
              <a:t> Design)</a:t>
            </a:r>
            <a:endParaRPr lang="en-US" dirty="0"/>
          </a:p>
        </p:txBody>
      </p:sp>
      <p:pic>
        <p:nvPicPr>
          <p:cNvPr id="13" name="Content Placeholder 3">
            <a:extLst>
              <a:ext uri="{FF2B5EF4-FFF2-40B4-BE49-F238E27FC236}">
                <a16:creationId xmlns:a16="http://schemas.microsoft.com/office/drawing/2014/main" id="{4530988F-1B7A-9B47-B630-92255880492F}"/>
              </a:ext>
            </a:extLst>
          </p:cNvPr>
          <p:cNvPicPr>
            <a:picLocks noGrp="1" noChangeAspect="1"/>
          </p:cNvPicPr>
          <p:nvPr>
            <p:ph idx="1"/>
          </p:nvPr>
        </p:nvPicPr>
        <p:blipFill>
          <a:blip r:embed="rId2"/>
          <a:stretch>
            <a:fillRect/>
          </a:stretch>
        </p:blipFill>
        <p:spPr>
          <a:xfrm>
            <a:off x="512073" y="1932370"/>
            <a:ext cx="3962945" cy="3840591"/>
          </a:xfrm>
          <a:prstGeom prst="rect">
            <a:avLst/>
          </a:prstGeom>
        </p:spPr>
      </p:pic>
      <p:sp>
        <p:nvSpPr>
          <p:cNvPr id="10" name="Rectangle 9">
            <a:extLst>
              <a:ext uri="{FF2B5EF4-FFF2-40B4-BE49-F238E27FC236}">
                <a16:creationId xmlns:a16="http://schemas.microsoft.com/office/drawing/2014/main" id="{B7DC3E2F-DDFC-4543-AD11-550FA24E4F8B}"/>
              </a:ext>
            </a:extLst>
          </p:cNvPr>
          <p:cNvSpPr/>
          <p:nvPr/>
        </p:nvSpPr>
        <p:spPr>
          <a:xfrm>
            <a:off x="5763491" y="2288554"/>
            <a:ext cx="6096000" cy="4401205"/>
          </a:xfrm>
          <a:prstGeom prst="rect">
            <a:avLst/>
          </a:prstGeom>
        </p:spPr>
        <p:txBody>
          <a:bodyPr>
            <a:spAutoFit/>
          </a:bodyPr>
          <a:lstStyle/>
          <a:p>
            <a:r>
              <a:rPr lang="en-US" sz="2000" dirty="0">
                <a:latin typeface="Times" pitchFamily="2" charset="0"/>
              </a:rPr>
              <a:t>This second iteration of final design, we decided that we will reduce the difficulty of game as our game was based for young teens. </a:t>
            </a:r>
          </a:p>
          <a:p>
            <a:endParaRPr lang="en-US" sz="2000" dirty="0">
              <a:latin typeface="Times" pitchFamily="2" charset="0"/>
            </a:endParaRPr>
          </a:p>
          <a:p>
            <a:r>
              <a:rPr lang="en-US" sz="2000" dirty="0">
                <a:latin typeface="Times" pitchFamily="2" charset="0"/>
              </a:rPr>
              <a:t>We also added an exit button here to make it look more user friendly.  And In this iteration we made few changes in the network of the game to make it more multiplayer friendly </a:t>
            </a:r>
          </a:p>
          <a:p>
            <a:endParaRPr lang="en-US" sz="2000" dirty="0">
              <a:latin typeface="Times" pitchFamily="2" charset="0"/>
            </a:endParaRPr>
          </a:p>
          <a:p>
            <a:r>
              <a:rPr lang="en-US" sz="2000" dirty="0">
                <a:latin typeface="Times" pitchFamily="2" charset="0"/>
              </a:rPr>
              <a:t>We also got feedback regarding player names, some users suggested that we should add player names when playing multiplayer</a:t>
            </a:r>
          </a:p>
          <a:p>
            <a:endParaRPr lang="en-US" sz="2000" dirty="0">
              <a:latin typeface="Times" pitchFamily="2" charset="0"/>
            </a:endParaRPr>
          </a:p>
          <a:p>
            <a:endParaRPr lang="en-US" sz="2000" dirty="0">
              <a:latin typeface="Times" pitchFamily="2" charset="0"/>
            </a:endParaRPr>
          </a:p>
        </p:txBody>
      </p:sp>
    </p:spTree>
    <p:extLst>
      <p:ext uri="{BB962C8B-B14F-4D97-AF65-F5344CB8AC3E}">
        <p14:creationId xmlns:p14="http://schemas.microsoft.com/office/powerpoint/2010/main" val="189229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05B2E7-37A2-BB4D-9B34-4A07F6B3DE51}"/>
              </a:ext>
            </a:extLst>
          </p:cNvPr>
          <p:cNvSpPr txBox="1"/>
          <p:nvPr/>
        </p:nvSpPr>
        <p:spPr>
          <a:xfrm>
            <a:off x="3449782" y="1579418"/>
            <a:ext cx="184731" cy="369332"/>
          </a:xfrm>
          <a:prstGeom prst="rect">
            <a:avLst/>
          </a:prstGeom>
          <a:noFill/>
        </p:spPr>
        <p:txBody>
          <a:bodyPr wrap="none" rtlCol="0">
            <a:spAutoFit/>
          </a:bodyPr>
          <a:lstStyle/>
          <a:p>
            <a:endParaRPr lang="en-US" dirty="0"/>
          </a:p>
        </p:txBody>
      </p:sp>
      <p:pic>
        <p:nvPicPr>
          <p:cNvPr id="5" name="Shape 267">
            <a:extLst>
              <a:ext uri="{FF2B5EF4-FFF2-40B4-BE49-F238E27FC236}">
                <a16:creationId xmlns:a16="http://schemas.microsoft.com/office/drawing/2014/main" id="{C15CB538-FD46-7445-AAE6-601C7BCBC305}"/>
              </a:ext>
            </a:extLst>
          </p:cNvPr>
          <p:cNvPicPr preferRelativeResize="0">
            <a:picLocks noGrp="1"/>
          </p:cNvPicPr>
          <p:nvPr>
            <p:ph idx="1"/>
          </p:nvPr>
        </p:nvPicPr>
        <p:blipFill>
          <a:blip r:embed="rId2">
            <a:alphaModFix/>
          </a:blip>
          <a:stretch>
            <a:fillRect/>
          </a:stretch>
        </p:blipFill>
        <p:spPr>
          <a:xfrm>
            <a:off x="1911928" y="762000"/>
            <a:ext cx="7619999" cy="3879272"/>
          </a:xfrm>
          <a:prstGeom prst="rect">
            <a:avLst/>
          </a:prstGeom>
          <a:noFill/>
          <a:ln>
            <a:noFill/>
          </a:ln>
        </p:spPr>
      </p:pic>
      <p:sp>
        <p:nvSpPr>
          <p:cNvPr id="6" name="Rectangle 5">
            <a:extLst>
              <a:ext uri="{FF2B5EF4-FFF2-40B4-BE49-F238E27FC236}">
                <a16:creationId xmlns:a16="http://schemas.microsoft.com/office/drawing/2014/main" id="{681CCEF4-8B1F-9B46-9435-0071A5BEC7F1}"/>
              </a:ext>
            </a:extLst>
          </p:cNvPr>
          <p:cNvSpPr/>
          <p:nvPr/>
        </p:nvSpPr>
        <p:spPr>
          <a:xfrm>
            <a:off x="3047999" y="4807526"/>
            <a:ext cx="6096000" cy="646331"/>
          </a:xfrm>
          <a:prstGeom prst="rect">
            <a:avLst/>
          </a:prstGeom>
        </p:spPr>
        <p:txBody>
          <a:bodyPr>
            <a:spAutoFit/>
          </a:bodyPr>
          <a:lstStyle/>
          <a:p>
            <a:pPr lvl="0">
              <a:spcBef>
                <a:spcPts val="0"/>
              </a:spcBef>
              <a:buNone/>
            </a:pPr>
            <a:r>
              <a:rPr lang="en" dirty="0"/>
              <a:t>Our team received positive reviews on our interface with 60% of the respondents rating it as a 4 or 5</a:t>
            </a:r>
          </a:p>
        </p:txBody>
      </p:sp>
    </p:spTree>
    <p:extLst>
      <p:ext uri="{BB962C8B-B14F-4D97-AF65-F5344CB8AC3E}">
        <p14:creationId xmlns:p14="http://schemas.microsoft.com/office/powerpoint/2010/main" val="232460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29A6-7F9D-6742-A6AA-A1923671D802}"/>
              </a:ext>
            </a:extLst>
          </p:cNvPr>
          <p:cNvSpPr>
            <a:spLocks noGrp="1"/>
          </p:cNvSpPr>
          <p:nvPr>
            <p:ph type="title"/>
          </p:nvPr>
        </p:nvSpPr>
        <p:spPr/>
        <p:txBody>
          <a:bodyPr>
            <a:noAutofit/>
          </a:bodyPr>
          <a:lstStyle/>
          <a:p>
            <a:r>
              <a:rPr lang="en-US" b="1" dirty="0"/>
              <a:t>Human vs Computer Ping Pong Game API </a:t>
            </a:r>
            <a:br>
              <a:rPr lang="en-US" dirty="0"/>
            </a:br>
            <a:r>
              <a:rPr lang="en-US" dirty="0"/>
              <a:t> Description </a:t>
            </a:r>
          </a:p>
        </p:txBody>
      </p:sp>
      <p:sp>
        <p:nvSpPr>
          <p:cNvPr id="3" name="Content Placeholder 2">
            <a:extLst>
              <a:ext uri="{FF2B5EF4-FFF2-40B4-BE49-F238E27FC236}">
                <a16:creationId xmlns:a16="http://schemas.microsoft.com/office/drawing/2014/main" id="{896F4694-BAE4-664E-A6AB-070662A98DC8}"/>
              </a:ext>
            </a:extLst>
          </p:cNvPr>
          <p:cNvSpPr>
            <a:spLocks noGrp="1"/>
          </p:cNvSpPr>
          <p:nvPr>
            <p:ph idx="1"/>
          </p:nvPr>
        </p:nvSpPr>
        <p:spPr/>
        <p:txBody>
          <a:bodyPr>
            <a:normAutofit/>
          </a:bodyPr>
          <a:lstStyle/>
          <a:p>
            <a:r>
              <a:rPr lang="en-US" b="1" dirty="0">
                <a:latin typeface="Times" pitchFamily="2" charset="0"/>
              </a:rPr>
              <a:t>Ping-pong </a:t>
            </a:r>
            <a:r>
              <a:rPr lang="en-US" dirty="0">
                <a:latin typeface="Times" pitchFamily="2" charset="0"/>
              </a:rPr>
              <a:t>also known as table tennis</a:t>
            </a:r>
            <a:r>
              <a:rPr lang="en-US" b="1" dirty="0">
                <a:latin typeface="Times" pitchFamily="2" charset="0"/>
              </a:rPr>
              <a:t>, </a:t>
            </a:r>
            <a:r>
              <a:rPr lang="en-US" dirty="0">
                <a:latin typeface="Times" pitchFamily="2" charset="0"/>
              </a:rPr>
              <a:t>is a sport in which two players hit a lightweight ball back and forth across a table using small rackets. In this project Team Pong is going to develop an API features two paddles and a ball, the goal is to defeat your opponent. A player gets a point once the opponent misses the ball. This game can be played with two human players, or one player against the computer-controlled player. Originally this game was developed by Atari. </a:t>
            </a:r>
          </a:p>
          <a:p>
            <a:r>
              <a:rPr lang="en-US" dirty="0">
                <a:latin typeface="Times" pitchFamily="2" charset="0"/>
              </a:rPr>
              <a:t>This project will be made as interactive as possible for providing the player best user interface. </a:t>
            </a:r>
          </a:p>
          <a:p>
            <a:endParaRPr lang="en-US" dirty="0"/>
          </a:p>
          <a:p>
            <a:endParaRPr lang="en-US" dirty="0"/>
          </a:p>
        </p:txBody>
      </p:sp>
    </p:spTree>
    <p:extLst>
      <p:ext uri="{BB962C8B-B14F-4D97-AF65-F5344CB8AC3E}">
        <p14:creationId xmlns:p14="http://schemas.microsoft.com/office/powerpoint/2010/main" val="1900234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320-8FA7-3E41-91C4-48B26FBD13FF}"/>
              </a:ext>
            </a:extLst>
          </p:cNvPr>
          <p:cNvSpPr>
            <a:spLocks noGrp="1"/>
          </p:cNvSpPr>
          <p:nvPr>
            <p:ph type="title"/>
          </p:nvPr>
        </p:nvSpPr>
        <p:spPr>
          <a:xfrm>
            <a:off x="1367375" y="463300"/>
            <a:ext cx="9291215" cy="1049235"/>
          </a:xfrm>
        </p:spPr>
        <p:txBody>
          <a:bodyPr/>
          <a:lstStyle/>
          <a:p>
            <a:r>
              <a:rPr lang="en-US" dirty="0"/>
              <a:t>High Fidelity </a:t>
            </a:r>
            <a:r>
              <a:rPr lang="en" dirty="0"/>
              <a:t>Prototype ( Design)</a:t>
            </a:r>
            <a:endParaRPr lang="en-US" dirty="0"/>
          </a:p>
        </p:txBody>
      </p:sp>
      <p:pic>
        <p:nvPicPr>
          <p:cNvPr id="4" name="Content Placeholder 3">
            <a:extLst>
              <a:ext uri="{FF2B5EF4-FFF2-40B4-BE49-F238E27FC236}">
                <a16:creationId xmlns:a16="http://schemas.microsoft.com/office/drawing/2014/main" id="{EFB13C79-D637-1A40-8619-E9C2AC7AFA5A}"/>
              </a:ext>
            </a:extLst>
          </p:cNvPr>
          <p:cNvPicPr>
            <a:picLocks noGrp="1" noChangeAspect="1"/>
          </p:cNvPicPr>
          <p:nvPr>
            <p:ph idx="1"/>
          </p:nvPr>
        </p:nvPicPr>
        <p:blipFill>
          <a:blip r:embed="rId2"/>
          <a:stretch>
            <a:fillRect/>
          </a:stretch>
        </p:blipFill>
        <p:spPr>
          <a:xfrm>
            <a:off x="512073" y="1292647"/>
            <a:ext cx="4212327" cy="4082273"/>
          </a:xfrm>
          <a:prstGeom prst="rect">
            <a:avLst/>
          </a:prstGeom>
        </p:spPr>
      </p:pic>
      <p:pic>
        <p:nvPicPr>
          <p:cNvPr id="7" name="Picture 6">
            <a:extLst>
              <a:ext uri="{FF2B5EF4-FFF2-40B4-BE49-F238E27FC236}">
                <a16:creationId xmlns:a16="http://schemas.microsoft.com/office/drawing/2014/main" id="{77A3EB8E-BF0E-FA4B-AEEA-DD563543C2FD}"/>
              </a:ext>
            </a:extLst>
          </p:cNvPr>
          <p:cNvPicPr>
            <a:picLocks noChangeAspect="1"/>
          </p:cNvPicPr>
          <p:nvPr/>
        </p:nvPicPr>
        <p:blipFill>
          <a:blip r:embed="rId3"/>
          <a:stretch>
            <a:fillRect/>
          </a:stretch>
        </p:blipFill>
        <p:spPr>
          <a:xfrm>
            <a:off x="6650182" y="1292647"/>
            <a:ext cx="4008408" cy="3947469"/>
          </a:xfrm>
          <a:prstGeom prst="rect">
            <a:avLst/>
          </a:prstGeom>
        </p:spPr>
      </p:pic>
      <p:sp>
        <p:nvSpPr>
          <p:cNvPr id="8" name="TextBox 7">
            <a:extLst>
              <a:ext uri="{FF2B5EF4-FFF2-40B4-BE49-F238E27FC236}">
                <a16:creationId xmlns:a16="http://schemas.microsoft.com/office/drawing/2014/main" id="{5962891D-53B1-A24F-9238-CF31B76A15F9}"/>
              </a:ext>
            </a:extLst>
          </p:cNvPr>
          <p:cNvSpPr txBox="1"/>
          <p:nvPr/>
        </p:nvSpPr>
        <p:spPr>
          <a:xfrm>
            <a:off x="1367375" y="5633600"/>
            <a:ext cx="2791691" cy="369332"/>
          </a:xfrm>
          <a:prstGeom prst="rect">
            <a:avLst/>
          </a:prstGeom>
          <a:noFill/>
        </p:spPr>
        <p:txBody>
          <a:bodyPr wrap="square" rtlCol="0">
            <a:spAutoFit/>
          </a:bodyPr>
          <a:lstStyle/>
          <a:p>
            <a:r>
              <a:rPr lang="en-US" dirty="0"/>
              <a:t>Two Players</a:t>
            </a:r>
          </a:p>
        </p:txBody>
      </p:sp>
      <p:sp>
        <p:nvSpPr>
          <p:cNvPr id="9" name="TextBox 8">
            <a:extLst>
              <a:ext uri="{FF2B5EF4-FFF2-40B4-BE49-F238E27FC236}">
                <a16:creationId xmlns:a16="http://schemas.microsoft.com/office/drawing/2014/main" id="{DD429A28-A21C-5740-93EC-72C2053B5208}"/>
              </a:ext>
            </a:extLst>
          </p:cNvPr>
          <p:cNvSpPr txBox="1"/>
          <p:nvPr/>
        </p:nvSpPr>
        <p:spPr>
          <a:xfrm>
            <a:off x="7830040" y="5633600"/>
            <a:ext cx="2175164" cy="369332"/>
          </a:xfrm>
          <a:prstGeom prst="rect">
            <a:avLst/>
          </a:prstGeom>
          <a:noFill/>
        </p:spPr>
        <p:txBody>
          <a:bodyPr wrap="square" rtlCol="0">
            <a:spAutoFit/>
          </a:bodyPr>
          <a:lstStyle/>
          <a:p>
            <a:r>
              <a:rPr lang="en-US" dirty="0"/>
              <a:t>Four Players</a:t>
            </a:r>
          </a:p>
        </p:txBody>
      </p:sp>
    </p:spTree>
    <p:extLst>
      <p:ext uri="{BB962C8B-B14F-4D97-AF65-F5344CB8AC3E}">
        <p14:creationId xmlns:p14="http://schemas.microsoft.com/office/powerpoint/2010/main" val="122963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65E4E5-F165-AA4C-80E4-8C908C0D6639}"/>
              </a:ext>
            </a:extLst>
          </p:cNvPr>
          <p:cNvPicPr>
            <a:picLocks noGrp="1" noChangeAspect="1"/>
          </p:cNvPicPr>
          <p:nvPr>
            <p:ph idx="1"/>
          </p:nvPr>
        </p:nvPicPr>
        <p:blipFill>
          <a:blip r:embed="rId2"/>
          <a:stretch>
            <a:fillRect/>
          </a:stretch>
        </p:blipFill>
        <p:spPr>
          <a:xfrm>
            <a:off x="949187" y="1022061"/>
            <a:ext cx="4502426" cy="4351338"/>
          </a:xfrm>
        </p:spPr>
      </p:pic>
      <p:sp>
        <p:nvSpPr>
          <p:cNvPr id="6" name="TextBox 5">
            <a:extLst>
              <a:ext uri="{FF2B5EF4-FFF2-40B4-BE49-F238E27FC236}">
                <a16:creationId xmlns:a16="http://schemas.microsoft.com/office/drawing/2014/main" id="{98014E64-C63D-5741-8259-26A8074D7683}"/>
              </a:ext>
            </a:extLst>
          </p:cNvPr>
          <p:cNvSpPr txBox="1"/>
          <p:nvPr/>
        </p:nvSpPr>
        <p:spPr>
          <a:xfrm>
            <a:off x="5943600" y="2459066"/>
            <a:ext cx="4862945" cy="2215991"/>
          </a:xfrm>
          <a:prstGeom prst="rect">
            <a:avLst/>
          </a:prstGeom>
          <a:noFill/>
        </p:spPr>
        <p:txBody>
          <a:bodyPr wrap="square" rtlCol="0">
            <a:spAutoFit/>
          </a:bodyPr>
          <a:lstStyle/>
          <a:p>
            <a:r>
              <a:rPr lang="en-US" sz="2000" dirty="0">
                <a:latin typeface="Times" pitchFamily="2" charset="0"/>
              </a:rPr>
              <a:t>A player can host a game or can join the game by using the IP address and name.</a:t>
            </a:r>
          </a:p>
          <a:p>
            <a:endParaRPr lang="en-US" sz="2000" dirty="0">
              <a:latin typeface="Times" pitchFamily="2" charset="0"/>
            </a:endParaRPr>
          </a:p>
          <a:p>
            <a:r>
              <a:rPr lang="en-US" sz="2000" dirty="0">
                <a:latin typeface="Times" pitchFamily="2" charset="0"/>
              </a:rPr>
              <a:t>As we received feedback in last iterations to allow players to enter their names, we implemented it.</a:t>
            </a:r>
          </a:p>
          <a:p>
            <a:r>
              <a:rPr lang="en-US" dirty="0"/>
              <a:t>   </a:t>
            </a:r>
          </a:p>
        </p:txBody>
      </p:sp>
    </p:spTree>
    <p:extLst>
      <p:ext uri="{BB962C8B-B14F-4D97-AF65-F5344CB8AC3E}">
        <p14:creationId xmlns:p14="http://schemas.microsoft.com/office/powerpoint/2010/main" val="3351176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5B2F-4E41-B443-90BB-C90DB31DE98A}"/>
              </a:ext>
            </a:extLst>
          </p:cNvPr>
          <p:cNvSpPr>
            <a:spLocks noGrp="1"/>
          </p:cNvSpPr>
          <p:nvPr>
            <p:ph type="title"/>
          </p:nvPr>
        </p:nvSpPr>
        <p:spPr>
          <a:xfrm>
            <a:off x="1450392" y="568992"/>
            <a:ext cx="9291215" cy="1049235"/>
          </a:xfrm>
        </p:spPr>
        <p:txBody>
          <a:bodyPr/>
          <a:lstStyle/>
          <a:p>
            <a:r>
              <a:rPr lang="en-US" dirty="0"/>
              <a:t>PAR Review</a:t>
            </a:r>
          </a:p>
        </p:txBody>
      </p:sp>
      <p:sp>
        <p:nvSpPr>
          <p:cNvPr id="3" name="Content Placeholder 2">
            <a:extLst>
              <a:ext uri="{FF2B5EF4-FFF2-40B4-BE49-F238E27FC236}">
                <a16:creationId xmlns:a16="http://schemas.microsoft.com/office/drawing/2014/main" id="{50C001F5-2632-1347-A664-3C664E9CE4F3}"/>
              </a:ext>
            </a:extLst>
          </p:cNvPr>
          <p:cNvSpPr>
            <a:spLocks noGrp="1"/>
          </p:cNvSpPr>
          <p:nvPr>
            <p:ph idx="1"/>
          </p:nvPr>
        </p:nvSpPr>
        <p:spPr>
          <a:xfrm>
            <a:off x="838200" y="1427018"/>
            <a:ext cx="10515600" cy="4749945"/>
          </a:xfrm>
        </p:spPr>
        <p:txBody>
          <a:bodyPr>
            <a:normAutofit/>
          </a:bodyPr>
          <a:lstStyle/>
          <a:p>
            <a:pPr algn="just"/>
            <a:r>
              <a:rPr lang="en-US" dirty="0">
                <a:latin typeface="Times" pitchFamily="2" charset="0"/>
              </a:rPr>
              <a:t>PERCEPTION - </a:t>
            </a:r>
            <a:r>
              <a:rPr lang="en" dirty="0">
                <a:solidFill>
                  <a:srgbClr val="FFFFFF"/>
                </a:solidFill>
                <a:latin typeface="Times" pitchFamily="2" charset="0"/>
                <a:ea typeface="Quicksand"/>
                <a:cs typeface="Quicksand"/>
                <a:sym typeface="Quicksand"/>
              </a:rPr>
              <a:t>We designed the system interface </a:t>
            </a:r>
            <a:r>
              <a:rPr lang="en" dirty="0" err="1">
                <a:solidFill>
                  <a:srgbClr val="FFFFFF"/>
                </a:solidFill>
                <a:latin typeface="Times" pitchFamily="2" charset="0"/>
                <a:ea typeface="Quicksand"/>
                <a:cs typeface="Quicksand"/>
                <a:sym typeface="Quicksand"/>
              </a:rPr>
              <a:t>minimalistically</a:t>
            </a:r>
            <a:r>
              <a:rPr lang="en" dirty="0">
                <a:solidFill>
                  <a:srgbClr val="FFFFFF"/>
                </a:solidFill>
                <a:latin typeface="Times" pitchFamily="2" charset="0"/>
                <a:ea typeface="Quicksand"/>
                <a:cs typeface="Quicksand"/>
                <a:sym typeface="Quicksand"/>
              </a:rPr>
              <a:t> so that users can easily perceive functions. </a:t>
            </a:r>
            <a:r>
              <a:rPr lang="en-US" dirty="0">
                <a:latin typeface="Times" pitchFamily="2" charset="0"/>
              </a:rPr>
              <a:t>The design of API is consistent and clean, there is no excess information being presented</a:t>
            </a:r>
          </a:p>
          <a:p>
            <a:pPr algn="just"/>
            <a:endParaRPr lang="en-US" dirty="0">
              <a:latin typeface="Times" pitchFamily="2" charset="0"/>
            </a:endParaRPr>
          </a:p>
          <a:p>
            <a:pPr algn="just"/>
            <a:r>
              <a:rPr lang="en-US" dirty="0">
                <a:latin typeface="Times" pitchFamily="2" charset="0"/>
              </a:rPr>
              <a:t>ATTENTION - The API is vibrant and colorful, and the gameplay is challenging which gives keeps user engaged. And </a:t>
            </a:r>
            <a:r>
              <a:rPr lang="en" dirty="0">
                <a:solidFill>
                  <a:srgbClr val="FFFFFF"/>
                </a:solidFill>
                <a:latin typeface="Times" pitchFamily="2" charset="0"/>
                <a:ea typeface="Quicksand"/>
                <a:cs typeface="Quicksand"/>
                <a:sym typeface="Quicksand"/>
              </a:rPr>
              <a:t>We believe that by </a:t>
            </a:r>
            <a:r>
              <a:rPr lang="en-US" dirty="0">
                <a:solidFill>
                  <a:srgbClr val="FFFFFF"/>
                </a:solidFill>
                <a:latin typeface="Times" pitchFamily="2" charset="0"/>
                <a:ea typeface="Quicksand"/>
                <a:cs typeface="Quicksand"/>
                <a:sym typeface="Quicksand"/>
              </a:rPr>
              <a:t>giving users a challenging multiplayer environment and user will be more engaged</a:t>
            </a:r>
            <a:endParaRPr lang="en-US" dirty="0">
              <a:latin typeface="Times" pitchFamily="2" charset="0"/>
            </a:endParaRPr>
          </a:p>
          <a:p>
            <a:pPr marL="0" indent="0" algn="just">
              <a:buNone/>
            </a:pPr>
            <a:endParaRPr lang="en-US" dirty="0">
              <a:latin typeface="Times" pitchFamily="2" charset="0"/>
            </a:endParaRPr>
          </a:p>
          <a:p>
            <a:r>
              <a:rPr lang="en-US" dirty="0">
                <a:latin typeface="Times" pitchFamily="2" charset="0"/>
              </a:rPr>
              <a:t>RETENTION – As our API is easy to use and fun,  we are focusing on the microbreaks taken by high schoolers, they don’t need to memorize any control and they only need a keyboard and mouse for gameplay it will be perfect for them to play the game in those microbreaks. </a:t>
            </a:r>
          </a:p>
        </p:txBody>
      </p:sp>
    </p:spTree>
    <p:extLst>
      <p:ext uri="{BB962C8B-B14F-4D97-AF65-F5344CB8AC3E}">
        <p14:creationId xmlns:p14="http://schemas.microsoft.com/office/powerpoint/2010/main" val="363311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01C6-B571-334B-83A3-B5F23D0A1A39}"/>
              </a:ext>
            </a:extLst>
          </p:cNvPr>
          <p:cNvSpPr>
            <a:spLocks noGrp="1"/>
          </p:cNvSpPr>
          <p:nvPr>
            <p:ph type="title"/>
          </p:nvPr>
        </p:nvSpPr>
        <p:spPr/>
        <p:txBody>
          <a:bodyPr/>
          <a:lstStyle/>
          <a:p>
            <a:r>
              <a:rPr lang="en-US" dirty="0"/>
              <a:t>Simplicity Review</a:t>
            </a:r>
          </a:p>
        </p:txBody>
      </p:sp>
      <p:sp>
        <p:nvSpPr>
          <p:cNvPr id="3" name="Content Placeholder 2">
            <a:extLst>
              <a:ext uri="{FF2B5EF4-FFF2-40B4-BE49-F238E27FC236}">
                <a16:creationId xmlns:a16="http://schemas.microsoft.com/office/drawing/2014/main" id="{2C13A4FC-1B2C-D242-A101-1035E2B08F4D}"/>
              </a:ext>
            </a:extLst>
          </p:cNvPr>
          <p:cNvSpPr>
            <a:spLocks noGrp="1"/>
          </p:cNvSpPr>
          <p:nvPr>
            <p:ph idx="1"/>
          </p:nvPr>
        </p:nvSpPr>
        <p:spPr/>
        <p:txBody>
          <a:bodyPr>
            <a:normAutofit/>
          </a:bodyPr>
          <a:lstStyle/>
          <a:p>
            <a:pPr lvl="0" algn="just">
              <a:lnSpc>
                <a:spcPct val="115000"/>
              </a:lnSpc>
              <a:spcBef>
                <a:spcPts val="0"/>
              </a:spcBef>
              <a:buClr>
                <a:schemeClr val="dk1"/>
              </a:buClr>
              <a:buNone/>
            </a:pPr>
            <a:r>
              <a:rPr lang="en-US" dirty="0">
                <a:solidFill>
                  <a:srgbClr val="FFFFFF"/>
                </a:solidFill>
                <a:latin typeface="Times" pitchFamily="2" charset="0"/>
                <a:ea typeface="Quicksand"/>
                <a:cs typeface="Quicksand"/>
                <a:sym typeface="Quicksand"/>
              </a:rPr>
              <a:t>   One of the most important rules of simplicity for our project is “reduce” because we rely on reduction of controls and features involved. There are several Indie games which requires high specifications and  sometimes consoles which can't be afforded by our target population. Our game needs minimal specifications, mouse and keyboard for gameplay, which will be perfect for our target population that is young teens who are not working and wants to have fun without any major expanses. We also tried to make our game with minimal controls which makes the game enjoyable and fun.</a:t>
            </a:r>
            <a:endParaRPr lang="en-US" dirty="0">
              <a:latin typeface="Times" pitchFamily="2" charset="0"/>
            </a:endParaRPr>
          </a:p>
        </p:txBody>
      </p:sp>
    </p:spTree>
    <p:extLst>
      <p:ext uri="{BB962C8B-B14F-4D97-AF65-F5344CB8AC3E}">
        <p14:creationId xmlns:p14="http://schemas.microsoft.com/office/powerpoint/2010/main" val="906493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14BD-721D-4F40-AB4F-37F23FF0D09C}"/>
              </a:ext>
            </a:extLst>
          </p:cNvPr>
          <p:cNvSpPr>
            <a:spLocks noGrp="1"/>
          </p:cNvSpPr>
          <p:nvPr>
            <p:ph type="title"/>
          </p:nvPr>
        </p:nvSpPr>
        <p:spPr/>
        <p:txBody>
          <a:bodyPr/>
          <a:lstStyle/>
          <a:p>
            <a:r>
              <a:rPr lang="en-US" dirty="0"/>
              <a:t>Accessibility Evaluation</a:t>
            </a:r>
          </a:p>
        </p:txBody>
      </p:sp>
      <p:sp>
        <p:nvSpPr>
          <p:cNvPr id="3" name="Content Placeholder 2">
            <a:extLst>
              <a:ext uri="{FF2B5EF4-FFF2-40B4-BE49-F238E27FC236}">
                <a16:creationId xmlns:a16="http://schemas.microsoft.com/office/drawing/2014/main" id="{473B00A4-CB59-0240-B67D-D4B9B43CD73E}"/>
              </a:ext>
            </a:extLst>
          </p:cNvPr>
          <p:cNvSpPr>
            <a:spLocks noGrp="1"/>
          </p:cNvSpPr>
          <p:nvPr>
            <p:ph idx="1"/>
          </p:nvPr>
        </p:nvSpPr>
        <p:spPr/>
        <p:txBody>
          <a:bodyPr>
            <a:normAutofit/>
          </a:bodyPr>
          <a:lstStyle/>
          <a:p>
            <a:pPr marL="0" indent="0">
              <a:buNone/>
            </a:pPr>
            <a:r>
              <a:rPr lang="en-US" dirty="0">
                <a:latin typeface="Times" pitchFamily="2" charset="0"/>
              </a:rPr>
              <a:t>As this game is a fun game it can be played by anyone, We also used </a:t>
            </a:r>
            <a:r>
              <a:rPr lang="en-US" dirty="0" err="1">
                <a:latin typeface="Times" pitchFamily="2" charset="0"/>
              </a:rPr>
              <a:t>Fitt’s</a:t>
            </a:r>
            <a:r>
              <a:rPr lang="en-US" dirty="0">
                <a:latin typeface="Times" pitchFamily="2" charset="0"/>
              </a:rPr>
              <a:t> Law by increasing the size of our buttons. We can also customize the ball size and paddle size if needed with some technical help.  We </a:t>
            </a:r>
          </a:p>
        </p:txBody>
      </p:sp>
    </p:spTree>
    <p:extLst>
      <p:ext uri="{BB962C8B-B14F-4D97-AF65-F5344CB8AC3E}">
        <p14:creationId xmlns:p14="http://schemas.microsoft.com/office/powerpoint/2010/main" val="559337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8D7E-EEEE-4548-9907-0E526E239A34}"/>
              </a:ext>
            </a:extLst>
          </p:cNvPr>
          <p:cNvSpPr>
            <a:spLocks noGrp="1"/>
          </p:cNvSpPr>
          <p:nvPr>
            <p:ph type="title"/>
          </p:nvPr>
        </p:nvSpPr>
        <p:spPr>
          <a:xfrm>
            <a:off x="1437724" y="156110"/>
            <a:ext cx="9291215" cy="1049235"/>
          </a:xfrm>
        </p:spPr>
        <p:txBody>
          <a:bodyPr>
            <a:normAutofit fontScale="90000"/>
          </a:bodyPr>
          <a:lstStyle/>
          <a:p>
            <a:r>
              <a:rPr lang="en" dirty="0"/>
              <a:t>Heuristic Review</a:t>
            </a:r>
            <a:br>
              <a:rPr lang="en" sz="1200" dirty="0"/>
            </a:br>
            <a:br>
              <a:rPr lang="en" sz="1200" dirty="0"/>
            </a:br>
            <a:endParaRPr lang="en-US" dirty="0"/>
          </a:p>
        </p:txBody>
      </p:sp>
      <p:pic>
        <p:nvPicPr>
          <p:cNvPr id="4" name="Shape 318">
            <a:extLst>
              <a:ext uri="{FF2B5EF4-FFF2-40B4-BE49-F238E27FC236}">
                <a16:creationId xmlns:a16="http://schemas.microsoft.com/office/drawing/2014/main" id="{08D98BB3-AE7F-4641-9D75-5CF37A84FB3C}"/>
              </a:ext>
            </a:extLst>
          </p:cNvPr>
          <p:cNvPicPr preferRelativeResize="0"/>
          <p:nvPr/>
        </p:nvPicPr>
        <p:blipFill>
          <a:blip r:embed="rId2">
            <a:alphaModFix/>
          </a:blip>
          <a:stretch>
            <a:fillRect/>
          </a:stretch>
        </p:blipFill>
        <p:spPr>
          <a:xfrm>
            <a:off x="800946" y="678873"/>
            <a:ext cx="5087235" cy="5321357"/>
          </a:xfrm>
          <a:prstGeom prst="rect">
            <a:avLst/>
          </a:prstGeom>
          <a:noFill/>
          <a:ln>
            <a:noFill/>
          </a:ln>
        </p:spPr>
      </p:pic>
      <p:sp>
        <p:nvSpPr>
          <p:cNvPr id="5" name="Rectangle 4">
            <a:extLst>
              <a:ext uri="{FF2B5EF4-FFF2-40B4-BE49-F238E27FC236}">
                <a16:creationId xmlns:a16="http://schemas.microsoft.com/office/drawing/2014/main" id="{29657B8E-BD95-794D-8439-0A06618D548E}"/>
              </a:ext>
            </a:extLst>
          </p:cNvPr>
          <p:cNvSpPr/>
          <p:nvPr/>
        </p:nvSpPr>
        <p:spPr>
          <a:xfrm>
            <a:off x="6083331" y="3339551"/>
            <a:ext cx="6096000" cy="1477328"/>
          </a:xfrm>
          <a:prstGeom prst="rect">
            <a:avLst/>
          </a:prstGeom>
        </p:spPr>
        <p:txBody>
          <a:bodyPr>
            <a:spAutoFit/>
          </a:bodyPr>
          <a:lstStyle/>
          <a:p>
            <a:pPr lvl="0"/>
            <a:r>
              <a:rPr lang="en" dirty="0">
                <a:latin typeface="Times" pitchFamily="2" charset="0"/>
              </a:rPr>
              <a:t>We had a total of 6 respondents. While some of the users did report some problems but most of them were re</a:t>
            </a:r>
            <a:r>
              <a:rPr lang="en-US" dirty="0">
                <a:latin typeface="Times" pitchFamily="2" charset="0"/>
              </a:rPr>
              <a:t>la</a:t>
            </a:r>
            <a:r>
              <a:rPr lang="en" dirty="0">
                <a:latin typeface="Times" pitchFamily="2" charset="0"/>
              </a:rPr>
              <a:t>ted to the interface, which we can understand as we have cost </a:t>
            </a:r>
            <a:r>
              <a:rPr lang="en-US" dirty="0">
                <a:latin typeface="Times" pitchFamily="2" charset="0"/>
              </a:rPr>
              <a:t>constraints</a:t>
            </a:r>
            <a:r>
              <a:rPr lang="en" dirty="0">
                <a:latin typeface="Times" pitchFamily="2" charset="0"/>
              </a:rPr>
              <a:t> here. Many users enjoyed the ease with which one can play the game and have fun without any prerequisite requirements. </a:t>
            </a:r>
          </a:p>
        </p:txBody>
      </p:sp>
      <p:sp>
        <p:nvSpPr>
          <p:cNvPr id="6" name="Rectangle 5">
            <a:extLst>
              <a:ext uri="{FF2B5EF4-FFF2-40B4-BE49-F238E27FC236}">
                <a16:creationId xmlns:a16="http://schemas.microsoft.com/office/drawing/2014/main" id="{DE2724B2-CA17-C041-802F-0EBB92C6E96C}"/>
              </a:ext>
            </a:extLst>
          </p:cNvPr>
          <p:cNvSpPr/>
          <p:nvPr/>
        </p:nvSpPr>
        <p:spPr>
          <a:xfrm>
            <a:off x="6083331" y="2633291"/>
            <a:ext cx="6096000" cy="646331"/>
          </a:xfrm>
          <a:prstGeom prst="rect">
            <a:avLst/>
          </a:prstGeom>
        </p:spPr>
        <p:txBody>
          <a:bodyPr>
            <a:spAutoFit/>
          </a:bodyPr>
          <a:lstStyle/>
          <a:p>
            <a:pPr lvl="0"/>
            <a:r>
              <a:rPr lang="en" dirty="0">
                <a:latin typeface="Times" pitchFamily="2" charset="0"/>
              </a:rPr>
              <a:t>We had users fill out this heuristic evaluation after walking through the site.</a:t>
            </a:r>
          </a:p>
        </p:txBody>
      </p:sp>
    </p:spTree>
    <p:extLst>
      <p:ext uri="{BB962C8B-B14F-4D97-AF65-F5344CB8AC3E}">
        <p14:creationId xmlns:p14="http://schemas.microsoft.com/office/powerpoint/2010/main" val="908732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291F-E79D-AC41-85C5-A967476ADB92}"/>
              </a:ext>
            </a:extLst>
          </p:cNvPr>
          <p:cNvSpPr>
            <a:spLocks noGrp="1"/>
          </p:cNvSpPr>
          <p:nvPr>
            <p:ph type="title"/>
          </p:nvPr>
        </p:nvSpPr>
        <p:spPr>
          <a:xfrm>
            <a:off x="1188342" y="194919"/>
            <a:ext cx="9291215" cy="664063"/>
          </a:xfrm>
        </p:spPr>
        <p:txBody>
          <a:bodyPr/>
          <a:lstStyle/>
          <a:p>
            <a:r>
              <a:rPr lang="en" dirty="0"/>
              <a:t>User Quotes</a:t>
            </a:r>
            <a:endParaRPr lang="en-US" dirty="0"/>
          </a:p>
        </p:txBody>
      </p:sp>
      <p:sp>
        <p:nvSpPr>
          <p:cNvPr id="3" name="Content Placeholder 2">
            <a:extLst>
              <a:ext uri="{FF2B5EF4-FFF2-40B4-BE49-F238E27FC236}">
                <a16:creationId xmlns:a16="http://schemas.microsoft.com/office/drawing/2014/main" id="{F20B2E7F-AAFD-694B-A770-FB6206BE6397}"/>
              </a:ext>
            </a:extLst>
          </p:cNvPr>
          <p:cNvSpPr>
            <a:spLocks noGrp="1"/>
          </p:cNvSpPr>
          <p:nvPr>
            <p:ph idx="1"/>
          </p:nvPr>
        </p:nvSpPr>
        <p:spPr>
          <a:xfrm>
            <a:off x="1188342" y="719536"/>
            <a:ext cx="9291215" cy="3450613"/>
          </a:xfrm>
        </p:spPr>
        <p:txBody>
          <a:bodyPr>
            <a:noAutofit/>
          </a:bodyPr>
          <a:lstStyle/>
          <a:p>
            <a:pPr lvl="0">
              <a:spcBef>
                <a:spcPts val="0"/>
              </a:spcBef>
              <a:buNone/>
            </a:pPr>
            <a:endParaRPr lang="en-US" i="1" dirty="0">
              <a:solidFill>
                <a:srgbClr val="F3F3F3"/>
              </a:solidFill>
              <a:latin typeface="Times" pitchFamily="2" charset="0"/>
            </a:endParaRPr>
          </a:p>
          <a:p>
            <a:pPr lvl="0">
              <a:spcBef>
                <a:spcPts val="0"/>
              </a:spcBef>
              <a:buNone/>
            </a:pPr>
            <a:r>
              <a:rPr lang="en-US" i="1" dirty="0">
                <a:solidFill>
                  <a:srgbClr val="F3F3F3"/>
                </a:solidFill>
                <a:latin typeface="Times" pitchFamily="2" charset="0"/>
              </a:rPr>
              <a:t>The “menu” can be more interactive as It don’t have any specific manual attached with it.</a:t>
            </a:r>
          </a:p>
          <a:p>
            <a:pPr lvl="0">
              <a:spcBef>
                <a:spcPts val="0"/>
              </a:spcBef>
              <a:buNone/>
            </a:pPr>
            <a:endParaRPr lang="en-US" i="1" dirty="0">
              <a:solidFill>
                <a:srgbClr val="F3F3F3"/>
              </a:solidFill>
              <a:latin typeface="Times" pitchFamily="2" charset="0"/>
            </a:endParaRPr>
          </a:p>
          <a:p>
            <a:pPr lvl="0">
              <a:spcBef>
                <a:spcPts val="0"/>
              </a:spcBef>
              <a:buNone/>
            </a:pPr>
            <a:r>
              <a:rPr lang="en-US" i="1" dirty="0">
                <a:solidFill>
                  <a:srgbClr val="F3F3F3"/>
                </a:solidFill>
                <a:latin typeface="Times" pitchFamily="2" charset="0"/>
              </a:rPr>
              <a:t>The gameplay is very easy, I guess you can get bored easily.</a:t>
            </a:r>
          </a:p>
          <a:p>
            <a:pPr lvl="0">
              <a:lnSpc>
                <a:spcPct val="115000"/>
              </a:lnSpc>
              <a:spcBef>
                <a:spcPts val="0"/>
              </a:spcBef>
              <a:buNone/>
            </a:pPr>
            <a:endParaRPr lang="en-US" i="1" dirty="0">
              <a:solidFill>
                <a:srgbClr val="F3F3F3"/>
              </a:solidFill>
              <a:latin typeface="Times" pitchFamily="2" charset="0"/>
            </a:endParaRPr>
          </a:p>
          <a:p>
            <a:pPr lvl="0">
              <a:lnSpc>
                <a:spcPct val="115000"/>
              </a:lnSpc>
              <a:spcBef>
                <a:spcPts val="0"/>
              </a:spcBef>
              <a:buNone/>
            </a:pPr>
            <a:r>
              <a:rPr lang="en-US" i="1" dirty="0">
                <a:solidFill>
                  <a:srgbClr val="F3F3F3"/>
                </a:solidFill>
                <a:latin typeface="Times" pitchFamily="2" charset="0"/>
              </a:rPr>
              <a:t>This looks awesome I will introduce it to my brother so that we can play it together.</a:t>
            </a:r>
          </a:p>
          <a:p>
            <a:pPr lvl="0">
              <a:lnSpc>
                <a:spcPct val="115000"/>
              </a:lnSpc>
              <a:spcBef>
                <a:spcPts val="0"/>
              </a:spcBef>
              <a:buNone/>
            </a:pPr>
            <a:endParaRPr lang="en-US" i="1" dirty="0">
              <a:solidFill>
                <a:srgbClr val="F3F3F3"/>
              </a:solidFill>
              <a:latin typeface="Times" pitchFamily="2" charset="0"/>
            </a:endParaRPr>
          </a:p>
          <a:p>
            <a:pPr lvl="0">
              <a:lnSpc>
                <a:spcPct val="115000"/>
              </a:lnSpc>
              <a:spcBef>
                <a:spcPts val="0"/>
              </a:spcBef>
              <a:buNone/>
            </a:pPr>
            <a:r>
              <a:rPr lang="en-US" i="1" dirty="0">
                <a:solidFill>
                  <a:srgbClr val="F3F3F3"/>
                </a:solidFill>
                <a:latin typeface="Times" pitchFamily="2" charset="0"/>
              </a:rPr>
              <a:t>This gameplay is good but very repetitive.</a:t>
            </a:r>
          </a:p>
          <a:p>
            <a:pPr lvl="0">
              <a:lnSpc>
                <a:spcPct val="115000"/>
              </a:lnSpc>
              <a:spcBef>
                <a:spcPts val="0"/>
              </a:spcBef>
              <a:buClr>
                <a:schemeClr val="dk1"/>
              </a:buClr>
              <a:buSzPct val="91666"/>
              <a:buNone/>
            </a:pPr>
            <a:endParaRPr lang="en-US" i="1" dirty="0">
              <a:solidFill>
                <a:srgbClr val="F3F3F3"/>
              </a:solidFill>
              <a:latin typeface="Times" pitchFamily="2" charset="0"/>
            </a:endParaRPr>
          </a:p>
          <a:p>
            <a:pPr lvl="0">
              <a:lnSpc>
                <a:spcPct val="115000"/>
              </a:lnSpc>
              <a:spcBef>
                <a:spcPts val="0"/>
              </a:spcBef>
              <a:buClr>
                <a:schemeClr val="dk1"/>
              </a:buClr>
              <a:buSzPct val="91666"/>
              <a:buNone/>
            </a:pPr>
            <a:r>
              <a:rPr lang="en-US" i="1" dirty="0">
                <a:solidFill>
                  <a:srgbClr val="F3F3F3"/>
                </a:solidFill>
                <a:latin typeface="Times" pitchFamily="2" charset="0"/>
              </a:rPr>
              <a:t>I liked the gameplay but the interface can be better, you can do something with it as you cant play it in a full screen.</a:t>
            </a:r>
          </a:p>
          <a:p>
            <a:pPr lvl="0">
              <a:lnSpc>
                <a:spcPct val="115000"/>
              </a:lnSpc>
              <a:spcBef>
                <a:spcPts val="0"/>
              </a:spcBef>
              <a:buClr>
                <a:schemeClr val="dk1"/>
              </a:buClr>
              <a:buSzPct val="91666"/>
              <a:buNone/>
            </a:pPr>
            <a:endParaRPr lang="en-US" i="1" dirty="0">
              <a:solidFill>
                <a:srgbClr val="F3F3F3"/>
              </a:solidFill>
              <a:latin typeface="Times" pitchFamily="2" charset="0"/>
            </a:endParaRPr>
          </a:p>
          <a:p>
            <a:pPr lvl="0">
              <a:lnSpc>
                <a:spcPct val="115000"/>
              </a:lnSpc>
              <a:spcBef>
                <a:spcPts val="0"/>
              </a:spcBef>
              <a:buClr>
                <a:schemeClr val="dk1"/>
              </a:buClr>
              <a:buSzPct val="91666"/>
              <a:buNone/>
            </a:pPr>
            <a:r>
              <a:rPr lang="en-US" i="1" dirty="0">
                <a:solidFill>
                  <a:srgbClr val="F3F3F3"/>
                </a:solidFill>
                <a:latin typeface="Times" pitchFamily="2" charset="0"/>
              </a:rPr>
              <a:t>The interface can be better, you can do very cool stuff with the interface.</a:t>
            </a:r>
          </a:p>
          <a:p>
            <a:endParaRPr lang="en-US" dirty="0">
              <a:latin typeface="Times" pitchFamily="2" charset="0"/>
            </a:endParaRPr>
          </a:p>
        </p:txBody>
      </p:sp>
    </p:spTree>
    <p:extLst>
      <p:ext uri="{BB962C8B-B14F-4D97-AF65-F5344CB8AC3E}">
        <p14:creationId xmlns:p14="http://schemas.microsoft.com/office/powerpoint/2010/main" val="25180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2409-2BEB-3A44-8382-BC798BD08BE6}"/>
              </a:ext>
            </a:extLst>
          </p:cNvPr>
          <p:cNvSpPr>
            <a:spLocks noGrp="1"/>
          </p:cNvSpPr>
          <p:nvPr>
            <p:ph type="title"/>
          </p:nvPr>
        </p:nvSpPr>
        <p:spPr/>
        <p:txBody>
          <a:bodyPr/>
          <a:lstStyle/>
          <a:p>
            <a:r>
              <a:rPr lang="en" dirty="0" err="1"/>
              <a:t>Microinteractions</a:t>
            </a:r>
            <a:br>
              <a:rPr lang="en" dirty="0"/>
            </a:br>
            <a:endParaRPr lang="en-US" dirty="0"/>
          </a:p>
        </p:txBody>
      </p:sp>
      <p:sp>
        <p:nvSpPr>
          <p:cNvPr id="3" name="Content Placeholder 2">
            <a:extLst>
              <a:ext uri="{FF2B5EF4-FFF2-40B4-BE49-F238E27FC236}">
                <a16:creationId xmlns:a16="http://schemas.microsoft.com/office/drawing/2014/main" id="{709AF75D-ABF9-F44E-95CA-51BB9765FCDE}"/>
              </a:ext>
            </a:extLst>
          </p:cNvPr>
          <p:cNvSpPr>
            <a:spLocks noGrp="1"/>
          </p:cNvSpPr>
          <p:nvPr>
            <p:ph idx="1"/>
          </p:nvPr>
        </p:nvSpPr>
        <p:spPr/>
        <p:txBody>
          <a:bodyPr>
            <a:normAutofit/>
          </a:bodyPr>
          <a:lstStyle/>
          <a:p>
            <a:pPr lvl="0" algn="just">
              <a:spcBef>
                <a:spcPts val="0"/>
              </a:spcBef>
              <a:buNone/>
            </a:pPr>
            <a:r>
              <a:rPr lang="en-US" dirty="0">
                <a:solidFill>
                  <a:srgbClr val="F3F3F3"/>
                </a:solidFill>
                <a:latin typeface="Times" pitchFamily="2" charset="0"/>
                <a:ea typeface="Quicksand"/>
                <a:cs typeface="Quicksand"/>
                <a:sym typeface="Quicksand"/>
              </a:rPr>
              <a:t>  One of the main details that mattered after testing was the feedback based on the users progress through the game. For this reason, we added feedback for users on their progress weather they find the gameplay interesting or not. Originally, we though we are going to provide feedback page in the game itself, but we found that this feedback was not salient enough. Our redesign is more based on how player is interacting with the game if they are having fun while playing it or not.</a:t>
            </a:r>
          </a:p>
          <a:p>
            <a:pPr lvl="0">
              <a:spcBef>
                <a:spcPts val="0"/>
              </a:spcBef>
              <a:buNone/>
            </a:pPr>
            <a:endParaRPr lang="en-US" dirty="0">
              <a:solidFill>
                <a:srgbClr val="F3F3F3"/>
              </a:solidFill>
              <a:latin typeface="Quicksand"/>
              <a:ea typeface="Quicksand"/>
              <a:cs typeface="Quicksand"/>
              <a:sym typeface="Quicksand"/>
            </a:endParaRPr>
          </a:p>
          <a:p>
            <a:endParaRPr lang="en-US" dirty="0"/>
          </a:p>
        </p:txBody>
      </p:sp>
    </p:spTree>
    <p:extLst>
      <p:ext uri="{BB962C8B-B14F-4D97-AF65-F5344CB8AC3E}">
        <p14:creationId xmlns:p14="http://schemas.microsoft.com/office/powerpoint/2010/main" val="456351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97A-0169-1B48-A4D5-1DD677AD9AE4}"/>
              </a:ext>
            </a:extLst>
          </p:cNvPr>
          <p:cNvSpPr>
            <a:spLocks noGrp="1"/>
          </p:cNvSpPr>
          <p:nvPr>
            <p:ph type="title"/>
          </p:nvPr>
        </p:nvSpPr>
        <p:spPr/>
        <p:txBody>
          <a:bodyPr/>
          <a:lstStyle/>
          <a:p>
            <a:r>
              <a:rPr lang="en-US" dirty="0"/>
              <a:t>Targeted E - Revisited</a:t>
            </a:r>
          </a:p>
        </p:txBody>
      </p:sp>
      <p:sp>
        <p:nvSpPr>
          <p:cNvPr id="3" name="Content Placeholder 2">
            <a:extLst>
              <a:ext uri="{FF2B5EF4-FFF2-40B4-BE49-F238E27FC236}">
                <a16:creationId xmlns:a16="http://schemas.microsoft.com/office/drawing/2014/main" id="{9F88A2B3-A089-C14C-8EEF-CD9CA089A819}"/>
              </a:ext>
            </a:extLst>
          </p:cNvPr>
          <p:cNvSpPr>
            <a:spLocks noGrp="1"/>
          </p:cNvSpPr>
          <p:nvPr>
            <p:ph idx="1"/>
          </p:nvPr>
        </p:nvSpPr>
        <p:spPr/>
        <p:txBody>
          <a:bodyPr>
            <a:normAutofit/>
          </a:bodyPr>
          <a:lstStyle/>
          <a:p>
            <a:r>
              <a:rPr lang="en-US" dirty="0"/>
              <a:t>We tried to make our gameplay as fun and engaging as possible for young adults as we are targeting those </a:t>
            </a:r>
            <a:r>
              <a:rPr lang="en-US" dirty="0" err="1"/>
              <a:t>microbrakes</a:t>
            </a:r>
            <a:r>
              <a:rPr lang="en-US" dirty="0"/>
              <a:t> they take in between, so we made various changes to make users feel more engaged, provide users the option to set the difficulty level as well as the number of players involved. We even made our game more vibrant to appeal the young teens. </a:t>
            </a:r>
          </a:p>
        </p:txBody>
      </p:sp>
    </p:spTree>
    <p:extLst>
      <p:ext uri="{BB962C8B-B14F-4D97-AF65-F5344CB8AC3E}">
        <p14:creationId xmlns:p14="http://schemas.microsoft.com/office/powerpoint/2010/main" val="2234165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5187-380E-C74D-A2DF-72691B49F849}"/>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BE7A16FD-284B-6445-8F8D-53A96BFB87F4}"/>
              </a:ext>
            </a:extLst>
          </p:cNvPr>
          <p:cNvSpPr>
            <a:spLocks noGrp="1"/>
          </p:cNvSpPr>
          <p:nvPr>
            <p:ph idx="1"/>
          </p:nvPr>
        </p:nvSpPr>
        <p:spPr/>
        <p:txBody>
          <a:bodyPr>
            <a:normAutofit/>
          </a:bodyPr>
          <a:lstStyle/>
          <a:p>
            <a:r>
              <a:rPr lang="en-US" dirty="0"/>
              <a:t>As our application is an extension to the existing classic arcade game Pong by Atari. It includes many features which the original game doesn’t have.  But we can also add lot of features which can give it a universal appeal like using unity to make our game 3D. We can also add other minigames such as card games, tic tac toe to make it fun for users other than our target population. </a:t>
            </a:r>
          </a:p>
          <a:p>
            <a:r>
              <a:rPr lang="en-US" dirty="0"/>
              <a:t>We can also work on our interface to make it more realistic as well as increase the difficulty to make it more challenging. </a:t>
            </a:r>
          </a:p>
        </p:txBody>
      </p:sp>
    </p:spTree>
    <p:extLst>
      <p:ext uri="{BB962C8B-B14F-4D97-AF65-F5344CB8AC3E}">
        <p14:creationId xmlns:p14="http://schemas.microsoft.com/office/powerpoint/2010/main" val="143909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4E65-EAF8-F149-AC7F-E34696A37C42}"/>
              </a:ext>
            </a:extLst>
          </p:cNvPr>
          <p:cNvSpPr>
            <a:spLocks noGrp="1"/>
          </p:cNvSpPr>
          <p:nvPr>
            <p:ph type="title"/>
          </p:nvPr>
        </p:nvSpPr>
        <p:spPr/>
        <p:txBody>
          <a:bodyPr>
            <a:normAutofit/>
          </a:bodyPr>
          <a:lstStyle/>
          <a:p>
            <a:r>
              <a:rPr lang="en" dirty="0"/>
              <a:t>Measurement for Engagement</a:t>
            </a:r>
            <a:endParaRPr lang="en-US" dirty="0"/>
          </a:p>
        </p:txBody>
      </p:sp>
      <p:sp>
        <p:nvSpPr>
          <p:cNvPr id="3" name="Content Placeholder 2">
            <a:extLst>
              <a:ext uri="{FF2B5EF4-FFF2-40B4-BE49-F238E27FC236}">
                <a16:creationId xmlns:a16="http://schemas.microsoft.com/office/drawing/2014/main" id="{95C1C048-E7C4-AB4B-8F4D-F96FEEF3481E}"/>
              </a:ext>
            </a:extLst>
          </p:cNvPr>
          <p:cNvSpPr>
            <a:spLocks noGrp="1"/>
          </p:cNvSpPr>
          <p:nvPr>
            <p:ph idx="1"/>
          </p:nvPr>
        </p:nvSpPr>
        <p:spPr/>
        <p:txBody>
          <a:bodyPr/>
          <a:lstStyle/>
          <a:p>
            <a:r>
              <a:rPr lang="en-US" dirty="0">
                <a:latin typeface="Times" pitchFamily="2" charset="0"/>
              </a:rPr>
              <a:t>Team Pong will measure the improvement of the E that the team has selected by checking how much fun people are having while playing the game as well as being challenged and involved during the gameplay. </a:t>
            </a:r>
          </a:p>
          <a:p>
            <a:r>
              <a:rPr lang="en-US" dirty="0">
                <a:latin typeface="Times" pitchFamily="2" charset="0"/>
              </a:rPr>
              <a:t>This can be measured by checking how long a user plays the game in one sitting. We can also add a feedback page to check how users are feeling about the game and can improve the gameplay on the basis of feedback provided by the users. </a:t>
            </a:r>
          </a:p>
          <a:p>
            <a:r>
              <a:rPr lang="en-US" dirty="0">
                <a:latin typeface="Times" pitchFamily="2" charset="0"/>
              </a:rPr>
              <a:t>If a user only play this game for limited period of time, then we will consider it is not engaging.</a:t>
            </a:r>
          </a:p>
          <a:p>
            <a:endParaRPr lang="en-US" dirty="0"/>
          </a:p>
        </p:txBody>
      </p:sp>
    </p:spTree>
    <p:extLst>
      <p:ext uri="{BB962C8B-B14F-4D97-AF65-F5344CB8AC3E}">
        <p14:creationId xmlns:p14="http://schemas.microsoft.com/office/powerpoint/2010/main" val="3885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1C81-1FA4-F34E-B150-B9EE246CCF2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4326E99-72E9-0D40-844A-03F7118F496B}"/>
              </a:ext>
            </a:extLst>
          </p:cNvPr>
          <p:cNvSpPr>
            <a:spLocks noGrp="1"/>
          </p:cNvSpPr>
          <p:nvPr>
            <p:ph idx="1"/>
          </p:nvPr>
        </p:nvSpPr>
        <p:spPr/>
        <p:txBody>
          <a:bodyPr/>
          <a:lstStyle/>
          <a:p>
            <a:r>
              <a:rPr lang="en-US" dirty="0">
                <a:hlinkClick r:id="rId2"/>
              </a:rPr>
              <a:t>https://en.wikipedia.org/wiki/Tic-tac-toe</a:t>
            </a:r>
            <a:endParaRPr lang="en-US" dirty="0"/>
          </a:p>
          <a:p>
            <a:r>
              <a:rPr lang="en-US" dirty="0">
                <a:hlinkClick r:id="rId3"/>
              </a:rPr>
              <a:t>http://library.iitd.ac.in/print-journals.php</a:t>
            </a:r>
            <a:endParaRPr lang="en-US" dirty="0"/>
          </a:p>
          <a:p>
            <a:r>
              <a:rPr lang="en-US" dirty="0">
                <a:hlinkClick r:id="rId4"/>
              </a:rPr>
              <a:t>https://stackoverflow.com/</a:t>
            </a:r>
            <a:endParaRPr lang="en-US" dirty="0"/>
          </a:p>
          <a:p>
            <a:r>
              <a:rPr lang="en-US" dirty="0">
                <a:hlinkClick r:id="rId5"/>
              </a:rPr>
              <a:t>https://docs.oracle.com/javase/7/docs/api/java/awt/Graphics.html</a:t>
            </a:r>
            <a:endParaRPr lang="en-US" dirty="0"/>
          </a:p>
          <a:p>
            <a:r>
              <a:rPr lang="en-US" dirty="0">
                <a:hlinkClick r:id="rId6"/>
              </a:rPr>
              <a:t>https://en.wikipedia.org/wiki/Pong</a:t>
            </a:r>
            <a:endParaRPr lang="en-US" dirty="0"/>
          </a:p>
          <a:p>
            <a:r>
              <a:rPr lang="en-US" dirty="0">
                <a:hlinkClick r:id="rId7"/>
              </a:rPr>
              <a:t>https://www.youtube.com/watch?v=xIqeK2hzx1I</a:t>
            </a:r>
            <a:endParaRPr lang="en-US" dirty="0"/>
          </a:p>
          <a:p>
            <a:r>
              <a:rPr lang="en-US" dirty="0">
                <a:hlinkClick r:id="rId8"/>
              </a:rPr>
              <a:t>https://www.ponggame.org/</a:t>
            </a:r>
            <a:endParaRPr lang="en-US" dirty="0"/>
          </a:p>
          <a:p>
            <a:endParaRPr lang="en-US" dirty="0"/>
          </a:p>
        </p:txBody>
      </p:sp>
    </p:spTree>
    <p:extLst>
      <p:ext uri="{BB962C8B-B14F-4D97-AF65-F5344CB8AC3E}">
        <p14:creationId xmlns:p14="http://schemas.microsoft.com/office/powerpoint/2010/main" val="26718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8DC4-FF25-F343-A280-AAE00D41D4B9}"/>
              </a:ext>
            </a:extLst>
          </p:cNvPr>
          <p:cNvSpPr>
            <a:spLocks noGrp="1"/>
          </p:cNvSpPr>
          <p:nvPr>
            <p:ph type="title"/>
          </p:nvPr>
        </p:nvSpPr>
        <p:spPr/>
        <p:txBody>
          <a:bodyPr>
            <a:normAutofit/>
          </a:bodyPr>
          <a:lstStyle/>
          <a:p>
            <a:r>
              <a:rPr lang="en" dirty="0"/>
              <a:t>Industry Research</a:t>
            </a:r>
            <a:endParaRPr lang="en-US" dirty="0"/>
          </a:p>
        </p:txBody>
      </p:sp>
      <p:sp>
        <p:nvSpPr>
          <p:cNvPr id="3" name="Content Placeholder 2">
            <a:extLst>
              <a:ext uri="{FF2B5EF4-FFF2-40B4-BE49-F238E27FC236}">
                <a16:creationId xmlns:a16="http://schemas.microsoft.com/office/drawing/2014/main" id="{D30A1499-15D9-AE48-BE56-4EF91170E26D}"/>
              </a:ext>
            </a:extLst>
          </p:cNvPr>
          <p:cNvSpPr>
            <a:spLocks noGrp="1"/>
          </p:cNvSpPr>
          <p:nvPr>
            <p:ph idx="1"/>
          </p:nvPr>
        </p:nvSpPr>
        <p:spPr/>
        <p:txBody>
          <a:bodyPr/>
          <a:lstStyle/>
          <a:p>
            <a:r>
              <a:rPr lang="en-US" dirty="0">
                <a:latin typeface="Times" pitchFamily="2" charset="0"/>
              </a:rPr>
              <a:t>According to David </a:t>
            </a:r>
            <a:r>
              <a:rPr lang="en-US" dirty="0" err="1">
                <a:latin typeface="Times" pitchFamily="2" charset="0"/>
              </a:rPr>
              <a:t>Smooke</a:t>
            </a:r>
            <a:r>
              <a:rPr lang="en-US" dirty="0">
                <a:latin typeface="Times" pitchFamily="2" charset="0"/>
              </a:rPr>
              <a:t> from </a:t>
            </a:r>
            <a:r>
              <a:rPr lang="en-US" dirty="0" err="1">
                <a:latin typeface="Times" pitchFamily="2" charset="0"/>
              </a:rPr>
              <a:t>HACKERnoon</a:t>
            </a:r>
            <a:r>
              <a:rPr lang="en-US" dirty="0">
                <a:latin typeface="Times" pitchFamily="2" charset="0"/>
              </a:rPr>
              <a:t>, Indie game industry should always use technologies that fit their skill level in department while also allowing them to target the platform and people. </a:t>
            </a:r>
          </a:p>
          <a:p>
            <a:r>
              <a:rPr lang="en-US" dirty="0">
                <a:latin typeface="Times" pitchFamily="2" charset="0"/>
              </a:rPr>
              <a:t>We can understand what a user wants more clearly by doing a survey where users can let us know the environment, difficulty level, gameplay they enjoy the most. For example, ‘ Do users should be given an option decrease the ball speed to make the game easier’ </a:t>
            </a:r>
          </a:p>
          <a:p>
            <a:endParaRPr lang="en-US" dirty="0">
              <a:latin typeface="Times" pitchFamily="2" charset="0"/>
            </a:endParaRPr>
          </a:p>
        </p:txBody>
      </p:sp>
    </p:spTree>
    <p:extLst>
      <p:ext uri="{BB962C8B-B14F-4D97-AF65-F5344CB8AC3E}">
        <p14:creationId xmlns:p14="http://schemas.microsoft.com/office/powerpoint/2010/main" val="89093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E360-2CF9-F846-9C5F-FF8E3FBE1B3B}"/>
              </a:ext>
            </a:extLst>
          </p:cNvPr>
          <p:cNvSpPr>
            <a:spLocks noGrp="1"/>
          </p:cNvSpPr>
          <p:nvPr>
            <p:ph type="title"/>
          </p:nvPr>
        </p:nvSpPr>
        <p:spPr/>
        <p:txBody>
          <a:bodyPr/>
          <a:lstStyle/>
          <a:p>
            <a:r>
              <a:rPr lang="en" dirty="0"/>
              <a:t>Target Population</a:t>
            </a:r>
            <a:br>
              <a:rPr lang="en" dirty="0">
                <a:solidFill>
                  <a:srgbClr val="333333"/>
                </a:solidFill>
                <a:latin typeface="Quicksand"/>
                <a:ea typeface="Quicksand"/>
                <a:cs typeface="Quicksand"/>
                <a:sym typeface="Quicksand"/>
              </a:rPr>
            </a:br>
            <a:endParaRPr lang="en-US" dirty="0"/>
          </a:p>
        </p:txBody>
      </p:sp>
      <p:sp>
        <p:nvSpPr>
          <p:cNvPr id="3" name="Content Placeholder 2">
            <a:extLst>
              <a:ext uri="{FF2B5EF4-FFF2-40B4-BE49-F238E27FC236}">
                <a16:creationId xmlns:a16="http://schemas.microsoft.com/office/drawing/2014/main" id="{C3B69B3F-A6F5-5C49-AD73-CFDC539692B8}"/>
              </a:ext>
            </a:extLst>
          </p:cNvPr>
          <p:cNvSpPr>
            <a:spLocks noGrp="1"/>
          </p:cNvSpPr>
          <p:nvPr>
            <p:ph idx="1"/>
          </p:nvPr>
        </p:nvSpPr>
        <p:spPr/>
        <p:txBody>
          <a:bodyPr>
            <a:normAutofit lnSpcReduction="10000"/>
          </a:bodyPr>
          <a:lstStyle/>
          <a:p>
            <a:r>
              <a:rPr lang="en-US" dirty="0">
                <a:latin typeface="Times" pitchFamily="2" charset="0"/>
              </a:rPr>
              <a:t>Team Pong target population will be young teens who are interested in playing a challenging and user-friendly ping pong game. They show many characteristics that would indicate their interest in our game.</a:t>
            </a:r>
          </a:p>
          <a:p>
            <a:pPr>
              <a:buFont typeface="Wingdings" pitchFamily="2" charset="2"/>
              <a:buChar char="Ø"/>
            </a:pPr>
            <a:r>
              <a:rPr lang="en-US" dirty="0">
                <a:latin typeface="Times" pitchFamily="2" charset="0"/>
              </a:rPr>
              <a:t> They love to play indie games</a:t>
            </a:r>
          </a:p>
          <a:p>
            <a:pPr>
              <a:buFont typeface="Wingdings" pitchFamily="2" charset="2"/>
              <a:buChar char="Ø"/>
            </a:pPr>
            <a:r>
              <a:rPr lang="en-US" dirty="0">
                <a:latin typeface="Times" pitchFamily="2" charset="0"/>
              </a:rPr>
              <a:t> As our game will be freely available, they don’t have to pay anything</a:t>
            </a:r>
          </a:p>
          <a:p>
            <a:pPr>
              <a:buFont typeface="Wingdings" pitchFamily="2" charset="2"/>
              <a:buChar char="Ø"/>
            </a:pPr>
            <a:r>
              <a:rPr lang="en-US" dirty="0">
                <a:latin typeface="Times" pitchFamily="2" charset="0"/>
              </a:rPr>
              <a:t>They will not require any special console or high computer requirements to play our game</a:t>
            </a:r>
          </a:p>
          <a:p>
            <a:pPr>
              <a:buFont typeface="Wingdings" pitchFamily="2" charset="2"/>
              <a:buChar char="Ø"/>
            </a:pPr>
            <a:r>
              <a:rPr lang="en-US" dirty="0">
                <a:latin typeface="Times" pitchFamily="2" charset="0"/>
              </a:rPr>
              <a:t> Our multiplayer feature will definitely interest them </a:t>
            </a:r>
          </a:p>
          <a:p>
            <a:endParaRPr lang="en-US" dirty="0">
              <a:latin typeface="Times" pitchFamily="2" charset="0"/>
            </a:endParaRPr>
          </a:p>
          <a:p>
            <a:endParaRPr lang="en-US" dirty="0">
              <a:latin typeface="Times" pitchFamily="2" charset="0"/>
            </a:endParaRPr>
          </a:p>
        </p:txBody>
      </p:sp>
    </p:spTree>
    <p:extLst>
      <p:ext uri="{BB962C8B-B14F-4D97-AF65-F5344CB8AC3E}">
        <p14:creationId xmlns:p14="http://schemas.microsoft.com/office/powerpoint/2010/main" val="308801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7E92-4EC9-854A-85D7-1D14C04623E1}"/>
              </a:ext>
            </a:extLst>
          </p:cNvPr>
          <p:cNvSpPr>
            <a:spLocks noGrp="1"/>
          </p:cNvSpPr>
          <p:nvPr>
            <p:ph type="title"/>
          </p:nvPr>
        </p:nvSpPr>
        <p:spPr>
          <a:xfrm>
            <a:off x="1451578" y="361174"/>
            <a:ext cx="9291215" cy="1049235"/>
          </a:xfrm>
        </p:spPr>
        <p:txBody>
          <a:bodyPr/>
          <a:lstStyle/>
          <a:p>
            <a:r>
              <a:rPr lang="en-US" dirty="0"/>
              <a:t>Persona</a:t>
            </a:r>
          </a:p>
        </p:txBody>
      </p:sp>
      <p:sp>
        <p:nvSpPr>
          <p:cNvPr id="3" name="Content Placeholder 2">
            <a:extLst>
              <a:ext uri="{FF2B5EF4-FFF2-40B4-BE49-F238E27FC236}">
                <a16:creationId xmlns:a16="http://schemas.microsoft.com/office/drawing/2014/main" id="{DED518F5-E55B-4446-8C3B-30FB292FB97B}"/>
              </a:ext>
            </a:extLst>
          </p:cNvPr>
          <p:cNvSpPr>
            <a:spLocks noGrp="1"/>
          </p:cNvSpPr>
          <p:nvPr>
            <p:ph idx="1"/>
          </p:nvPr>
        </p:nvSpPr>
        <p:spPr>
          <a:xfrm>
            <a:off x="1451578" y="1212168"/>
            <a:ext cx="9715186" cy="4454340"/>
          </a:xfrm>
        </p:spPr>
        <p:txBody>
          <a:bodyPr>
            <a:normAutofit fontScale="62500" lnSpcReduction="20000"/>
          </a:bodyPr>
          <a:lstStyle/>
          <a:p>
            <a:r>
              <a:rPr lang="en-US" sz="1900" dirty="0">
                <a:latin typeface="Times" pitchFamily="2" charset="0"/>
              </a:rPr>
              <a:t>Name: Shetty </a:t>
            </a:r>
          </a:p>
          <a:p>
            <a:r>
              <a:rPr lang="en-US" sz="1900" dirty="0">
                <a:latin typeface="Times" pitchFamily="2" charset="0"/>
              </a:rPr>
              <a:t>Occupation: Student </a:t>
            </a:r>
          </a:p>
          <a:p>
            <a:pPr marL="0" indent="0">
              <a:buNone/>
            </a:pPr>
            <a:endParaRPr lang="en-US" dirty="0"/>
          </a:p>
          <a:p>
            <a:pPr marL="0" indent="0" algn="just">
              <a:buNone/>
            </a:pPr>
            <a:r>
              <a:rPr lang="en-US" sz="3200" dirty="0">
                <a:latin typeface="Times" pitchFamily="2" charset="0"/>
              </a:rPr>
              <a:t>Shetty is a high school student. He wants to get into a good university, so he stopped playing video games for some time to concentrate more on his studies.  Although he wants to play some games as Shetty is playing video games since his childhood, but now he feels like he has an overwhelming amount of work to do. He is a big fan of arcade-based games. He works at a grocery store but is bored doing the same thing every day as he spends most of the time there using some app. His older brother Shenoy is an undergrad student, even he is a big fan of indie games. When Shetty got to know about a fun multiplayer game where you can manage the gameplay length and difficulty level which he can also play with his brother by taking </a:t>
            </a:r>
            <a:r>
              <a:rPr lang="en-US" sz="3200" dirty="0" err="1">
                <a:latin typeface="Times" pitchFamily="2" charset="0"/>
              </a:rPr>
              <a:t>microbrakes</a:t>
            </a:r>
            <a:r>
              <a:rPr lang="en-US" sz="3200" dirty="0">
                <a:latin typeface="Times" pitchFamily="2" charset="0"/>
              </a:rPr>
              <a:t> while studying, he became excited to play the game. Shetty spends most of his free time with his brother. They used to play lots of PlayStation video games together but now they don’t have enough time to use it. </a:t>
            </a:r>
          </a:p>
        </p:txBody>
      </p:sp>
    </p:spTree>
    <p:extLst>
      <p:ext uri="{BB962C8B-B14F-4D97-AF65-F5344CB8AC3E}">
        <p14:creationId xmlns:p14="http://schemas.microsoft.com/office/powerpoint/2010/main" val="383137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9031-8A24-CD4F-AE85-95F56E168097}"/>
              </a:ext>
            </a:extLst>
          </p:cNvPr>
          <p:cNvSpPr>
            <a:spLocks noGrp="1"/>
          </p:cNvSpPr>
          <p:nvPr>
            <p:ph type="title"/>
          </p:nvPr>
        </p:nvSpPr>
        <p:spPr/>
        <p:txBody>
          <a:bodyPr>
            <a:noAutofit/>
          </a:bodyPr>
          <a:lstStyle/>
          <a:p>
            <a:r>
              <a:rPr lang="en-US" dirty="0"/>
              <a:t>Experience Map to chart the way the user is feeling when engaging with the gameplay:</a:t>
            </a:r>
            <a:br>
              <a:rPr lang="en-US" dirty="0"/>
            </a:br>
            <a:endParaRPr lang="en-US" dirty="0"/>
          </a:p>
        </p:txBody>
      </p:sp>
      <p:pic>
        <p:nvPicPr>
          <p:cNvPr id="14" name="Content Placeholder 13">
            <a:extLst>
              <a:ext uri="{FF2B5EF4-FFF2-40B4-BE49-F238E27FC236}">
                <a16:creationId xmlns:a16="http://schemas.microsoft.com/office/drawing/2014/main" id="{1AD8FA64-DD3E-8141-9B3E-38C85F550D13}"/>
              </a:ext>
            </a:extLst>
          </p:cNvPr>
          <p:cNvPicPr>
            <a:picLocks noGrp="1" noChangeAspect="1"/>
          </p:cNvPicPr>
          <p:nvPr>
            <p:ph idx="1"/>
          </p:nvPr>
        </p:nvPicPr>
        <p:blipFill>
          <a:blip r:embed="rId2"/>
          <a:stretch>
            <a:fillRect/>
          </a:stretch>
        </p:blipFill>
        <p:spPr>
          <a:xfrm>
            <a:off x="1149927" y="1399308"/>
            <a:ext cx="8950037" cy="5264727"/>
          </a:xfrm>
        </p:spPr>
      </p:pic>
    </p:spTree>
    <p:extLst>
      <p:ext uri="{BB962C8B-B14F-4D97-AF65-F5344CB8AC3E}">
        <p14:creationId xmlns:p14="http://schemas.microsoft.com/office/powerpoint/2010/main" val="217144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313CB-052C-2C40-B287-8127208DB28D}"/>
              </a:ext>
            </a:extLst>
          </p:cNvPr>
          <p:cNvPicPr>
            <a:picLocks noChangeAspect="1"/>
          </p:cNvPicPr>
          <p:nvPr/>
        </p:nvPicPr>
        <p:blipFill>
          <a:blip r:embed="rId2"/>
          <a:stretch>
            <a:fillRect/>
          </a:stretch>
        </p:blipFill>
        <p:spPr>
          <a:xfrm>
            <a:off x="1559214" y="109105"/>
            <a:ext cx="7723331" cy="3452173"/>
          </a:xfrm>
          <a:prstGeom prst="rect">
            <a:avLst/>
          </a:prstGeom>
        </p:spPr>
      </p:pic>
      <p:pic>
        <p:nvPicPr>
          <p:cNvPr id="7" name="Picture 6">
            <a:extLst>
              <a:ext uri="{FF2B5EF4-FFF2-40B4-BE49-F238E27FC236}">
                <a16:creationId xmlns:a16="http://schemas.microsoft.com/office/drawing/2014/main" id="{20BA5955-FDAE-6646-BFE9-07B042EB3B90}"/>
              </a:ext>
            </a:extLst>
          </p:cNvPr>
          <p:cNvPicPr>
            <a:picLocks noChangeAspect="1"/>
          </p:cNvPicPr>
          <p:nvPr/>
        </p:nvPicPr>
        <p:blipFill>
          <a:blip r:embed="rId3"/>
          <a:stretch>
            <a:fillRect/>
          </a:stretch>
        </p:blipFill>
        <p:spPr>
          <a:xfrm>
            <a:off x="1559214" y="3561278"/>
            <a:ext cx="7723331" cy="2941121"/>
          </a:xfrm>
          <a:prstGeom prst="rect">
            <a:avLst/>
          </a:prstGeom>
        </p:spPr>
      </p:pic>
    </p:spTree>
    <p:extLst>
      <p:ext uri="{BB962C8B-B14F-4D97-AF65-F5344CB8AC3E}">
        <p14:creationId xmlns:p14="http://schemas.microsoft.com/office/powerpoint/2010/main" val="28259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A56F-0321-FC4E-A43B-5671AF02AA57}"/>
              </a:ext>
            </a:extLst>
          </p:cNvPr>
          <p:cNvSpPr>
            <a:spLocks noGrp="1"/>
          </p:cNvSpPr>
          <p:nvPr>
            <p:ph type="title"/>
          </p:nvPr>
        </p:nvSpPr>
        <p:spPr>
          <a:xfrm>
            <a:off x="304800" y="392332"/>
            <a:ext cx="9291215" cy="1049235"/>
          </a:xfrm>
        </p:spPr>
        <p:txBody>
          <a:bodyPr/>
          <a:lstStyle/>
          <a:p>
            <a:r>
              <a:rPr lang="en" dirty="0"/>
              <a:t>Low Fidelity Prototype</a:t>
            </a:r>
            <a:endParaRPr lang="en-US" dirty="0"/>
          </a:p>
        </p:txBody>
      </p:sp>
      <p:pic>
        <p:nvPicPr>
          <p:cNvPr id="20" name="Picture 19">
            <a:extLst>
              <a:ext uri="{FF2B5EF4-FFF2-40B4-BE49-F238E27FC236}">
                <a16:creationId xmlns:a16="http://schemas.microsoft.com/office/drawing/2014/main" id="{6CAC5860-13E2-AD49-BDCF-25E8262D9EE1}"/>
              </a:ext>
            </a:extLst>
          </p:cNvPr>
          <p:cNvPicPr>
            <a:picLocks noChangeAspect="1"/>
          </p:cNvPicPr>
          <p:nvPr/>
        </p:nvPicPr>
        <p:blipFill>
          <a:blip r:embed="rId2"/>
          <a:stretch>
            <a:fillRect/>
          </a:stretch>
        </p:blipFill>
        <p:spPr>
          <a:xfrm>
            <a:off x="304800" y="1837340"/>
            <a:ext cx="7093528" cy="4433455"/>
          </a:xfrm>
          <a:prstGeom prst="rect">
            <a:avLst/>
          </a:prstGeom>
        </p:spPr>
      </p:pic>
      <p:sp>
        <p:nvSpPr>
          <p:cNvPr id="21" name="TextBox 20">
            <a:extLst>
              <a:ext uri="{FF2B5EF4-FFF2-40B4-BE49-F238E27FC236}">
                <a16:creationId xmlns:a16="http://schemas.microsoft.com/office/drawing/2014/main" id="{4948E3E9-8237-C148-B1F8-C77528415C45}"/>
              </a:ext>
            </a:extLst>
          </p:cNvPr>
          <p:cNvSpPr txBox="1"/>
          <p:nvPr/>
        </p:nvSpPr>
        <p:spPr>
          <a:xfrm>
            <a:off x="7503741" y="1290384"/>
            <a:ext cx="4188967" cy="1631216"/>
          </a:xfrm>
          <a:prstGeom prst="rect">
            <a:avLst/>
          </a:prstGeom>
          <a:noFill/>
        </p:spPr>
        <p:txBody>
          <a:bodyPr wrap="none" rtlCol="0">
            <a:spAutoFit/>
          </a:bodyPr>
          <a:lstStyle/>
          <a:p>
            <a:pPr algn="just"/>
            <a:r>
              <a:rPr lang="en-US" sz="2000" dirty="0">
                <a:latin typeface="Times" pitchFamily="2" charset="0"/>
              </a:rPr>
              <a:t>Our first prototype was a single player </a:t>
            </a:r>
          </a:p>
          <a:p>
            <a:pPr algn="just"/>
            <a:r>
              <a:rPr lang="en-US" sz="2000" dirty="0">
                <a:latin typeface="Times" pitchFamily="2" charset="0"/>
              </a:rPr>
              <a:t>Ping-pong game with basic rules, easy </a:t>
            </a:r>
          </a:p>
          <a:p>
            <a:pPr algn="just"/>
            <a:r>
              <a:rPr lang="en-US" sz="2000" dirty="0">
                <a:latin typeface="Times" pitchFamily="2" charset="0"/>
              </a:rPr>
              <a:t>Gameplay and least difficulty level</a:t>
            </a:r>
          </a:p>
          <a:p>
            <a:pPr algn="just"/>
            <a:endParaRPr lang="en-US" sz="2000" dirty="0">
              <a:latin typeface="Times" pitchFamily="2" charset="0"/>
            </a:endParaRPr>
          </a:p>
          <a:p>
            <a:endParaRPr lang="en-US" sz="2000" dirty="0">
              <a:latin typeface="Times" pitchFamily="2" charset="0"/>
            </a:endParaRPr>
          </a:p>
        </p:txBody>
      </p:sp>
      <p:pic>
        <p:nvPicPr>
          <p:cNvPr id="23" name="Picture 22">
            <a:extLst>
              <a:ext uri="{FF2B5EF4-FFF2-40B4-BE49-F238E27FC236}">
                <a16:creationId xmlns:a16="http://schemas.microsoft.com/office/drawing/2014/main" id="{2DBCB885-D46B-FD44-ADA6-F2182D3A5EBC}"/>
              </a:ext>
            </a:extLst>
          </p:cNvPr>
          <p:cNvPicPr>
            <a:picLocks noChangeAspect="1"/>
          </p:cNvPicPr>
          <p:nvPr/>
        </p:nvPicPr>
        <p:blipFill>
          <a:blip r:embed="rId3"/>
          <a:stretch>
            <a:fillRect/>
          </a:stretch>
        </p:blipFill>
        <p:spPr>
          <a:xfrm>
            <a:off x="7697576" y="2616892"/>
            <a:ext cx="3979082" cy="2549236"/>
          </a:xfrm>
          <a:prstGeom prst="rect">
            <a:avLst/>
          </a:prstGeom>
        </p:spPr>
      </p:pic>
      <p:sp>
        <p:nvSpPr>
          <p:cNvPr id="24" name="TextBox 23">
            <a:extLst>
              <a:ext uri="{FF2B5EF4-FFF2-40B4-BE49-F238E27FC236}">
                <a16:creationId xmlns:a16="http://schemas.microsoft.com/office/drawing/2014/main" id="{0ABAFA93-5608-FB47-A55B-1AE32BC30E0E}"/>
              </a:ext>
            </a:extLst>
          </p:cNvPr>
          <p:cNvSpPr txBox="1"/>
          <p:nvPr/>
        </p:nvSpPr>
        <p:spPr>
          <a:xfrm>
            <a:off x="7620890" y="5571186"/>
            <a:ext cx="3950249" cy="369332"/>
          </a:xfrm>
          <a:prstGeom prst="rect">
            <a:avLst/>
          </a:prstGeom>
          <a:noFill/>
        </p:spPr>
        <p:txBody>
          <a:bodyPr wrap="none" rtlCol="0">
            <a:spAutoFit/>
          </a:bodyPr>
          <a:lstStyle/>
          <a:p>
            <a:r>
              <a:rPr lang="en-US" dirty="0"/>
              <a:t>Need only a mouse to control the game.</a:t>
            </a:r>
          </a:p>
        </p:txBody>
      </p:sp>
    </p:spTree>
    <p:extLst>
      <p:ext uri="{BB962C8B-B14F-4D97-AF65-F5344CB8AC3E}">
        <p14:creationId xmlns:p14="http://schemas.microsoft.com/office/powerpoint/2010/main" val="40195954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{E435E443-EBCA-504D-8ECC-AE5F1AC69050}tf10001119</Template>
  <TotalTime>638</TotalTime>
  <Words>1992</Words>
  <Application>Microsoft Macintosh PowerPoint</Application>
  <PresentationFormat>Widescreen</PresentationFormat>
  <Paragraphs>110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Quicksand</vt:lpstr>
      <vt:lpstr>Rockwell</vt:lpstr>
      <vt:lpstr>Times</vt:lpstr>
      <vt:lpstr>Wingdings</vt:lpstr>
      <vt:lpstr>Gallery</vt:lpstr>
      <vt:lpstr> Human vs Computer Ping Pong Game API  Team Pong  </vt:lpstr>
      <vt:lpstr>Human vs Computer Ping Pong Game API   Description </vt:lpstr>
      <vt:lpstr>Measurement for Engagement</vt:lpstr>
      <vt:lpstr>Industry Research</vt:lpstr>
      <vt:lpstr>Target Population </vt:lpstr>
      <vt:lpstr>Persona</vt:lpstr>
      <vt:lpstr>Experience Map to chart the way the user is feeling when engaging with the gameplay: </vt:lpstr>
      <vt:lpstr>PowerPoint Presentation</vt:lpstr>
      <vt:lpstr>Low Fidelity Prototype</vt:lpstr>
      <vt:lpstr>User Feedback - First Prototype  </vt:lpstr>
      <vt:lpstr>Medium Fidelity Prototype</vt:lpstr>
      <vt:lpstr>PowerPoint Presentation</vt:lpstr>
      <vt:lpstr>User Feedback - Second Prototype  </vt:lpstr>
      <vt:lpstr>Additional Findings</vt:lpstr>
      <vt:lpstr>PowerPoint Presentation</vt:lpstr>
      <vt:lpstr>High Fidelity Prototype</vt:lpstr>
      <vt:lpstr>High Fidelity Prototype (1st Design)</vt:lpstr>
      <vt:lpstr>High Fidelity Prototype (2nd Design)</vt:lpstr>
      <vt:lpstr>PowerPoint Presentation</vt:lpstr>
      <vt:lpstr>High Fidelity Prototype ( Design)</vt:lpstr>
      <vt:lpstr>PowerPoint Presentation</vt:lpstr>
      <vt:lpstr>PAR Review</vt:lpstr>
      <vt:lpstr>Simplicity Review</vt:lpstr>
      <vt:lpstr>Accessibility Evaluation</vt:lpstr>
      <vt:lpstr>Heuristic Review  </vt:lpstr>
      <vt:lpstr>User Quotes</vt:lpstr>
      <vt:lpstr>Microinteractions </vt:lpstr>
      <vt:lpstr>Targeted E - Revisited</vt:lpstr>
      <vt:lpstr>Future scope</vt:lpstr>
      <vt:lpstr>References </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vs Computer Ping Pong Game API  </dc:title>
  <dc:creator>Microsoft Office User</dc:creator>
  <cp:lastModifiedBy>Microsoft Office User</cp:lastModifiedBy>
  <cp:revision>34</cp:revision>
  <dcterms:created xsi:type="dcterms:W3CDTF">2019-12-06T23:33:57Z</dcterms:created>
  <dcterms:modified xsi:type="dcterms:W3CDTF">2019-12-07T10:16:20Z</dcterms:modified>
</cp:coreProperties>
</file>