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B24B-25D5-44BA-A9AB-FCEA15ABCDA1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8288F-CED5-4601-941B-912C83B3C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7138" y="761746"/>
            <a:ext cx="51577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C890-94A4-43DE-919F-E0A8B1401647}" type="datetime1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350A-7A38-443B-9F22-AAE47E6A857A}" type="datetime1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63F1-2973-4496-AD15-EF3F3120CB11}" type="datetime1">
              <a:rPr lang="en-US" smtClean="0"/>
              <a:pPr/>
              <a:t>5/10/2021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B9E5-71B8-414A-A809-74A4D5B2A329}" type="datetime1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2962-7738-4ECA-9345-2C6C0DD75412}" type="datetime1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9064" y="2409190"/>
            <a:ext cx="4293870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65" y="1076959"/>
            <a:ext cx="10764469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8E2B-95E1-498C-9FBB-962AEAF4E02D}" type="datetime1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ckcert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eycontrol.com/news/business/economy/indian-companies-face-difficulties-in-verifying-" TargetMode="External"/><Relationship Id="rId2" Type="http://schemas.openxmlformats.org/officeDocument/2006/relationships/hyperlink" Target="http://nad.gov.in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linkedin.com/pulse/why-blockchain-cryptocurrencies-creating-headlines-punit-kuma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362200"/>
            <a:ext cx="688467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2565" marR="5080" indent="-14605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Blockchain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Based Academic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Certificate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Authentication</a:t>
            </a:r>
            <a:r>
              <a:rPr sz="32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28600"/>
            <a:ext cx="1000759" cy="914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3000" y="3962400"/>
            <a:ext cx="1969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7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Presented By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343400"/>
            <a:ext cx="151193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1KG16CS012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1KG16CS033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1KG16CS096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1KG16CS118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1800" y="4343400"/>
            <a:ext cx="232537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Arun Kumar M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Gnanendra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Prasad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Shashidhara N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Vummaneni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Dilip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228600"/>
            <a:ext cx="10210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K S SCHOOL OF ENGINEERING &amp; MANAGEMENT, BENGALURU-560109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DEPARTMENT OF COMPUTER SCIENCE &amp;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ENGINEERING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67200" y="1295400"/>
            <a:ext cx="407193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PROJECT PHASE II</a:t>
            </a:r>
            <a:endParaRPr lang="en-US" alt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(</a:t>
            </a:r>
            <a:r>
              <a:rPr lang="en-IN" alt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17CSP78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 eaLnBrk="1" hangingPunct="1"/>
            <a:r>
              <a:rPr lang="en-US" altLang="en-US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Academic Year </a:t>
            </a:r>
            <a:r>
              <a:rPr lang="en-US" alt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2020-21 (Even</a:t>
            </a:r>
            <a:r>
              <a:rPr lang="en-US" altLang="en-US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IN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458200" y="4038600"/>
            <a:ext cx="28035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Guide</a:t>
            </a:r>
          </a:p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en-US" sz="2000" b="1" dirty="0">
                <a:latin typeface="Calibri" pitchFamily="34" charset="0"/>
                <a:cs typeface="Calibri" pitchFamily="34" charset="0"/>
              </a:rPr>
              <a:t>Mr. Sandeep H</a:t>
            </a:r>
          </a:p>
          <a:p>
            <a:pPr algn="ctr" eaLnBrk="1" hangingPunct="1"/>
            <a:r>
              <a:rPr lang="en-US" altLang="en-US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Associate Professor,</a:t>
            </a:r>
          </a:p>
          <a:p>
            <a:pPr algn="ctr" eaLnBrk="1" hangingPunct="1"/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 CSE, KSSEM</a:t>
            </a:r>
            <a:endParaRPr lang="en-IN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4247B09-6832-4C66-A8AC-59EDE83CF21B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4234" y="687146"/>
            <a:ext cx="28454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Requir</a:t>
            </a:r>
            <a:r>
              <a:rPr sz="3700" b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37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men</a:t>
            </a:r>
            <a:r>
              <a:rPr sz="37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7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1848993"/>
            <a:ext cx="7233284" cy="3389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GPU: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2.30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Ghz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CPU: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i5-6200U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RAM: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8.1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later,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Browser: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Mozilla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Chrome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(Latest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Ethereum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Wallet: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66CD713-BD67-4C1D-ABD0-F0A950643F63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9457" y="6420713"/>
            <a:ext cx="5864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overall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certificate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blockchain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415" y="1107947"/>
            <a:ext cx="5329428" cy="48234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0094" y="177164"/>
            <a:ext cx="448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Brief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Overview</a:t>
            </a:r>
            <a:r>
              <a:rPr sz="32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CC62D1-A1F5-40E6-8751-DBBBE4B9C0DB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5042" y="1889718"/>
            <a:ext cx="9252585" cy="3330575"/>
            <a:chOff x="1495042" y="1889718"/>
            <a:chExt cx="9252585" cy="333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042" y="1889718"/>
              <a:ext cx="9252207" cy="33300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7" y="1935479"/>
              <a:ext cx="9092184" cy="31790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0857" y="1916429"/>
              <a:ext cx="9130665" cy="3217545"/>
            </a:xfrm>
            <a:custGeom>
              <a:avLst/>
              <a:gdLst/>
              <a:ahLst/>
              <a:cxnLst/>
              <a:rect l="l" t="t" r="r" b="b"/>
              <a:pathLst>
                <a:path w="9130665" h="3217545">
                  <a:moveTo>
                    <a:pt x="0" y="3217164"/>
                  </a:moveTo>
                  <a:lnTo>
                    <a:pt x="9130284" y="3217164"/>
                  </a:lnTo>
                  <a:lnTo>
                    <a:pt x="9130284" y="0"/>
                  </a:lnTo>
                  <a:lnTo>
                    <a:pt x="0" y="0"/>
                  </a:lnTo>
                  <a:lnTo>
                    <a:pt x="0" y="321716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8394" y="1269238"/>
            <a:ext cx="157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Admin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16422" y="390525"/>
            <a:ext cx="134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2229" y="5369814"/>
            <a:ext cx="4232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Interaction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Issuer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5764344-CAA8-421B-AC8B-E5990C05B961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994" y="1362448"/>
            <a:ext cx="9371330" cy="3766185"/>
            <a:chOff x="1491994" y="1362448"/>
            <a:chExt cx="9371330" cy="3766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994" y="1362448"/>
              <a:ext cx="9371078" cy="3765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59" y="1408175"/>
              <a:ext cx="9211056" cy="36149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7809" y="1389125"/>
              <a:ext cx="9249410" cy="3653154"/>
            </a:xfrm>
            <a:custGeom>
              <a:avLst/>
              <a:gdLst/>
              <a:ahLst/>
              <a:cxnLst/>
              <a:rect l="l" t="t" r="r" b="b"/>
              <a:pathLst>
                <a:path w="9249410" h="3653154">
                  <a:moveTo>
                    <a:pt x="0" y="3653028"/>
                  </a:moveTo>
                  <a:lnTo>
                    <a:pt x="9249156" y="3653028"/>
                  </a:lnTo>
                  <a:lnTo>
                    <a:pt x="9249156" y="0"/>
                  </a:lnTo>
                  <a:lnTo>
                    <a:pt x="0" y="0"/>
                  </a:lnTo>
                  <a:lnTo>
                    <a:pt x="0" y="36530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35102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Filling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Academic</a:t>
            </a:r>
            <a:r>
              <a:rPr sz="24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Certificate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2229" y="5369814"/>
            <a:ext cx="4490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4. Interaction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Issuer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Blockchain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2E9A378-D375-4FEA-ABB1-13684EF2595B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8613" y="1307578"/>
            <a:ext cx="9836150" cy="4194175"/>
            <a:chOff x="1118613" y="1307578"/>
            <a:chExt cx="9836150" cy="4194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613" y="1307578"/>
              <a:ext cx="9835901" cy="41940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480" y="1353312"/>
              <a:ext cx="9675876" cy="40431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4430" y="1334262"/>
              <a:ext cx="9714230" cy="4081779"/>
            </a:xfrm>
            <a:custGeom>
              <a:avLst/>
              <a:gdLst/>
              <a:ahLst/>
              <a:cxnLst/>
              <a:rect l="l" t="t" r="r" b="b"/>
              <a:pathLst>
                <a:path w="9714230" h="4081779">
                  <a:moveTo>
                    <a:pt x="0" y="4081272"/>
                  </a:moveTo>
                  <a:lnTo>
                    <a:pt x="9713976" y="4081272"/>
                  </a:lnTo>
                  <a:lnTo>
                    <a:pt x="9713976" y="0"/>
                  </a:lnTo>
                  <a:lnTo>
                    <a:pt x="0" y="0"/>
                  </a:lnTo>
                  <a:lnTo>
                    <a:pt x="0" y="40812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39071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View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verification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8447" y="5571235"/>
            <a:ext cx="4401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4. Interaction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-5" dirty="0">
                <a:latin typeface="Times New Roman"/>
                <a:cs typeface="Times New Roman"/>
              </a:rPr>
              <a:t> User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Blockchain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597C8F-1F7A-4192-922E-23B01A5E5417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4844" y="5975705"/>
            <a:ext cx="66452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2.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14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Case</a:t>
            </a:r>
            <a:r>
              <a:rPr sz="14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Diagram</a:t>
            </a:r>
            <a:r>
              <a:rPr sz="1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Blockchain</a:t>
            </a:r>
            <a:r>
              <a:rPr sz="1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 Academic</a:t>
            </a:r>
            <a:r>
              <a:rPr sz="14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Certificate</a:t>
            </a:r>
            <a:r>
              <a:rPr sz="1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Authentication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8200" y="228600"/>
            <a:ext cx="231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r>
              <a:rPr sz="24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766572"/>
            <a:ext cx="7412735" cy="49514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A1A6543-1362-4CA4-A068-851EB59FD829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1823" y="5613298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5.</a:t>
            </a:r>
            <a:r>
              <a:rPr sz="1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Ethereum</a:t>
            </a:r>
            <a:r>
              <a:rPr sz="1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Dapp</a:t>
            </a:r>
            <a:r>
              <a:rPr sz="1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457200"/>
            <a:ext cx="3546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Ethereum</a:t>
            </a:r>
            <a:r>
              <a:rPr sz="24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Dapp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8931" y="1687038"/>
            <a:ext cx="4038843" cy="38085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8939037-F77D-4F29-9F65-64CAB38B496E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304800"/>
            <a:ext cx="195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384" y="6172606"/>
            <a:ext cx="1835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6.</a:t>
            </a:r>
            <a:r>
              <a:rPr sz="1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Admin</a:t>
            </a:r>
            <a:r>
              <a:rPr sz="1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Login</a:t>
            </a:r>
            <a:r>
              <a:rPr sz="1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960119"/>
            <a:ext cx="10556747" cy="49606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8B7FDB6-36F7-479E-8DD1-ECF9814A5810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967" y="257936"/>
            <a:ext cx="195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3" y="6326225"/>
            <a:ext cx="2656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7.</a:t>
            </a:r>
            <a:r>
              <a:rPr sz="1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Form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Fill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Academic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 Details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7351" y="9144"/>
            <a:ext cx="5797550" cy="6210300"/>
            <a:chOff x="3197351" y="9144"/>
            <a:chExt cx="5797550" cy="6210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7351" y="9144"/>
              <a:ext cx="5797296" cy="6210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8875" y="160020"/>
              <a:ext cx="1831848" cy="413003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8BABEC-CD54-426F-A9CC-7BD9521DB5AE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228600"/>
            <a:ext cx="195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894" y="5751372"/>
            <a:ext cx="2244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7.</a:t>
            </a:r>
            <a:r>
              <a:rPr sz="1400" spc="3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Page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view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Certificate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36" y="766572"/>
            <a:ext cx="9364979" cy="47106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774380-E0F9-4A9F-AE0B-9DAB5044D950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6773" y="83565"/>
            <a:ext cx="149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Outl</a:t>
            </a:r>
            <a:r>
              <a:rPr sz="36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990600"/>
            <a:ext cx="3810000" cy="487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780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660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Aim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P</a:t>
            </a:r>
            <a:r>
              <a:rPr sz="1800" smtClean="0">
                <a:latin typeface="Times New Roman"/>
                <a:cs typeface="Times New Roman"/>
              </a:rPr>
              <a:t>roject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5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Literature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0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Objectives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55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Methodology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5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5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0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spc="-5" smtClean="0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5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0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Discussion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160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3385"/>
              </a:lnSpc>
              <a:buClr>
                <a:srgbClr val="585858"/>
              </a:buClr>
              <a:buSzPct val="166666"/>
              <a:buFont typeface="Arial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D19111F-DDAE-4E7F-831A-F2E7CEBB4C28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228600"/>
            <a:ext cx="195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2161" y="6176873"/>
            <a:ext cx="2597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Fig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 8.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Certficate</a:t>
            </a:r>
            <a:r>
              <a:rPr sz="12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View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Verify</a:t>
            </a:r>
            <a:r>
              <a:rPr sz="12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Page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" y="928116"/>
            <a:ext cx="10393271" cy="49758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C961BEC-5075-420F-B206-020945D49B5B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381000"/>
            <a:ext cx="195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8785" y="5995517"/>
            <a:ext cx="38849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10.</a:t>
            </a:r>
            <a:r>
              <a:rPr sz="1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Contract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Deployment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 to</a:t>
            </a:r>
            <a:r>
              <a:rPr sz="1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Ethereum</a:t>
            </a:r>
            <a:r>
              <a:rPr sz="1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Blockchain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52" y="1059180"/>
            <a:ext cx="5113020" cy="45445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1031747"/>
            <a:ext cx="6045708" cy="45430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3198" y="5995517"/>
            <a:ext cx="2214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9.</a:t>
            </a:r>
            <a:r>
              <a:rPr sz="1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Source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code</a:t>
            </a:r>
            <a:r>
              <a:rPr sz="1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Contract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90C137-ED7E-48F3-A3AC-33C84FB1C816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0" y="457200"/>
            <a:ext cx="19538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7355" y="6342075"/>
            <a:ext cx="2285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11.</a:t>
            </a:r>
            <a:r>
              <a:rPr sz="1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Generating</a:t>
            </a:r>
            <a:r>
              <a:rPr sz="1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Certificate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683" y="1031747"/>
            <a:ext cx="9387840" cy="50505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0CE93F1-3162-46DD-AA0A-C72A8A45EAC8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457200"/>
            <a:ext cx="195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928" y="6342075"/>
            <a:ext cx="2276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12.</a:t>
            </a:r>
            <a:r>
              <a:rPr sz="1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Displaying</a:t>
            </a:r>
            <a:r>
              <a:rPr sz="1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Certificate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912875"/>
            <a:ext cx="9445752" cy="53126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5145E41-082F-4726-BDFD-C2B1B1DB31CB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457200"/>
            <a:ext cx="217952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314" y="5812942"/>
            <a:ext cx="2501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13.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Test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Suite</a:t>
            </a:r>
            <a:r>
              <a:rPr sz="1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5" y="5812942"/>
            <a:ext cx="30245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Fig</a:t>
            </a:r>
            <a:r>
              <a:rPr sz="1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14.</a:t>
            </a:r>
            <a:r>
              <a:rPr sz="14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Ether</a:t>
            </a:r>
            <a:r>
              <a:rPr sz="1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being</a:t>
            </a:r>
            <a:r>
              <a:rPr sz="1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1053083"/>
            <a:ext cx="5277611" cy="39349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1053083"/>
            <a:ext cx="4818888" cy="39349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2374CF6-D77A-4FCE-8313-1AC48129A564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2503" y="597153"/>
            <a:ext cx="312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CONCL</a:t>
            </a:r>
            <a:r>
              <a:rPr sz="36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669" y="1815211"/>
            <a:ext cx="1065657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Font typeface="Segoe UI Symbol"/>
              <a:buChar char="⮚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Objectives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expected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intervals.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05"/>
              </a:spcBef>
              <a:buClr>
                <a:srgbClr val="585858"/>
              </a:buClr>
              <a:buFont typeface="Segoe UI Symbol"/>
              <a:buChar char="⮚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extensively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researched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discussed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guide,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buClr>
                <a:srgbClr val="585858"/>
              </a:buClr>
              <a:buFont typeface="Segoe UI Symbol"/>
              <a:buChar char="⮚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Documentation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parallel.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95"/>
              </a:spcBef>
              <a:buClr>
                <a:srgbClr val="585858"/>
              </a:buClr>
              <a:buFont typeface="Segoe UI Symbol"/>
              <a:buChar char="⮚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69DCFB7-462E-4A74-A1B6-DF26B5FE684D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9916" y="255473"/>
            <a:ext cx="28441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000000"/>
                </a:solidFill>
                <a:latin typeface="Times New Roman"/>
                <a:cs typeface="Times New Roman"/>
              </a:rPr>
              <a:t>REF</a:t>
            </a:r>
            <a:r>
              <a:rPr sz="33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3300" b="1" dirty="0">
                <a:solidFill>
                  <a:srgbClr val="000000"/>
                </a:solidFill>
                <a:latin typeface="Times New Roman"/>
                <a:cs typeface="Times New Roman"/>
              </a:rPr>
              <a:t>RENCES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064" y="1669745"/>
            <a:ext cx="10366375" cy="3842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[1].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Zibin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Zheng,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Shaoan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Xie,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Hongning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Dai,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Xiangping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Chen,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Huaimin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Wang: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Overview 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Blockchain</a:t>
            </a:r>
            <a:endParaRPr sz="1800">
              <a:latin typeface="Times New Roman"/>
              <a:cs typeface="Times New Roman"/>
            </a:endParaRPr>
          </a:p>
          <a:p>
            <a:pPr marL="11430" algn="ctr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Technology: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Consensus,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Trends, 2017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 6th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Congress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785" marR="5715" indent="-172720" algn="just">
              <a:lnSpc>
                <a:spcPts val="1939"/>
              </a:lnSpc>
              <a:spcBef>
                <a:spcPts val="1285"/>
              </a:spcBef>
            </a:pPr>
            <a:r>
              <a:rPr sz="1800" spc="-5" dirty="0">
                <a:latin typeface="Times New Roman"/>
                <a:cs typeface="Times New Roman"/>
              </a:rPr>
              <a:t>[2]. </a:t>
            </a:r>
            <a:r>
              <a:rPr sz="1800" dirty="0">
                <a:latin typeface="Times New Roman"/>
                <a:cs typeface="Times New Roman"/>
              </a:rPr>
              <a:t>Richard </a:t>
            </a:r>
            <a:r>
              <a:rPr sz="1800" spc="-5" dirty="0">
                <a:latin typeface="Times New Roman"/>
                <a:cs typeface="Times New Roman"/>
              </a:rPr>
              <a:t>Nuetey Nortey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Li </a:t>
            </a:r>
            <a:r>
              <a:rPr sz="1800" dirty="0">
                <a:latin typeface="Times New Roman"/>
                <a:cs typeface="Times New Roman"/>
              </a:rPr>
              <a:t>Yue, </a:t>
            </a:r>
            <a:r>
              <a:rPr sz="1800" spc="-5" dirty="0">
                <a:latin typeface="Times New Roman"/>
                <a:cs typeface="Times New Roman"/>
              </a:rPr>
              <a:t>Promise </a:t>
            </a:r>
            <a:r>
              <a:rPr sz="1800" dirty="0">
                <a:latin typeface="Times New Roman"/>
                <a:cs typeface="Times New Roman"/>
              </a:rPr>
              <a:t>Ricardo </a:t>
            </a:r>
            <a:r>
              <a:rPr sz="1800" spc="-5" dirty="0">
                <a:latin typeface="Times New Roman"/>
                <a:cs typeface="Times New Roman"/>
              </a:rPr>
              <a:t>Agdedanu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Michael Adjeisah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Privacy Module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Electronic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Health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Records(EHRs)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Blockchain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2019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International </a:t>
            </a:r>
            <a:r>
              <a:rPr sz="1800" dirty="0">
                <a:latin typeface="Times New Roman"/>
                <a:cs typeface="Times New Roman"/>
              </a:rPr>
              <a:t> Conference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Analytics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84785" marR="5080" indent="-172720" algn="just">
              <a:lnSpc>
                <a:spcPts val="1939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[3]. Mohammad </a:t>
            </a:r>
            <a:r>
              <a:rPr sz="1800" dirty="0">
                <a:latin typeface="Times New Roman"/>
                <a:cs typeface="Times New Roman"/>
              </a:rPr>
              <a:t>Jabed </a:t>
            </a:r>
            <a:r>
              <a:rPr sz="1800" spc="-5" dirty="0">
                <a:latin typeface="Times New Roman"/>
                <a:cs typeface="Times New Roman"/>
              </a:rPr>
              <a:t>Morshed Chowdhury, Alan Colman, Muhammad Ashad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1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Kabir, </a:t>
            </a:r>
            <a:r>
              <a:rPr sz="1800" spc="-5" dirty="0">
                <a:latin typeface="Times New Roman"/>
                <a:cs typeface="Times New Roman"/>
              </a:rPr>
              <a:t>Jun Han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Paul </a:t>
            </a:r>
            <a:r>
              <a:rPr sz="1800" dirty="0">
                <a:latin typeface="Times New Roman"/>
                <a:cs typeface="Times New Roman"/>
              </a:rPr>
              <a:t> Sarda: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Blockchain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Notarization</a:t>
            </a:r>
            <a:r>
              <a:rPr sz="1800" dirty="0">
                <a:latin typeface="Times New Roman"/>
                <a:cs typeface="Times New Roman"/>
              </a:rPr>
              <a:t> Service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Sharing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Personal</a:t>
            </a:r>
            <a:r>
              <a:rPr sz="1800" dirty="0">
                <a:latin typeface="Times New Roman"/>
                <a:cs typeface="Times New Roman"/>
              </a:rPr>
              <a:t> 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Store,</a:t>
            </a:r>
            <a:r>
              <a:rPr sz="1800" dirty="0">
                <a:latin typeface="Times New Roman"/>
                <a:cs typeface="Times New Roman"/>
              </a:rPr>
              <a:t> 12th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IEEE </a:t>
            </a:r>
            <a:r>
              <a:rPr sz="1800" dirty="0">
                <a:latin typeface="Times New Roman"/>
                <a:cs typeface="Times New Roman"/>
              </a:rPr>
              <a:t> International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[4].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Blockcerts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project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undertaken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Media</a:t>
            </a:r>
            <a:r>
              <a:rPr sz="1800" dirty="0">
                <a:latin typeface="Times New Roman"/>
                <a:cs typeface="Times New Roman"/>
              </a:rPr>
              <a:t> Labs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 Available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 </a:t>
            </a:r>
            <a:r>
              <a:rPr sz="1800" dirty="0">
                <a:latin typeface="Times New Roman"/>
                <a:cs typeface="Times New Roman"/>
                <a:hlinkClick r:id="rId2"/>
              </a:rPr>
              <a:t>https</a:t>
            </a:r>
            <a:r>
              <a:rPr sz="1800">
                <a:latin typeface="Times New Roman"/>
                <a:cs typeface="Times New Roman"/>
                <a:hlinkClick r:id="rId2"/>
              </a:rPr>
              <a:t>://</a:t>
            </a:r>
            <a:r>
              <a:rPr sz="1800" smtClean="0">
                <a:latin typeface="Times New Roman"/>
                <a:cs typeface="Times New Roman"/>
                <a:hlinkClick r:id="rId2"/>
              </a:rPr>
              <a:t>www.blockcerts.org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0A2AA0B-163D-453A-933B-54B5366CCF7C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785" y="1119377"/>
            <a:ext cx="9992360" cy="226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3805">
              <a:lnSpc>
                <a:spcPct val="1272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[5]. </a:t>
            </a:r>
            <a:r>
              <a:rPr sz="1800" dirty="0">
                <a:latin typeface="Times New Roman"/>
                <a:cs typeface="Times New Roman"/>
              </a:rPr>
              <a:t>National Academic Depository </a:t>
            </a:r>
            <a:r>
              <a:rPr sz="1800" spc="-5" dirty="0">
                <a:latin typeface="Times New Roman"/>
                <a:cs typeface="Times New Roman"/>
              </a:rPr>
              <a:t>(NAD) </a:t>
            </a:r>
            <a:r>
              <a:rPr sz="1800" dirty="0">
                <a:latin typeface="Times New Roman"/>
                <a:cs typeface="Times New Roman"/>
              </a:rPr>
              <a:t>a project undertaken by </a:t>
            </a:r>
            <a:r>
              <a:rPr sz="1800" spc="-5" dirty="0">
                <a:latin typeface="Times New Roman"/>
                <a:cs typeface="Times New Roman"/>
              </a:rPr>
              <a:t>MHRD, </a:t>
            </a:r>
            <a:r>
              <a:rPr sz="1800" dirty="0">
                <a:latin typeface="Times New Roman"/>
                <a:cs typeface="Times New Roman"/>
              </a:rPr>
              <a:t>India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http://nad.gov.in/index.html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84785" marR="5080" indent="-172720">
              <a:lnSpc>
                <a:spcPts val="1939"/>
              </a:lnSpc>
            </a:pPr>
            <a:r>
              <a:rPr sz="1800" spc="-5" dirty="0">
                <a:latin typeface="Times New Roman"/>
                <a:cs typeface="Times New Roman"/>
              </a:rPr>
              <a:t>[6].https://</a:t>
            </a:r>
            <a:r>
              <a:rPr sz="1800" spc="-5" dirty="0">
                <a:latin typeface="Times New Roman"/>
                <a:cs typeface="Times New Roman"/>
                <a:hlinkClick r:id="rId3"/>
              </a:rPr>
              <a:t>www.moneycontrol.com/news/business/economy/indian-companies-face-difficulties-in-verifying- </a:t>
            </a:r>
            <a:r>
              <a:rPr sz="1800" dirty="0">
                <a:latin typeface="Times New Roman"/>
                <a:cs typeface="Times New Roman"/>
              </a:rPr>
              <a:t> background-info-hireright-report-2578121.html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[7].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https://</a:t>
            </a:r>
            <a:r>
              <a:rPr sz="1800" spc="-5" dirty="0">
                <a:latin typeface="Times New Roman"/>
                <a:cs typeface="Times New Roman"/>
                <a:hlinkClick r:id="rId4"/>
              </a:rPr>
              <a:t>www.linkedin.com/pulse/why-blockchain-cryptocurrencies-creating-headlines-punit-kumar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23DA88-05C5-4078-B656-3FD21BA0BF5C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2205" y="2188464"/>
            <a:ext cx="8389620" cy="1915160"/>
            <a:chOff x="1902205" y="2188464"/>
            <a:chExt cx="8389620" cy="1915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3" y="2359152"/>
              <a:ext cx="8364473" cy="12092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4905" y="2359914"/>
              <a:ext cx="8364220" cy="1209040"/>
            </a:xfrm>
            <a:custGeom>
              <a:avLst/>
              <a:gdLst/>
              <a:ahLst/>
              <a:cxnLst/>
              <a:rect l="l" t="t" r="r" b="b"/>
              <a:pathLst>
                <a:path w="8364220" h="1209039">
                  <a:moveTo>
                    <a:pt x="0" y="1208531"/>
                  </a:moveTo>
                  <a:lnTo>
                    <a:pt x="8363711" y="1208531"/>
                  </a:lnTo>
                  <a:lnTo>
                    <a:pt x="8363711" y="0"/>
                  </a:lnTo>
                  <a:lnTo>
                    <a:pt x="0" y="0"/>
                  </a:lnTo>
                  <a:lnTo>
                    <a:pt x="0" y="1208531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9188" y="2188464"/>
              <a:ext cx="3626358" cy="19149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8191" y="2188464"/>
              <a:ext cx="2695193" cy="191490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" dirty="0">
                <a:solidFill>
                  <a:srgbClr val="C00000"/>
                </a:solidFill>
              </a:rPr>
              <a:t>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4F4CF8-9051-4690-B3C9-2DB39270050E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190" y="1463058"/>
            <a:ext cx="8017509" cy="3990340"/>
            <a:chOff x="932190" y="1463058"/>
            <a:chExt cx="8017509" cy="399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190" y="1463058"/>
              <a:ext cx="6066159" cy="39901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6103" y="2734055"/>
              <a:ext cx="2783586" cy="3589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0675" y="2388108"/>
              <a:ext cx="2775966" cy="477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7439" y="2406014"/>
              <a:ext cx="2727452" cy="428498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35D9D4-8543-4CAA-886F-7A4008EDAC07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938" y="539877"/>
            <a:ext cx="251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813" y="1437258"/>
            <a:ext cx="10707370" cy="5032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spcBef>
                <a:spcPts val="105"/>
              </a:spcBef>
              <a:buClr>
                <a:srgbClr val="585858"/>
              </a:buClr>
              <a:buFont typeface="Segoe UI Symbol"/>
              <a:buChar char="⮚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India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emerging </a:t>
            </a:r>
            <a:r>
              <a:rPr sz="2000" dirty="0">
                <a:latin typeface="Times New Roman"/>
                <a:cs typeface="Times New Roman"/>
              </a:rPr>
              <a:t>superpowers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 algn="just">
              <a:spcBef>
                <a:spcPts val="30"/>
              </a:spcBef>
              <a:buClr>
                <a:srgbClr val="585858"/>
              </a:buClr>
              <a:buFont typeface="Segoe UI Symbol"/>
              <a:buChar char="⮚"/>
            </a:pPr>
            <a:endParaRPr sz="3550">
              <a:latin typeface="Times New Roman"/>
              <a:cs typeface="Times New Roman"/>
            </a:endParaRPr>
          </a:p>
          <a:p>
            <a:pPr marL="355600" indent="-342900" algn="just">
              <a:buClr>
                <a:srgbClr val="585858"/>
              </a:buClr>
              <a:buFont typeface="Segoe UI Symbol"/>
              <a:buChar char="⮚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Measures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Industrialization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Digitalization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spcBef>
                <a:spcPts val="365"/>
              </a:spcBef>
            </a:pPr>
            <a:r>
              <a:rPr sz="2000" dirty="0">
                <a:latin typeface="Times New Roman"/>
                <a:cs typeface="Times New Roman"/>
              </a:rPr>
              <a:t>opportunities.</a:t>
            </a:r>
            <a:endParaRPr sz="2000">
              <a:latin typeface="Times New Roman"/>
              <a:cs typeface="Times New Roman"/>
            </a:endParaRPr>
          </a:p>
          <a:p>
            <a:pPr algn="just"/>
            <a:endParaRPr sz="2200">
              <a:latin typeface="Times New Roman"/>
              <a:cs typeface="Times New Roman"/>
            </a:endParaRPr>
          </a:p>
          <a:p>
            <a:pPr algn="just"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19100" indent="-407034" algn="just">
              <a:buClr>
                <a:srgbClr val="585858"/>
              </a:buClr>
              <a:buFont typeface="Segoe UI Symbol"/>
              <a:buChar char="⮚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However,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always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tough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job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employers.</a:t>
            </a:r>
            <a:endParaRPr sz="2000">
              <a:latin typeface="Times New Roman"/>
              <a:cs typeface="Times New Roman"/>
            </a:endParaRPr>
          </a:p>
          <a:p>
            <a:pPr algn="just">
              <a:buClr>
                <a:srgbClr val="585858"/>
              </a:buClr>
              <a:buFont typeface="Segoe UI Symbol"/>
              <a:buChar char="⮚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spcBef>
                <a:spcPts val="1764"/>
              </a:spcBef>
              <a:buClr>
                <a:srgbClr val="585858"/>
              </a:buClr>
              <a:buFont typeface="Segoe UI Symbol"/>
              <a:buChar char="⮚"/>
              <a:tabLst>
                <a:tab pos="355600" algn="l"/>
                <a:tab pos="1026160" algn="l"/>
                <a:tab pos="1725295" algn="l"/>
                <a:tab pos="2479675" algn="l"/>
                <a:tab pos="3094355" algn="l"/>
                <a:tab pos="3452495" algn="l"/>
                <a:tab pos="4813300" algn="l"/>
                <a:tab pos="5158105" algn="l"/>
                <a:tab pos="6181090" algn="l"/>
                <a:tab pos="7694295" algn="l"/>
                <a:tab pos="8749030" algn="l"/>
                <a:tab pos="9742805" algn="l"/>
                <a:tab pos="10256520" algn="l"/>
              </a:tabLst>
            </a:pPr>
            <a:r>
              <a:rPr sz="2000" dirty="0">
                <a:latin typeface="Times New Roman"/>
                <a:cs typeface="Times New Roman"/>
              </a:rPr>
              <a:t>They	faced	i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su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	dis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ncy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pr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ous	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oy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ents	,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inal	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nvi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fake  educational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credentials.</a:t>
            </a:r>
            <a:endParaRPr sz="2000">
              <a:latin typeface="Times New Roman"/>
              <a:cs typeface="Times New Roman"/>
            </a:endParaRPr>
          </a:p>
          <a:p>
            <a:pPr algn="just">
              <a:buClr>
                <a:srgbClr val="585858"/>
              </a:buClr>
              <a:buFont typeface="Segoe UI Symbol"/>
              <a:buChar char="⮚"/>
            </a:pPr>
            <a:endParaRPr sz="2200">
              <a:latin typeface="Times New Roman"/>
              <a:cs typeface="Times New Roman"/>
            </a:endParaRPr>
          </a:p>
          <a:p>
            <a:pPr algn="just">
              <a:spcBef>
                <a:spcPts val="50"/>
              </a:spcBef>
              <a:buClr>
                <a:srgbClr val="585858"/>
              </a:buClr>
              <a:buFont typeface="Segoe UI Symbol"/>
              <a:buChar char="⮚"/>
            </a:pPr>
            <a:endParaRPr sz="1900">
              <a:latin typeface="Times New Roman"/>
              <a:cs typeface="Times New Roman"/>
            </a:endParaRPr>
          </a:p>
          <a:p>
            <a:pPr marL="355600" marR="7620" indent="-342900" algn="just">
              <a:buClr>
                <a:srgbClr val="585858"/>
              </a:buClr>
              <a:buFont typeface="Segoe UI Symbol"/>
              <a:buChar char="⮚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HIRERIGHT,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56%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credentials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background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check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inaccuracies.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[6]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D12C98B-AFFC-404F-8483-64B795F8D29F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7138" y="761746"/>
            <a:ext cx="515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9764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AIM</a:t>
            </a:r>
            <a:r>
              <a:rPr sz="3600" b="1" dirty="0">
                <a:latin typeface="Times New Roman"/>
                <a:cs typeface="Times New Roman"/>
              </a:rPr>
              <a:t> OF	THE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2209800"/>
            <a:ext cx="7848600" cy="8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0440" marR="5080" indent="-96774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Blockchain-based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Authentication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Academic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Certificates.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603" y="175082"/>
            <a:ext cx="3543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Literature</a:t>
            </a:r>
            <a:r>
              <a:rPr sz="36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Survey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 indent="-342900">
              <a:lnSpc>
                <a:spcPts val="2665"/>
              </a:lnSpc>
              <a:buClr>
                <a:srgbClr val="585858"/>
              </a:buClr>
              <a:buSzPct val="140000"/>
              <a:buFont typeface="Segoe UI Symbol"/>
              <a:buChar char="❑"/>
              <a:tabLst>
                <a:tab pos="376555" algn="l"/>
              </a:tabLst>
            </a:pPr>
            <a:r>
              <a:rPr dirty="0"/>
              <a:t>An</a:t>
            </a:r>
            <a:r>
              <a:rPr spc="-5" dirty="0"/>
              <a:t> </a:t>
            </a:r>
            <a:r>
              <a:rPr dirty="0"/>
              <a:t>Overview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Blockchain</a:t>
            </a:r>
            <a:r>
              <a:rPr spc="-10" dirty="0"/>
              <a:t> </a:t>
            </a:r>
            <a:r>
              <a:rPr dirty="0"/>
              <a:t>Technology:</a:t>
            </a:r>
            <a:r>
              <a:rPr spc="-30" dirty="0"/>
              <a:t> </a:t>
            </a:r>
            <a:r>
              <a:rPr dirty="0"/>
              <a:t>Architecture,</a:t>
            </a:r>
            <a:r>
              <a:rPr spc="-35" dirty="0"/>
              <a:t> </a:t>
            </a:r>
            <a:r>
              <a:rPr dirty="0"/>
              <a:t>Consensus,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Future</a:t>
            </a:r>
            <a:r>
              <a:rPr spc="-10" dirty="0"/>
              <a:t> </a:t>
            </a:r>
            <a:r>
              <a:rPr dirty="0"/>
              <a:t>Trends[1]</a:t>
            </a:r>
          </a:p>
          <a:p>
            <a:pPr marL="776605" marR="5080" lvl="1" indent="-287020">
              <a:lnSpc>
                <a:spcPct val="150000"/>
              </a:lnSpc>
              <a:spcBef>
                <a:spcPts val="890"/>
              </a:spcBef>
              <a:buClr>
                <a:srgbClr val="585858"/>
              </a:buClr>
              <a:buSzPct val="111111"/>
              <a:buFont typeface="Segoe UI Symbol"/>
              <a:buChar char="⮚"/>
              <a:tabLst>
                <a:tab pos="777875" algn="l"/>
                <a:tab pos="1842770" algn="l"/>
                <a:tab pos="2194560" algn="l"/>
                <a:tab pos="3359150" algn="l"/>
                <a:tab pos="4676140" algn="l"/>
                <a:tab pos="5701665" algn="l"/>
                <a:tab pos="6864984" algn="l"/>
                <a:tab pos="8107045" algn="l"/>
                <a:tab pos="8599170" algn="l"/>
                <a:tab pos="9091295" algn="l"/>
                <a:tab pos="10560685" algn="l"/>
              </a:tabLst>
            </a:pPr>
            <a:r>
              <a:rPr sz="1800" dirty="0">
                <a:latin typeface="Times New Roman"/>
                <a:cs typeface="Times New Roman"/>
              </a:rPr>
              <a:t>Overvi</a:t>
            </a:r>
            <a:r>
              <a:rPr sz="1800" spc="-5" dirty="0">
                <a:latin typeface="Times New Roman"/>
                <a:cs typeface="Times New Roman"/>
              </a:rPr>
              <a:t>ew</a:t>
            </a:r>
            <a:r>
              <a:rPr sz="1800" dirty="0">
                <a:latin typeface="Times New Roman"/>
                <a:cs typeface="Times New Roman"/>
              </a:rPr>
              <a:t>	of	</a:t>
            </a:r>
            <a:r>
              <a:rPr sz="1800" spc="-1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lo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kchain	tech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olog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	includ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	bl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ck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in	ar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hitec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	a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d	k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har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rist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cs</a:t>
            </a:r>
            <a:r>
              <a:rPr sz="1800" dirty="0">
                <a:latin typeface="Times New Roman"/>
                <a:cs typeface="Times New Roman"/>
              </a:rPr>
              <a:t>	of  blockchain.</a:t>
            </a:r>
            <a:endParaRPr sz="1800">
              <a:latin typeface="Times New Roman"/>
              <a:cs typeface="Times New Roman"/>
            </a:endParaRPr>
          </a:p>
          <a:p>
            <a:pPr marL="20320"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Segoe UI Symbol"/>
              <a:buChar char="⮚"/>
            </a:pPr>
            <a:endParaRPr sz="1800">
              <a:latin typeface="Times New Roman"/>
              <a:cs typeface="Times New Roman"/>
            </a:endParaRPr>
          </a:p>
          <a:p>
            <a:pPr marL="776605" lvl="1" indent="-287020">
              <a:lnSpc>
                <a:spcPct val="100000"/>
              </a:lnSpc>
              <a:buClr>
                <a:srgbClr val="585858"/>
              </a:buClr>
              <a:buSzPct val="111111"/>
              <a:buFont typeface="Segoe UI Symbol"/>
              <a:buChar char="⮚"/>
              <a:tabLst>
                <a:tab pos="777875" algn="l"/>
              </a:tabLst>
            </a:pPr>
            <a:r>
              <a:rPr sz="1800" spc="-5" dirty="0">
                <a:latin typeface="Times New Roman"/>
                <a:cs typeface="Times New Roman"/>
              </a:rPr>
              <a:t>Discuss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consensus</a:t>
            </a:r>
            <a:r>
              <a:rPr sz="1800" dirty="0">
                <a:latin typeface="Times New Roman"/>
                <a:cs typeface="Times New Roman"/>
              </a:rPr>
              <a:t> algorithms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protocols.</a:t>
            </a:r>
            <a:endParaRPr sz="1800">
              <a:latin typeface="Times New Roman"/>
              <a:cs typeface="Times New Roman"/>
            </a:endParaRPr>
          </a:p>
          <a:p>
            <a:pPr marL="20320" lvl="1">
              <a:lnSpc>
                <a:spcPct val="100000"/>
              </a:lnSpc>
              <a:buClr>
                <a:srgbClr val="585858"/>
              </a:buClr>
              <a:buFont typeface="Segoe UI Symbol"/>
              <a:buChar char="⮚"/>
            </a:pPr>
            <a:endParaRPr sz="2600">
              <a:latin typeface="Times New Roman"/>
              <a:cs typeface="Times New Roman"/>
            </a:endParaRPr>
          </a:p>
          <a:p>
            <a:pPr marL="375920" indent="-342900">
              <a:lnSpc>
                <a:spcPct val="100000"/>
              </a:lnSpc>
              <a:spcBef>
                <a:spcPts val="1600"/>
              </a:spcBef>
              <a:buClr>
                <a:srgbClr val="585858"/>
              </a:buClr>
              <a:buSzPct val="140000"/>
              <a:buFont typeface="Segoe UI Symbol"/>
              <a:buChar char="❑"/>
              <a:tabLst>
                <a:tab pos="376555" algn="l"/>
              </a:tabLst>
            </a:pPr>
            <a:r>
              <a:rPr dirty="0"/>
              <a:t>Privacy</a:t>
            </a:r>
            <a:r>
              <a:rPr spc="-25" dirty="0"/>
              <a:t> </a:t>
            </a:r>
            <a:r>
              <a:rPr dirty="0"/>
              <a:t>Module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Distributed</a:t>
            </a:r>
            <a:r>
              <a:rPr spc="-45" dirty="0"/>
              <a:t> </a:t>
            </a:r>
            <a:r>
              <a:rPr dirty="0"/>
              <a:t>Electronic</a:t>
            </a:r>
            <a:r>
              <a:rPr spc="-20" dirty="0"/>
              <a:t> </a:t>
            </a:r>
            <a:r>
              <a:rPr dirty="0"/>
              <a:t>Health</a:t>
            </a:r>
            <a:r>
              <a:rPr spc="-30" dirty="0"/>
              <a:t> </a:t>
            </a:r>
            <a:r>
              <a:rPr dirty="0"/>
              <a:t>Records(EHRs)</a:t>
            </a:r>
            <a:r>
              <a:rPr spc="-30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Blockchain[2]</a:t>
            </a:r>
          </a:p>
          <a:p>
            <a:pPr marL="776605" marR="5715" lvl="1" indent="-287020">
              <a:lnSpc>
                <a:spcPct val="150000"/>
              </a:lnSpc>
              <a:spcBef>
                <a:spcPts val="894"/>
              </a:spcBef>
              <a:buClr>
                <a:srgbClr val="585858"/>
              </a:buClr>
              <a:buSzPct val="111111"/>
              <a:buFont typeface="Segoe UI Symbol"/>
              <a:buChar char="⮚"/>
              <a:tabLst>
                <a:tab pos="77787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Proposes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framework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EHR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distributed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ultimate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privacy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patient’s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  <a:p>
            <a:pPr marL="20320"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Segoe UI Symbol"/>
              <a:buChar char="⮚"/>
            </a:pPr>
            <a:endParaRPr sz="1800">
              <a:latin typeface="Times New Roman"/>
              <a:cs typeface="Times New Roman"/>
            </a:endParaRPr>
          </a:p>
          <a:p>
            <a:pPr marL="776605" lvl="1" indent="-287020">
              <a:lnSpc>
                <a:spcPct val="100000"/>
              </a:lnSpc>
              <a:buClr>
                <a:srgbClr val="585858"/>
              </a:buClr>
              <a:buSzPct val="111111"/>
              <a:buFont typeface="Segoe UI Symbol"/>
              <a:buChar char="⮚"/>
              <a:tabLst>
                <a:tab pos="777875" algn="l"/>
                <a:tab pos="1814830" algn="l"/>
              </a:tabLst>
            </a:pPr>
            <a:r>
              <a:rPr sz="1800" spc="-5" dirty="0">
                <a:latin typeface="Times New Roman"/>
                <a:cs typeface="Times New Roman"/>
              </a:rPr>
              <a:t>Discusses	configuration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mechanism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participating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entities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authorized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exchange</a:t>
            </a:r>
            <a:endParaRPr sz="1800">
              <a:latin typeface="Times New Roman"/>
              <a:cs typeface="Times New Roman"/>
            </a:endParaRPr>
          </a:p>
          <a:p>
            <a:pPr marL="776605">
              <a:lnSpc>
                <a:spcPct val="100000"/>
              </a:lnSpc>
              <a:spcBef>
                <a:spcPts val="1080"/>
              </a:spcBef>
            </a:pPr>
            <a:r>
              <a:rPr sz="1800" b="0" dirty="0">
                <a:latin typeface="Times New Roman"/>
                <a:cs typeface="Times New Roman"/>
              </a:rPr>
              <a:t>and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share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this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D36ECBD-999E-49CE-90D2-6C2DE3879948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4229" y="492328"/>
            <a:ext cx="2922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OBJECTIVES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475" y="1584451"/>
            <a:ext cx="10605770" cy="2396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6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  <a:tabLst>
                <a:tab pos="419100" algn="l"/>
                <a:tab pos="419734" algn="l"/>
              </a:tabLst>
            </a:pP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define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cryptographic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 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Academic Certificates</a:t>
            </a:r>
            <a:endParaRPr sz="2000">
              <a:latin typeface="Times New Roman"/>
              <a:cs typeface="Times New Roman"/>
            </a:endParaRPr>
          </a:p>
          <a:p>
            <a:pPr marL="742950" indent="-742950">
              <a:lnSpc>
                <a:spcPct val="100000"/>
              </a:lnSpc>
              <a:spcBef>
                <a:spcPts val="40"/>
              </a:spcBef>
              <a:buFont typeface="+mj-lt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469266" indent="-457200">
              <a:lnSpc>
                <a:spcPct val="100000"/>
              </a:lnSpc>
              <a:buFont typeface="+mj-lt"/>
              <a:buAutoNum type="arabicPeriod"/>
              <a:tabLst>
                <a:tab pos="419100" algn="l"/>
                <a:tab pos="419734" algn="l"/>
              </a:tabLst>
            </a:pP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build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blockchain-based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digital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certificates</a:t>
            </a:r>
            <a:endParaRPr sz="2000">
              <a:latin typeface="Times New Roman"/>
              <a:cs typeface="Times New Roman"/>
            </a:endParaRPr>
          </a:p>
          <a:p>
            <a:pPr marL="742950" indent="-7429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469266" indent="-457200">
              <a:lnSpc>
                <a:spcPct val="100000"/>
              </a:lnSpc>
              <a:buFont typeface="+mj-lt"/>
              <a:buAutoNum type="arabicPeriod"/>
              <a:tabLst>
                <a:tab pos="419100" algn="l"/>
                <a:tab pos="419734" algn="l"/>
              </a:tabLst>
            </a:pP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interface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custodian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consumer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store,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deploy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certificates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upload,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certificates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088701-203C-402A-9817-29D2433EECE9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270" y="832230"/>
            <a:ext cx="380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METH</a:t>
            </a:r>
            <a:r>
              <a:rPr sz="36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DOLO</a:t>
            </a:r>
            <a:r>
              <a:rPr sz="36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882" y="1666346"/>
            <a:ext cx="10607040" cy="394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SzPct val="133333"/>
              <a:buFont typeface="Segoe UI Symbol"/>
              <a:buChar char="⮚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Methodology </a:t>
            </a:r>
            <a:r>
              <a:rPr sz="1800" b="1" dirty="0">
                <a:latin typeface="Times New Roman"/>
                <a:cs typeface="Times New Roman"/>
              </a:rPr>
              <a:t>of objective-1: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digital certificate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essentially a </a:t>
            </a:r>
            <a:r>
              <a:rPr sz="1800" spc="-10" dirty="0">
                <a:latin typeface="Times New Roman"/>
                <a:cs typeface="Times New Roman"/>
              </a:rPr>
              <a:t>JSON </a:t>
            </a:r>
            <a:r>
              <a:rPr sz="1800" dirty="0">
                <a:latin typeface="Times New Roman"/>
                <a:cs typeface="Times New Roman"/>
              </a:rPr>
              <a:t>Object with the necessary fields needed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our cert-issuer code to place it on the blockchain.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which a hash can be generated and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verification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egoe UI Symbol"/>
              <a:buChar char="⮚"/>
            </a:pPr>
            <a:endParaRPr sz="2000">
              <a:latin typeface="Times New Roman"/>
              <a:cs typeface="Times New Roman"/>
            </a:endParaRPr>
          </a:p>
          <a:p>
            <a:pPr marL="355600" marR="67310" indent="-342900">
              <a:lnSpc>
                <a:spcPct val="150100"/>
              </a:lnSpc>
              <a:spcBef>
                <a:spcPts val="1730"/>
              </a:spcBef>
              <a:buSzPct val="133333"/>
              <a:buFont typeface="Segoe UI Symbol"/>
              <a:buChar char="⮚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Methodology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objective-2: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 methodologies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Bitcoin,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Ethereum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develop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store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</a:t>
            </a:r>
            <a:r>
              <a:rPr sz="1800" dirty="0">
                <a:latin typeface="Times New Roman"/>
                <a:cs typeface="Times New Roman"/>
              </a:rPr>
              <a:t> digital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certificates.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egoe UI Symbol"/>
              <a:buChar char="⮚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⮚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133333"/>
              <a:buFont typeface="Segoe UI Symbol"/>
              <a:buChar char="⮚"/>
              <a:tabLst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Methodology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objective-3:</a:t>
            </a:r>
            <a:r>
              <a:rPr sz="1800" dirty="0">
                <a:latin typeface="Times New Roman"/>
                <a:cs typeface="Times New Roman"/>
              </a:rPr>
              <a:t>Modern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React-js,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Node-js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build 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facilitates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view,</a:t>
            </a:r>
            <a:r>
              <a:rPr sz="1800" spc="-5" dirty="0">
                <a:latin typeface="Times New Roman"/>
                <a:cs typeface="Times New Roman"/>
              </a:rPr>
              <a:t> manage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documents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online.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F9033F-84E5-4CD0-AB3D-4E6AAFC059EA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4278" y="687146"/>
            <a:ext cx="366585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Technologies</a:t>
            </a:r>
            <a:r>
              <a:rPr sz="37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1518689"/>
            <a:ext cx="11057890" cy="430771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80"/>
              </a:spcBef>
              <a:buClr>
                <a:srgbClr val="585858"/>
              </a:buClr>
              <a:buSzPct val="120000"/>
              <a:buFont typeface="Wingdings"/>
              <a:buChar char=""/>
              <a:tabLst>
                <a:tab pos="39370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Ethereum:</a:t>
            </a:r>
            <a:endParaRPr sz="2000" u="sng">
              <a:latin typeface="Times New Roman"/>
              <a:cs typeface="Times New Roman"/>
            </a:endParaRPr>
          </a:p>
          <a:p>
            <a:pPr marL="12700" marR="5080" indent="1600200">
              <a:lnSpc>
                <a:spcPct val="1244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Ethereum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global, open-source platform for decentralized applications. </a:t>
            </a: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Ethereum,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write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 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runs exactly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programmed,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accessible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anywhere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"/>
              <a:tabLst>
                <a:tab pos="39370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Ganache:</a:t>
            </a:r>
            <a:endParaRPr sz="2000" u="sng">
              <a:latin typeface="Times New Roman"/>
              <a:cs typeface="Times New Roman"/>
            </a:endParaRPr>
          </a:p>
          <a:p>
            <a:pPr marL="12700" marR="220979" indent="1447800" algn="just">
              <a:lnSpc>
                <a:spcPct val="119700"/>
              </a:lnSpc>
              <a:spcBef>
                <a:spcPts val="540"/>
              </a:spcBef>
            </a:pPr>
            <a:r>
              <a:rPr sz="1800" spc="-5" dirty="0">
                <a:latin typeface="Times New Roman"/>
                <a:cs typeface="Times New Roman"/>
              </a:rPr>
              <a:t>Ganache is </a:t>
            </a:r>
            <a:r>
              <a:rPr sz="1800" dirty="0">
                <a:latin typeface="Times New Roman"/>
                <a:cs typeface="Times New Roman"/>
              </a:rPr>
              <a:t>a personal blockchain for Ethereum development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to deploy contracts, develop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run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tests.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dirty="0">
                <a:latin typeface="Times New Roman"/>
                <a:cs typeface="Times New Roman"/>
              </a:rPr>
              <a:t> Ganache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deploy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dirty="0">
                <a:latin typeface="Times New Roman"/>
                <a:cs typeface="Times New Roman"/>
              </a:rPr>
              <a:t> 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449580" indent="-437515">
              <a:lnSpc>
                <a:spcPct val="100000"/>
              </a:lnSpc>
              <a:buClr>
                <a:srgbClr val="585858"/>
              </a:buClr>
              <a:buSzPct val="120000"/>
              <a:buFont typeface="Wingdings"/>
              <a:buChar char=""/>
              <a:tabLst>
                <a:tab pos="449580" algn="l"/>
                <a:tab pos="450215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Node.js:</a:t>
            </a:r>
            <a:endParaRPr sz="2000" u="sng">
              <a:latin typeface="Times New Roman"/>
              <a:cs typeface="Times New Roman"/>
            </a:endParaRPr>
          </a:p>
          <a:p>
            <a:pPr marL="12700" marR="329565" indent="1397000" algn="just">
              <a:lnSpc>
                <a:spcPct val="117800"/>
              </a:lnSpc>
              <a:spcBef>
                <a:spcPts val="175"/>
              </a:spcBef>
            </a:pPr>
            <a:r>
              <a:rPr sz="1800" dirty="0">
                <a:latin typeface="Times New Roman"/>
                <a:cs typeface="Times New Roman"/>
              </a:rPr>
              <a:t>Node.js®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JavaScript </a:t>
            </a:r>
            <a:r>
              <a:rPr sz="1800" spc="-5" dirty="0">
                <a:latin typeface="Times New Roman"/>
                <a:cs typeface="Times New Roman"/>
              </a:rPr>
              <a:t>runtime </a:t>
            </a:r>
            <a:r>
              <a:rPr sz="1800" dirty="0">
                <a:latin typeface="Times New Roman"/>
                <a:cs typeface="Times New Roman"/>
              </a:rPr>
              <a:t>built on </a:t>
            </a:r>
            <a:r>
              <a:rPr sz="1800" spc="-5" dirty="0">
                <a:latin typeface="Times New Roman"/>
                <a:cs typeface="Times New Roman"/>
              </a:rPr>
              <a:t>Chrome's V8 </a:t>
            </a:r>
            <a:r>
              <a:rPr sz="1800" dirty="0">
                <a:latin typeface="Times New Roman"/>
                <a:cs typeface="Times New Roman"/>
              </a:rPr>
              <a:t>JavaScript engine.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an asynchronous </a:t>
            </a:r>
            <a:r>
              <a:rPr sz="1800" spc="5" dirty="0">
                <a:latin typeface="Times New Roman"/>
                <a:cs typeface="Times New Roman"/>
              </a:rPr>
              <a:t>event-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JavaScript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runtime,</a:t>
            </a:r>
            <a:r>
              <a:rPr sz="1800" dirty="0">
                <a:latin typeface="Times New Roman"/>
                <a:cs typeface="Times New Roman"/>
              </a:rPr>
              <a:t> Node.js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designed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B79D7D2-046D-43D6-84F4-8297BEF597E2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167" y="1113510"/>
            <a:ext cx="10532110" cy="430630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459"/>
              </a:spcBef>
              <a:buClr>
                <a:srgbClr val="585858"/>
              </a:buClr>
              <a:buSzPct val="120000"/>
              <a:buFont typeface="Wingdings"/>
              <a:buChar char=""/>
              <a:tabLst>
                <a:tab pos="39370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Truffle:</a:t>
            </a:r>
            <a:endParaRPr sz="2000" u="sng">
              <a:latin typeface="Times New Roman"/>
              <a:cs typeface="Times New Roman"/>
            </a:endParaRPr>
          </a:p>
          <a:p>
            <a:pPr marL="12700" marR="5080" indent="1143000">
              <a:lnSpc>
                <a:spcPct val="114999"/>
              </a:lnSpc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pipeline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blockchains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Ethereum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(EVM).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Truffle,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get: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Built-in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smart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compilation,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linking,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deployment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Automated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rapid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Scriptable,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deployment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migrations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65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dirty="0">
                <a:latin typeface="Times New Roman"/>
                <a:cs typeface="Times New Roman"/>
              </a:rPr>
              <a:t> 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EthPM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NPM,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ERC190 standard.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59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Interactive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59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Configurable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pipeline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tight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integration.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359"/>
              </a:spcBef>
              <a:buClr>
                <a:srgbClr val="585858"/>
              </a:buClr>
              <a:buSzPct val="120000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External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script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scripts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Truffle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CD47230-3A99-4851-A2F6-4B8F1283206E}" type="datetime1">
              <a:rPr lang="en-US" smtClean="0"/>
              <a:pPr/>
              <a:t>5/10/2021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1048</Words>
  <Application>Microsoft Office PowerPoint</Application>
  <PresentationFormat>Custom</PresentationFormat>
  <Paragraphs>211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Blockchain Based Academic Certificate  Authentication System</vt:lpstr>
      <vt:lpstr>Outline</vt:lpstr>
      <vt:lpstr>Introduction</vt:lpstr>
      <vt:lpstr>Slide 4</vt:lpstr>
      <vt:lpstr>Literature Survey</vt:lpstr>
      <vt:lpstr>OBJECTIVES</vt:lpstr>
      <vt:lpstr>METHODOLOGY</vt:lpstr>
      <vt:lpstr>Technologies used</vt:lpstr>
      <vt:lpstr>Slide 9</vt:lpstr>
      <vt:lpstr>Requirements</vt:lpstr>
      <vt:lpstr>Brief Overview of Project</vt:lpstr>
      <vt:lpstr>Design</vt:lpstr>
      <vt:lpstr>Filling Academic Certificate</vt:lpstr>
      <vt:lpstr>View and verification by Users</vt:lpstr>
      <vt:lpstr>Use Case Diagram</vt:lpstr>
      <vt:lpstr>Ethereum Dapp Architecture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REFERENCES</vt:lpstr>
      <vt:lpstr>Slide 27</vt:lpstr>
      <vt:lpstr>THANK YOU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Academic Certificate Authentication System</dc:title>
  <dc:creator>gnanendra prasad thalapaneni</dc:creator>
  <cp:lastModifiedBy>sandeep</cp:lastModifiedBy>
  <cp:revision>13</cp:revision>
  <dcterms:created xsi:type="dcterms:W3CDTF">2021-05-08T11:33:30Z</dcterms:created>
  <dcterms:modified xsi:type="dcterms:W3CDTF">2021-05-10T05:22:59Z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2021-05-08T00:00:00Z</vt:filetime>
  </property>
</Properties>
</file>