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2" r:id="rId7"/>
    <p:sldId id="263" r:id="rId8"/>
    <p:sldId id="261" r:id="rId9"/>
    <p:sldId id="265" r:id="rId10"/>
    <p:sldId id="264" r:id="rId11"/>
    <p:sldId id="267" r:id="rId12"/>
    <p:sldId id="268" r:id="rId13"/>
    <p:sldId id="269" r:id="rId14"/>
    <p:sldId id="270" r:id="rId15"/>
    <p:sldId id="271" r:id="rId16"/>
    <p:sldId id="278" r:id="rId17"/>
    <p:sldId id="272" r:id="rId18"/>
    <p:sldId id="277" r:id="rId19"/>
    <p:sldId id="276" r:id="rId20"/>
    <p:sldId id="275" r:id="rId21"/>
    <p:sldId id="274" r:id="rId22"/>
    <p:sldId id="273" r:id="rId23"/>
    <p:sldId id="280" r:id="rId24"/>
    <p:sldId id="284" r:id="rId25"/>
    <p:sldId id="285" r:id="rId26"/>
    <p:sldId id="279" r:id="rId27"/>
    <p:sldId id="283" r:id="rId28"/>
    <p:sldId id="282" r:id="rId29"/>
    <p:sldId id="286" r:id="rId30"/>
    <p:sldId id="288" r:id="rId31"/>
    <p:sldId id="298" r:id="rId32"/>
    <p:sldId id="295" r:id="rId33"/>
    <p:sldId id="29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3" d="100"/>
          <a:sy n="83" d="100"/>
        </p:scale>
        <p:origin x="145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16B92F-8FD0-47CD-8885-69B9123E9CC4}" type="datetimeFigureOut">
              <a:rPr lang="en-GB" smtClean="0"/>
              <a:t>28/07/2022</a:t>
            </a:fld>
            <a:endParaRPr lang="en-GB"/>
          </a:p>
        </p:txBody>
      </p:sp>
      <p:sp>
        <p:nvSpPr>
          <p:cNvPr id="5" name="Footer Placeholder 4"/>
          <p:cNvSpPr>
            <a:spLocks noGrp="1"/>
          </p:cNvSpPr>
          <p:nvPr>
            <p:ph type="ftr" sz="quarter" idx="11"/>
          </p:nvPr>
        </p:nvSpPr>
        <p:spPr>
          <a:xfrm>
            <a:off x="2396319" y="329308"/>
            <a:ext cx="3086292" cy="309201"/>
          </a:xfrm>
        </p:spPr>
        <p:txBody>
          <a:bodyPr/>
          <a:lstStyle/>
          <a:p>
            <a:endParaRPr lang="en-GB"/>
          </a:p>
        </p:txBody>
      </p:sp>
      <p:sp>
        <p:nvSpPr>
          <p:cNvPr id="6" name="Slide Number Placeholder 5"/>
          <p:cNvSpPr>
            <a:spLocks noGrp="1"/>
          </p:cNvSpPr>
          <p:nvPr>
            <p:ph type="sldNum" sz="quarter" idx="12"/>
          </p:nvPr>
        </p:nvSpPr>
        <p:spPr>
          <a:xfrm>
            <a:off x="1434703" y="798973"/>
            <a:ext cx="802005" cy="503578"/>
          </a:xfrm>
        </p:spPr>
        <p:txBody>
          <a:bodyPr/>
          <a:lstStyle/>
          <a:p>
            <a:fld id="{F433099C-EC2B-4CB6-BD82-845ABCCF0BA3}" type="slidenum">
              <a:rPr lang="en-GB" smtClean="0"/>
              <a:t>‹#›</a:t>
            </a:fld>
            <a:endParaRPr lang="en-GB"/>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47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6B92F-8FD0-47CD-8885-69B9123E9CC4}"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spTree>
    <p:extLst>
      <p:ext uri="{BB962C8B-B14F-4D97-AF65-F5344CB8AC3E}">
        <p14:creationId xmlns:p14="http://schemas.microsoft.com/office/powerpoint/2010/main" val="10604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6B92F-8FD0-47CD-8885-69B9123E9CC4}"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52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16B92F-8FD0-47CD-8885-69B9123E9CC4}"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389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6B92F-8FD0-47CD-8885-69B9123E9CC4}"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54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6B92F-8FD0-47CD-8885-69B9123E9CC4}" type="datetimeFigureOut">
              <a:rPr lang="en-GB" smtClean="0"/>
              <a:t>28/07/2022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559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6B92F-8FD0-47CD-8885-69B9123E9CC4}" type="datetimeFigureOut">
              <a:rPr lang="en-GB" smtClean="0"/>
              <a:t>28/07/2022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33099C-EC2B-4CB6-BD82-845ABCCF0BA3}" type="slidenum">
              <a:rPr lang="en-GB" smtClean="0"/>
              <a:t>‹#›</a:t>
            </a:fld>
            <a:endParaRPr lang="en-GB"/>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451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6B92F-8FD0-47CD-8885-69B9123E9CC4}" type="datetimeFigureOut">
              <a:rPr lang="en-GB" smtClean="0"/>
              <a:t>28/07/2022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33099C-EC2B-4CB6-BD82-845ABCCF0BA3}" type="slidenum">
              <a:rPr lang="en-GB" smtClean="0"/>
              <a:t>‹#›</a:t>
            </a:fld>
            <a:endParaRPr lang="en-GB"/>
          </a:p>
        </p:txBody>
      </p:sp>
    </p:spTree>
    <p:extLst>
      <p:ext uri="{BB962C8B-B14F-4D97-AF65-F5344CB8AC3E}">
        <p14:creationId xmlns:p14="http://schemas.microsoft.com/office/powerpoint/2010/main" val="323438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6B92F-8FD0-47CD-8885-69B9123E9CC4}" type="datetimeFigureOut">
              <a:rPr lang="en-GB" smtClean="0"/>
              <a:t>28/07/2022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33099C-EC2B-4CB6-BD82-845ABCCF0BA3}" type="slidenum">
              <a:rPr lang="en-GB" smtClean="0"/>
              <a:t>‹#›</a:t>
            </a:fld>
            <a:endParaRPr lang="en-GB"/>
          </a:p>
        </p:txBody>
      </p:sp>
    </p:spTree>
    <p:extLst>
      <p:ext uri="{BB962C8B-B14F-4D97-AF65-F5344CB8AC3E}">
        <p14:creationId xmlns:p14="http://schemas.microsoft.com/office/powerpoint/2010/main" val="390505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6B92F-8FD0-47CD-8885-69B9123E9CC4}" type="datetimeFigureOut">
              <a:rPr lang="en-GB" smtClean="0"/>
              <a:t>28/07/2022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33099C-EC2B-4CB6-BD82-845ABCCF0BA3}" type="slidenum">
              <a:rPr lang="en-GB" smtClean="0"/>
              <a:t>‹#›</a:t>
            </a:fld>
            <a:endParaRPr lang="en-GB"/>
          </a:p>
        </p:txBody>
      </p:sp>
    </p:spTree>
    <p:extLst>
      <p:ext uri="{BB962C8B-B14F-4D97-AF65-F5344CB8AC3E}">
        <p14:creationId xmlns:p14="http://schemas.microsoft.com/office/powerpoint/2010/main" val="151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E16B92F-8FD0-47CD-8885-69B9123E9CC4}" type="datetimeFigureOut">
              <a:rPr lang="en-GB" smtClean="0"/>
              <a:t>28/07/2022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33099C-EC2B-4CB6-BD82-845ABCCF0BA3}" type="slidenum">
              <a:rPr lang="en-GB" smtClean="0"/>
              <a:t>‹#›</a:t>
            </a:fld>
            <a:endParaRPr lang="en-GB"/>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741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E16B92F-8FD0-47CD-8885-69B9123E9CC4}" type="datetimeFigureOut">
              <a:rPr lang="en-GB" smtClean="0"/>
              <a:t>28/07/2022</a:t>
            </a:fld>
            <a:endParaRPr lang="en-GB"/>
          </a:p>
        </p:txBody>
      </p:sp>
      <p:sp>
        <p:nvSpPr>
          <p:cNvPr id="6" name="Footer Placeholder 5"/>
          <p:cNvSpPr>
            <a:spLocks noGrp="1"/>
          </p:cNvSpPr>
          <p:nvPr>
            <p:ph type="ftr" sz="quarter" idx="11"/>
          </p:nvPr>
        </p:nvSpPr>
        <p:spPr>
          <a:xfrm>
            <a:off x="1437530" y="318641"/>
            <a:ext cx="3251553" cy="320931"/>
          </a:xfrm>
        </p:spPr>
        <p:txBody>
          <a:bodyPr/>
          <a:lstStyle/>
          <a:p>
            <a:endParaRPr lang="en-GB"/>
          </a:p>
        </p:txBody>
      </p:sp>
      <p:sp>
        <p:nvSpPr>
          <p:cNvPr id="7" name="Slide Number Placeholder 6"/>
          <p:cNvSpPr>
            <a:spLocks noGrp="1"/>
          </p:cNvSpPr>
          <p:nvPr>
            <p:ph type="sldNum" sz="quarter" idx="12"/>
          </p:nvPr>
        </p:nvSpPr>
        <p:spPr/>
        <p:txBody>
          <a:bodyPr/>
          <a:lstStyle/>
          <a:p>
            <a:fld id="{F433099C-EC2B-4CB6-BD82-845ABCCF0BA3}" type="slidenum">
              <a:rPr lang="en-GB" smtClean="0"/>
              <a:t>‹#›</a:t>
            </a:fld>
            <a:endParaRPr lang="en-GB"/>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92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16B92F-8FD0-47CD-8885-69B9123E9CC4}" type="datetimeFigureOut">
              <a:rPr lang="en-GB" smtClean="0"/>
              <a:t>28/07/2022</a:t>
            </a:fld>
            <a:endParaRPr lang="en-GB"/>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F433099C-EC2B-4CB6-BD82-845ABCCF0BA3}" type="slidenum">
              <a:rPr lang="en-GB" smtClean="0"/>
              <a:t>‹#›</a:t>
            </a:fld>
            <a:endParaRPr lang="en-GB"/>
          </a:p>
        </p:txBody>
      </p:sp>
    </p:spTree>
    <p:extLst>
      <p:ext uri="{BB962C8B-B14F-4D97-AF65-F5344CB8AC3E}">
        <p14:creationId xmlns:p14="http://schemas.microsoft.com/office/powerpoint/2010/main" val="103290679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02777"/>
            <a:ext cx="7452320" cy="1584176"/>
          </a:xfrm>
        </p:spPr>
        <p:txBody>
          <a:bodyPr/>
          <a:lstStyle/>
          <a:p>
            <a:pPr marL="182880" indent="0">
              <a:buNone/>
            </a:pPr>
            <a:r>
              <a:rPr lang="en-IN" dirty="0">
                <a:solidFill>
                  <a:srgbClr val="002060"/>
                </a:solidFill>
                <a:latin typeface="Algerian" pitchFamily="82" charset="0"/>
              </a:rPr>
              <a:t>“</a:t>
            </a:r>
            <a:r>
              <a:rPr lang="en-IN" sz="3600" b="0" dirty="0">
                <a:solidFill>
                  <a:srgbClr val="002060"/>
                </a:solidFill>
                <a:latin typeface="Algerian" pitchFamily="82" charset="0"/>
              </a:rPr>
              <a:t>Housing: Price Prediction</a:t>
            </a:r>
            <a:r>
              <a:rPr lang="en-IN" dirty="0">
                <a:solidFill>
                  <a:srgbClr val="002060"/>
                </a:solidFill>
                <a:latin typeface="Algerian" pitchFamily="82" charset="0"/>
              </a:rPr>
              <a:t>”</a:t>
            </a:r>
            <a:endParaRPr lang="en-GB" dirty="0">
              <a:solidFill>
                <a:srgbClr val="002060"/>
              </a:solidFill>
              <a:latin typeface="Algerian" pitchFamily="82" charset="0"/>
            </a:endParaRPr>
          </a:p>
        </p:txBody>
      </p:sp>
      <p:sp>
        <p:nvSpPr>
          <p:cNvPr id="3" name="Subtitle 2"/>
          <p:cNvSpPr>
            <a:spLocks noGrp="1"/>
          </p:cNvSpPr>
          <p:nvPr>
            <p:ph type="subTitle" idx="1"/>
          </p:nvPr>
        </p:nvSpPr>
        <p:spPr>
          <a:xfrm>
            <a:off x="4355976" y="2204864"/>
            <a:ext cx="4788024" cy="1254015"/>
          </a:xfrm>
          <a:noFill/>
        </p:spPr>
        <p:txBody>
          <a:bodyPr>
            <a:normAutofit/>
          </a:bodyPr>
          <a:lstStyle/>
          <a:p>
            <a:r>
              <a:rPr lang="en-GB" sz="2800" dirty="0">
                <a:latin typeface="Brush Script MT" pitchFamily="66" charset="0"/>
              </a:rPr>
              <a:t>PPT presented by:-</a:t>
            </a:r>
          </a:p>
          <a:p>
            <a:r>
              <a:rPr lang="en-GB" sz="2400" dirty="0">
                <a:latin typeface="Brush Script MT" pitchFamily="66" charset="0"/>
              </a:rPr>
              <a:t>           </a:t>
            </a:r>
            <a:r>
              <a:rPr lang="en-GB" sz="2400" i="1" dirty="0">
                <a:latin typeface="Algerian" pitchFamily="82" charset="0"/>
              </a:rPr>
              <a:t>Vikas bandgar</a:t>
            </a:r>
            <a:endParaRPr lang="en-GB" i="1" dirty="0">
              <a:latin typeface="Algerian"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00808"/>
            <a:ext cx="4355976" cy="2907954"/>
          </a:xfrm>
          <a:prstGeom prst="rect">
            <a:avLst/>
          </a:prstGeom>
        </p:spPr>
      </p:pic>
      <p:sp>
        <p:nvSpPr>
          <p:cNvPr id="5" name="Rectangle 4"/>
          <p:cNvSpPr/>
          <p:nvPr/>
        </p:nvSpPr>
        <p:spPr>
          <a:xfrm>
            <a:off x="6032616" y="3501008"/>
            <a:ext cx="3005951" cy="369332"/>
          </a:xfrm>
          <a:prstGeom prst="rect">
            <a:avLst/>
          </a:prstGeom>
        </p:spPr>
        <p:txBody>
          <a:bodyPr wrap="none">
            <a:spAutoFit/>
          </a:bodyPr>
          <a:lstStyle/>
          <a:p>
            <a:r>
              <a:rPr lang="en-GB" dirty="0">
                <a:latin typeface="Bahnschrift SemiCondensed" pitchFamily="34" charset="0"/>
              </a:rPr>
              <a:t>Intern of </a:t>
            </a:r>
            <a:r>
              <a:rPr lang="en-GB" dirty="0" err="1">
                <a:latin typeface="Bahnschrift SemiCondensed" pitchFamily="34" charset="0"/>
              </a:rPr>
              <a:t>FlipRobo</a:t>
            </a:r>
            <a:r>
              <a:rPr lang="en-GB" dirty="0">
                <a:latin typeface="Bahnschrift SemiCondensed" pitchFamily="34" charset="0"/>
              </a:rPr>
              <a:t> Technologies</a:t>
            </a:r>
            <a:endParaRPr lang="en-GB" dirty="0"/>
          </a:p>
        </p:txBody>
      </p:sp>
      <p:sp>
        <p:nvSpPr>
          <p:cNvPr id="6" name="Rectangle 5"/>
          <p:cNvSpPr/>
          <p:nvPr/>
        </p:nvSpPr>
        <p:spPr>
          <a:xfrm>
            <a:off x="1054371" y="5157192"/>
            <a:ext cx="7200800" cy="1077218"/>
          </a:xfrm>
          <a:prstGeom prst="rect">
            <a:avLst/>
          </a:prstGeom>
        </p:spPr>
        <p:txBody>
          <a:bodyPr wrap="square">
            <a:spAutoFit/>
          </a:bodyPr>
          <a:lstStyle/>
          <a:p>
            <a:r>
              <a:rPr lang="en-GB" sz="3600" dirty="0">
                <a:latin typeface="Script MT Bold" pitchFamily="66" charset="0"/>
              </a:rPr>
              <a:t>Under Guidance of</a:t>
            </a:r>
            <a:r>
              <a:rPr lang="en-GB" sz="3600" baseline="0" dirty="0">
                <a:latin typeface="Script MT Bold" pitchFamily="66" charset="0"/>
              </a:rPr>
              <a:t>:-</a:t>
            </a:r>
          </a:p>
          <a:p>
            <a:r>
              <a:rPr lang="en-GB" baseline="0" dirty="0"/>
              <a:t>                                   </a:t>
            </a:r>
            <a:r>
              <a:rPr lang="en-GB" dirty="0"/>
              <a:t>         </a:t>
            </a:r>
            <a:r>
              <a:rPr lang="en-GB" sz="2800" i="1" dirty="0" err="1">
                <a:latin typeface="Algerian" pitchFamily="82" charset="0"/>
              </a:rPr>
              <a:t>Sapna</a:t>
            </a:r>
            <a:r>
              <a:rPr lang="en-GB" sz="2800" i="1" dirty="0">
                <a:latin typeface="Algerian" pitchFamily="82" charset="0"/>
              </a:rPr>
              <a:t> </a:t>
            </a:r>
            <a:r>
              <a:rPr lang="en-GB" sz="2800" i="1" dirty="0" err="1">
                <a:latin typeface="Algerian" pitchFamily="82" charset="0"/>
              </a:rPr>
              <a:t>verma</a:t>
            </a:r>
            <a:endParaRPr lang="en-GB" dirty="0"/>
          </a:p>
        </p:txBody>
      </p:sp>
    </p:spTree>
    <p:extLst>
      <p:ext uri="{BB962C8B-B14F-4D97-AF65-F5344CB8AC3E}">
        <p14:creationId xmlns:p14="http://schemas.microsoft.com/office/powerpoint/2010/main" val="2796112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332656"/>
            <a:ext cx="8604448" cy="4968552"/>
          </a:xfrm>
        </p:spPr>
        <p:txBody>
          <a:bodyPr>
            <a:normAutofit fontScale="85000" lnSpcReduction="20000"/>
          </a:bodyPr>
          <a:lstStyle/>
          <a:p>
            <a:pPr lvl="0"/>
            <a:r>
              <a:rPr lang="en-IN" dirty="0">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a:t>
            </a:r>
            <a:r>
              <a:rPr lang="en-IN" dirty="0" err="1">
                <a:latin typeface="Century" panose="02040604050505020304" pitchFamily="18" charset="0"/>
                <a:ea typeface="Calibri" panose="020F0502020204030204" pitchFamily="34" charset="0"/>
                <a:cs typeface="Calibri" panose="020F0502020204030204" pitchFamily="34" charset="0"/>
              </a:rPr>
              <a:t>skewness</a:t>
            </a:r>
            <a:r>
              <a:rPr lang="en-IN" dirty="0">
                <a:latin typeface="Century" panose="02040604050505020304" pitchFamily="18" charset="0"/>
                <a:ea typeface="Calibri" panose="020F0502020204030204" pitchFamily="34" charset="0"/>
                <a:cs typeface="Calibri" panose="020F0502020204030204" pitchFamily="34" charset="0"/>
              </a:rPr>
              <a:t> in the model and there are chances of getting model bias so I have dropped those columns with more than 85% zero values.</a:t>
            </a:r>
          </a:p>
          <a:p>
            <a:pPr lvl="0"/>
            <a:endParaRPr lang="en-IN" dirty="0">
              <a:latin typeface="Century" panose="02040604050505020304" pitchFamily="18" charset="0"/>
              <a:ea typeface="Calibri" panose="020F0502020204030204" pitchFamily="34" charset="0"/>
              <a:cs typeface="Calibri" panose="020F0502020204030204" pitchFamily="34" charset="0"/>
            </a:endParaRPr>
          </a:p>
          <a:p>
            <a:pPr lvl="0"/>
            <a:endParaRPr lang="en-IN" dirty="0">
              <a:latin typeface="Century" panose="02040604050505020304" pitchFamily="18" charset="0"/>
              <a:ea typeface="Calibri" panose="020F0502020204030204" pitchFamily="34" charset="0"/>
              <a:cs typeface="Times New Roman" panose="02020603050405020304" pitchFamily="18" charset="0"/>
            </a:endParaRPr>
          </a:p>
          <a:p>
            <a:pPr lvl="0"/>
            <a:r>
              <a:rPr lang="en-IN" sz="1800" dirty="0">
                <a:latin typeface="Century" panose="02040604050505020304" pitchFamily="18" charset="0"/>
              </a:rPr>
              <a:t> </a:t>
            </a:r>
            <a:r>
              <a:rPr lang="en-IN" sz="2400" dirty="0">
                <a:latin typeface="Century" panose="02040604050505020304" pitchFamily="18" charset="0"/>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p>
          <a:p>
            <a:r>
              <a:rPr lang="en-IN" sz="2400" dirty="0">
                <a:latin typeface="Century" panose="02040604050505020304" pitchFamily="18" charset="0"/>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rPr>
              <a:t>ID is the identity number given for </a:t>
            </a:r>
            <a:r>
              <a:rPr lang="en-IN" sz="2400" dirty="0" err="1">
                <a:solidFill>
                  <a:srgbClr val="000000"/>
                </a:solidFill>
                <a:latin typeface="Century" panose="02040604050505020304" pitchFamily="18" charset="0"/>
                <a:ea typeface="Calibri" panose="020F0502020204030204" pitchFamily="34" charset="0"/>
                <a:cs typeface="Calibri" panose="020F0502020204030204" pitchFamily="34" charset="0"/>
              </a:rPr>
              <a:t>perticular</a:t>
            </a:r>
            <a:r>
              <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rPr>
              <a:t> asset and all the entries in Utilities column were same so these two column will not help us in model building. So I decided to drop those columns.</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lvl="0"/>
            <a:endParaRPr lang="en-IN" sz="2400" dirty="0">
              <a:latin typeface="Century" panose="02040604050505020304" pitchFamily="18" charset="0"/>
              <a:ea typeface="Calibri" panose="020F0502020204030204" pitchFamily="34" charset="0"/>
              <a:cs typeface="Times New Roman" panose="02020603050405020304" pitchFamily="18"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844825"/>
            <a:ext cx="7906270" cy="432048"/>
          </a:xfrm>
          <a:prstGeom prst="rect">
            <a:avLst/>
          </a:prstGeom>
        </p:spPr>
      </p:pic>
    </p:spTree>
    <p:extLst>
      <p:ext uri="{BB962C8B-B14F-4D97-AF65-F5344CB8AC3E}">
        <p14:creationId xmlns:p14="http://schemas.microsoft.com/office/powerpoint/2010/main" val="157055601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504" y="692696"/>
            <a:ext cx="8820472" cy="4248472"/>
          </a:xfrm>
        </p:spPr>
        <p:txBody>
          <a:bodyPr/>
          <a:lstStyle/>
          <a:p>
            <a:pPr marL="342900" indent="-342900">
              <a:lnSpc>
                <a:spcPct val="107000"/>
              </a:lnSpc>
              <a:spcAft>
                <a:spcPts val="800"/>
              </a:spcAft>
            </a:pPr>
            <a:r>
              <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year.</a:t>
            </a:r>
          </a:p>
          <a:p>
            <a:pPr marL="342900" indent="-342900">
              <a:lnSpc>
                <a:spcPct val="107000"/>
              </a:lnSpc>
              <a:spcAft>
                <a:spcPts val="800"/>
              </a:spcAft>
            </a:pPr>
            <a:endPar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pPr>
            <a:r>
              <a:rPr lang="en-IN" sz="2400" dirty="0">
                <a:solidFill>
                  <a:srgbClr val="000000"/>
                </a:solidFill>
                <a:latin typeface="Century" panose="02040604050505020304" pitchFamily="18" charset="0"/>
                <a:ea typeface="Calibri" panose="020F0502020204030204" pitchFamily="34" charset="0"/>
              </a:rPr>
              <a:t>And all these steps were performed to both train and test datasets separately and simultaneously.</a:t>
            </a:r>
          </a:p>
          <a:p>
            <a:pPr marL="342900" indent="-342900">
              <a:lnSpc>
                <a:spcPct val="107000"/>
              </a:lnSpc>
              <a:spcAft>
                <a:spcPts val="800"/>
              </a:spcAft>
            </a:pPr>
            <a:endParaRPr lang="en-IN" sz="2400" dirty="0">
              <a:latin typeface="Century" panose="02040604050505020304" pitchFamily="18" charset="0"/>
              <a:cs typeface="Calibri" panose="020F0502020204030204" pitchFamily="34"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60848"/>
            <a:ext cx="7920880" cy="1347052"/>
          </a:xfrm>
          <a:prstGeom prst="rect">
            <a:avLst/>
          </a:prstGeom>
        </p:spPr>
      </p:pic>
    </p:spTree>
    <p:extLst>
      <p:ext uri="{BB962C8B-B14F-4D97-AF65-F5344CB8AC3E}">
        <p14:creationId xmlns:p14="http://schemas.microsoft.com/office/powerpoint/2010/main" val="39437545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7" y="165194"/>
            <a:ext cx="8316416" cy="857032"/>
          </a:xfrm>
        </p:spPr>
        <p:txBody>
          <a:bodyPr>
            <a:normAutofit fontScale="90000"/>
          </a:bodyPr>
          <a:lstStyle/>
          <a:p>
            <a:pPr marL="0" indent="0">
              <a:buNone/>
            </a:pPr>
            <a:r>
              <a:rPr lang="en-IN" sz="3200" dirty="0"/>
              <a:t>Visualization of numerical columns:-</a:t>
            </a:r>
            <a:endParaRPr lang="en-GB" sz="32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52201" y="924513"/>
            <a:ext cx="7560839" cy="279560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698979"/>
            <a:ext cx="7715555" cy="3126407"/>
          </a:xfrm>
          <a:prstGeom prst="rect">
            <a:avLst/>
          </a:prstGeom>
        </p:spPr>
      </p:pic>
    </p:spTree>
    <p:extLst>
      <p:ext uri="{BB962C8B-B14F-4D97-AF65-F5344CB8AC3E}">
        <p14:creationId xmlns:p14="http://schemas.microsoft.com/office/powerpoint/2010/main" val="109908376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56" y="188640"/>
            <a:ext cx="6512511" cy="1143000"/>
          </a:xfrm>
        </p:spPr>
        <p:txBody>
          <a:bodyPr/>
          <a:lstStyle/>
          <a:p>
            <a:r>
              <a:rPr lang="en-GB" dirty="0"/>
              <a:t>Observations:-</a:t>
            </a:r>
          </a:p>
        </p:txBody>
      </p:sp>
      <p:sp>
        <p:nvSpPr>
          <p:cNvPr id="3" name="Content Placeholder 2"/>
          <p:cNvSpPr>
            <a:spLocks noGrp="1"/>
          </p:cNvSpPr>
          <p:nvPr>
            <p:ph sz="quarter" idx="13"/>
          </p:nvPr>
        </p:nvSpPr>
        <p:spPr>
          <a:xfrm>
            <a:off x="0" y="980728"/>
            <a:ext cx="8784976" cy="5793824"/>
          </a:xfrm>
        </p:spPr>
        <p:txBody>
          <a:bodyPr>
            <a:normAutofit fontScale="92500" lnSpcReduction="20000"/>
          </a:bodyPr>
          <a:lstStyle/>
          <a:p>
            <a:r>
              <a:rPr lang="en-GB" dirty="0"/>
              <a:t> 1.As Linear feet of street connected to property(</a:t>
            </a:r>
            <a:r>
              <a:rPr lang="en-GB" dirty="0" err="1"/>
              <a:t>LotFrontage</a:t>
            </a:r>
            <a:r>
              <a:rPr lang="en-GB" dirty="0"/>
              <a:t>) is </a:t>
            </a:r>
            <a:r>
              <a:rPr lang="en-GB" dirty="0" err="1"/>
              <a:t>increseing</a:t>
            </a:r>
            <a:r>
              <a:rPr lang="en-GB" dirty="0"/>
              <a:t> sales is decreasing and the </a:t>
            </a:r>
            <a:r>
              <a:rPr lang="en-GB" dirty="0" err="1"/>
              <a:t>SalePrice</a:t>
            </a:r>
            <a:r>
              <a:rPr lang="en-GB" dirty="0"/>
              <a:t> is    </a:t>
            </a:r>
            <a:r>
              <a:rPr lang="en-GB" dirty="0" err="1"/>
              <a:t>rangeing</a:t>
            </a:r>
            <a:r>
              <a:rPr lang="en-GB" dirty="0"/>
              <a:t> between 0-3 lakhs.</a:t>
            </a:r>
          </a:p>
          <a:p>
            <a:r>
              <a:rPr lang="en-GB" dirty="0"/>
              <a:t>    2.As Lot size in square feet(</a:t>
            </a:r>
            <a:r>
              <a:rPr lang="en-GB" dirty="0" err="1"/>
              <a:t>LotArea</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3.As Masonry veneer area in square feet(</a:t>
            </a:r>
            <a:r>
              <a:rPr lang="en-GB" dirty="0" err="1"/>
              <a:t>MasVnrArea</a:t>
            </a:r>
            <a:r>
              <a:rPr lang="en-GB" dirty="0"/>
              <a:t>) is increasing sales is decreasing and </a:t>
            </a:r>
            <a:r>
              <a:rPr lang="en-GB" dirty="0" err="1"/>
              <a:t>saleprice</a:t>
            </a:r>
            <a:r>
              <a:rPr lang="en-GB" dirty="0"/>
              <a:t> is </a:t>
            </a:r>
            <a:r>
              <a:rPr lang="en-GB" dirty="0" err="1"/>
              <a:t>rangeing</a:t>
            </a:r>
            <a:r>
              <a:rPr lang="en-GB" dirty="0"/>
              <a:t> between 0-4 lakhs.</a:t>
            </a:r>
          </a:p>
          <a:p>
            <a:r>
              <a:rPr lang="en-GB" dirty="0"/>
              <a:t>    4.As Type 1 finished square feet(BsmtFinSF1) is </a:t>
            </a:r>
            <a:r>
              <a:rPr lang="en-GB" dirty="0" err="1"/>
              <a:t>increseing</a:t>
            </a:r>
            <a:r>
              <a:rPr lang="en-GB" dirty="0"/>
              <a:t> sales is decreasing and the </a:t>
            </a:r>
            <a:r>
              <a:rPr lang="en-GB" dirty="0" err="1"/>
              <a:t>saleprice</a:t>
            </a:r>
            <a:r>
              <a:rPr lang="en-GB" dirty="0"/>
              <a:t> is in between 0-4 lakhs.</a:t>
            </a:r>
          </a:p>
          <a:p>
            <a:r>
              <a:rPr lang="en-GB" dirty="0"/>
              <a:t>    5.As Unfinished square feet of basement area(</a:t>
            </a:r>
            <a:r>
              <a:rPr lang="en-GB" dirty="0" err="1"/>
              <a:t>BsmtUnfSF</a:t>
            </a:r>
            <a:r>
              <a:rPr lang="en-GB" dirty="0"/>
              <a:t>) is </a:t>
            </a:r>
            <a:r>
              <a:rPr lang="en-GB" dirty="0" err="1"/>
              <a:t>increseing</a:t>
            </a:r>
            <a:r>
              <a:rPr lang="en-GB" dirty="0"/>
              <a:t> sales is decreasing and the </a:t>
            </a:r>
            <a:r>
              <a:rPr lang="en-GB" dirty="0" err="1"/>
              <a:t>saleprice</a:t>
            </a:r>
            <a:r>
              <a:rPr lang="en-GB" dirty="0"/>
              <a:t> is in between 0-4 lakhs. There are some outliers also.</a:t>
            </a:r>
          </a:p>
          <a:p>
            <a:r>
              <a:rPr lang="en-GB" dirty="0"/>
              <a:t>    6.As Total square feet of basement area(</a:t>
            </a:r>
            <a:r>
              <a:rPr lang="en-GB" dirty="0" err="1"/>
              <a:t>TotalBsmtSF</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7.As First Floor square feet(1stFlrSF) is </a:t>
            </a:r>
            <a:r>
              <a:rPr lang="en-GB" dirty="0" err="1"/>
              <a:t>increseing</a:t>
            </a:r>
            <a:r>
              <a:rPr lang="en-GB" dirty="0"/>
              <a:t> sales is decreasing and the </a:t>
            </a:r>
            <a:r>
              <a:rPr lang="en-GB" dirty="0" err="1"/>
              <a:t>saleprice</a:t>
            </a:r>
            <a:r>
              <a:rPr lang="en-GB" dirty="0"/>
              <a:t> is in between 0-4 lakhs.</a:t>
            </a:r>
          </a:p>
          <a:p>
            <a:r>
              <a:rPr lang="en-GB" dirty="0"/>
              <a:t>    8.As Second floor square feet(2ndFlrSF) is </a:t>
            </a:r>
            <a:r>
              <a:rPr lang="en-GB" dirty="0" err="1"/>
              <a:t>increseing</a:t>
            </a:r>
            <a:r>
              <a:rPr lang="en-GB" dirty="0"/>
              <a:t> sales is increasing in the range 500-1000 and the </a:t>
            </a:r>
            <a:r>
              <a:rPr lang="en-GB" dirty="0" err="1"/>
              <a:t>saleprice</a:t>
            </a:r>
            <a:r>
              <a:rPr lang="en-GB" dirty="0"/>
              <a:t> is in between 0-4 lakhs</a:t>
            </a:r>
          </a:p>
        </p:txBody>
      </p:sp>
    </p:spTree>
    <p:extLst>
      <p:ext uri="{BB962C8B-B14F-4D97-AF65-F5344CB8AC3E}">
        <p14:creationId xmlns:p14="http://schemas.microsoft.com/office/powerpoint/2010/main" val="37954789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266" y="116632"/>
            <a:ext cx="9036496" cy="31683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284984"/>
            <a:ext cx="8928992" cy="3234405"/>
          </a:xfrm>
          <a:prstGeom prst="rect">
            <a:avLst/>
          </a:prstGeom>
        </p:spPr>
      </p:pic>
    </p:spTree>
    <p:extLst>
      <p:ext uri="{BB962C8B-B14F-4D97-AF65-F5344CB8AC3E}">
        <p14:creationId xmlns:p14="http://schemas.microsoft.com/office/powerpoint/2010/main" val="33849310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692696"/>
            <a:ext cx="8064896" cy="4752528"/>
          </a:xfrm>
        </p:spPr>
        <p:txBody>
          <a:bodyPr>
            <a:normAutofit fontScale="85000" lnSpcReduction="20000"/>
          </a:bodyPr>
          <a:lstStyle/>
          <a:p>
            <a:r>
              <a:rPr lang="en-GB" dirty="0"/>
              <a:t> 9.As Above grade (ground) living area square feet(</a:t>
            </a:r>
            <a:r>
              <a:rPr lang="en-GB" dirty="0" err="1"/>
              <a:t>GrLivArea</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10.As Size of garage in square feet(</a:t>
            </a:r>
            <a:r>
              <a:rPr lang="en-GB" dirty="0" err="1"/>
              <a:t>GarageArea</a:t>
            </a:r>
            <a:r>
              <a:rPr lang="en-GB" dirty="0"/>
              <a:t>) is </a:t>
            </a:r>
            <a:r>
              <a:rPr lang="en-GB" dirty="0" err="1"/>
              <a:t>increseing</a:t>
            </a:r>
            <a:r>
              <a:rPr lang="en-GB" dirty="0"/>
              <a:t> sales is </a:t>
            </a:r>
            <a:r>
              <a:rPr lang="en-GB" dirty="0" err="1"/>
              <a:t>increseing</a:t>
            </a:r>
            <a:r>
              <a:rPr lang="en-GB" dirty="0"/>
              <a:t> and the </a:t>
            </a:r>
            <a:r>
              <a:rPr lang="en-GB" dirty="0" err="1"/>
              <a:t>saleprice</a:t>
            </a:r>
            <a:r>
              <a:rPr lang="en-GB" dirty="0"/>
              <a:t> is in between 0-4 lakhs.</a:t>
            </a:r>
          </a:p>
          <a:p>
            <a:r>
              <a:rPr lang="en-GB" dirty="0"/>
              <a:t>    11.As Wood deck area in square feet(</a:t>
            </a:r>
            <a:r>
              <a:rPr lang="en-GB" dirty="0" err="1"/>
              <a:t>WoodDeckSF</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12.As Open porch area in square feet(</a:t>
            </a:r>
            <a:r>
              <a:rPr lang="en-GB" dirty="0" err="1"/>
              <a:t>OpenPorchSF</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13.As </a:t>
            </a:r>
            <a:r>
              <a:rPr lang="en-GB" dirty="0" err="1"/>
              <a:t>Year_SinceBuilt</a:t>
            </a:r>
            <a:r>
              <a:rPr lang="en-GB" dirty="0"/>
              <a:t> is </a:t>
            </a:r>
            <a:r>
              <a:rPr lang="en-GB" dirty="0" err="1"/>
              <a:t>increseing</a:t>
            </a:r>
            <a:r>
              <a:rPr lang="en-GB" dirty="0"/>
              <a:t> sales is decreasing and the </a:t>
            </a:r>
            <a:r>
              <a:rPr lang="en-GB" dirty="0" err="1"/>
              <a:t>saleprice</a:t>
            </a:r>
            <a:r>
              <a:rPr lang="en-GB" dirty="0"/>
              <a:t> is high for newly built building and the sales price is in between 0-4 lakhs.</a:t>
            </a:r>
          </a:p>
          <a:p>
            <a:r>
              <a:rPr lang="en-GB" dirty="0"/>
              <a:t>    14.As Since Remodel date (same as construction date if no </a:t>
            </a:r>
            <a:r>
              <a:rPr lang="en-GB" dirty="0" err="1"/>
              <a:t>remodeling</a:t>
            </a:r>
            <a:r>
              <a:rPr lang="en-GB" dirty="0"/>
              <a:t> or additions)(</a:t>
            </a:r>
            <a:r>
              <a:rPr lang="en-GB" dirty="0" err="1"/>
              <a:t>Year_SinceRemodAdded</a:t>
            </a:r>
            <a:r>
              <a:rPr lang="en-GB" dirty="0"/>
              <a:t>) is </a:t>
            </a:r>
            <a:r>
              <a:rPr lang="en-GB" dirty="0" err="1"/>
              <a:t>increseing</a:t>
            </a:r>
            <a:r>
              <a:rPr lang="en-GB" dirty="0"/>
              <a:t> sales is decreasing and the </a:t>
            </a:r>
            <a:r>
              <a:rPr lang="en-GB" dirty="0" err="1"/>
              <a:t>saleprice</a:t>
            </a:r>
            <a:r>
              <a:rPr lang="en-GB" dirty="0"/>
              <a:t> is in between 1-4 lakhs.</a:t>
            </a:r>
          </a:p>
          <a:p>
            <a:r>
              <a:rPr lang="en-GB" dirty="0"/>
              <a:t>    15.As Since Year garage was built(</a:t>
            </a:r>
            <a:r>
              <a:rPr lang="en-GB" dirty="0" err="1"/>
              <a:t>GarageAge</a:t>
            </a:r>
            <a:r>
              <a:rPr lang="en-GB" dirty="0"/>
              <a:t>) is </a:t>
            </a:r>
            <a:r>
              <a:rPr lang="en-GB" dirty="0" err="1"/>
              <a:t>increseing</a:t>
            </a:r>
            <a:r>
              <a:rPr lang="en-GB" dirty="0"/>
              <a:t> sales is decreasing and the </a:t>
            </a:r>
            <a:r>
              <a:rPr lang="en-GB" dirty="0" err="1"/>
              <a:t>saleprice</a:t>
            </a:r>
            <a:r>
              <a:rPr lang="en-GB" dirty="0"/>
              <a:t> is in between 0-4 lakhs.</a:t>
            </a:r>
          </a:p>
        </p:txBody>
      </p:sp>
    </p:spTree>
    <p:extLst>
      <p:ext uri="{BB962C8B-B14F-4D97-AF65-F5344CB8AC3E}">
        <p14:creationId xmlns:p14="http://schemas.microsoft.com/office/powerpoint/2010/main" val="20853847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6878"/>
            <a:ext cx="7488832" cy="1143000"/>
          </a:xfrm>
        </p:spPr>
        <p:txBody>
          <a:bodyPr/>
          <a:lstStyle/>
          <a:p>
            <a:r>
              <a:rPr lang="en-IN" sz="2800" dirty="0" err="1"/>
              <a:t>Vizualization</a:t>
            </a:r>
            <a:r>
              <a:rPr lang="en-IN" sz="2800" dirty="0"/>
              <a:t> of numerical columns:-</a:t>
            </a:r>
            <a:endParaRPr lang="en-GB" sz="2800" dirty="0"/>
          </a:p>
        </p:txBody>
      </p:sp>
      <p:pic>
        <p:nvPicPr>
          <p:cNvPr id="13" name="Content Placeholder 1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3528" y="764704"/>
            <a:ext cx="4248472" cy="1872208"/>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692696"/>
            <a:ext cx="4248472" cy="194421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2654602"/>
            <a:ext cx="4320480" cy="172819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4088" y="2654603"/>
            <a:ext cx="4176464" cy="172819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022" y="4509120"/>
            <a:ext cx="4300978" cy="2226350"/>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6016" y="4720297"/>
            <a:ext cx="4248472" cy="1803995"/>
          </a:xfrm>
          <a:prstGeom prst="rect">
            <a:avLst/>
          </a:prstGeom>
        </p:spPr>
      </p:pic>
    </p:spTree>
    <p:extLst>
      <p:ext uri="{BB962C8B-B14F-4D97-AF65-F5344CB8AC3E}">
        <p14:creationId xmlns:p14="http://schemas.microsoft.com/office/powerpoint/2010/main" val="3651189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83"/>
            <a:ext cx="5822032" cy="1143000"/>
          </a:xfrm>
        </p:spPr>
        <p:txBody>
          <a:bodyPr/>
          <a:lstStyle/>
          <a:p>
            <a:r>
              <a:rPr lang="en-IN" dirty="0"/>
              <a:t>Observations:-</a:t>
            </a:r>
            <a:endParaRPr lang="en-GB" dirty="0"/>
          </a:p>
        </p:txBody>
      </p:sp>
      <p:sp>
        <p:nvSpPr>
          <p:cNvPr id="3" name="Content Placeholder 2"/>
          <p:cNvSpPr>
            <a:spLocks noGrp="1"/>
          </p:cNvSpPr>
          <p:nvPr>
            <p:ph sz="quarter" idx="13"/>
          </p:nvPr>
        </p:nvSpPr>
        <p:spPr>
          <a:xfrm>
            <a:off x="13498" y="908720"/>
            <a:ext cx="9144000" cy="6126480"/>
          </a:xfrm>
        </p:spPr>
        <p:txBody>
          <a:bodyPr/>
          <a:lstStyle/>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1-STORY 1946 &amp; NEWER ALL STYLES (20) and 2-STORY 1946 &amp; NEWER (60) types of dwelling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MSSuubClass</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and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Rates the overall material and finish of the house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OverallQual</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linearly sales is also increasing And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increasing linearly.</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5(Average) overall condition of the house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OverallCond</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Basement full bathrooms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BsmtFullBath</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Basement half bathrooms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BsmtHalfBath</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Full bathrooms above grade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FullBath</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970570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5715000"/>
            <a:ext cx="6512511" cy="1143000"/>
          </a:xfrm>
        </p:spPr>
        <p:txBody>
          <a:bodyPr/>
          <a:lstStyle/>
          <a:p>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520" y="116632"/>
            <a:ext cx="3888432" cy="15792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5489"/>
            <a:ext cx="4230588" cy="16803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96" y="1772083"/>
            <a:ext cx="4158580" cy="151290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991" y="1770983"/>
            <a:ext cx="4452261" cy="151400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396" y="3284985"/>
            <a:ext cx="4032448" cy="158417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4116" y="3428997"/>
            <a:ext cx="4398136" cy="129614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620" y="4869160"/>
            <a:ext cx="4410371" cy="198883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6879" y="4750485"/>
            <a:ext cx="4419550" cy="1988839"/>
          </a:xfrm>
          <a:prstGeom prst="rect">
            <a:avLst/>
          </a:prstGeom>
        </p:spPr>
      </p:pic>
    </p:spTree>
    <p:extLst>
      <p:ext uri="{BB962C8B-B14F-4D97-AF65-F5344CB8AC3E}">
        <p14:creationId xmlns:p14="http://schemas.microsoft.com/office/powerpoint/2010/main" val="12912100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6512511" cy="1143000"/>
          </a:xfrm>
        </p:spPr>
        <p:txBody>
          <a:bodyPr/>
          <a:lstStyle/>
          <a:p>
            <a:r>
              <a:rPr lang="en-GB" dirty="0"/>
              <a:t>Observations:-</a:t>
            </a:r>
          </a:p>
        </p:txBody>
      </p:sp>
      <p:sp>
        <p:nvSpPr>
          <p:cNvPr id="3" name="Content Placeholder 2"/>
          <p:cNvSpPr>
            <a:spLocks noGrp="1"/>
          </p:cNvSpPr>
          <p:nvPr>
            <p:ph sz="quarter" idx="13"/>
          </p:nvPr>
        </p:nvSpPr>
        <p:spPr>
          <a:xfrm>
            <a:off x="683568" y="1628800"/>
            <a:ext cx="8352928" cy="4281656"/>
          </a:xfrm>
        </p:spPr>
        <p:txBody>
          <a:bodyPr>
            <a:normAutofit fontScale="70000" lnSpcReduction="20000"/>
          </a:bodyPr>
          <a:lstStyle/>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a:p>
            <a:endParaRPr lang="en-GB" dirty="0"/>
          </a:p>
        </p:txBody>
      </p:sp>
    </p:spTree>
    <p:extLst>
      <p:ext uri="{BB962C8B-B14F-4D97-AF65-F5344CB8AC3E}">
        <p14:creationId xmlns:p14="http://schemas.microsoft.com/office/powerpoint/2010/main" val="4932896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3240360" cy="1143000"/>
          </a:xfrm>
        </p:spPr>
        <p:txBody>
          <a:bodyPr/>
          <a:lstStyle/>
          <a:p>
            <a:r>
              <a:rPr lang="en-IN" dirty="0"/>
              <a:t>Agenda:-</a:t>
            </a:r>
            <a:endParaRPr lang="en-GB" dirty="0"/>
          </a:p>
        </p:txBody>
      </p:sp>
      <p:sp>
        <p:nvSpPr>
          <p:cNvPr id="3" name="Content Placeholder 2"/>
          <p:cNvSpPr>
            <a:spLocks noGrp="1"/>
          </p:cNvSpPr>
          <p:nvPr>
            <p:ph sz="quarter" idx="13"/>
          </p:nvPr>
        </p:nvSpPr>
        <p:spPr>
          <a:xfrm>
            <a:off x="827584" y="1412776"/>
            <a:ext cx="7488832" cy="4896544"/>
          </a:xfrm>
        </p:spPr>
        <p:txBody>
          <a:bodyPr>
            <a:normAutofit fontScale="925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GB" dirty="0"/>
          </a:p>
        </p:txBody>
      </p:sp>
    </p:spTree>
    <p:extLst>
      <p:ext uri="{BB962C8B-B14F-4D97-AF65-F5344CB8AC3E}">
        <p14:creationId xmlns:p14="http://schemas.microsoft.com/office/powerpoint/2010/main" val="42792305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8"/>
            <a:ext cx="8054280" cy="1143000"/>
          </a:xfrm>
        </p:spPr>
        <p:txBody>
          <a:bodyPr>
            <a:normAutofit fontScale="90000"/>
          </a:bodyPr>
          <a:lstStyle/>
          <a:p>
            <a:r>
              <a:rPr lang="en-GB" sz="2800" dirty="0"/>
              <a:t>Bivariate Analysis for Categorical Columns:-</a:t>
            </a:r>
            <a:br>
              <a:rPr lang="en-GB" sz="2800" dirty="0"/>
            </a:br>
            <a:endParaRPr lang="en-GB" sz="28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81750" y="731838"/>
            <a:ext cx="6123299" cy="3475037"/>
          </a:xfrm>
        </p:spPr>
      </p:pic>
    </p:spTree>
    <p:extLst>
      <p:ext uri="{BB962C8B-B14F-4D97-AF65-F5344CB8AC3E}">
        <p14:creationId xmlns:p14="http://schemas.microsoft.com/office/powerpoint/2010/main" val="9113898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6512511" cy="1143000"/>
          </a:xfrm>
        </p:spPr>
        <p:txBody>
          <a:bodyPr/>
          <a:lstStyle/>
          <a:p>
            <a:r>
              <a:rPr lang="en-IN" dirty="0"/>
              <a:t>Observations:-</a:t>
            </a:r>
            <a:endParaRPr lang="en-GB" dirty="0"/>
          </a:p>
        </p:txBody>
      </p:sp>
      <p:sp>
        <p:nvSpPr>
          <p:cNvPr id="3" name="Content Placeholder 2"/>
          <p:cNvSpPr>
            <a:spLocks noGrp="1"/>
          </p:cNvSpPr>
          <p:nvPr>
            <p:ph sz="quarter" idx="13"/>
          </p:nvPr>
        </p:nvSpPr>
        <p:spPr>
          <a:xfrm>
            <a:off x="0" y="908720"/>
            <a:ext cx="9109217" cy="5760640"/>
          </a:xfrm>
        </p:spPr>
        <p:txBody>
          <a:bodyPr>
            <a:normAutofit fontScale="85000" lnSpcReduction="20000"/>
          </a:bodyPr>
          <a:lstStyle/>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Floating Village Residential (FV) and Residential Low Density(RL) zoning classification of the sale(</a:t>
            </a:r>
            <a:r>
              <a:rPr lang="en-IN" sz="2400" dirty="0" err="1">
                <a:latin typeface="Century" panose="02040604050505020304" pitchFamily="18" charset="0"/>
                <a:ea typeface="Calibri" panose="020F0502020204030204" pitchFamily="34" charset="0"/>
                <a:cs typeface="Times New Roman" panose="02020603050405020304" pitchFamily="18" charset="0"/>
              </a:rPr>
              <a:t>MSZoning</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sz="2400" dirty="0">
                <a:latin typeface="Century" panose="02040604050505020304" pitchFamily="18" charset="0"/>
                <a:ea typeface="Calibri" panose="020F0502020204030204" pitchFamily="34" charset="0"/>
                <a:cs typeface="Times New Roman" panose="02020603050405020304" pitchFamily="18" charset="0"/>
              </a:rPr>
              <a:t>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paved type of road access to property (Street)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Slightly irregular (IR1), Moderately Irregular (IR2) and Irregular (IR3) shape of property (</a:t>
            </a:r>
            <a:r>
              <a:rPr lang="en-IN" sz="2400" dirty="0" err="1">
                <a:latin typeface="Century" panose="02040604050505020304" pitchFamily="18" charset="0"/>
                <a:ea typeface="Calibri" panose="020F0502020204030204" pitchFamily="34" charset="0"/>
                <a:cs typeface="Times New Roman" panose="02020603050405020304" pitchFamily="18" charset="0"/>
              </a:rPr>
              <a:t>LotShape</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Hillside - Significant slope from side to side (HLS) Flatness of the property (</a:t>
            </a:r>
            <a:r>
              <a:rPr lang="en-IN" sz="2400" dirty="0" err="1">
                <a:latin typeface="Century" panose="02040604050505020304" pitchFamily="18" charset="0"/>
                <a:ea typeface="Calibri" panose="020F0502020204030204" pitchFamily="34" charset="0"/>
                <a:cs typeface="Times New Roman" panose="02020603050405020304" pitchFamily="18" charset="0"/>
              </a:rPr>
              <a:t>LandContour</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Cul-de-sac (</a:t>
            </a:r>
            <a:r>
              <a:rPr lang="en-IN" sz="2400" dirty="0" err="1">
                <a:latin typeface="Century" panose="02040604050505020304" pitchFamily="18" charset="0"/>
                <a:ea typeface="Calibri" panose="020F0502020204030204" pitchFamily="34" charset="0"/>
                <a:cs typeface="Times New Roman" panose="02020603050405020304" pitchFamily="18" charset="0"/>
              </a:rPr>
              <a:t>CulDSac</a:t>
            </a:r>
            <a:r>
              <a:rPr lang="en-IN" sz="2400" dirty="0">
                <a:latin typeface="Century" panose="02040604050505020304" pitchFamily="18" charset="0"/>
                <a:ea typeface="Calibri" panose="020F0502020204030204" pitchFamily="34" charset="0"/>
                <a:cs typeface="Times New Roman" panose="02020603050405020304" pitchFamily="18" charset="0"/>
              </a:rPr>
              <a:t>) Lot configuration (</a:t>
            </a:r>
            <a:r>
              <a:rPr lang="en-IN" sz="2400" dirty="0" err="1">
                <a:latin typeface="Century" panose="02040604050505020304" pitchFamily="18" charset="0"/>
                <a:ea typeface="Calibri" panose="020F0502020204030204" pitchFamily="34" charset="0"/>
                <a:cs typeface="Times New Roman" panose="02020603050405020304" pitchFamily="18" charset="0"/>
              </a:rPr>
              <a:t>LotConfig</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all types of Slope of property (</a:t>
            </a:r>
            <a:r>
              <a:rPr lang="en-IN" sz="2400" dirty="0" err="1">
                <a:latin typeface="Century" panose="02040604050505020304" pitchFamily="18" charset="0"/>
                <a:ea typeface="Calibri" panose="020F0502020204030204" pitchFamily="34" charset="0"/>
                <a:cs typeface="Times New Roman" panose="02020603050405020304" pitchFamily="18" charset="0"/>
              </a:rPr>
              <a:t>LandSlope</a:t>
            </a:r>
            <a:r>
              <a:rPr lang="en-IN" sz="2400" dirty="0">
                <a:latin typeface="Century" panose="02040604050505020304" pitchFamily="18" charset="0"/>
                <a:ea typeface="Calibri" panose="020F0502020204030204" pitchFamily="34" charset="0"/>
                <a:cs typeface="Times New Roman" panose="02020603050405020304" pitchFamily="18" charset="0"/>
              </a:rPr>
              <a:t>) i.e., Gentle slope (</a:t>
            </a:r>
            <a:r>
              <a:rPr lang="en-IN" sz="2400" dirty="0" err="1">
                <a:latin typeface="Century" panose="02040604050505020304" pitchFamily="18" charset="0"/>
                <a:ea typeface="Calibri" panose="020F0502020204030204" pitchFamily="34" charset="0"/>
                <a:cs typeface="Times New Roman" panose="02020603050405020304" pitchFamily="18" charset="0"/>
              </a:rPr>
              <a:t>Gtl</a:t>
            </a:r>
            <a:r>
              <a:rPr lang="en-IN" sz="2400" dirty="0">
                <a:latin typeface="Century" panose="02040604050505020304" pitchFamily="18" charset="0"/>
                <a:ea typeface="Calibri" panose="020F0502020204030204" pitchFamily="34" charset="0"/>
                <a:cs typeface="Times New Roman" panose="02020603050405020304" pitchFamily="18" charset="0"/>
              </a:rPr>
              <a:t>), Moderate Slope (Mod) and Severe Slope (</a:t>
            </a:r>
            <a:r>
              <a:rPr lang="en-IN" sz="2400" dirty="0" err="1">
                <a:latin typeface="Century" panose="02040604050505020304" pitchFamily="18" charset="0"/>
                <a:ea typeface="Calibri" panose="020F0502020204030204" pitchFamily="34" charset="0"/>
                <a:cs typeface="Times New Roman" panose="02020603050405020304" pitchFamily="18" charset="0"/>
              </a:rPr>
              <a:t>Sev</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Northridge (</a:t>
            </a:r>
            <a:r>
              <a:rPr lang="en-IN" sz="2400" dirty="0" err="1">
                <a:latin typeface="Century" panose="02040604050505020304" pitchFamily="18" charset="0"/>
                <a:ea typeface="Calibri" panose="020F0502020204030204" pitchFamily="34" charset="0"/>
                <a:cs typeface="Times New Roman" panose="02020603050405020304" pitchFamily="18" charset="0"/>
              </a:rPr>
              <a:t>NoRidge</a:t>
            </a:r>
            <a:r>
              <a:rPr lang="en-IN" sz="2400" dirty="0">
                <a:latin typeface="Century" panose="02040604050505020304" pitchFamily="18" charset="0"/>
                <a:ea typeface="Calibri" panose="020F0502020204030204" pitchFamily="34" charset="0"/>
                <a:cs typeface="Times New Roman" panose="02020603050405020304" pitchFamily="18" charset="0"/>
              </a:rPr>
              <a:t>) locations within Ames city limits (</a:t>
            </a:r>
            <a:r>
              <a:rPr lang="en-IN" sz="2400" dirty="0" err="1">
                <a:latin typeface="Century" panose="02040604050505020304" pitchFamily="18" charset="0"/>
                <a:ea typeface="Calibri" panose="020F0502020204030204" pitchFamily="34" charset="0"/>
                <a:cs typeface="Times New Roman" panose="02020603050405020304" pitchFamily="18" charset="0"/>
              </a:rPr>
              <a:t>Neighborhood</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Within 200' of North-South Railroad (</a:t>
            </a:r>
            <a:r>
              <a:rPr lang="en-IN" sz="2400" dirty="0" err="1">
                <a:latin typeface="Century" panose="02040604050505020304" pitchFamily="18" charset="0"/>
                <a:ea typeface="Calibri" panose="020F0502020204030204" pitchFamily="34" charset="0"/>
                <a:cs typeface="Times New Roman" panose="02020603050405020304" pitchFamily="18" charset="0"/>
              </a:rPr>
              <a:t>RRNn</a:t>
            </a:r>
            <a:r>
              <a:rPr lang="en-IN" sz="2400" dirty="0">
                <a:latin typeface="Century" panose="02040604050505020304" pitchFamily="18" charset="0"/>
                <a:ea typeface="Calibri" panose="020F0502020204030204" pitchFamily="34" charset="0"/>
                <a:cs typeface="Times New Roman" panose="02020603050405020304" pitchFamily="18" charset="0"/>
              </a:rPr>
              <a:t>), Adjacent to </a:t>
            </a:r>
            <a:r>
              <a:rPr lang="en-IN" sz="2400" dirty="0" err="1">
                <a:latin typeface="Century" panose="02040604050505020304" pitchFamily="18" charset="0"/>
                <a:ea typeface="Calibri" panose="020F0502020204030204" pitchFamily="34" charset="0"/>
                <a:cs typeface="Times New Roman" panose="02020603050405020304" pitchFamily="18" charset="0"/>
              </a:rPr>
              <a:t>postive</a:t>
            </a:r>
            <a:r>
              <a:rPr lang="en-IN" sz="2400" dirty="0">
                <a:latin typeface="Century" panose="02040604050505020304" pitchFamily="18" charset="0"/>
                <a:ea typeface="Calibri" panose="020F0502020204030204" pitchFamily="34" charset="0"/>
                <a:cs typeface="Times New Roman" panose="02020603050405020304" pitchFamily="18" charset="0"/>
              </a:rPr>
              <a:t> off-site feature (</a:t>
            </a:r>
            <a:r>
              <a:rPr lang="en-IN" sz="2400" dirty="0" err="1">
                <a:latin typeface="Century" panose="02040604050505020304" pitchFamily="18" charset="0"/>
                <a:ea typeface="Calibri" panose="020F0502020204030204" pitchFamily="34" charset="0"/>
                <a:cs typeface="Times New Roman" panose="02020603050405020304" pitchFamily="18" charset="0"/>
              </a:rPr>
              <a:t>PosA</a:t>
            </a:r>
            <a:r>
              <a:rPr lang="en-IN" sz="2400" dirty="0">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 (</a:t>
            </a:r>
            <a:r>
              <a:rPr lang="en-IN" sz="2400" dirty="0" err="1">
                <a:latin typeface="Century" panose="02040604050505020304" pitchFamily="18" charset="0"/>
                <a:ea typeface="Calibri" panose="020F0502020204030204" pitchFamily="34" charset="0"/>
                <a:cs typeface="Times New Roman" panose="02020603050405020304" pitchFamily="18" charset="0"/>
              </a:rPr>
              <a:t>PosN</a:t>
            </a:r>
            <a:r>
              <a:rPr lang="en-IN" sz="2400" dirty="0">
                <a:latin typeface="Century" panose="02040604050505020304" pitchFamily="18" charset="0"/>
                <a:ea typeface="Calibri" panose="020F0502020204030204" pitchFamily="34" charset="0"/>
                <a:cs typeface="Times New Roman" panose="02020603050405020304" pitchFamily="18" charset="0"/>
              </a:rPr>
              <a:t>) Proximity to various conditions(Condition1) has the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Adjacent to positive off-site feature (</a:t>
            </a:r>
            <a:r>
              <a:rPr lang="en-IN" sz="2400" dirty="0" err="1">
                <a:latin typeface="Century" panose="02040604050505020304" pitchFamily="18" charset="0"/>
                <a:ea typeface="Calibri" panose="020F0502020204030204" pitchFamily="34" charset="0"/>
                <a:cs typeface="Times New Roman" panose="02020603050405020304" pitchFamily="18" charset="0"/>
              </a:rPr>
              <a:t>PosA</a:t>
            </a:r>
            <a:r>
              <a:rPr lang="en-IN" sz="2400" dirty="0">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a:t>
            </a:r>
            <a:r>
              <a:rPr lang="en-IN" sz="2400" dirty="0" err="1">
                <a:latin typeface="Century" panose="02040604050505020304" pitchFamily="18" charset="0"/>
                <a:ea typeface="Calibri" panose="020F0502020204030204" pitchFamily="34" charset="0"/>
                <a:cs typeface="Times New Roman" panose="02020603050405020304" pitchFamily="18" charset="0"/>
              </a:rPr>
              <a:t>PosN</a:t>
            </a:r>
            <a:r>
              <a:rPr lang="en-IN" sz="2400" dirty="0">
                <a:latin typeface="Century" panose="02040604050505020304" pitchFamily="18" charset="0"/>
                <a:ea typeface="Calibri" panose="020F0502020204030204" pitchFamily="34" charset="0"/>
                <a:cs typeface="Times New Roman" panose="02020603050405020304" pitchFamily="18" charset="0"/>
              </a:rPr>
              <a:t>) Proximity to various conditions (if more than one is present) (Condition2) has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endParaRPr lang="en-GB" dirty="0"/>
          </a:p>
        </p:txBody>
      </p:sp>
    </p:spTree>
    <p:extLst>
      <p:ext uri="{BB962C8B-B14F-4D97-AF65-F5344CB8AC3E}">
        <p14:creationId xmlns:p14="http://schemas.microsoft.com/office/powerpoint/2010/main" val="3262653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520" y="404664"/>
            <a:ext cx="8712968" cy="5217442"/>
          </a:xfrm>
        </p:spPr>
      </p:pic>
    </p:spTree>
    <p:extLst>
      <p:ext uri="{BB962C8B-B14F-4D97-AF65-F5344CB8AC3E}">
        <p14:creationId xmlns:p14="http://schemas.microsoft.com/office/powerpoint/2010/main" val="16821841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3548" y="764704"/>
            <a:ext cx="8136904" cy="4569688"/>
          </a:xfrm>
        </p:spPr>
        <p:txBody>
          <a:bodyPr>
            <a:normAutofit fontScale="85000" lnSpcReduction="20000"/>
          </a:bodyPr>
          <a:lstStyle/>
          <a:p>
            <a:pPr lvl="2">
              <a:lnSpc>
                <a:spcPct val="107000"/>
              </a:lnSpc>
              <a:spcBef>
                <a:spcPts val="300"/>
              </a:spcBef>
              <a:buFont typeface="Wingdings"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Single-family Detached(1Fam) and Townhouse End Unit (</a:t>
            </a:r>
            <a:r>
              <a:rPr lang="en-IN" dirty="0" err="1">
                <a:latin typeface="Century" panose="02040604050505020304" pitchFamily="18" charset="0"/>
                <a:ea typeface="Calibri" panose="020F0502020204030204" pitchFamily="34" charset="0"/>
                <a:cs typeface="Times New Roman" panose="02020603050405020304" pitchFamily="18" charset="0"/>
              </a:rPr>
              <a:t>TwnhsE</a:t>
            </a:r>
            <a:r>
              <a:rPr lang="en-IN" dirty="0">
                <a:latin typeface="Century" panose="02040604050505020304" pitchFamily="18" charset="0"/>
                <a:ea typeface="Calibri" panose="020F0502020204030204" pitchFamily="34" charset="0"/>
                <a:cs typeface="Times New Roman" panose="02020603050405020304" pitchFamily="18" charset="0"/>
              </a:rPr>
              <a:t>) type of dwelling (</a:t>
            </a:r>
            <a:r>
              <a:rPr lang="en-IN" dirty="0" err="1">
                <a:latin typeface="Century" panose="02040604050505020304" pitchFamily="18" charset="0"/>
                <a:ea typeface="Calibri" panose="020F0502020204030204" pitchFamily="34" charset="0"/>
                <a:cs typeface="Times New Roman" panose="02020603050405020304" pitchFamily="18" charset="0"/>
              </a:rPr>
              <a:t>BldgType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2Story and Two and one-half story: 2nd level finished(2.5Fin) Style of dwelling (</a:t>
            </a:r>
            <a:r>
              <a:rPr lang="en-IN" dirty="0" err="1">
                <a:latin typeface="Century" panose="02040604050505020304" pitchFamily="18" charset="0"/>
                <a:ea typeface="Calibri" panose="020F0502020204030204" pitchFamily="34" charset="0"/>
                <a:cs typeface="Times New Roman" panose="02020603050405020304" pitchFamily="18" charset="0"/>
              </a:rPr>
              <a:t>HouseStyle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Shed Type of roof (</a:t>
            </a:r>
            <a:r>
              <a:rPr lang="en-IN" dirty="0" err="1">
                <a:latin typeface="Century" panose="02040604050505020304" pitchFamily="18" charset="0"/>
                <a:ea typeface="Calibri" panose="020F0502020204030204" pitchFamily="34" charset="0"/>
                <a:cs typeface="Times New Roman" panose="02020603050405020304" pitchFamily="18" charset="0"/>
              </a:rPr>
              <a:t>RoofStyle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Wood Shingles (</a:t>
            </a:r>
            <a:r>
              <a:rPr lang="en-IN" dirty="0" err="1">
                <a:latin typeface="Century" panose="02040604050505020304" pitchFamily="18" charset="0"/>
                <a:ea typeface="Calibri" panose="020F0502020204030204" pitchFamily="34" charset="0"/>
                <a:cs typeface="Times New Roman" panose="02020603050405020304" pitchFamily="18" charset="0"/>
              </a:rPr>
              <a:t>WdShngl</a:t>
            </a:r>
            <a:r>
              <a:rPr lang="en-IN" dirty="0">
                <a:latin typeface="Century" panose="02040604050505020304" pitchFamily="18" charset="0"/>
                <a:ea typeface="Calibri" panose="020F0502020204030204" pitchFamily="34" charset="0"/>
                <a:cs typeface="Times New Roman" panose="02020603050405020304" pitchFamily="18" charset="0"/>
              </a:rPr>
              <a:t>) Roof material (RoofMat1)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Stone type of Exterior covering on house(Exterior1st)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other Exterior covering on house (if more than one material) (Exterior2)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Stone Masonry veneer type (</a:t>
            </a:r>
            <a:r>
              <a:rPr lang="en-IN" dirty="0" err="1">
                <a:latin typeface="Century" panose="02040604050505020304" pitchFamily="18" charset="0"/>
                <a:ea typeface="Calibri" panose="020F0502020204030204" pitchFamily="34" charset="0"/>
                <a:cs typeface="Times New Roman" panose="02020603050405020304" pitchFamily="18" charset="0"/>
              </a:rPr>
              <a:t>MasvnrType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Excellent (Ex) quality of the material on the exterior(</a:t>
            </a:r>
            <a:r>
              <a:rPr lang="en-IN" dirty="0" err="1">
                <a:latin typeface="Century" panose="02040604050505020304" pitchFamily="18" charset="0"/>
                <a:ea typeface="Calibri" panose="020F0502020204030204" pitchFamily="34" charset="0"/>
                <a:cs typeface="Times New Roman" panose="02020603050405020304" pitchFamily="18" charset="0"/>
              </a:rPr>
              <a:t>ExterQual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Excellent (Ex) present condition of the material on the exterior (</a:t>
            </a:r>
            <a:r>
              <a:rPr lang="en-IN" dirty="0" err="1">
                <a:latin typeface="Century" panose="02040604050505020304" pitchFamily="18" charset="0"/>
                <a:ea typeface="Calibri" panose="020F0502020204030204" pitchFamily="34" charset="0"/>
                <a:cs typeface="Times New Roman" panose="02020603050405020304" pitchFamily="18" charset="0"/>
              </a:rPr>
              <a:t>ExterCond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endParaRPr lang="en-GB" dirty="0"/>
          </a:p>
        </p:txBody>
      </p:sp>
    </p:spTree>
    <p:extLst>
      <p:ext uri="{BB962C8B-B14F-4D97-AF65-F5344CB8AC3E}">
        <p14:creationId xmlns:p14="http://schemas.microsoft.com/office/powerpoint/2010/main" val="398556055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95536" y="476672"/>
            <a:ext cx="8496944" cy="5275237"/>
          </a:xfrm>
        </p:spPr>
      </p:pic>
    </p:spTree>
    <p:extLst>
      <p:ext uri="{BB962C8B-B14F-4D97-AF65-F5344CB8AC3E}">
        <p14:creationId xmlns:p14="http://schemas.microsoft.com/office/powerpoint/2010/main" val="19616788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692696"/>
            <a:ext cx="8784976" cy="5112568"/>
          </a:xfrm>
        </p:spPr>
        <p:txBody>
          <a:bodyPr>
            <a:normAutofit fontScale="70000" lnSpcReduction="20000"/>
          </a:bodyPr>
          <a:lstStyle/>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Poured </a:t>
            </a:r>
            <a:r>
              <a:rPr lang="en-IN" sz="2400" dirty="0" err="1">
                <a:latin typeface="Century" panose="02040604050505020304" pitchFamily="18" charset="0"/>
                <a:ea typeface="Calibri" panose="020F0502020204030204" pitchFamily="34" charset="0"/>
                <a:cs typeface="Times New Roman" panose="02020603050405020304" pitchFamily="18" charset="0"/>
              </a:rPr>
              <a:t>Contrete</a:t>
            </a:r>
            <a:r>
              <a:rPr lang="en-IN" sz="2400" dirty="0">
                <a:latin typeface="Century" panose="02040604050505020304" pitchFamily="18" charset="0"/>
                <a:ea typeface="Calibri" panose="020F0502020204030204" pitchFamily="34" charset="0"/>
                <a:cs typeface="Times New Roman" panose="02020603050405020304" pitchFamily="18" charset="0"/>
              </a:rPr>
              <a:t> (</a:t>
            </a:r>
            <a:r>
              <a:rPr lang="en-IN" sz="2400" dirty="0" err="1">
                <a:latin typeface="Century" panose="02040604050505020304" pitchFamily="18" charset="0"/>
                <a:ea typeface="Calibri" panose="020F0502020204030204" pitchFamily="34" charset="0"/>
                <a:cs typeface="Times New Roman" panose="02020603050405020304" pitchFamily="18" charset="0"/>
              </a:rPr>
              <a:t>PConc</a:t>
            </a:r>
            <a:r>
              <a:rPr lang="en-IN" sz="2400" dirty="0">
                <a:latin typeface="Century" panose="02040604050505020304" pitchFamily="18" charset="0"/>
                <a:ea typeface="Calibri" panose="020F0502020204030204" pitchFamily="34" charset="0"/>
                <a:cs typeface="Times New Roman" panose="02020603050405020304" pitchFamily="18" charset="0"/>
              </a:rPr>
              <a:t>) Type of foundation (Foundation)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(100+ inches) (Ex) height of the basement (</a:t>
            </a:r>
            <a:r>
              <a:rPr lang="en-IN" sz="2400" dirty="0" err="1">
                <a:latin typeface="Century" panose="02040604050505020304" pitchFamily="18" charset="0"/>
                <a:ea typeface="Calibri" panose="020F0502020204030204" pitchFamily="34" charset="0"/>
                <a:cs typeface="Times New Roman" panose="02020603050405020304" pitchFamily="18" charset="0"/>
              </a:rPr>
              <a:t>BsmtQual</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Good (</a:t>
            </a:r>
            <a:r>
              <a:rPr lang="en-IN" sz="2400" dirty="0" err="1">
                <a:latin typeface="Century" panose="02040604050505020304" pitchFamily="18" charset="0"/>
                <a:ea typeface="Calibri" panose="020F0502020204030204" pitchFamily="34" charset="0"/>
                <a:cs typeface="Times New Roman" panose="02020603050405020304" pitchFamily="18" charset="0"/>
              </a:rPr>
              <a:t>Gd</a:t>
            </a:r>
            <a:r>
              <a:rPr lang="en-IN" sz="2400" dirty="0">
                <a:latin typeface="Century" panose="02040604050505020304" pitchFamily="18" charset="0"/>
                <a:ea typeface="Calibri" panose="020F0502020204030204" pitchFamily="34" charset="0"/>
                <a:cs typeface="Times New Roman" panose="02020603050405020304" pitchFamily="18" charset="0"/>
              </a:rPr>
              <a:t>) general condition of the basement (</a:t>
            </a:r>
            <a:r>
              <a:rPr lang="en-IN" sz="2400" dirty="0" err="1">
                <a:latin typeface="Century" panose="02040604050505020304" pitchFamily="18" charset="0"/>
                <a:ea typeface="Calibri" panose="020F0502020204030204" pitchFamily="34" charset="0"/>
                <a:cs typeface="Times New Roman" panose="02020603050405020304" pitchFamily="18" charset="0"/>
              </a:rPr>
              <a:t>BsmtCond</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Good Exposure (</a:t>
            </a:r>
            <a:r>
              <a:rPr lang="en-IN" sz="2400" dirty="0" err="1">
                <a:latin typeface="Century" panose="02040604050505020304" pitchFamily="18" charset="0"/>
                <a:ea typeface="Calibri" panose="020F0502020204030204" pitchFamily="34" charset="0"/>
                <a:cs typeface="Times New Roman" panose="02020603050405020304" pitchFamily="18" charset="0"/>
              </a:rPr>
              <a:t>Gd</a:t>
            </a:r>
            <a:r>
              <a:rPr lang="en-IN" sz="2400" dirty="0">
                <a:latin typeface="Century" panose="02040604050505020304" pitchFamily="18" charset="0"/>
                <a:ea typeface="Calibri" panose="020F0502020204030204" pitchFamily="34" charset="0"/>
                <a:cs typeface="Times New Roman" panose="02020603050405020304" pitchFamily="18" charset="0"/>
              </a:rPr>
              <a:t>) of walkout or garden level walls (</a:t>
            </a:r>
            <a:r>
              <a:rPr lang="en-IN" sz="2400" dirty="0" err="1">
                <a:latin typeface="Century" panose="02040604050505020304" pitchFamily="18" charset="0"/>
                <a:ea typeface="Calibri" panose="020F0502020204030204" pitchFamily="34" charset="0"/>
                <a:cs typeface="Times New Roman" panose="02020603050405020304" pitchFamily="18" charset="0"/>
              </a:rPr>
              <a:t>BsmtExposure</a:t>
            </a:r>
            <a:r>
              <a:rPr lang="en-IN" sz="2400" dirty="0">
                <a:latin typeface="Century" panose="02040604050505020304" pitchFamily="18" charset="0"/>
                <a:ea typeface="Calibri" panose="020F0502020204030204" pitchFamily="34" charset="0"/>
                <a:cs typeface="Times New Roman" panose="02020603050405020304" pitchFamily="18" charset="0"/>
              </a:rPr>
              <a:t>) has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Good Living Quarters (GLQ) of basement finished area (BsmtFinType1) has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Good Living Quarters (GLQ) and Average Living Quarters (ALQ) of basement finished area (if multiple types) (BsmtFinType2) has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Gas forced warm air furnace (</a:t>
            </a:r>
            <a:r>
              <a:rPr lang="en-IN" sz="2400" dirty="0" err="1">
                <a:latin typeface="Century" panose="02040604050505020304" pitchFamily="18" charset="0"/>
                <a:ea typeface="Calibri" panose="020F0502020204030204" pitchFamily="34" charset="0"/>
                <a:cs typeface="Times New Roman" panose="02020603050405020304" pitchFamily="18" charset="0"/>
              </a:rPr>
              <a:t>GasA</a:t>
            </a:r>
            <a:r>
              <a:rPr lang="en-IN" sz="2400" dirty="0">
                <a:latin typeface="Century" panose="02040604050505020304" pitchFamily="18" charset="0"/>
                <a:ea typeface="Calibri" panose="020F0502020204030204" pitchFamily="34" charset="0"/>
                <a:cs typeface="Times New Roman" panose="02020603050405020304" pitchFamily="18" charset="0"/>
              </a:rPr>
              <a:t>) and	Gas hot water or steam heat (</a:t>
            </a:r>
            <a:r>
              <a:rPr lang="en-IN" sz="2400" dirty="0" err="1">
                <a:latin typeface="Century" panose="02040604050505020304" pitchFamily="18" charset="0"/>
                <a:ea typeface="Calibri" panose="020F0502020204030204" pitchFamily="34" charset="0"/>
                <a:cs typeface="Times New Roman" panose="02020603050405020304" pitchFamily="18" charset="0"/>
              </a:rPr>
              <a:t>GasW</a:t>
            </a:r>
            <a:r>
              <a:rPr lang="en-IN" sz="2400" dirty="0">
                <a:latin typeface="Century" panose="02040604050505020304" pitchFamily="18" charset="0"/>
                <a:ea typeface="Calibri" panose="020F0502020204030204" pitchFamily="34" charset="0"/>
                <a:cs typeface="Times New Roman" panose="02020603050405020304" pitchFamily="18" charset="0"/>
              </a:rPr>
              <a:t>) Type of heating(Heating) has high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(Ex) Heating quality and condition (</a:t>
            </a:r>
            <a:r>
              <a:rPr lang="en-IN" sz="2400" dirty="0" err="1">
                <a:latin typeface="Century" panose="02040604050505020304" pitchFamily="18" charset="0"/>
                <a:ea typeface="Calibri" panose="020F0502020204030204" pitchFamily="34" charset="0"/>
                <a:cs typeface="Times New Roman" panose="02020603050405020304" pitchFamily="18" charset="0"/>
              </a:rPr>
              <a:t>HeatingQC</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SalePriceis</a:t>
            </a:r>
            <a:r>
              <a:rPr lang="en-IN" sz="2400" dirty="0">
                <a:latin typeface="Century" panose="02040604050505020304" pitchFamily="18" charset="0"/>
                <a:ea typeface="Calibri" panose="020F0502020204030204" pitchFamily="34" charset="0"/>
                <a:cs typeface="Times New Roman" panose="02020603050405020304" pitchFamily="18" charset="0"/>
              </a:rPr>
              <a:t>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building having Central air conditioning (</a:t>
            </a:r>
            <a:r>
              <a:rPr lang="en-IN" sz="2400" dirty="0" err="1">
                <a:latin typeface="Century" panose="02040604050505020304" pitchFamily="18" charset="0"/>
                <a:ea typeface="Calibri" panose="020F0502020204030204" pitchFamily="34" charset="0"/>
                <a:cs typeface="Times New Roman" panose="02020603050405020304" pitchFamily="18" charset="0"/>
              </a:rPr>
              <a:t>CentralAir</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endParaRPr lang="en-GB" dirty="0"/>
          </a:p>
        </p:txBody>
      </p:sp>
    </p:spTree>
    <p:extLst>
      <p:ext uri="{BB962C8B-B14F-4D97-AF65-F5344CB8AC3E}">
        <p14:creationId xmlns:p14="http://schemas.microsoft.com/office/powerpoint/2010/main" val="16439760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504" y="116632"/>
            <a:ext cx="8928991" cy="446449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4509120"/>
            <a:ext cx="8784976" cy="2109521"/>
          </a:xfrm>
          <a:prstGeom prst="rect">
            <a:avLst/>
          </a:prstGeom>
        </p:spPr>
      </p:pic>
    </p:spTree>
    <p:extLst>
      <p:ext uri="{BB962C8B-B14F-4D97-AF65-F5344CB8AC3E}">
        <p14:creationId xmlns:p14="http://schemas.microsoft.com/office/powerpoint/2010/main" val="353142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836712"/>
            <a:ext cx="8345016" cy="4748808"/>
          </a:xfrm>
        </p:spPr>
        <p:txBody>
          <a:bodyPr>
            <a:normAutofit fontScale="62500" lnSpcReduction="20000"/>
          </a:bodyPr>
          <a:lstStyle/>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Standard Circuit Breakers &amp; </a:t>
            </a:r>
            <a:r>
              <a:rPr lang="en-IN" sz="2400" dirty="0" err="1">
                <a:latin typeface="Century" panose="02040604050505020304" pitchFamily="18" charset="0"/>
                <a:ea typeface="Calibri" panose="020F0502020204030204" pitchFamily="34" charset="0"/>
                <a:cs typeface="Times New Roman" panose="02020603050405020304" pitchFamily="18" charset="0"/>
              </a:rPr>
              <a:t>Romex</a:t>
            </a:r>
            <a:r>
              <a:rPr lang="en-IN" sz="2400" dirty="0">
                <a:latin typeface="Century" panose="02040604050505020304" pitchFamily="18" charset="0"/>
                <a:ea typeface="Calibri" panose="020F0502020204030204" pitchFamily="34" charset="0"/>
                <a:cs typeface="Times New Roman" panose="02020603050405020304" pitchFamily="18" charset="0"/>
              </a:rPr>
              <a:t> (</a:t>
            </a:r>
            <a:r>
              <a:rPr lang="en-IN" sz="2400" dirty="0" err="1">
                <a:latin typeface="Century" panose="02040604050505020304" pitchFamily="18" charset="0"/>
                <a:ea typeface="Calibri" panose="020F0502020204030204" pitchFamily="34" charset="0"/>
                <a:cs typeface="Times New Roman" panose="02020603050405020304" pitchFamily="18" charset="0"/>
              </a:rPr>
              <a:t>Sbrkr</a:t>
            </a:r>
            <a:r>
              <a:rPr lang="en-IN" sz="2400" dirty="0">
                <a:latin typeface="Century" panose="02040604050505020304" pitchFamily="18" charset="0"/>
                <a:ea typeface="Calibri" panose="020F0502020204030204" pitchFamily="34" charset="0"/>
                <a:cs typeface="Times New Roman" panose="02020603050405020304" pitchFamily="18" charset="0"/>
              </a:rPr>
              <a:t>) of Electrical system (Electrical)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Maximum.</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(Ex) Kitchen quality (</a:t>
            </a:r>
            <a:r>
              <a:rPr lang="en-IN" sz="2400" dirty="0" err="1">
                <a:latin typeface="Century" panose="02040604050505020304" pitchFamily="18" charset="0"/>
                <a:ea typeface="Calibri" panose="020F0502020204030204" pitchFamily="34" charset="0"/>
                <a:cs typeface="Times New Roman" panose="02020603050405020304" pitchFamily="18" charset="0"/>
              </a:rPr>
              <a:t>KitchenQual</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Typical Functionality (</a:t>
            </a:r>
            <a:r>
              <a:rPr lang="en-IN" sz="2400" dirty="0" err="1">
                <a:latin typeface="Century" panose="02040604050505020304" pitchFamily="18" charset="0"/>
                <a:ea typeface="Calibri" panose="020F0502020204030204" pitchFamily="34" charset="0"/>
                <a:cs typeface="Times New Roman" panose="02020603050405020304" pitchFamily="18" charset="0"/>
              </a:rPr>
              <a:t>Typ</a:t>
            </a:r>
            <a:r>
              <a:rPr lang="en-IN" sz="2400" dirty="0">
                <a:latin typeface="Century" panose="02040604050505020304" pitchFamily="18" charset="0"/>
                <a:ea typeface="Calibri" panose="020F0502020204030204" pitchFamily="34" charset="0"/>
                <a:cs typeface="Times New Roman" panose="02020603050405020304" pitchFamily="18" charset="0"/>
              </a:rPr>
              <a:t>) type of Home functionality (Assume typical unless deductions are warranted) (Functional)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 Exceptional Masonry Fireplace (Ex) of Fireplace quality (</a:t>
            </a:r>
            <a:r>
              <a:rPr lang="en-IN" sz="2400" dirty="0" err="1">
                <a:latin typeface="Century" panose="02040604050505020304" pitchFamily="18" charset="0"/>
                <a:ea typeface="Calibri" panose="020F0502020204030204" pitchFamily="34" charset="0"/>
                <a:cs typeface="Times New Roman" panose="02020603050405020304" pitchFamily="18" charset="0"/>
              </a:rPr>
              <a:t>FireplaceQual</a:t>
            </a:r>
            <a:r>
              <a:rPr lang="en-IN" sz="2400" dirty="0">
                <a:latin typeface="Century" panose="02040604050505020304" pitchFamily="18" charset="0"/>
                <a:ea typeface="Calibri" panose="020F0502020204030204" pitchFamily="34" charset="0"/>
                <a:cs typeface="Times New Roman" panose="02020603050405020304" pitchFamily="18" charset="0"/>
              </a:rPr>
              <a:t>) has highest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Built-In (Garage part of house - typically has room above garage) (</a:t>
            </a:r>
            <a:r>
              <a:rPr lang="en-IN" sz="2400" dirty="0" err="1">
                <a:latin typeface="Century" panose="02040604050505020304" pitchFamily="18" charset="0"/>
                <a:ea typeface="Calibri" panose="020F0502020204030204" pitchFamily="34" charset="0"/>
                <a:cs typeface="Times New Roman" panose="02020603050405020304" pitchFamily="18" charset="0"/>
              </a:rPr>
              <a:t>BuiltIn</a:t>
            </a:r>
            <a:r>
              <a:rPr lang="en-IN" sz="2400" dirty="0">
                <a:latin typeface="Century" panose="02040604050505020304" pitchFamily="18" charset="0"/>
                <a:ea typeface="Calibri" panose="020F0502020204030204" pitchFamily="34" charset="0"/>
                <a:cs typeface="Times New Roman" panose="02020603050405020304" pitchFamily="18" charset="0"/>
              </a:rPr>
              <a:t>) Garage location (</a:t>
            </a:r>
            <a:r>
              <a:rPr lang="en-IN" sz="2400" dirty="0" err="1">
                <a:latin typeface="Century" panose="02040604050505020304" pitchFamily="18" charset="0"/>
                <a:ea typeface="Calibri" panose="020F0502020204030204" pitchFamily="34" charset="0"/>
                <a:cs typeface="Times New Roman" panose="02020603050405020304" pitchFamily="18" charset="0"/>
              </a:rPr>
              <a:t>GarageType</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maximum.</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Completely finished (Fin) Interior of the garage (</a:t>
            </a:r>
            <a:r>
              <a:rPr lang="en-IN" sz="2400" dirty="0" err="1">
                <a:latin typeface="Century" panose="02040604050505020304" pitchFamily="18" charset="0"/>
                <a:ea typeface="Calibri" panose="020F0502020204030204" pitchFamily="34" charset="0"/>
                <a:cs typeface="Times New Roman" panose="02020603050405020304" pitchFamily="18" charset="0"/>
              </a:rPr>
              <a:t>GarageFinish</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(Ex) Garage quality (</a:t>
            </a:r>
            <a:r>
              <a:rPr lang="en-IN" sz="2400" dirty="0" err="1">
                <a:latin typeface="Century" panose="02040604050505020304" pitchFamily="18" charset="0"/>
                <a:ea typeface="Calibri" panose="020F0502020204030204" pitchFamily="34" charset="0"/>
                <a:cs typeface="Times New Roman" panose="02020603050405020304" pitchFamily="18" charset="0"/>
              </a:rPr>
              <a:t>GarageQual</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Typical/Average (TA) and Good (</a:t>
            </a:r>
            <a:r>
              <a:rPr lang="en-IN" sz="2400" dirty="0" err="1">
                <a:latin typeface="Century" panose="02040604050505020304" pitchFamily="18" charset="0"/>
                <a:ea typeface="Calibri" panose="020F0502020204030204" pitchFamily="34" charset="0"/>
                <a:cs typeface="Times New Roman" panose="02020603050405020304" pitchFamily="18" charset="0"/>
              </a:rPr>
              <a:t>Gd</a:t>
            </a:r>
            <a:r>
              <a:rPr lang="en-IN" sz="2400" dirty="0">
                <a:latin typeface="Century" panose="02040604050505020304" pitchFamily="18" charset="0"/>
                <a:ea typeface="Calibri" panose="020F0502020204030204" pitchFamily="34" charset="0"/>
                <a:cs typeface="Times New Roman" panose="02020603050405020304" pitchFamily="18" charset="0"/>
              </a:rPr>
              <a:t>) Garage condition (</a:t>
            </a:r>
            <a:r>
              <a:rPr lang="en-IN" sz="2400" dirty="0" err="1">
                <a:latin typeface="Century" panose="02040604050505020304" pitchFamily="18" charset="0"/>
                <a:ea typeface="Calibri" panose="020F0502020204030204" pitchFamily="34" charset="0"/>
                <a:cs typeface="Times New Roman" panose="02020603050405020304" pitchFamily="18" charset="0"/>
              </a:rPr>
              <a:t>GarageCond</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having Paved driveway (</a:t>
            </a:r>
            <a:r>
              <a:rPr lang="en-IN" sz="2400" dirty="0" err="1">
                <a:latin typeface="Century" panose="02040604050505020304" pitchFamily="18" charset="0"/>
                <a:ea typeface="Calibri" panose="020F0502020204030204" pitchFamily="34" charset="0"/>
                <a:cs typeface="Times New Roman" panose="02020603050405020304" pitchFamily="18" charset="0"/>
              </a:rPr>
              <a:t>PavedDrive</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SalePriceis</a:t>
            </a:r>
            <a:r>
              <a:rPr lang="en-IN" sz="2400" dirty="0">
                <a:latin typeface="Century" panose="02040604050505020304" pitchFamily="18" charset="0"/>
                <a:ea typeface="Calibri" panose="020F0502020204030204" pitchFamily="34" charset="0"/>
                <a:cs typeface="Times New Roman" panose="02020603050405020304" pitchFamily="18" charset="0"/>
              </a:rPr>
              <a:t> high</a:t>
            </a:r>
          </a:p>
          <a:p>
            <a:pPr marL="285750" lvl="0" indent="-285750">
              <a:lnSpc>
                <a:spcPct val="107000"/>
              </a:lnSpc>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Times New Roman" panose="02020603050405020304" pitchFamily="18" charset="0"/>
              </a:rPr>
              <a:t>For Home just constructed and sold (New) and Contract 15% Down payment regular terms (Con) of type of sale (</a:t>
            </a:r>
            <a:r>
              <a:rPr lang="en-IN" sz="2400" dirty="0" err="1">
                <a:latin typeface="Calibri" panose="020F0502020204030204" pitchFamily="34" charset="0"/>
                <a:ea typeface="Calibri" panose="020F0502020204030204" pitchFamily="34" charset="0"/>
                <a:cs typeface="Times New Roman" panose="02020603050405020304" pitchFamily="18" charset="0"/>
              </a:rPr>
              <a:t>SaleType</a:t>
            </a:r>
            <a:r>
              <a:rPr lang="en-IN" sz="2400" dirty="0">
                <a:latin typeface="Calibri" panose="020F0502020204030204" pitchFamily="34" charset="0"/>
                <a:ea typeface="Calibri" panose="020F0502020204030204" pitchFamily="34" charset="0"/>
                <a:cs typeface="Times New Roman" panose="02020603050405020304" pitchFamily="18" charset="0"/>
              </a:rPr>
              <a:t>) as highest </a:t>
            </a:r>
            <a:r>
              <a:rPr lang="en-IN" sz="2400" dirty="0" err="1">
                <a:latin typeface="Calibri" panose="020F0502020204030204" pitchFamily="34" charset="0"/>
                <a:ea typeface="Calibri" panose="020F0502020204030204" pitchFamily="34" charset="0"/>
                <a:cs typeface="Times New Roman" panose="02020603050405020304" pitchFamily="18" charset="0"/>
              </a:rPr>
              <a:t>SalePrice</a:t>
            </a:r>
            <a:r>
              <a:rPr lang="en-IN" sz="2400" dirty="0">
                <a:latin typeface="Calibri" panose="020F0502020204030204" pitchFamily="34"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Times New Roman" panose="02020603050405020304" pitchFamily="18" charset="0"/>
              </a:rPr>
              <a:t>For Home was not completed when last assessed (associated with New Homes) (Partial) Condition of sale (</a:t>
            </a:r>
            <a:r>
              <a:rPr lang="en-IN" sz="2400" dirty="0" err="1">
                <a:latin typeface="Calibri" panose="020F0502020204030204" pitchFamily="34" charset="0"/>
                <a:ea typeface="Calibri" panose="020F0502020204030204" pitchFamily="34" charset="0"/>
                <a:cs typeface="Times New Roman" panose="02020603050405020304" pitchFamily="18" charset="0"/>
              </a:rPr>
              <a:t>SalesCondition</a:t>
            </a:r>
            <a:r>
              <a:rPr lang="en-IN" sz="2400" dirty="0">
                <a:latin typeface="Calibri" panose="020F0502020204030204" pitchFamily="34" charset="0"/>
                <a:ea typeface="Calibri" panose="020F0502020204030204" pitchFamily="34" charset="0"/>
                <a:cs typeface="Times New Roman" panose="02020603050405020304" pitchFamily="18" charset="0"/>
              </a:rPr>
              <a:t>) the </a:t>
            </a:r>
            <a:r>
              <a:rPr lang="en-IN" sz="2400" dirty="0" err="1">
                <a:latin typeface="Calibri" panose="020F0502020204030204" pitchFamily="34" charset="0"/>
                <a:ea typeface="Calibri" panose="020F0502020204030204" pitchFamily="34" charset="0"/>
                <a:cs typeface="Times New Roman" panose="02020603050405020304" pitchFamily="18" charset="0"/>
              </a:rPr>
              <a:t>SalePrice</a:t>
            </a:r>
            <a:r>
              <a:rPr lang="en-IN" sz="2400" dirty="0">
                <a:latin typeface="Calibri" panose="020F0502020204030204" pitchFamily="34" charset="0"/>
                <a:ea typeface="Calibri" panose="020F0502020204030204" pitchFamily="34" charset="0"/>
                <a:cs typeface="Times New Roman" panose="02020603050405020304" pitchFamily="18" charset="0"/>
              </a:rPr>
              <a:t> is maximum.</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endParaRPr lang="en-GB" dirty="0"/>
          </a:p>
        </p:txBody>
      </p:sp>
    </p:spTree>
    <p:extLst>
      <p:ext uri="{BB962C8B-B14F-4D97-AF65-F5344CB8AC3E}">
        <p14:creationId xmlns:p14="http://schemas.microsoft.com/office/powerpoint/2010/main" val="17402106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02" y="260648"/>
            <a:ext cx="3528392" cy="1143000"/>
          </a:xfrm>
        </p:spPr>
        <p:txBody>
          <a:bodyPr/>
          <a:lstStyle/>
          <a:p>
            <a:r>
              <a:rPr lang="en-IN" dirty="0"/>
              <a:t>Analysis:-</a:t>
            </a:r>
            <a:endParaRPr lang="en-GB" dirty="0"/>
          </a:p>
        </p:txBody>
      </p:sp>
      <p:sp>
        <p:nvSpPr>
          <p:cNvPr id="3" name="Content Placeholder 2"/>
          <p:cNvSpPr>
            <a:spLocks noGrp="1"/>
          </p:cNvSpPr>
          <p:nvPr>
            <p:ph sz="quarter" idx="13"/>
          </p:nvPr>
        </p:nvSpPr>
        <p:spPr>
          <a:xfrm>
            <a:off x="899592" y="1628800"/>
            <a:ext cx="7245424" cy="3474720"/>
          </a:xfrm>
        </p:spPr>
        <p:txBody>
          <a:bodyPr>
            <a:normAutofit fontScale="92500" lnSpcReduction="20000"/>
          </a:bodyPr>
          <a:lstStyle/>
          <a:p>
            <a:pPr marL="342900" lvl="0" indent="-342900">
              <a:lnSpc>
                <a:spcPct val="107000"/>
              </a:lnSpc>
              <a:buFont typeface="Wingdings" panose="05000000000000000000" pitchFamily="2" charset="2"/>
              <a:buChar char=""/>
            </a:pPr>
            <a:r>
              <a:rPr lang="en-IN" sz="2400" dirty="0">
                <a:latin typeface="Century" panose="02040604050505020304" pitchFamily="18" charset="0"/>
              </a:rPr>
              <a:t> Here </a:t>
            </a:r>
            <a:r>
              <a:rPr lang="en-IN" sz="2400" dirty="0">
                <a:latin typeface="Century" panose="02040604050505020304" pitchFamily="18" charset="0"/>
                <a:ea typeface="Calibri" panose="020F0502020204030204" pitchFamily="34" charset="0"/>
                <a:cs typeface="Times New Roman" panose="02020603050405020304" pitchFamily="18" charset="0"/>
              </a:rPr>
              <a:t>I have used box plot for each pair of categorical features that shows the relation with the median sale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a:t>
            </a:r>
            <a:r>
              <a:rPr lang="en-IN" sz="2400" dirty="0" err="1">
                <a:latin typeface="Century" panose="02040604050505020304" pitchFamily="18" charset="0"/>
                <a:ea typeface="Calibri" panose="020F0502020204030204" pitchFamily="34" charset="0"/>
                <a:cs typeface="Times New Roman" panose="02020603050405020304" pitchFamily="18" charset="0"/>
              </a:rPr>
              <a:t>reg</a:t>
            </a:r>
            <a:r>
              <a:rPr lang="en-IN" sz="2400" dirty="0">
                <a:latin typeface="Century" panose="02040604050505020304" pitchFamily="18" charset="0"/>
                <a:ea typeface="Calibri" panose="020F0502020204030204" pitchFamily="34" charset="0"/>
                <a:cs typeface="Times New Roman" panose="02020603050405020304" pitchFamily="18" charset="0"/>
              </a:rPr>
              <a:t> plot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endParaRPr lang="en-GB" dirty="0"/>
          </a:p>
        </p:txBody>
      </p:sp>
    </p:spTree>
    <p:extLst>
      <p:ext uri="{BB962C8B-B14F-4D97-AF65-F5344CB8AC3E}">
        <p14:creationId xmlns:p14="http://schemas.microsoft.com/office/powerpoint/2010/main" val="64592063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97768"/>
            <a:ext cx="6512511" cy="1143000"/>
          </a:xfrm>
        </p:spPr>
        <p:txBody>
          <a:bodyPr/>
          <a:lstStyle/>
          <a:p>
            <a:r>
              <a:rPr lang="en-GB" sz="3600" dirty="0"/>
              <a:t>About </a:t>
            </a:r>
            <a:r>
              <a:rPr lang="en-IN" sz="3600" dirty="0"/>
              <a:t>Data Cleaning :-</a:t>
            </a:r>
            <a:endParaRPr lang="en-GB" sz="3600" dirty="0"/>
          </a:p>
        </p:txBody>
      </p:sp>
      <p:sp>
        <p:nvSpPr>
          <p:cNvPr id="3" name="Content Placeholder 2"/>
          <p:cNvSpPr>
            <a:spLocks noGrp="1"/>
          </p:cNvSpPr>
          <p:nvPr>
            <p:ph sz="quarter" idx="13"/>
          </p:nvPr>
        </p:nvSpPr>
        <p:spPr>
          <a:xfrm>
            <a:off x="467544" y="1340768"/>
            <a:ext cx="8676456" cy="4392488"/>
          </a:xfrm>
        </p:spPr>
        <p:txBody>
          <a:bodyPr>
            <a:normAutofit fontScale="92500" lnSpcReduction="10000"/>
          </a:bodyPr>
          <a:lstStyle/>
          <a:p>
            <a:pPr>
              <a:buFont typeface="Wingdings" panose="05000000000000000000" pitchFamily="2" charset="2"/>
              <a:buChar char="ü"/>
            </a:pPr>
            <a:r>
              <a:rPr lang="en-IN" sz="2400" dirty="0">
                <a:latin typeface="Century" panose="02040604050505020304" pitchFamily="18" charset="0"/>
              </a:rPr>
              <a:t>In our datasets I found many null values, outliers and also </a:t>
            </a:r>
            <a:r>
              <a:rPr lang="en-IN" sz="2400" dirty="0" err="1">
                <a:latin typeface="Century" panose="02040604050505020304" pitchFamily="18" charset="0"/>
              </a:rPr>
              <a:t>skewness</a:t>
            </a:r>
            <a:r>
              <a:rPr lang="en-IN" sz="2400" dirty="0">
                <a:latin typeface="Century" panose="02040604050505020304" pitchFamily="18" charset="0"/>
              </a:rPr>
              <a:t> are present.</a:t>
            </a:r>
          </a:p>
          <a:p>
            <a:pPr>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percentile method. And to remove </a:t>
            </a:r>
            <a:r>
              <a:rPr lang="en-IN" sz="2400" dirty="0" err="1">
                <a:latin typeface="Century" panose="02040604050505020304" pitchFamily="18" charset="0"/>
                <a:ea typeface="Calibri" panose="020F0502020204030204" pitchFamily="34" charset="0"/>
                <a:cs typeface="Times New Roman" panose="02020603050405020304" pitchFamily="18" charset="0"/>
              </a:rPr>
              <a:t>skewness</a:t>
            </a:r>
            <a:r>
              <a:rPr lang="en-IN" sz="2400" dirty="0">
                <a:latin typeface="Century" panose="02040604050505020304" pitchFamily="18" charset="0"/>
                <a:ea typeface="Calibri" panose="020F0502020204030204" pitchFamily="34" charset="0"/>
                <a:cs typeface="Times New Roman" panose="02020603050405020304" pitchFamily="18" charset="0"/>
              </a:rPr>
              <a:t> I have used yeo-</a:t>
            </a:r>
            <a:r>
              <a:rPr lang="en-IN" sz="2400" dirty="0" err="1">
                <a:latin typeface="Century" panose="02040604050505020304" pitchFamily="18" charset="0"/>
                <a:ea typeface="Calibri" panose="020F0502020204030204" pitchFamily="34" charset="0"/>
                <a:cs typeface="Times New Roman" panose="02020603050405020304" pitchFamily="18" charset="0"/>
              </a:rPr>
              <a:t>johnson</a:t>
            </a:r>
            <a:r>
              <a:rPr lang="en-IN" sz="2400"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Ordinal Encoding. </a:t>
            </a:r>
          </a:p>
          <a:p>
            <a:pPr>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400" dirty="0">
              <a:latin typeface="Century" panose="02040604050505020304" pitchFamily="18" charset="0"/>
            </a:endParaRPr>
          </a:p>
          <a:p>
            <a:endParaRPr lang="en-GB" dirty="0"/>
          </a:p>
        </p:txBody>
      </p:sp>
    </p:spTree>
    <p:extLst>
      <p:ext uri="{BB962C8B-B14F-4D97-AF65-F5344CB8AC3E}">
        <p14:creationId xmlns:p14="http://schemas.microsoft.com/office/powerpoint/2010/main" val="113381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404664"/>
            <a:ext cx="4136247" cy="1143000"/>
          </a:xfrm>
        </p:spPr>
        <p:txBody>
          <a:bodyPr/>
          <a:lstStyle/>
          <a:p>
            <a:r>
              <a:rPr lang="en-IN" dirty="0"/>
              <a:t>Overview:-</a:t>
            </a:r>
            <a:endParaRPr lang="en-GB" dirty="0"/>
          </a:p>
        </p:txBody>
      </p:sp>
      <p:sp>
        <p:nvSpPr>
          <p:cNvPr id="3" name="Content Placeholder 2"/>
          <p:cNvSpPr>
            <a:spLocks noGrp="1"/>
          </p:cNvSpPr>
          <p:nvPr>
            <p:ph sz="quarter" idx="13"/>
          </p:nvPr>
        </p:nvSpPr>
        <p:spPr>
          <a:xfrm>
            <a:off x="251520" y="1844824"/>
            <a:ext cx="8568952" cy="5472608"/>
          </a:xfrm>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presentation we will be looking on:-</a:t>
            </a:r>
          </a:p>
          <a:p>
            <a:pPr lvl="1"/>
            <a:r>
              <a:rPr lang="en-US" dirty="0">
                <a:solidFill>
                  <a:schemeClr val="tx2"/>
                </a:solidFill>
                <a:latin typeface="Century" panose="02040604050505020304" pitchFamily="18" charset="0"/>
              </a:rPr>
              <a:t>How to analyze the dataset of Housing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train dataset.</a:t>
            </a:r>
          </a:p>
          <a:p>
            <a:pPr lvl="1"/>
            <a:r>
              <a:rPr lang="en-US" dirty="0">
                <a:solidFill>
                  <a:schemeClr val="tx2"/>
                </a:solidFill>
                <a:latin typeface="Century" panose="02040604050505020304" pitchFamily="18" charset="0"/>
              </a:rPr>
              <a:t>Predicting Housing Price for test dataset.</a:t>
            </a:r>
          </a:p>
          <a:p>
            <a:endParaRPr lang="en-IN" dirty="0"/>
          </a:p>
          <a:p>
            <a:endParaRPr lang="en-GB" dirty="0"/>
          </a:p>
        </p:txBody>
      </p:sp>
    </p:spTree>
    <p:extLst>
      <p:ext uri="{BB962C8B-B14F-4D97-AF65-F5344CB8AC3E}">
        <p14:creationId xmlns:p14="http://schemas.microsoft.com/office/powerpoint/2010/main" val="277799506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6" name="Rectangle 5"/>
          <p:cNvSpPr/>
          <p:nvPr/>
        </p:nvSpPr>
        <p:spPr>
          <a:xfrm>
            <a:off x="683568" y="5373216"/>
            <a:ext cx="7344816" cy="646331"/>
          </a:xfrm>
          <a:prstGeom prst="rect">
            <a:avLst/>
          </a:prstGeom>
        </p:spPr>
        <p:txBody>
          <a:bodyPr wrap="square">
            <a:spAutoFit/>
          </a:bodyPr>
          <a:lstStyle/>
          <a:p>
            <a:r>
              <a:rPr lang="en-US" b="0" i="0" dirty="0">
                <a:solidFill>
                  <a:srgbClr val="000000"/>
                </a:solidFill>
                <a:effectLst/>
                <a:latin typeface="Helvetica Neue"/>
              </a:rPr>
              <a:t>In Z-score method for test dataset the data loss is more than 10% so let me have a look into IQR method to remove outliers</a:t>
            </a:r>
            <a:endParaRPr lang="en-GB" dirty="0"/>
          </a:p>
        </p:txBody>
      </p:sp>
      <p:pic>
        <p:nvPicPr>
          <p:cNvPr id="10" name="Content Placeholder 9">
            <a:extLst>
              <a:ext uri="{FF2B5EF4-FFF2-40B4-BE49-F238E27FC236}">
                <a16:creationId xmlns:a16="http://schemas.microsoft.com/office/drawing/2014/main" id="{3AE4E0DA-DD8F-7807-220E-2181F1D65A1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512" y="731839"/>
            <a:ext cx="8399903" cy="2481138"/>
          </a:xfrm>
        </p:spPr>
      </p:pic>
      <p:pic>
        <p:nvPicPr>
          <p:cNvPr id="12" name="Picture 11">
            <a:extLst>
              <a:ext uri="{FF2B5EF4-FFF2-40B4-BE49-F238E27FC236}">
                <a16:creationId xmlns:a16="http://schemas.microsoft.com/office/drawing/2014/main" id="{BDB7227C-9F4C-D3E8-ABFE-B84849615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19" y="3212977"/>
            <a:ext cx="8687936" cy="2160239"/>
          </a:xfrm>
          <a:prstGeom prst="rect">
            <a:avLst/>
          </a:prstGeom>
        </p:spPr>
      </p:pic>
    </p:spTree>
    <p:extLst>
      <p:ext uri="{BB962C8B-B14F-4D97-AF65-F5344CB8AC3E}">
        <p14:creationId xmlns:p14="http://schemas.microsoft.com/office/powerpoint/2010/main" val="17546378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7A8F-8E56-35B7-0D25-075C8B39D2C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B5B48CE-FE93-F8FB-9EC5-6CB4F334048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504" y="476672"/>
            <a:ext cx="8712968" cy="3576016"/>
          </a:xfrm>
        </p:spPr>
      </p:pic>
      <p:pic>
        <p:nvPicPr>
          <p:cNvPr id="7" name="Picture 6">
            <a:extLst>
              <a:ext uri="{FF2B5EF4-FFF2-40B4-BE49-F238E27FC236}">
                <a16:creationId xmlns:a16="http://schemas.microsoft.com/office/drawing/2014/main" id="{AD088F99-538C-5880-C0F0-43DFA470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4084945"/>
            <a:ext cx="8712968" cy="2339340"/>
          </a:xfrm>
          <a:prstGeom prst="rect">
            <a:avLst/>
          </a:prstGeom>
        </p:spPr>
      </p:pic>
    </p:spTree>
    <p:extLst>
      <p:ext uri="{BB962C8B-B14F-4D97-AF65-F5344CB8AC3E}">
        <p14:creationId xmlns:p14="http://schemas.microsoft.com/office/powerpoint/2010/main" val="4090175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 y="116632"/>
            <a:ext cx="5245968" cy="1143000"/>
          </a:xfrm>
        </p:spPr>
        <p:txBody>
          <a:bodyPr/>
          <a:lstStyle/>
          <a:p>
            <a:r>
              <a:rPr lang="en-GB" dirty="0"/>
              <a:t>Conclusion:-</a:t>
            </a:r>
          </a:p>
        </p:txBody>
      </p:sp>
      <p:sp>
        <p:nvSpPr>
          <p:cNvPr id="3" name="Content Placeholder 2"/>
          <p:cNvSpPr>
            <a:spLocks noGrp="1"/>
          </p:cNvSpPr>
          <p:nvPr>
            <p:ph sz="quarter" idx="13"/>
          </p:nvPr>
        </p:nvSpPr>
        <p:spPr>
          <a:xfrm>
            <a:off x="251520" y="1124744"/>
            <a:ext cx="8712968" cy="5733256"/>
          </a:xfrm>
        </p:spPr>
        <p:txBody>
          <a:bodyPr>
            <a:normAutofit fontScale="70000" lnSpcReduction="20000"/>
          </a:bodyPr>
          <a:lstStyle/>
          <a:p>
            <a:pPr>
              <a:spcBef>
                <a:spcPts val="300"/>
              </a:spcBef>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prices.</a:t>
            </a:r>
          </a:p>
          <a:p>
            <a:pPr>
              <a:spcBef>
                <a:spcPts val="300"/>
              </a:spcBef>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 We have mentioned the step by step procedure to </a:t>
            </a:r>
            <a:r>
              <a:rPr lang="en-IN" sz="2400" dirty="0" err="1">
                <a:latin typeface="Century" panose="02040604050505020304" pitchFamily="18" charset="0"/>
                <a:ea typeface="Calibri" panose="020F0502020204030204" pitchFamily="34" charset="0"/>
                <a:cs typeface="Times New Roman" panose="02020603050405020304" pitchFamily="18" charset="0"/>
              </a:rPr>
              <a:t>analyze</a:t>
            </a:r>
            <a:r>
              <a:rPr lang="en-IN" sz="2400" dirty="0">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a:t>
            </a:r>
            <a:r>
              <a:rPr lang="en-IN" sz="2400" dirty="0" err="1">
                <a:latin typeface="Century" panose="02040604050505020304" pitchFamily="18" charset="0"/>
                <a:ea typeface="Calibri" panose="020F0502020204030204" pitchFamily="34" charset="0"/>
                <a:cs typeface="Times New Roman" panose="02020603050405020304" pitchFamily="18" charset="0"/>
              </a:rPr>
              <a:t>featuers</a:t>
            </a:r>
            <a:r>
              <a:rPr lang="en-IN" sz="2400" dirty="0">
                <a:latin typeface="Century" panose="02040604050505020304" pitchFamily="18" charset="0"/>
                <a:ea typeface="Calibri" panose="020F0502020204030204" pitchFamily="34" charset="0"/>
                <a:cs typeface="Times New Roman" panose="02020603050405020304" pitchFamily="18" charset="0"/>
              </a:rPr>
              <a:t>. Thus we can select the features which are not correlated to each other and are independent in nature. </a:t>
            </a:r>
          </a:p>
          <a:p>
            <a:pPr>
              <a:spcBef>
                <a:spcPts val="300"/>
              </a:spcBef>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Those feature sets were then given as an input to five algorithms and a </a:t>
            </a:r>
            <a:r>
              <a:rPr lang="en-IN" sz="2400" dirty="0" err="1">
                <a:latin typeface="Century" panose="02040604050505020304" pitchFamily="18" charset="0"/>
                <a:ea typeface="Calibri" panose="020F0502020204030204" pitchFamily="34" charset="0"/>
                <a:cs typeface="Times New Roman" panose="02020603050405020304" pitchFamily="18" charset="0"/>
              </a:rPr>
              <a:t>csv</a:t>
            </a:r>
            <a:r>
              <a:rPr lang="en-IN" sz="2400" dirty="0">
                <a:latin typeface="Century" panose="02040604050505020304" pitchFamily="18" charset="0"/>
                <a:ea typeface="Calibri" panose="020F0502020204030204" pitchFamily="34" charset="0"/>
                <a:cs typeface="Times New Roman" panose="02020603050405020304" pitchFamily="18" charset="0"/>
              </a:rPr>
              <a:t> file was generated consisting of predicted house prices. </a:t>
            </a:r>
          </a:p>
          <a:p>
            <a:pPr>
              <a:spcBef>
                <a:spcPts val="300"/>
              </a:spcBef>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a:t>
            </a:r>
            <a:r>
              <a:rPr lang="en-IN" sz="2400" dirty="0" err="1">
                <a:latin typeface="Century" panose="02040604050505020304" pitchFamily="18" charset="0"/>
                <a:ea typeface="Calibri" panose="020F0502020204030204" pitchFamily="34" charset="0"/>
                <a:cs typeface="Times New Roman" panose="02020603050405020304" pitchFamily="18" charset="0"/>
              </a:rPr>
              <a:t>dataframe</a:t>
            </a:r>
            <a:r>
              <a:rPr lang="en-IN" sz="2400" dirty="0">
                <a:latin typeface="Century" panose="02040604050505020304" pitchFamily="18" charset="0"/>
                <a:ea typeface="Calibri" panose="020F0502020204030204" pitchFamily="34" charset="0"/>
                <a:cs typeface="Times New Roman" panose="02020603050405020304" pitchFamily="18" charset="0"/>
              </a:rPr>
              <a:t> of predicted prices of test dataset.</a:t>
            </a:r>
          </a:p>
          <a:p>
            <a:pPr>
              <a:spcBef>
                <a:spcPts val="300"/>
              </a:spcBef>
              <a:buFont typeface="Wingdings" panose="05000000000000000000" pitchFamily="2" charset="2"/>
              <a:buChar char="ü"/>
            </a:pPr>
            <a:r>
              <a:rPr lang="en-IN" sz="2400" dirty="0">
                <a:solidFill>
                  <a:srgbClr val="333333"/>
                </a:solidFill>
                <a:latin typeface="Century" panose="02040604050505020304" pitchFamily="18"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buFont typeface="Wingdings" panose="05000000000000000000" pitchFamily="2" charset="2"/>
              <a:buChar char="ü"/>
            </a:pPr>
            <a:r>
              <a:rPr lang="en-IN" sz="2400" dirty="0">
                <a:solidFill>
                  <a:srgbClr val="333333"/>
                </a:solidFill>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a:p>
            <a:endParaRPr lang="en-GB" dirty="0"/>
          </a:p>
        </p:txBody>
      </p:sp>
    </p:spTree>
    <p:extLst>
      <p:ext uri="{BB962C8B-B14F-4D97-AF65-F5344CB8AC3E}">
        <p14:creationId xmlns:p14="http://schemas.microsoft.com/office/powerpoint/2010/main" val="67731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90650" y="1040606"/>
            <a:ext cx="5905500" cy="2857500"/>
          </a:xfrm>
        </p:spPr>
      </p:pic>
    </p:spTree>
    <p:extLst>
      <p:ext uri="{BB962C8B-B14F-4D97-AF65-F5344CB8AC3E}">
        <p14:creationId xmlns:p14="http://schemas.microsoft.com/office/powerpoint/2010/main" val="215780210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6512511" cy="1143000"/>
          </a:xfrm>
        </p:spPr>
        <p:txBody>
          <a:bodyPr/>
          <a:lstStyle/>
          <a:p>
            <a:r>
              <a:rPr lang="en-IN" dirty="0"/>
              <a:t>Problem Statement:-</a:t>
            </a:r>
            <a:endParaRPr lang="en-GB" dirty="0"/>
          </a:p>
        </p:txBody>
      </p:sp>
      <p:sp>
        <p:nvSpPr>
          <p:cNvPr id="3" name="Content Placeholder 2"/>
          <p:cNvSpPr>
            <a:spLocks noGrp="1"/>
          </p:cNvSpPr>
          <p:nvPr>
            <p:ph sz="quarter" idx="13"/>
          </p:nvPr>
        </p:nvSpPr>
        <p:spPr>
          <a:xfrm>
            <a:off x="107504" y="1052736"/>
            <a:ext cx="8856984" cy="5805264"/>
          </a:xfrm>
        </p:spPr>
        <p:txBody>
          <a:bodyPr>
            <a:normAutofit fontScale="92500"/>
          </a:bodyPr>
          <a:lstStyle/>
          <a:p>
            <a:r>
              <a:rPr lang="en-GB" dirty="0"/>
              <a:t>        </a:t>
            </a:r>
            <a:r>
              <a:rPr lang="en-US" sz="2400" dirty="0">
                <a:latin typeface="Century" panose="020406040505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342900" indent="-342900"/>
            <a:r>
              <a:rPr lang="en-US" sz="2400" dirty="0">
                <a:latin typeface="Century" panose="02040604050505020304" pitchFamily="18" charset="0"/>
              </a:rPr>
              <a:t>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342900" indent="-342900">
              <a:buFont typeface="Arial" pitchFamily="34" charset="0"/>
              <a:buChar char="•"/>
            </a:pPr>
            <a:r>
              <a:rPr lang="en-US" sz="2400" dirty="0">
                <a:latin typeface="Century" panose="02040604050505020304" pitchFamily="18" charset="0"/>
              </a:rPr>
              <a:t> Which variables are important to predict the price of variable? </a:t>
            </a:r>
          </a:p>
          <a:p>
            <a:pPr marL="342900" indent="-342900">
              <a:buFont typeface="Arial" pitchFamily="34" charset="0"/>
              <a:buChar char="•"/>
            </a:pPr>
            <a:r>
              <a:rPr lang="en-US" sz="2400" dirty="0">
                <a:latin typeface="Century" panose="02040604050505020304" pitchFamily="18" charset="0"/>
              </a:rPr>
              <a:t> How do these variables describe the price of the house?</a:t>
            </a:r>
            <a:endParaRPr lang="en-IN" sz="2400" dirty="0">
              <a:latin typeface="Century" panose="02040604050505020304" pitchFamily="18" charset="0"/>
            </a:endParaRPr>
          </a:p>
          <a:p>
            <a:endParaRPr lang="en-US" sz="2400" dirty="0">
              <a:latin typeface="Century" panose="02040604050505020304" pitchFamily="18" charset="0"/>
            </a:endParaRPr>
          </a:p>
          <a:p>
            <a:endParaRPr lang="en-US" sz="2400" dirty="0">
              <a:latin typeface="Century" panose="02040604050505020304" pitchFamily="18" charset="0"/>
            </a:endParaRPr>
          </a:p>
          <a:p>
            <a:endParaRPr lang="en-GB" dirty="0"/>
          </a:p>
        </p:txBody>
      </p:sp>
    </p:spTree>
    <p:extLst>
      <p:ext uri="{BB962C8B-B14F-4D97-AF65-F5344CB8AC3E}">
        <p14:creationId xmlns:p14="http://schemas.microsoft.com/office/powerpoint/2010/main" val="3918568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5" y="0"/>
            <a:ext cx="6512511" cy="1143000"/>
          </a:xfrm>
        </p:spPr>
        <p:txBody>
          <a:bodyPr/>
          <a:lstStyle/>
          <a:p>
            <a:pPr marL="0" indent="0">
              <a:buNone/>
            </a:pPr>
            <a:r>
              <a:rPr lang="en-IN" sz="3200" dirty="0"/>
              <a:t>Problem Understanding</a:t>
            </a:r>
            <a:r>
              <a:rPr lang="en-IN" dirty="0"/>
              <a:t>:-</a:t>
            </a:r>
            <a:endParaRPr lang="en-GB" dirty="0"/>
          </a:p>
        </p:txBody>
      </p:sp>
      <p:sp>
        <p:nvSpPr>
          <p:cNvPr id="3" name="Content Placeholder 2"/>
          <p:cNvSpPr>
            <a:spLocks noGrp="1"/>
          </p:cNvSpPr>
          <p:nvPr>
            <p:ph sz="quarter" idx="13"/>
          </p:nvPr>
        </p:nvSpPr>
        <p:spPr>
          <a:xfrm>
            <a:off x="395536" y="980728"/>
            <a:ext cx="8496944" cy="5616624"/>
          </a:xfrm>
        </p:spPr>
        <p:txBody>
          <a:bodyPr>
            <a:normAutofit/>
          </a:bodyPr>
          <a:lstStyle/>
          <a:p>
            <a:pPr marL="45720" indent="0">
              <a:lnSpc>
                <a:spcPct val="107000"/>
              </a:lnSpc>
              <a:spcAft>
                <a:spcPts val="800"/>
              </a:spcAft>
              <a:buNone/>
            </a:pPr>
            <a:r>
              <a:rPr lang="en-IN" sz="2000" dirty="0">
                <a:solidFill>
                  <a:srgbClr val="202124"/>
                </a:solidFill>
                <a:latin typeface="Century" panose="02040604050505020304" pitchFamily="18" charset="0"/>
                <a:ea typeface="Calibri" panose="020F0502020204030204" pitchFamily="34" charset="0"/>
                <a:cs typeface="Calibri" panose="020F0502020204030204" pitchFamily="34" charset="0"/>
              </a:rPr>
              <a:t>           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000" dirty="0">
                <a:solidFill>
                  <a:srgbClr val="202124"/>
                </a:solidFill>
                <a:latin typeface="Century" panose="02040604050505020304" pitchFamily="18" charset="0"/>
                <a:ea typeface="Calibri" panose="020F0502020204030204" pitchFamily="34" charset="0"/>
                <a:cs typeface="Times New Roman" panose="02020603050405020304" pitchFamily="18" charset="0"/>
              </a:rPr>
              <a:t> </a:t>
            </a:r>
          </a:p>
          <a:p>
            <a:pPr marL="45720" indent="0">
              <a:lnSpc>
                <a:spcPct val="107000"/>
              </a:lnSpc>
              <a:spcAft>
                <a:spcPts val="800"/>
              </a:spcAft>
              <a:buNone/>
            </a:pPr>
            <a:r>
              <a:rPr lang="en-IN" sz="2000" dirty="0">
                <a:solidFill>
                  <a:srgbClr val="202124"/>
                </a:solidFill>
                <a:latin typeface="Century" panose="02040604050505020304" pitchFamily="18" charset="0"/>
                <a:ea typeface="Calibri" panose="020F0502020204030204" pitchFamily="34" charset="0"/>
                <a:cs typeface="Times New Roman" panose="02020603050405020304" pitchFamily="18" charset="0"/>
              </a:rPr>
              <a:t>          </a:t>
            </a:r>
            <a:r>
              <a:rPr lang="en-IN" sz="2000" dirty="0">
                <a:solidFill>
                  <a:srgbClr val="202124"/>
                </a:solidFill>
                <a:latin typeface="Century" panose="02040604050505020304" pitchFamily="18" charset="0"/>
                <a:ea typeface="Calibri" panose="020F0502020204030204" pitchFamily="34" charset="0"/>
                <a:cs typeface="Calibri" panose="020F0502020204030204" pitchFamily="34" charset="0"/>
              </a:rPr>
              <a:t>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a:t>
            </a:r>
            <a:r>
              <a:rPr lang="en-IN" sz="2000" dirty="0" err="1">
                <a:solidFill>
                  <a:srgbClr val="202124"/>
                </a:solidFill>
                <a:latin typeface="Century" panose="02040604050505020304" pitchFamily="18" charset="0"/>
                <a:ea typeface="Calibri" panose="020F0502020204030204" pitchFamily="34" charset="0"/>
                <a:cs typeface="Calibri" panose="020F0502020204030204" pitchFamily="34" charset="0"/>
              </a:rPr>
              <a:t>considered.</a:t>
            </a:r>
            <a:r>
              <a:rPr lang="en-IN" sz="2000" dirty="0" err="1">
                <a:solidFill>
                  <a:srgbClr val="111111"/>
                </a:solidFill>
                <a:latin typeface="Century" panose="02040604050505020304" pitchFamily="18" charset="0"/>
                <a:ea typeface="Calibri" panose="020F0502020204030204" pitchFamily="34" charset="0"/>
              </a:rPr>
              <a:t>Now</a:t>
            </a:r>
            <a:r>
              <a:rPr lang="en-IN" sz="2000" dirty="0">
                <a:solidFill>
                  <a:srgbClr val="111111"/>
                </a:solidFill>
                <a:latin typeface="Century" panose="02040604050505020304" pitchFamily="18" charset="0"/>
                <a:ea typeface="Calibri" panose="020F0502020204030204" pitchFamily="34" charset="0"/>
              </a:rPr>
              <a:t> as a data scientist our work is to analyse the dataset and apply our skills towards predicting house price.</a:t>
            </a:r>
            <a:endParaRPr lang="en-IN" sz="2000" dirty="0">
              <a:latin typeface="Century" panose="02040604050505020304" pitchFamily="18" charset="0"/>
            </a:endParaRPr>
          </a:p>
        </p:txBody>
      </p:sp>
    </p:spTree>
    <p:extLst>
      <p:ext uri="{BB962C8B-B14F-4D97-AF65-F5344CB8AC3E}">
        <p14:creationId xmlns:p14="http://schemas.microsoft.com/office/powerpoint/2010/main" val="24429144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5940152" cy="863499"/>
          </a:xfrm>
        </p:spPr>
        <p:txBody>
          <a:bodyPr>
            <a:normAutofit fontScale="90000"/>
          </a:bodyPr>
          <a:lstStyle/>
          <a:p>
            <a:pPr marL="0" indent="0">
              <a:buNone/>
            </a:pPr>
            <a:r>
              <a:rPr lang="en-IN" sz="2800" dirty="0">
                <a:latin typeface="Arial Narrow" pitchFamily="34" charset="0"/>
              </a:rPr>
              <a:t>Importance of Housing </a:t>
            </a:r>
            <a:r>
              <a:rPr lang="en-IN" sz="2800" dirty="0" err="1">
                <a:latin typeface="Arial Narrow" pitchFamily="34" charset="0"/>
              </a:rPr>
              <a:t>PricePrediction</a:t>
            </a:r>
            <a:r>
              <a:rPr lang="en-IN" dirty="0">
                <a:latin typeface="Arial Narrow" pitchFamily="34" charset="0"/>
              </a:rPr>
              <a:t>:-</a:t>
            </a:r>
            <a:endParaRPr lang="en-GB" dirty="0">
              <a:latin typeface="Arial Narrow" pitchFamily="34" charset="0"/>
            </a:endParaRPr>
          </a:p>
        </p:txBody>
      </p:sp>
      <p:sp>
        <p:nvSpPr>
          <p:cNvPr id="3" name="Content Placeholder 2"/>
          <p:cNvSpPr>
            <a:spLocks noGrp="1"/>
          </p:cNvSpPr>
          <p:nvPr>
            <p:ph sz="quarter" idx="13"/>
          </p:nvPr>
        </p:nvSpPr>
        <p:spPr>
          <a:xfrm>
            <a:off x="611560" y="4559005"/>
            <a:ext cx="7704856" cy="2304256"/>
          </a:xfrm>
        </p:spPr>
        <p:txBody>
          <a:bodyPr>
            <a:normAutofit/>
          </a:bodyPr>
          <a:lstStyle/>
          <a:p>
            <a:r>
              <a:rPr lang="en-US" sz="1800" dirty="0">
                <a:solidFill>
                  <a:srgbClr val="202124"/>
                </a:solidFill>
                <a:latin typeface="Century" panose="02040604050505020304" pitchFamily="18"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1800" dirty="0">
              <a:latin typeface="Century" panose="02040604050505020304" pitchFamily="18" charset="0"/>
            </a:endParaRPr>
          </a:p>
          <a:p>
            <a:endParaRPr lang="en-GB"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340768"/>
            <a:ext cx="5328592" cy="3096344"/>
          </a:xfrm>
          <a:prstGeom prst="rect">
            <a:avLst/>
          </a:prstGeom>
        </p:spPr>
      </p:pic>
    </p:spTree>
    <p:extLst>
      <p:ext uri="{BB962C8B-B14F-4D97-AF65-F5344CB8AC3E}">
        <p14:creationId xmlns:p14="http://schemas.microsoft.com/office/powerpoint/2010/main" val="143411676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085184"/>
            <a:ext cx="7920880" cy="1143000"/>
          </a:xfrm>
        </p:spPr>
        <p:txBody>
          <a:bodyPr/>
          <a:lstStyle/>
          <a:p>
            <a:pPr marL="0" indent="0">
              <a:buNone/>
            </a:pPr>
            <a:r>
              <a:rPr lang="en-IN" dirty="0"/>
              <a:t>What is Housing Price Prediction?</a:t>
            </a:r>
            <a:endParaRPr lang="en-GB" dirty="0"/>
          </a:p>
        </p:txBody>
      </p:sp>
      <p:sp>
        <p:nvSpPr>
          <p:cNvPr id="3" name="Content Placeholder 2"/>
          <p:cNvSpPr>
            <a:spLocks noGrp="1"/>
          </p:cNvSpPr>
          <p:nvPr>
            <p:ph sz="quarter" idx="13"/>
          </p:nvPr>
        </p:nvSpPr>
        <p:spPr>
          <a:xfrm>
            <a:off x="251520" y="2636912"/>
            <a:ext cx="8640960" cy="3474720"/>
          </a:xfrm>
        </p:spPr>
        <p:txBody>
          <a:bodyPr/>
          <a:lstStyle/>
          <a:p>
            <a:r>
              <a:rPr lang="en-US" sz="2400" dirty="0">
                <a:solidFill>
                  <a:srgbClr val="202124"/>
                </a:solidFill>
                <a:latin typeface="Century" panose="02040604050505020304" pitchFamily="18" charset="0"/>
              </a:rPr>
              <a:t>Prediction house prices are expected to help people who plan to buy a house so they can know the price range in the future, then they can plan their finance well. In addition, house price predictions are also beneficial for property investors to know the trend of housing prices in a certain location.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636912"/>
          </a:xfrm>
          <a:prstGeom prst="rect">
            <a:avLst/>
          </a:prstGeom>
        </p:spPr>
      </p:pic>
    </p:spTree>
    <p:extLst>
      <p:ext uri="{BB962C8B-B14F-4D97-AF65-F5344CB8AC3E}">
        <p14:creationId xmlns:p14="http://schemas.microsoft.com/office/powerpoint/2010/main" val="37098617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4" y="116632"/>
            <a:ext cx="5868144" cy="1143000"/>
          </a:xfrm>
        </p:spPr>
        <p:txBody>
          <a:bodyPr/>
          <a:lstStyle/>
          <a:p>
            <a:r>
              <a:rPr lang="en-GB" sz="2800" dirty="0"/>
              <a:t>Import all the required library:-</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836712"/>
            <a:ext cx="6552728" cy="1440160"/>
          </a:xfrm>
        </p:spPr>
      </p:pic>
      <p:sp>
        <p:nvSpPr>
          <p:cNvPr id="5" name="Rectangle 4"/>
          <p:cNvSpPr/>
          <p:nvPr/>
        </p:nvSpPr>
        <p:spPr>
          <a:xfrm>
            <a:off x="395536" y="2348880"/>
            <a:ext cx="8352928" cy="646331"/>
          </a:xfrm>
          <a:prstGeom prst="rect">
            <a:avLst/>
          </a:prstGeom>
        </p:spPr>
        <p:txBody>
          <a:bodyPr wrap="square">
            <a:spAutoFit/>
          </a:bodyPr>
          <a:lstStyle/>
          <a:p>
            <a:pPr marL="285750" indent="-285750">
              <a:buFont typeface="Arial" pitchFamily="34" charset="0"/>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both the datasets which were in </a:t>
            </a:r>
            <a:r>
              <a:rPr lang="en-IN" dirty="0" err="1">
                <a:effectLst/>
                <a:latin typeface="Century" panose="02040604050505020304" pitchFamily="18" charset="0"/>
                <a:ea typeface="Calibri" panose="020F0502020204030204" pitchFamily="34" charset="0"/>
                <a:cs typeface="Times New Roman" panose="02020603050405020304" pitchFamily="18" charset="0"/>
              </a:rPr>
              <a:t>csv</a:t>
            </a:r>
            <a:r>
              <a:rPr lang="en-IN" dirty="0">
                <a:effectLst/>
                <a:latin typeface="Century" panose="02040604050505020304" pitchFamily="18" charset="0"/>
                <a:ea typeface="Calibri" panose="020F0502020204030204" pitchFamily="34" charset="0"/>
                <a:cs typeface="Times New Roman" panose="02020603050405020304" pitchFamily="18" charset="0"/>
              </a:rPr>
              <a:t> format. </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109912"/>
            <a:ext cx="6984776" cy="89515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4039267"/>
            <a:ext cx="6984776" cy="901901"/>
          </a:xfrm>
          <a:prstGeom prst="rect">
            <a:avLst/>
          </a:prstGeom>
        </p:spPr>
      </p:pic>
      <p:sp>
        <p:nvSpPr>
          <p:cNvPr id="10" name="Rectangle 9"/>
          <p:cNvSpPr/>
          <p:nvPr/>
        </p:nvSpPr>
        <p:spPr>
          <a:xfrm>
            <a:off x="611560" y="5157192"/>
            <a:ext cx="7848872" cy="685059"/>
          </a:xfrm>
          <a:prstGeom prst="rect">
            <a:avLst/>
          </a:prstGeom>
        </p:spPr>
        <p:txBody>
          <a:bodyPr wrap="square">
            <a:spAutoFit/>
          </a:bodyPr>
          <a:lstStyle/>
          <a:p>
            <a:pPr marL="285750" lvl="0" indent="-285750">
              <a:lnSpc>
                <a:spcPct val="107000"/>
              </a:lnSpc>
              <a:buFont typeface="Arial" pitchFamily="34" charset="0"/>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dirty="0" err="1">
                <a:effectLst/>
                <a:latin typeface="Century" panose="02040604050505020304" pitchFamily="18" charset="0"/>
                <a:ea typeface="Calibri" panose="020F0502020204030204" pitchFamily="34" charset="0"/>
                <a:cs typeface="Calibri" panose="020F0502020204030204" pitchFamily="34" charset="0"/>
              </a:rPr>
              <a:t>nunique</a:t>
            </a:r>
            <a:r>
              <a:rPr lang="en-IN"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07720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74" y="486742"/>
            <a:ext cx="3384376" cy="1142058"/>
          </a:xfrm>
        </p:spPr>
        <p:txBody>
          <a:bodyPr/>
          <a:lstStyle/>
          <a:p>
            <a:r>
              <a:rPr lang="en-GB" dirty="0"/>
              <a:t>EDA:-</a:t>
            </a:r>
          </a:p>
        </p:txBody>
      </p:sp>
      <p:sp>
        <p:nvSpPr>
          <p:cNvPr id="3" name="Content Placeholder 2"/>
          <p:cNvSpPr>
            <a:spLocks noGrp="1"/>
          </p:cNvSpPr>
          <p:nvPr>
            <p:ph sz="quarter" idx="13"/>
          </p:nvPr>
        </p:nvSpPr>
        <p:spPr>
          <a:xfrm>
            <a:off x="329114" y="1484784"/>
            <a:ext cx="8784976" cy="5373216"/>
          </a:xfrm>
        </p:spPr>
        <p:txBody>
          <a:bodyPr/>
          <a:lstStyle/>
          <a:p>
            <a:pPr lvl="0"/>
            <a:r>
              <a:rPr lang="en-IN" dirty="0">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a:t>
            </a:r>
            <a:r>
              <a:rPr lang="en-IN" dirty="0" err="1">
                <a:latin typeface="Century" panose="02040604050505020304" pitchFamily="18" charset="0"/>
                <a:ea typeface="Calibri" panose="020F0502020204030204" pitchFamily="34" charset="0"/>
                <a:cs typeface="Calibri" panose="020F0502020204030204" pitchFamily="34" charset="0"/>
              </a:rPr>
              <a:t>skewness</a:t>
            </a:r>
            <a:r>
              <a:rPr lang="en-IN" dirty="0">
                <a:latin typeface="Century" panose="02040604050505020304" pitchFamily="18" charset="0"/>
                <a:ea typeface="Calibri" panose="020F0502020204030204" pitchFamily="34" charset="0"/>
                <a:cs typeface="Calibri" panose="020F0502020204030204" pitchFamily="34" charset="0"/>
              </a:rPr>
              <a:t> in datasets so I decided to drop those columns.</a:t>
            </a:r>
          </a:p>
          <a:p>
            <a:pPr marL="45720" lvl="0" indent="0">
              <a:buNone/>
            </a:pP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74" y="2708920"/>
            <a:ext cx="8241928" cy="3578522"/>
          </a:xfrm>
          <a:prstGeom prst="rect">
            <a:avLst/>
          </a:prstGeom>
        </p:spPr>
      </p:pic>
    </p:spTree>
    <p:extLst>
      <p:ext uri="{BB962C8B-B14F-4D97-AF65-F5344CB8AC3E}">
        <p14:creationId xmlns:p14="http://schemas.microsoft.com/office/powerpoint/2010/main" val="26288357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275</TotalTime>
  <Words>2823</Words>
  <Application>Microsoft Office PowerPoint</Application>
  <PresentationFormat>On-screen Show (4:3)</PresentationFormat>
  <Paragraphs>145</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Algerian</vt:lpstr>
      <vt:lpstr>Arial</vt:lpstr>
      <vt:lpstr>Arial Narrow</vt:lpstr>
      <vt:lpstr>Bahnschrift SemiCondensed</vt:lpstr>
      <vt:lpstr>Brush Script MT</vt:lpstr>
      <vt:lpstr>Calibri</vt:lpstr>
      <vt:lpstr>Century</vt:lpstr>
      <vt:lpstr>Gill Sans MT</vt:lpstr>
      <vt:lpstr>Helvetica Neue</vt:lpstr>
      <vt:lpstr>Script MT Bold</vt:lpstr>
      <vt:lpstr>Wingdings</vt:lpstr>
      <vt:lpstr>Gallery</vt:lpstr>
      <vt:lpstr>“Housing: Price Prediction”</vt:lpstr>
      <vt:lpstr>Agenda:-</vt:lpstr>
      <vt:lpstr>Overview:-</vt:lpstr>
      <vt:lpstr>Problem Statement:-</vt:lpstr>
      <vt:lpstr>Problem Understanding:-</vt:lpstr>
      <vt:lpstr>Importance of Housing PricePrediction:-</vt:lpstr>
      <vt:lpstr>What is Housing Price Prediction?</vt:lpstr>
      <vt:lpstr>Import all the required library:-</vt:lpstr>
      <vt:lpstr>EDA:-</vt:lpstr>
      <vt:lpstr>PowerPoint Presentation</vt:lpstr>
      <vt:lpstr>PowerPoint Presentation</vt:lpstr>
      <vt:lpstr>Visualization of numerical columns:-</vt:lpstr>
      <vt:lpstr>Observations:-</vt:lpstr>
      <vt:lpstr>PowerPoint Presentation</vt:lpstr>
      <vt:lpstr>PowerPoint Presentation</vt:lpstr>
      <vt:lpstr>Vizualization of numerical columns:-</vt:lpstr>
      <vt:lpstr>Observations:-</vt:lpstr>
      <vt:lpstr>PowerPoint Presentation</vt:lpstr>
      <vt:lpstr>Observations:-</vt:lpstr>
      <vt:lpstr>Bivariate Analysis for Categorical Columns:- </vt:lpstr>
      <vt:lpstr>Observations:-</vt:lpstr>
      <vt:lpstr>PowerPoint Presentation</vt:lpstr>
      <vt:lpstr>PowerPoint Presentation</vt:lpstr>
      <vt:lpstr>PowerPoint Presentation</vt:lpstr>
      <vt:lpstr>PowerPoint Presentation</vt:lpstr>
      <vt:lpstr>PowerPoint Presentation</vt:lpstr>
      <vt:lpstr>PowerPoint Presentation</vt:lpstr>
      <vt:lpstr>Analysis:-</vt:lpstr>
      <vt:lpstr>About Data Cleaning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sony</dc:creator>
  <cp:lastModifiedBy>vikas bandgar</cp:lastModifiedBy>
  <cp:revision>24</cp:revision>
  <dcterms:created xsi:type="dcterms:W3CDTF">2022-07-09T13:46:06Z</dcterms:created>
  <dcterms:modified xsi:type="dcterms:W3CDTF">2022-07-28T07:44:47Z</dcterms:modified>
</cp:coreProperties>
</file>