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56" r:id="rId2"/>
    <p:sldId id="271" r:id="rId3"/>
    <p:sldId id="279" r:id="rId4"/>
    <p:sldId id="281" r:id="rId5"/>
    <p:sldId id="282" r:id="rId6"/>
    <p:sldId id="283" r:id="rId7"/>
    <p:sldId id="284" r:id="rId8"/>
    <p:sldId id="285" r:id="rId9"/>
    <p:sldId id="286" r:id="rId10"/>
    <p:sldId id="287" r:id="rId11"/>
    <p:sldId id="289" r:id="rId12"/>
    <p:sldId id="290"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2"/>
            <p14:sldId id="283"/>
            <p14:sldId id="284"/>
            <p14:sldId id="285"/>
            <p14:sldId id="286"/>
            <p14:sldId id="287"/>
            <p14:sldId id="289"/>
            <p14:sldId id="290"/>
            <p14:sldId id="288"/>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241" autoAdjust="0"/>
  </p:normalViewPr>
  <p:slideViewPr>
    <p:cSldViewPr snapToGrid="0">
      <p:cViewPr>
        <p:scale>
          <a:sx n="88" d="100"/>
          <a:sy n="88" d="100"/>
        </p:scale>
        <p:origin x="504" y="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6/28/2022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6/28/2022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6/28/2022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15259E-DAAA-3C5E-B401-A6725E07968C}"/>
              </a:ext>
            </a:extLst>
          </p:cNvPr>
          <p:cNvSpPr txBox="1">
            <a:spLocks/>
          </p:cNvSpPr>
          <p:nvPr/>
        </p:nvSpPr>
        <p:spPr>
          <a:xfrm>
            <a:off x="1081696" y="1550894"/>
            <a:ext cx="10515600" cy="2888536"/>
          </a:xfrm>
          <a:prstGeom prst="rect">
            <a:avLst/>
          </a:prstGeom>
        </p:spPr>
        <p:txBody>
          <a:bodyPr vert="horz" lIns="91440" tIns="45720" rIns="91440" bIns="45720" rtlCol="0" anchor="ctr" anchorCtr="0">
            <a:normAutofit fontScale="92500" lnSpcReduction="20000"/>
          </a:bodyPr>
          <a:lstStyle>
            <a:lvl1pPr algn="l" defTabSz="914400" rtl="0" eaLnBrk="1" latinLnBrk="0" hangingPunct="1">
              <a:spcBef>
                <a:spcPct val="0"/>
              </a:spcBef>
              <a:buNone/>
              <a:defRPr sz="2800" kern="1200">
                <a:solidFill>
                  <a:schemeClr val="tx1"/>
                </a:solidFill>
                <a:latin typeface="+mj-lt"/>
                <a:ea typeface="+mj-ea"/>
                <a:cs typeface="+mj-cs"/>
              </a:defRPr>
            </a:lvl1pPr>
          </a:lstStyle>
          <a:p>
            <a:endParaRPr lang="en-GB" sz="4800" b="1" u="sng" dirty="0">
              <a:latin typeface="Times New Roman" panose="02020603050405020304" pitchFamily="18" charset="0"/>
              <a:cs typeface="Times New Roman" panose="02020603050405020304" pitchFamily="18" charset="0"/>
            </a:endParaRPr>
          </a:p>
          <a:p>
            <a:r>
              <a:rPr lang="en-GB" sz="4800" b="1" u="sng" dirty="0">
                <a:latin typeface="Times New Roman" panose="02020603050405020304" pitchFamily="18" charset="0"/>
                <a:cs typeface="Times New Roman" panose="02020603050405020304" pitchFamily="18" charset="0"/>
              </a:rPr>
              <a:t>E – retail factors for customer activation and retention:</a:t>
            </a:r>
          </a:p>
          <a:p>
            <a:r>
              <a:rPr lang="en-GB" sz="4800" b="1" u="sng" dirty="0">
                <a:latin typeface="Times New Roman" panose="02020603050405020304" pitchFamily="18" charset="0"/>
                <a:cs typeface="Times New Roman" panose="02020603050405020304" pitchFamily="18" charset="0"/>
              </a:rPr>
              <a:t>A case study from Indian E – commerce customers.</a:t>
            </a:r>
            <a:endParaRPr lang="en-DE" sz="4800" b="1" u="sng" dirty="0">
              <a:latin typeface="Times New Roman" panose="02020603050405020304" pitchFamily="18" charset="0"/>
              <a:cs typeface="Times New Roman" panose="02020603050405020304" pitchFamily="18" charset="0"/>
            </a:endParaRPr>
          </a:p>
          <a:p>
            <a:endParaRPr lang="en-US" sz="4800"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203C-7491-7C0F-EB17-5D765F81B610}"/>
              </a:ext>
            </a:extLst>
          </p:cNvPr>
          <p:cNvSpPr>
            <a:spLocks noGrp="1"/>
          </p:cNvSpPr>
          <p:nvPr>
            <p:ph type="title"/>
          </p:nvPr>
        </p:nvSpPr>
        <p:spPr>
          <a:xfrm>
            <a:off x="539496" y="804672"/>
            <a:ext cx="6877119" cy="640080"/>
          </a:xfrm>
        </p:spPr>
        <p:txBody>
          <a:bodyPr>
            <a:normAutofit fontScale="90000"/>
          </a:bodyPr>
          <a:lstStyle/>
          <a:p>
            <a:r>
              <a:rPr lang="en-DE" sz="2800" dirty="0">
                <a:latin typeface="Times New Roman" panose="02020603050405020304" pitchFamily="18" charset="0"/>
                <a:cs typeface="Times New Roman" panose="02020603050405020304" pitchFamily="18" charset="0"/>
              </a:rPr>
              <a:t>3.Exploratory Data Analysis Contd…</a:t>
            </a:r>
            <a:br>
              <a:rPr lang="en-DE" sz="2800" dirty="0">
                <a:latin typeface="Times New Roman" panose="02020603050405020304" pitchFamily="18" charset="0"/>
                <a:cs typeface="Times New Roman" panose="02020603050405020304" pitchFamily="18" charset="0"/>
              </a:rPr>
            </a:br>
            <a:endParaRPr lang="en-IN" dirty="0"/>
          </a:p>
        </p:txBody>
      </p:sp>
      <p:pic>
        <p:nvPicPr>
          <p:cNvPr id="4" name="Picture 3" descr="Logo">
            <a:extLst>
              <a:ext uri="{FF2B5EF4-FFF2-40B4-BE49-F238E27FC236}">
                <a16:creationId xmlns:a16="http://schemas.microsoft.com/office/drawing/2014/main" id="{C00390B8-465A-A207-FE71-BC1DAD00A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7431" y="448056"/>
            <a:ext cx="1866900" cy="63500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A04586BE-E9AB-5B43-A789-42DDDD1953A8}"/>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tretch>
            <a:fillRect/>
          </a:stretch>
        </p:blipFill>
        <p:spPr bwMode="auto">
          <a:xfrm>
            <a:off x="1002101" y="1435100"/>
            <a:ext cx="3491723" cy="397827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4.png">
            <a:extLst>
              <a:ext uri="{FF2B5EF4-FFF2-40B4-BE49-F238E27FC236}">
                <a16:creationId xmlns:a16="http://schemas.microsoft.com/office/drawing/2014/main" id="{D051DC93-A822-C94F-B750-AD0FAEDBF886}"/>
              </a:ext>
            </a:extLst>
          </p:cNvPr>
          <p:cNvPicPr>
            <a:picLocks/>
          </p:cNvPicPr>
          <p:nvPr/>
        </p:nvPicPr>
        <p:blipFill>
          <a:blip r:embed="rId4" cstate="print"/>
          <a:srcRect l="7626" r="7626"/>
          <a:stretch>
            <a:fillRect/>
          </a:stretch>
        </p:blipFill>
        <p:spPr>
          <a:xfrm>
            <a:off x="4488983" y="1356505"/>
            <a:ext cx="3933371" cy="4295357"/>
          </a:xfrm>
          <a:prstGeom prst="rect">
            <a:avLst/>
          </a:prstGeom>
        </p:spPr>
      </p:pic>
      <p:sp>
        <p:nvSpPr>
          <p:cNvPr id="10" name="TextBox 9">
            <a:extLst>
              <a:ext uri="{FF2B5EF4-FFF2-40B4-BE49-F238E27FC236}">
                <a16:creationId xmlns:a16="http://schemas.microsoft.com/office/drawing/2014/main" id="{A1583470-2975-29A2-3DEF-D4CFD303E930}"/>
              </a:ext>
            </a:extLst>
          </p:cNvPr>
          <p:cNvSpPr txBox="1"/>
          <p:nvPr/>
        </p:nvSpPr>
        <p:spPr>
          <a:xfrm>
            <a:off x="8551202" y="1837398"/>
            <a:ext cx="2638697" cy="1200329"/>
          </a:xfrm>
          <a:prstGeom prst="rect">
            <a:avLst/>
          </a:prstGeom>
          <a:noFill/>
        </p:spPr>
        <p:txBody>
          <a:bodyPr wrap="square">
            <a:spAutoFit/>
          </a:bodyPr>
          <a:lstStyle/>
          <a:p>
            <a:pPr marL="285750" indent="-285750" algn="just"/>
            <a:r>
              <a:rPr lang="en-US" sz="1200" dirty="0">
                <a:latin typeface="Times New Roman" panose="02020603050405020304" pitchFamily="18" charset="0"/>
                <a:cs typeface="Times New Roman" panose="02020603050405020304" pitchFamily="18" charset="0"/>
              </a:rPr>
              <a:t>As we observed earlier that majority of population use Mobile internet so here we can see smartphone is the mostly used.</a:t>
            </a:r>
          </a:p>
          <a:p>
            <a:pPr marL="285750" indent="-285750" algn="just"/>
            <a:r>
              <a:rPr lang="en-US" sz="1200" dirty="0">
                <a:solidFill>
                  <a:schemeClr val="tx1"/>
                </a:solidFill>
                <a:latin typeface="Times New Roman" panose="02020603050405020304" pitchFamily="18" charset="0"/>
                <a:cs typeface="Times New Roman" panose="02020603050405020304" pitchFamily="18" charset="0"/>
              </a:rPr>
              <a:t>Majority of people are shopping from more than 4 years.</a:t>
            </a:r>
          </a:p>
        </p:txBody>
      </p:sp>
    </p:spTree>
    <p:extLst>
      <p:ext uri="{BB962C8B-B14F-4D97-AF65-F5344CB8AC3E}">
        <p14:creationId xmlns:p14="http://schemas.microsoft.com/office/powerpoint/2010/main" val="1401153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4D6A9E-180F-5052-8545-D310B6F64E64}"/>
              </a:ext>
            </a:extLst>
          </p:cNvPr>
          <p:cNvPicPr/>
          <p:nvPr/>
        </p:nvPicPr>
        <p:blipFill>
          <a:blip r:embed="rId2"/>
          <a:stretch>
            <a:fillRect/>
          </a:stretch>
        </p:blipFill>
        <p:spPr>
          <a:xfrm>
            <a:off x="507433" y="260394"/>
            <a:ext cx="5731510" cy="1802130"/>
          </a:xfrm>
          <a:prstGeom prst="rect">
            <a:avLst/>
          </a:prstGeom>
        </p:spPr>
      </p:pic>
      <p:pic>
        <p:nvPicPr>
          <p:cNvPr id="6" name="Picture 5">
            <a:extLst>
              <a:ext uri="{FF2B5EF4-FFF2-40B4-BE49-F238E27FC236}">
                <a16:creationId xmlns:a16="http://schemas.microsoft.com/office/drawing/2014/main" id="{A2588F78-EA0E-1A2B-CC04-F59FCDBDDA43}"/>
              </a:ext>
            </a:extLst>
          </p:cNvPr>
          <p:cNvPicPr/>
          <p:nvPr/>
        </p:nvPicPr>
        <p:blipFill>
          <a:blip r:embed="rId3"/>
          <a:stretch>
            <a:fillRect/>
          </a:stretch>
        </p:blipFill>
        <p:spPr>
          <a:xfrm>
            <a:off x="2818842" y="2522798"/>
            <a:ext cx="5731510" cy="2706370"/>
          </a:xfrm>
          <a:prstGeom prst="rect">
            <a:avLst/>
          </a:prstGeom>
        </p:spPr>
      </p:pic>
      <p:pic>
        <p:nvPicPr>
          <p:cNvPr id="7" name="Picture 6">
            <a:extLst>
              <a:ext uri="{FF2B5EF4-FFF2-40B4-BE49-F238E27FC236}">
                <a16:creationId xmlns:a16="http://schemas.microsoft.com/office/drawing/2014/main" id="{CD07ABEA-374E-C075-A0C2-542F94E68E9B}"/>
              </a:ext>
            </a:extLst>
          </p:cNvPr>
          <p:cNvPicPr/>
          <p:nvPr/>
        </p:nvPicPr>
        <p:blipFill>
          <a:blip r:embed="rId4"/>
          <a:stretch>
            <a:fillRect/>
          </a:stretch>
        </p:blipFill>
        <p:spPr>
          <a:xfrm>
            <a:off x="5411130" y="5547134"/>
            <a:ext cx="4610100" cy="876300"/>
          </a:xfrm>
          <a:prstGeom prst="rect">
            <a:avLst/>
          </a:prstGeom>
        </p:spPr>
      </p:pic>
      <p:pic>
        <p:nvPicPr>
          <p:cNvPr id="8" name="Picture 7" descr="Logo">
            <a:extLst>
              <a:ext uri="{FF2B5EF4-FFF2-40B4-BE49-F238E27FC236}">
                <a16:creationId xmlns:a16="http://schemas.microsoft.com/office/drawing/2014/main" id="{69CD5379-8A6D-1D27-0631-3864F5C1E2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3893" y="448056"/>
            <a:ext cx="186690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52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744B37-012F-AF3E-0CF1-B37971BEC8AF}"/>
              </a:ext>
            </a:extLst>
          </p:cNvPr>
          <p:cNvPicPr/>
          <p:nvPr/>
        </p:nvPicPr>
        <p:blipFill>
          <a:blip r:embed="rId2"/>
          <a:stretch>
            <a:fillRect/>
          </a:stretch>
        </p:blipFill>
        <p:spPr>
          <a:xfrm>
            <a:off x="867231" y="131554"/>
            <a:ext cx="5731510" cy="1496949"/>
          </a:xfrm>
          <a:prstGeom prst="rect">
            <a:avLst/>
          </a:prstGeom>
        </p:spPr>
      </p:pic>
      <p:pic>
        <p:nvPicPr>
          <p:cNvPr id="6" name="Picture 5">
            <a:extLst>
              <a:ext uri="{FF2B5EF4-FFF2-40B4-BE49-F238E27FC236}">
                <a16:creationId xmlns:a16="http://schemas.microsoft.com/office/drawing/2014/main" id="{F96E6D7C-3860-81DD-3A8D-C56754E4F16D}"/>
              </a:ext>
            </a:extLst>
          </p:cNvPr>
          <p:cNvPicPr/>
          <p:nvPr/>
        </p:nvPicPr>
        <p:blipFill>
          <a:blip r:embed="rId3"/>
          <a:stretch>
            <a:fillRect/>
          </a:stretch>
        </p:blipFill>
        <p:spPr>
          <a:xfrm>
            <a:off x="1471749" y="2036857"/>
            <a:ext cx="7622322" cy="2830195"/>
          </a:xfrm>
          <a:prstGeom prst="rect">
            <a:avLst/>
          </a:prstGeom>
        </p:spPr>
      </p:pic>
      <p:pic>
        <p:nvPicPr>
          <p:cNvPr id="7" name="Picture 6">
            <a:extLst>
              <a:ext uri="{FF2B5EF4-FFF2-40B4-BE49-F238E27FC236}">
                <a16:creationId xmlns:a16="http://schemas.microsoft.com/office/drawing/2014/main" id="{34E4F295-4EA4-0941-A296-B81720CB66C1}"/>
              </a:ext>
            </a:extLst>
          </p:cNvPr>
          <p:cNvPicPr/>
          <p:nvPr/>
        </p:nvPicPr>
        <p:blipFill>
          <a:blip r:embed="rId4"/>
          <a:stretch>
            <a:fillRect/>
          </a:stretch>
        </p:blipFill>
        <p:spPr>
          <a:xfrm>
            <a:off x="5906762" y="5570081"/>
            <a:ext cx="5731510" cy="704850"/>
          </a:xfrm>
          <a:prstGeom prst="rect">
            <a:avLst/>
          </a:prstGeom>
        </p:spPr>
      </p:pic>
      <p:pic>
        <p:nvPicPr>
          <p:cNvPr id="8" name="Picture 7" descr="Logo">
            <a:extLst>
              <a:ext uri="{FF2B5EF4-FFF2-40B4-BE49-F238E27FC236}">
                <a16:creationId xmlns:a16="http://schemas.microsoft.com/office/drawing/2014/main" id="{929DC8B4-68E0-37B2-7E6E-1936105DF5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3893" y="448056"/>
            <a:ext cx="186690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088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74A6-EEB8-59CB-9914-1C23FE645A7A}"/>
              </a:ext>
            </a:extLst>
          </p:cNvPr>
          <p:cNvSpPr>
            <a:spLocks noGrp="1"/>
          </p:cNvSpPr>
          <p:nvPr>
            <p:ph type="title"/>
          </p:nvPr>
        </p:nvSpPr>
        <p:spPr>
          <a:xfrm>
            <a:off x="608292" y="909611"/>
            <a:ext cx="6877119" cy="640080"/>
          </a:xfrm>
        </p:spPr>
        <p:txBody>
          <a:bodyPr>
            <a:normAutofit fontScale="90000"/>
          </a:bodyPr>
          <a:lstStyle/>
          <a:p>
            <a:br>
              <a:rPr lang="en-US" sz="2800" b="1" u="sng" dirty="0">
                <a:latin typeface="Century" panose="02040604050505020304" pitchFamily="18" charset="0"/>
              </a:rPr>
            </a:br>
            <a:br>
              <a:rPr lang="en-US" sz="2800" b="1" u="sng" dirty="0">
                <a:latin typeface="Century" panose="02040604050505020304" pitchFamily="18" charset="0"/>
              </a:rPr>
            </a:br>
            <a:br>
              <a:rPr lang="en-US" sz="2800" b="1" u="sng" dirty="0">
                <a:latin typeface="Century" panose="02040604050505020304" pitchFamily="18" charset="0"/>
              </a:rPr>
            </a:br>
            <a:r>
              <a:rPr lang="en-US" sz="2800" b="1" u="sng" dirty="0">
                <a:latin typeface="Century" panose="02040604050505020304" pitchFamily="18" charset="0"/>
              </a:rPr>
              <a:t>                                                         CONCLUSION</a:t>
            </a:r>
            <a:br>
              <a:rPr lang="en-IN" sz="2800" b="1" u="sng" dirty="0">
                <a:latin typeface="Century" panose="02040604050505020304" pitchFamily="18" charset="0"/>
              </a:rPr>
            </a:br>
            <a:endParaRPr lang="en-IN" dirty="0"/>
          </a:p>
        </p:txBody>
      </p:sp>
      <p:sp>
        <p:nvSpPr>
          <p:cNvPr id="3" name="Content Placeholder 2">
            <a:extLst>
              <a:ext uri="{FF2B5EF4-FFF2-40B4-BE49-F238E27FC236}">
                <a16:creationId xmlns:a16="http://schemas.microsoft.com/office/drawing/2014/main" id="{C171208E-93C8-1392-D77C-C317BA4AD80A}"/>
              </a:ext>
            </a:extLst>
          </p:cNvPr>
          <p:cNvSpPr>
            <a:spLocks noGrp="1"/>
          </p:cNvSpPr>
          <p:nvPr>
            <p:ph sz="quarter" idx="10"/>
          </p:nvPr>
        </p:nvSpPr>
        <p:spPr>
          <a:xfrm>
            <a:off x="748502" y="1440180"/>
            <a:ext cx="4416552" cy="3977640"/>
          </a:xfrm>
        </p:spPr>
        <p:txBody>
          <a:bodyPr>
            <a:normAutofit lnSpcReduction="10000"/>
          </a:bodyPr>
          <a:lstStyle/>
          <a:p>
            <a:pPr marL="171450" indent="-171450">
              <a:buFont typeface="Wingdings" panose="05000000000000000000" pitchFamily="2" charset="2"/>
              <a:buChar char="§"/>
            </a:pPr>
            <a:r>
              <a:rPr lang="en-US" sz="1200" b="1" dirty="0">
                <a:latin typeface="Arial" panose="020B0604020202020204" pitchFamily="34" charset="0"/>
                <a:cs typeface="Arial" panose="020B0604020202020204" pitchFamily="34" charset="0"/>
              </a:rPr>
              <a:t>When customers are satisfied with a company or service, there is a high possibility that they will share their experience with other people Therefore it is crucial for E-commerce to take into </a:t>
            </a:r>
            <a:r>
              <a:rPr lang="en-US" b="1" dirty="0">
                <a:latin typeface="Arial" panose="020B0604020202020204" pitchFamily="34" charset="0"/>
                <a:cs typeface="Arial" panose="020B0604020202020204" pitchFamily="34" charset="0"/>
              </a:rPr>
              <a:t>account t</a:t>
            </a:r>
            <a:r>
              <a:rPr lang="en-US" sz="1200" b="1" dirty="0">
                <a:latin typeface="Arial" panose="020B0604020202020204" pitchFamily="34" charset="0"/>
                <a:cs typeface="Arial" panose="020B0604020202020204" pitchFamily="34" charset="0"/>
              </a:rPr>
              <a:t>heir customer satisfaction because this will retain customer loyalty as well as attract potential customers.</a:t>
            </a:r>
          </a:p>
          <a:p>
            <a:pPr marL="171450" indent="-171450">
              <a:buFont typeface="Wingdings" panose="05000000000000000000" pitchFamily="2" charset="2"/>
              <a:buChar char="§"/>
            </a:pPr>
            <a:endParaRPr lang="en-US" sz="12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200" b="1" dirty="0">
                <a:latin typeface="Arial" panose="020B0604020202020204" pitchFamily="34" charset="0"/>
                <a:cs typeface="Arial" panose="020B0604020202020204" pitchFamily="34" charset="0"/>
              </a:rPr>
              <a:t>To conclude, having the right customer retention strategy will keep sellers company growing if they know how to take advantage of it. Then customers will find their way back and continue buying stuff from the best company.</a:t>
            </a:r>
          </a:p>
          <a:p>
            <a:pPr marL="171450" indent="-171450">
              <a:buFont typeface="Wingdings" panose="05000000000000000000" pitchFamily="2" charset="2"/>
              <a:buChar char="§"/>
            </a:pPr>
            <a:endParaRPr lang="en-IN" b="1" dirty="0"/>
          </a:p>
        </p:txBody>
      </p:sp>
      <p:pic>
        <p:nvPicPr>
          <p:cNvPr id="4" name="Picture 3" descr="Logo">
            <a:extLst>
              <a:ext uri="{FF2B5EF4-FFF2-40B4-BE49-F238E27FC236}">
                <a16:creationId xmlns:a16="http://schemas.microsoft.com/office/drawing/2014/main" id="{B77B89D7-DF37-A8FB-F893-D7FAE4B34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7431" y="448056"/>
            <a:ext cx="186690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93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
            <a:extLst>
              <a:ext uri="{FF2B5EF4-FFF2-40B4-BE49-F238E27FC236}">
                <a16:creationId xmlns:a16="http://schemas.microsoft.com/office/drawing/2014/main" id="{B3C66162-A995-714C-91CD-076D60CE2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5562" y="260266"/>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4">
            <a:extLst>
              <a:ext uri="{FF2B5EF4-FFF2-40B4-BE49-F238E27FC236}">
                <a16:creationId xmlns:a16="http://schemas.microsoft.com/office/drawing/2014/main" id="{6FB9C1D0-374D-EC45-97F4-D40531F1956C}"/>
              </a:ext>
            </a:extLst>
          </p:cNvPr>
          <p:cNvSpPr txBox="1"/>
          <p:nvPr/>
        </p:nvSpPr>
        <p:spPr>
          <a:xfrm>
            <a:off x="541610" y="577766"/>
            <a:ext cx="1459054" cy="523220"/>
          </a:xfrm>
          <a:prstGeom prst="rect">
            <a:avLst/>
          </a:prstGeom>
          <a:noFill/>
        </p:spPr>
        <p:txBody>
          <a:bodyPr wrap="none" rtlCol="0">
            <a:spAutoFit/>
          </a:bodyPr>
          <a:ls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DE" sz="2800" dirty="0">
                <a:latin typeface="Times New Roman" panose="02020603050405020304" pitchFamily="18" charset="0"/>
                <a:cs typeface="Times New Roman" panose="02020603050405020304" pitchFamily="18" charset="0"/>
              </a:rPr>
              <a:t>Contents</a:t>
            </a:r>
            <a:endParaRPr lang="en-DE" sz="2800" dirty="0"/>
          </a:p>
        </p:txBody>
      </p:sp>
      <p:sp>
        <p:nvSpPr>
          <p:cNvPr id="9" name="TextBox 13">
            <a:extLst>
              <a:ext uri="{FF2B5EF4-FFF2-40B4-BE49-F238E27FC236}">
                <a16:creationId xmlns:a16="http://schemas.microsoft.com/office/drawing/2014/main" id="{095AB64C-B29E-5E4B-8E52-915C4317E2BE}"/>
              </a:ext>
            </a:extLst>
          </p:cNvPr>
          <p:cNvSpPr txBox="1"/>
          <p:nvPr/>
        </p:nvSpPr>
        <p:spPr>
          <a:xfrm>
            <a:off x="305440" y="1642598"/>
            <a:ext cx="11008019" cy="2031325"/>
          </a:xfrm>
          <a:prstGeom prst="rect">
            <a:avLst/>
          </a:prstGeom>
          <a:noFill/>
        </p:spPr>
        <p:txBody>
          <a:bodyPr wrap="square" rtlCol="0">
            <a:spAutoFit/>
          </a:bodyPr>
          <a:ls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Problem Statement &amp; Objective							 3 – </a:t>
            </a:r>
            <a:r>
              <a:rPr lang="en-IN" u="sng" dirty="0">
                <a:latin typeface="Times New Roman" panose="02020603050405020304" pitchFamily="18" charset="0"/>
                <a:cs typeface="Times New Roman" panose="02020603050405020304" pitchFamily="18" charset="0"/>
              </a:rPr>
              <a:t>5</a:t>
            </a: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Literature Review						      		       </a:t>
            </a:r>
            <a:r>
              <a:rPr lang="en-IN" u="sng" dirty="0">
                <a:latin typeface="Times New Roman" panose="02020603050405020304" pitchFamily="18" charset="0"/>
                <a:cs typeface="Times New Roman" panose="02020603050405020304" pitchFamily="18" charset="0"/>
              </a:rPr>
              <a:t>6</a:t>
            </a: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Exploratory Data Analysis							6 – </a:t>
            </a:r>
            <a:r>
              <a:rPr lang="en-IN" u="sng" dirty="0">
                <a:latin typeface="Times New Roman" panose="02020603050405020304" pitchFamily="18" charset="0"/>
                <a:cs typeface="Times New Roman" panose="02020603050405020304" pitchFamily="18" charset="0"/>
              </a:rPr>
              <a:t>12</a:t>
            </a: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Conclusion							      		      </a:t>
            </a:r>
            <a:r>
              <a:rPr lang="en-IN" u="sng" dirty="0">
                <a:latin typeface="Times New Roman" panose="02020603050405020304" pitchFamily="18" charset="0"/>
                <a:cs typeface="Times New Roman" panose="02020603050405020304" pitchFamily="18" charset="0"/>
              </a:rPr>
              <a:t>11</a:t>
            </a:r>
            <a:endParaRPr lang="en-DE"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1E3B7D9-E5A7-543E-2F35-A66BC4EC4FFC}"/>
              </a:ext>
            </a:extLst>
          </p:cNvPr>
          <p:cNvSpPr>
            <a:spLocks noGrp="1"/>
          </p:cNvSpPr>
          <p:nvPr>
            <p:ph type="title"/>
          </p:nvPr>
        </p:nvSpPr>
        <p:spPr/>
        <p:txBody>
          <a:bodyPr/>
          <a:lstStyle/>
          <a:p>
            <a:r>
              <a:rPr lang="en-IN" sz="2800" b="1" u="sng" dirty="0">
                <a:effectLst/>
                <a:latin typeface="Century" panose="02040604050505020304" pitchFamily="18" charset="0"/>
                <a:ea typeface="Calibri" panose="020F0502020204030204" pitchFamily="34" charset="0"/>
                <a:cs typeface="Times New Roman" panose="02020603050405020304" pitchFamily="18" charset="0"/>
              </a:rPr>
              <a:t>INTRODUCTION</a:t>
            </a:r>
            <a:endParaRPr lang="en-IN" dirty="0"/>
          </a:p>
        </p:txBody>
      </p:sp>
      <p:sp>
        <p:nvSpPr>
          <p:cNvPr id="28" name="TextBox 27">
            <a:extLst>
              <a:ext uri="{FF2B5EF4-FFF2-40B4-BE49-F238E27FC236}">
                <a16:creationId xmlns:a16="http://schemas.microsoft.com/office/drawing/2014/main" id="{BC160BA3-FCCB-EC12-4D78-C6CF9DD8E6BE}"/>
              </a:ext>
            </a:extLst>
          </p:cNvPr>
          <p:cNvSpPr txBox="1"/>
          <p:nvPr/>
        </p:nvSpPr>
        <p:spPr>
          <a:xfrm>
            <a:off x="753035" y="1404082"/>
            <a:ext cx="10076330" cy="523899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1600"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rapid</a:t>
            </a:r>
            <a:r>
              <a:rPr lang="en-IN" sz="18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global growth in electronic commerce (e-commerce), businesses are attempting to gain a competitive advantage by using e-commerce to interact with customers.</a:t>
            </a: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8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endParaRPr lang="en-IN" sz="18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8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endParaRPr lang="en-IN" sz="18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8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sz="18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8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p>
          <a:p>
            <a:pPr marL="285750" indent="-285750">
              <a:buFont typeface="Wingdings" panose="05000000000000000000" pitchFamily="2" charset="2"/>
              <a:buChar char="§"/>
            </a:pPr>
            <a:endParaRPr lang="en-IN" dirty="0"/>
          </a:p>
        </p:txBody>
      </p:sp>
      <p:pic>
        <p:nvPicPr>
          <p:cNvPr id="31" name="Picture 30" descr="Logo">
            <a:extLst>
              <a:ext uri="{FF2B5EF4-FFF2-40B4-BE49-F238E27FC236}">
                <a16:creationId xmlns:a16="http://schemas.microsoft.com/office/drawing/2014/main" id="{56DB420A-B151-FE64-1F35-2A77844CA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1421" y="293609"/>
            <a:ext cx="186690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31E9E4E-2E55-B664-17AD-BA8597AF5EFA}"/>
              </a:ext>
            </a:extLst>
          </p:cNvPr>
          <p:cNvSpPr txBox="1"/>
          <p:nvPr/>
        </p:nvSpPr>
        <p:spPr>
          <a:xfrm>
            <a:off x="191589" y="1561179"/>
            <a:ext cx="11756570" cy="4647426"/>
          </a:xfrm>
          <a:prstGeom prst="rect">
            <a:avLst/>
          </a:prstGeom>
          <a:noFill/>
        </p:spPr>
        <p:txBody>
          <a:bodyPr wrap="square">
            <a:spAutoFit/>
          </a:bodyPr>
          <a:lstStyle/>
          <a:p>
            <a:pPr algn="just"/>
            <a:r>
              <a:rPr lang="en-DE" sz="1800" dirty="0">
                <a:latin typeface="Times New Roman" panose="02020603050405020304" pitchFamily="18" charset="0"/>
                <a:cs typeface="Times New Roman" panose="02020603050405020304" pitchFamily="18" charset="0"/>
              </a:rPr>
              <a:t>Q: What is Customer Retention?</a:t>
            </a:r>
          </a:p>
          <a:p>
            <a:pPr algn="just">
              <a:buNone/>
            </a:pPr>
            <a:endParaRPr lang="en-DE" sz="800" dirty="0">
              <a:latin typeface="Times New Roman" panose="02020603050405020304" pitchFamily="18" charset="0"/>
              <a:cs typeface="Times New Roman" panose="02020603050405020304" pitchFamily="18" charset="0"/>
            </a:endParaRPr>
          </a:p>
          <a:p>
            <a:pPr algn="just">
              <a:buNone/>
            </a:pPr>
            <a:r>
              <a:rPr lang="en-US" sz="1800" dirty="0">
                <a:solidFill>
                  <a:schemeClr val="tx1"/>
                </a:solidFill>
                <a:latin typeface="Times New Roman" panose="02020603050405020304" pitchFamily="18" charset="0"/>
                <a:cs typeface="Times New Roman" panose="02020603050405020304" pitchFamily="18" charset="0"/>
              </a:rPr>
              <a:t>Customer Retention refers to a company’s ability to turn customers into repeat buyers and prevent them from switching to a competitor. It indicates whether your product and the quality of the service please your existing customers. Customer Retention strategies are the processes and initiatives businesses put in place to build customer loyalty and improve customer lifetime value.</a:t>
            </a:r>
          </a:p>
          <a:p>
            <a:pPr algn="just">
              <a:buNone/>
            </a:pPr>
            <a:endParaRPr lang="en-US" sz="1800" dirty="0">
              <a:latin typeface="Times New Roman" panose="02020603050405020304" pitchFamily="18" charset="0"/>
              <a:cs typeface="Times New Roman" panose="02020603050405020304" pitchFamily="18" charset="0"/>
            </a:endParaRPr>
          </a:p>
          <a:p>
            <a:pPr algn="just">
              <a:buNone/>
            </a:pPr>
            <a:r>
              <a:rPr lang="en-US" sz="1800" dirty="0">
                <a:latin typeface="Times New Roman" panose="02020603050405020304" pitchFamily="18" charset="0"/>
                <a:cs typeface="Times New Roman" panose="02020603050405020304" pitchFamily="18" charset="0"/>
              </a:rPr>
              <a:t>Q: Why is it important?</a:t>
            </a:r>
          </a:p>
          <a:p>
            <a:pPr algn="just">
              <a:buNone/>
            </a:pPr>
            <a:endParaRPr lang="en-US" sz="1800" dirty="0">
              <a:latin typeface="Times New Roman" panose="02020603050405020304" pitchFamily="18" charset="0"/>
              <a:cs typeface="Times New Roman" panose="02020603050405020304" pitchFamily="18" charset="0"/>
            </a:endParaRPr>
          </a:p>
          <a:p>
            <a:pPr algn="just">
              <a:buNone/>
            </a:pPr>
            <a:r>
              <a:rPr lang="en-US" sz="1800" dirty="0">
                <a:solidFill>
                  <a:schemeClr val="tx1"/>
                </a:solidFill>
                <a:latin typeface="Times New Roman" panose="02020603050405020304" pitchFamily="18" charset="0"/>
                <a:cs typeface="Times New Roman" panose="02020603050405020304" pitchFamily="18" charset="0"/>
              </a:rPr>
              <a:t>Customer retention increases your customers’ lifetime value and boosts your revenue. It also helps you build amazing relationship with your customers. You aren’t just another website or store. They trust you with their money because you give them value in exchange. According to the Harvard Business Review, acquiring a new customer can be 5 to 25 times more expensive than holding on to an existing one. You don’t need to spend big on marketing, advertising or sales outreach. It is easier to turn existing customers into repeating ones, since they already trust your brand from previous purchases. New customers, however, often require more convincing when it comes to the initial sale.</a:t>
            </a:r>
          </a:p>
          <a:p>
            <a:pPr algn="just">
              <a:buNone/>
            </a:pPr>
            <a:endParaRPr lang="en-US" sz="1800" dirty="0">
              <a:latin typeface="Times New Roman" panose="02020603050405020304" pitchFamily="18" charset="0"/>
              <a:cs typeface="Times New Roman" panose="02020603050405020304" pitchFamily="18" charset="0"/>
            </a:endParaRPr>
          </a:p>
          <a:p>
            <a:pPr lvl="0" algn="just"/>
            <a:endParaRPr lang="en-DE" sz="1800" dirty="0">
              <a:latin typeface="Times New Roman" panose="02020603050405020304" pitchFamily="18" charset="0"/>
              <a:cs typeface="Times New Roman" panose="02020603050405020304" pitchFamily="18" charset="0"/>
            </a:endParaRPr>
          </a:p>
        </p:txBody>
      </p:sp>
      <p:sp>
        <p:nvSpPr>
          <p:cNvPr id="15" name="Title 14">
            <a:extLst>
              <a:ext uri="{FF2B5EF4-FFF2-40B4-BE49-F238E27FC236}">
                <a16:creationId xmlns:a16="http://schemas.microsoft.com/office/drawing/2014/main" id="{2CA3E1C3-BFF3-ADC1-15DF-AF0EED98F931}"/>
              </a:ext>
            </a:extLst>
          </p:cNvPr>
          <p:cNvSpPr>
            <a:spLocks noGrp="1"/>
          </p:cNvSpPr>
          <p:nvPr>
            <p:ph type="title"/>
          </p:nvPr>
        </p:nvSpPr>
        <p:spPr/>
        <p:txBody>
          <a:bodyPr/>
          <a:lstStyle/>
          <a:p>
            <a:r>
              <a:rPr lang="en-DE" u="sng" dirty="0">
                <a:latin typeface="Times New Roman" panose="02020603050405020304" pitchFamily="18" charset="0"/>
                <a:cs typeface="Times New Roman" panose="02020603050405020304" pitchFamily="18" charset="0"/>
              </a:rPr>
              <a:t>Problem Statement &amp; Objective</a:t>
            </a:r>
            <a:endParaRPr lang="en-IN" dirty="0"/>
          </a:p>
        </p:txBody>
      </p:sp>
      <p:pic>
        <p:nvPicPr>
          <p:cNvPr id="16" name="Picture 15" descr="Logo">
            <a:extLst>
              <a:ext uri="{FF2B5EF4-FFF2-40B4-BE49-F238E27FC236}">
                <a16:creationId xmlns:a16="http://schemas.microsoft.com/office/drawing/2014/main" id="{5D0D7E57-E1ED-563A-EA99-F178D0105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6918" y="331895"/>
            <a:ext cx="186690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88D2-201B-E7C7-4386-D3656866A4FF}"/>
              </a:ext>
            </a:extLst>
          </p:cNvPr>
          <p:cNvSpPr>
            <a:spLocks noGrp="1"/>
          </p:cNvSpPr>
          <p:nvPr>
            <p:ph type="title"/>
          </p:nvPr>
        </p:nvSpPr>
        <p:spPr/>
        <p:txBody>
          <a:bodyPr/>
          <a:lstStyle/>
          <a:p>
            <a:r>
              <a:rPr lang="en-DE" u="sng" dirty="0">
                <a:latin typeface="Times New Roman" panose="02020603050405020304" pitchFamily="18" charset="0"/>
                <a:cs typeface="Times New Roman" panose="02020603050405020304" pitchFamily="18" charset="0"/>
              </a:rPr>
              <a:t>Problem Statement &amp; Objective</a:t>
            </a:r>
            <a:endParaRPr lang="en-IN" dirty="0"/>
          </a:p>
        </p:txBody>
      </p:sp>
      <p:sp>
        <p:nvSpPr>
          <p:cNvPr id="3" name="Content Placeholder 2">
            <a:extLst>
              <a:ext uri="{FF2B5EF4-FFF2-40B4-BE49-F238E27FC236}">
                <a16:creationId xmlns:a16="http://schemas.microsoft.com/office/drawing/2014/main" id="{CCC05A74-4474-5160-5CB2-812276232371}"/>
              </a:ext>
            </a:extLst>
          </p:cNvPr>
          <p:cNvSpPr>
            <a:spLocks noGrp="1"/>
          </p:cNvSpPr>
          <p:nvPr>
            <p:ph sz="quarter" idx="10"/>
          </p:nvPr>
        </p:nvSpPr>
        <p:spPr>
          <a:xfrm>
            <a:off x="1027612" y="3123948"/>
            <a:ext cx="10154194" cy="2858841"/>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Customer Retention refers to the action and strategies a business uses to try and keep existing customers. To enable these actions, customer retention analytics provide predictive metrics of which customer might churn-which enable them to get ahead of it. Customer satisfaction </a:t>
            </a:r>
            <a:r>
              <a:rPr lang="en-IN"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Customer satisfaction has emerged as one of the most important factors that guarantee the success of online store; it has been posited as a key stimulant of purchase, repurchase intentions system quality, information quality, trust and net benefit. The research furthermore investigated the </a:t>
            </a:r>
            <a:r>
              <a:rPr lang="en-IN" dirty="0">
                <a:solidFill>
                  <a:srgbClr val="111111"/>
                </a:solidFill>
                <a:latin typeface="Arial" panose="020B0604020202020204" pitchFamily="34" charset="0"/>
                <a:ea typeface="Calibri" panose="020F0502020204030204" pitchFamily="34" charset="0"/>
                <a:cs typeface="Arial" panose="020B0604020202020204" pitchFamily="34" charset="0"/>
              </a:rPr>
              <a:t>factors</a:t>
            </a:r>
            <a:r>
              <a:rPr lang="en-IN"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Analytical skills has been applied to give findings and conclusion in detail.</a:t>
            </a:r>
            <a:endParaRPr lang="en-DE" dirty="0">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8236EFE0-1B2A-D3C7-0252-B0C98908773D}"/>
              </a:ext>
            </a:extLst>
          </p:cNvPr>
          <p:cNvSpPr txBox="1"/>
          <p:nvPr/>
        </p:nvSpPr>
        <p:spPr>
          <a:xfrm>
            <a:off x="683841" y="1017596"/>
            <a:ext cx="6096000" cy="2031325"/>
          </a:xfrm>
          <a:prstGeom prst="rect">
            <a:avLst/>
          </a:prstGeom>
          <a:noFill/>
        </p:spPr>
        <p:txBody>
          <a:bodyPr wrap="square">
            <a:spAutoFit/>
          </a:bodyPr>
          <a:lstStyle/>
          <a:p>
            <a:pPr algn="just">
              <a:buNone/>
            </a:pPr>
            <a:endParaRPr lang="en-US" sz="1400" dirty="0">
              <a:latin typeface="Arial" panose="020B0604020202020204" pitchFamily="34" charset="0"/>
              <a:cs typeface="Arial" panose="020B0604020202020204" pitchFamily="34" charset="0"/>
            </a:endParaRPr>
          </a:p>
          <a:p>
            <a:pPr algn="just">
              <a:buNone/>
            </a:pPr>
            <a:r>
              <a:rPr lang="en-US" sz="1400" dirty="0">
                <a:latin typeface="Arial" panose="020B0604020202020204" pitchFamily="34" charset="0"/>
                <a:cs typeface="Arial" panose="020B0604020202020204" pitchFamily="34" charset="0"/>
              </a:rPr>
              <a:t>Q: What are its benefits?</a:t>
            </a:r>
          </a:p>
          <a:p>
            <a:pPr algn="just">
              <a:buNone/>
            </a:pPr>
            <a:endParaRPr lang="en-US" sz="1400" dirty="0">
              <a:latin typeface="Arial" panose="020B0604020202020204" pitchFamily="34" charset="0"/>
              <a:cs typeface="Arial" panose="020B0604020202020204" pitchFamily="34" charset="0"/>
            </a:endParaRPr>
          </a:p>
          <a:p>
            <a:pPr marL="285750" lvl="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Retention is Cheaper than Acquisition</a:t>
            </a:r>
          </a:p>
          <a:p>
            <a:pPr marL="285750" lvl="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Loyal Customers are more profitable.</a:t>
            </a:r>
          </a:p>
          <a:p>
            <a:pPr marL="285750" lvl="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Your Brand will stand out from the crowd.</a:t>
            </a:r>
          </a:p>
          <a:p>
            <a:pPr marL="285750" lvl="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Engage customers provide more feedback.</a:t>
            </a:r>
          </a:p>
          <a:p>
            <a:pPr marL="285750" lvl="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Loyal customers are more forgiving.</a:t>
            </a:r>
          </a:p>
          <a:p>
            <a:pPr marL="285750" lvl="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Customers will explore your brand</a:t>
            </a:r>
          </a:p>
        </p:txBody>
      </p:sp>
      <p:pic>
        <p:nvPicPr>
          <p:cNvPr id="6" name="Picture 5" descr="Logo">
            <a:extLst>
              <a:ext uri="{FF2B5EF4-FFF2-40B4-BE49-F238E27FC236}">
                <a16:creationId xmlns:a16="http://schemas.microsoft.com/office/drawing/2014/main" id="{846EB310-02FE-547E-3921-73F23FCC0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329" y="453136"/>
            <a:ext cx="186690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50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6AC3-96DA-A708-768F-FD68A4897860}"/>
              </a:ext>
            </a:extLst>
          </p:cNvPr>
          <p:cNvSpPr>
            <a:spLocks noGrp="1"/>
          </p:cNvSpPr>
          <p:nvPr>
            <p:ph type="title"/>
          </p:nvPr>
        </p:nvSpPr>
        <p:spPr/>
        <p:txBody>
          <a:bodyPr/>
          <a:lstStyle/>
          <a:p>
            <a:r>
              <a:rPr lang="en-DE" sz="2800"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a:extLst>
              <a:ext uri="{FF2B5EF4-FFF2-40B4-BE49-F238E27FC236}">
                <a16:creationId xmlns:a16="http://schemas.microsoft.com/office/drawing/2014/main" id="{96B73038-20F9-BB49-3415-1B38B6FF6AF7}"/>
              </a:ext>
            </a:extLst>
          </p:cNvPr>
          <p:cNvSpPr>
            <a:spLocks noGrp="1"/>
          </p:cNvSpPr>
          <p:nvPr>
            <p:ph sz="quarter" idx="10"/>
          </p:nvPr>
        </p:nvSpPr>
        <p:spPr>
          <a:xfrm>
            <a:off x="539496" y="1435607"/>
            <a:ext cx="10041418" cy="5104529"/>
          </a:xfrm>
        </p:spPr>
        <p:txBody>
          <a:bodyPr>
            <a:normAutofit fontScale="32500" lnSpcReduction="20000"/>
          </a:bodyPr>
          <a:lstStyle/>
          <a:p>
            <a:pPr algn="just"/>
            <a:r>
              <a:rPr lang="en-US" sz="4200" dirty="0">
                <a:solidFill>
                  <a:schemeClr val="tx1"/>
                </a:solidFill>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a:t>
            </a:r>
            <a:r>
              <a:rPr lang="en-US" sz="4200" dirty="0">
                <a:solidFill>
                  <a:schemeClr val="tx1"/>
                </a:solidFill>
                <a:latin typeface="Arial" panose="020B0604020202020204" pitchFamily="34" charset="0"/>
                <a:cs typeface="Arial" panose="020B0604020202020204" pitchFamily="34" charset="0"/>
              </a:rPr>
              <a:t>key</a:t>
            </a:r>
            <a:r>
              <a:rPr lang="en-US" sz="4200" dirty="0">
                <a:solidFill>
                  <a:schemeClr val="tx1"/>
                </a:solidFill>
                <a:latin typeface="Times New Roman" panose="02020603050405020304" pitchFamily="18" charset="0"/>
                <a:cs typeface="Times New Roman" panose="02020603050405020304" pitchFamily="18" charset="0"/>
              </a:rPr>
              <a:t>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a:t>
            </a:r>
          </a:p>
          <a:p>
            <a:pPr algn="just"/>
            <a:endParaRPr lang="en-US" sz="4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Purchase Intention</a:t>
            </a:r>
          </a:p>
          <a:p>
            <a:pPr marL="285750" indent="-285750" algn="just">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User Satisfaction</a:t>
            </a:r>
          </a:p>
          <a:p>
            <a:pPr marL="285750" indent="-285750" algn="just">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Net Advantages</a:t>
            </a:r>
          </a:p>
          <a:p>
            <a:pPr marL="285750" indent="-285750" algn="just">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Data Quality</a:t>
            </a:r>
          </a:p>
          <a:p>
            <a:pPr marL="285750" indent="-285750" algn="just">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Framework Quality</a:t>
            </a:r>
          </a:p>
          <a:p>
            <a:endParaRPr lang="en-IN" sz="3300" dirty="0"/>
          </a:p>
        </p:txBody>
      </p:sp>
      <p:pic>
        <p:nvPicPr>
          <p:cNvPr id="4" name="Picture 3" descr="Logo">
            <a:extLst>
              <a:ext uri="{FF2B5EF4-FFF2-40B4-BE49-F238E27FC236}">
                <a16:creationId xmlns:a16="http://schemas.microsoft.com/office/drawing/2014/main" id="{086426B2-7248-636C-A961-2BC1A972F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329" y="453136"/>
            <a:ext cx="186690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554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76D30E-6C41-9E2F-5204-D1DBE0EA6690}"/>
              </a:ext>
            </a:extLst>
          </p:cNvPr>
          <p:cNvSpPr>
            <a:spLocks noGrp="1"/>
          </p:cNvSpPr>
          <p:nvPr>
            <p:ph type="title"/>
          </p:nvPr>
        </p:nvSpPr>
        <p:spPr>
          <a:xfrm>
            <a:off x="539496" y="804672"/>
            <a:ext cx="6877119" cy="640080"/>
          </a:xfrm>
        </p:spPr>
        <p:txBody>
          <a:bodyPr>
            <a:normAutofit fontScale="90000"/>
          </a:bodyPr>
          <a:lstStyle/>
          <a:p>
            <a:r>
              <a:rPr lang="en-IN" sz="2800"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DE" sz="2800" dirty="0">
                <a:latin typeface="Times New Roman" panose="02020603050405020304" pitchFamily="18" charset="0"/>
                <a:cs typeface="Times New Roman" panose="02020603050405020304" pitchFamily="18" charset="0"/>
              </a:rPr>
              <a:t>3.Exploratory Data Analysis</a:t>
            </a:r>
            <a:br>
              <a:rPr lang="en-DE" sz="2800" dirty="0">
                <a:latin typeface="Times New Roman" panose="02020603050405020304" pitchFamily="18" charset="0"/>
                <a:cs typeface="Times New Roman" panose="02020603050405020304" pitchFamily="18" charset="0"/>
              </a:rPr>
            </a:br>
            <a:endParaRPr lang="en-IN" dirty="0"/>
          </a:p>
        </p:txBody>
      </p:sp>
      <p:pic>
        <p:nvPicPr>
          <p:cNvPr id="6" name="Picture 5" descr="Logo">
            <a:extLst>
              <a:ext uri="{FF2B5EF4-FFF2-40B4-BE49-F238E27FC236}">
                <a16:creationId xmlns:a16="http://schemas.microsoft.com/office/drawing/2014/main" id="{9AD53116-26A6-1A44-8880-1EC92D51C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6836" y="527086"/>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94647B9-54F0-0DBD-BF66-2FD2A1524A9D}"/>
              </a:ext>
            </a:extLst>
          </p:cNvPr>
          <p:cNvSpPr txBox="1"/>
          <p:nvPr/>
        </p:nvSpPr>
        <p:spPr>
          <a:xfrm>
            <a:off x="644434" y="1603942"/>
            <a:ext cx="6096000" cy="1323439"/>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There are 269 rows and 71 columns.</a:t>
            </a: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There are no missing values in the dataset.</a:t>
            </a: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There are unwanted characters in columns.</a:t>
            </a: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There are 70 object type variable and one is int64 variable, however it is also categorical in nature.</a:t>
            </a:r>
          </a:p>
        </p:txBody>
      </p:sp>
    </p:spTree>
    <p:extLst>
      <p:ext uri="{BB962C8B-B14F-4D97-AF65-F5344CB8AC3E}">
        <p14:creationId xmlns:p14="http://schemas.microsoft.com/office/powerpoint/2010/main" val="397859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57C5-EA58-8CF5-A465-8A153C40DEEA}"/>
              </a:ext>
            </a:extLst>
          </p:cNvPr>
          <p:cNvSpPr>
            <a:spLocks noGrp="1"/>
          </p:cNvSpPr>
          <p:nvPr>
            <p:ph type="title"/>
          </p:nvPr>
        </p:nvSpPr>
        <p:spPr/>
        <p:txBody>
          <a:bodyPr/>
          <a:lstStyle/>
          <a:p>
            <a:r>
              <a:rPr lang="en-DE" sz="2800" dirty="0">
                <a:latin typeface="Times New Roman" panose="02020603050405020304" pitchFamily="18" charset="0"/>
                <a:cs typeface="Times New Roman" panose="02020603050405020304" pitchFamily="18" charset="0"/>
              </a:rPr>
              <a:t>3.Exploratory Data Analysis </a:t>
            </a:r>
            <a:endParaRPr lang="en-IN" dirty="0"/>
          </a:p>
        </p:txBody>
      </p:sp>
      <p:pic>
        <p:nvPicPr>
          <p:cNvPr id="4" name="Content Placeholder 3">
            <a:extLst>
              <a:ext uri="{FF2B5EF4-FFF2-40B4-BE49-F238E27FC236}">
                <a16:creationId xmlns:a16="http://schemas.microsoft.com/office/drawing/2014/main" id="{7F4A1B3D-44F8-F14C-61FA-85DFB825D878}"/>
              </a:ext>
            </a:extLst>
          </p:cNvPr>
          <p:cNvPicPr>
            <a:picLocks noGrp="1" noChangeAspect="1"/>
          </p:cNvPicPr>
          <p:nvPr>
            <p:ph sz="quarter" idx="10"/>
          </p:nvPr>
        </p:nvPicPr>
        <p:blipFill>
          <a:blip r:embed="rId2"/>
          <a:stretch>
            <a:fillRect/>
          </a:stretch>
        </p:blipFill>
        <p:spPr>
          <a:xfrm>
            <a:off x="956310" y="2100262"/>
            <a:ext cx="3705225" cy="2647950"/>
          </a:xfrm>
          <a:prstGeom prst="rect">
            <a:avLst/>
          </a:prstGeom>
        </p:spPr>
      </p:pic>
      <p:pic>
        <p:nvPicPr>
          <p:cNvPr id="1027" name="Picture 3">
            <a:extLst>
              <a:ext uri="{FF2B5EF4-FFF2-40B4-BE49-F238E27FC236}">
                <a16:creationId xmlns:a16="http://schemas.microsoft.com/office/drawing/2014/main" id="{B46D9FF5-3BE8-4388-B5C3-45CB5C1C4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1485" y="2105025"/>
            <a:ext cx="3790950" cy="26479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6E9F910-A4D4-56B0-E379-E4305715F10D}"/>
              </a:ext>
            </a:extLst>
          </p:cNvPr>
          <p:cNvSpPr txBox="1"/>
          <p:nvPr/>
        </p:nvSpPr>
        <p:spPr>
          <a:xfrm>
            <a:off x="1199878" y="4851402"/>
            <a:ext cx="6923314" cy="400110"/>
          </a:xfrm>
          <a:prstGeom prst="rect">
            <a:avLst/>
          </a:prstGeom>
          <a:noFill/>
        </p:spPr>
        <p:txBody>
          <a:bodyPr wrap="square">
            <a:spAutoFit/>
          </a:bodyPr>
          <a:lstStyle/>
          <a:p>
            <a:r>
              <a:rPr lang="en-US" sz="1000" dirty="0"/>
              <a:t>The number of gender of respondent for Female customers have high counts compared to Male customers. That is around 67% of female customers shopped online and only 32% of male customers shopped online.</a:t>
            </a:r>
            <a:endParaRPr lang="en-IN" sz="1000" dirty="0"/>
          </a:p>
        </p:txBody>
      </p:sp>
      <p:sp>
        <p:nvSpPr>
          <p:cNvPr id="10" name="TextBox 9">
            <a:extLst>
              <a:ext uri="{FF2B5EF4-FFF2-40B4-BE49-F238E27FC236}">
                <a16:creationId xmlns:a16="http://schemas.microsoft.com/office/drawing/2014/main" id="{02D6D366-EDB4-ADD7-1E6F-1BB855CA5F86}"/>
              </a:ext>
            </a:extLst>
          </p:cNvPr>
          <p:cNvSpPr txBox="1"/>
          <p:nvPr/>
        </p:nvSpPr>
        <p:spPr>
          <a:xfrm>
            <a:off x="1199878" y="5251512"/>
            <a:ext cx="6096000" cy="246221"/>
          </a:xfrm>
          <a:prstGeom prst="rect">
            <a:avLst/>
          </a:prstGeom>
          <a:noFill/>
        </p:spPr>
        <p:txBody>
          <a:bodyPr wrap="square">
            <a:spAutoFit/>
          </a:bodyPr>
          <a:lstStyle/>
          <a:p>
            <a:r>
              <a:rPr lang="en-US" sz="1000" b="0" i="0" dirty="0">
                <a:solidFill>
                  <a:srgbClr val="000000"/>
                </a:solidFill>
                <a:effectLst/>
                <a:latin typeface="Helvetica Neue"/>
              </a:rPr>
              <a:t>Customers aged between 21-50 </a:t>
            </a:r>
            <a:r>
              <a:rPr lang="en-US" sz="1000" b="0" i="0" dirty="0" err="1">
                <a:solidFill>
                  <a:srgbClr val="000000"/>
                </a:solidFill>
                <a:effectLst/>
                <a:latin typeface="Helvetica Neue"/>
              </a:rPr>
              <a:t>yrs</a:t>
            </a:r>
            <a:r>
              <a:rPr lang="en-US" sz="1000" b="0" i="0" dirty="0">
                <a:solidFill>
                  <a:srgbClr val="000000"/>
                </a:solidFill>
                <a:effectLst/>
                <a:latin typeface="Helvetica Neue"/>
              </a:rPr>
              <a:t> mostly doing online shopping</a:t>
            </a:r>
            <a:endParaRPr lang="en-IN" sz="1000" dirty="0"/>
          </a:p>
        </p:txBody>
      </p:sp>
      <p:pic>
        <p:nvPicPr>
          <p:cNvPr id="11" name="Picture 10" descr="Logo">
            <a:extLst>
              <a:ext uri="{FF2B5EF4-FFF2-40B4-BE49-F238E27FC236}">
                <a16:creationId xmlns:a16="http://schemas.microsoft.com/office/drawing/2014/main" id="{EE9D3DF9-F770-413F-ADEB-B55E746337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7431" y="448056"/>
            <a:ext cx="186690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30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1DFA-C54C-9370-3AE6-851FCA8374CF}"/>
              </a:ext>
            </a:extLst>
          </p:cNvPr>
          <p:cNvSpPr>
            <a:spLocks noGrp="1"/>
          </p:cNvSpPr>
          <p:nvPr>
            <p:ph type="title"/>
          </p:nvPr>
        </p:nvSpPr>
        <p:spPr>
          <a:xfrm>
            <a:off x="521207" y="448056"/>
            <a:ext cx="6877119" cy="987044"/>
          </a:xfrm>
        </p:spPr>
        <p:txBody>
          <a:bodyPr>
            <a:normAutofit/>
          </a:bodyPr>
          <a:lstStyle/>
          <a:p>
            <a:r>
              <a:rPr lang="en-DE" sz="2800" dirty="0">
                <a:latin typeface="Times New Roman" panose="02020603050405020304" pitchFamily="18" charset="0"/>
                <a:cs typeface="Times New Roman" panose="02020603050405020304" pitchFamily="18" charset="0"/>
              </a:rPr>
              <a:t>3.Exploratory Data Analysis Contd…</a:t>
            </a:r>
            <a:br>
              <a:rPr lang="en-DE" sz="2800" dirty="0">
                <a:latin typeface="Times New Roman" panose="02020603050405020304" pitchFamily="18"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0A59F6D8-D3C3-7046-9786-21BCF20C5A42}"/>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tretch>
            <a:fillRect/>
          </a:stretch>
        </p:blipFill>
        <p:spPr bwMode="auto">
          <a:xfrm>
            <a:off x="1118364" y="1435100"/>
            <a:ext cx="3259196" cy="3978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3644BBF-8F5B-AC16-4F89-EFF1ECE14FF3}"/>
              </a:ext>
            </a:extLst>
          </p:cNvPr>
          <p:cNvPicPr>
            <a:picLocks noChangeAspect="1"/>
          </p:cNvPicPr>
          <p:nvPr/>
        </p:nvPicPr>
        <p:blipFill>
          <a:blip r:embed="rId3"/>
          <a:stretch>
            <a:fillRect/>
          </a:stretch>
        </p:blipFill>
        <p:spPr>
          <a:xfrm>
            <a:off x="4187786" y="1142802"/>
            <a:ext cx="3816427" cy="4572396"/>
          </a:xfrm>
          <a:prstGeom prst="rect">
            <a:avLst/>
          </a:prstGeom>
        </p:spPr>
      </p:pic>
      <p:sp>
        <p:nvSpPr>
          <p:cNvPr id="7" name="TextBox 6">
            <a:extLst>
              <a:ext uri="{FF2B5EF4-FFF2-40B4-BE49-F238E27FC236}">
                <a16:creationId xmlns:a16="http://schemas.microsoft.com/office/drawing/2014/main" id="{A8E1EBA7-D09F-E4FE-D5AD-993383955FDB}"/>
              </a:ext>
            </a:extLst>
          </p:cNvPr>
          <p:cNvSpPr txBox="1"/>
          <p:nvPr/>
        </p:nvSpPr>
        <p:spPr>
          <a:xfrm>
            <a:off x="8151222" y="1821656"/>
            <a:ext cx="3622767" cy="861774"/>
          </a:xfrm>
          <a:prstGeom prst="rect">
            <a:avLst/>
          </a:prstGeom>
          <a:noFill/>
        </p:spPr>
        <p:txBody>
          <a:bodyPr wrap="square">
            <a:spAutoFit/>
          </a:bodyPr>
          <a:lstStyle/>
          <a:p>
            <a:pPr algn="just"/>
            <a:r>
              <a:rPr lang="en-US" sz="1000" dirty="0">
                <a:latin typeface="Times New Roman" panose="02020603050405020304" pitchFamily="18" charset="0"/>
                <a:cs typeface="Times New Roman" panose="02020603050405020304" pitchFamily="18" charset="0"/>
              </a:rPr>
              <a:t>Delhi is the most prone for online shopping followed by Greater Noida and Noida</a:t>
            </a:r>
          </a:p>
          <a:p>
            <a:pPr algn="just"/>
            <a:r>
              <a:rPr lang="en-US" sz="1000" dirty="0">
                <a:latin typeface="Times New Roman" panose="02020603050405020304" pitchFamily="18" charset="0"/>
                <a:cs typeface="Times New Roman" panose="02020603050405020304" pitchFamily="18" charset="0"/>
              </a:rPr>
              <a:t>Moradabad and </a:t>
            </a:r>
            <a:r>
              <a:rPr lang="en-US" sz="1000" dirty="0" err="1">
                <a:latin typeface="Times New Roman" panose="02020603050405020304" pitchFamily="18" charset="0"/>
                <a:cs typeface="Times New Roman" panose="02020603050405020304" pitchFamily="18" charset="0"/>
              </a:rPr>
              <a:t>Bulandshahr</a:t>
            </a:r>
            <a:r>
              <a:rPr lang="en-US" sz="1000" dirty="0">
                <a:latin typeface="Times New Roman" panose="02020603050405020304" pitchFamily="18" charset="0"/>
                <a:cs typeface="Times New Roman" panose="02020603050405020304" pitchFamily="18" charset="0"/>
              </a:rPr>
              <a:t> has least number of shoppers.</a:t>
            </a:r>
          </a:p>
          <a:p>
            <a:pPr algn="just"/>
            <a:r>
              <a:rPr lang="en-US" sz="1000" dirty="0">
                <a:solidFill>
                  <a:schemeClr val="tx1"/>
                </a:solidFill>
                <a:latin typeface="Times New Roman" panose="02020603050405020304" pitchFamily="18" charset="0"/>
                <a:cs typeface="Times New Roman" panose="02020603050405020304" pitchFamily="18" charset="0"/>
              </a:rPr>
              <a:t>Majority of people are shopping from more than 4 years</a:t>
            </a:r>
            <a:r>
              <a:rPr lang="en-US" sz="1000" b="1" dirty="0">
                <a:latin typeface="Times New Roman" panose="02020603050405020304" pitchFamily="18" charset="0"/>
                <a:cs typeface="Times New Roman" panose="02020603050405020304" pitchFamily="18" charset="0"/>
              </a:rPr>
              <a:t>.</a:t>
            </a:r>
            <a:endParaRPr lang="en-IN" sz="1000" b="1" dirty="0">
              <a:latin typeface="Times New Roman" panose="02020603050405020304" pitchFamily="18" charset="0"/>
              <a:cs typeface="Times New Roman" panose="02020603050405020304" pitchFamily="18" charset="0"/>
            </a:endParaRPr>
          </a:p>
          <a:p>
            <a:pPr algn="just"/>
            <a:endParaRPr lang="en-IN" sz="1000" dirty="0">
              <a:latin typeface="Times New Roman" panose="02020603050405020304" pitchFamily="18" charset="0"/>
              <a:cs typeface="Times New Roman" panose="02020603050405020304" pitchFamily="18" charset="0"/>
            </a:endParaRPr>
          </a:p>
        </p:txBody>
      </p:sp>
      <p:pic>
        <p:nvPicPr>
          <p:cNvPr id="8" name="Picture 7" descr="Logo">
            <a:extLst>
              <a:ext uri="{FF2B5EF4-FFF2-40B4-BE49-F238E27FC236}">
                <a16:creationId xmlns:a16="http://schemas.microsoft.com/office/drawing/2014/main" id="{C2F45E4F-2952-B845-3F1E-826DC90FCA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3893" y="448056"/>
            <a:ext cx="186690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055261"/>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{337A2DDF-0E9F-4E69-BCD5-91D112BDC9F3}tf10001108_win32</Template>
  <TotalTime>41</TotalTime>
  <Words>1092</Words>
  <Application>Microsoft Office PowerPoint</Application>
  <PresentationFormat>Widescreen</PresentationFormat>
  <Paragraphs>67</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vt:lpstr>
      <vt:lpstr>Helvetica Neue</vt:lpstr>
      <vt:lpstr>Segoe UI</vt:lpstr>
      <vt:lpstr>Segoe UI Light</vt:lpstr>
      <vt:lpstr>Times New Roman</vt:lpstr>
      <vt:lpstr>Wingdings</vt:lpstr>
      <vt:lpstr>WelcomeDoc</vt:lpstr>
      <vt:lpstr>PowerPoint Presentation</vt:lpstr>
      <vt:lpstr>PowerPoint Presentation</vt:lpstr>
      <vt:lpstr>INTRODUCTION</vt:lpstr>
      <vt:lpstr>Problem Statement &amp; Objective</vt:lpstr>
      <vt:lpstr>Problem Statement &amp; Objective</vt:lpstr>
      <vt:lpstr>Literature Review</vt:lpstr>
      <vt:lpstr>                                                                                       3.Exploratory Data Analysis </vt:lpstr>
      <vt:lpstr>3.Exploratory Data Analysis </vt:lpstr>
      <vt:lpstr>3.Exploratory Data Analysis Contd… </vt:lpstr>
      <vt:lpstr>3.Exploratory Data Analysis Contd… </vt:lpstr>
      <vt:lpstr>PowerPoint Presentation</vt:lpstr>
      <vt:lpstr>PowerPoint Presentation</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vikas bandgar</dc:creator>
  <cp:keywords/>
  <cp:lastModifiedBy>vikas bandgar</cp:lastModifiedBy>
  <cp:revision>16</cp:revision>
  <dcterms:created xsi:type="dcterms:W3CDTF">2022-06-28T13:57:09Z</dcterms:created>
  <dcterms:modified xsi:type="dcterms:W3CDTF">2022-06-28T14:38:58Z</dcterms:modified>
  <cp:version/>
</cp:coreProperties>
</file>