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300" r:id="rId38"/>
    <p:sldId id="299" r:id="rId39"/>
    <p:sldId id="291" r:id="rId40"/>
    <p:sldId id="292" r:id="rId41"/>
    <p:sldId id="293" r:id="rId42"/>
    <p:sldId id="294" r:id="rId43"/>
    <p:sldId id="295" r:id="rId44"/>
    <p:sldId id="296" r:id="rId45"/>
    <p:sldId id="29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666DEE-E29B-49A2-ACD4-FE3577C173E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66DEE-E29B-49A2-ACD4-FE3577C173E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66DEE-E29B-49A2-ACD4-FE3577C173E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66DEE-E29B-49A2-ACD4-FE3577C173E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66DEE-E29B-49A2-ACD4-FE3577C173E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666DEE-E29B-49A2-ACD4-FE3577C173E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66DEE-E29B-49A2-ACD4-FE3577C173E7}"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66DEE-E29B-49A2-ACD4-FE3577C173E7}"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66DEE-E29B-49A2-ACD4-FE3577C173E7}"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66DEE-E29B-49A2-ACD4-FE3577C173E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66DEE-E29B-49A2-ACD4-FE3577C173E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D2F24-5590-4A29-864C-627A8C89EC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66DEE-E29B-49A2-ACD4-FE3577C173E7}" type="datetimeFigureOut">
              <a:rPr lang="en-US" smtClean="0"/>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D2F24-5590-4A29-864C-627A8C89EC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some of the popular TLDs include:</a:t>
            </a:r>
          </a:p>
        </p:txBody>
      </p:sp>
      <p:sp>
        <p:nvSpPr>
          <p:cNvPr id="3" name="Content Placeholder 2"/>
          <p:cNvSpPr>
            <a:spLocks noGrp="1"/>
          </p:cNvSpPr>
          <p:nvPr>
            <p:ph idx="1"/>
          </p:nvPr>
        </p:nvSpPr>
        <p:spPr/>
        <p:txBody>
          <a:bodyPr/>
          <a:lstStyle/>
          <a:p>
            <a:r>
              <a:rPr lang="en-US" dirty="0" smtClean="0"/>
              <a:t>.com = Commercial</a:t>
            </a:r>
          </a:p>
          <a:p>
            <a:r>
              <a:rPr lang="en-US" dirty="0" smtClean="0"/>
              <a:t>.</a:t>
            </a:r>
            <a:r>
              <a:rPr lang="en-US" dirty="0" err="1" smtClean="0"/>
              <a:t>edu</a:t>
            </a:r>
            <a:r>
              <a:rPr lang="en-US" dirty="0" smtClean="0"/>
              <a:t> = Educational</a:t>
            </a:r>
          </a:p>
          <a:p>
            <a:r>
              <a:rPr lang="en-US" dirty="0" smtClean="0"/>
              <a:t>.</a:t>
            </a:r>
            <a:r>
              <a:rPr lang="en-US" dirty="0" err="1" smtClean="0"/>
              <a:t>gov</a:t>
            </a:r>
            <a:r>
              <a:rPr lang="en-US" dirty="0" smtClean="0"/>
              <a:t> = Government</a:t>
            </a:r>
          </a:p>
          <a:p>
            <a:r>
              <a:rPr lang="en-US" dirty="0" smtClean="0"/>
              <a:t>.</a:t>
            </a:r>
            <a:r>
              <a:rPr lang="en-US" dirty="0" err="1" smtClean="0"/>
              <a:t>int</a:t>
            </a:r>
            <a:r>
              <a:rPr lang="en-US" dirty="0" smtClean="0"/>
              <a:t> = Organization</a:t>
            </a:r>
          </a:p>
          <a:p>
            <a:r>
              <a:rPr lang="en-US" dirty="0" smtClean="0"/>
              <a:t>.mil = US Military</a:t>
            </a:r>
          </a:p>
          <a:p>
            <a:r>
              <a:rPr lang="en-US" dirty="0" err="1" smtClean="0"/>
              <a:t>.net</a:t>
            </a:r>
            <a:r>
              <a:rPr lang="en-US" dirty="0" smtClean="0"/>
              <a:t> = Networking Providers</a:t>
            </a:r>
          </a:p>
          <a:p>
            <a:r>
              <a:rPr lang="en-US" dirty="0" smtClean="0"/>
              <a:t>.org = Non-profit Organization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Internet Works</a:t>
            </a:r>
            <a:endParaRPr lang="en-US" dirty="0"/>
          </a:p>
        </p:txBody>
      </p:sp>
      <p:sp>
        <p:nvSpPr>
          <p:cNvPr id="3" name="Content Placeholder 2"/>
          <p:cNvSpPr>
            <a:spLocks noGrp="1"/>
          </p:cNvSpPr>
          <p:nvPr>
            <p:ph idx="1"/>
          </p:nvPr>
        </p:nvSpPr>
        <p:spPr/>
        <p:txBody>
          <a:bodyPr/>
          <a:lstStyle/>
          <a:p>
            <a:r>
              <a:rPr lang="en-US" dirty="0"/>
              <a:t>First, you open your Web browser and connect to our Web site. When you do this, your computer sends an electronic request over your Internet connection to your </a:t>
            </a:r>
            <a:r>
              <a:rPr lang="en-US" b="1" dirty="0"/>
              <a:t>Internet service provider (ISP)</a:t>
            </a:r>
            <a:r>
              <a:rPr lang="en-US" dirty="0"/>
              <a:t>. The ISP routes the request to a server further up the chain on the Internet.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server will look for a match for the domain name you've typed in (such as www</a:t>
            </a:r>
            <a:r>
              <a:rPr lang="en-US" dirty="0" smtClean="0"/>
              <a:t>. Daviet.com</a:t>
            </a:r>
            <a:r>
              <a:rPr lang="en-US" dirty="0"/>
              <a:t>). If it finds a match, it will direct your request to the proper server's IP address. If it doesn't find a match, it will send the request further up the chain to a server that has more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TCP/IP Model</a:t>
            </a:r>
            <a:br>
              <a:rPr lang="en-US" b="1" dirty="0"/>
            </a:br>
            <a:endParaRPr lang="en-US" dirty="0"/>
          </a:p>
        </p:txBody>
      </p:sp>
      <p:sp>
        <p:nvSpPr>
          <p:cNvPr id="3" name="Content Placeholder 2"/>
          <p:cNvSpPr>
            <a:spLocks noGrp="1"/>
          </p:cNvSpPr>
          <p:nvPr>
            <p:ph idx="1"/>
          </p:nvPr>
        </p:nvSpPr>
        <p:spPr/>
        <p:txBody>
          <a:bodyPr/>
          <a:lstStyle/>
          <a:p>
            <a:r>
              <a:rPr lang="en-US" dirty="0"/>
              <a:t> It stands for Transmission Control Protocol/Internet Protocol. The </a:t>
            </a:r>
            <a:r>
              <a:rPr lang="en-US" b="1" dirty="0"/>
              <a:t>TCP/IP model</a:t>
            </a:r>
            <a:r>
              <a:rPr lang="en-US" dirty="0"/>
              <a:t> is a concise version of the OSI model. It contains four layers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descr="TCP/IP Model: What are Layers &amp; Protocol? TCP/IP St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TCP/IP Model: What are Layers &amp; Protocol? TCP/IP St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TCP/IP Model: What are Layers &amp; Protocol? TCP/IP St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90" name="Picture 10" descr="https://media.geeksforgeeks.org/wp-content/uploads/tcpAndOSI.png"/>
          <p:cNvPicPr>
            <a:picLocks noChangeAspect="1" noChangeArrowheads="1"/>
          </p:cNvPicPr>
          <p:nvPr/>
        </p:nvPicPr>
        <p:blipFill>
          <a:blip r:embed="rId2"/>
          <a:srcRect/>
          <a:stretch>
            <a:fillRect/>
          </a:stretch>
        </p:blipFill>
        <p:spPr bwMode="auto">
          <a:xfrm>
            <a:off x="1000100" y="1428736"/>
            <a:ext cx="7871244" cy="350996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1 Network </a:t>
            </a:r>
            <a:r>
              <a:rPr lang="en-US" b="1" dirty="0"/>
              <a:t>Access Layer </a:t>
            </a:r>
            <a:br>
              <a:rPr lang="en-US" b="1" dirty="0"/>
            </a:br>
            <a:endParaRPr lang="en-US" dirty="0"/>
          </a:p>
        </p:txBody>
      </p:sp>
      <p:sp>
        <p:nvSpPr>
          <p:cNvPr id="3" name="Content Placeholder 2"/>
          <p:cNvSpPr>
            <a:spLocks noGrp="1"/>
          </p:cNvSpPr>
          <p:nvPr>
            <p:ph idx="1"/>
          </p:nvPr>
        </p:nvSpPr>
        <p:spPr/>
        <p:txBody>
          <a:bodyPr/>
          <a:lstStyle/>
          <a:p>
            <a:r>
              <a:rPr lang="en-US" dirty="0"/>
              <a:t>It defines how the data should be sent physically through the network.</a:t>
            </a:r>
          </a:p>
          <a:p>
            <a:r>
              <a:rPr lang="en-US" dirty="0"/>
              <a:t>This layer is mainly responsible for the transmission of the data between two devices on the same network.</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Internet </a:t>
            </a:r>
            <a:r>
              <a:rPr lang="en-US" dirty="0"/>
              <a:t>Layer</a:t>
            </a:r>
            <a:br>
              <a:rPr lang="en-US" dirty="0"/>
            </a:br>
            <a:endParaRPr lang="en-US" dirty="0"/>
          </a:p>
        </p:txBody>
      </p:sp>
      <p:sp>
        <p:nvSpPr>
          <p:cNvPr id="3" name="Content Placeholder 2"/>
          <p:cNvSpPr>
            <a:spLocks noGrp="1"/>
          </p:cNvSpPr>
          <p:nvPr>
            <p:ph idx="1"/>
          </p:nvPr>
        </p:nvSpPr>
        <p:spPr/>
        <p:txBody>
          <a:bodyPr/>
          <a:lstStyle/>
          <a:p>
            <a:r>
              <a:rPr lang="en-US" dirty="0"/>
              <a:t>The main responsibility of the internet layer is to send the packets from any network, and they arrive at the destination irrespective of the route they take.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Transport </a:t>
            </a:r>
            <a:r>
              <a:rPr lang="en-US" dirty="0"/>
              <a:t>Layer</a:t>
            </a:r>
            <a:br>
              <a:rPr lang="en-US" dirty="0"/>
            </a:br>
            <a:endParaRPr lang="en-US" dirty="0"/>
          </a:p>
        </p:txBody>
      </p:sp>
      <p:sp>
        <p:nvSpPr>
          <p:cNvPr id="3" name="Content Placeholder 2"/>
          <p:cNvSpPr>
            <a:spLocks noGrp="1"/>
          </p:cNvSpPr>
          <p:nvPr>
            <p:ph idx="1"/>
          </p:nvPr>
        </p:nvSpPr>
        <p:spPr/>
        <p:txBody>
          <a:bodyPr/>
          <a:lstStyle/>
          <a:p>
            <a:r>
              <a:rPr lang="en-US" dirty="0"/>
              <a:t>The transport layer is responsible for the reliability, flow control, and correction of data which is being sent over the network.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Application Layer</a:t>
            </a:r>
            <a:endParaRPr lang="en-US" dirty="0"/>
          </a:p>
        </p:txBody>
      </p:sp>
      <p:sp>
        <p:nvSpPr>
          <p:cNvPr id="3" name="Content Placeholder 2"/>
          <p:cNvSpPr>
            <a:spLocks noGrp="1"/>
          </p:cNvSpPr>
          <p:nvPr>
            <p:ph idx="1"/>
          </p:nvPr>
        </p:nvSpPr>
        <p:spPr/>
        <p:txBody>
          <a:bodyPr/>
          <a:lstStyle/>
          <a:p>
            <a:r>
              <a:rPr lang="en-US" dirty="0"/>
              <a:t>An application layer is the topmost layer in the TCP/IP model.</a:t>
            </a:r>
          </a:p>
          <a:p>
            <a:r>
              <a:rPr lang="en-US" dirty="0"/>
              <a:t>It is responsible for handling high-level protocols, issues of representation.</a:t>
            </a:r>
          </a:p>
          <a:p>
            <a:r>
              <a:rPr lang="en-US" dirty="0"/>
              <a:t>This layer allows the user to interact with the application.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t>
            </a:r>
            <a:r>
              <a:rPr lang="en-US" dirty="0" smtClean="0"/>
              <a:t>stablishing connectivity on the internet client </a:t>
            </a:r>
            <a:r>
              <a:rPr lang="en-US" dirty="0" err="1" smtClean="0"/>
              <a:t>ip</a:t>
            </a:r>
            <a:r>
              <a:rPr lang="en-US" dirty="0" smtClean="0"/>
              <a:t> address</a:t>
            </a:r>
            <a:endParaRPr lang="en-US" dirty="0"/>
          </a:p>
        </p:txBody>
      </p:sp>
      <p:sp>
        <p:nvSpPr>
          <p:cNvPr id="3" name="Content Placeholder 2"/>
          <p:cNvSpPr>
            <a:spLocks noGrp="1"/>
          </p:cNvSpPr>
          <p:nvPr>
            <p:ph idx="1"/>
          </p:nvPr>
        </p:nvSpPr>
        <p:spPr/>
        <p:txBody>
          <a:bodyPr/>
          <a:lstStyle/>
          <a:p>
            <a:r>
              <a:rPr lang="en-US" b="1" dirty="0"/>
              <a:t>Internet Service Provider (ISP)</a:t>
            </a:r>
            <a:r>
              <a:rPr lang="en-US" dirty="0"/>
              <a:t> is a company offering access to internet. They offer various services:</a:t>
            </a:r>
          </a:p>
          <a:p>
            <a:r>
              <a:rPr lang="en-US" dirty="0"/>
              <a:t>Internet Access</a:t>
            </a:r>
          </a:p>
          <a:p>
            <a:r>
              <a:rPr lang="en-US" dirty="0"/>
              <a:t>Domain name registration</a:t>
            </a:r>
          </a:p>
          <a:p>
            <a:r>
              <a:rPr lang="en-US" dirty="0"/>
              <a:t>Dial-up access</a:t>
            </a:r>
          </a:p>
          <a:p>
            <a:r>
              <a:rPr lang="en-US" dirty="0"/>
              <a:t>Leased line access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Internet </a:t>
            </a:r>
            <a:br>
              <a:rPr lang="en-US" dirty="0"/>
            </a:br>
            <a:endParaRPr lang="en-US" dirty="0"/>
          </a:p>
        </p:txBody>
      </p:sp>
      <p:sp>
        <p:nvSpPr>
          <p:cNvPr id="3" name="Content Placeholder 2"/>
          <p:cNvSpPr>
            <a:spLocks noGrp="1"/>
          </p:cNvSpPr>
          <p:nvPr>
            <p:ph idx="1"/>
          </p:nvPr>
        </p:nvSpPr>
        <p:spPr/>
        <p:txBody>
          <a:bodyPr/>
          <a:lstStyle/>
          <a:p>
            <a:r>
              <a:rPr lang="en-US" dirty="0" smtClean="0"/>
              <a:t>The Internet is a vast network that connects computers all over the world. Through the Internet, people can share information and communicate from anywhere with an Internet connection.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ISP Types</a:t>
            </a:r>
            <a:br>
              <a:rPr lang="en-US" dirty="0"/>
            </a:br>
            <a:endParaRPr lang="en-US" dirty="0"/>
          </a:p>
        </p:txBody>
      </p:sp>
      <p:sp>
        <p:nvSpPr>
          <p:cNvPr id="3" name="Content Placeholder 2"/>
          <p:cNvSpPr>
            <a:spLocks noGrp="1"/>
          </p:cNvSpPr>
          <p:nvPr>
            <p:ph idx="1"/>
          </p:nvPr>
        </p:nvSpPr>
        <p:spPr/>
        <p:txBody>
          <a:bodyPr/>
          <a:lstStyle/>
          <a:p>
            <a:r>
              <a:rPr lang="en-US" dirty="0"/>
              <a:t>ISPs can broadly be classified into six categories </a:t>
            </a:r>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nternet_technologies_tutorial"/>
          <p:cNvPicPr>
            <a:picLocks noChangeAspect="1" noChangeArrowheads="1"/>
          </p:cNvPicPr>
          <p:nvPr/>
        </p:nvPicPr>
        <p:blipFill>
          <a:blip r:embed="rId2"/>
          <a:srcRect/>
          <a:stretch>
            <a:fillRect/>
          </a:stretch>
        </p:blipFill>
        <p:spPr bwMode="auto">
          <a:xfrm>
            <a:off x="928662" y="571480"/>
            <a:ext cx="6929486" cy="356235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FF0000"/>
                </a:solidFill>
              </a:rPr>
              <a:t>Access providers</a:t>
            </a:r>
          </a:p>
          <a:p>
            <a:r>
              <a:rPr lang="en-US" dirty="0"/>
              <a:t>They provide access to internet through telephone lines, cable </a:t>
            </a:r>
            <a:r>
              <a:rPr lang="en-US" dirty="0" err="1"/>
              <a:t>wi-fi</a:t>
            </a:r>
            <a:r>
              <a:rPr lang="en-US" dirty="0"/>
              <a:t> or fiber optics.</a:t>
            </a:r>
          </a:p>
          <a:p>
            <a:r>
              <a:rPr lang="en-US" dirty="0">
                <a:solidFill>
                  <a:srgbClr val="FF0000"/>
                </a:solidFill>
              </a:rPr>
              <a:t>Mailbox Provider</a:t>
            </a:r>
          </a:p>
          <a:p>
            <a:r>
              <a:rPr lang="en-US" dirty="0"/>
              <a:t>Such providers offer mailbox hosting services.</a:t>
            </a:r>
          </a:p>
          <a:p>
            <a:r>
              <a:rPr lang="en-US" dirty="0">
                <a:solidFill>
                  <a:srgbClr val="FF0000"/>
                </a:solidFill>
              </a:rPr>
              <a:t>Hosting ISPs</a:t>
            </a:r>
          </a:p>
          <a:p>
            <a:r>
              <a:rPr lang="en-US" dirty="0"/>
              <a:t>Hosting ISPs offers e-mail, and other web hosting services such as virtual machines, clouds etc.</a:t>
            </a:r>
          </a:p>
          <a:p>
            <a:r>
              <a:rPr lang="en-US" dirty="0">
                <a:solidFill>
                  <a:srgbClr val="FF0000"/>
                </a:solidFill>
              </a:rPr>
              <a:t>Virtual ISPs</a:t>
            </a:r>
          </a:p>
          <a:p>
            <a:r>
              <a:rPr lang="en-US" dirty="0"/>
              <a:t>Such ISPs offer internet access via other ISP services.</a:t>
            </a:r>
          </a:p>
          <a:p>
            <a:r>
              <a:rPr lang="en-US" dirty="0">
                <a:solidFill>
                  <a:srgbClr val="FF0000"/>
                </a:solidFill>
              </a:rPr>
              <a:t>Free ISPs</a:t>
            </a:r>
          </a:p>
          <a:p>
            <a:r>
              <a:rPr lang="en-US" dirty="0"/>
              <a:t>Free ISPs do not charge for internet services.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Connection Types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There </a:t>
            </a:r>
            <a:r>
              <a:rPr lang="en-US" dirty="0"/>
              <a:t>exist several ways to connect to the internet. Following are these connection types available:</a:t>
            </a:r>
          </a:p>
          <a:p>
            <a:r>
              <a:rPr lang="en-US" dirty="0"/>
              <a:t>Dial-up Connection</a:t>
            </a:r>
          </a:p>
          <a:p>
            <a:r>
              <a:rPr lang="en-US" dirty="0"/>
              <a:t>ISDN</a:t>
            </a:r>
          </a:p>
          <a:p>
            <a:r>
              <a:rPr lang="en-US" dirty="0"/>
              <a:t>DSL</a:t>
            </a:r>
          </a:p>
          <a:p>
            <a:r>
              <a:rPr lang="en-US" dirty="0"/>
              <a:t>Cable TV Internet connections</a:t>
            </a:r>
          </a:p>
          <a:p>
            <a:r>
              <a:rPr lang="en-US" dirty="0"/>
              <a:t>Satellite Internet connections</a:t>
            </a:r>
          </a:p>
          <a:p>
            <a:r>
              <a:rPr lang="en-US" dirty="0"/>
              <a:t>Wireless Internet Connections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Dial-up Connection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Dial-up</a:t>
            </a:r>
            <a:r>
              <a:rPr lang="en-US" dirty="0"/>
              <a:t> connection uses telephone line to connect PC to the internet. It requires a modem to setup dial-up connection. This modem works as an interface between PC and the telephone line.</a:t>
            </a:r>
          </a:p>
          <a:p>
            <a:r>
              <a:rPr lang="en-US" dirty="0"/>
              <a:t>There is also a communication program that instructs the modem to make a call to specific number provided by an ISP.</a:t>
            </a:r>
          </a:p>
          <a:p>
            <a:r>
              <a:rPr lang="en-US" dirty="0"/>
              <a:t>Dial-up connection uses either of the following protocols:</a:t>
            </a:r>
          </a:p>
          <a:p>
            <a:r>
              <a:rPr lang="en-US" dirty="0"/>
              <a:t>Serial Line Internet Protocol (SLIP)</a:t>
            </a:r>
          </a:p>
          <a:p>
            <a:r>
              <a:rPr lang="en-US" dirty="0"/>
              <a:t>Point to Point Protocol (PPP)</a:t>
            </a:r>
          </a:p>
          <a:p>
            <a:pPr>
              <a:buNone/>
            </a:pP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internet_technologies_tutorial"/>
          <p:cNvPicPr>
            <a:picLocks noChangeAspect="1" noChangeArrowheads="1"/>
          </p:cNvPicPr>
          <p:nvPr/>
        </p:nvPicPr>
        <p:blipFill>
          <a:blip r:embed="rId2"/>
          <a:srcRect/>
          <a:stretch>
            <a:fillRect/>
          </a:stretch>
        </p:blipFill>
        <p:spPr bwMode="auto">
          <a:xfrm>
            <a:off x="642910" y="642918"/>
            <a:ext cx="7429552" cy="492922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ISDN</a:t>
            </a:r>
            <a:br>
              <a:rPr lang="en-US" dirty="0"/>
            </a:br>
            <a:endParaRPr lang="en-US" dirty="0"/>
          </a:p>
        </p:txBody>
      </p:sp>
      <p:sp>
        <p:nvSpPr>
          <p:cNvPr id="3" name="Content Placeholder 2"/>
          <p:cNvSpPr>
            <a:spLocks noGrp="1"/>
          </p:cNvSpPr>
          <p:nvPr>
            <p:ph idx="1"/>
          </p:nvPr>
        </p:nvSpPr>
        <p:spPr/>
        <p:txBody>
          <a:bodyPr/>
          <a:lstStyle/>
          <a:p>
            <a:r>
              <a:rPr lang="en-US" b="1" dirty="0"/>
              <a:t>ISDN</a:t>
            </a:r>
            <a:r>
              <a:rPr lang="en-US" dirty="0"/>
              <a:t> is acronym of </a:t>
            </a:r>
            <a:r>
              <a:rPr lang="en-US" b="1" dirty="0"/>
              <a:t>Integrated Services Digital Network.</a:t>
            </a:r>
            <a:r>
              <a:rPr lang="en-US" dirty="0"/>
              <a:t> It establishes the connection using the phone lines which carry digital signals instead of analog signals.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internet_technologies_tutorial"/>
          <p:cNvPicPr>
            <a:picLocks noChangeAspect="1" noChangeArrowheads="1"/>
          </p:cNvPicPr>
          <p:nvPr/>
        </p:nvPicPr>
        <p:blipFill>
          <a:blip r:embed="rId2"/>
          <a:srcRect/>
          <a:stretch>
            <a:fillRect/>
          </a:stretch>
        </p:blipFill>
        <p:spPr bwMode="auto">
          <a:xfrm>
            <a:off x="642910" y="1000108"/>
            <a:ext cx="6858048" cy="428628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DSL</a:t>
            </a:r>
            <a:br>
              <a:rPr lang="en-US" dirty="0"/>
            </a:br>
            <a:endParaRPr lang="en-US" dirty="0"/>
          </a:p>
        </p:txBody>
      </p:sp>
      <p:sp>
        <p:nvSpPr>
          <p:cNvPr id="3" name="Content Placeholder 2"/>
          <p:cNvSpPr>
            <a:spLocks noGrp="1"/>
          </p:cNvSpPr>
          <p:nvPr>
            <p:ph idx="1"/>
          </p:nvPr>
        </p:nvSpPr>
        <p:spPr/>
        <p:txBody>
          <a:bodyPr/>
          <a:lstStyle/>
          <a:p>
            <a:r>
              <a:rPr lang="en-US" b="1" dirty="0"/>
              <a:t>DSL</a:t>
            </a:r>
            <a:r>
              <a:rPr lang="en-US" dirty="0"/>
              <a:t> is acronym of </a:t>
            </a:r>
            <a:r>
              <a:rPr lang="en-US" b="1" dirty="0"/>
              <a:t>Digital Subscriber Line.</a:t>
            </a:r>
            <a:r>
              <a:rPr lang="en-US" dirty="0"/>
              <a:t> It is a form of broadband connection as it provides connection over ordinary telephone lines.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nternet_technologies_tutorial"/>
          <p:cNvPicPr>
            <a:picLocks noChangeAspect="1" noChangeArrowheads="1"/>
          </p:cNvPicPr>
          <p:nvPr/>
        </p:nvPicPr>
        <p:blipFill>
          <a:blip r:embed="rId2"/>
          <a:srcRect/>
          <a:stretch>
            <a:fillRect/>
          </a:stretch>
        </p:blipFill>
        <p:spPr bwMode="auto">
          <a:xfrm>
            <a:off x="928662" y="428604"/>
            <a:ext cx="7072362" cy="521497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 provider(ISP)</a:t>
            </a:r>
            <a:endParaRPr lang="en-US" dirty="0"/>
          </a:p>
        </p:txBody>
      </p:sp>
      <p:sp>
        <p:nvSpPr>
          <p:cNvPr id="3" name="Content Placeholder 2"/>
          <p:cNvSpPr>
            <a:spLocks noGrp="1"/>
          </p:cNvSpPr>
          <p:nvPr>
            <p:ph idx="1"/>
          </p:nvPr>
        </p:nvSpPr>
        <p:spPr/>
        <p:txBody>
          <a:bodyPr/>
          <a:lstStyle/>
          <a:p>
            <a:r>
              <a:rPr lang="en-US" dirty="0"/>
              <a:t>An Internet Service Provider (ISP) allows the user access to the Internet through their server.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Cable TV Internet Connection</a:t>
            </a:r>
            <a:br>
              <a:rPr lang="en-US" dirty="0"/>
            </a:br>
            <a:endParaRPr lang="en-US" dirty="0"/>
          </a:p>
        </p:txBody>
      </p:sp>
      <p:sp>
        <p:nvSpPr>
          <p:cNvPr id="3" name="Content Placeholder 2"/>
          <p:cNvSpPr>
            <a:spLocks noGrp="1"/>
          </p:cNvSpPr>
          <p:nvPr>
            <p:ph idx="1"/>
          </p:nvPr>
        </p:nvSpPr>
        <p:spPr/>
        <p:txBody>
          <a:bodyPr/>
          <a:lstStyle/>
          <a:p>
            <a:r>
              <a:rPr lang="en-US" dirty="0"/>
              <a:t>Cable TV Internet connection is provided through Cable TV lines. It uses coaxial cable which is capable of transferring data at much higher speed than common telephone line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nternet_technologies_tutorial"/>
          <p:cNvPicPr>
            <a:picLocks noChangeAspect="1" noChangeArrowheads="1"/>
          </p:cNvPicPr>
          <p:nvPr/>
        </p:nvPicPr>
        <p:blipFill>
          <a:blip r:embed="rId2"/>
          <a:srcRect/>
          <a:stretch>
            <a:fillRect/>
          </a:stretch>
        </p:blipFill>
        <p:spPr bwMode="auto">
          <a:xfrm>
            <a:off x="714348" y="571480"/>
            <a:ext cx="7286676" cy="399574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Satellite Internet Connection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Satellite Internet connection offers high speed connection to the internet. There are two types of satellite internet connection: one way connection or two way connection.</a:t>
            </a:r>
          </a:p>
          <a:p>
            <a:r>
              <a:rPr lang="en-US" dirty="0"/>
              <a:t>In one way connection, we can only download data but if we want to upload, we need a dialup access through ISP over telephone line.</a:t>
            </a:r>
          </a:p>
          <a:p>
            <a:r>
              <a:rPr lang="en-US" dirty="0"/>
              <a:t>In two way connection, we can download and upload the data by the satellite. It does not require any dialup connection.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nternet_technologies_tutorial"/>
          <p:cNvPicPr>
            <a:picLocks noChangeAspect="1" noChangeArrowheads="1"/>
          </p:cNvPicPr>
          <p:nvPr/>
        </p:nvPicPr>
        <p:blipFill>
          <a:blip r:embed="rId2"/>
          <a:srcRect/>
          <a:stretch>
            <a:fillRect/>
          </a:stretch>
        </p:blipFill>
        <p:spPr bwMode="auto">
          <a:xfrm>
            <a:off x="1000100" y="857232"/>
            <a:ext cx="6858048" cy="426721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Wireless Internet Connection</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Wireless Internet Connection makes use of radio frequency bands to connect to the internet and offers a very high speed. The wireless internet connection can be obtained by either </a:t>
            </a:r>
            <a:r>
              <a:rPr lang="en-US" dirty="0" err="1"/>
              <a:t>WiFi</a:t>
            </a:r>
            <a:r>
              <a:rPr lang="en-US" dirty="0"/>
              <a:t> or Bluetooth.</a:t>
            </a:r>
          </a:p>
          <a:p>
            <a:r>
              <a:rPr lang="en-US" b="1" dirty="0"/>
              <a:t>Key Points:</a:t>
            </a:r>
            <a:endParaRPr lang="en-US" dirty="0"/>
          </a:p>
          <a:p>
            <a:r>
              <a:rPr lang="en-US" dirty="0" err="1"/>
              <a:t>Wi</a:t>
            </a:r>
            <a:r>
              <a:rPr lang="en-US" dirty="0"/>
              <a:t> </a:t>
            </a:r>
            <a:r>
              <a:rPr lang="en-US" dirty="0" err="1"/>
              <a:t>Fi</a:t>
            </a:r>
            <a:r>
              <a:rPr lang="en-US" dirty="0"/>
              <a:t> wireless technology is based on IEEE 802.11 standards which allow the electronic device to connect to the internet.</a:t>
            </a:r>
          </a:p>
          <a:p>
            <a:r>
              <a:rPr lang="en-US" dirty="0"/>
              <a:t>Bluetooth wireless technology makes use of short-wavelength radio waves and helps to create personal area network (PAN).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Client-Server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dirty="0"/>
              <a:t>Client:</a:t>
            </a:r>
            <a:r>
              <a:rPr lang="en-US" dirty="0"/>
              <a:t> When we talk the word </a:t>
            </a:r>
            <a:r>
              <a:rPr lang="en-US" b="1" dirty="0"/>
              <a:t>Client</a:t>
            </a:r>
            <a:r>
              <a:rPr lang="en-US" dirty="0"/>
              <a:t>, it mean to talk of a person or an organization using a particular service. Similarly in the digital world a </a:t>
            </a:r>
            <a:r>
              <a:rPr lang="en-US" b="1" dirty="0"/>
              <a:t>Client</a:t>
            </a:r>
            <a:r>
              <a:rPr lang="en-US" dirty="0"/>
              <a:t> is a computer (</a:t>
            </a:r>
            <a:r>
              <a:rPr lang="en-US" b="1" dirty="0"/>
              <a:t>Host</a:t>
            </a:r>
            <a:r>
              <a:rPr lang="en-US" dirty="0"/>
              <a:t>) i.e. capable of receiving information or using a particular service from the service providers (</a:t>
            </a:r>
            <a:r>
              <a:rPr lang="en-US" b="1" dirty="0"/>
              <a:t>Servers</a:t>
            </a:r>
            <a:r>
              <a:rPr lang="en-US" dirty="0"/>
              <a:t>).</a:t>
            </a:r>
          </a:p>
          <a:p>
            <a:pPr fontAlgn="base"/>
            <a:r>
              <a:rPr lang="en-US" b="1" dirty="0"/>
              <a:t>Servers:</a:t>
            </a:r>
            <a:r>
              <a:rPr lang="en-US" dirty="0"/>
              <a:t> Similarly, when we talk the word </a:t>
            </a:r>
            <a:r>
              <a:rPr lang="en-US" b="1" dirty="0"/>
              <a:t>Servers</a:t>
            </a:r>
            <a:r>
              <a:rPr lang="en-US" dirty="0"/>
              <a:t>, It mean a person or medium that serves something. Similarly in this digital world a </a:t>
            </a:r>
            <a:r>
              <a:rPr lang="en-US" b="1" dirty="0"/>
              <a:t>Server</a:t>
            </a:r>
            <a:r>
              <a:rPr lang="en-US" dirty="0"/>
              <a:t> is a remote computer which provides information (data) or access to particular services.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HTML stands for Hyper Text Markup Language</a:t>
            </a:r>
          </a:p>
          <a:p>
            <a:r>
              <a:rPr lang="en-US" dirty="0"/>
              <a:t>HTML is the standard markup language for creating Web pages</a:t>
            </a:r>
          </a:p>
          <a:p>
            <a:r>
              <a:rPr lang="en-US" dirty="0"/>
              <a:t>HTML describes the structure of a Web page</a:t>
            </a:r>
          </a:p>
          <a:p>
            <a:r>
              <a:rPr lang="en-US" dirty="0"/>
              <a:t>HTML consists of a series of elements</a:t>
            </a:r>
          </a:p>
          <a:p>
            <a:r>
              <a:rPr lang="en-US" dirty="0"/>
              <a:t>HTML elements tell the browser how to display the content</a:t>
            </a:r>
          </a:p>
          <a:p>
            <a:r>
              <a:rPr lang="en-US" dirty="0"/>
              <a:t>HTML elements label pieces of content such as "this is a heading", "this is a paragraph", "this is a link", etc.</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main parts of our element are as follows:</a:t>
            </a:r>
          </a:p>
          <a:p>
            <a:r>
              <a:rPr lang="en-US" b="1" dirty="0"/>
              <a:t>The opening tag:</a:t>
            </a:r>
            <a:r>
              <a:rPr lang="en-US" dirty="0"/>
              <a:t> This consists of the name of the element (in this case, p), wrapped in opening and closing </a:t>
            </a:r>
            <a:r>
              <a:rPr lang="en-US" b="1" dirty="0"/>
              <a:t>angle brackets</a:t>
            </a:r>
            <a:r>
              <a:rPr lang="en-US" dirty="0"/>
              <a:t>. This states where the element begins or starts to take effect — in this case where the paragraph begins.</a:t>
            </a:r>
          </a:p>
          <a:p>
            <a:r>
              <a:rPr lang="en-US" b="1" dirty="0"/>
              <a:t>The closing tag:</a:t>
            </a:r>
            <a:r>
              <a:rPr lang="en-US" dirty="0"/>
              <a:t> This is the same as the opening tag, except that it includes a </a:t>
            </a:r>
            <a:r>
              <a:rPr lang="en-US" i="1" dirty="0"/>
              <a:t>forward slash</a:t>
            </a:r>
            <a:r>
              <a:rPr lang="en-US" dirty="0"/>
              <a:t> before the element name. This states where the element ends — in this case where the paragraph ends. Failing to add a closing tag is one of the standard beginner errors and can lead to strange results.</a:t>
            </a:r>
          </a:p>
          <a:p>
            <a:r>
              <a:rPr lang="en-US" b="1" dirty="0"/>
              <a:t>The content:</a:t>
            </a:r>
            <a:r>
              <a:rPr lang="en-US" dirty="0"/>
              <a:t> This is the content of the element, which in this case, is just text.</a:t>
            </a:r>
          </a:p>
          <a:p>
            <a:r>
              <a:rPr lang="en-US" b="1" dirty="0"/>
              <a:t>The element:</a:t>
            </a:r>
            <a:r>
              <a:rPr lang="en-US" dirty="0"/>
              <a:t> The opening tag, the closing tag, and the content together comprise the element.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HTML Element?</a:t>
            </a:r>
            <a:br>
              <a:rPr lang="en-US" dirty="0"/>
            </a:br>
            <a:endParaRPr lang="en-US" dirty="0"/>
          </a:p>
        </p:txBody>
      </p:sp>
      <p:sp>
        <p:nvSpPr>
          <p:cNvPr id="3" name="Content Placeholder 2"/>
          <p:cNvSpPr>
            <a:spLocks noGrp="1"/>
          </p:cNvSpPr>
          <p:nvPr>
            <p:ph idx="1"/>
          </p:nvPr>
        </p:nvSpPr>
        <p:spPr/>
        <p:txBody>
          <a:bodyPr/>
          <a:lstStyle/>
          <a:p>
            <a:r>
              <a:rPr lang="en-US" dirty="0"/>
              <a:t>An HTML element is defined by a start tag, some content, and an end tag:</a:t>
            </a:r>
          </a:p>
          <a:p>
            <a:r>
              <a:rPr lang="en-US" dirty="0"/>
              <a:t>&lt;</a:t>
            </a:r>
            <a:r>
              <a:rPr lang="en-US" dirty="0" err="1"/>
              <a:t>tagname</a:t>
            </a:r>
            <a:r>
              <a:rPr lang="en-US" dirty="0"/>
              <a:t>&gt; Content goes here... &lt;/</a:t>
            </a:r>
            <a:r>
              <a:rPr lang="en-US" dirty="0" err="1"/>
              <a:t>tagname</a:t>
            </a:r>
            <a:r>
              <a:rPr lang="en-US" dirty="0"/>
              <a:t>&gt;</a:t>
            </a:r>
          </a:p>
          <a:p>
            <a:r>
              <a:rPr lang="en-US" dirty="0"/>
              <a:t>The HTML </a:t>
            </a:r>
            <a:r>
              <a:rPr lang="en-US" b="1" dirty="0"/>
              <a:t>element</a:t>
            </a:r>
            <a:r>
              <a:rPr lang="en-US" dirty="0"/>
              <a:t> is everything from the start tag to the end tag</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lient–server model - Wikipedia"/>
          <p:cNvPicPr>
            <a:picLocks noChangeAspect="1" noChangeArrowheads="1"/>
          </p:cNvPicPr>
          <p:nvPr/>
        </p:nvPicPr>
        <p:blipFill>
          <a:blip r:embed="rId2"/>
          <a:srcRect/>
          <a:stretch>
            <a:fillRect/>
          </a:stretch>
        </p:blipFill>
        <p:spPr bwMode="auto">
          <a:xfrm>
            <a:off x="857224" y="1000108"/>
            <a:ext cx="7072362" cy="485773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 Providers in India</a:t>
            </a:r>
            <a:endParaRPr lang="en-US" dirty="0"/>
          </a:p>
        </p:txBody>
      </p:sp>
      <p:sp>
        <p:nvSpPr>
          <p:cNvPr id="3" name="Content Placeholder 2"/>
          <p:cNvSpPr>
            <a:spLocks noGrp="1"/>
          </p:cNvSpPr>
          <p:nvPr>
            <p:ph idx="1"/>
          </p:nvPr>
        </p:nvSpPr>
        <p:spPr/>
        <p:txBody>
          <a:bodyPr/>
          <a:lstStyle/>
          <a:p>
            <a:r>
              <a:rPr lang="en-US" dirty="0" err="1" smtClean="0"/>
              <a:t>Airtel</a:t>
            </a:r>
            <a:r>
              <a:rPr lang="en-US" dirty="0" smtClean="0"/>
              <a:t> </a:t>
            </a:r>
          </a:p>
          <a:p>
            <a:r>
              <a:rPr lang="en-US" dirty="0" err="1" smtClean="0"/>
              <a:t>Jio</a:t>
            </a:r>
            <a:r>
              <a:rPr lang="en-US" dirty="0" smtClean="0"/>
              <a:t> </a:t>
            </a:r>
          </a:p>
          <a:p>
            <a:r>
              <a:rPr lang="en-US" dirty="0" smtClean="0"/>
              <a:t>BSNL</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Documents</a:t>
            </a:r>
            <a:br>
              <a:rPr lang="en-US" dirty="0"/>
            </a:br>
            <a:endParaRPr lang="en-US" dirty="0"/>
          </a:p>
        </p:txBody>
      </p:sp>
      <p:sp>
        <p:nvSpPr>
          <p:cNvPr id="3" name="Content Placeholder 2"/>
          <p:cNvSpPr>
            <a:spLocks noGrp="1"/>
          </p:cNvSpPr>
          <p:nvPr>
            <p:ph idx="1"/>
          </p:nvPr>
        </p:nvSpPr>
        <p:spPr/>
        <p:txBody>
          <a:bodyPr/>
          <a:lstStyle/>
          <a:p>
            <a:r>
              <a:rPr lang="en-US" dirty="0"/>
              <a:t>All HTML documents must start with a document type declaration: </a:t>
            </a:r>
            <a:r>
              <a:rPr lang="en-US" dirty="0">
                <a:solidFill>
                  <a:srgbClr val="FF0000"/>
                </a:solidFill>
              </a:rPr>
              <a:t>&lt;!DOCTYPE html&gt;.</a:t>
            </a:r>
          </a:p>
          <a:p>
            <a:r>
              <a:rPr lang="en-US" dirty="0"/>
              <a:t>The HTML document itself begins with </a:t>
            </a:r>
            <a:r>
              <a:rPr lang="en-US" dirty="0">
                <a:solidFill>
                  <a:srgbClr val="FF0000"/>
                </a:solidFill>
              </a:rPr>
              <a:t>&lt;html&gt;</a:t>
            </a:r>
            <a:r>
              <a:rPr lang="en-US" dirty="0"/>
              <a:t> and ends with</a:t>
            </a:r>
            <a:r>
              <a:rPr lang="en-US" dirty="0">
                <a:solidFill>
                  <a:srgbClr val="FF0000"/>
                </a:solidFill>
              </a:rPr>
              <a:t> &lt;/html&gt;.</a:t>
            </a:r>
          </a:p>
          <a:p>
            <a:r>
              <a:rPr lang="en-US" dirty="0"/>
              <a:t>The visible part of the HTML document is between </a:t>
            </a:r>
            <a:r>
              <a:rPr lang="en-US" dirty="0">
                <a:solidFill>
                  <a:srgbClr val="FF0000"/>
                </a:solidFill>
              </a:rPr>
              <a:t>&lt;body&gt;</a:t>
            </a:r>
            <a:r>
              <a:rPr lang="en-US" dirty="0"/>
              <a:t> and</a:t>
            </a:r>
            <a:r>
              <a:rPr lang="en-US" dirty="0">
                <a:solidFill>
                  <a:srgbClr val="FF0000"/>
                </a:solidFill>
              </a:rPr>
              <a:t> &lt;/body&gt;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Heading&lt;/h1&gt;</a:t>
            </a:r>
            <a:br>
              <a:rPr lang="en-US" dirty="0"/>
            </a:br>
            <a:r>
              <a:rPr lang="en-US" dirty="0"/>
              <a:t>&lt;p&gt;My first paragraph.&lt;/p&gt;</a:t>
            </a:r>
            <a:br>
              <a:rPr lang="en-US" dirty="0"/>
            </a:br>
            <a:r>
              <a:rPr lang="en-US" dirty="0"/>
              <a:t/>
            </a:r>
            <a:br>
              <a:rPr lang="en-US" dirty="0"/>
            </a:br>
            <a:r>
              <a:rPr lang="en-US" dirty="0"/>
              <a:t>&lt;/body&gt;</a:t>
            </a:r>
            <a:br>
              <a:rPr lang="en-US" dirty="0"/>
            </a:br>
            <a:r>
              <a:rPr lang="en-US" dirty="0"/>
              <a:t>&lt;/html&gt;</a:t>
            </a:r>
          </a:p>
          <a:p>
            <a:pPr>
              <a:buNone/>
            </a:pPr>
            <a:r>
              <a:rPr lang="en-US" dirty="0" smtClean="0"/>
              <a:t/>
            </a:r>
            <a:br>
              <a:rPr lang="en-US" dirty="0" smtClean="0"/>
            </a:b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&lt;!DOCTYPE&gt; Declaration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&lt;!DOCTYPE&gt; declaration represents the document type, and helps browsers to display web pages correctly.</a:t>
            </a:r>
          </a:p>
          <a:p>
            <a:r>
              <a:rPr lang="en-US" dirty="0"/>
              <a:t>It must only appear once, at the top of the page (before any HTML tags).</a:t>
            </a:r>
          </a:p>
          <a:p>
            <a:r>
              <a:rPr lang="en-US" dirty="0"/>
              <a:t>The &lt;!DOCTYPE&gt; declaration is not case sensitive.</a:t>
            </a:r>
          </a:p>
          <a:p>
            <a:r>
              <a:rPr lang="en-US" dirty="0"/>
              <a:t>The &lt;!DOCTYPE&gt; declaration for HTML5 is</a:t>
            </a:r>
            <a:r>
              <a:rPr lang="en-US" dirty="0" smtClean="0"/>
              <a:t>:</a:t>
            </a:r>
          </a:p>
          <a:p>
            <a:pPr>
              <a:buNone/>
            </a:pPr>
            <a:r>
              <a:rPr lang="en-US" dirty="0" smtClean="0"/>
              <a:t>     </a:t>
            </a:r>
            <a:r>
              <a:rPr lang="en-US" dirty="0" smtClean="0">
                <a:solidFill>
                  <a:srgbClr val="FF0000"/>
                </a:solidFill>
              </a:rPr>
              <a:t>&lt;!</a:t>
            </a:r>
            <a:r>
              <a:rPr lang="en-US" dirty="0">
                <a:solidFill>
                  <a:srgbClr val="FF0000"/>
                </a:solidFill>
              </a:rPr>
              <a:t>DOCTYPE html&gt;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Headings</a:t>
            </a:r>
            <a:br>
              <a:rPr lang="en-US" dirty="0"/>
            </a:br>
            <a:endParaRPr lang="en-US" dirty="0"/>
          </a:p>
        </p:txBody>
      </p:sp>
      <p:sp>
        <p:nvSpPr>
          <p:cNvPr id="3" name="Content Placeholder 2"/>
          <p:cNvSpPr>
            <a:spLocks noGrp="1"/>
          </p:cNvSpPr>
          <p:nvPr>
            <p:ph idx="1"/>
          </p:nvPr>
        </p:nvSpPr>
        <p:spPr/>
        <p:txBody>
          <a:bodyPr/>
          <a:lstStyle/>
          <a:p>
            <a:r>
              <a:rPr lang="en-US" dirty="0"/>
              <a:t>HTML headings are defined with the &lt;h1&gt; to &lt;h6&gt; tags.</a:t>
            </a:r>
          </a:p>
          <a:p>
            <a:r>
              <a:rPr lang="en-US" dirty="0"/>
              <a:t>&lt;h1&gt; defines the most important heading. &lt;h6&gt; defines the least important heading: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417530"/>
          </a:xfrm>
        </p:spPr>
        <p:txBody>
          <a:bodyPr>
            <a:normAutofit fontScale="90000"/>
          </a:bodyPr>
          <a:lstStyle/>
          <a:p>
            <a:r>
              <a:rPr lang="en-US" dirty="0"/>
              <a:t>HTML Paragraphs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HTML paragraphs are defined with the </a:t>
            </a:r>
            <a:r>
              <a:rPr lang="en-US" dirty="0" smtClean="0"/>
              <a:t>&lt;p&gt;</a:t>
            </a:r>
            <a:r>
              <a:rPr lang="en-US" dirty="0"/>
              <a:t> tag</a:t>
            </a:r>
            <a:r>
              <a:rPr lang="en-US" dirty="0" smtClean="0"/>
              <a:t>:</a:t>
            </a:r>
          </a:p>
          <a:p>
            <a:r>
              <a:rPr lang="en-US" dirty="0"/>
              <a:t>&lt;p&gt;This is a paragraph.&lt;/p&gt;</a:t>
            </a:r>
            <a:r>
              <a:rPr lang="en-US" dirty="0" smtClean="0"/>
              <a:t/>
            </a:r>
            <a:br>
              <a:rPr lang="en-US" dirty="0" smtClean="0"/>
            </a:br>
            <a:r>
              <a:rPr lang="en-US" dirty="0"/>
              <a:t>&lt;p&gt;This is another paragraph.&lt;/p&gt;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Links</a:t>
            </a:r>
            <a:br>
              <a:rPr lang="en-US" dirty="0"/>
            </a:br>
            <a:endParaRPr lang="en-US" dirty="0"/>
          </a:p>
        </p:txBody>
      </p:sp>
      <p:sp>
        <p:nvSpPr>
          <p:cNvPr id="3" name="Content Placeholder 2"/>
          <p:cNvSpPr>
            <a:spLocks noGrp="1"/>
          </p:cNvSpPr>
          <p:nvPr>
            <p:ph idx="1"/>
          </p:nvPr>
        </p:nvSpPr>
        <p:spPr/>
        <p:txBody>
          <a:bodyPr/>
          <a:lstStyle/>
          <a:p>
            <a:r>
              <a:rPr lang="en-US" dirty="0"/>
              <a:t>HTML </a:t>
            </a:r>
            <a:r>
              <a:rPr lang="en-US" dirty="0" smtClean="0"/>
              <a:t>links </a:t>
            </a:r>
            <a:r>
              <a:rPr lang="en-US" dirty="0"/>
              <a:t>are defined with the </a:t>
            </a:r>
            <a:r>
              <a:rPr lang="en-US" dirty="0" smtClean="0"/>
              <a:t>&lt;a&gt;</a:t>
            </a:r>
            <a:r>
              <a:rPr lang="en-US" dirty="0"/>
              <a:t> tag</a:t>
            </a:r>
            <a:r>
              <a:rPr lang="en-US" dirty="0" smtClean="0"/>
              <a:t>:</a:t>
            </a:r>
          </a:p>
          <a:p>
            <a:pPr>
              <a:buNone/>
            </a:pPr>
            <a:r>
              <a:rPr lang="en-US" dirty="0" smtClean="0"/>
              <a:t>      &lt;</a:t>
            </a:r>
            <a:r>
              <a:rPr lang="en-US" dirty="0"/>
              <a:t>a </a:t>
            </a:r>
            <a:r>
              <a:rPr lang="en-US" dirty="0" err="1"/>
              <a:t>href</a:t>
            </a:r>
            <a:r>
              <a:rPr lang="en-US" dirty="0"/>
              <a:t>="https</a:t>
            </a:r>
            <a:r>
              <a:rPr lang="en-US" dirty="0" smtClean="0"/>
              <a:t>://daviet.com</a:t>
            </a:r>
            <a:r>
              <a:rPr lang="en-US" dirty="0"/>
              <a:t>"&gt;This is a link&lt;/a&gt;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TCP / IP Protocols</a:t>
            </a:r>
            <a:br>
              <a:rPr lang="en-US" dirty="0"/>
            </a:br>
            <a:endParaRPr lang="en-US" dirty="0"/>
          </a:p>
        </p:txBody>
      </p:sp>
      <p:sp>
        <p:nvSpPr>
          <p:cNvPr id="3" name="Content Placeholder 2"/>
          <p:cNvSpPr>
            <a:spLocks noGrp="1"/>
          </p:cNvSpPr>
          <p:nvPr>
            <p:ph idx="1"/>
          </p:nvPr>
        </p:nvSpPr>
        <p:spPr/>
        <p:txBody>
          <a:bodyPr/>
          <a:lstStyle/>
          <a:p>
            <a:r>
              <a:rPr lang="en-US" dirty="0"/>
              <a:t>In order for a computer to communicate on the Internet, a set of rules or protocols computers must follow to exchange messages was developed. The two most important protocols allowing computers to transmit data on the Internet are Transmission Control Protocol (TCP) and Internet Protocol (IP).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TCP / IP Layer</a:t>
            </a:r>
            <a:endParaRPr lang="en-US" dirty="0"/>
          </a:p>
        </p:txBody>
      </p:sp>
      <p:sp>
        <p:nvSpPr>
          <p:cNvPr id="3" name="Content Placeholder 2"/>
          <p:cNvSpPr>
            <a:spLocks noGrp="1"/>
          </p:cNvSpPr>
          <p:nvPr>
            <p:ph idx="1"/>
          </p:nvPr>
        </p:nvSpPr>
        <p:spPr/>
        <p:txBody>
          <a:bodyPr/>
          <a:lstStyle/>
          <a:p>
            <a:r>
              <a:rPr lang="en-US" dirty="0"/>
              <a:t>To make sure that each message reaches its target location intact, the TCP/IP model breaks down the data into small bundles and afterward reassembles the bundles into the original message on the opposite end. Sending the information in little bundles of information makes it simpler to maintain efficiency as opposed to sending everything in one go.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Working of TC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Working of TC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Working of TC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Working of TCP"/>
          <p:cNvPicPr>
            <a:picLocks noChangeAspect="1" noChangeArrowheads="1"/>
          </p:cNvPicPr>
          <p:nvPr/>
        </p:nvPicPr>
        <p:blipFill>
          <a:blip r:embed="rId2"/>
          <a:srcRect/>
          <a:stretch>
            <a:fillRect/>
          </a:stretch>
        </p:blipFill>
        <p:spPr bwMode="auto">
          <a:xfrm>
            <a:off x="571472" y="428604"/>
            <a:ext cx="7215238" cy="528641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URLs</a:t>
            </a:r>
            <a:br>
              <a:rPr lang="en-US" dirty="0"/>
            </a:br>
            <a:endParaRPr lang="en-US" dirty="0"/>
          </a:p>
        </p:txBody>
      </p:sp>
      <p:sp>
        <p:nvSpPr>
          <p:cNvPr id="3" name="Content Placeholder 2"/>
          <p:cNvSpPr>
            <a:spLocks noGrp="1"/>
          </p:cNvSpPr>
          <p:nvPr>
            <p:ph idx="1"/>
          </p:nvPr>
        </p:nvSpPr>
        <p:spPr/>
        <p:txBody>
          <a:bodyPr/>
          <a:lstStyle/>
          <a:p>
            <a:r>
              <a:rPr lang="en-US" dirty="0"/>
              <a:t>Addresses for web sites are called URLs (Uniform Resource Locators). Most of them begin with http (</a:t>
            </a:r>
            <a:r>
              <a:rPr lang="en-US" dirty="0" err="1"/>
              <a:t>HyperText</a:t>
            </a:r>
            <a:r>
              <a:rPr lang="en-US" dirty="0"/>
              <a:t> Transfer Protocol), followed by a colon and two slashes.</a:t>
            </a:r>
          </a:p>
          <a:p>
            <a:r>
              <a:rPr lang="en-US" dirty="0"/>
              <a:t>Some of the URL addresses include a directory path and a file name. Consequently, the addresses can become quite long.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Domain</a:t>
            </a:r>
            <a:endParaRPr lang="en-US" dirty="0"/>
          </a:p>
        </p:txBody>
      </p:sp>
      <p:sp>
        <p:nvSpPr>
          <p:cNvPr id="3" name="Content Placeholder 2"/>
          <p:cNvSpPr>
            <a:spLocks noGrp="1"/>
          </p:cNvSpPr>
          <p:nvPr>
            <p:ph idx="1"/>
          </p:nvPr>
        </p:nvSpPr>
        <p:spPr/>
        <p:txBody>
          <a:bodyPr/>
          <a:lstStyle/>
          <a:p>
            <a:r>
              <a:rPr lang="en-US" dirty="0"/>
              <a:t>Top-level domain (TLD) refers to the last segment of a domain name, or the part that follows immediately after the "dot" symbol</a:t>
            </a:r>
            <a:r>
              <a:rPr lang="en-US" dirty="0" smtClean="0"/>
              <a:t>.</a:t>
            </a:r>
          </a:p>
          <a:p>
            <a:r>
              <a:rPr lang="en-US" dirty="0"/>
              <a:t>For example, in the internet address: https://www.google.com, the </a:t>
            </a:r>
            <a:r>
              <a:rPr lang="en-US" dirty="0">
                <a:solidFill>
                  <a:srgbClr val="FF0000"/>
                </a:solidFill>
              </a:rPr>
              <a:t>“.com</a:t>
            </a:r>
            <a:r>
              <a:rPr lang="en-US" dirty="0"/>
              <a:t>” portion is the TLD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1028</Words>
  <Application>Microsoft Office PowerPoint</Application>
  <PresentationFormat>On-screen Show (4:3)</PresentationFormat>
  <Paragraphs>131</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Web Technologies</vt:lpstr>
      <vt:lpstr>The Internet  </vt:lpstr>
      <vt:lpstr>Internet service provider(ISP)</vt:lpstr>
      <vt:lpstr>Internet Service Providers in India</vt:lpstr>
      <vt:lpstr>  TCP / IP Protocols </vt:lpstr>
      <vt:lpstr>Working of TCP / IP Layer</vt:lpstr>
      <vt:lpstr>Slide 7</vt:lpstr>
      <vt:lpstr>URLs </vt:lpstr>
      <vt:lpstr>Top Level Domain</vt:lpstr>
      <vt:lpstr>Examples of some of the popular TLDs include:</vt:lpstr>
      <vt:lpstr>How Internet Works</vt:lpstr>
      <vt:lpstr>Slide 12</vt:lpstr>
      <vt:lpstr>TCP/IP Model </vt:lpstr>
      <vt:lpstr>Slide 14</vt:lpstr>
      <vt:lpstr> 1 Network Access Layer  </vt:lpstr>
      <vt:lpstr>2 Internet Layer </vt:lpstr>
      <vt:lpstr>3 Transport Layer </vt:lpstr>
      <vt:lpstr>4 Application Layer</vt:lpstr>
      <vt:lpstr>Establishing connectivity on the internet client ip address</vt:lpstr>
      <vt:lpstr>ISP Types </vt:lpstr>
      <vt:lpstr>Slide 21</vt:lpstr>
      <vt:lpstr>Slide 22</vt:lpstr>
      <vt:lpstr>Connection Types </vt:lpstr>
      <vt:lpstr>Dial-up Connection </vt:lpstr>
      <vt:lpstr>Slide 25</vt:lpstr>
      <vt:lpstr>ISDN </vt:lpstr>
      <vt:lpstr>Slide 27</vt:lpstr>
      <vt:lpstr>DSL </vt:lpstr>
      <vt:lpstr>Slide 29</vt:lpstr>
      <vt:lpstr>Cable TV Internet Connection </vt:lpstr>
      <vt:lpstr>Slide 31</vt:lpstr>
      <vt:lpstr>Satellite Internet Connection </vt:lpstr>
      <vt:lpstr>Slide 33</vt:lpstr>
      <vt:lpstr>Wireless Internet Connection </vt:lpstr>
      <vt:lpstr>Client-Server  </vt:lpstr>
      <vt:lpstr>HTML </vt:lpstr>
      <vt:lpstr>Slide 37</vt:lpstr>
      <vt:lpstr>What is an HTML Element? </vt:lpstr>
      <vt:lpstr>Slide 39</vt:lpstr>
      <vt:lpstr>HTML Documents </vt:lpstr>
      <vt:lpstr>Slide 41</vt:lpstr>
      <vt:lpstr>The &lt;!DOCTYPE&gt; Declaration </vt:lpstr>
      <vt:lpstr>HTML Headings </vt:lpstr>
      <vt:lpstr>HTML Paragraphs  </vt:lpstr>
      <vt:lpstr>HTML Links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Dell</dc:creator>
  <cp:lastModifiedBy>Dell</cp:lastModifiedBy>
  <cp:revision>10</cp:revision>
  <dcterms:created xsi:type="dcterms:W3CDTF">2022-02-27T08:34:42Z</dcterms:created>
  <dcterms:modified xsi:type="dcterms:W3CDTF">2022-02-27T10:07:26Z</dcterms:modified>
</cp:coreProperties>
</file>