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handoutMasterIdLst>
    <p:handoutMasterId r:id="rId20"/>
  </p:handoutMasterIdLst>
  <p:sldIdLst>
    <p:sldId id="257" r:id="rId2"/>
    <p:sldId id="274" r:id="rId3"/>
    <p:sldId id="283" r:id="rId4"/>
    <p:sldId id="275" r:id="rId5"/>
    <p:sldId id="278" r:id="rId6"/>
    <p:sldId id="272" r:id="rId7"/>
    <p:sldId id="280" r:id="rId8"/>
    <p:sldId id="276" r:id="rId9"/>
    <p:sldId id="269" r:id="rId10"/>
    <p:sldId id="279" r:id="rId11"/>
    <p:sldId id="277" r:id="rId12"/>
    <p:sldId id="273" r:id="rId13"/>
    <p:sldId id="271" r:id="rId14"/>
    <p:sldId id="270" r:id="rId15"/>
    <p:sldId id="281" r:id="rId16"/>
    <p:sldId id="28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 id="274"/>
            <p14:sldId id="283"/>
            <p14:sldId id="275"/>
            <p14:sldId id="278"/>
            <p14:sldId id="272"/>
            <p14:sldId id="280"/>
            <p14:sldId id="276"/>
            <p14:sldId id="269"/>
            <p14:sldId id="279"/>
            <p14:sldId id="277"/>
            <p14:sldId id="273"/>
            <p14:sldId id="271"/>
            <p14:sldId id="270"/>
            <p14:sldId id="281"/>
            <p14:sldId id="282"/>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20/07/2017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‹N°›</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20/07/2017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‹N°›</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20,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20, 2017</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‹N°›</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20,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20, 2017</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20, 2017</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20,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de secti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20, 2017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‹N°›</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20,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20,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20,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20,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fr-FR"/>
              <a:t>Modifiez le style du titre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20, 2017</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‹N°›</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Non Conformities</a:t>
            </a:r>
            <a:br>
              <a:rPr lang="en-US" dirty="0"/>
            </a:br>
            <a:r>
              <a:rPr lang="en-US" dirty="0" err="1"/>
              <a:t>Predix</a:t>
            </a:r>
            <a:r>
              <a:rPr lang="en-US" dirty="0"/>
              <a:t>- Next releases</a:t>
            </a:r>
          </a:p>
        </p:txBody>
      </p:sp>
      <p:sp>
        <p:nvSpPr>
          <p:cNvPr id="3" name="Date Placeholder 2"/>
          <p:cNvSpPr>
            <a:spLocks noGrp="1"/>
          </p:cNvSpPr>
          <p:nvPr>
            <p:ph type="dt" sz="half" idx="10"/>
          </p:nvPr>
        </p:nvSpPr>
        <p:spPr/>
        <p:txBody>
          <a:bodyPr/>
          <a:lstStyle/>
          <a:p>
            <a:fld id="{1231F193-6ACC-4172-BA49-2053DDF904EA}" type="datetime4">
              <a:rPr lang="en-US" smtClean="0"/>
              <a:t>July 20, 2017</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4-S&amp;QM Interface</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10</a:t>
            </a:fld>
            <a:endParaRPr lang="en-CA"/>
          </a:p>
        </p:txBody>
      </p:sp>
      <p:sp>
        <p:nvSpPr>
          <p:cNvPr id="8" name="Content Placeholder 6"/>
          <p:cNvSpPr>
            <a:spLocks noGrp="1"/>
          </p:cNvSpPr>
          <p:nvPr>
            <p:ph sz="quarter" idx="14"/>
          </p:nvPr>
        </p:nvSpPr>
        <p:spPr>
          <a:xfrm>
            <a:off x="1459762" y="1847088"/>
            <a:ext cx="10283872" cy="2835748"/>
          </a:xfrm>
        </p:spPr>
        <p:txBody>
          <a:bodyPr>
            <a:normAutofit/>
          </a:bodyPr>
          <a:lstStyle/>
          <a:p>
            <a:r>
              <a:rPr lang="en-US" sz="2000" b="1" dirty="0"/>
              <a:t>Interface with S&amp;QM:</a:t>
            </a:r>
            <a:endParaRPr lang="en-US" sz="2000" dirty="0"/>
          </a:p>
          <a:p>
            <a:pPr marL="534924" lvl="1" indent="-342900">
              <a:buFontTx/>
              <a:buChar char="-"/>
            </a:pPr>
            <a:r>
              <a:rPr lang="en-US" sz="2000" dirty="0"/>
              <a:t>Be able to raise a NC in the </a:t>
            </a:r>
            <a:r>
              <a:rPr lang="en-US" sz="2000" dirty="0" err="1"/>
              <a:t>Predix</a:t>
            </a:r>
            <a:r>
              <a:rPr lang="en-US" sz="2000" dirty="0"/>
              <a:t> mobile app, online or offline, and send it to S&amp;QM when the NC type is supplier or internal</a:t>
            </a:r>
          </a:p>
          <a:p>
            <a:pPr marL="534924" lvl="1" indent="-342900">
              <a:buFontTx/>
              <a:buChar char="-"/>
            </a:pPr>
            <a:r>
              <a:rPr lang="en-US" sz="2000" dirty="0"/>
              <a:t>As a first step, same interface as NCP : when the record has been sent to S&amp;QM and the confirmation of the reception received, the record is locked in </a:t>
            </a:r>
            <a:r>
              <a:rPr lang="en-US" sz="2000" dirty="0" err="1"/>
              <a:t>Predix</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428530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MVP IV – Q1 ‘18</a:t>
            </a:r>
          </a:p>
        </p:txBody>
      </p:sp>
      <p:sp>
        <p:nvSpPr>
          <p:cNvPr id="3" name="Espace réservé de la date 2"/>
          <p:cNvSpPr>
            <a:spLocks noGrp="1"/>
          </p:cNvSpPr>
          <p:nvPr>
            <p:ph type="dt" sz="half" idx="10"/>
          </p:nvPr>
        </p:nvSpPr>
        <p:spPr/>
        <p:txBody>
          <a:bodyPr/>
          <a:lstStyle/>
          <a:p>
            <a:fld id="{D36516F6-A097-4E38-8A59-185C4D2E378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endParaRPr lang="en-CA" dirty="0"/>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pPr/>
              <a:t>11</a:t>
            </a:fld>
            <a:endParaRPr lang="en-CA"/>
          </a:p>
        </p:txBody>
      </p:sp>
    </p:spTree>
    <p:extLst>
      <p:ext uri="{BB962C8B-B14F-4D97-AF65-F5344CB8AC3E}">
        <p14:creationId xmlns:p14="http://schemas.microsoft.com/office/powerpoint/2010/main" val="135330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5-Sales Force &amp; S&amp;QM  Interfaces</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12</a:t>
            </a:fld>
            <a:endParaRPr lang="en-CA"/>
          </a:p>
        </p:txBody>
      </p:sp>
      <p:sp>
        <p:nvSpPr>
          <p:cNvPr id="8" name="Content Placeholder 6"/>
          <p:cNvSpPr>
            <a:spLocks noGrp="1"/>
          </p:cNvSpPr>
          <p:nvPr>
            <p:ph sz="quarter" idx="14"/>
          </p:nvPr>
        </p:nvSpPr>
        <p:spPr>
          <a:xfrm>
            <a:off x="1459761" y="1847088"/>
            <a:ext cx="9938041" cy="3909768"/>
          </a:xfrm>
        </p:spPr>
        <p:txBody>
          <a:bodyPr>
            <a:normAutofit/>
          </a:bodyPr>
          <a:lstStyle/>
          <a:p>
            <a:pPr marL="0" lvl="1">
              <a:spcBef>
                <a:spcPts val="1400"/>
              </a:spcBef>
            </a:pPr>
            <a:r>
              <a:rPr lang="en-US" sz="2000" dirty="0"/>
              <a:t>Enable update of records managed in SFDC/S&amp;QM when offline with </a:t>
            </a:r>
            <a:r>
              <a:rPr lang="en-US" sz="2000" dirty="0" err="1"/>
              <a:t>Predix</a:t>
            </a:r>
            <a:r>
              <a:rPr lang="en-US" sz="2000" dirty="0"/>
              <a:t> apps:</a:t>
            </a:r>
          </a:p>
          <a:p>
            <a:pPr marL="0" lvl="1">
              <a:spcBef>
                <a:spcPts val="1400"/>
              </a:spcBef>
            </a:pPr>
            <a:r>
              <a:rPr lang="en-US" sz="2000" b="1" dirty="0"/>
              <a:t>Put in place the mechanism to update the NC offline as described below:</a:t>
            </a:r>
          </a:p>
          <a:p>
            <a:pPr marL="64" lvl="2" indent="0">
              <a:spcBef>
                <a:spcPts val="1400"/>
              </a:spcBef>
              <a:buNone/>
            </a:pPr>
            <a:r>
              <a:rPr lang="en-US" sz="1200" dirty="0"/>
              <a:t>	</a:t>
            </a:r>
            <a:r>
              <a:rPr lang="en-US" sz="2000" dirty="0"/>
              <a:t>Before going on site : User loads in his mobile all NC raised and still opened for a specific project (either created first in Sales Force or in </a:t>
            </a:r>
            <a:r>
              <a:rPr lang="en-US" sz="2000" dirty="0" err="1"/>
              <a:t>Predix</a:t>
            </a:r>
            <a:r>
              <a:rPr lang="en-US" sz="2000" dirty="0"/>
              <a:t>)</a:t>
            </a:r>
          </a:p>
          <a:p>
            <a:pPr marL="64" lvl="2" indent="0">
              <a:spcBef>
                <a:spcPts val="1400"/>
              </a:spcBef>
              <a:buNone/>
            </a:pPr>
            <a:r>
              <a:rPr lang="en-US" sz="2000" dirty="0"/>
              <a:t>	Once on site : User updates some specific fields (in green in the next slide) offline</a:t>
            </a:r>
          </a:p>
          <a:p>
            <a:pPr marL="64" lvl="2" indent="0">
              <a:spcBef>
                <a:spcPts val="1400"/>
              </a:spcBef>
              <a:buNone/>
            </a:pPr>
            <a:r>
              <a:rPr lang="en-US" sz="2000" dirty="0"/>
              <a:t>	Once he has a connection : Fields are synchronized with SFDC/S&amp;QM =&gt; in NCP/S&amp;QM the new value of those updated fields is displayed</a:t>
            </a:r>
          </a:p>
          <a:p>
            <a:endParaRPr lang="en-US" sz="2000" dirty="0"/>
          </a:p>
          <a:p>
            <a:endParaRPr lang="en-US" sz="2000" dirty="0"/>
          </a:p>
        </p:txBody>
      </p:sp>
    </p:spTree>
    <p:extLst>
      <p:ext uri="{BB962C8B-B14F-4D97-AF65-F5344CB8AC3E}">
        <p14:creationId xmlns:p14="http://schemas.microsoft.com/office/powerpoint/2010/main" val="33415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NCP Alignment</a:t>
            </a:r>
          </a:p>
        </p:txBody>
      </p:sp>
      <p:sp>
        <p:nvSpPr>
          <p:cNvPr id="3" name="Date Placeholder 2"/>
          <p:cNvSpPr>
            <a:spLocks noGrp="1"/>
          </p:cNvSpPr>
          <p:nvPr>
            <p:ph type="dt" sz="half" idx="10"/>
          </p:nvPr>
        </p:nvSpPr>
        <p:spPr/>
        <p:txBody>
          <a:bodyPr/>
          <a:lstStyle/>
          <a:p>
            <a:fld id="{66CA7FD2-EEE1-4653-A3ED-EC06E26685F5}" type="datetime4">
              <a:rPr lang="en-US" smtClean="0"/>
              <a:t>July 20, 2017</a:t>
            </a:fld>
            <a:endParaRPr lang="en-US" dirty="0"/>
          </a:p>
        </p:txBody>
      </p:sp>
      <p:sp>
        <p:nvSpPr>
          <p:cNvPr id="4" name="Footer Placeholder 3"/>
          <p:cNvSpPr>
            <a:spLocks noGrp="1"/>
          </p:cNvSpPr>
          <p:nvPr>
            <p:ph type="ftr" sz="quarter" idx="11"/>
          </p:nvPr>
        </p:nvSpPr>
        <p:spPr/>
        <p:txBody>
          <a:bodyPr/>
          <a:lstStyle/>
          <a:p>
            <a:r>
              <a:rPr lang="en-US" dirty="0"/>
              <a:t>NC Predix MVP II</a:t>
            </a:r>
          </a:p>
        </p:txBody>
      </p:sp>
      <p:sp>
        <p:nvSpPr>
          <p:cNvPr id="5" name="Slide Number Placeholder 4"/>
          <p:cNvSpPr>
            <a:spLocks noGrp="1"/>
          </p:cNvSpPr>
          <p:nvPr>
            <p:ph type="sldNum" sz="quarter" idx="12"/>
          </p:nvPr>
        </p:nvSpPr>
        <p:spPr/>
        <p:txBody>
          <a:bodyPr/>
          <a:lstStyle/>
          <a:p>
            <a:fld id="{00E6A5BD-C011-4A45-AA3A-201790FB7F2B}" type="slidenum">
              <a:rPr lang="en-US" smtClean="0"/>
              <a:t>13</a:t>
            </a:fld>
            <a:endParaRPr lang="en-US" dirty="0"/>
          </a:p>
        </p:txBody>
      </p:sp>
      <p:sp>
        <p:nvSpPr>
          <p:cNvPr id="7" name="Content Placeholder 6"/>
          <p:cNvSpPr>
            <a:spLocks noGrp="1"/>
          </p:cNvSpPr>
          <p:nvPr>
            <p:ph sz="quarter" idx="14"/>
          </p:nvPr>
        </p:nvSpPr>
        <p:spPr>
          <a:xfrm>
            <a:off x="1620584" y="1132373"/>
            <a:ext cx="9004300" cy="425057"/>
          </a:xfrm>
        </p:spPr>
        <p:txBody>
          <a:bodyPr>
            <a:normAutofit/>
          </a:bodyPr>
          <a:lstStyle/>
          <a:p>
            <a:r>
              <a:rPr lang="en-US" sz="2000" dirty="0"/>
              <a:t>Additional fields to map with NCP new version</a:t>
            </a:r>
          </a:p>
          <a:p>
            <a:endParaRPr lang="en-US" sz="2000" dirty="0"/>
          </a:p>
        </p:txBody>
      </p:sp>
      <p:graphicFrame>
        <p:nvGraphicFramePr>
          <p:cNvPr id="13" name="Tableau 12"/>
          <p:cNvGraphicFramePr>
            <a:graphicFrameLocks noGrp="1"/>
          </p:cNvGraphicFramePr>
          <p:nvPr>
            <p:extLst>
              <p:ext uri="{D42A27DB-BD31-4B8C-83A1-F6EECF244321}">
                <p14:modId xmlns:p14="http://schemas.microsoft.com/office/powerpoint/2010/main" val="766611219"/>
              </p:ext>
            </p:extLst>
          </p:nvPr>
        </p:nvGraphicFramePr>
        <p:xfrm>
          <a:off x="9889434" y="858508"/>
          <a:ext cx="1854200" cy="390525"/>
        </p:xfrm>
        <a:graphic>
          <a:graphicData uri="http://schemas.openxmlformats.org/drawingml/2006/table">
            <a:tbl>
              <a:tblPr/>
              <a:tblGrid>
                <a:gridCol w="1854200">
                  <a:extLst>
                    <a:ext uri="{9D8B030D-6E8A-4147-A177-3AD203B41FA5}">
                      <a16:colId xmlns:a16="http://schemas.microsoft.com/office/drawing/2014/main" val="3549232743"/>
                    </a:ext>
                  </a:extLst>
                </a:gridCol>
              </a:tblGrid>
              <a:tr h="200025">
                <a:tc>
                  <a:txBody>
                    <a:bodyPr/>
                    <a:lstStyle/>
                    <a:p>
                      <a:pPr algn="l" fontAlgn="b"/>
                      <a:r>
                        <a:rPr lang="fr-FR" sz="1100" b="1" i="0" u="none" strike="noStrike" dirty="0" err="1">
                          <a:solidFill>
                            <a:srgbClr val="FF0000"/>
                          </a:solidFill>
                          <a:effectLst/>
                          <a:latin typeface="Calibri" panose="020F0502020204030204" pitchFamily="34" charset="0"/>
                        </a:rPr>
                        <a:t>Mandatory</a:t>
                      </a:r>
                      <a:r>
                        <a:rPr lang="fr-FR" sz="1100" b="1" i="0" u="none" strike="noStrike" dirty="0">
                          <a:solidFill>
                            <a:srgbClr val="FF0000"/>
                          </a:solidFill>
                          <a:effectLst/>
                          <a:latin typeface="Calibri" panose="020F0502020204030204" pitchFamily="34" charset="0"/>
                        </a:rPr>
                        <a:t> </a:t>
                      </a:r>
                      <a:r>
                        <a:rPr lang="fr-FR" sz="1100" b="1" i="0" u="none" strike="noStrike" dirty="0" err="1">
                          <a:solidFill>
                            <a:srgbClr val="FF0000"/>
                          </a:solidFill>
                          <a:effectLst/>
                          <a:latin typeface="Calibri" panose="020F0502020204030204" pitchFamily="34" charset="0"/>
                        </a:rPr>
                        <a:t>fields</a:t>
                      </a:r>
                      <a:endParaRPr lang="fr-FR" sz="1100" b="1" i="0" u="none" strike="noStrike" dirty="0">
                        <a:solidFill>
                          <a:srgbClr val="FF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0545166"/>
                  </a:ext>
                </a:extLst>
              </a:tr>
              <a:tr h="190500">
                <a:tc>
                  <a:txBody>
                    <a:bodyPr/>
                    <a:lstStyle/>
                    <a:p>
                      <a:pPr algn="l" fontAlgn="ctr"/>
                      <a:r>
                        <a:rPr lang="fr-FR" sz="1100" b="1" i="0" u="none" strike="noStrike" dirty="0">
                          <a:solidFill>
                            <a:srgbClr val="000000"/>
                          </a:solidFill>
                          <a:effectLst/>
                          <a:latin typeface="Calibri" panose="020F0502020204030204" pitchFamily="34" charset="0"/>
                        </a:rPr>
                        <a:t>Update Offline </a:t>
                      </a:r>
                      <a:r>
                        <a:rPr lang="fr-FR" sz="1100" b="1" i="0" u="none" strike="noStrike" dirty="0" err="1">
                          <a:solidFill>
                            <a:srgbClr val="000000"/>
                          </a:solidFill>
                          <a:effectLst/>
                          <a:latin typeface="Calibri" panose="020F0502020204030204" pitchFamily="34" charset="0"/>
                        </a:rPr>
                        <a:t>after</a:t>
                      </a:r>
                      <a:r>
                        <a:rPr lang="fr-FR" sz="1100" b="1" i="0" u="none" strike="noStrike" dirty="0">
                          <a:solidFill>
                            <a:srgbClr val="000000"/>
                          </a:solidFill>
                          <a:effectLst/>
                          <a:latin typeface="Calibri" panose="020F0502020204030204" pitchFamily="34" charset="0"/>
                        </a:rPr>
                        <a:t> </a:t>
                      </a:r>
                      <a:r>
                        <a:rPr lang="fr-FR" sz="1100" b="1" i="0" u="none" strike="noStrike" dirty="0" err="1">
                          <a:solidFill>
                            <a:srgbClr val="000000"/>
                          </a:solidFill>
                          <a:effectLst/>
                          <a:latin typeface="Calibri" panose="020F0502020204030204" pitchFamily="34" charset="0"/>
                        </a:rPr>
                        <a:t>creation</a:t>
                      </a:r>
                      <a:endParaRPr lang="fr-FR" sz="11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00B050"/>
                    </a:solidFill>
                  </a:tcPr>
                </a:tc>
                <a:extLst>
                  <a:ext uri="{0D108BD9-81ED-4DB2-BD59-A6C34878D82A}">
                    <a16:rowId xmlns:a16="http://schemas.microsoft.com/office/drawing/2014/main" val="1923776660"/>
                  </a:ext>
                </a:extLst>
              </a:tr>
            </a:tbl>
          </a:graphicData>
        </a:graphic>
      </p:graphicFrame>
      <p:sp>
        <p:nvSpPr>
          <p:cNvPr id="15" name="Content Placeholder 6"/>
          <p:cNvSpPr txBox="1">
            <a:spLocks/>
          </p:cNvSpPr>
          <p:nvPr/>
        </p:nvSpPr>
        <p:spPr>
          <a:xfrm>
            <a:off x="6547793" y="5645740"/>
            <a:ext cx="5529053" cy="674099"/>
          </a:xfrm>
          <a:prstGeom prst="rect">
            <a:avLst/>
          </a:prstGeom>
        </p:spPr>
        <p:txBody>
          <a:bodyPr vert="horz" lIns="0" tIns="0" rIns="0" bIns="0" rtlCol="0">
            <a:normAutofit fontScale="85000" lnSpcReduction="20000"/>
          </a:bodyPr>
          <a:lst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sz="2000" dirty="0"/>
              <a:t>+ workflow synchronization with NCP : </a:t>
            </a:r>
          </a:p>
          <a:p>
            <a:pPr lvl="1"/>
            <a:r>
              <a:rPr lang="en-US" sz="2000" dirty="0"/>
              <a:t>Example : NC created in Predix, submitted in NCP must be seen submitted in Predix</a:t>
            </a:r>
          </a:p>
          <a:p>
            <a:endParaRPr lang="en-US" sz="2000" dirty="0"/>
          </a:p>
        </p:txBody>
      </p:sp>
      <p:graphicFrame>
        <p:nvGraphicFramePr>
          <p:cNvPr id="9" name="Tableau 8"/>
          <p:cNvGraphicFramePr>
            <a:graphicFrameLocks noGrp="1"/>
          </p:cNvGraphicFramePr>
          <p:nvPr>
            <p:extLst>
              <p:ext uri="{D42A27DB-BD31-4B8C-83A1-F6EECF244321}">
                <p14:modId xmlns:p14="http://schemas.microsoft.com/office/powerpoint/2010/main" val="1003209152"/>
              </p:ext>
            </p:extLst>
          </p:nvPr>
        </p:nvGraphicFramePr>
        <p:xfrm>
          <a:off x="1471220" y="1669764"/>
          <a:ext cx="4651514" cy="4694679"/>
        </p:xfrm>
        <a:graphic>
          <a:graphicData uri="http://schemas.openxmlformats.org/drawingml/2006/table">
            <a:tbl>
              <a:tblPr/>
              <a:tblGrid>
                <a:gridCol w="942598">
                  <a:extLst>
                    <a:ext uri="{9D8B030D-6E8A-4147-A177-3AD203B41FA5}">
                      <a16:colId xmlns:a16="http://schemas.microsoft.com/office/drawing/2014/main" val="12676399"/>
                    </a:ext>
                  </a:extLst>
                </a:gridCol>
                <a:gridCol w="2141336">
                  <a:extLst>
                    <a:ext uri="{9D8B030D-6E8A-4147-A177-3AD203B41FA5}">
                      <a16:colId xmlns:a16="http://schemas.microsoft.com/office/drawing/2014/main" val="3278285817"/>
                    </a:ext>
                  </a:extLst>
                </a:gridCol>
                <a:gridCol w="1567580">
                  <a:extLst>
                    <a:ext uri="{9D8B030D-6E8A-4147-A177-3AD203B41FA5}">
                      <a16:colId xmlns:a16="http://schemas.microsoft.com/office/drawing/2014/main" val="3025447311"/>
                    </a:ext>
                  </a:extLst>
                </a:gridCol>
              </a:tblGrid>
              <a:tr h="103293">
                <a:tc>
                  <a:txBody>
                    <a:bodyPr/>
                    <a:lstStyle/>
                    <a:p>
                      <a:pPr algn="ctr" fontAlgn="b"/>
                      <a:r>
                        <a:rPr lang="fr-FR" sz="600" b="1" i="0" u="none" strike="noStrike">
                          <a:solidFill>
                            <a:srgbClr val="FFFFFF"/>
                          </a:solidFill>
                          <a:effectLst/>
                          <a:latin typeface="Calibri" panose="020F0502020204030204" pitchFamily="34" charset="0"/>
                        </a:rPr>
                        <a:t>Section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D0D0D"/>
                    </a:solidFill>
                  </a:tcPr>
                </a:tc>
                <a:tc>
                  <a:txBody>
                    <a:bodyPr/>
                    <a:lstStyle/>
                    <a:p>
                      <a:pPr algn="ctr" fontAlgn="b"/>
                      <a:r>
                        <a:rPr lang="fr-FR" sz="600" b="1" i="0" u="none" strike="noStrike">
                          <a:solidFill>
                            <a:srgbClr val="FFFFFF"/>
                          </a:solidFill>
                          <a:effectLst/>
                          <a:latin typeface="Calibri" panose="020F0502020204030204" pitchFamily="34" charset="0"/>
                        </a:rPr>
                        <a:t>Predix Fields</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E26B0A"/>
                    </a:solidFill>
                  </a:tcPr>
                </a:tc>
                <a:tc>
                  <a:txBody>
                    <a:bodyPr/>
                    <a:lstStyle/>
                    <a:p>
                      <a:pPr algn="ctr" fontAlgn="b"/>
                      <a:r>
                        <a:rPr lang="fr-FR" sz="600" b="1" i="0" u="none" strike="noStrike">
                          <a:solidFill>
                            <a:srgbClr val="FFFFFF"/>
                          </a:solidFill>
                          <a:effectLst/>
                          <a:latin typeface="Calibri" panose="020F0502020204030204" pitchFamily="34" charset="0"/>
                        </a:rPr>
                        <a:t>Predix Fields</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26B0A"/>
                    </a:solidFill>
                  </a:tcPr>
                </a:tc>
                <a:extLst>
                  <a:ext uri="{0D108BD9-81ED-4DB2-BD59-A6C34878D82A}">
                    <a16:rowId xmlns:a16="http://schemas.microsoft.com/office/drawing/2014/main" val="1185198119"/>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Salesforce ID</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36754491"/>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FF0000"/>
                          </a:solidFill>
                          <a:effectLst/>
                          <a:latin typeface="Calibri" panose="020F0502020204030204" pitchFamily="34" charset="0"/>
                        </a:rPr>
                        <a:t>Detection Date</a:t>
                      </a: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Status</a:t>
                      </a:r>
                    </a:p>
                  </a:txBody>
                  <a:tcPr marL="0" marR="0" marT="0" marB="0" anchor="b">
                    <a:lnL>
                      <a:noFill/>
                    </a:lnL>
                    <a:lnR>
                      <a:noFill/>
                    </a:lnR>
                    <a:lnT>
                      <a:noFill/>
                    </a:lnT>
                    <a:lnB>
                      <a:noFill/>
                    </a:lnB>
                  </a:tcPr>
                </a:tc>
                <a:extLst>
                  <a:ext uri="{0D108BD9-81ED-4DB2-BD59-A6C34878D82A}">
                    <a16:rowId xmlns:a16="http://schemas.microsoft.com/office/drawing/2014/main" val="3710332212"/>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5398713"/>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76334924"/>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Product Line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83936412"/>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Unit</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Requestor</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172726"/>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Severity</a:t>
                      </a: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64041502"/>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FF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98598297"/>
                  </a:ext>
                </a:extLst>
              </a:tr>
              <a:tr h="10329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57886763"/>
                  </a:ext>
                </a:extLst>
              </a:tr>
              <a:tr h="108459">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007576"/>
                  </a:ext>
                </a:extLst>
              </a:tr>
              <a:tr h="108459">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444134"/>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Project Number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290499"/>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Coordinator</a:t>
                      </a: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0594666"/>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4122824"/>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Project Name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092099"/>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49824015"/>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05047806"/>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18995738"/>
                  </a:ext>
                </a:extLst>
              </a:tr>
              <a:tr h="10329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0537097"/>
                  </a:ext>
                </a:extLst>
              </a:tr>
              <a:tr h="108459">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008403"/>
                  </a:ext>
                </a:extLst>
              </a:tr>
              <a:tr h="108459">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009823"/>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Serial Number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00B050"/>
                    </a:solidFill>
                  </a:tcPr>
                </a:tc>
                <a:tc>
                  <a:txBody>
                    <a:bodyPr/>
                    <a:lstStyle/>
                    <a:p>
                      <a:pPr algn="l" fontAlgn="ctr"/>
                      <a:r>
                        <a:rPr lang="fr-FR" sz="600" b="1" i="0" u="none" strike="noStrike">
                          <a:solidFill>
                            <a:srgbClr val="000000"/>
                          </a:solidFill>
                          <a:effectLst/>
                          <a:latin typeface="Calibri" panose="020F0502020204030204" pitchFamily="34" charset="0"/>
                        </a:rPr>
                        <a:t>Bay Number</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799285141"/>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00B050"/>
                    </a:solidFill>
                  </a:tcPr>
                </a:tc>
                <a:tc>
                  <a:txBody>
                    <a:bodyPr/>
                    <a:lstStyle/>
                    <a:p>
                      <a:pPr algn="l" fontAlgn="ctr"/>
                      <a:r>
                        <a:rPr lang="fr-FR" sz="600" b="1" i="0" u="none" strike="noStrike">
                          <a:solidFill>
                            <a:srgbClr val="000000"/>
                          </a:solidFill>
                          <a:effectLst/>
                          <a:latin typeface="Calibri" panose="020F0502020204030204" pitchFamily="34" charset="0"/>
                        </a:rPr>
                        <a:t>Compartment</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3418786193"/>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Equipment Type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Phase</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443268128"/>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Substation Type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Gas Loss</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6997778"/>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Quantity Lost (in Kg)</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12926877"/>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Installation drawing</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7377391"/>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Electrical drawing</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26376292"/>
                  </a:ext>
                </a:extLst>
              </a:tr>
              <a:tr h="10329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2906679"/>
                  </a:ext>
                </a:extLst>
              </a:tr>
              <a:tr h="108459">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512527"/>
                  </a:ext>
                </a:extLst>
              </a:tr>
              <a:tr h="108459">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153515"/>
                  </a:ext>
                </a:extLst>
              </a:tr>
              <a:tr h="103293">
                <a:tc>
                  <a:txBody>
                    <a:bodyPr/>
                    <a:lstStyle/>
                    <a:p>
                      <a:pPr algn="ctr" fontAlgn="b"/>
                      <a:r>
                        <a:rPr lang="fr-FR" sz="600" b="1" i="0" u="none" strike="noStrike">
                          <a:solidFill>
                            <a:srgbClr val="000000"/>
                          </a:solidFill>
                          <a:effectLst/>
                          <a:latin typeface="Calibri" panose="020F0502020204030204" pitchFamily="34" charset="0"/>
                        </a:rPr>
                        <a:t>NC Description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Title</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58394726"/>
                  </a:ext>
                </a:extLst>
              </a:tr>
              <a:tr h="108459">
                <a:tc>
                  <a:txBody>
                    <a:bodyPr/>
                    <a:lstStyle/>
                    <a:p>
                      <a:pPr algn="ctr" fontAlgn="b"/>
                      <a:r>
                        <a:rPr lang="fr-FR" sz="600" b="1" i="0" u="none" strike="noStrike">
                          <a:solidFill>
                            <a:srgbClr val="000000"/>
                          </a:solidFill>
                          <a:effectLst/>
                          <a:latin typeface="Calibri" panose="020F0502020204030204" pitchFamily="34" charset="0"/>
                        </a:rPr>
                        <a:t>NC Description</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FF0000"/>
                          </a:solidFill>
                          <a:effectLst/>
                          <a:latin typeface="Calibri" panose="020F0502020204030204" pitchFamily="34" charset="0"/>
                        </a:rPr>
                        <a:t>Description</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591083"/>
                  </a:ext>
                </a:extLst>
              </a:tr>
              <a:tr h="108459">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1343577"/>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000000"/>
                          </a:solidFill>
                          <a:effectLst/>
                          <a:latin typeface="Calibri" panose="020F0502020204030204" pitchFamily="34" charset="0"/>
                        </a:rPr>
                        <a:t>Estimated Working Hours - Supervisor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76967950"/>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Estimated Working Hours - Manpower</a:t>
                      </a: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574094"/>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Working Hours Cost</a:t>
                      </a: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5157323"/>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6087336"/>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61294582"/>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8358172"/>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9517628"/>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62514283"/>
                  </a:ext>
                </a:extLst>
              </a:tr>
              <a:tr h="10329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7069808"/>
                  </a:ext>
                </a:extLst>
              </a:tr>
              <a:tr h="108459">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B0F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dirty="0">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212648"/>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4172578050"/>
              </p:ext>
            </p:extLst>
          </p:nvPr>
        </p:nvGraphicFramePr>
        <p:xfrm>
          <a:off x="6659140" y="1716587"/>
          <a:ext cx="4754440" cy="3817238"/>
        </p:xfrm>
        <a:graphic>
          <a:graphicData uri="http://schemas.openxmlformats.org/drawingml/2006/table">
            <a:tbl>
              <a:tblPr/>
              <a:tblGrid>
                <a:gridCol w="963455">
                  <a:extLst>
                    <a:ext uri="{9D8B030D-6E8A-4147-A177-3AD203B41FA5}">
                      <a16:colId xmlns:a16="http://schemas.microsoft.com/office/drawing/2014/main" val="1053776907"/>
                    </a:ext>
                  </a:extLst>
                </a:gridCol>
                <a:gridCol w="2188718">
                  <a:extLst>
                    <a:ext uri="{9D8B030D-6E8A-4147-A177-3AD203B41FA5}">
                      <a16:colId xmlns:a16="http://schemas.microsoft.com/office/drawing/2014/main" val="3528767353"/>
                    </a:ext>
                  </a:extLst>
                </a:gridCol>
                <a:gridCol w="1602267">
                  <a:extLst>
                    <a:ext uri="{9D8B030D-6E8A-4147-A177-3AD203B41FA5}">
                      <a16:colId xmlns:a16="http://schemas.microsoft.com/office/drawing/2014/main" val="457378689"/>
                    </a:ext>
                  </a:extLst>
                </a:gridCol>
              </a:tblGrid>
              <a:tr h="138056">
                <a:tc>
                  <a:txBody>
                    <a:bodyPr/>
                    <a:lstStyle/>
                    <a:p>
                      <a:pPr algn="ctr" fontAlgn="b"/>
                      <a:r>
                        <a:rPr lang="fr-FR" sz="900" b="1" i="0" u="none" strike="noStrike">
                          <a:solidFill>
                            <a:srgbClr val="000000"/>
                          </a:solidFill>
                          <a:effectLst/>
                          <a:latin typeface="Calibri" panose="020F0502020204030204" pitchFamily="34" charset="0"/>
                        </a:rPr>
                        <a:t>Containment</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900" b="1" i="0" u="none" strike="noStrike">
                          <a:solidFill>
                            <a:srgbClr val="000000"/>
                          </a:solidFill>
                          <a:effectLst/>
                          <a:latin typeface="Calibri" panose="020F0502020204030204" pitchFamily="34" charset="0"/>
                        </a:rPr>
                        <a:t>Containment</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00B050"/>
                    </a:solidFill>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30132748"/>
                  </a:ext>
                </a:extLst>
              </a:tr>
              <a:tr h="138056">
                <a:tc>
                  <a:txBody>
                    <a:bodyPr/>
                    <a:lstStyle/>
                    <a:p>
                      <a:pPr algn="ctr" fontAlgn="b"/>
                      <a:r>
                        <a:rPr lang="fr-FR" sz="900" b="1" i="0" u="none" strike="noStrike">
                          <a:solidFill>
                            <a:srgbClr val="000000"/>
                          </a:solidFill>
                          <a:effectLst/>
                          <a:latin typeface="Calibri" panose="020F0502020204030204" pitchFamily="34" charset="0"/>
                        </a:rPr>
                        <a:t>Containment</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900" b="1" i="0" u="none" strike="noStrike">
                          <a:solidFill>
                            <a:srgbClr val="000000"/>
                          </a:solidFill>
                          <a:effectLst/>
                          <a:latin typeface="Calibri" panose="020F0502020204030204" pitchFamily="34" charset="0"/>
                        </a:rPr>
                        <a:t>Target Date</a:t>
                      </a: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35425400"/>
                  </a:ext>
                </a:extLst>
              </a:tr>
              <a:tr h="144958">
                <a:tc>
                  <a:txBody>
                    <a:bodyPr/>
                    <a:lstStyle/>
                    <a:p>
                      <a:pPr algn="ctr" fontAlgn="b"/>
                      <a:r>
                        <a:rPr lang="fr-FR" sz="900" b="1" i="0" u="none" strike="noStrike">
                          <a:solidFill>
                            <a:srgbClr val="000000"/>
                          </a:solidFill>
                          <a:effectLst/>
                          <a:latin typeface="Calibri" panose="020F0502020204030204" pitchFamily="34" charset="0"/>
                        </a:rPr>
                        <a:t>Containment</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900" b="1" i="0" u="none" strike="noStrike">
                          <a:solidFill>
                            <a:srgbClr val="000000"/>
                          </a:solidFill>
                          <a:effectLst/>
                          <a:latin typeface="Calibri" panose="020F0502020204030204" pitchFamily="34" charset="0"/>
                        </a:rPr>
                        <a:t>Closing Date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404833"/>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9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4313"/>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900" b="1" i="0" u="none" strike="noStrike">
                          <a:solidFill>
                            <a:srgbClr val="00B0F0"/>
                          </a:solidFill>
                          <a:effectLst/>
                          <a:latin typeface="Calibri" panose="020F0502020204030204" pitchFamily="34"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10096657"/>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9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41918318"/>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9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1707529"/>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900" b="1" i="0" u="none" strike="noStrike">
                          <a:solidFill>
                            <a:srgbClr val="00B0F0"/>
                          </a:solidFill>
                          <a:effectLst/>
                          <a:latin typeface="Calibri" panose="020F0502020204030204" pitchFamily="34" charset="0"/>
                        </a:rPr>
                        <a:t>EHS impact</a:t>
                      </a: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1187367"/>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9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9554656"/>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900" b="1" i="0" u="none" strike="noStrike">
                          <a:solidFill>
                            <a:srgbClr val="00B0F0"/>
                          </a:solidFill>
                          <a:effectLst/>
                          <a:latin typeface="Calibri" panose="020F0502020204030204" pitchFamily="34" charset="0"/>
                        </a:rPr>
                        <a:t>Root Cause</a:t>
                      </a: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1267903"/>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900" b="1" i="0" u="none" strike="noStrike">
                          <a:solidFill>
                            <a:srgbClr val="00B0F0"/>
                          </a:solidFill>
                          <a:effectLst/>
                          <a:latin typeface="Calibri" panose="020F0502020204030204" pitchFamily="34" charset="0"/>
                        </a:rPr>
                        <a:t>Findings</a:t>
                      </a: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83053046"/>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Solution Proposed</a:t>
                      </a:r>
                    </a:p>
                  </a:txBody>
                  <a:tcPr marL="0" marR="0" marT="0" marB="0" anchor="b">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29845133"/>
                  </a:ext>
                </a:extLst>
              </a:tr>
              <a:tr h="138056">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900" b="1" i="0" u="none" strike="noStrike">
                          <a:solidFill>
                            <a:srgbClr val="000000"/>
                          </a:solidFill>
                          <a:effectLst/>
                          <a:latin typeface="Calibri" panose="020F0502020204030204" pitchFamily="34" charset="0"/>
                        </a:rPr>
                        <a:t>Solution Description</a:t>
                      </a: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2292872"/>
                  </a:ext>
                </a:extLst>
              </a:tr>
              <a:tr h="144958">
                <a:tc>
                  <a:txBody>
                    <a:bodyPr/>
                    <a:lstStyle/>
                    <a:p>
                      <a:pPr algn="ctr" fontAlgn="b"/>
                      <a:r>
                        <a:rPr lang="fr-FR" sz="9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900" b="1" i="0" u="none" strike="noStrike">
                          <a:solidFill>
                            <a:srgbClr val="000000"/>
                          </a:solidFill>
                          <a:effectLst/>
                          <a:latin typeface="Calibri" panose="020F0502020204030204" pitchFamily="34" charset="0"/>
                        </a:rPr>
                        <a:t>Resolution Date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460806"/>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9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989697"/>
                  </a:ext>
                </a:extLst>
              </a:tr>
              <a:tr h="138056">
                <a:tc>
                  <a:txBody>
                    <a:bodyPr/>
                    <a:lstStyle/>
                    <a:p>
                      <a:pPr algn="ctr" fontAlgn="b"/>
                      <a:r>
                        <a:rPr lang="fr-FR" sz="9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900" b="1" i="0" u="none" strike="noStrike">
                          <a:solidFill>
                            <a:srgbClr val="000000"/>
                          </a:solidFill>
                          <a:effectLst/>
                          <a:latin typeface="Calibri" panose="020F0502020204030204" pitchFamily="34"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7892287"/>
                  </a:ext>
                </a:extLst>
              </a:tr>
              <a:tr h="138056">
                <a:tc>
                  <a:txBody>
                    <a:bodyPr/>
                    <a:lstStyle/>
                    <a:p>
                      <a:pPr algn="ctr" fontAlgn="b"/>
                      <a:r>
                        <a:rPr lang="fr-FR" sz="9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9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9402800"/>
                  </a:ext>
                </a:extLst>
              </a:tr>
              <a:tr h="138056">
                <a:tc>
                  <a:txBody>
                    <a:bodyPr/>
                    <a:lstStyle/>
                    <a:p>
                      <a:pPr algn="ctr" fontAlgn="b"/>
                      <a:r>
                        <a:rPr lang="fr-FR" sz="9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9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1287923"/>
                  </a:ext>
                </a:extLst>
              </a:tr>
              <a:tr h="144958">
                <a:tc>
                  <a:txBody>
                    <a:bodyPr/>
                    <a:lstStyle/>
                    <a:p>
                      <a:pPr algn="ctr" fontAlgn="b"/>
                      <a:r>
                        <a:rPr lang="fr-FR" sz="9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9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219614"/>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9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361588"/>
                  </a:ext>
                </a:extLst>
              </a:tr>
              <a:tr h="144958">
                <a:tc>
                  <a:txBody>
                    <a:bodyPr/>
                    <a:lstStyle/>
                    <a:p>
                      <a:pPr algn="ctr" fontAlgn="b"/>
                      <a:r>
                        <a:rPr lang="fr-FR" sz="900" b="1" i="0" u="none" strike="noStrike">
                          <a:solidFill>
                            <a:srgbClr val="000000"/>
                          </a:solidFill>
                          <a:effectLst/>
                          <a:latin typeface="Calibri" panose="020F0502020204030204" pitchFamily="34" charset="0"/>
                        </a:rPr>
                        <a:t>Actions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Corrective action plan</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984018"/>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696029"/>
                  </a:ext>
                </a:extLst>
              </a:tr>
              <a:tr h="144958">
                <a:tc>
                  <a:txBody>
                    <a:bodyPr/>
                    <a:lstStyle/>
                    <a:p>
                      <a:pPr algn="ctr" fontAlgn="b"/>
                      <a:r>
                        <a:rPr lang="fr-FR" sz="900" b="1" i="0" u="none" strike="noStrike">
                          <a:solidFill>
                            <a:srgbClr val="000000"/>
                          </a:solidFill>
                          <a:effectLst/>
                          <a:latin typeface="Calibri" panose="020F0502020204030204" pitchFamily="34" charset="0"/>
                        </a:rPr>
                        <a:t>Files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Attachments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8842112"/>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326493"/>
                  </a:ext>
                </a:extLst>
              </a:tr>
              <a:tr h="144958">
                <a:tc>
                  <a:txBody>
                    <a:bodyPr/>
                    <a:lstStyle/>
                    <a:p>
                      <a:pPr algn="ctr" fontAlgn="b"/>
                      <a:r>
                        <a:rPr lang="fr-FR" sz="900" b="1" i="0" u="none" strike="noStrike">
                          <a:solidFill>
                            <a:srgbClr val="000000"/>
                          </a:solidFill>
                          <a:effectLst/>
                          <a:latin typeface="Calibri" panose="020F0502020204030204" pitchFamily="34" charset="0"/>
                        </a:rPr>
                        <a:t>NC  History</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320089"/>
                  </a:ext>
                </a:extLst>
              </a:tr>
              <a:tr h="144958">
                <a:tc>
                  <a:txBody>
                    <a:bodyPr/>
                    <a:lstStyle/>
                    <a:p>
                      <a:pPr algn="ctr"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9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049553"/>
                  </a:ext>
                </a:extLst>
              </a:tr>
              <a:tr h="144958">
                <a:tc>
                  <a:txBody>
                    <a:bodyPr/>
                    <a:lstStyle/>
                    <a:p>
                      <a:pPr algn="ctr" fontAlgn="b"/>
                      <a:r>
                        <a:rPr lang="fr-FR" sz="900" b="1" i="0" u="none" strike="noStrike">
                          <a:solidFill>
                            <a:srgbClr val="000000"/>
                          </a:solidFill>
                          <a:effectLst/>
                          <a:latin typeface="Calibri" panose="020F0502020204030204" pitchFamily="34" charset="0"/>
                        </a:rPr>
                        <a:t>Chatter</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900" b="1" i="0" u="none" strike="noStrike" dirty="0">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233043"/>
                  </a:ext>
                </a:extLst>
              </a:tr>
            </a:tbl>
          </a:graphicData>
        </a:graphic>
      </p:graphicFrame>
    </p:spTree>
    <p:extLst>
      <p:ext uri="{BB962C8B-B14F-4D97-AF65-F5344CB8AC3E}">
        <p14:creationId xmlns:p14="http://schemas.microsoft.com/office/powerpoint/2010/main" val="328897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Master Data and NC recover</a:t>
            </a:r>
          </a:p>
        </p:txBody>
      </p:sp>
      <p:sp>
        <p:nvSpPr>
          <p:cNvPr id="3" name="Date Placeholder 2"/>
          <p:cNvSpPr>
            <a:spLocks noGrp="1"/>
          </p:cNvSpPr>
          <p:nvPr>
            <p:ph type="dt" sz="half" idx="10"/>
          </p:nvPr>
        </p:nvSpPr>
        <p:spPr/>
        <p:txBody>
          <a:bodyPr/>
          <a:lstStyle/>
          <a:p>
            <a:fld id="{66CA7FD2-EEE1-4653-A3ED-EC06E26685F5}" type="datetime4">
              <a:rPr lang="en-US" smtClean="0"/>
              <a:t>July 20, 2017</a:t>
            </a:fld>
            <a:endParaRPr lang="en-US" dirty="0"/>
          </a:p>
        </p:txBody>
      </p:sp>
      <p:sp>
        <p:nvSpPr>
          <p:cNvPr id="4" name="Footer Placeholder 3"/>
          <p:cNvSpPr>
            <a:spLocks noGrp="1"/>
          </p:cNvSpPr>
          <p:nvPr>
            <p:ph type="ftr" sz="quarter" idx="11"/>
          </p:nvPr>
        </p:nvSpPr>
        <p:spPr/>
        <p:txBody>
          <a:bodyPr/>
          <a:lstStyle/>
          <a:p>
            <a:r>
              <a:rPr lang="en-US" dirty="0"/>
              <a:t>NC Predix MVP II</a:t>
            </a:r>
          </a:p>
        </p:txBody>
      </p:sp>
      <p:sp>
        <p:nvSpPr>
          <p:cNvPr id="5" name="Slide Number Placeholder 4"/>
          <p:cNvSpPr>
            <a:spLocks noGrp="1"/>
          </p:cNvSpPr>
          <p:nvPr>
            <p:ph type="sldNum" sz="quarter" idx="12"/>
          </p:nvPr>
        </p:nvSpPr>
        <p:spPr/>
        <p:txBody>
          <a:bodyPr/>
          <a:lstStyle/>
          <a:p>
            <a:fld id="{00E6A5BD-C011-4A45-AA3A-201790FB7F2B}" type="slidenum">
              <a:rPr lang="en-US" smtClean="0"/>
              <a:t>14</a:t>
            </a:fld>
            <a:endParaRPr lang="en-US" dirty="0"/>
          </a:p>
        </p:txBody>
      </p:sp>
      <p:sp>
        <p:nvSpPr>
          <p:cNvPr id="7" name="Content Placeholder 6"/>
          <p:cNvSpPr>
            <a:spLocks noGrp="1"/>
          </p:cNvSpPr>
          <p:nvPr>
            <p:ph sz="quarter" idx="14"/>
          </p:nvPr>
        </p:nvSpPr>
        <p:spPr>
          <a:xfrm>
            <a:off x="1627188" y="1847088"/>
            <a:ext cx="9004300" cy="3916038"/>
          </a:xfrm>
        </p:spPr>
        <p:txBody>
          <a:bodyPr>
            <a:normAutofit/>
          </a:bodyPr>
          <a:lstStyle/>
          <a:p>
            <a:r>
              <a:rPr lang="en-US" sz="2000" dirty="0"/>
              <a:t>NCP is the Master for all modifications done after NC creation. These modifications must be seen in NC Predix app</a:t>
            </a:r>
          </a:p>
          <a:p>
            <a:r>
              <a:rPr lang="en-US" sz="2000" dirty="0"/>
              <a:t>Conflict between paralleled modification on a NC (in NCP/S&amp;QM &amp; Predix at the same time) must be addressed</a:t>
            </a:r>
          </a:p>
          <a:p>
            <a:r>
              <a:rPr lang="en-US" sz="2000" dirty="0"/>
              <a:t>End users must be able to get back NCs per criteria (at list per project, per unit or on a period, bonus per quantity or size…)</a:t>
            </a:r>
          </a:p>
          <a:p>
            <a:endParaRPr lang="en-US" sz="2000" dirty="0"/>
          </a:p>
          <a:p>
            <a:endParaRPr lang="en-US" sz="2000" dirty="0"/>
          </a:p>
        </p:txBody>
      </p:sp>
    </p:spTree>
    <p:extLst>
      <p:ext uri="{BB962C8B-B14F-4D97-AF65-F5344CB8AC3E}">
        <p14:creationId xmlns:p14="http://schemas.microsoft.com/office/powerpoint/2010/main" val="231689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MVP V – Q2‘18</a:t>
            </a:r>
          </a:p>
        </p:txBody>
      </p:sp>
      <p:sp>
        <p:nvSpPr>
          <p:cNvPr id="3" name="Espace réservé de la date 2"/>
          <p:cNvSpPr>
            <a:spLocks noGrp="1"/>
          </p:cNvSpPr>
          <p:nvPr>
            <p:ph type="dt" sz="half" idx="10"/>
          </p:nvPr>
        </p:nvSpPr>
        <p:spPr/>
        <p:txBody>
          <a:bodyPr/>
          <a:lstStyle/>
          <a:p>
            <a:fld id="{D36516F6-A097-4E38-8A59-185C4D2E378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endParaRPr lang="en-CA" dirty="0"/>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pPr/>
              <a:t>15</a:t>
            </a:fld>
            <a:endParaRPr lang="en-CA"/>
          </a:p>
        </p:txBody>
      </p:sp>
    </p:spTree>
    <p:extLst>
      <p:ext uri="{BB962C8B-B14F-4D97-AF65-F5344CB8AC3E}">
        <p14:creationId xmlns:p14="http://schemas.microsoft.com/office/powerpoint/2010/main" val="349909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6-Web UI</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16</a:t>
            </a:fld>
            <a:endParaRPr lang="en-CA"/>
          </a:p>
        </p:txBody>
      </p:sp>
      <p:sp>
        <p:nvSpPr>
          <p:cNvPr id="8" name="Content Placeholder 6"/>
          <p:cNvSpPr>
            <a:spLocks noGrp="1"/>
          </p:cNvSpPr>
          <p:nvPr>
            <p:ph sz="quarter" idx="14"/>
          </p:nvPr>
        </p:nvSpPr>
        <p:spPr>
          <a:xfrm>
            <a:off x="1459761" y="1847088"/>
            <a:ext cx="9938041" cy="3909768"/>
          </a:xfrm>
        </p:spPr>
        <p:txBody>
          <a:bodyPr>
            <a:normAutofit/>
          </a:bodyPr>
          <a:lstStyle/>
          <a:p>
            <a:pPr marL="342900" lvl="1" indent="-342900">
              <a:spcBef>
                <a:spcPts val="1400"/>
              </a:spcBef>
              <a:buFont typeface="Arial" panose="020B0604020202020204" pitchFamily="34" charset="0"/>
              <a:buChar char="•"/>
            </a:pPr>
            <a:r>
              <a:rPr lang="en-US" sz="2000" dirty="0"/>
              <a:t>Web &amp; Android UI</a:t>
            </a:r>
          </a:p>
          <a:p>
            <a:pPr marL="342900" lvl="1" indent="-342900">
              <a:spcBef>
                <a:spcPts val="1400"/>
              </a:spcBef>
              <a:buFont typeface="Arial" panose="020B0604020202020204" pitchFamily="34" charset="0"/>
              <a:buChar char="•"/>
            </a:pPr>
            <a:endParaRPr lang="en-US" sz="2000" dirty="0"/>
          </a:p>
          <a:p>
            <a:pPr marL="342900" lvl="1" indent="-342900">
              <a:spcBef>
                <a:spcPts val="1400"/>
              </a:spcBef>
              <a:buFont typeface="Arial" panose="020B0604020202020204" pitchFamily="34" charset="0"/>
              <a:buChar char="•"/>
            </a:pPr>
            <a:r>
              <a:rPr lang="en-US" sz="2000" dirty="0"/>
              <a:t>Chatter (integration with Slack)</a:t>
            </a:r>
          </a:p>
          <a:p>
            <a:endParaRPr lang="en-US" sz="2000" dirty="0"/>
          </a:p>
          <a:p>
            <a:endParaRPr lang="en-US" sz="2000" dirty="0"/>
          </a:p>
        </p:txBody>
      </p:sp>
    </p:spTree>
    <p:extLst>
      <p:ext uri="{BB962C8B-B14F-4D97-AF65-F5344CB8AC3E}">
        <p14:creationId xmlns:p14="http://schemas.microsoft.com/office/powerpoint/2010/main" val="703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2</a:t>
            </a:fld>
            <a:endParaRPr lang="en-CA"/>
          </a:p>
        </p:txBody>
      </p:sp>
      <p:sp>
        <p:nvSpPr>
          <p:cNvPr id="19" name="Hexagone 18"/>
          <p:cNvSpPr>
            <a:spLocks noChangeAspect="1"/>
          </p:cNvSpPr>
          <p:nvPr/>
        </p:nvSpPr>
        <p:spPr>
          <a:xfrm rot="16200000">
            <a:off x="5153495" y="2307407"/>
            <a:ext cx="2374013" cy="2029412"/>
          </a:xfrm>
          <a:prstGeom prst="hexagon">
            <a:avLst>
              <a:gd name="adj" fmla="val 29630"/>
              <a:gd name="vf" fmla="val 115470"/>
            </a:avLst>
          </a:prstGeom>
          <a:solidFill>
            <a:srgbClr val="47B9D6"/>
          </a:solidFill>
          <a:ln w="28575">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sz="2000" b="1" dirty="0">
                <a:solidFill>
                  <a:schemeClr val="bg1"/>
                </a:solidFill>
              </a:rPr>
              <a:t>Issue Tracking App</a:t>
            </a:r>
          </a:p>
        </p:txBody>
      </p:sp>
      <p:sp>
        <p:nvSpPr>
          <p:cNvPr id="28" name="Ellipse 27"/>
          <p:cNvSpPr/>
          <p:nvPr/>
        </p:nvSpPr>
        <p:spPr>
          <a:xfrm>
            <a:off x="5545574" y="2186207"/>
            <a:ext cx="540000" cy="540000"/>
          </a:xfrm>
          <a:prstGeom prst="ellipse">
            <a:avLst/>
          </a:prstGeom>
          <a:solidFill>
            <a:schemeClr val="bg1"/>
          </a:solidFill>
          <a:ln w="19050">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re 1"/>
          <p:cNvSpPr>
            <a:spLocks noGrp="1"/>
          </p:cNvSpPr>
          <p:nvPr>
            <p:ph type="title"/>
          </p:nvPr>
        </p:nvSpPr>
        <p:spPr>
          <a:xfrm>
            <a:off x="331689" y="30324"/>
            <a:ext cx="5872323" cy="914400"/>
          </a:xfrm>
        </p:spPr>
        <p:txBody>
          <a:bodyPr/>
          <a:lstStyle/>
          <a:p>
            <a:r>
              <a:rPr lang="en-US" dirty="0"/>
              <a:t>Predix Non-Conformities App</a:t>
            </a:r>
          </a:p>
        </p:txBody>
      </p:sp>
      <p:grpSp>
        <p:nvGrpSpPr>
          <p:cNvPr id="30" name="Group 8"/>
          <p:cNvGrpSpPr/>
          <p:nvPr/>
        </p:nvGrpSpPr>
        <p:grpSpPr>
          <a:xfrm>
            <a:off x="2639616" y="3518355"/>
            <a:ext cx="565638" cy="881837"/>
            <a:chOff x="-3911202" y="-14102"/>
            <a:chExt cx="4003431" cy="6858000"/>
          </a:xfrm>
        </p:grpSpPr>
        <p:pic>
          <p:nvPicPr>
            <p:cNvPr id="31"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1202" y="-14102"/>
              <a:ext cx="4003431" cy="6858000"/>
            </a:xfrm>
            <a:prstGeom prst="rect">
              <a:avLst/>
            </a:prstGeom>
          </p:spPr>
        </p:pic>
        <p:pic>
          <p:nvPicPr>
            <p:cNvPr id="3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8334" y="971643"/>
              <a:ext cx="2857129" cy="4914807"/>
            </a:xfrm>
            <a:prstGeom prst="rect">
              <a:avLst/>
            </a:prstGeom>
          </p:spPr>
        </p:pic>
      </p:grpSp>
      <p:sp>
        <p:nvSpPr>
          <p:cNvPr id="33" name="ZoneTexte 32"/>
          <p:cNvSpPr txBox="1"/>
          <p:nvPr/>
        </p:nvSpPr>
        <p:spPr>
          <a:xfrm>
            <a:off x="5483932" y="1780871"/>
            <a:ext cx="746642" cy="369332"/>
          </a:xfrm>
          <a:prstGeom prst="rect">
            <a:avLst/>
          </a:prstGeom>
          <a:noFill/>
        </p:spPr>
        <p:txBody>
          <a:bodyPr wrap="square" lIns="0" tIns="0" rIns="0" bIns="0" rtlCol="0">
            <a:spAutoFit/>
          </a:bodyPr>
          <a:lstStyle/>
          <a:p>
            <a:pPr algn="ctr"/>
            <a:r>
              <a:rPr lang="en-US" sz="1200" dirty="0">
                <a:solidFill>
                  <a:schemeClr val="bg1">
                    <a:lumMod val="50000"/>
                  </a:schemeClr>
                </a:solidFill>
              </a:rPr>
              <a:t>Internal </a:t>
            </a:r>
          </a:p>
          <a:p>
            <a:pPr algn="ctr"/>
            <a:r>
              <a:rPr lang="en-US" sz="1200" dirty="0">
                <a:solidFill>
                  <a:schemeClr val="bg1">
                    <a:lumMod val="50000"/>
                  </a:schemeClr>
                </a:solidFill>
              </a:rPr>
              <a:t>&amp; Supplier</a:t>
            </a:r>
          </a:p>
        </p:txBody>
      </p:sp>
      <p:sp>
        <p:nvSpPr>
          <p:cNvPr id="34" name="ZoneTexte 33"/>
          <p:cNvSpPr txBox="1"/>
          <p:nvPr/>
        </p:nvSpPr>
        <p:spPr>
          <a:xfrm>
            <a:off x="4727912" y="2469593"/>
            <a:ext cx="576000" cy="184666"/>
          </a:xfrm>
          <a:prstGeom prst="rect">
            <a:avLst/>
          </a:prstGeom>
          <a:noFill/>
        </p:spPr>
        <p:txBody>
          <a:bodyPr wrap="square" lIns="0" tIns="0" rIns="0" bIns="0" rtlCol="0">
            <a:spAutoFit/>
          </a:bodyPr>
          <a:lstStyle/>
          <a:p>
            <a:pPr algn="ctr"/>
            <a:r>
              <a:rPr lang="en-US" sz="1200" dirty="0">
                <a:solidFill>
                  <a:schemeClr val="bg1">
                    <a:lumMod val="50000"/>
                  </a:schemeClr>
                </a:solidFill>
              </a:rPr>
              <a:t>Project</a:t>
            </a:r>
          </a:p>
        </p:txBody>
      </p:sp>
      <p:sp>
        <p:nvSpPr>
          <p:cNvPr id="35" name="ZoneTexte 34"/>
          <p:cNvSpPr txBox="1"/>
          <p:nvPr/>
        </p:nvSpPr>
        <p:spPr>
          <a:xfrm>
            <a:off x="7623685" y="3333689"/>
            <a:ext cx="576000" cy="184666"/>
          </a:xfrm>
          <a:prstGeom prst="rect">
            <a:avLst/>
          </a:prstGeom>
          <a:noFill/>
        </p:spPr>
        <p:txBody>
          <a:bodyPr wrap="square" lIns="0" tIns="0" rIns="0" bIns="0" rtlCol="0">
            <a:spAutoFit/>
          </a:bodyPr>
          <a:lstStyle/>
          <a:p>
            <a:pPr algn="ctr"/>
            <a:r>
              <a:rPr lang="en-US" sz="1200" dirty="0">
                <a:solidFill>
                  <a:schemeClr val="bg1">
                    <a:lumMod val="50000"/>
                  </a:schemeClr>
                </a:solidFill>
              </a:rPr>
              <a:t>Internal</a:t>
            </a:r>
          </a:p>
        </p:txBody>
      </p:sp>
      <p:sp>
        <p:nvSpPr>
          <p:cNvPr id="36" name="Rectangle : coins arrondis 35"/>
          <p:cNvSpPr/>
          <p:nvPr/>
        </p:nvSpPr>
        <p:spPr>
          <a:xfrm>
            <a:off x="3755740" y="1776140"/>
            <a:ext cx="720000" cy="720000"/>
          </a:xfrm>
          <a:prstGeom prst="round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b="1" dirty="0"/>
              <a:t>SFDC</a:t>
            </a:r>
          </a:p>
        </p:txBody>
      </p:sp>
      <p:sp>
        <p:nvSpPr>
          <p:cNvPr id="39" name="Rectangle : coins arrondis 38"/>
          <p:cNvSpPr/>
          <p:nvPr/>
        </p:nvSpPr>
        <p:spPr>
          <a:xfrm>
            <a:off x="7428462" y="1646147"/>
            <a:ext cx="1224000" cy="576000"/>
          </a:xfrm>
          <a:prstGeom prst="roundRect">
            <a:avLst/>
          </a:prstGeom>
          <a:solidFill>
            <a:schemeClr val="bg1"/>
          </a:solidFill>
          <a:ln w="28575">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47B9D6"/>
                </a:solidFill>
              </a:rPr>
              <a:t>SSO </a:t>
            </a:r>
          </a:p>
        </p:txBody>
      </p:sp>
      <p:sp>
        <p:nvSpPr>
          <p:cNvPr id="41" name="Freeform 111"/>
          <p:cNvSpPr>
            <a:spLocks noChangeAspect="1" noEditPoints="1"/>
          </p:cNvSpPr>
          <p:nvPr/>
        </p:nvSpPr>
        <p:spPr bwMode="auto">
          <a:xfrm>
            <a:off x="5648842" y="2294893"/>
            <a:ext cx="333288" cy="324000"/>
          </a:xfrm>
          <a:custGeom>
            <a:avLst/>
            <a:gdLst>
              <a:gd name="T0" fmla="*/ 384 w 395"/>
              <a:gd name="T1" fmla="*/ 157 h 384"/>
              <a:gd name="T2" fmla="*/ 376 w 395"/>
              <a:gd name="T3" fmla="*/ 151 h 384"/>
              <a:gd name="T4" fmla="*/ 339 w 395"/>
              <a:gd name="T5" fmla="*/ 151 h 384"/>
              <a:gd name="T6" fmla="*/ 317 w 395"/>
              <a:gd name="T7" fmla="*/ 105 h 384"/>
              <a:gd name="T8" fmla="*/ 340 w 395"/>
              <a:gd name="T9" fmla="*/ 82 h 384"/>
              <a:gd name="T10" fmla="*/ 342 w 395"/>
              <a:gd name="T11" fmla="*/ 73 h 384"/>
              <a:gd name="T12" fmla="*/ 304 w 395"/>
              <a:gd name="T13" fmla="*/ 35 h 384"/>
              <a:gd name="T14" fmla="*/ 295 w 395"/>
              <a:gd name="T15" fmla="*/ 37 h 384"/>
              <a:gd name="T16" fmla="*/ 269 w 395"/>
              <a:gd name="T17" fmla="*/ 63 h 384"/>
              <a:gd name="T18" fmla="*/ 230 w 395"/>
              <a:gd name="T19" fmla="*/ 48 h 384"/>
              <a:gd name="T20" fmla="*/ 230 w 395"/>
              <a:gd name="T21" fmla="*/ 14 h 384"/>
              <a:gd name="T22" fmla="*/ 224 w 395"/>
              <a:gd name="T23" fmla="*/ 6 h 384"/>
              <a:gd name="T24" fmla="*/ 197 w 395"/>
              <a:gd name="T25" fmla="*/ 0 h 384"/>
              <a:gd name="T26" fmla="*/ 171 w 395"/>
              <a:gd name="T27" fmla="*/ 6 h 384"/>
              <a:gd name="T28" fmla="*/ 166 w 395"/>
              <a:gd name="T29" fmla="*/ 14 h 384"/>
              <a:gd name="T30" fmla="*/ 166 w 395"/>
              <a:gd name="T31" fmla="*/ 48 h 384"/>
              <a:gd name="T32" fmla="*/ 118 w 395"/>
              <a:gd name="T33" fmla="*/ 68 h 384"/>
              <a:gd name="T34" fmla="*/ 94 w 395"/>
              <a:gd name="T35" fmla="*/ 43 h 384"/>
              <a:gd name="T36" fmla="*/ 85 w 395"/>
              <a:gd name="T37" fmla="*/ 41 h 384"/>
              <a:gd name="T38" fmla="*/ 47 w 395"/>
              <a:gd name="T39" fmla="*/ 79 h 384"/>
              <a:gd name="T40" fmla="*/ 49 w 395"/>
              <a:gd name="T41" fmla="*/ 89 h 384"/>
              <a:gd name="T42" fmla="*/ 73 w 395"/>
              <a:gd name="T43" fmla="*/ 113 h 384"/>
              <a:gd name="T44" fmla="*/ 56 w 395"/>
              <a:gd name="T45" fmla="*/ 151 h 384"/>
              <a:gd name="T46" fmla="*/ 19 w 395"/>
              <a:gd name="T47" fmla="*/ 151 h 384"/>
              <a:gd name="T48" fmla="*/ 11 w 395"/>
              <a:gd name="T49" fmla="*/ 156 h 384"/>
              <a:gd name="T50" fmla="*/ 11 w 395"/>
              <a:gd name="T51" fmla="*/ 209 h 384"/>
              <a:gd name="T52" fmla="*/ 19 w 395"/>
              <a:gd name="T53" fmla="*/ 215 h 384"/>
              <a:gd name="T54" fmla="*/ 52 w 395"/>
              <a:gd name="T55" fmla="*/ 215 h 384"/>
              <a:gd name="T56" fmla="*/ 68 w 395"/>
              <a:gd name="T57" fmla="*/ 263 h 384"/>
              <a:gd name="T58" fmla="*/ 43 w 395"/>
              <a:gd name="T59" fmla="*/ 289 h 384"/>
              <a:gd name="T60" fmla="*/ 41 w 395"/>
              <a:gd name="T61" fmla="*/ 298 h 384"/>
              <a:gd name="T62" fmla="*/ 78 w 395"/>
              <a:gd name="T63" fmla="*/ 336 h 384"/>
              <a:gd name="T64" fmla="*/ 82 w 395"/>
              <a:gd name="T65" fmla="*/ 337 h 384"/>
              <a:gd name="T66" fmla="*/ 88 w 395"/>
              <a:gd name="T67" fmla="*/ 334 h 384"/>
              <a:gd name="T68" fmla="*/ 111 w 395"/>
              <a:gd name="T69" fmla="*/ 311 h 384"/>
              <a:gd name="T70" fmla="*/ 166 w 395"/>
              <a:gd name="T71" fmla="*/ 336 h 384"/>
              <a:gd name="T72" fmla="*/ 166 w 395"/>
              <a:gd name="T73" fmla="*/ 370 h 384"/>
              <a:gd name="T74" fmla="*/ 171 w 395"/>
              <a:gd name="T75" fmla="*/ 378 h 384"/>
              <a:gd name="T76" fmla="*/ 198 w 395"/>
              <a:gd name="T77" fmla="*/ 384 h 384"/>
              <a:gd name="T78" fmla="*/ 224 w 395"/>
              <a:gd name="T79" fmla="*/ 378 h 384"/>
              <a:gd name="T80" fmla="*/ 229 w 395"/>
              <a:gd name="T81" fmla="*/ 370 h 384"/>
              <a:gd name="T82" fmla="*/ 229 w 395"/>
              <a:gd name="T83" fmla="*/ 336 h 384"/>
              <a:gd name="T84" fmla="*/ 277 w 395"/>
              <a:gd name="T85" fmla="*/ 316 h 384"/>
              <a:gd name="T86" fmla="*/ 299 w 395"/>
              <a:gd name="T87" fmla="*/ 338 h 384"/>
              <a:gd name="T88" fmla="*/ 299 w 395"/>
              <a:gd name="T89" fmla="*/ 338 h 384"/>
              <a:gd name="T90" fmla="*/ 301 w 395"/>
              <a:gd name="T91" fmla="*/ 341 h 384"/>
              <a:gd name="T92" fmla="*/ 307 w 395"/>
              <a:gd name="T93" fmla="*/ 343 h 384"/>
              <a:gd name="T94" fmla="*/ 310 w 395"/>
              <a:gd name="T95" fmla="*/ 343 h 384"/>
              <a:gd name="T96" fmla="*/ 348 w 395"/>
              <a:gd name="T97" fmla="*/ 305 h 384"/>
              <a:gd name="T98" fmla="*/ 346 w 395"/>
              <a:gd name="T99" fmla="*/ 295 h 384"/>
              <a:gd name="T100" fmla="*/ 322 w 395"/>
              <a:gd name="T101" fmla="*/ 271 h 384"/>
              <a:gd name="T102" fmla="*/ 343 w 395"/>
              <a:gd name="T103" fmla="*/ 215 h 384"/>
              <a:gd name="T104" fmla="*/ 376 w 395"/>
              <a:gd name="T105" fmla="*/ 215 h 384"/>
              <a:gd name="T106" fmla="*/ 384 w 395"/>
              <a:gd name="T107" fmla="*/ 210 h 384"/>
              <a:gd name="T108" fmla="*/ 384 w 395"/>
              <a:gd name="T109" fmla="*/ 157 h 384"/>
              <a:gd name="T110" fmla="*/ 259 w 395"/>
              <a:gd name="T111" fmla="*/ 192 h 384"/>
              <a:gd name="T112" fmla="*/ 198 w 395"/>
              <a:gd name="T113" fmla="*/ 253 h 384"/>
              <a:gd name="T114" fmla="*/ 136 w 395"/>
              <a:gd name="T115" fmla="*/ 192 h 384"/>
              <a:gd name="T116" fmla="*/ 198 w 395"/>
              <a:gd name="T117" fmla="*/ 130 h 384"/>
              <a:gd name="T118" fmla="*/ 259 w 395"/>
              <a:gd name="T119"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 h="384">
                <a:moveTo>
                  <a:pt x="384" y="157"/>
                </a:moveTo>
                <a:cubicBezTo>
                  <a:pt x="383" y="153"/>
                  <a:pt x="379" y="151"/>
                  <a:pt x="376" y="151"/>
                </a:cubicBezTo>
                <a:cubicBezTo>
                  <a:pt x="339" y="151"/>
                  <a:pt x="339" y="151"/>
                  <a:pt x="339" y="151"/>
                </a:cubicBezTo>
                <a:cubicBezTo>
                  <a:pt x="334" y="135"/>
                  <a:pt x="327" y="119"/>
                  <a:pt x="317" y="105"/>
                </a:cubicBezTo>
                <a:cubicBezTo>
                  <a:pt x="340" y="82"/>
                  <a:pt x="340" y="82"/>
                  <a:pt x="340" y="82"/>
                </a:cubicBezTo>
                <a:cubicBezTo>
                  <a:pt x="342" y="80"/>
                  <a:pt x="343" y="76"/>
                  <a:pt x="342" y="73"/>
                </a:cubicBezTo>
                <a:cubicBezTo>
                  <a:pt x="332" y="48"/>
                  <a:pt x="312" y="38"/>
                  <a:pt x="304" y="35"/>
                </a:cubicBezTo>
                <a:cubicBezTo>
                  <a:pt x="301" y="34"/>
                  <a:pt x="297" y="35"/>
                  <a:pt x="295" y="37"/>
                </a:cubicBezTo>
                <a:cubicBezTo>
                  <a:pt x="269" y="63"/>
                  <a:pt x="269" y="63"/>
                  <a:pt x="269" y="63"/>
                </a:cubicBezTo>
                <a:cubicBezTo>
                  <a:pt x="257" y="56"/>
                  <a:pt x="243" y="51"/>
                  <a:pt x="230" y="48"/>
                </a:cubicBezTo>
                <a:cubicBezTo>
                  <a:pt x="230" y="14"/>
                  <a:pt x="230" y="14"/>
                  <a:pt x="230" y="14"/>
                </a:cubicBezTo>
                <a:cubicBezTo>
                  <a:pt x="230" y="10"/>
                  <a:pt x="227" y="7"/>
                  <a:pt x="224" y="6"/>
                </a:cubicBezTo>
                <a:cubicBezTo>
                  <a:pt x="215" y="2"/>
                  <a:pt x="206" y="0"/>
                  <a:pt x="197" y="0"/>
                </a:cubicBezTo>
                <a:cubicBezTo>
                  <a:pt x="191" y="0"/>
                  <a:pt x="181" y="1"/>
                  <a:pt x="171" y="6"/>
                </a:cubicBezTo>
                <a:cubicBezTo>
                  <a:pt x="168" y="7"/>
                  <a:pt x="166" y="10"/>
                  <a:pt x="166" y="14"/>
                </a:cubicBezTo>
                <a:cubicBezTo>
                  <a:pt x="166" y="48"/>
                  <a:pt x="166" y="48"/>
                  <a:pt x="166" y="48"/>
                </a:cubicBezTo>
                <a:cubicBezTo>
                  <a:pt x="149" y="52"/>
                  <a:pt x="133" y="58"/>
                  <a:pt x="118" y="68"/>
                </a:cubicBezTo>
                <a:cubicBezTo>
                  <a:pt x="94" y="43"/>
                  <a:pt x="94" y="43"/>
                  <a:pt x="94" y="43"/>
                </a:cubicBezTo>
                <a:cubicBezTo>
                  <a:pt x="92" y="41"/>
                  <a:pt x="88" y="40"/>
                  <a:pt x="85" y="41"/>
                </a:cubicBezTo>
                <a:cubicBezTo>
                  <a:pt x="60" y="51"/>
                  <a:pt x="50" y="71"/>
                  <a:pt x="47" y="79"/>
                </a:cubicBezTo>
                <a:cubicBezTo>
                  <a:pt x="46" y="82"/>
                  <a:pt x="46" y="86"/>
                  <a:pt x="49" y="89"/>
                </a:cubicBezTo>
                <a:cubicBezTo>
                  <a:pt x="73" y="113"/>
                  <a:pt x="73" y="113"/>
                  <a:pt x="73" y="113"/>
                </a:cubicBezTo>
                <a:cubicBezTo>
                  <a:pt x="66" y="125"/>
                  <a:pt x="60" y="137"/>
                  <a:pt x="56" y="151"/>
                </a:cubicBezTo>
                <a:cubicBezTo>
                  <a:pt x="19" y="151"/>
                  <a:pt x="19" y="151"/>
                  <a:pt x="19" y="151"/>
                </a:cubicBezTo>
                <a:cubicBezTo>
                  <a:pt x="16" y="151"/>
                  <a:pt x="13" y="153"/>
                  <a:pt x="11" y="156"/>
                </a:cubicBezTo>
                <a:cubicBezTo>
                  <a:pt x="0" y="181"/>
                  <a:pt x="8" y="202"/>
                  <a:pt x="11" y="209"/>
                </a:cubicBezTo>
                <a:cubicBezTo>
                  <a:pt x="13" y="213"/>
                  <a:pt x="16" y="215"/>
                  <a:pt x="19" y="215"/>
                </a:cubicBezTo>
                <a:cubicBezTo>
                  <a:pt x="52" y="215"/>
                  <a:pt x="52" y="215"/>
                  <a:pt x="52" y="215"/>
                </a:cubicBezTo>
                <a:cubicBezTo>
                  <a:pt x="55" y="232"/>
                  <a:pt x="60" y="249"/>
                  <a:pt x="68" y="263"/>
                </a:cubicBezTo>
                <a:cubicBezTo>
                  <a:pt x="43" y="289"/>
                  <a:pt x="43" y="289"/>
                  <a:pt x="43" y="289"/>
                </a:cubicBezTo>
                <a:cubicBezTo>
                  <a:pt x="40" y="292"/>
                  <a:pt x="39" y="295"/>
                  <a:pt x="41" y="298"/>
                </a:cubicBezTo>
                <a:cubicBezTo>
                  <a:pt x="51" y="324"/>
                  <a:pt x="70" y="333"/>
                  <a:pt x="78" y="336"/>
                </a:cubicBezTo>
                <a:cubicBezTo>
                  <a:pt x="79" y="337"/>
                  <a:pt x="81" y="337"/>
                  <a:pt x="82" y="337"/>
                </a:cubicBezTo>
                <a:cubicBezTo>
                  <a:pt x="84" y="337"/>
                  <a:pt x="86" y="336"/>
                  <a:pt x="88" y="334"/>
                </a:cubicBezTo>
                <a:cubicBezTo>
                  <a:pt x="111" y="311"/>
                  <a:pt x="111" y="311"/>
                  <a:pt x="111" y="311"/>
                </a:cubicBezTo>
                <a:cubicBezTo>
                  <a:pt x="127" y="323"/>
                  <a:pt x="145" y="332"/>
                  <a:pt x="166" y="336"/>
                </a:cubicBezTo>
                <a:cubicBezTo>
                  <a:pt x="166" y="370"/>
                  <a:pt x="166" y="370"/>
                  <a:pt x="166" y="370"/>
                </a:cubicBezTo>
                <a:cubicBezTo>
                  <a:pt x="166" y="374"/>
                  <a:pt x="168" y="377"/>
                  <a:pt x="171" y="378"/>
                </a:cubicBezTo>
                <a:cubicBezTo>
                  <a:pt x="180" y="382"/>
                  <a:pt x="189" y="384"/>
                  <a:pt x="198" y="384"/>
                </a:cubicBezTo>
                <a:cubicBezTo>
                  <a:pt x="204" y="384"/>
                  <a:pt x="214" y="383"/>
                  <a:pt x="224" y="378"/>
                </a:cubicBezTo>
                <a:cubicBezTo>
                  <a:pt x="227" y="377"/>
                  <a:pt x="229" y="374"/>
                  <a:pt x="229" y="370"/>
                </a:cubicBezTo>
                <a:cubicBezTo>
                  <a:pt x="229" y="336"/>
                  <a:pt x="229" y="336"/>
                  <a:pt x="229" y="336"/>
                </a:cubicBezTo>
                <a:cubicBezTo>
                  <a:pt x="247" y="332"/>
                  <a:pt x="262" y="326"/>
                  <a:pt x="277" y="316"/>
                </a:cubicBezTo>
                <a:cubicBezTo>
                  <a:pt x="299" y="338"/>
                  <a:pt x="299" y="338"/>
                  <a:pt x="299" y="338"/>
                </a:cubicBezTo>
                <a:cubicBezTo>
                  <a:pt x="299" y="338"/>
                  <a:pt x="299" y="338"/>
                  <a:pt x="299" y="338"/>
                </a:cubicBezTo>
                <a:cubicBezTo>
                  <a:pt x="301" y="341"/>
                  <a:pt x="301" y="341"/>
                  <a:pt x="301" y="341"/>
                </a:cubicBezTo>
                <a:cubicBezTo>
                  <a:pt x="303" y="342"/>
                  <a:pt x="305" y="343"/>
                  <a:pt x="307" y="343"/>
                </a:cubicBezTo>
                <a:cubicBezTo>
                  <a:pt x="308" y="343"/>
                  <a:pt x="309" y="343"/>
                  <a:pt x="310" y="343"/>
                </a:cubicBezTo>
                <a:cubicBezTo>
                  <a:pt x="336" y="333"/>
                  <a:pt x="345" y="313"/>
                  <a:pt x="348" y="305"/>
                </a:cubicBezTo>
                <a:cubicBezTo>
                  <a:pt x="349" y="302"/>
                  <a:pt x="349" y="298"/>
                  <a:pt x="346" y="295"/>
                </a:cubicBezTo>
                <a:cubicBezTo>
                  <a:pt x="322" y="271"/>
                  <a:pt x="322" y="271"/>
                  <a:pt x="322" y="271"/>
                </a:cubicBezTo>
                <a:cubicBezTo>
                  <a:pt x="333" y="255"/>
                  <a:pt x="340" y="235"/>
                  <a:pt x="343" y="215"/>
                </a:cubicBezTo>
                <a:cubicBezTo>
                  <a:pt x="376" y="215"/>
                  <a:pt x="376" y="215"/>
                  <a:pt x="376" y="215"/>
                </a:cubicBezTo>
                <a:cubicBezTo>
                  <a:pt x="379" y="215"/>
                  <a:pt x="382" y="213"/>
                  <a:pt x="384" y="210"/>
                </a:cubicBezTo>
                <a:cubicBezTo>
                  <a:pt x="395" y="185"/>
                  <a:pt x="387" y="164"/>
                  <a:pt x="384" y="157"/>
                </a:cubicBezTo>
                <a:close/>
                <a:moveTo>
                  <a:pt x="259" y="192"/>
                </a:moveTo>
                <a:cubicBezTo>
                  <a:pt x="259" y="226"/>
                  <a:pt x="232" y="253"/>
                  <a:pt x="198" y="253"/>
                </a:cubicBezTo>
                <a:cubicBezTo>
                  <a:pt x="164" y="253"/>
                  <a:pt x="136" y="226"/>
                  <a:pt x="136" y="192"/>
                </a:cubicBezTo>
                <a:cubicBezTo>
                  <a:pt x="136" y="158"/>
                  <a:pt x="164" y="130"/>
                  <a:pt x="198" y="130"/>
                </a:cubicBezTo>
                <a:cubicBezTo>
                  <a:pt x="232" y="130"/>
                  <a:pt x="259" y="158"/>
                  <a:pt x="259" y="192"/>
                </a:cubicBezTo>
                <a:close/>
              </a:path>
            </a:pathLst>
          </a:custGeom>
          <a:solidFill>
            <a:schemeClr val="tx1"/>
          </a:solidFill>
          <a:ln w="9525">
            <a:noFill/>
            <a:round/>
            <a:headEnd/>
            <a:tailEnd/>
          </a:ln>
        </p:spPr>
        <p:txBody>
          <a:bodyPr vert="horz" wrap="square" lIns="53788" tIns="26894" rIns="53788" bIns="26894" numCol="1" anchor="t" anchorCtr="0" compatLnSpc="1">
            <a:prstTxWarp prst="textNoShape">
              <a:avLst/>
            </a:prstTxWarp>
          </a:bodyPr>
          <a:lstStyle/>
          <a:p>
            <a:endParaRPr lang="en-US" sz="1059" dirty="0"/>
          </a:p>
        </p:txBody>
      </p:sp>
      <p:sp>
        <p:nvSpPr>
          <p:cNvPr id="44" name="Rectangle : coins arrondis 43"/>
          <p:cNvSpPr/>
          <p:nvPr/>
        </p:nvSpPr>
        <p:spPr>
          <a:xfrm>
            <a:off x="4583832" y="1178095"/>
            <a:ext cx="720000" cy="720000"/>
          </a:xfrm>
          <a:prstGeom prst="round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b="1" dirty="0"/>
              <a:t>S&amp;QM</a:t>
            </a:r>
          </a:p>
        </p:txBody>
      </p:sp>
      <p:cxnSp>
        <p:nvCxnSpPr>
          <p:cNvPr id="47" name="Connecteur droit 46"/>
          <p:cNvCxnSpPr>
            <a:stCxn id="42" idx="6"/>
            <a:endCxn id="28" idx="2"/>
          </p:cNvCxnSpPr>
          <p:nvPr/>
        </p:nvCxnSpPr>
        <p:spPr>
          <a:xfrm flipV="1">
            <a:off x="4709896" y="2456207"/>
            <a:ext cx="835678" cy="60"/>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a:stCxn id="28" idx="1"/>
            <a:endCxn id="45" idx="5"/>
          </p:cNvCxnSpPr>
          <p:nvPr/>
        </p:nvCxnSpPr>
        <p:spPr>
          <a:xfrm flipH="1" flipV="1">
            <a:off x="5461563" y="2071042"/>
            <a:ext cx="163092" cy="194246"/>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sp>
        <p:nvSpPr>
          <p:cNvPr id="49" name="Freeform 103"/>
          <p:cNvSpPr>
            <a:spLocks noChangeAspect="1" noEditPoints="1"/>
          </p:cNvSpPr>
          <p:nvPr/>
        </p:nvSpPr>
        <p:spPr bwMode="auto">
          <a:xfrm>
            <a:off x="7085224" y="3052113"/>
            <a:ext cx="540000" cy="540000"/>
          </a:xfrm>
          <a:prstGeom prst="ellipse">
            <a:avLst/>
          </a:prstGeom>
          <a:solidFill>
            <a:schemeClr val="tx1"/>
          </a:solidFill>
          <a:ln>
            <a:noFill/>
          </a:ln>
        </p:spPr>
        <p:txBody>
          <a:bodyPr vert="horz" wrap="square" lIns="53788" tIns="26894" rIns="53788" bIns="26894" numCol="1" anchor="t" anchorCtr="0" compatLnSpc="1">
            <a:prstTxWarp prst="textNoShape">
              <a:avLst/>
            </a:prstTxWarp>
          </a:bodyPr>
          <a:lstStyle/>
          <a:p>
            <a:endParaRPr lang="it-IT" sz="1059"/>
          </a:p>
        </p:txBody>
      </p:sp>
      <p:sp>
        <p:nvSpPr>
          <p:cNvPr id="50" name="Freeform 103"/>
          <p:cNvSpPr>
            <a:spLocks noChangeAspect="1" noEditPoints="1"/>
          </p:cNvSpPr>
          <p:nvPr/>
        </p:nvSpPr>
        <p:spPr bwMode="auto">
          <a:xfrm>
            <a:off x="7094748" y="3061637"/>
            <a:ext cx="522475" cy="522475"/>
          </a:xfrm>
          <a:custGeom>
            <a:avLst/>
            <a:gdLst>
              <a:gd name="T0" fmla="*/ 192 w 384"/>
              <a:gd name="T1" fmla="*/ 384 h 384"/>
              <a:gd name="T2" fmla="*/ 82 w 384"/>
              <a:gd name="T3" fmla="*/ 132 h 384"/>
              <a:gd name="T4" fmla="*/ 83 w 384"/>
              <a:gd name="T5" fmla="*/ 129 h 384"/>
              <a:gd name="T6" fmla="*/ 181 w 384"/>
              <a:gd name="T7" fmla="*/ 69 h 384"/>
              <a:gd name="T8" fmla="*/ 194 w 384"/>
              <a:gd name="T9" fmla="*/ 69 h 384"/>
              <a:gd name="T10" fmla="*/ 208 w 384"/>
              <a:gd name="T11" fmla="*/ 70 h 384"/>
              <a:gd name="T12" fmla="*/ 230 w 384"/>
              <a:gd name="T13" fmla="*/ 76 h 384"/>
              <a:gd name="T14" fmla="*/ 241 w 384"/>
              <a:gd name="T15" fmla="*/ 81 h 384"/>
              <a:gd name="T16" fmla="*/ 256 w 384"/>
              <a:gd name="T17" fmla="*/ 90 h 384"/>
              <a:gd name="T18" fmla="*/ 269 w 384"/>
              <a:gd name="T19" fmla="*/ 70 h 384"/>
              <a:gd name="T20" fmla="*/ 272 w 384"/>
              <a:gd name="T21" fmla="*/ 68 h 384"/>
              <a:gd name="T22" fmla="*/ 282 w 384"/>
              <a:gd name="T23" fmla="*/ 70 h 384"/>
              <a:gd name="T24" fmla="*/ 283 w 384"/>
              <a:gd name="T25" fmla="*/ 73 h 384"/>
              <a:gd name="T26" fmla="*/ 287 w 384"/>
              <a:gd name="T27" fmla="*/ 162 h 384"/>
              <a:gd name="T28" fmla="*/ 213 w 384"/>
              <a:gd name="T29" fmla="*/ 140 h 384"/>
              <a:gd name="T30" fmla="*/ 208 w 384"/>
              <a:gd name="T31" fmla="*/ 137 h 384"/>
              <a:gd name="T32" fmla="*/ 209 w 384"/>
              <a:gd name="T33" fmla="*/ 126 h 384"/>
              <a:gd name="T34" fmla="*/ 224 w 384"/>
              <a:gd name="T35" fmla="*/ 113 h 384"/>
              <a:gd name="T36" fmla="*/ 211 w 384"/>
              <a:gd name="T37" fmla="*/ 108 h 384"/>
              <a:gd name="T38" fmla="*/ 194 w 384"/>
              <a:gd name="T39" fmla="*/ 105 h 384"/>
              <a:gd name="T40" fmla="*/ 182 w 384"/>
              <a:gd name="T41" fmla="*/ 105 h 384"/>
              <a:gd name="T42" fmla="*/ 167 w 384"/>
              <a:gd name="T43" fmla="*/ 107 h 384"/>
              <a:gd name="T44" fmla="*/ 150 w 384"/>
              <a:gd name="T45" fmla="*/ 114 h 384"/>
              <a:gd name="T46" fmla="*/ 133 w 384"/>
              <a:gd name="T47" fmla="*/ 125 h 384"/>
              <a:gd name="T48" fmla="*/ 125 w 384"/>
              <a:gd name="T49" fmla="*/ 133 h 384"/>
              <a:gd name="T50" fmla="*/ 114 w 384"/>
              <a:gd name="T51" fmla="*/ 147 h 384"/>
              <a:gd name="T52" fmla="*/ 106 w 384"/>
              <a:gd name="T53" fmla="*/ 151 h 384"/>
              <a:gd name="T54" fmla="*/ 85 w 384"/>
              <a:gd name="T55" fmla="*/ 138 h 384"/>
              <a:gd name="T56" fmla="*/ 301 w 384"/>
              <a:gd name="T57" fmla="*/ 261 h 384"/>
              <a:gd name="T58" fmla="*/ 209 w 384"/>
              <a:gd name="T59" fmla="*/ 317 h 384"/>
              <a:gd name="T60" fmla="*/ 185 w 384"/>
              <a:gd name="T61" fmla="*/ 317 h 384"/>
              <a:gd name="T62" fmla="*/ 174 w 384"/>
              <a:gd name="T63" fmla="*/ 315 h 384"/>
              <a:gd name="T64" fmla="*/ 161 w 384"/>
              <a:gd name="T65" fmla="*/ 311 h 384"/>
              <a:gd name="T66" fmla="*/ 140 w 384"/>
              <a:gd name="T67" fmla="*/ 302 h 384"/>
              <a:gd name="T68" fmla="*/ 130 w 384"/>
              <a:gd name="T69" fmla="*/ 295 h 384"/>
              <a:gd name="T70" fmla="*/ 112 w 384"/>
              <a:gd name="T71" fmla="*/ 308 h 384"/>
              <a:gd name="T72" fmla="*/ 108 w 384"/>
              <a:gd name="T73" fmla="*/ 312 h 384"/>
              <a:gd name="T74" fmla="*/ 106 w 384"/>
              <a:gd name="T75" fmla="*/ 313 h 384"/>
              <a:gd name="T76" fmla="*/ 97 w 384"/>
              <a:gd name="T77" fmla="*/ 307 h 384"/>
              <a:gd name="T78" fmla="*/ 85 w 384"/>
              <a:gd name="T79" fmla="*/ 227 h 384"/>
              <a:gd name="T80" fmla="*/ 170 w 384"/>
              <a:gd name="T81" fmla="*/ 244 h 384"/>
              <a:gd name="T82" fmla="*/ 173 w 384"/>
              <a:gd name="T83" fmla="*/ 245 h 384"/>
              <a:gd name="T84" fmla="*/ 177 w 384"/>
              <a:gd name="T85" fmla="*/ 254 h 384"/>
              <a:gd name="T86" fmla="*/ 156 w 384"/>
              <a:gd name="T87" fmla="*/ 269 h 384"/>
              <a:gd name="T88" fmla="*/ 166 w 384"/>
              <a:gd name="T89" fmla="*/ 275 h 384"/>
              <a:gd name="T90" fmla="*/ 180 w 384"/>
              <a:gd name="T91" fmla="*/ 279 h 384"/>
              <a:gd name="T92" fmla="*/ 190 w 384"/>
              <a:gd name="T93" fmla="*/ 281 h 384"/>
              <a:gd name="T94" fmla="*/ 210 w 384"/>
              <a:gd name="T95" fmla="*/ 280 h 384"/>
              <a:gd name="T96" fmla="*/ 228 w 384"/>
              <a:gd name="T97" fmla="*/ 276 h 384"/>
              <a:gd name="T98" fmla="*/ 239 w 384"/>
              <a:gd name="T99" fmla="*/ 271 h 384"/>
              <a:gd name="T100" fmla="*/ 257 w 384"/>
              <a:gd name="T101" fmla="*/ 258 h 384"/>
              <a:gd name="T102" fmla="*/ 268 w 384"/>
              <a:gd name="T103" fmla="*/ 245 h 384"/>
              <a:gd name="T104" fmla="*/ 276 w 384"/>
              <a:gd name="T105" fmla="*/ 239 h 384"/>
              <a:gd name="T106" fmla="*/ 298 w 384"/>
              <a:gd name="T107" fmla="*/ 253 h 384"/>
              <a:gd name="T108" fmla="*/ 301 w 384"/>
              <a:gd name="T109" fmla="*/ 2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82" y="132"/>
                </a:moveTo>
                <a:cubicBezTo>
                  <a:pt x="82" y="132"/>
                  <a:pt x="82" y="132"/>
                  <a:pt x="82" y="132"/>
                </a:cubicBezTo>
                <a:cubicBezTo>
                  <a:pt x="82" y="131"/>
                  <a:pt x="82" y="131"/>
                  <a:pt x="82" y="131"/>
                </a:cubicBezTo>
                <a:cubicBezTo>
                  <a:pt x="83" y="130"/>
                  <a:pt x="83" y="129"/>
                  <a:pt x="83" y="129"/>
                </a:cubicBezTo>
                <a:cubicBezTo>
                  <a:pt x="101" y="98"/>
                  <a:pt x="133" y="75"/>
                  <a:pt x="170" y="70"/>
                </a:cubicBezTo>
                <a:cubicBezTo>
                  <a:pt x="170" y="70"/>
                  <a:pt x="170" y="70"/>
                  <a:pt x="170" y="70"/>
                </a:cubicBezTo>
                <a:cubicBezTo>
                  <a:pt x="174" y="69"/>
                  <a:pt x="178" y="69"/>
                  <a:pt x="181" y="69"/>
                </a:cubicBezTo>
                <a:cubicBezTo>
                  <a:pt x="182" y="69"/>
                  <a:pt x="182" y="69"/>
                  <a:pt x="183" y="69"/>
                </a:cubicBezTo>
                <a:cubicBezTo>
                  <a:pt x="187" y="68"/>
                  <a:pt x="191" y="68"/>
                  <a:pt x="194" y="69"/>
                </a:cubicBezTo>
                <a:cubicBezTo>
                  <a:pt x="194" y="69"/>
                  <a:pt x="194" y="69"/>
                  <a:pt x="194" y="69"/>
                </a:cubicBezTo>
                <a:cubicBezTo>
                  <a:pt x="195" y="69"/>
                  <a:pt x="195" y="69"/>
                  <a:pt x="195" y="69"/>
                </a:cubicBezTo>
                <a:cubicBezTo>
                  <a:pt x="198" y="69"/>
                  <a:pt x="202" y="69"/>
                  <a:pt x="206" y="70"/>
                </a:cubicBezTo>
                <a:cubicBezTo>
                  <a:pt x="206" y="70"/>
                  <a:pt x="207" y="70"/>
                  <a:pt x="208" y="70"/>
                </a:cubicBezTo>
                <a:cubicBezTo>
                  <a:pt x="211" y="71"/>
                  <a:pt x="215" y="71"/>
                  <a:pt x="218" y="72"/>
                </a:cubicBezTo>
                <a:cubicBezTo>
                  <a:pt x="218" y="72"/>
                  <a:pt x="218" y="72"/>
                  <a:pt x="218" y="72"/>
                </a:cubicBezTo>
                <a:cubicBezTo>
                  <a:pt x="222" y="73"/>
                  <a:pt x="226" y="75"/>
                  <a:pt x="230" y="76"/>
                </a:cubicBezTo>
                <a:cubicBezTo>
                  <a:pt x="230" y="76"/>
                  <a:pt x="230" y="76"/>
                  <a:pt x="231" y="76"/>
                </a:cubicBezTo>
                <a:cubicBezTo>
                  <a:pt x="234" y="78"/>
                  <a:pt x="237" y="79"/>
                  <a:pt x="241" y="81"/>
                </a:cubicBezTo>
                <a:cubicBezTo>
                  <a:pt x="241" y="81"/>
                  <a:pt x="241" y="81"/>
                  <a:pt x="241" y="81"/>
                </a:cubicBezTo>
                <a:cubicBezTo>
                  <a:pt x="245" y="83"/>
                  <a:pt x="248" y="84"/>
                  <a:pt x="251" y="86"/>
                </a:cubicBezTo>
                <a:cubicBezTo>
                  <a:pt x="251" y="86"/>
                  <a:pt x="251" y="86"/>
                  <a:pt x="251" y="86"/>
                </a:cubicBezTo>
                <a:cubicBezTo>
                  <a:pt x="253" y="87"/>
                  <a:pt x="254" y="88"/>
                  <a:pt x="256" y="90"/>
                </a:cubicBezTo>
                <a:cubicBezTo>
                  <a:pt x="262" y="81"/>
                  <a:pt x="267" y="74"/>
                  <a:pt x="268" y="73"/>
                </a:cubicBezTo>
                <a:cubicBezTo>
                  <a:pt x="267" y="74"/>
                  <a:pt x="268" y="73"/>
                  <a:pt x="268" y="73"/>
                </a:cubicBezTo>
                <a:cubicBezTo>
                  <a:pt x="268" y="72"/>
                  <a:pt x="269" y="71"/>
                  <a:pt x="269" y="70"/>
                </a:cubicBezTo>
                <a:cubicBezTo>
                  <a:pt x="270" y="70"/>
                  <a:pt x="270" y="70"/>
                  <a:pt x="270" y="70"/>
                </a:cubicBezTo>
                <a:cubicBezTo>
                  <a:pt x="271" y="69"/>
                  <a:pt x="271" y="69"/>
                  <a:pt x="272" y="69"/>
                </a:cubicBezTo>
                <a:cubicBezTo>
                  <a:pt x="272" y="69"/>
                  <a:pt x="272" y="69"/>
                  <a:pt x="272" y="68"/>
                </a:cubicBezTo>
                <a:cubicBezTo>
                  <a:pt x="273" y="68"/>
                  <a:pt x="273" y="68"/>
                  <a:pt x="274" y="68"/>
                </a:cubicBezTo>
                <a:cubicBezTo>
                  <a:pt x="274" y="68"/>
                  <a:pt x="274" y="68"/>
                  <a:pt x="274" y="68"/>
                </a:cubicBezTo>
                <a:cubicBezTo>
                  <a:pt x="277" y="67"/>
                  <a:pt x="280" y="68"/>
                  <a:pt x="282" y="70"/>
                </a:cubicBezTo>
                <a:cubicBezTo>
                  <a:pt x="282" y="71"/>
                  <a:pt x="283" y="72"/>
                  <a:pt x="283" y="73"/>
                </a:cubicBezTo>
                <a:cubicBezTo>
                  <a:pt x="283" y="73"/>
                  <a:pt x="283" y="73"/>
                  <a:pt x="283" y="73"/>
                </a:cubicBezTo>
                <a:cubicBezTo>
                  <a:pt x="283" y="73"/>
                  <a:pt x="283" y="73"/>
                  <a:pt x="283" y="73"/>
                </a:cubicBezTo>
                <a:cubicBezTo>
                  <a:pt x="284" y="74"/>
                  <a:pt x="284" y="75"/>
                  <a:pt x="284" y="76"/>
                </a:cubicBezTo>
                <a:cubicBezTo>
                  <a:pt x="299" y="152"/>
                  <a:pt x="299" y="152"/>
                  <a:pt x="299" y="152"/>
                </a:cubicBezTo>
                <a:cubicBezTo>
                  <a:pt x="301" y="160"/>
                  <a:pt x="296" y="165"/>
                  <a:pt x="287" y="162"/>
                </a:cubicBezTo>
                <a:cubicBezTo>
                  <a:pt x="216" y="141"/>
                  <a:pt x="216" y="141"/>
                  <a:pt x="216" y="141"/>
                </a:cubicBezTo>
                <a:cubicBezTo>
                  <a:pt x="214" y="140"/>
                  <a:pt x="214" y="140"/>
                  <a:pt x="214" y="140"/>
                </a:cubicBezTo>
                <a:cubicBezTo>
                  <a:pt x="213" y="140"/>
                  <a:pt x="213" y="140"/>
                  <a:pt x="213" y="140"/>
                </a:cubicBezTo>
                <a:cubicBezTo>
                  <a:pt x="211" y="139"/>
                  <a:pt x="211" y="139"/>
                  <a:pt x="211" y="139"/>
                </a:cubicBezTo>
                <a:cubicBezTo>
                  <a:pt x="211" y="139"/>
                  <a:pt x="211" y="139"/>
                  <a:pt x="211" y="139"/>
                </a:cubicBezTo>
                <a:cubicBezTo>
                  <a:pt x="210" y="139"/>
                  <a:pt x="209" y="138"/>
                  <a:pt x="208" y="137"/>
                </a:cubicBezTo>
                <a:cubicBezTo>
                  <a:pt x="208" y="137"/>
                  <a:pt x="208" y="137"/>
                  <a:pt x="208" y="137"/>
                </a:cubicBezTo>
                <a:cubicBezTo>
                  <a:pt x="206" y="135"/>
                  <a:pt x="206" y="133"/>
                  <a:pt x="206" y="131"/>
                </a:cubicBezTo>
                <a:cubicBezTo>
                  <a:pt x="207" y="129"/>
                  <a:pt x="207" y="127"/>
                  <a:pt x="209" y="126"/>
                </a:cubicBezTo>
                <a:cubicBezTo>
                  <a:pt x="209" y="126"/>
                  <a:pt x="217" y="123"/>
                  <a:pt x="228" y="115"/>
                </a:cubicBezTo>
                <a:cubicBezTo>
                  <a:pt x="228" y="115"/>
                  <a:pt x="227" y="114"/>
                  <a:pt x="226" y="114"/>
                </a:cubicBezTo>
                <a:cubicBezTo>
                  <a:pt x="225" y="114"/>
                  <a:pt x="225" y="113"/>
                  <a:pt x="224" y="113"/>
                </a:cubicBezTo>
                <a:cubicBezTo>
                  <a:pt x="222" y="112"/>
                  <a:pt x="221" y="111"/>
                  <a:pt x="219" y="111"/>
                </a:cubicBezTo>
                <a:cubicBezTo>
                  <a:pt x="218" y="110"/>
                  <a:pt x="217" y="110"/>
                  <a:pt x="216" y="109"/>
                </a:cubicBezTo>
                <a:cubicBezTo>
                  <a:pt x="214" y="109"/>
                  <a:pt x="212" y="108"/>
                  <a:pt x="211" y="108"/>
                </a:cubicBezTo>
                <a:cubicBezTo>
                  <a:pt x="209" y="107"/>
                  <a:pt x="208" y="107"/>
                  <a:pt x="206" y="107"/>
                </a:cubicBezTo>
                <a:cubicBezTo>
                  <a:pt x="205" y="106"/>
                  <a:pt x="203" y="106"/>
                  <a:pt x="202" y="106"/>
                </a:cubicBezTo>
                <a:cubicBezTo>
                  <a:pt x="199" y="105"/>
                  <a:pt x="196" y="105"/>
                  <a:pt x="194" y="105"/>
                </a:cubicBezTo>
                <a:cubicBezTo>
                  <a:pt x="193" y="105"/>
                  <a:pt x="193" y="105"/>
                  <a:pt x="192" y="105"/>
                </a:cubicBezTo>
                <a:cubicBezTo>
                  <a:pt x="192" y="105"/>
                  <a:pt x="192" y="105"/>
                  <a:pt x="192" y="105"/>
                </a:cubicBezTo>
                <a:cubicBezTo>
                  <a:pt x="188" y="105"/>
                  <a:pt x="185" y="105"/>
                  <a:pt x="182" y="105"/>
                </a:cubicBezTo>
                <a:cubicBezTo>
                  <a:pt x="181" y="105"/>
                  <a:pt x="179" y="105"/>
                  <a:pt x="178" y="105"/>
                </a:cubicBezTo>
                <a:cubicBezTo>
                  <a:pt x="176" y="105"/>
                  <a:pt x="174" y="106"/>
                  <a:pt x="171" y="106"/>
                </a:cubicBezTo>
                <a:cubicBezTo>
                  <a:pt x="170" y="107"/>
                  <a:pt x="169" y="107"/>
                  <a:pt x="167" y="107"/>
                </a:cubicBezTo>
                <a:cubicBezTo>
                  <a:pt x="165" y="108"/>
                  <a:pt x="162" y="109"/>
                  <a:pt x="159" y="110"/>
                </a:cubicBezTo>
                <a:cubicBezTo>
                  <a:pt x="157" y="110"/>
                  <a:pt x="156" y="111"/>
                  <a:pt x="154" y="112"/>
                </a:cubicBezTo>
                <a:cubicBezTo>
                  <a:pt x="153" y="112"/>
                  <a:pt x="151" y="113"/>
                  <a:pt x="150" y="114"/>
                </a:cubicBezTo>
                <a:cubicBezTo>
                  <a:pt x="148" y="114"/>
                  <a:pt x="147" y="115"/>
                  <a:pt x="145" y="116"/>
                </a:cubicBezTo>
                <a:cubicBezTo>
                  <a:pt x="144" y="117"/>
                  <a:pt x="144" y="117"/>
                  <a:pt x="143" y="118"/>
                </a:cubicBezTo>
                <a:cubicBezTo>
                  <a:pt x="140" y="120"/>
                  <a:pt x="136" y="122"/>
                  <a:pt x="133" y="125"/>
                </a:cubicBezTo>
                <a:cubicBezTo>
                  <a:pt x="132" y="126"/>
                  <a:pt x="132" y="126"/>
                  <a:pt x="131" y="127"/>
                </a:cubicBezTo>
                <a:cubicBezTo>
                  <a:pt x="129" y="128"/>
                  <a:pt x="128" y="130"/>
                  <a:pt x="126" y="131"/>
                </a:cubicBezTo>
                <a:cubicBezTo>
                  <a:pt x="126" y="132"/>
                  <a:pt x="125" y="132"/>
                  <a:pt x="125" y="133"/>
                </a:cubicBezTo>
                <a:cubicBezTo>
                  <a:pt x="122" y="136"/>
                  <a:pt x="119" y="140"/>
                  <a:pt x="116" y="144"/>
                </a:cubicBezTo>
                <a:cubicBezTo>
                  <a:pt x="116" y="144"/>
                  <a:pt x="116" y="145"/>
                  <a:pt x="116" y="145"/>
                </a:cubicBezTo>
                <a:cubicBezTo>
                  <a:pt x="116" y="146"/>
                  <a:pt x="115" y="146"/>
                  <a:pt x="114" y="147"/>
                </a:cubicBezTo>
                <a:cubicBezTo>
                  <a:pt x="114" y="148"/>
                  <a:pt x="114" y="148"/>
                  <a:pt x="113" y="149"/>
                </a:cubicBezTo>
                <a:cubicBezTo>
                  <a:pt x="112" y="150"/>
                  <a:pt x="110" y="151"/>
                  <a:pt x="108" y="151"/>
                </a:cubicBezTo>
                <a:cubicBezTo>
                  <a:pt x="107" y="151"/>
                  <a:pt x="107" y="151"/>
                  <a:pt x="106" y="151"/>
                </a:cubicBezTo>
                <a:cubicBezTo>
                  <a:pt x="105" y="150"/>
                  <a:pt x="105" y="150"/>
                  <a:pt x="105" y="150"/>
                </a:cubicBezTo>
                <a:cubicBezTo>
                  <a:pt x="85" y="138"/>
                  <a:pt x="85" y="138"/>
                  <a:pt x="85" y="138"/>
                </a:cubicBezTo>
                <a:cubicBezTo>
                  <a:pt x="85" y="138"/>
                  <a:pt x="85" y="138"/>
                  <a:pt x="85" y="138"/>
                </a:cubicBezTo>
                <a:cubicBezTo>
                  <a:pt x="83" y="137"/>
                  <a:pt x="82" y="135"/>
                  <a:pt x="82" y="132"/>
                </a:cubicBezTo>
                <a:close/>
                <a:moveTo>
                  <a:pt x="301" y="260"/>
                </a:moveTo>
                <a:cubicBezTo>
                  <a:pt x="301" y="261"/>
                  <a:pt x="301" y="261"/>
                  <a:pt x="301" y="261"/>
                </a:cubicBezTo>
                <a:cubicBezTo>
                  <a:pt x="300" y="262"/>
                  <a:pt x="300" y="262"/>
                  <a:pt x="300" y="263"/>
                </a:cubicBezTo>
                <a:cubicBezTo>
                  <a:pt x="280" y="293"/>
                  <a:pt x="247" y="314"/>
                  <a:pt x="209" y="317"/>
                </a:cubicBezTo>
                <a:cubicBezTo>
                  <a:pt x="209" y="317"/>
                  <a:pt x="209" y="317"/>
                  <a:pt x="209" y="317"/>
                </a:cubicBezTo>
                <a:cubicBezTo>
                  <a:pt x="206" y="317"/>
                  <a:pt x="202" y="317"/>
                  <a:pt x="198" y="317"/>
                </a:cubicBezTo>
                <a:cubicBezTo>
                  <a:pt x="198" y="317"/>
                  <a:pt x="197" y="317"/>
                  <a:pt x="196" y="317"/>
                </a:cubicBezTo>
                <a:cubicBezTo>
                  <a:pt x="193" y="317"/>
                  <a:pt x="189" y="317"/>
                  <a:pt x="185" y="317"/>
                </a:cubicBezTo>
                <a:cubicBezTo>
                  <a:pt x="185" y="317"/>
                  <a:pt x="185" y="317"/>
                  <a:pt x="185" y="316"/>
                </a:cubicBezTo>
                <a:cubicBezTo>
                  <a:pt x="185" y="316"/>
                  <a:pt x="185" y="316"/>
                  <a:pt x="185" y="316"/>
                </a:cubicBezTo>
                <a:cubicBezTo>
                  <a:pt x="181" y="316"/>
                  <a:pt x="178" y="315"/>
                  <a:pt x="174" y="315"/>
                </a:cubicBezTo>
                <a:cubicBezTo>
                  <a:pt x="173" y="315"/>
                  <a:pt x="173" y="314"/>
                  <a:pt x="172" y="314"/>
                </a:cubicBezTo>
                <a:cubicBezTo>
                  <a:pt x="168" y="313"/>
                  <a:pt x="165" y="312"/>
                  <a:pt x="162" y="311"/>
                </a:cubicBezTo>
                <a:cubicBezTo>
                  <a:pt x="161" y="311"/>
                  <a:pt x="161" y="311"/>
                  <a:pt x="161" y="311"/>
                </a:cubicBezTo>
                <a:cubicBezTo>
                  <a:pt x="158" y="310"/>
                  <a:pt x="154" y="309"/>
                  <a:pt x="150" y="307"/>
                </a:cubicBezTo>
                <a:cubicBezTo>
                  <a:pt x="150" y="307"/>
                  <a:pt x="150" y="307"/>
                  <a:pt x="149" y="307"/>
                </a:cubicBezTo>
                <a:cubicBezTo>
                  <a:pt x="146" y="305"/>
                  <a:pt x="143" y="304"/>
                  <a:pt x="140" y="302"/>
                </a:cubicBezTo>
                <a:cubicBezTo>
                  <a:pt x="140" y="302"/>
                  <a:pt x="139" y="302"/>
                  <a:pt x="139" y="301"/>
                </a:cubicBezTo>
                <a:cubicBezTo>
                  <a:pt x="136" y="300"/>
                  <a:pt x="133" y="298"/>
                  <a:pt x="130" y="295"/>
                </a:cubicBezTo>
                <a:cubicBezTo>
                  <a:pt x="130" y="295"/>
                  <a:pt x="130" y="295"/>
                  <a:pt x="130" y="295"/>
                </a:cubicBezTo>
                <a:cubicBezTo>
                  <a:pt x="128" y="294"/>
                  <a:pt x="127" y="293"/>
                  <a:pt x="125" y="292"/>
                </a:cubicBezTo>
                <a:cubicBezTo>
                  <a:pt x="118" y="300"/>
                  <a:pt x="113" y="307"/>
                  <a:pt x="112" y="308"/>
                </a:cubicBezTo>
                <a:cubicBezTo>
                  <a:pt x="113" y="307"/>
                  <a:pt x="112" y="307"/>
                  <a:pt x="112" y="308"/>
                </a:cubicBezTo>
                <a:cubicBezTo>
                  <a:pt x="111" y="309"/>
                  <a:pt x="111" y="310"/>
                  <a:pt x="110" y="310"/>
                </a:cubicBezTo>
                <a:cubicBezTo>
                  <a:pt x="110" y="311"/>
                  <a:pt x="110" y="311"/>
                  <a:pt x="110" y="311"/>
                </a:cubicBezTo>
                <a:cubicBezTo>
                  <a:pt x="109" y="311"/>
                  <a:pt x="109" y="312"/>
                  <a:pt x="108" y="312"/>
                </a:cubicBezTo>
                <a:cubicBezTo>
                  <a:pt x="108" y="312"/>
                  <a:pt x="108" y="312"/>
                  <a:pt x="108" y="312"/>
                </a:cubicBezTo>
                <a:cubicBezTo>
                  <a:pt x="107" y="312"/>
                  <a:pt x="106" y="312"/>
                  <a:pt x="106" y="313"/>
                </a:cubicBezTo>
                <a:cubicBezTo>
                  <a:pt x="106" y="313"/>
                  <a:pt x="106" y="313"/>
                  <a:pt x="106" y="313"/>
                </a:cubicBezTo>
                <a:cubicBezTo>
                  <a:pt x="103" y="313"/>
                  <a:pt x="100" y="312"/>
                  <a:pt x="98" y="310"/>
                </a:cubicBezTo>
                <a:cubicBezTo>
                  <a:pt x="97" y="309"/>
                  <a:pt x="97" y="308"/>
                  <a:pt x="97" y="307"/>
                </a:cubicBezTo>
                <a:cubicBezTo>
                  <a:pt x="97" y="307"/>
                  <a:pt x="97" y="307"/>
                  <a:pt x="97" y="307"/>
                </a:cubicBezTo>
                <a:cubicBezTo>
                  <a:pt x="97" y="307"/>
                  <a:pt x="97" y="307"/>
                  <a:pt x="97" y="307"/>
                </a:cubicBezTo>
                <a:cubicBezTo>
                  <a:pt x="96" y="306"/>
                  <a:pt x="96" y="305"/>
                  <a:pt x="96" y="304"/>
                </a:cubicBezTo>
                <a:cubicBezTo>
                  <a:pt x="85" y="227"/>
                  <a:pt x="85" y="227"/>
                  <a:pt x="85" y="227"/>
                </a:cubicBezTo>
                <a:cubicBezTo>
                  <a:pt x="84" y="219"/>
                  <a:pt x="90" y="214"/>
                  <a:pt x="98" y="217"/>
                </a:cubicBezTo>
                <a:cubicBezTo>
                  <a:pt x="168" y="243"/>
                  <a:pt x="168" y="243"/>
                  <a:pt x="168" y="243"/>
                </a:cubicBezTo>
                <a:cubicBezTo>
                  <a:pt x="170" y="244"/>
                  <a:pt x="170" y="244"/>
                  <a:pt x="170" y="244"/>
                </a:cubicBezTo>
                <a:cubicBezTo>
                  <a:pt x="171" y="244"/>
                  <a:pt x="171" y="244"/>
                  <a:pt x="171" y="244"/>
                </a:cubicBezTo>
                <a:cubicBezTo>
                  <a:pt x="173" y="245"/>
                  <a:pt x="173" y="245"/>
                  <a:pt x="173" y="245"/>
                </a:cubicBezTo>
                <a:cubicBezTo>
                  <a:pt x="173" y="245"/>
                  <a:pt x="173" y="245"/>
                  <a:pt x="173" y="245"/>
                </a:cubicBezTo>
                <a:cubicBezTo>
                  <a:pt x="174" y="245"/>
                  <a:pt x="175" y="246"/>
                  <a:pt x="175" y="247"/>
                </a:cubicBezTo>
                <a:cubicBezTo>
                  <a:pt x="175" y="247"/>
                  <a:pt x="176" y="248"/>
                  <a:pt x="176" y="248"/>
                </a:cubicBezTo>
                <a:cubicBezTo>
                  <a:pt x="177" y="250"/>
                  <a:pt x="178" y="252"/>
                  <a:pt x="177" y="254"/>
                </a:cubicBezTo>
                <a:cubicBezTo>
                  <a:pt x="176" y="256"/>
                  <a:pt x="176" y="257"/>
                  <a:pt x="174" y="259"/>
                </a:cubicBezTo>
                <a:cubicBezTo>
                  <a:pt x="174" y="259"/>
                  <a:pt x="166" y="261"/>
                  <a:pt x="154" y="268"/>
                </a:cubicBezTo>
                <a:cubicBezTo>
                  <a:pt x="155" y="269"/>
                  <a:pt x="155" y="269"/>
                  <a:pt x="156" y="269"/>
                </a:cubicBezTo>
                <a:cubicBezTo>
                  <a:pt x="157" y="270"/>
                  <a:pt x="157" y="270"/>
                  <a:pt x="158" y="271"/>
                </a:cubicBezTo>
                <a:cubicBezTo>
                  <a:pt x="160" y="272"/>
                  <a:pt x="161" y="272"/>
                  <a:pt x="163" y="273"/>
                </a:cubicBezTo>
                <a:cubicBezTo>
                  <a:pt x="164" y="274"/>
                  <a:pt x="165" y="274"/>
                  <a:pt x="166" y="275"/>
                </a:cubicBezTo>
                <a:cubicBezTo>
                  <a:pt x="168" y="275"/>
                  <a:pt x="170" y="276"/>
                  <a:pt x="171" y="276"/>
                </a:cubicBezTo>
                <a:cubicBezTo>
                  <a:pt x="173" y="277"/>
                  <a:pt x="174" y="277"/>
                  <a:pt x="176" y="278"/>
                </a:cubicBezTo>
                <a:cubicBezTo>
                  <a:pt x="177" y="278"/>
                  <a:pt x="179" y="279"/>
                  <a:pt x="180" y="279"/>
                </a:cubicBezTo>
                <a:cubicBezTo>
                  <a:pt x="183" y="280"/>
                  <a:pt x="185" y="280"/>
                  <a:pt x="188" y="280"/>
                </a:cubicBezTo>
                <a:cubicBezTo>
                  <a:pt x="188" y="280"/>
                  <a:pt x="189" y="281"/>
                  <a:pt x="189" y="281"/>
                </a:cubicBezTo>
                <a:cubicBezTo>
                  <a:pt x="189" y="281"/>
                  <a:pt x="190" y="281"/>
                  <a:pt x="190" y="281"/>
                </a:cubicBezTo>
                <a:cubicBezTo>
                  <a:pt x="193" y="281"/>
                  <a:pt x="197" y="281"/>
                  <a:pt x="200" y="281"/>
                </a:cubicBezTo>
                <a:cubicBezTo>
                  <a:pt x="201" y="281"/>
                  <a:pt x="202" y="281"/>
                  <a:pt x="204" y="281"/>
                </a:cubicBezTo>
                <a:cubicBezTo>
                  <a:pt x="206" y="281"/>
                  <a:pt x="208" y="281"/>
                  <a:pt x="210" y="280"/>
                </a:cubicBezTo>
                <a:cubicBezTo>
                  <a:pt x="212" y="280"/>
                  <a:pt x="213" y="280"/>
                  <a:pt x="214" y="280"/>
                </a:cubicBezTo>
                <a:cubicBezTo>
                  <a:pt x="217" y="279"/>
                  <a:pt x="220" y="278"/>
                  <a:pt x="223" y="278"/>
                </a:cubicBezTo>
                <a:cubicBezTo>
                  <a:pt x="225" y="277"/>
                  <a:pt x="226" y="276"/>
                  <a:pt x="228" y="276"/>
                </a:cubicBezTo>
                <a:cubicBezTo>
                  <a:pt x="229" y="275"/>
                  <a:pt x="231" y="275"/>
                  <a:pt x="232" y="274"/>
                </a:cubicBezTo>
                <a:cubicBezTo>
                  <a:pt x="234" y="273"/>
                  <a:pt x="236" y="273"/>
                  <a:pt x="237" y="272"/>
                </a:cubicBezTo>
                <a:cubicBezTo>
                  <a:pt x="238" y="271"/>
                  <a:pt x="239" y="271"/>
                  <a:pt x="239" y="271"/>
                </a:cubicBezTo>
                <a:cubicBezTo>
                  <a:pt x="243" y="269"/>
                  <a:pt x="246" y="266"/>
                  <a:pt x="250" y="264"/>
                </a:cubicBezTo>
                <a:cubicBezTo>
                  <a:pt x="250" y="263"/>
                  <a:pt x="251" y="263"/>
                  <a:pt x="252" y="262"/>
                </a:cubicBezTo>
                <a:cubicBezTo>
                  <a:pt x="254" y="261"/>
                  <a:pt x="255" y="259"/>
                  <a:pt x="257" y="258"/>
                </a:cubicBezTo>
                <a:cubicBezTo>
                  <a:pt x="257" y="257"/>
                  <a:pt x="258" y="257"/>
                  <a:pt x="258" y="256"/>
                </a:cubicBezTo>
                <a:cubicBezTo>
                  <a:pt x="262" y="253"/>
                  <a:pt x="265" y="249"/>
                  <a:pt x="268" y="246"/>
                </a:cubicBezTo>
                <a:cubicBezTo>
                  <a:pt x="268" y="245"/>
                  <a:pt x="268" y="245"/>
                  <a:pt x="268" y="245"/>
                </a:cubicBezTo>
                <a:cubicBezTo>
                  <a:pt x="268" y="244"/>
                  <a:pt x="269" y="244"/>
                  <a:pt x="270" y="243"/>
                </a:cubicBezTo>
                <a:cubicBezTo>
                  <a:pt x="270" y="242"/>
                  <a:pt x="271" y="242"/>
                  <a:pt x="271" y="241"/>
                </a:cubicBezTo>
                <a:cubicBezTo>
                  <a:pt x="272" y="240"/>
                  <a:pt x="274" y="239"/>
                  <a:pt x="276" y="239"/>
                </a:cubicBezTo>
                <a:cubicBezTo>
                  <a:pt x="277" y="239"/>
                  <a:pt x="278" y="239"/>
                  <a:pt x="278" y="240"/>
                </a:cubicBezTo>
                <a:cubicBezTo>
                  <a:pt x="279" y="241"/>
                  <a:pt x="279" y="241"/>
                  <a:pt x="279" y="241"/>
                </a:cubicBezTo>
                <a:cubicBezTo>
                  <a:pt x="298" y="253"/>
                  <a:pt x="298" y="253"/>
                  <a:pt x="298" y="253"/>
                </a:cubicBezTo>
                <a:cubicBezTo>
                  <a:pt x="298" y="253"/>
                  <a:pt x="298" y="254"/>
                  <a:pt x="298" y="254"/>
                </a:cubicBezTo>
                <a:cubicBezTo>
                  <a:pt x="300" y="255"/>
                  <a:pt x="302" y="257"/>
                  <a:pt x="301" y="259"/>
                </a:cubicBezTo>
                <a:cubicBezTo>
                  <a:pt x="301" y="260"/>
                  <a:pt x="301" y="260"/>
                  <a:pt x="301" y="260"/>
                </a:cubicBezTo>
                <a:close/>
              </a:path>
            </a:pathLst>
          </a:custGeom>
          <a:solidFill>
            <a:schemeClr val="bg1"/>
          </a:solidFill>
          <a:ln>
            <a:noFill/>
          </a:ln>
        </p:spPr>
        <p:txBody>
          <a:bodyPr vert="horz" wrap="square" lIns="53788" tIns="26894" rIns="53788" bIns="26894" numCol="1" anchor="t" anchorCtr="0" compatLnSpc="1">
            <a:prstTxWarp prst="textNoShape">
              <a:avLst/>
            </a:prstTxWarp>
          </a:bodyPr>
          <a:lstStyle/>
          <a:p>
            <a:endParaRPr lang="it-IT" sz="1059"/>
          </a:p>
        </p:txBody>
      </p:sp>
      <p:sp>
        <p:nvSpPr>
          <p:cNvPr id="51" name="Ellipse 50"/>
          <p:cNvSpPr/>
          <p:nvPr/>
        </p:nvSpPr>
        <p:spPr>
          <a:xfrm>
            <a:off x="7085224" y="3052113"/>
            <a:ext cx="540000" cy="540000"/>
          </a:xfrm>
          <a:prstGeom prst="ellipse">
            <a:avLst/>
          </a:prstGeom>
          <a:noFill/>
          <a:ln w="19050">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Connecteur droit 51"/>
          <p:cNvCxnSpPr>
            <a:stCxn id="51" idx="6"/>
            <a:endCxn id="56" idx="1"/>
          </p:cNvCxnSpPr>
          <p:nvPr/>
        </p:nvCxnSpPr>
        <p:spPr>
          <a:xfrm>
            <a:off x="7625224" y="3322113"/>
            <a:ext cx="584722" cy="0"/>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6608602" y="2148299"/>
            <a:ext cx="540000" cy="540000"/>
          </a:xfrm>
          <a:prstGeom prst="ellipse">
            <a:avLst/>
          </a:prstGeom>
          <a:solidFill>
            <a:schemeClr val="bg1"/>
          </a:solidFill>
          <a:ln w="19050">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75"/>
          <p:cNvSpPr>
            <a:spLocks noChangeAspect="1" noEditPoints="1"/>
          </p:cNvSpPr>
          <p:nvPr/>
        </p:nvSpPr>
        <p:spPr bwMode="auto">
          <a:xfrm>
            <a:off x="6713213" y="2255657"/>
            <a:ext cx="324000" cy="319174"/>
          </a:xfrm>
          <a:custGeom>
            <a:avLst/>
            <a:gdLst>
              <a:gd name="T0" fmla="*/ 395 w 398"/>
              <a:gd name="T1" fmla="*/ 377 h 392"/>
              <a:gd name="T2" fmla="*/ 384 w 398"/>
              <a:gd name="T3" fmla="*/ 303 h 392"/>
              <a:gd name="T4" fmla="*/ 383 w 398"/>
              <a:gd name="T5" fmla="*/ 300 h 392"/>
              <a:gd name="T6" fmla="*/ 383 w 398"/>
              <a:gd name="T7" fmla="*/ 300 h 392"/>
              <a:gd name="T8" fmla="*/ 383 w 398"/>
              <a:gd name="T9" fmla="*/ 300 h 392"/>
              <a:gd name="T10" fmla="*/ 381 w 398"/>
              <a:gd name="T11" fmla="*/ 297 h 392"/>
              <a:gd name="T12" fmla="*/ 380 w 398"/>
              <a:gd name="T13" fmla="*/ 296 h 392"/>
              <a:gd name="T14" fmla="*/ 380 w 398"/>
              <a:gd name="T15" fmla="*/ 296 h 392"/>
              <a:gd name="T16" fmla="*/ 248 w 398"/>
              <a:gd name="T17" fmla="*/ 164 h 392"/>
              <a:gd name="T18" fmla="*/ 217 w 398"/>
              <a:gd name="T19" fmla="*/ 47 h 392"/>
              <a:gd name="T20" fmla="*/ 47 w 398"/>
              <a:gd name="T21" fmla="*/ 47 h 392"/>
              <a:gd name="T22" fmla="*/ 47 w 398"/>
              <a:gd name="T23" fmla="*/ 217 h 392"/>
              <a:gd name="T24" fmla="*/ 173 w 398"/>
              <a:gd name="T25" fmla="*/ 245 h 392"/>
              <a:gd name="T26" fmla="*/ 196 w 398"/>
              <a:gd name="T27" fmla="*/ 268 h 392"/>
              <a:gd name="T28" fmla="*/ 230 w 398"/>
              <a:gd name="T29" fmla="*/ 259 h 392"/>
              <a:gd name="T30" fmla="*/ 236 w 398"/>
              <a:gd name="T31" fmla="*/ 264 h 392"/>
              <a:gd name="T32" fmla="*/ 227 w 398"/>
              <a:gd name="T33" fmla="*/ 299 h 392"/>
              <a:gd name="T34" fmla="*/ 232 w 398"/>
              <a:gd name="T35" fmla="*/ 304 h 392"/>
              <a:gd name="T36" fmla="*/ 266 w 398"/>
              <a:gd name="T37" fmla="*/ 294 h 392"/>
              <a:gd name="T38" fmla="*/ 272 w 398"/>
              <a:gd name="T39" fmla="*/ 300 h 392"/>
              <a:gd name="T40" fmla="*/ 263 w 398"/>
              <a:gd name="T41" fmla="*/ 335 h 392"/>
              <a:gd name="T42" fmla="*/ 268 w 398"/>
              <a:gd name="T43" fmla="*/ 340 h 392"/>
              <a:gd name="T44" fmla="*/ 302 w 398"/>
              <a:gd name="T45" fmla="*/ 330 h 392"/>
              <a:gd name="T46" fmla="*/ 308 w 398"/>
              <a:gd name="T47" fmla="*/ 336 h 392"/>
              <a:gd name="T48" fmla="*/ 299 w 398"/>
              <a:gd name="T49" fmla="*/ 371 h 392"/>
              <a:gd name="T50" fmla="*/ 302 w 398"/>
              <a:gd name="T51" fmla="*/ 374 h 392"/>
              <a:gd name="T52" fmla="*/ 303 w 398"/>
              <a:gd name="T53" fmla="*/ 375 h 392"/>
              <a:gd name="T54" fmla="*/ 306 w 398"/>
              <a:gd name="T55" fmla="*/ 377 h 392"/>
              <a:gd name="T56" fmla="*/ 306 w 398"/>
              <a:gd name="T57" fmla="*/ 377 h 392"/>
              <a:gd name="T58" fmla="*/ 308 w 398"/>
              <a:gd name="T59" fmla="*/ 378 h 392"/>
              <a:gd name="T60" fmla="*/ 309 w 398"/>
              <a:gd name="T61" fmla="*/ 378 h 392"/>
              <a:gd name="T62" fmla="*/ 311 w 398"/>
              <a:gd name="T63" fmla="*/ 379 h 392"/>
              <a:gd name="T64" fmla="*/ 383 w 398"/>
              <a:gd name="T65" fmla="*/ 390 h 392"/>
              <a:gd name="T66" fmla="*/ 395 w 398"/>
              <a:gd name="T67" fmla="*/ 377 h 392"/>
              <a:gd name="T68" fmla="*/ 168 w 398"/>
              <a:gd name="T69" fmla="*/ 168 h 392"/>
              <a:gd name="T70" fmla="*/ 96 w 398"/>
              <a:gd name="T71" fmla="*/ 168 h 392"/>
              <a:gd name="T72" fmla="*/ 96 w 398"/>
              <a:gd name="T73" fmla="*/ 96 h 392"/>
              <a:gd name="T74" fmla="*/ 168 w 398"/>
              <a:gd name="T75" fmla="*/ 96 h 392"/>
              <a:gd name="T76" fmla="*/ 168 w 398"/>
              <a:gd name="T77" fmla="*/ 16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8" h="392">
                <a:moveTo>
                  <a:pt x="395" y="377"/>
                </a:moveTo>
                <a:cubicBezTo>
                  <a:pt x="384" y="303"/>
                  <a:pt x="384" y="303"/>
                  <a:pt x="384" y="303"/>
                </a:cubicBezTo>
                <a:cubicBezTo>
                  <a:pt x="383" y="302"/>
                  <a:pt x="383" y="301"/>
                  <a:pt x="383" y="300"/>
                </a:cubicBezTo>
                <a:cubicBezTo>
                  <a:pt x="383" y="300"/>
                  <a:pt x="383" y="300"/>
                  <a:pt x="383" y="300"/>
                </a:cubicBezTo>
                <a:cubicBezTo>
                  <a:pt x="383" y="300"/>
                  <a:pt x="383" y="300"/>
                  <a:pt x="383" y="300"/>
                </a:cubicBezTo>
                <a:cubicBezTo>
                  <a:pt x="382" y="299"/>
                  <a:pt x="381" y="298"/>
                  <a:pt x="381" y="297"/>
                </a:cubicBezTo>
                <a:cubicBezTo>
                  <a:pt x="380" y="297"/>
                  <a:pt x="380" y="296"/>
                  <a:pt x="380" y="296"/>
                </a:cubicBezTo>
                <a:cubicBezTo>
                  <a:pt x="380" y="296"/>
                  <a:pt x="380" y="296"/>
                  <a:pt x="380" y="296"/>
                </a:cubicBezTo>
                <a:cubicBezTo>
                  <a:pt x="248" y="164"/>
                  <a:pt x="248" y="164"/>
                  <a:pt x="248" y="164"/>
                </a:cubicBezTo>
                <a:cubicBezTo>
                  <a:pt x="259" y="124"/>
                  <a:pt x="249" y="79"/>
                  <a:pt x="217" y="47"/>
                </a:cubicBezTo>
                <a:cubicBezTo>
                  <a:pt x="170" y="0"/>
                  <a:pt x="94" y="0"/>
                  <a:pt x="47" y="47"/>
                </a:cubicBezTo>
                <a:cubicBezTo>
                  <a:pt x="0" y="94"/>
                  <a:pt x="0" y="170"/>
                  <a:pt x="47" y="217"/>
                </a:cubicBezTo>
                <a:cubicBezTo>
                  <a:pt x="81" y="251"/>
                  <a:pt x="130" y="260"/>
                  <a:pt x="173" y="245"/>
                </a:cubicBezTo>
                <a:cubicBezTo>
                  <a:pt x="196" y="268"/>
                  <a:pt x="196" y="268"/>
                  <a:pt x="196" y="268"/>
                </a:cubicBezTo>
                <a:cubicBezTo>
                  <a:pt x="230" y="259"/>
                  <a:pt x="230" y="259"/>
                  <a:pt x="230" y="259"/>
                </a:cubicBezTo>
                <a:cubicBezTo>
                  <a:pt x="235" y="257"/>
                  <a:pt x="237" y="260"/>
                  <a:pt x="236" y="264"/>
                </a:cubicBezTo>
                <a:cubicBezTo>
                  <a:pt x="227" y="299"/>
                  <a:pt x="227" y="299"/>
                  <a:pt x="227" y="299"/>
                </a:cubicBezTo>
                <a:cubicBezTo>
                  <a:pt x="232" y="304"/>
                  <a:pt x="232" y="304"/>
                  <a:pt x="232" y="304"/>
                </a:cubicBezTo>
                <a:cubicBezTo>
                  <a:pt x="266" y="294"/>
                  <a:pt x="266" y="294"/>
                  <a:pt x="266" y="294"/>
                </a:cubicBezTo>
                <a:cubicBezTo>
                  <a:pt x="271" y="293"/>
                  <a:pt x="273" y="296"/>
                  <a:pt x="272" y="300"/>
                </a:cubicBezTo>
                <a:cubicBezTo>
                  <a:pt x="263" y="335"/>
                  <a:pt x="263" y="335"/>
                  <a:pt x="263" y="335"/>
                </a:cubicBezTo>
                <a:cubicBezTo>
                  <a:pt x="268" y="340"/>
                  <a:pt x="268" y="340"/>
                  <a:pt x="268" y="340"/>
                </a:cubicBezTo>
                <a:cubicBezTo>
                  <a:pt x="302" y="330"/>
                  <a:pt x="302" y="330"/>
                  <a:pt x="302" y="330"/>
                </a:cubicBezTo>
                <a:cubicBezTo>
                  <a:pt x="307" y="329"/>
                  <a:pt x="309" y="332"/>
                  <a:pt x="308" y="336"/>
                </a:cubicBezTo>
                <a:cubicBezTo>
                  <a:pt x="299" y="371"/>
                  <a:pt x="299" y="371"/>
                  <a:pt x="299" y="371"/>
                </a:cubicBezTo>
                <a:cubicBezTo>
                  <a:pt x="302" y="374"/>
                  <a:pt x="302" y="374"/>
                  <a:pt x="302" y="374"/>
                </a:cubicBezTo>
                <a:cubicBezTo>
                  <a:pt x="302" y="375"/>
                  <a:pt x="303" y="375"/>
                  <a:pt x="303" y="375"/>
                </a:cubicBezTo>
                <a:cubicBezTo>
                  <a:pt x="304" y="376"/>
                  <a:pt x="305" y="377"/>
                  <a:pt x="306" y="377"/>
                </a:cubicBezTo>
                <a:cubicBezTo>
                  <a:pt x="306" y="377"/>
                  <a:pt x="306" y="377"/>
                  <a:pt x="306" y="377"/>
                </a:cubicBezTo>
                <a:cubicBezTo>
                  <a:pt x="308" y="378"/>
                  <a:pt x="308" y="378"/>
                  <a:pt x="308" y="378"/>
                </a:cubicBezTo>
                <a:cubicBezTo>
                  <a:pt x="308" y="378"/>
                  <a:pt x="308" y="378"/>
                  <a:pt x="309" y="378"/>
                </a:cubicBezTo>
                <a:cubicBezTo>
                  <a:pt x="311" y="379"/>
                  <a:pt x="311" y="379"/>
                  <a:pt x="311" y="379"/>
                </a:cubicBezTo>
                <a:cubicBezTo>
                  <a:pt x="383" y="390"/>
                  <a:pt x="383" y="390"/>
                  <a:pt x="383" y="390"/>
                </a:cubicBezTo>
                <a:cubicBezTo>
                  <a:pt x="392" y="392"/>
                  <a:pt x="398" y="386"/>
                  <a:pt x="395" y="377"/>
                </a:cubicBezTo>
                <a:close/>
                <a:moveTo>
                  <a:pt x="168" y="168"/>
                </a:moveTo>
                <a:cubicBezTo>
                  <a:pt x="148" y="188"/>
                  <a:pt x="116" y="188"/>
                  <a:pt x="96" y="168"/>
                </a:cubicBezTo>
                <a:cubicBezTo>
                  <a:pt x="76" y="148"/>
                  <a:pt x="76" y="116"/>
                  <a:pt x="96" y="96"/>
                </a:cubicBezTo>
                <a:cubicBezTo>
                  <a:pt x="116" y="76"/>
                  <a:pt x="148" y="76"/>
                  <a:pt x="168" y="96"/>
                </a:cubicBezTo>
                <a:cubicBezTo>
                  <a:pt x="188" y="116"/>
                  <a:pt x="188" y="148"/>
                  <a:pt x="168" y="168"/>
                </a:cubicBezTo>
                <a:close/>
              </a:path>
            </a:pathLst>
          </a:custGeom>
          <a:solidFill>
            <a:schemeClr val="tx1"/>
          </a:solid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cxnSp>
        <p:nvCxnSpPr>
          <p:cNvPr id="55" name="Connecteur droit 54"/>
          <p:cNvCxnSpPr>
            <a:stCxn id="53" idx="7"/>
            <a:endCxn id="39" idx="1"/>
          </p:cNvCxnSpPr>
          <p:nvPr/>
        </p:nvCxnSpPr>
        <p:spPr>
          <a:xfrm flipV="1">
            <a:off x="7069521" y="1934147"/>
            <a:ext cx="358941" cy="293233"/>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sp>
        <p:nvSpPr>
          <p:cNvPr id="56" name="Rectangle : coins arrondis 55"/>
          <p:cNvSpPr/>
          <p:nvPr/>
        </p:nvSpPr>
        <p:spPr>
          <a:xfrm>
            <a:off x="8209946" y="3034113"/>
            <a:ext cx="1224000" cy="576000"/>
          </a:xfrm>
          <a:prstGeom prst="roundRect">
            <a:avLst/>
          </a:prstGeom>
          <a:solidFill>
            <a:schemeClr val="bg1"/>
          </a:solidFill>
          <a:ln w="28575">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400" b="1" dirty="0">
                <a:solidFill>
                  <a:srgbClr val="47B9D6"/>
                </a:solidFill>
              </a:rPr>
              <a:t>Database</a:t>
            </a:r>
          </a:p>
        </p:txBody>
      </p:sp>
      <p:grpSp>
        <p:nvGrpSpPr>
          <p:cNvPr id="57" name="Group 7285"/>
          <p:cNvGrpSpPr>
            <a:grpSpLocks noChangeAspect="1"/>
          </p:cNvGrpSpPr>
          <p:nvPr/>
        </p:nvGrpSpPr>
        <p:grpSpPr>
          <a:xfrm>
            <a:off x="8707768" y="3282192"/>
            <a:ext cx="228356" cy="272167"/>
            <a:chOff x="579438" y="4322763"/>
            <a:chExt cx="1208088" cy="1439864"/>
          </a:xfrm>
          <a:solidFill>
            <a:srgbClr val="47B9D6"/>
          </a:solidFill>
        </p:grpSpPr>
        <p:sp>
          <p:nvSpPr>
            <p:cNvPr id="58" name="Freeform 75"/>
            <p:cNvSpPr>
              <a:spLocks/>
            </p:cNvSpPr>
            <p:nvPr/>
          </p:nvSpPr>
          <p:spPr bwMode="auto">
            <a:xfrm>
              <a:off x="579438" y="5170488"/>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2 h 83"/>
                <a:gd name="T10" fmla="*/ 7 w 322"/>
                <a:gd name="T11" fmla="*/ 1 h 83"/>
                <a:gd name="T12" fmla="*/ 6 w 322"/>
                <a:gd name="T13" fmla="*/ 1 h 83"/>
                <a:gd name="T14" fmla="*/ 4 w 322"/>
                <a:gd name="T15" fmla="*/ 0 h 83"/>
                <a:gd name="T16" fmla="*/ 2 w 322"/>
                <a:gd name="T17" fmla="*/ 1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9 h 83"/>
                <a:gd name="T32" fmla="*/ 322 w 322"/>
                <a:gd name="T33" fmla="*/ 38 h 83"/>
                <a:gd name="T34" fmla="*/ 322 w 322"/>
                <a:gd name="T35" fmla="*/ 6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1"/>
                    <a:pt x="260" y="30"/>
                    <a:pt x="162" y="30"/>
                  </a:cubicBezTo>
                  <a:cubicBezTo>
                    <a:pt x="63" y="30"/>
                    <a:pt x="21" y="10"/>
                    <a:pt x="7" y="2"/>
                  </a:cubicBezTo>
                  <a:cubicBezTo>
                    <a:pt x="7" y="1"/>
                    <a:pt x="7" y="1"/>
                    <a:pt x="7" y="1"/>
                  </a:cubicBezTo>
                  <a:cubicBezTo>
                    <a:pt x="6" y="1"/>
                    <a:pt x="6" y="1"/>
                    <a:pt x="6" y="1"/>
                  </a:cubicBezTo>
                  <a:cubicBezTo>
                    <a:pt x="6" y="1"/>
                    <a:pt x="5" y="0"/>
                    <a:pt x="4" y="0"/>
                  </a:cubicBezTo>
                  <a:cubicBezTo>
                    <a:pt x="3" y="0"/>
                    <a:pt x="3" y="0"/>
                    <a:pt x="2" y="1"/>
                  </a:cubicBezTo>
                  <a:cubicBezTo>
                    <a:pt x="1" y="1"/>
                    <a:pt x="0" y="3"/>
                    <a:pt x="0" y="4"/>
                  </a:cubicBezTo>
                  <a:cubicBezTo>
                    <a:pt x="0" y="29"/>
                    <a:pt x="0" y="29"/>
                    <a:pt x="0" y="29"/>
                  </a:cubicBezTo>
                  <a:cubicBezTo>
                    <a:pt x="0" y="30"/>
                    <a:pt x="1" y="32"/>
                    <a:pt x="1" y="32"/>
                  </a:cubicBezTo>
                  <a:cubicBezTo>
                    <a:pt x="2" y="43"/>
                    <a:pt x="8" y="52"/>
                    <a:pt x="20" y="59"/>
                  </a:cubicBezTo>
                  <a:cubicBezTo>
                    <a:pt x="26" y="63"/>
                    <a:pt x="64" y="83"/>
                    <a:pt x="162" y="83"/>
                  </a:cubicBezTo>
                  <a:cubicBezTo>
                    <a:pt x="261" y="83"/>
                    <a:pt x="298" y="63"/>
                    <a:pt x="304" y="59"/>
                  </a:cubicBezTo>
                  <a:cubicBezTo>
                    <a:pt x="313" y="53"/>
                    <a:pt x="319" y="47"/>
                    <a:pt x="321" y="39"/>
                  </a:cubicBezTo>
                  <a:cubicBezTo>
                    <a:pt x="322" y="38"/>
                    <a:pt x="322" y="38"/>
                    <a:pt x="322" y="38"/>
                  </a:cubicBezTo>
                  <a:cubicBezTo>
                    <a:pt x="322" y="6"/>
                    <a:pt x="322" y="6"/>
                    <a:pt x="322" y="6"/>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59" name="Freeform 76"/>
            <p:cNvSpPr>
              <a:spLocks noEditPoints="1"/>
            </p:cNvSpPr>
            <p:nvPr/>
          </p:nvSpPr>
          <p:spPr bwMode="auto">
            <a:xfrm>
              <a:off x="579438" y="4322763"/>
              <a:ext cx="1208088" cy="581025"/>
            </a:xfrm>
            <a:custGeom>
              <a:avLst/>
              <a:gdLst>
                <a:gd name="T0" fmla="*/ 299 w 322"/>
                <a:gd name="T1" fmla="*/ 25 h 155"/>
                <a:gd name="T2" fmla="*/ 298 w 322"/>
                <a:gd name="T3" fmla="*/ 25 h 155"/>
                <a:gd name="T4" fmla="*/ 298 w 322"/>
                <a:gd name="T5" fmla="*/ 25 h 155"/>
                <a:gd name="T6" fmla="*/ 161 w 322"/>
                <a:gd name="T7" fmla="*/ 0 h 155"/>
                <a:gd name="T8" fmla="*/ 24 w 322"/>
                <a:gd name="T9" fmla="*/ 25 h 155"/>
                <a:gd name="T10" fmla="*/ 23 w 322"/>
                <a:gd name="T11" fmla="*/ 25 h 155"/>
                <a:gd name="T12" fmla="*/ 23 w 322"/>
                <a:gd name="T13" fmla="*/ 25 h 155"/>
                <a:gd name="T14" fmla="*/ 0 w 322"/>
                <a:gd name="T15" fmla="*/ 64 h 155"/>
                <a:gd name="T16" fmla="*/ 0 w 322"/>
                <a:gd name="T17" fmla="*/ 81 h 155"/>
                <a:gd name="T18" fmla="*/ 0 w 322"/>
                <a:gd name="T19" fmla="*/ 101 h 155"/>
                <a:gd name="T20" fmla="*/ 1 w 322"/>
                <a:gd name="T21" fmla="*/ 104 h 155"/>
                <a:gd name="T22" fmla="*/ 20 w 322"/>
                <a:gd name="T23" fmla="*/ 130 h 155"/>
                <a:gd name="T24" fmla="*/ 162 w 322"/>
                <a:gd name="T25" fmla="*/ 155 h 155"/>
                <a:gd name="T26" fmla="*/ 304 w 322"/>
                <a:gd name="T27" fmla="*/ 130 h 155"/>
                <a:gd name="T28" fmla="*/ 321 w 322"/>
                <a:gd name="T29" fmla="*/ 110 h 155"/>
                <a:gd name="T30" fmla="*/ 322 w 322"/>
                <a:gd name="T31" fmla="*/ 109 h 155"/>
                <a:gd name="T32" fmla="*/ 322 w 322"/>
                <a:gd name="T33" fmla="*/ 81 h 155"/>
                <a:gd name="T34" fmla="*/ 322 w 322"/>
                <a:gd name="T35" fmla="*/ 64 h 155"/>
                <a:gd name="T36" fmla="*/ 299 w 322"/>
                <a:gd name="T37" fmla="*/ 25 h 155"/>
                <a:gd name="T38" fmla="*/ 65 w 322"/>
                <a:gd name="T39" fmla="*/ 60 h 155"/>
                <a:gd name="T40" fmla="*/ 56 w 322"/>
                <a:gd name="T41" fmla="*/ 72 h 155"/>
                <a:gd name="T42" fmla="*/ 60 w 322"/>
                <a:gd name="T43" fmla="*/ 81 h 155"/>
                <a:gd name="T44" fmla="*/ 60 w 322"/>
                <a:gd name="T45" fmla="*/ 81 h 155"/>
                <a:gd name="T46" fmla="*/ 61 w 322"/>
                <a:gd name="T47" fmla="*/ 83 h 155"/>
                <a:gd name="T48" fmla="*/ 60 w 322"/>
                <a:gd name="T49" fmla="*/ 84 h 155"/>
                <a:gd name="T50" fmla="*/ 43 w 322"/>
                <a:gd name="T51" fmla="*/ 76 h 155"/>
                <a:gd name="T52" fmla="*/ 32 w 322"/>
                <a:gd name="T53" fmla="*/ 61 h 155"/>
                <a:gd name="T54" fmla="*/ 43 w 322"/>
                <a:gd name="T55" fmla="*/ 46 h 155"/>
                <a:gd name="T56" fmla="*/ 161 w 322"/>
                <a:gd name="T57" fmla="*/ 27 h 155"/>
                <a:gd name="T58" fmla="*/ 279 w 322"/>
                <a:gd name="T59" fmla="*/ 46 h 155"/>
                <a:gd name="T60" fmla="*/ 290 w 322"/>
                <a:gd name="T61" fmla="*/ 61 h 155"/>
                <a:gd name="T62" fmla="*/ 279 w 322"/>
                <a:gd name="T63" fmla="*/ 76 h 155"/>
                <a:gd name="T64" fmla="*/ 261 w 322"/>
                <a:gd name="T65" fmla="*/ 84 h 155"/>
                <a:gd name="T66" fmla="*/ 261 w 322"/>
                <a:gd name="T67" fmla="*/ 83 h 155"/>
                <a:gd name="T68" fmla="*/ 261 w 322"/>
                <a:gd name="T69" fmla="*/ 81 h 155"/>
                <a:gd name="T70" fmla="*/ 261 w 322"/>
                <a:gd name="T71" fmla="*/ 81 h 155"/>
                <a:gd name="T72" fmla="*/ 266 w 322"/>
                <a:gd name="T73" fmla="*/ 72 h 155"/>
                <a:gd name="T74" fmla="*/ 256 w 322"/>
                <a:gd name="T75" fmla="*/ 60 h 155"/>
                <a:gd name="T76" fmla="*/ 161 w 322"/>
                <a:gd name="T77" fmla="*/ 44 h 155"/>
                <a:gd name="T78" fmla="*/ 65 w 322"/>
                <a:gd name="T79" fmla="*/ 6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155">
                  <a:moveTo>
                    <a:pt x="299" y="25"/>
                  </a:moveTo>
                  <a:cubicBezTo>
                    <a:pt x="299" y="25"/>
                    <a:pt x="299" y="25"/>
                    <a:pt x="298" y="25"/>
                  </a:cubicBezTo>
                  <a:cubicBezTo>
                    <a:pt x="298" y="25"/>
                    <a:pt x="298" y="25"/>
                    <a:pt x="298" y="25"/>
                  </a:cubicBezTo>
                  <a:cubicBezTo>
                    <a:pt x="289" y="19"/>
                    <a:pt x="252" y="0"/>
                    <a:pt x="161" y="0"/>
                  </a:cubicBezTo>
                  <a:cubicBezTo>
                    <a:pt x="70" y="0"/>
                    <a:pt x="33" y="19"/>
                    <a:pt x="24" y="25"/>
                  </a:cubicBezTo>
                  <a:cubicBezTo>
                    <a:pt x="24" y="25"/>
                    <a:pt x="23" y="25"/>
                    <a:pt x="23" y="25"/>
                  </a:cubicBezTo>
                  <a:cubicBezTo>
                    <a:pt x="23" y="25"/>
                    <a:pt x="23" y="25"/>
                    <a:pt x="23" y="25"/>
                  </a:cubicBezTo>
                  <a:cubicBezTo>
                    <a:pt x="4" y="38"/>
                    <a:pt x="0" y="53"/>
                    <a:pt x="0" y="64"/>
                  </a:cubicBezTo>
                  <a:cubicBezTo>
                    <a:pt x="0" y="81"/>
                    <a:pt x="0" y="81"/>
                    <a:pt x="0" y="81"/>
                  </a:cubicBezTo>
                  <a:cubicBezTo>
                    <a:pt x="0" y="101"/>
                    <a:pt x="0" y="101"/>
                    <a:pt x="0" y="101"/>
                  </a:cubicBezTo>
                  <a:cubicBezTo>
                    <a:pt x="0" y="102"/>
                    <a:pt x="1" y="103"/>
                    <a:pt x="1" y="104"/>
                  </a:cubicBezTo>
                  <a:cubicBezTo>
                    <a:pt x="2" y="114"/>
                    <a:pt x="8" y="123"/>
                    <a:pt x="20" y="130"/>
                  </a:cubicBezTo>
                  <a:cubicBezTo>
                    <a:pt x="26" y="134"/>
                    <a:pt x="64" y="155"/>
                    <a:pt x="162" y="155"/>
                  </a:cubicBezTo>
                  <a:cubicBezTo>
                    <a:pt x="261" y="155"/>
                    <a:pt x="298" y="134"/>
                    <a:pt x="304" y="130"/>
                  </a:cubicBezTo>
                  <a:cubicBezTo>
                    <a:pt x="313" y="125"/>
                    <a:pt x="319" y="118"/>
                    <a:pt x="321" y="110"/>
                  </a:cubicBezTo>
                  <a:cubicBezTo>
                    <a:pt x="322" y="110"/>
                    <a:pt x="322" y="109"/>
                    <a:pt x="322" y="109"/>
                  </a:cubicBezTo>
                  <a:cubicBezTo>
                    <a:pt x="322" y="81"/>
                    <a:pt x="322" y="81"/>
                    <a:pt x="322" y="81"/>
                  </a:cubicBezTo>
                  <a:cubicBezTo>
                    <a:pt x="322" y="64"/>
                    <a:pt x="322" y="64"/>
                    <a:pt x="322" y="64"/>
                  </a:cubicBezTo>
                  <a:cubicBezTo>
                    <a:pt x="322" y="53"/>
                    <a:pt x="318" y="37"/>
                    <a:pt x="299" y="25"/>
                  </a:cubicBezTo>
                  <a:close/>
                  <a:moveTo>
                    <a:pt x="65" y="60"/>
                  </a:moveTo>
                  <a:cubicBezTo>
                    <a:pt x="63" y="62"/>
                    <a:pt x="57" y="65"/>
                    <a:pt x="56" y="72"/>
                  </a:cubicBezTo>
                  <a:cubicBezTo>
                    <a:pt x="57" y="76"/>
                    <a:pt x="58" y="79"/>
                    <a:pt x="60" y="81"/>
                  </a:cubicBezTo>
                  <a:cubicBezTo>
                    <a:pt x="60" y="81"/>
                    <a:pt x="60" y="81"/>
                    <a:pt x="60" y="81"/>
                  </a:cubicBezTo>
                  <a:cubicBezTo>
                    <a:pt x="61" y="81"/>
                    <a:pt x="61" y="82"/>
                    <a:pt x="61" y="83"/>
                  </a:cubicBezTo>
                  <a:cubicBezTo>
                    <a:pt x="60" y="83"/>
                    <a:pt x="60" y="84"/>
                    <a:pt x="60" y="84"/>
                  </a:cubicBezTo>
                  <a:cubicBezTo>
                    <a:pt x="50" y="80"/>
                    <a:pt x="44" y="77"/>
                    <a:pt x="43" y="76"/>
                  </a:cubicBezTo>
                  <a:cubicBezTo>
                    <a:pt x="40" y="75"/>
                    <a:pt x="33" y="70"/>
                    <a:pt x="32" y="61"/>
                  </a:cubicBezTo>
                  <a:cubicBezTo>
                    <a:pt x="33" y="53"/>
                    <a:pt x="40" y="48"/>
                    <a:pt x="43" y="46"/>
                  </a:cubicBezTo>
                  <a:cubicBezTo>
                    <a:pt x="47" y="44"/>
                    <a:pt x="77" y="27"/>
                    <a:pt x="161" y="27"/>
                  </a:cubicBezTo>
                  <a:cubicBezTo>
                    <a:pt x="244" y="27"/>
                    <a:pt x="275" y="44"/>
                    <a:pt x="279" y="46"/>
                  </a:cubicBezTo>
                  <a:cubicBezTo>
                    <a:pt x="282" y="48"/>
                    <a:pt x="289" y="53"/>
                    <a:pt x="290" y="61"/>
                  </a:cubicBezTo>
                  <a:cubicBezTo>
                    <a:pt x="289" y="70"/>
                    <a:pt x="282" y="75"/>
                    <a:pt x="279" y="76"/>
                  </a:cubicBezTo>
                  <a:cubicBezTo>
                    <a:pt x="277" y="77"/>
                    <a:pt x="272" y="81"/>
                    <a:pt x="261" y="84"/>
                  </a:cubicBezTo>
                  <a:cubicBezTo>
                    <a:pt x="261" y="84"/>
                    <a:pt x="261" y="84"/>
                    <a:pt x="261" y="83"/>
                  </a:cubicBezTo>
                  <a:cubicBezTo>
                    <a:pt x="260" y="83"/>
                    <a:pt x="260" y="82"/>
                    <a:pt x="261" y="81"/>
                  </a:cubicBezTo>
                  <a:cubicBezTo>
                    <a:pt x="261" y="81"/>
                    <a:pt x="261" y="81"/>
                    <a:pt x="261" y="81"/>
                  </a:cubicBezTo>
                  <a:cubicBezTo>
                    <a:pt x="263" y="79"/>
                    <a:pt x="265" y="76"/>
                    <a:pt x="266" y="72"/>
                  </a:cubicBezTo>
                  <a:cubicBezTo>
                    <a:pt x="265" y="65"/>
                    <a:pt x="259" y="62"/>
                    <a:pt x="256" y="60"/>
                  </a:cubicBezTo>
                  <a:cubicBezTo>
                    <a:pt x="253" y="58"/>
                    <a:pt x="229" y="44"/>
                    <a:pt x="161" y="44"/>
                  </a:cubicBezTo>
                  <a:cubicBezTo>
                    <a:pt x="93" y="44"/>
                    <a:pt x="69" y="58"/>
                    <a:pt x="65" y="60"/>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60" name="Freeform 77"/>
            <p:cNvSpPr>
              <a:spLocks/>
            </p:cNvSpPr>
            <p:nvPr/>
          </p:nvSpPr>
          <p:spPr bwMode="auto">
            <a:xfrm>
              <a:off x="579438" y="5462591"/>
              <a:ext cx="1208088" cy="300036"/>
            </a:xfrm>
            <a:custGeom>
              <a:avLst/>
              <a:gdLst>
                <a:gd name="T0" fmla="*/ 320 w 322"/>
                <a:gd name="T1" fmla="*/ 2 h 80"/>
                <a:gd name="T2" fmla="*/ 318 w 322"/>
                <a:gd name="T3" fmla="*/ 1 h 80"/>
                <a:gd name="T4" fmla="*/ 316 w 322"/>
                <a:gd name="T5" fmla="*/ 2 h 80"/>
                <a:gd name="T6" fmla="*/ 162 w 322"/>
                <a:gd name="T7" fmla="*/ 29 h 80"/>
                <a:gd name="T8" fmla="*/ 7 w 322"/>
                <a:gd name="T9" fmla="*/ 1 h 80"/>
                <a:gd name="T10" fmla="*/ 7 w 322"/>
                <a:gd name="T11" fmla="*/ 1 h 80"/>
                <a:gd name="T12" fmla="*/ 6 w 322"/>
                <a:gd name="T13" fmla="*/ 0 h 80"/>
                <a:gd name="T14" fmla="*/ 4 w 322"/>
                <a:gd name="T15" fmla="*/ 0 h 80"/>
                <a:gd name="T16" fmla="*/ 2 w 322"/>
                <a:gd name="T17" fmla="*/ 0 h 80"/>
                <a:gd name="T18" fmla="*/ 0 w 322"/>
                <a:gd name="T19" fmla="*/ 4 h 80"/>
                <a:gd name="T20" fmla="*/ 0 w 322"/>
                <a:gd name="T21" fmla="*/ 16 h 80"/>
                <a:gd name="T22" fmla="*/ 24 w 322"/>
                <a:gd name="T23" fmla="*/ 55 h 80"/>
                <a:gd name="T24" fmla="*/ 161 w 322"/>
                <a:gd name="T25" fmla="*/ 80 h 80"/>
                <a:gd name="T26" fmla="*/ 298 w 322"/>
                <a:gd name="T27" fmla="*/ 55 h 80"/>
                <a:gd name="T28" fmla="*/ 322 w 322"/>
                <a:gd name="T29" fmla="*/ 16 h 80"/>
                <a:gd name="T30" fmla="*/ 322 w 322"/>
                <a:gd name="T31" fmla="*/ 5 h 80"/>
                <a:gd name="T32" fmla="*/ 320 w 322"/>
                <a:gd name="T3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2" h="80">
                  <a:moveTo>
                    <a:pt x="320" y="2"/>
                  </a:moveTo>
                  <a:cubicBezTo>
                    <a:pt x="319" y="1"/>
                    <a:pt x="318" y="1"/>
                    <a:pt x="318" y="1"/>
                  </a:cubicBezTo>
                  <a:cubicBezTo>
                    <a:pt x="317" y="1"/>
                    <a:pt x="316" y="1"/>
                    <a:pt x="316" y="2"/>
                  </a:cubicBezTo>
                  <a:cubicBezTo>
                    <a:pt x="302" y="10"/>
                    <a:pt x="260" y="29"/>
                    <a:pt x="162" y="29"/>
                  </a:cubicBezTo>
                  <a:cubicBezTo>
                    <a:pt x="63" y="29"/>
                    <a:pt x="21" y="9"/>
                    <a:pt x="7" y="1"/>
                  </a:cubicBezTo>
                  <a:cubicBezTo>
                    <a:pt x="7" y="1"/>
                    <a:pt x="7" y="1"/>
                    <a:pt x="7" y="1"/>
                  </a:cubicBezTo>
                  <a:cubicBezTo>
                    <a:pt x="6" y="0"/>
                    <a:pt x="6" y="0"/>
                    <a:pt x="6" y="0"/>
                  </a:cubicBezTo>
                  <a:cubicBezTo>
                    <a:pt x="6" y="0"/>
                    <a:pt x="5" y="0"/>
                    <a:pt x="4" y="0"/>
                  </a:cubicBezTo>
                  <a:cubicBezTo>
                    <a:pt x="3" y="0"/>
                    <a:pt x="3" y="0"/>
                    <a:pt x="2" y="0"/>
                  </a:cubicBezTo>
                  <a:cubicBezTo>
                    <a:pt x="1" y="1"/>
                    <a:pt x="0" y="2"/>
                    <a:pt x="0" y="4"/>
                  </a:cubicBezTo>
                  <a:cubicBezTo>
                    <a:pt x="0" y="16"/>
                    <a:pt x="0" y="16"/>
                    <a:pt x="0" y="16"/>
                  </a:cubicBezTo>
                  <a:cubicBezTo>
                    <a:pt x="0" y="27"/>
                    <a:pt x="4" y="43"/>
                    <a:pt x="24" y="55"/>
                  </a:cubicBezTo>
                  <a:cubicBezTo>
                    <a:pt x="33" y="61"/>
                    <a:pt x="70" y="80"/>
                    <a:pt x="161" y="80"/>
                  </a:cubicBezTo>
                  <a:cubicBezTo>
                    <a:pt x="252" y="80"/>
                    <a:pt x="289" y="61"/>
                    <a:pt x="298" y="55"/>
                  </a:cubicBezTo>
                  <a:cubicBezTo>
                    <a:pt x="317" y="43"/>
                    <a:pt x="322" y="27"/>
                    <a:pt x="322" y="16"/>
                  </a:cubicBezTo>
                  <a:cubicBezTo>
                    <a:pt x="322" y="5"/>
                    <a:pt x="322" y="5"/>
                    <a:pt x="322" y="5"/>
                  </a:cubicBezTo>
                  <a:cubicBezTo>
                    <a:pt x="322" y="4"/>
                    <a:pt x="321" y="2"/>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61" name="Freeform 78"/>
            <p:cNvSpPr>
              <a:spLocks/>
            </p:cNvSpPr>
            <p:nvPr/>
          </p:nvSpPr>
          <p:spPr bwMode="auto">
            <a:xfrm>
              <a:off x="579438" y="4881563"/>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1 h 83"/>
                <a:gd name="T10" fmla="*/ 7 w 322"/>
                <a:gd name="T11" fmla="*/ 1 h 83"/>
                <a:gd name="T12" fmla="*/ 6 w 322"/>
                <a:gd name="T13" fmla="*/ 1 h 83"/>
                <a:gd name="T14" fmla="*/ 4 w 322"/>
                <a:gd name="T15" fmla="*/ 0 h 83"/>
                <a:gd name="T16" fmla="*/ 2 w 322"/>
                <a:gd name="T17" fmla="*/ 0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8 h 83"/>
                <a:gd name="T32" fmla="*/ 322 w 322"/>
                <a:gd name="T33" fmla="*/ 37 h 83"/>
                <a:gd name="T34" fmla="*/ 322 w 322"/>
                <a:gd name="T35" fmla="*/ 5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0"/>
                    <a:pt x="260" y="30"/>
                    <a:pt x="162" y="30"/>
                  </a:cubicBezTo>
                  <a:cubicBezTo>
                    <a:pt x="63" y="30"/>
                    <a:pt x="21" y="10"/>
                    <a:pt x="7" y="1"/>
                  </a:cubicBezTo>
                  <a:cubicBezTo>
                    <a:pt x="7" y="1"/>
                    <a:pt x="7" y="1"/>
                    <a:pt x="7" y="1"/>
                  </a:cubicBezTo>
                  <a:cubicBezTo>
                    <a:pt x="6" y="1"/>
                    <a:pt x="6" y="1"/>
                    <a:pt x="6" y="1"/>
                  </a:cubicBezTo>
                  <a:cubicBezTo>
                    <a:pt x="6" y="0"/>
                    <a:pt x="5" y="0"/>
                    <a:pt x="4" y="0"/>
                  </a:cubicBezTo>
                  <a:cubicBezTo>
                    <a:pt x="3" y="0"/>
                    <a:pt x="3" y="0"/>
                    <a:pt x="2" y="0"/>
                  </a:cubicBezTo>
                  <a:cubicBezTo>
                    <a:pt x="1" y="1"/>
                    <a:pt x="0" y="2"/>
                    <a:pt x="0" y="4"/>
                  </a:cubicBezTo>
                  <a:cubicBezTo>
                    <a:pt x="0" y="29"/>
                    <a:pt x="0" y="29"/>
                    <a:pt x="0" y="29"/>
                  </a:cubicBezTo>
                  <a:cubicBezTo>
                    <a:pt x="0" y="30"/>
                    <a:pt x="1" y="31"/>
                    <a:pt x="1" y="32"/>
                  </a:cubicBezTo>
                  <a:cubicBezTo>
                    <a:pt x="2" y="43"/>
                    <a:pt x="8" y="52"/>
                    <a:pt x="20" y="59"/>
                  </a:cubicBezTo>
                  <a:cubicBezTo>
                    <a:pt x="26" y="63"/>
                    <a:pt x="64" y="83"/>
                    <a:pt x="162" y="83"/>
                  </a:cubicBezTo>
                  <a:cubicBezTo>
                    <a:pt x="261" y="83"/>
                    <a:pt x="298" y="63"/>
                    <a:pt x="304" y="59"/>
                  </a:cubicBezTo>
                  <a:cubicBezTo>
                    <a:pt x="313" y="53"/>
                    <a:pt x="319" y="46"/>
                    <a:pt x="321" y="38"/>
                  </a:cubicBezTo>
                  <a:cubicBezTo>
                    <a:pt x="322" y="38"/>
                    <a:pt x="322" y="38"/>
                    <a:pt x="322" y="37"/>
                  </a:cubicBezTo>
                  <a:cubicBezTo>
                    <a:pt x="322" y="5"/>
                    <a:pt x="322" y="5"/>
                    <a:pt x="322" y="5"/>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grpSp>
      <p:sp>
        <p:nvSpPr>
          <p:cNvPr id="62" name="Ellipse 61"/>
          <p:cNvSpPr/>
          <p:nvPr/>
        </p:nvSpPr>
        <p:spPr>
          <a:xfrm>
            <a:off x="5050602" y="3052113"/>
            <a:ext cx="540000" cy="540000"/>
          </a:xfrm>
          <a:prstGeom prst="ellipse">
            <a:avLst/>
          </a:prstGeom>
          <a:solidFill>
            <a:schemeClr val="bg1"/>
          </a:solidFill>
          <a:ln w="19050">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111"/>
          <p:cNvSpPr>
            <a:spLocks noChangeAspect="1" noEditPoints="1"/>
          </p:cNvSpPr>
          <p:nvPr/>
        </p:nvSpPr>
        <p:spPr bwMode="auto">
          <a:xfrm>
            <a:off x="5153870" y="3160799"/>
            <a:ext cx="333288" cy="324000"/>
          </a:xfrm>
          <a:custGeom>
            <a:avLst/>
            <a:gdLst>
              <a:gd name="T0" fmla="*/ 384 w 395"/>
              <a:gd name="T1" fmla="*/ 157 h 384"/>
              <a:gd name="T2" fmla="*/ 376 w 395"/>
              <a:gd name="T3" fmla="*/ 151 h 384"/>
              <a:gd name="T4" fmla="*/ 339 w 395"/>
              <a:gd name="T5" fmla="*/ 151 h 384"/>
              <a:gd name="T6" fmla="*/ 317 w 395"/>
              <a:gd name="T7" fmla="*/ 105 h 384"/>
              <a:gd name="T8" fmla="*/ 340 w 395"/>
              <a:gd name="T9" fmla="*/ 82 h 384"/>
              <a:gd name="T10" fmla="*/ 342 w 395"/>
              <a:gd name="T11" fmla="*/ 73 h 384"/>
              <a:gd name="T12" fmla="*/ 304 w 395"/>
              <a:gd name="T13" fmla="*/ 35 h 384"/>
              <a:gd name="T14" fmla="*/ 295 w 395"/>
              <a:gd name="T15" fmla="*/ 37 h 384"/>
              <a:gd name="T16" fmla="*/ 269 w 395"/>
              <a:gd name="T17" fmla="*/ 63 h 384"/>
              <a:gd name="T18" fmla="*/ 230 w 395"/>
              <a:gd name="T19" fmla="*/ 48 h 384"/>
              <a:gd name="T20" fmla="*/ 230 w 395"/>
              <a:gd name="T21" fmla="*/ 14 h 384"/>
              <a:gd name="T22" fmla="*/ 224 w 395"/>
              <a:gd name="T23" fmla="*/ 6 h 384"/>
              <a:gd name="T24" fmla="*/ 197 w 395"/>
              <a:gd name="T25" fmla="*/ 0 h 384"/>
              <a:gd name="T26" fmla="*/ 171 w 395"/>
              <a:gd name="T27" fmla="*/ 6 h 384"/>
              <a:gd name="T28" fmla="*/ 166 w 395"/>
              <a:gd name="T29" fmla="*/ 14 h 384"/>
              <a:gd name="T30" fmla="*/ 166 w 395"/>
              <a:gd name="T31" fmla="*/ 48 h 384"/>
              <a:gd name="T32" fmla="*/ 118 w 395"/>
              <a:gd name="T33" fmla="*/ 68 h 384"/>
              <a:gd name="T34" fmla="*/ 94 w 395"/>
              <a:gd name="T35" fmla="*/ 43 h 384"/>
              <a:gd name="T36" fmla="*/ 85 w 395"/>
              <a:gd name="T37" fmla="*/ 41 h 384"/>
              <a:gd name="T38" fmla="*/ 47 w 395"/>
              <a:gd name="T39" fmla="*/ 79 h 384"/>
              <a:gd name="T40" fmla="*/ 49 w 395"/>
              <a:gd name="T41" fmla="*/ 89 h 384"/>
              <a:gd name="T42" fmla="*/ 73 w 395"/>
              <a:gd name="T43" fmla="*/ 113 h 384"/>
              <a:gd name="T44" fmla="*/ 56 w 395"/>
              <a:gd name="T45" fmla="*/ 151 h 384"/>
              <a:gd name="T46" fmla="*/ 19 w 395"/>
              <a:gd name="T47" fmla="*/ 151 h 384"/>
              <a:gd name="T48" fmla="*/ 11 w 395"/>
              <a:gd name="T49" fmla="*/ 156 h 384"/>
              <a:gd name="T50" fmla="*/ 11 w 395"/>
              <a:gd name="T51" fmla="*/ 209 h 384"/>
              <a:gd name="T52" fmla="*/ 19 w 395"/>
              <a:gd name="T53" fmla="*/ 215 h 384"/>
              <a:gd name="T54" fmla="*/ 52 w 395"/>
              <a:gd name="T55" fmla="*/ 215 h 384"/>
              <a:gd name="T56" fmla="*/ 68 w 395"/>
              <a:gd name="T57" fmla="*/ 263 h 384"/>
              <a:gd name="T58" fmla="*/ 43 w 395"/>
              <a:gd name="T59" fmla="*/ 289 h 384"/>
              <a:gd name="T60" fmla="*/ 41 w 395"/>
              <a:gd name="T61" fmla="*/ 298 h 384"/>
              <a:gd name="T62" fmla="*/ 78 w 395"/>
              <a:gd name="T63" fmla="*/ 336 h 384"/>
              <a:gd name="T64" fmla="*/ 82 w 395"/>
              <a:gd name="T65" fmla="*/ 337 h 384"/>
              <a:gd name="T66" fmla="*/ 88 w 395"/>
              <a:gd name="T67" fmla="*/ 334 h 384"/>
              <a:gd name="T68" fmla="*/ 111 w 395"/>
              <a:gd name="T69" fmla="*/ 311 h 384"/>
              <a:gd name="T70" fmla="*/ 166 w 395"/>
              <a:gd name="T71" fmla="*/ 336 h 384"/>
              <a:gd name="T72" fmla="*/ 166 w 395"/>
              <a:gd name="T73" fmla="*/ 370 h 384"/>
              <a:gd name="T74" fmla="*/ 171 w 395"/>
              <a:gd name="T75" fmla="*/ 378 h 384"/>
              <a:gd name="T76" fmla="*/ 198 w 395"/>
              <a:gd name="T77" fmla="*/ 384 h 384"/>
              <a:gd name="T78" fmla="*/ 224 w 395"/>
              <a:gd name="T79" fmla="*/ 378 h 384"/>
              <a:gd name="T80" fmla="*/ 229 w 395"/>
              <a:gd name="T81" fmla="*/ 370 h 384"/>
              <a:gd name="T82" fmla="*/ 229 w 395"/>
              <a:gd name="T83" fmla="*/ 336 h 384"/>
              <a:gd name="T84" fmla="*/ 277 w 395"/>
              <a:gd name="T85" fmla="*/ 316 h 384"/>
              <a:gd name="T86" fmla="*/ 299 w 395"/>
              <a:gd name="T87" fmla="*/ 338 h 384"/>
              <a:gd name="T88" fmla="*/ 299 w 395"/>
              <a:gd name="T89" fmla="*/ 338 h 384"/>
              <a:gd name="T90" fmla="*/ 301 w 395"/>
              <a:gd name="T91" fmla="*/ 341 h 384"/>
              <a:gd name="T92" fmla="*/ 307 w 395"/>
              <a:gd name="T93" fmla="*/ 343 h 384"/>
              <a:gd name="T94" fmla="*/ 310 w 395"/>
              <a:gd name="T95" fmla="*/ 343 h 384"/>
              <a:gd name="T96" fmla="*/ 348 w 395"/>
              <a:gd name="T97" fmla="*/ 305 h 384"/>
              <a:gd name="T98" fmla="*/ 346 w 395"/>
              <a:gd name="T99" fmla="*/ 295 h 384"/>
              <a:gd name="T100" fmla="*/ 322 w 395"/>
              <a:gd name="T101" fmla="*/ 271 h 384"/>
              <a:gd name="T102" fmla="*/ 343 w 395"/>
              <a:gd name="T103" fmla="*/ 215 h 384"/>
              <a:gd name="T104" fmla="*/ 376 w 395"/>
              <a:gd name="T105" fmla="*/ 215 h 384"/>
              <a:gd name="T106" fmla="*/ 384 w 395"/>
              <a:gd name="T107" fmla="*/ 210 h 384"/>
              <a:gd name="T108" fmla="*/ 384 w 395"/>
              <a:gd name="T109" fmla="*/ 157 h 384"/>
              <a:gd name="T110" fmla="*/ 259 w 395"/>
              <a:gd name="T111" fmla="*/ 192 h 384"/>
              <a:gd name="T112" fmla="*/ 198 w 395"/>
              <a:gd name="T113" fmla="*/ 253 h 384"/>
              <a:gd name="T114" fmla="*/ 136 w 395"/>
              <a:gd name="T115" fmla="*/ 192 h 384"/>
              <a:gd name="T116" fmla="*/ 198 w 395"/>
              <a:gd name="T117" fmla="*/ 130 h 384"/>
              <a:gd name="T118" fmla="*/ 259 w 395"/>
              <a:gd name="T119"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 h="384">
                <a:moveTo>
                  <a:pt x="384" y="157"/>
                </a:moveTo>
                <a:cubicBezTo>
                  <a:pt x="383" y="153"/>
                  <a:pt x="379" y="151"/>
                  <a:pt x="376" y="151"/>
                </a:cubicBezTo>
                <a:cubicBezTo>
                  <a:pt x="339" y="151"/>
                  <a:pt x="339" y="151"/>
                  <a:pt x="339" y="151"/>
                </a:cubicBezTo>
                <a:cubicBezTo>
                  <a:pt x="334" y="135"/>
                  <a:pt x="327" y="119"/>
                  <a:pt x="317" y="105"/>
                </a:cubicBezTo>
                <a:cubicBezTo>
                  <a:pt x="340" y="82"/>
                  <a:pt x="340" y="82"/>
                  <a:pt x="340" y="82"/>
                </a:cubicBezTo>
                <a:cubicBezTo>
                  <a:pt x="342" y="80"/>
                  <a:pt x="343" y="76"/>
                  <a:pt x="342" y="73"/>
                </a:cubicBezTo>
                <a:cubicBezTo>
                  <a:pt x="332" y="48"/>
                  <a:pt x="312" y="38"/>
                  <a:pt x="304" y="35"/>
                </a:cubicBezTo>
                <a:cubicBezTo>
                  <a:pt x="301" y="34"/>
                  <a:pt x="297" y="35"/>
                  <a:pt x="295" y="37"/>
                </a:cubicBezTo>
                <a:cubicBezTo>
                  <a:pt x="269" y="63"/>
                  <a:pt x="269" y="63"/>
                  <a:pt x="269" y="63"/>
                </a:cubicBezTo>
                <a:cubicBezTo>
                  <a:pt x="257" y="56"/>
                  <a:pt x="243" y="51"/>
                  <a:pt x="230" y="48"/>
                </a:cubicBezTo>
                <a:cubicBezTo>
                  <a:pt x="230" y="14"/>
                  <a:pt x="230" y="14"/>
                  <a:pt x="230" y="14"/>
                </a:cubicBezTo>
                <a:cubicBezTo>
                  <a:pt x="230" y="10"/>
                  <a:pt x="227" y="7"/>
                  <a:pt x="224" y="6"/>
                </a:cubicBezTo>
                <a:cubicBezTo>
                  <a:pt x="215" y="2"/>
                  <a:pt x="206" y="0"/>
                  <a:pt x="197" y="0"/>
                </a:cubicBezTo>
                <a:cubicBezTo>
                  <a:pt x="191" y="0"/>
                  <a:pt x="181" y="1"/>
                  <a:pt x="171" y="6"/>
                </a:cubicBezTo>
                <a:cubicBezTo>
                  <a:pt x="168" y="7"/>
                  <a:pt x="166" y="10"/>
                  <a:pt x="166" y="14"/>
                </a:cubicBezTo>
                <a:cubicBezTo>
                  <a:pt x="166" y="48"/>
                  <a:pt x="166" y="48"/>
                  <a:pt x="166" y="48"/>
                </a:cubicBezTo>
                <a:cubicBezTo>
                  <a:pt x="149" y="52"/>
                  <a:pt x="133" y="58"/>
                  <a:pt x="118" y="68"/>
                </a:cubicBezTo>
                <a:cubicBezTo>
                  <a:pt x="94" y="43"/>
                  <a:pt x="94" y="43"/>
                  <a:pt x="94" y="43"/>
                </a:cubicBezTo>
                <a:cubicBezTo>
                  <a:pt x="92" y="41"/>
                  <a:pt x="88" y="40"/>
                  <a:pt x="85" y="41"/>
                </a:cubicBezTo>
                <a:cubicBezTo>
                  <a:pt x="60" y="51"/>
                  <a:pt x="50" y="71"/>
                  <a:pt x="47" y="79"/>
                </a:cubicBezTo>
                <a:cubicBezTo>
                  <a:pt x="46" y="82"/>
                  <a:pt x="46" y="86"/>
                  <a:pt x="49" y="89"/>
                </a:cubicBezTo>
                <a:cubicBezTo>
                  <a:pt x="73" y="113"/>
                  <a:pt x="73" y="113"/>
                  <a:pt x="73" y="113"/>
                </a:cubicBezTo>
                <a:cubicBezTo>
                  <a:pt x="66" y="125"/>
                  <a:pt x="60" y="137"/>
                  <a:pt x="56" y="151"/>
                </a:cubicBezTo>
                <a:cubicBezTo>
                  <a:pt x="19" y="151"/>
                  <a:pt x="19" y="151"/>
                  <a:pt x="19" y="151"/>
                </a:cubicBezTo>
                <a:cubicBezTo>
                  <a:pt x="16" y="151"/>
                  <a:pt x="13" y="153"/>
                  <a:pt x="11" y="156"/>
                </a:cubicBezTo>
                <a:cubicBezTo>
                  <a:pt x="0" y="181"/>
                  <a:pt x="8" y="202"/>
                  <a:pt x="11" y="209"/>
                </a:cubicBezTo>
                <a:cubicBezTo>
                  <a:pt x="13" y="213"/>
                  <a:pt x="16" y="215"/>
                  <a:pt x="19" y="215"/>
                </a:cubicBezTo>
                <a:cubicBezTo>
                  <a:pt x="52" y="215"/>
                  <a:pt x="52" y="215"/>
                  <a:pt x="52" y="215"/>
                </a:cubicBezTo>
                <a:cubicBezTo>
                  <a:pt x="55" y="232"/>
                  <a:pt x="60" y="249"/>
                  <a:pt x="68" y="263"/>
                </a:cubicBezTo>
                <a:cubicBezTo>
                  <a:pt x="43" y="289"/>
                  <a:pt x="43" y="289"/>
                  <a:pt x="43" y="289"/>
                </a:cubicBezTo>
                <a:cubicBezTo>
                  <a:pt x="40" y="292"/>
                  <a:pt x="39" y="295"/>
                  <a:pt x="41" y="298"/>
                </a:cubicBezTo>
                <a:cubicBezTo>
                  <a:pt x="51" y="324"/>
                  <a:pt x="70" y="333"/>
                  <a:pt x="78" y="336"/>
                </a:cubicBezTo>
                <a:cubicBezTo>
                  <a:pt x="79" y="337"/>
                  <a:pt x="81" y="337"/>
                  <a:pt x="82" y="337"/>
                </a:cubicBezTo>
                <a:cubicBezTo>
                  <a:pt x="84" y="337"/>
                  <a:pt x="86" y="336"/>
                  <a:pt x="88" y="334"/>
                </a:cubicBezTo>
                <a:cubicBezTo>
                  <a:pt x="111" y="311"/>
                  <a:pt x="111" y="311"/>
                  <a:pt x="111" y="311"/>
                </a:cubicBezTo>
                <a:cubicBezTo>
                  <a:pt x="127" y="323"/>
                  <a:pt x="145" y="332"/>
                  <a:pt x="166" y="336"/>
                </a:cubicBezTo>
                <a:cubicBezTo>
                  <a:pt x="166" y="370"/>
                  <a:pt x="166" y="370"/>
                  <a:pt x="166" y="370"/>
                </a:cubicBezTo>
                <a:cubicBezTo>
                  <a:pt x="166" y="374"/>
                  <a:pt x="168" y="377"/>
                  <a:pt x="171" y="378"/>
                </a:cubicBezTo>
                <a:cubicBezTo>
                  <a:pt x="180" y="382"/>
                  <a:pt x="189" y="384"/>
                  <a:pt x="198" y="384"/>
                </a:cubicBezTo>
                <a:cubicBezTo>
                  <a:pt x="204" y="384"/>
                  <a:pt x="214" y="383"/>
                  <a:pt x="224" y="378"/>
                </a:cubicBezTo>
                <a:cubicBezTo>
                  <a:pt x="227" y="377"/>
                  <a:pt x="229" y="374"/>
                  <a:pt x="229" y="370"/>
                </a:cubicBezTo>
                <a:cubicBezTo>
                  <a:pt x="229" y="336"/>
                  <a:pt x="229" y="336"/>
                  <a:pt x="229" y="336"/>
                </a:cubicBezTo>
                <a:cubicBezTo>
                  <a:pt x="247" y="332"/>
                  <a:pt x="262" y="326"/>
                  <a:pt x="277" y="316"/>
                </a:cubicBezTo>
                <a:cubicBezTo>
                  <a:pt x="299" y="338"/>
                  <a:pt x="299" y="338"/>
                  <a:pt x="299" y="338"/>
                </a:cubicBezTo>
                <a:cubicBezTo>
                  <a:pt x="299" y="338"/>
                  <a:pt x="299" y="338"/>
                  <a:pt x="299" y="338"/>
                </a:cubicBezTo>
                <a:cubicBezTo>
                  <a:pt x="301" y="341"/>
                  <a:pt x="301" y="341"/>
                  <a:pt x="301" y="341"/>
                </a:cubicBezTo>
                <a:cubicBezTo>
                  <a:pt x="303" y="342"/>
                  <a:pt x="305" y="343"/>
                  <a:pt x="307" y="343"/>
                </a:cubicBezTo>
                <a:cubicBezTo>
                  <a:pt x="308" y="343"/>
                  <a:pt x="309" y="343"/>
                  <a:pt x="310" y="343"/>
                </a:cubicBezTo>
                <a:cubicBezTo>
                  <a:pt x="336" y="333"/>
                  <a:pt x="345" y="313"/>
                  <a:pt x="348" y="305"/>
                </a:cubicBezTo>
                <a:cubicBezTo>
                  <a:pt x="349" y="302"/>
                  <a:pt x="349" y="298"/>
                  <a:pt x="346" y="295"/>
                </a:cubicBezTo>
                <a:cubicBezTo>
                  <a:pt x="322" y="271"/>
                  <a:pt x="322" y="271"/>
                  <a:pt x="322" y="271"/>
                </a:cubicBezTo>
                <a:cubicBezTo>
                  <a:pt x="333" y="255"/>
                  <a:pt x="340" y="235"/>
                  <a:pt x="343" y="215"/>
                </a:cubicBezTo>
                <a:cubicBezTo>
                  <a:pt x="376" y="215"/>
                  <a:pt x="376" y="215"/>
                  <a:pt x="376" y="215"/>
                </a:cubicBezTo>
                <a:cubicBezTo>
                  <a:pt x="379" y="215"/>
                  <a:pt x="382" y="213"/>
                  <a:pt x="384" y="210"/>
                </a:cubicBezTo>
                <a:cubicBezTo>
                  <a:pt x="395" y="185"/>
                  <a:pt x="387" y="164"/>
                  <a:pt x="384" y="157"/>
                </a:cubicBezTo>
                <a:close/>
                <a:moveTo>
                  <a:pt x="259" y="192"/>
                </a:moveTo>
                <a:cubicBezTo>
                  <a:pt x="259" y="226"/>
                  <a:pt x="232" y="253"/>
                  <a:pt x="198" y="253"/>
                </a:cubicBezTo>
                <a:cubicBezTo>
                  <a:pt x="164" y="253"/>
                  <a:pt x="136" y="226"/>
                  <a:pt x="136" y="192"/>
                </a:cubicBezTo>
                <a:cubicBezTo>
                  <a:pt x="136" y="158"/>
                  <a:pt x="164" y="130"/>
                  <a:pt x="198" y="130"/>
                </a:cubicBezTo>
                <a:cubicBezTo>
                  <a:pt x="232" y="130"/>
                  <a:pt x="259" y="158"/>
                  <a:pt x="259" y="192"/>
                </a:cubicBezTo>
                <a:close/>
              </a:path>
            </a:pathLst>
          </a:custGeom>
          <a:solidFill>
            <a:schemeClr val="tx1"/>
          </a:solidFill>
          <a:ln w="9525">
            <a:noFill/>
            <a:round/>
            <a:headEnd/>
            <a:tailEnd/>
          </a:ln>
        </p:spPr>
        <p:txBody>
          <a:bodyPr vert="horz" wrap="square" lIns="53788" tIns="26894" rIns="53788" bIns="26894" numCol="1" anchor="t" anchorCtr="0" compatLnSpc="1">
            <a:prstTxWarp prst="textNoShape">
              <a:avLst/>
            </a:prstTxWarp>
          </a:bodyPr>
          <a:lstStyle/>
          <a:p>
            <a:endParaRPr lang="en-US" sz="1059" dirty="0"/>
          </a:p>
        </p:txBody>
      </p:sp>
      <p:sp>
        <p:nvSpPr>
          <p:cNvPr id="64" name="Rectangle : coins arrondis 63"/>
          <p:cNvSpPr/>
          <p:nvPr/>
        </p:nvSpPr>
        <p:spPr>
          <a:xfrm>
            <a:off x="3205254" y="2870347"/>
            <a:ext cx="1224000" cy="576000"/>
          </a:xfrm>
          <a:prstGeom prst="roundRect">
            <a:avLst/>
          </a:prstGeom>
          <a:solidFill>
            <a:schemeClr val="bg1"/>
          </a:solidFill>
          <a:ln w="28575">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400" b="1" dirty="0">
                <a:solidFill>
                  <a:srgbClr val="47B9D6"/>
                </a:solidFill>
              </a:rPr>
              <a:t>UI</a:t>
            </a:r>
          </a:p>
        </p:txBody>
      </p:sp>
      <p:grpSp>
        <p:nvGrpSpPr>
          <p:cNvPr id="65" name="Group 2107"/>
          <p:cNvGrpSpPr>
            <a:grpSpLocks noChangeAspect="1"/>
          </p:cNvGrpSpPr>
          <p:nvPr/>
        </p:nvGrpSpPr>
        <p:grpSpPr>
          <a:xfrm>
            <a:off x="3597553" y="3127961"/>
            <a:ext cx="439403" cy="278304"/>
            <a:chOff x="10180638" y="4529138"/>
            <a:chExt cx="1446213" cy="915988"/>
          </a:xfrm>
          <a:solidFill>
            <a:srgbClr val="47B9D6"/>
          </a:solidFill>
        </p:grpSpPr>
        <p:sp>
          <p:nvSpPr>
            <p:cNvPr id="66" name="Freeform 78"/>
            <p:cNvSpPr>
              <a:spLocks noEditPoints="1"/>
            </p:cNvSpPr>
            <p:nvPr/>
          </p:nvSpPr>
          <p:spPr bwMode="auto">
            <a:xfrm>
              <a:off x="10180638" y="4529138"/>
              <a:ext cx="1446213" cy="915988"/>
            </a:xfrm>
            <a:custGeom>
              <a:avLst/>
              <a:gdLst>
                <a:gd name="T0" fmla="*/ 382 w 386"/>
                <a:gd name="T1" fmla="*/ 113 h 244"/>
                <a:gd name="T2" fmla="*/ 203 w 386"/>
                <a:gd name="T3" fmla="*/ 0 h 244"/>
                <a:gd name="T4" fmla="*/ 202 w 386"/>
                <a:gd name="T5" fmla="*/ 0 h 244"/>
                <a:gd name="T6" fmla="*/ 200 w 386"/>
                <a:gd name="T7" fmla="*/ 0 h 244"/>
                <a:gd name="T8" fmla="*/ 199 w 386"/>
                <a:gd name="T9" fmla="*/ 0 h 244"/>
                <a:gd name="T10" fmla="*/ 186 w 386"/>
                <a:gd name="T11" fmla="*/ 0 h 244"/>
                <a:gd name="T12" fmla="*/ 185 w 386"/>
                <a:gd name="T13" fmla="*/ 0 h 244"/>
                <a:gd name="T14" fmla="*/ 183 w 386"/>
                <a:gd name="T15" fmla="*/ 0 h 244"/>
                <a:gd name="T16" fmla="*/ 182 w 386"/>
                <a:gd name="T17" fmla="*/ 0 h 244"/>
                <a:gd name="T18" fmla="*/ 3 w 386"/>
                <a:gd name="T19" fmla="*/ 113 h 244"/>
                <a:gd name="T20" fmla="*/ 3 w 386"/>
                <a:gd name="T21" fmla="*/ 131 h 244"/>
                <a:gd name="T22" fmla="*/ 182 w 386"/>
                <a:gd name="T23" fmla="*/ 244 h 244"/>
                <a:gd name="T24" fmla="*/ 183 w 386"/>
                <a:gd name="T25" fmla="*/ 244 h 244"/>
                <a:gd name="T26" fmla="*/ 185 w 386"/>
                <a:gd name="T27" fmla="*/ 244 h 244"/>
                <a:gd name="T28" fmla="*/ 186 w 386"/>
                <a:gd name="T29" fmla="*/ 244 h 244"/>
                <a:gd name="T30" fmla="*/ 193 w 386"/>
                <a:gd name="T31" fmla="*/ 244 h 244"/>
                <a:gd name="T32" fmla="*/ 193 w 386"/>
                <a:gd name="T33" fmla="*/ 244 h 244"/>
                <a:gd name="T34" fmla="*/ 199 w 386"/>
                <a:gd name="T35" fmla="*/ 244 h 244"/>
                <a:gd name="T36" fmla="*/ 200 w 386"/>
                <a:gd name="T37" fmla="*/ 244 h 244"/>
                <a:gd name="T38" fmla="*/ 202 w 386"/>
                <a:gd name="T39" fmla="*/ 244 h 244"/>
                <a:gd name="T40" fmla="*/ 203 w 386"/>
                <a:gd name="T41" fmla="*/ 244 h 244"/>
                <a:gd name="T42" fmla="*/ 382 w 386"/>
                <a:gd name="T43" fmla="*/ 131 h 244"/>
                <a:gd name="T44" fmla="*/ 382 w 386"/>
                <a:gd name="T45" fmla="*/ 113 h 244"/>
                <a:gd name="T46" fmla="*/ 286 w 386"/>
                <a:gd name="T47" fmla="*/ 155 h 244"/>
                <a:gd name="T48" fmla="*/ 235 w 386"/>
                <a:gd name="T49" fmla="*/ 212 h 244"/>
                <a:gd name="T50" fmla="*/ 191 w 386"/>
                <a:gd name="T51" fmla="*/ 222 h 244"/>
                <a:gd name="T52" fmla="*/ 102 w 386"/>
                <a:gd name="T53" fmla="*/ 165 h 244"/>
                <a:gd name="T54" fmla="*/ 97 w 386"/>
                <a:gd name="T55" fmla="*/ 89 h 244"/>
                <a:gd name="T56" fmla="*/ 148 w 386"/>
                <a:gd name="T57" fmla="*/ 32 h 244"/>
                <a:gd name="T58" fmla="*/ 191 w 386"/>
                <a:gd name="T59" fmla="*/ 22 h 244"/>
                <a:gd name="T60" fmla="*/ 281 w 386"/>
                <a:gd name="T61" fmla="*/ 78 h 244"/>
                <a:gd name="T62" fmla="*/ 286 w 386"/>
                <a:gd name="T63" fmla="*/ 15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244">
                  <a:moveTo>
                    <a:pt x="382" y="113"/>
                  </a:moveTo>
                  <a:cubicBezTo>
                    <a:pt x="379" y="108"/>
                    <a:pt x="306" y="7"/>
                    <a:pt x="203" y="0"/>
                  </a:cubicBezTo>
                  <a:cubicBezTo>
                    <a:pt x="203" y="0"/>
                    <a:pt x="202" y="0"/>
                    <a:pt x="202" y="0"/>
                  </a:cubicBezTo>
                  <a:cubicBezTo>
                    <a:pt x="201" y="0"/>
                    <a:pt x="201" y="0"/>
                    <a:pt x="200" y="0"/>
                  </a:cubicBezTo>
                  <a:cubicBezTo>
                    <a:pt x="199" y="0"/>
                    <a:pt x="199" y="0"/>
                    <a:pt x="199" y="0"/>
                  </a:cubicBezTo>
                  <a:cubicBezTo>
                    <a:pt x="195" y="0"/>
                    <a:pt x="190" y="0"/>
                    <a:pt x="186" y="0"/>
                  </a:cubicBezTo>
                  <a:cubicBezTo>
                    <a:pt x="185" y="0"/>
                    <a:pt x="185" y="0"/>
                    <a:pt x="185" y="0"/>
                  </a:cubicBezTo>
                  <a:cubicBezTo>
                    <a:pt x="185" y="0"/>
                    <a:pt x="184" y="0"/>
                    <a:pt x="183" y="0"/>
                  </a:cubicBezTo>
                  <a:cubicBezTo>
                    <a:pt x="183" y="0"/>
                    <a:pt x="183" y="0"/>
                    <a:pt x="182" y="0"/>
                  </a:cubicBezTo>
                  <a:cubicBezTo>
                    <a:pt x="79" y="7"/>
                    <a:pt x="6" y="108"/>
                    <a:pt x="3" y="113"/>
                  </a:cubicBezTo>
                  <a:cubicBezTo>
                    <a:pt x="0" y="118"/>
                    <a:pt x="0" y="126"/>
                    <a:pt x="3" y="131"/>
                  </a:cubicBezTo>
                  <a:cubicBezTo>
                    <a:pt x="6" y="135"/>
                    <a:pt x="79" y="237"/>
                    <a:pt x="182" y="244"/>
                  </a:cubicBezTo>
                  <a:cubicBezTo>
                    <a:pt x="183" y="244"/>
                    <a:pt x="183" y="244"/>
                    <a:pt x="183" y="244"/>
                  </a:cubicBezTo>
                  <a:cubicBezTo>
                    <a:pt x="184" y="244"/>
                    <a:pt x="185" y="244"/>
                    <a:pt x="185" y="244"/>
                  </a:cubicBezTo>
                  <a:cubicBezTo>
                    <a:pt x="186" y="244"/>
                    <a:pt x="186" y="244"/>
                    <a:pt x="186" y="244"/>
                  </a:cubicBezTo>
                  <a:cubicBezTo>
                    <a:pt x="188" y="244"/>
                    <a:pt x="190" y="244"/>
                    <a:pt x="193" y="244"/>
                  </a:cubicBezTo>
                  <a:cubicBezTo>
                    <a:pt x="193" y="244"/>
                    <a:pt x="193" y="244"/>
                    <a:pt x="193" y="244"/>
                  </a:cubicBezTo>
                  <a:cubicBezTo>
                    <a:pt x="195" y="244"/>
                    <a:pt x="197" y="244"/>
                    <a:pt x="199" y="244"/>
                  </a:cubicBezTo>
                  <a:cubicBezTo>
                    <a:pt x="200" y="244"/>
                    <a:pt x="200" y="244"/>
                    <a:pt x="200" y="244"/>
                  </a:cubicBezTo>
                  <a:cubicBezTo>
                    <a:pt x="201" y="244"/>
                    <a:pt x="201" y="244"/>
                    <a:pt x="202" y="244"/>
                  </a:cubicBezTo>
                  <a:cubicBezTo>
                    <a:pt x="202" y="244"/>
                    <a:pt x="203" y="244"/>
                    <a:pt x="203" y="244"/>
                  </a:cubicBezTo>
                  <a:cubicBezTo>
                    <a:pt x="306" y="237"/>
                    <a:pt x="379" y="135"/>
                    <a:pt x="382" y="131"/>
                  </a:cubicBezTo>
                  <a:cubicBezTo>
                    <a:pt x="386" y="126"/>
                    <a:pt x="386" y="118"/>
                    <a:pt x="382" y="113"/>
                  </a:cubicBezTo>
                  <a:close/>
                  <a:moveTo>
                    <a:pt x="286" y="155"/>
                  </a:moveTo>
                  <a:cubicBezTo>
                    <a:pt x="277" y="180"/>
                    <a:pt x="259" y="200"/>
                    <a:pt x="235" y="212"/>
                  </a:cubicBezTo>
                  <a:cubicBezTo>
                    <a:pt x="221" y="218"/>
                    <a:pt x="207" y="222"/>
                    <a:pt x="191" y="222"/>
                  </a:cubicBezTo>
                  <a:cubicBezTo>
                    <a:pt x="153" y="222"/>
                    <a:pt x="119" y="200"/>
                    <a:pt x="102" y="165"/>
                  </a:cubicBezTo>
                  <a:cubicBezTo>
                    <a:pt x="90" y="142"/>
                    <a:pt x="89" y="114"/>
                    <a:pt x="97" y="89"/>
                  </a:cubicBezTo>
                  <a:cubicBezTo>
                    <a:pt x="106" y="64"/>
                    <a:pt x="124" y="44"/>
                    <a:pt x="148" y="32"/>
                  </a:cubicBezTo>
                  <a:cubicBezTo>
                    <a:pt x="162" y="26"/>
                    <a:pt x="176" y="22"/>
                    <a:pt x="191" y="22"/>
                  </a:cubicBezTo>
                  <a:cubicBezTo>
                    <a:pt x="229" y="22"/>
                    <a:pt x="265" y="44"/>
                    <a:pt x="281" y="78"/>
                  </a:cubicBezTo>
                  <a:cubicBezTo>
                    <a:pt x="293" y="102"/>
                    <a:pt x="294" y="129"/>
                    <a:pt x="286" y="155"/>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67" name="Freeform 79"/>
            <p:cNvSpPr>
              <a:spLocks/>
            </p:cNvSpPr>
            <p:nvPr/>
          </p:nvSpPr>
          <p:spPr bwMode="auto">
            <a:xfrm>
              <a:off x="10610850" y="4652963"/>
              <a:ext cx="622300" cy="663575"/>
            </a:xfrm>
            <a:custGeom>
              <a:avLst/>
              <a:gdLst>
                <a:gd name="T0" fmla="*/ 37 w 166"/>
                <a:gd name="T1" fmla="*/ 21 h 177"/>
                <a:gd name="T2" fmla="*/ 35 w 166"/>
                <a:gd name="T3" fmla="*/ 30 h 177"/>
                <a:gd name="T4" fmla="*/ 37 w 166"/>
                <a:gd name="T5" fmla="*/ 32 h 177"/>
                <a:gd name="T6" fmla="*/ 39 w 166"/>
                <a:gd name="T7" fmla="*/ 33 h 177"/>
                <a:gd name="T8" fmla="*/ 47 w 166"/>
                <a:gd name="T9" fmla="*/ 37 h 177"/>
                <a:gd name="T10" fmla="*/ 59 w 166"/>
                <a:gd name="T11" fmla="*/ 49 h 177"/>
                <a:gd name="T12" fmla="*/ 47 w 166"/>
                <a:gd name="T13" fmla="*/ 96 h 177"/>
                <a:gd name="T14" fmla="*/ 11 w 166"/>
                <a:gd name="T15" fmla="*/ 96 h 177"/>
                <a:gd name="T16" fmla="*/ 3 w 166"/>
                <a:gd name="T17" fmla="*/ 96 h 177"/>
                <a:gd name="T18" fmla="*/ 2 w 166"/>
                <a:gd name="T19" fmla="*/ 97 h 177"/>
                <a:gd name="T20" fmla="*/ 2 w 166"/>
                <a:gd name="T21" fmla="*/ 97 h 177"/>
                <a:gd name="T22" fmla="*/ 1 w 166"/>
                <a:gd name="T23" fmla="*/ 98 h 177"/>
                <a:gd name="T24" fmla="*/ 0 w 166"/>
                <a:gd name="T25" fmla="*/ 99 h 177"/>
                <a:gd name="T26" fmla="*/ 0 w 166"/>
                <a:gd name="T27" fmla="*/ 100 h 177"/>
                <a:gd name="T28" fmla="*/ 0 w 166"/>
                <a:gd name="T29" fmla="*/ 101 h 177"/>
                <a:gd name="T30" fmla="*/ 0 w 166"/>
                <a:gd name="T31" fmla="*/ 102 h 177"/>
                <a:gd name="T32" fmla="*/ 0 w 166"/>
                <a:gd name="T33" fmla="*/ 103 h 177"/>
                <a:gd name="T34" fmla="*/ 10 w 166"/>
                <a:gd name="T35" fmla="*/ 128 h 177"/>
                <a:gd name="T36" fmla="*/ 117 w 166"/>
                <a:gd name="T37" fmla="*/ 155 h 177"/>
                <a:gd name="T38" fmla="*/ 144 w 166"/>
                <a:gd name="T39" fmla="*/ 48 h 177"/>
                <a:gd name="T40" fmla="*/ 38 w 166"/>
                <a:gd name="T41" fmla="*/ 21 h 177"/>
                <a:gd name="T42" fmla="*/ 38 w 166"/>
                <a:gd name="T43" fmla="*/ 21 h 177"/>
                <a:gd name="T44" fmla="*/ 37 w 166"/>
                <a:gd name="T45" fmla="*/ 2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177">
                  <a:moveTo>
                    <a:pt x="37" y="21"/>
                  </a:moveTo>
                  <a:cubicBezTo>
                    <a:pt x="34" y="23"/>
                    <a:pt x="33" y="27"/>
                    <a:pt x="35" y="30"/>
                  </a:cubicBezTo>
                  <a:cubicBezTo>
                    <a:pt x="36" y="31"/>
                    <a:pt x="36" y="32"/>
                    <a:pt x="37" y="32"/>
                  </a:cubicBezTo>
                  <a:cubicBezTo>
                    <a:pt x="38" y="33"/>
                    <a:pt x="38" y="33"/>
                    <a:pt x="39" y="33"/>
                  </a:cubicBezTo>
                  <a:cubicBezTo>
                    <a:pt x="42" y="34"/>
                    <a:pt x="45" y="35"/>
                    <a:pt x="47" y="37"/>
                  </a:cubicBezTo>
                  <a:cubicBezTo>
                    <a:pt x="52" y="40"/>
                    <a:pt x="56" y="44"/>
                    <a:pt x="59" y="49"/>
                  </a:cubicBezTo>
                  <a:cubicBezTo>
                    <a:pt x="69" y="65"/>
                    <a:pt x="63" y="87"/>
                    <a:pt x="47" y="96"/>
                  </a:cubicBezTo>
                  <a:cubicBezTo>
                    <a:pt x="35" y="103"/>
                    <a:pt x="21" y="103"/>
                    <a:pt x="11" y="96"/>
                  </a:cubicBezTo>
                  <a:cubicBezTo>
                    <a:pt x="9" y="95"/>
                    <a:pt x="6" y="94"/>
                    <a:pt x="3" y="96"/>
                  </a:cubicBezTo>
                  <a:cubicBezTo>
                    <a:pt x="3" y="96"/>
                    <a:pt x="2" y="97"/>
                    <a:pt x="2" y="97"/>
                  </a:cubicBezTo>
                  <a:cubicBezTo>
                    <a:pt x="2" y="97"/>
                    <a:pt x="2" y="97"/>
                    <a:pt x="2" y="97"/>
                  </a:cubicBezTo>
                  <a:cubicBezTo>
                    <a:pt x="1" y="98"/>
                    <a:pt x="1" y="98"/>
                    <a:pt x="1" y="98"/>
                  </a:cubicBezTo>
                  <a:cubicBezTo>
                    <a:pt x="1" y="99"/>
                    <a:pt x="1" y="99"/>
                    <a:pt x="0" y="99"/>
                  </a:cubicBezTo>
                  <a:cubicBezTo>
                    <a:pt x="0" y="100"/>
                    <a:pt x="0" y="100"/>
                    <a:pt x="0" y="100"/>
                  </a:cubicBezTo>
                  <a:cubicBezTo>
                    <a:pt x="0" y="100"/>
                    <a:pt x="0" y="101"/>
                    <a:pt x="0" y="101"/>
                  </a:cubicBezTo>
                  <a:cubicBezTo>
                    <a:pt x="0" y="101"/>
                    <a:pt x="0" y="102"/>
                    <a:pt x="0" y="102"/>
                  </a:cubicBezTo>
                  <a:cubicBezTo>
                    <a:pt x="0" y="102"/>
                    <a:pt x="0" y="103"/>
                    <a:pt x="0" y="103"/>
                  </a:cubicBezTo>
                  <a:cubicBezTo>
                    <a:pt x="2" y="111"/>
                    <a:pt x="5" y="120"/>
                    <a:pt x="10" y="128"/>
                  </a:cubicBezTo>
                  <a:cubicBezTo>
                    <a:pt x="32" y="165"/>
                    <a:pt x="80" y="177"/>
                    <a:pt x="117" y="155"/>
                  </a:cubicBezTo>
                  <a:cubicBezTo>
                    <a:pt x="154" y="133"/>
                    <a:pt x="166" y="85"/>
                    <a:pt x="144" y="48"/>
                  </a:cubicBezTo>
                  <a:cubicBezTo>
                    <a:pt x="122" y="12"/>
                    <a:pt x="74" y="0"/>
                    <a:pt x="38" y="21"/>
                  </a:cubicBezTo>
                  <a:cubicBezTo>
                    <a:pt x="38" y="21"/>
                    <a:pt x="38" y="21"/>
                    <a:pt x="38" y="21"/>
                  </a:cubicBezTo>
                  <a:cubicBezTo>
                    <a:pt x="38" y="21"/>
                    <a:pt x="38" y="21"/>
                    <a:pt x="37" y="21"/>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grpSp>
      <p:cxnSp>
        <p:nvCxnSpPr>
          <p:cNvPr id="68" name="Connecteur droit 67"/>
          <p:cNvCxnSpPr>
            <a:stCxn id="62" idx="2"/>
            <a:endCxn id="64" idx="3"/>
          </p:cNvCxnSpPr>
          <p:nvPr/>
        </p:nvCxnSpPr>
        <p:spPr>
          <a:xfrm flipH="1" flipV="1">
            <a:off x="4429254" y="3158347"/>
            <a:ext cx="621348" cy="163766"/>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sp>
        <p:nvSpPr>
          <p:cNvPr id="69" name="Rectangle : coins arrondis 68"/>
          <p:cNvSpPr/>
          <p:nvPr/>
        </p:nvSpPr>
        <p:spPr>
          <a:xfrm>
            <a:off x="3205254" y="3704637"/>
            <a:ext cx="1224000" cy="576000"/>
          </a:xfrm>
          <a:prstGeom prst="roundRect">
            <a:avLst/>
          </a:prstGeom>
          <a:solidFill>
            <a:schemeClr val="bg1"/>
          </a:solidFill>
          <a:ln w="28575">
            <a:solidFill>
              <a:srgbClr val="47B9D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rgbClr val="47B9D6"/>
                </a:solidFill>
              </a:rPr>
              <a:t>iOS UI</a:t>
            </a:r>
          </a:p>
          <a:p>
            <a:pPr algn="ctr"/>
            <a:r>
              <a:rPr lang="en-US" sz="1200" b="1" dirty="0">
                <a:solidFill>
                  <a:srgbClr val="47B9D6"/>
                </a:solidFill>
              </a:rPr>
              <a:t>Mobile &amp; Offline</a:t>
            </a:r>
          </a:p>
        </p:txBody>
      </p:sp>
      <p:cxnSp>
        <p:nvCxnSpPr>
          <p:cNvPr id="70" name="Connecteur droit 69"/>
          <p:cNvCxnSpPr>
            <a:stCxn id="62" idx="3"/>
            <a:endCxn id="69" idx="3"/>
          </p:cNvCxnSpPr>
          <p:nvPr/>
        </p:nvCxnSpPr>
        <p:spPr>
          <a:xfrm flipH="1">
            <a:off x="4429254" y="3513032"/>
            <a:ext cx="700429" cy="479605"/>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a:stCxn id="75" idx="0"/>
            <a:endCxn id="56" idx="2"/>
          </p:cNvCxnSpPr>
          <p:nvPr/>
        </p:nvCxnSpPr>
        <p:spPr>
          <a:xfrm flipV="1">
            <a:off x="8821946" y="3610113"/>
            <a:ext cx="0" cy="160270"/>
          </a:xfrm>
          <a:prstGeom prst="line">
            <a:avLst/>
          </a:prstGeom>
          <a:ln w="28575">
            <a:solidFill>
              <a:srgbClr val="47B9D6"/>
            </a:solidFill>
          </a:ln>
        </p:spPr>
        <p:style>
          <a:lnRef idx="1">
            <a:schemeClr val="accent1"/>
          </a:lnRef>
          <a:fillRef idx="0">
            <a:schemeClr val="accent1"/>
          </a:fillRef>
          <a:effectRef idx="0">
            <a:schemeClr val="accent1"/>
          </a:effectRef>
          <a:fontRef idx="minor">
            <a:schemeClr val="tx1"/>
          </a:fontRef>
        </p:style>
      </p:cxnSp>
      <p:sp>
        <p:nvSpPr>
          <p:cNvPr id="75" name="Rectangle : coins arrondis 74"/>
          <p:cNvSpPr/>
          <p:nvPr/>
        </p:nvSpPr>
        <p:spPr>
          <a:xfrm>
            <a:off x="8209946" y="3770383"/>
            <a:ext cx="1224000" cy="5760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400" b="1" dirty="0">
                <a:solidFill>
                  <a:schemeClr val="tx1"/>
                </a:solidFill>
              </a:rPr>
              <a:t>Data Lake</a:t>
            </a:r>
          </a:p>
        </p:txBody>
      </p:sp>
      <p:grpSp>
        <p:nvGrpSpPr>
          <p:cNvPr id="76" name="Group 7285"/>
          <p:cNvGrpSpPr>
            <a:grpSpLocks noChangeAspect="1"/>
          </p:cNvGrpSpPr>
          <p:nvPr/>
        </p:nvGrpSpPr>
        <p:grpSpPr>
          <a:xfrm>
            <a:off x="8352556" y="4009694"/>
            <a:ext cx="228356" cy="272167"/>
            <a:chOff x="579438" y="4322763"/>
            <a:chExt cx="1208088" cy="1439864"/>
          </a:xfrm>
          <a:solidFill>
            <a:schemeClr val="tx1"/>
          </a:solidFill>
        </p:grpSpPr>
        <p:sp>
          <p:nvSpPr>
            <p:cNvPr id="77" name="Freeform 75"/>
            <p:cNvSpPr>
              <a:spLocks/>
            </p:cNvSpPr>
            <p:nvPr/>
          </p:nvSpPr>
          <p:spPr bwMode="auto">
            <a:xfrm>
              <a:off x="579438" y="5170488"/>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2 h 83"/>
                <a:gd name="T10" fmla="*/ 7 w 322"/>
                <a:gd name="T11" fmla="*/ 1 h 83"/>
                <a:gd name="T12" fmla="*/ 6 w 322"/>
                <a:gd name="T13" fmla="*/ 1 h 83"/>
                <a:gd name="T14" fmla="*/ 4 w 322"/>
                <a:gd name="T15" fmla="*/ 0 h 83"/>
                <a:gd name="T16" fmla="*/ 2 w 322"/>
                <a:gd name="T17" fmla="*/ 1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9 h 83"/>
                <a:gd name="T32" fmla="*/ 322 w 322"/>
                <a:gd name="T33" fmla="*/ 38 h 83"/>
                <a:gd name="T34" fmla="*/ 322 w 322"/>
                <a:gd name="T35" fmla="*/ 6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1"/>
                    <a:pt x="260" y="30"/>
                    <a:pt x="162" y="30"/>
                  </a:cubicBezTo>
                  <a:cubicBezTo>
                    <a:pt x="63" y="30"/>
                    <a:pt x="21" y="10"/>
                    <a:pt x="7" y="2"/>
                  </a:cubicBezTo>
                  <a:cubicBezTo>
                    <a:pt x="7" y="1"/>
                    <a:pt x="7" y="1"/>
                    <a:pt x="7" y="1"/>
                  </a:cubicBezTo>
                  <a:cubicBezTo>
                    <a:pt x="6" y="1"/>
                    <a:pt x="6" y="1"/>
                    <a:pt x="6" y="1"/>
                  </a:cubicBezTo>
                  <a:cubicBezTo>
                    <a:pt x="6" y="1"/>
                    <a:pt x="5" y="0"/>
                    <a:pt x="4" y="0"/>
                  </a:cubicBezTo>
                  <a:cubicBezTo>
                    <a:pt x="3" y="0"/>
                    <a:pt x="3" y="0"/>
                    <a:pt x="2" y="1"/>
                  </a:cubicBezTo>
                  <a:cubicBezTo>
                    <a:pt x="1" y="1"/>
                    <a:pt x="0" y="3"/>
                    <a:pt x="0" y="4"/>
                  </a:cubicBezTo>
                  <a:cubicBezTo>
                    <a:pt x="0" y="29"/>
                    <a:pt x="0" y="29"/>
                    <a:pt x="0" y="29"/>
                  </a:cubicBezTo>
                  <a:cubicBezTo>
                    <a:pt x="0" y="30"/>
                    <a:pt x="1" y="32"/>
                    <a:pt x="1" y="32"/>
                  </a:cubicBezTo>
                  <a:cubicBezTo>
                    <a:pt x="2" y="43"/>
                    <a:pt x="8" y="52"/>
                    <a:pt x="20" y="59"/>
                  </a:cubicBezTo>
                  <a:cubicBezTo>
                    <a:pt x="26" y="63"/>
                    <a:pt x="64" y="83"/>
                    <a:pt x="162" y="83"/>
                  </a:cubicBezTo>
                  <a:cubicBezTo>
                    <a:pt x="261" y="83"/>
                    <a:pt x="298" y="63"/>
                    <a:pt x="304" y="59"/>
                  </a:cubicBezTo>
                  <a:cubicBezTo>
                    <a:pt x="313" y="53"/>
                    <a:pt x="319" y="47"/>
                    <a:pt x="321" y="39"/>
                  </a:cubicBezTo>
                  <a:cubicBezTo>
                    <a:pt x="322" y="38"/>
                    <a:pt x="322" y="38"/>
                    <a:pt x="322" y="38"/>
                  </a:cubicBezTo>
                  <a:cubicBezTo>
                    <a:pt x="322" y="6"/>
                    <a:pt x="322" y="6"/>
                    <a:pt x="322" y="6"/>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78" name="Freeform 76"/>
            <p:cNvSpPr>
              <a:spLocks noEditPoints="1"/>
            </p:cNvSpPr>
            <p:nvPr/>
          </p:nvSpPr>
          <p:spPr bwMode="auto">
            <a:xfrm>
              <a:off x="579438" y="4322763"/>
              <a:ext cx="1208088" cy="581025"/>
            </a:xfrm>
            <a:custGeom>
              <a:avLst/>
              <a:gdLst>
                <a:gd name="T0" fmla="*/ 299 w 322"/>
                <a:gd name="T1" fmla="*/ 25 h 155"/>
                <a:gd name="T2" fmla="*/ 298 w 322"/>
                <a:gd name="T3" fmla="*/ 25 h 155"/>
                <a:gd name="T4" fmla="*/ 298 w 322"/>
                <a:gd name="T5" fmla="*/ 25 h 155"/>
                <a:gd name="T6" fmla="*/ 161 w 322"/>
                <a:gd name="T7" fmla="*/ 0 h 155"/>
                <a:gd name="T8" fmla="*/ 24 w 322"/>
                <a:gd name="T9" fmla="*/ 25 h 155"/>
                <a:gd name="T10" fmla="*/ 23 w 322"/>
                <a:gd name="T11" fmla="*/ 25 h 155"/>
                <a:gd name="T12" fmla="*/ 23 w 322"/>
                <a:gd name="T13" fmla="*/ 25 h 155"/>
                <a:gd name="T14" fmla="*/ 0 w 322"/>
                <a:gd name="T15" fmla="*/ 64 h 155"/>
                <a:gd name="T16" fmla="*/ 0 w 322"/>
                <a:gd name="T17" fmla="*/ 81 h 155"/>
                <a:gd name="T18" fmla="*/ 0 w 322"/>
                <a:gd name="T19" fmla="*/ 101 h 155"/>
                <a:gd name="T20" fmla="*/ 1 w 322"/>
                <a:gd name="T21" fmla="*/ 104 h 155"/>
                <a:gd name="T22" fmla="*/ 20 w 322"/>
                <a:gd name="T23" fmla="*/ 130 h 155"/>
                <a:gd name="T24" fmla="*/ 162 w 322"/>
                <a:gd name="T25" fmla="*/ 155 h 155"/>
                <a:gd name="T26" fmla="*/ 304 w 322"/>
                <a:gd name="T27" fmla="*/ 130 h 155"/>
                <a:gd name="T28" fmla="*/ 321 w 322"/>
                <a:gd name="T29" fmla="*/ 110 h 155"/>
                <a:gd name="T30" fmla="*/ 322 w 322"/>
                <a:gd name="T31" fmla="*/ 109 h 155"/>
                <a:gd name="T32" fmla="*/ 322 w 322"/>
                <a:gd name="T33" fmla="*/ 81 h 155"/>
                <a:gd name="T34" fmla="*/ 322 w 322"/>
                <a:gd name="T35" fmla="*/ 64 h 155"/>
                <a:gd name="T36" fmla="*/ 299 w 322"/>
                <a:gd name="T37" fmla="*/ 25 h 155"/>
                <a:gd name="T38" fmla="*/ 65 w 322"/>
                <a:gd name="T39" fmla="*/ 60 h 155"/>
                <a:gd name="T40" fmla="*/ 56 w 322"/>
                <a:gd name="T41" fmla="*/ 72 h 155"/>
                <a:gd name="T42" fmla="*/ 60 w 322"/>
                <a:gd name="T43" fmla="*/ 81 h 155"/>
                <a:gd name="T44" fmla="*/ 60 w 322"/>
                <a:gd name="T45" fmla="*/ 81 h 155"/>
                <a:gd name="T46" fmla="*/ 61 w 322"/>
                <a:gd name="T47" fmla="*/ 83 h 155"/>
                <a:gd name="T48" fmla="*/ 60 w 322"/>
                <a:gd name="T49" fmla="*/ 84 h 155"/>
                <a:gd name="T50" fmla="*/ 43 w 322"/>
                <a:gd name="T51" fmla="*/ 76 h 155"/>
                <a:gd name="T52" fmla="*/ 32 w 322"/>
                <a:gd name="T53" fmla="*/ 61 h 155"/>
                <a:gd name="T54" fmla="*/ 43 w 322"/>
                <a:gd name="T55" fmla="*/ 46 h 155"/>
                <a:gd name="T56" fmla="*/ 161 w 322"/>
                <a:gd name="T57" fmla="*/ 27 h 155"/>
                <a:gd name="T58" fmla="*/ 279 w 322"/>
                <a:gd name="T59" fmla="*/ 46 h 155"/>
                <a:gd name="T60" fmla="*/ 290 w 322"/>
                <a:gd name="T61" fmla="*/ 61 h 155"/>
                <a:gd name="T62" fmla="*/ 279 w 322"/>
                <a:gd name="T63" fmla="*/ 76 h 155"/>
                <a:gd name="T64" fmla="*/ 261 w 322"/>
                <a:gd name="T65" fmla="*/ 84 h 155"/>
                <a:gd name="T66" fmla="*/ 261 w 322"/>
                <a:gd name="T67" fmla="*/ 83 h 155"/>
                <a:gd name="T68" fmla="*/ 261 w 322"/>
                <a:gd name="T69" fmla="*/ 81 h 155"/>
                <a:gd name="T70" fmla="*/ 261 w 322"/>
                <a:gd name="T71" fmla="*/ 81 h 155"/>
                <a:gd name="T72" fmla="*/ 266 w 322"/>
                <a:gd name="T73" fmla="*/ 72 h 155"/>
                <a:gd name="T74" fmla="*/ 256 w 322"/>
                <a:gd name="T75" fmla="*/ 60 h 155"/>
                <a:gd name="T76" fmla="*/ 161 w 322"/>
                <a:gd name="T77" fmla="*/ 44 h 155"/>
                <a:gd name="T78" fmla="*/ 65 w 322"/>
                <a:gd name="T79" fmla="*/ 6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155">
                  <a:moveTo>
                    <a:pt x="299" y="25"/>
                  </a:moveTo>
                  <a:cubicBezTo>
                    <a:pt x="299" y="25"/>
                    <a:pt x="299" y="25"/>
                    <a:pt x="298" y="25"/>
                  </a:cubicBezTo>
                  <a:cubicBezTo>
                    <a:pt x="298" y="25"/>
                    <a:pt x="298" y="25"/>
                    <a:pt x="298" y="25"/>
                  </a:cubicBezTo>
                  <a:cubicBezTo>
                    <a:pt x="289" y="19"/>
                    <a:pt x="252" y="0"/>
                    <a:pt x="161" y="0"/>
                  </a:cubicBezTo>
                  <a:cubicBezTo>
                    <a:pt x="70" y="0"/>
                    <a:pt x="33" y="19"/>
                    <a:pt x="24" y="25"/>
                  </a:cubicBezTo>
                  <a:cubicBezTo>
                    <a:pt x="24" y="25"/>
                    <a:pt x="23" y="25"/>
                    <a:pt x="23" y="25"/>
                  </a:cubicBezTo>
                  <a:cubicBezTo>
                    <a:pt x="23" y="25"/>
                    <a:pt x="23" y="25"/>
                    <a:pt x="23" y="25"/>
                  </a:cubicBezTo>
                  <a:cubicBezTo>
                    <a:pt x="4" y="38"/>
                    <a:pt x="0" y="53"/>
                    <a:pt x="0" y="64"/>
                  </a:cubicBezTo>
                  <a:cubicBezTo>
                    <a:pt x="0" y="81"/>
                    <a:pt x="0" y="81"/>
                    <a:pt x="0" y="81"/>
                  </a:cubicBezTo>
                  <a:cubicBezTo>
                    <a:pt x="0" y="101"/>
                    <a:pt x="0" y="101"/>
                    <a:pt x="0" y="101"/>
                  </a:cubicBezTo>
                  <a:cubicBezTo>
                    <a:pt x="0" y="102"/>
                    <a:pt x="1" y="103"/>
                    <a:pt x="1" y="104"/>
                  </a:cubicBezTo>
                  <a:cubicBezTo>
                    <a:pt x="2" y="114"/>
                    <a:pt x="8" y="123"/>
                    <a:pt x="20" y="130"/>
                  </a:cubicBezTo>
                  <a:cubicBezTo>
                    <a:pt x="26" y="134"/>
                    <a:pt x="64" y="155"/>
                    <a:pt x="162" y="155"/>
                  </a:cubicBezTo>
                  <a:cubicBezTo>
                    <a:pt x="261" y="155"/>
                    <a:pt x="298" y="134"/>
                    <a:pt x="304" y="130"/>
                  </a:cubicBezTo>
                  <a:cubicBezTo>
                    <a:pt x="313" y="125"/>
                    <a:pt x="319" y="118"/>
                    <a:pt x="321" y="110"/>
                  </a:cubicBezTo>
                  <a:cubicBezTo>
                    <a:pt x="322" y="110"/>
                    <a:pt x="322" y="109"/>
                    <a:pt x="322" y="109"/>
                  </a:cubicBezTo>
                  <a:cubicBezTo>
                    <a:pt x="322" y="81"/>
                    <a:pt x="322" y="81"/>
                    <a:pt x="322" y="81"/>
                  </a:cubicBezTo>
                  <a:cubicBezTo>
                    <a:pt x="322" y="64"/>
                    <a:pt x="322" y="64"/>
                    <a:pt x="322" y="64"/>
                  </a:cubicBezTo>
                  <a:cubicBezTo>
                    <a:pt x="322" y="53"/>
                    <a:pt x="318" y="37"/>
                    <a:pt x="299" y="25"/>
                  </a:cubicBezTo>
                  <a:close/>
                  <a:moveTo>
                    <a:pt x="65" y="60"/>
                  </a:moveTo>
                  <a:cubicBezTo>
                    <a:pt x="63" y="62"/>
                    <a:pt x="57" y="65"/>
                    <a:pt x="56" y="72"/>
                  </a:cubicBezTo>
                  <a:cubicBezTo>
                    <a:pt x="57" y="76"/>
                    <a:pt x="58" y="79"/>
                    <a:pt x="60" y="81"/>
                  </a:cubicBezTo>
                  <a:cubicBezTo>
                    <a:pt x="60" y="81"/>
                    <a:pt x="60" y="81"/>
                    <a:pt x="60" y="81"/>
                  </a:cubicBezTo>
                  <a:cubicBezTo>
                    <a:pt x="61" y="81"/>
                    <a:pt x="61" y="82"/>
                    <a:pt x="61" y="83"/>
                  </a:cubicBezTo>
                  <a:cubicBezTo>
                    <a:pt x="60" y="83"/>
                    <a:pt x="60" y="84"/>
                    <a:pt x="60" y="84"/>
                  </a:cubicBezTo>
                  <a:cubicBezTo>
                    <a:pt x="50" y="80"/>
                    <a:pt x="44" y="77"/>
                    <a:pt x="43" y="76"/>
                  </a:cubicBezTo>
                  <a:cubicBezTo>
                    <a:pt x="40" y="75"/>
                    <a:pt x="33" y="70"/>
                    <a:pt x="32" y="61"/>
                  </a:cubicBezTo>
                  <a:cubicBezTo>
                    <a:pt x="33" y="53"/>
                    <a:pt x="40" y="48"/>
                    <a:pt x="43" y="46"/>
                  </a:cubicBezTo>
                  <a:cubicBezTo>
                    <a:pt x="47" y="44"/>
                    <a:pt x="77" y="27"/>
                    <a:pt x="161" y="27"/>
                  </a:cubicBezTo>
                  <a:cubicBezTo>
                    <a:pt x="244" y="27"/>
                    <a:pt x="275" y="44"/>
                    <a:pt x="279" y="46"/>
                  </a:cubicBezTo>
                  <a:cubicBezTo>
                    <a:pt x="282" y="48"/>
                    <a:pt x="289" y="53"/>
                    <a:pt x="290" y="61"/>
                  </a:cubicBezTo>
                  <a:cubicBezTo>
                    <a:pt x="289" y="70"/>
                    <a:pt x="282" y="75"/>
                    <a:pt x="279" y="76"/>
                  </a:cubicBezTo>
                  <a:cubicBezTo>
                    <a:pt x="277" y="77"/>
                    <a:pt x="272" y="81"/>
                    <a:pt x="261" y="84"/>
                  </a:cubicBezTo>
                  <a:cubicBezTo>
                    <a:pt x="261" y="84"/>
                    <a:pt x="261" y="84"/>
                    <a:pt x="261" y="83"/>
                  </a:cubicBezTo>
                  <a:cubicBezTo>
                    <a:pt x="260" y="83"/>
                    <a:pt x="260" y="82"/>
                    <a:pt x="261" y="81"/>
                  </a:cubicBezTo>
                  <a:cubicBezTo>
                    <a:pt x="261" y="81"/>
                    <a:pt x="261" y="81"/>
                    <a:pt x="261" y="81"/>
                  </a:cubicBezTo>
                  <a:cubicBezTo>
                    <a:pt x="263" y="79"/>
                    <a:pt x="265" y="76"/>
                    <a:pt x="266" y="72"/>
                  </a:cubicBezTo>
                  <a:cubicBezTo>
                    <a:pt x="265" y="65"/>
                    <a:pt x="259" y="62"/>
                    <a:pt x="256" y="60"/>
                  </a:cubicBezTo>
                  <a:cubicBezTo>
                    <a:pt x="253" y="58"/>
                    <a:pt x="229" y="44"/>
                    <a:pt x="161" y="44"/>
                  </a:cubicBezTo>
                  <a:cubicBezTo>
                    <a:pt x="93" y="44"/>
                    <a:pt x="69" y="58"/>
                    <a:pt x="65" y="60"/>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79" name="Freeform 77"/>
            <p:cNvSpPr>
              <a:spLocks/>
            </p:cNvSpPr>
            <p:nvPr/>
          </p:nvSpPr>
          <p:spPr bwMode="auto">
            <a:xfrm>
              <a:off x="579438" y="5462591"/>
              <a:ext cx="1208088" cy="300036"/>
            </a:xfrm>
            <a:custGeom>
              <a:avLst/>
              <a:gdLst>
                <a:gd name="T0" fmla="*/ 320 w 322"/>
                <a:gd name="T1" fmla="*/ 2 h 80"/>
                <a:gd name="T2" fmla="*/ 318 w 322"/>
                <a:gd name="T3" fmla="*/ 1 h 80"/>
                <a:gd name="T4" fmla="*/ 316 w 322"/>
                <a:gd name="T5" fmla="*/ 2 h 80"/>
                <a:gd name="T6" fmla="*/ 162 w 322"/>
                <a:gd name="T7" fmla="*/ 29 h 80"/>
                <a:gd name="T8" fmla="*/ 7 w 322"/>
                <a:gd name="T9" fmla="*/ 1 h 80"/>
                <a:gd name="T10" fmla="*/ 7 w 322"/>
                <a:gd name="T11" fmla="*/ 1 h 80"/>
                <a:gd name="T12" fmla="*/ 6 w 322"/>
                <a:gd name="T13" fmla="*/ 0 h 80"/>
                <a:gd name="T14" fmla="*/ 4 w 322"/>
                <a:gd name="T15" fmla="*/ 0 h 80"/>
                <a:gd name="T16" fmla="*/ 2 w 322"/>
                <a:gd name="T17" fmla="*/ 0 h 80"/>
                <a:gd name="T18" fmla="*/ 0 w 322"/>
                <a:gd name="T19" fmla="*/ 4 h 80"/>
                <a:gd name="T20" fmla="*/ 0 w 322"/>
                <a:gd name="T21" fmla="*/ 16 h 80"/>
                <a:gd name="T22" fmla="*/ 24 w 322"/>
                <a:gd name="T23" fmla="*/ 55 h 80"/>
                <a:gd name="T24" fmla="*/ 161 w 322"/>
                <a:gd name="T25" fmla="*/ 80 h 80"/>
                <a:gd name="T26" fmla="*/ 298 w 322"/>
                <a:gd name="T27" fmla="*/ 55 h 80"/>
                <a:gd name="T28" fmla="*/ 322 w 322"/>
                <a:gd name="T29" fmla="*/ 16 h 80"/>
                <a:gd name="T30" fmla="*/ 322 w 322"/>
                <a:gd name="T31" fmla="*/ 5 h 80"/>
                <a:gd name="T32" fmla="*/ 320 w 322"/>
                <a:gd name="T3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2" h="80">
                  <a:moveTo>
                    <a:pt x="320" y="2"/>
                  </a:moveTo>
                  <a:cubicBezTo>
                    <a:pt x="319" y="1"/>
                    <a:pt x="318" y="1"/>
                    <a:pt x="318" y="1"/>
                  </a:cubicBezTo>
                  <a:cubicBezTo>
                    <a:pt x="317" y="1"/>
                    <a:pt x="316" y="1"/>
                    <a:pt x="316" y="2"/>
                  </a:cubicBezTo>
                  <a:cubicBezTo>
                    <a:pt x="302" y="10"/>
                    <a:pt x="260" y="29"/>
                    <a:pt x="162" y="29"/>
                  </a:cubicBezTo>
                  <a:cubicBezTo>
                    <a:pt x="63" y="29"/>
                    <a:pt x="21" y="9"/>
                    <a:pt x="7" y="1"/>
                  </a:cubicBezTo>
                  <a:cubicBezTo>
                    <a:pt x="7" y="1"/>
                    <a:pt x="7" y="1"/>
                    <a:pt x="7" y="1"/>
                  </a:cubicBezTo>
                  <a:cubicBezTo>
                    <a:pt x="6" y="0"/>
                    <a:pt x="6" y="0"/>
                    <a:pt x="6" y="0"/>
                  </a:cubicBezTo>
                  <a:cubicBezTo>
                    <a:pt x="6" y="0"/>
                    <a:pt x="5" y="0"/>
                    <a:pt x="4" y="0"/>
                  </a:cubicBezTo>
                  <a:cubicBezTo>
                    <a:pt x="3" y="0"/>
                    <a:pt x="3" y="0"/>
                    <a:pt x="2" y="0"/>
                  </a:cubicBezTo>
                  <a:cubicBezTo>
                    <a:pt x="1" y="1"/>
                    <a:pt x="0" y="2"/>
                    <a:pt x="0" y="4"/>
                  </a:cubicBezTo>
                  <a:cubicBezTo>
                    <a:pt x="0" y="16"/>
                    <a:pt x="0" y="16"/>
                    <a:pt x="0" y="16"/>
                  </a:cubicBezTo>
                  <a:cubicBezTo>
                    <a:pt x="0" y="27"/>
                    <a:pt x="4" y="43"/>
                    <a:pt x="24" y="55"/>
                  </a:cubicBezTo>
                  <a:cubicBezTo>
                    <a:pt x="33" y="61"/>
                    <a:pt x="70" y="80"/>
                    <a:pt x="161" y="80"/>
                  </a:cubicBezTo>
                  <a:cubicBezTo>
                    <a:pt x="252" y="80"/>
                    <a:pt x="289" y="61"/>
                    <a:pt x="298" y="55"/>
                  </a:cubicBezTo>
                  <a:cubicBezTo>
                    <a:pt x="317" y="43"/>
                    <a:pt x="322" y="27"/>
                    <a:pt x="322" y="16"/>
                  </a:cubicBezTo>
                  <a:cubicBezTo>
                    <a:pt x="322" y="5"/>
                    <a:pt x="322" y="5"/>
                    <a:pt x="322" y="5"/>
                  </a:cubicBezTo>
                  <a:cubicBezTo>
                    <a:pt x="322" y="4"/>
                    <a:pt x="321" y="2"/>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0" name="Freeform 78"/>
            <p:cNvSpPr>
              <a:spLocks/>
            </p:cNvSpPr>
            <p:nvPr/>
          </p:nvSpPr>
          <p:spPr bwMode="auto">
            <a:xfrm>
              <a:off x="579438" y="4881563"/>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1 h 83"/>
                <a:gd name="T10" fmla="*/ 7 w 322"/>
                <a:gd name="T11" fmla="*/ 1 h 83"/>
                <a:gd name="T12" fmla="*/ 6 w 322"/>
                <a:gd name="T13" fmla="*/ 1 h 83"/>
                <a:gd name="T14" fmla="*/ 4 w 322"/>
                <a:gd name="T15" fmla="*/ 0 h 83"/>
                <a:gd name="T16" fmla="*/ 2 w 322"/>
                <a:gd name="T17" fmla="*/ 0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8 h 83"/>
                <a:gd name="T32" fmla="*/ 322 w 322"/>
                <a:gd name="T33" fmla="*/ 37 h 83"/>
                <a:gd name="T34" fmla="*/ 322 w 322"/>
                <a:gd name="T35" fmla="*/ 5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0"/>
                    <a:pt x="260" y="30"/>
                    <a:pt x="162" y="30"/>
                  </a:cubicBezTo>
                  <a:cubicBezTo>
                    <a:pt x="63" y="30"/>
                    <a:pt x="21" y="10"/>
                    <a:pt x="7" y="1"/>
                  </a:cubicBezTo>
                  <a:cubicBezTo>
                    <a:pt x="7" y="1"/>
                    <a:pt x="7" y="1"/>
                    <a:pt x="7" y="1"/>
                  </a:cubicBezTo>
                  <a:cubicBezTo>
                    <a:pt x="6" y="1"/>
                    <a:pt x="6" y="1"/>
                    <a:pt x="6" y="1"/>
                  </a:cubicBezTo>
                  <a:cubicBezTo>
                    <a:pt x="6" y="0"/>
                    <a:pt x="5" y="0"/>
                    <a:pt x="4" y="0"/>
                  </a:cubicBezTo>
                  <a:cubicBezTo>
                    <a:pt x="3" y="0"/>
                    <a:pt x="3" y="0"/>
                    <a:pt x="2" y="0"/>
                  </a:cubicBezTo>
                  <a:cubicBezTo>
                    <a:pt x="1" y="1"/>
                    <a:pt x="0" y="2"/>
                    <a:pt x="0" y="4"/>
                  </a:cubicBezTo>
                  <a:cubicBezTo>
                    <a:pt x="0" y="29"/>
                    <a:pt x="0" y="29"/>
                    <a:pt x="0" y="29"/>
                  </a:cubicBezTo>
                  <a:cubicBezTo>
                    <a:pt x="0" y="30"/>
                    <a:pt x="1" y="31"/>
                    <a:pt x="1" y="32"/>
                  </a:cubicBezTo>
                  <a:cubicBezTo>
                    <a:pt x="2" y="43"/>
                    <a:pt x="8" y="52"/>
                    <a:pt x="20" y="59"/>
                  </a:cubicBezTo>
                  <a:cubicBezTo>
                    <a:pt x="26" y="63"/>
                    <a:pt x="64" y="83"/>
                    <a:pt x="162" y="83"/>
                  </a:cubicBezTo>
                  <a:cubicBezTo>
                    <a:pt x="261" y="83"/>
                    <a:pt x="298" y="63"/>
                    <a:pt x="304" y="59"/>
                  </a:cubicBezTo>
                  <a:cubicBezTo>
                    <a:pt x="313" y="53"/>
                    <a:pt x="319" y="46"/>
                    <a:pt x="321" y="38"/>
                  </a:cubicBezTo>
                  <a:cubicBezTo>
                    <a:pt x="322" y="38"/>
                    <a:pt x="322" y="38"/>
                    <a:pt x="322" y="37"/>
                  </a:cubicBezTo>
                  <a:cubicBezTo>
                    <a:pt x="322" y="5"/>
                    <a:pt x="322" y="5"/>
                    <a:pt x="322" y="5"/>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grpSp>
      <p:grpSp>
        <p:nvGrpSpPr>
          <p:cNvPr id="81" name="Group 7285"/>
          <p:cNvGrpSpPr>
            <a:grpSpLocks noChangeAspect="1"/>
          </p:cNvGrpSpPr>
          <p:nvPr/>
        </p:nvGrpSpPr>
        <p:grpSpPr>
          <a:xfrm>
            <a:off x="8707065" y="4009694"/>
            <a:ext cx="228356" cy="272167"/>
            <a:chOff x="579438" y="4322763"/>
            <a:chExt cx="1208088" cy="1439864"/>
          </a:xfrm>
          <a:solidFill>
            <a:schemeClr val="tx1"/>
          </a:solidFill>
        </p:grpSpPr>
        <p:sp>
          <p:nvSpPr>
            <p:cNvPr id="82" name="Freeform 75"/>
            <p:cNvSpPr>
              <a:spLocks/>
            </p:cNvSpPr>
            <p:nvPr/>
          </p:nvSpPr>
          <p:spPr bwMode="auto">
            <a:xfrm>
              <a:off x="579438" y="5170488"/>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2 h 83"/>
                <a:gd name="T10" fmla="*/ 7 w 322"/>
                <a:gd name="T11" fmla="*/ 1 h 83"/>
                <a:gd name="T12" fmla="*/ 6 w 322"/>
                <a:gd name="T13" fmla="*/ 1 h 83"/>
                <a:gd name="T14" fmla="*/ 4 w 322"/>
                <a:gd name="T15" fmla="*/ 0 h 83"/>
                <a:gd name="T16" fmla="*/ 2 w 322"/>
                <a:gd name="T17" fmla="*/ 1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9 h 83"/>
                <a:gd name="T32" fmla="*/ 322 w 322"/>
                <a:gd name="T33" fmla="*/ 38 h 83"/>
                <a:gd name="T34" fmla="*/ 322 w 322"/>
                <a:gd name="T35" fmla="*/ 6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1"/>
                    <a:pt x="260" y="30"/>
                    <a:pt x="162" y="30"/>
                  </a:cubicBezTo>
                  <a:cubicBezTo>
                    <a:pt x="63" y="30"/>
                    <a:pt x="21" y="10"/>
                    <a:pt x="7" y="2"/>
                  </a:cubicBezTo>
                  <a:cubicBezTo>
                    <a:pt x="7" y="1"/>
                    <a:pt x="7" y="1"/>
                    <a:pt x="7" y="1"/>
                  </a:cubicBezTo>
                  <a:cubicBezTo>
                    <a:pt x="6" y="1"/>
                    <a:pt x="6" y="1"/>
                    <a:pt x="6" y="1"/>
                  </a:cubicBezTo>
                  <a:cubicBezTo>
                    <a:pt x="6" y="1"/>
                    <a:pt x="5" y="0"/>
                    <a:pt x="4" y="0"/>
                  </a:cubicBezTo>
                  <a:cubicBezTo>
                    <a:pt x="3" y="0"/>
                    <a:pt x="3" y="0"/>
                    <a:pt x="2" y="1"/>
                  </a:cubicBezTo>
                  <a:cubicBezTo>
                    <a:pt x="1" y="1"/>
                    <a:pt x="0" y="3"/>
                    <a:pt x="0" y="4"/>
                  </a:cubicBezTo>
                  <a:cubicBezTo>
                    <a:pt x="0" y="29"/>
                    <a:pt x="0" y="29"/>
                    <a:pt x="0" y="29"/>
                  </a:cubicBezTo>
                  <a:cubicBezTo>
                    <a:pt x="0" y="30"/>
                    <a:pt x="1" y="32"/>
                    <a:pt x="1" y="32"/>
                  </a:cubicBezTo>
                  <a:cubicBezTo>
                    <a:pt x="2" y="43"/>
                    <a:pt x="8" y="52"/>
                    <a:pt x="20" y="59"/>
                  </a:cubicBezTo>
                  <a:cubicBezTo>
                    <a:pt x="26" y="63"/>
                    <a:pt x="64" y="83"/>
                    <a:pt x="162" y="83"/>
                  </a:cubicBezTo>
                  <a:cubicBezTo>
                    <a:pt x="261" y="83"/>
                    <a:pt x="298" y="63"/>
                    <a:pt x="304" y="59"/>
                  </a:cubicBezTo>
                  <a:cubicBezTo>
                    <a:pt x="313" y="53"/>
                    <a:pt x="319" y="47"/>
                    <a:pt x="321" y="39"/>
                  </a:cubicBezTo>
                  <a:cubicBezTo>
                    <a:pt x="322" y="38"/>
                    <a:pt x="322" y="38"/>
                    <a:pt x="322" y="38"/>
                  </a:cubicBezTo>
                  <a:cubicBezTo>
                    <a:pt x="322" y="6"/>
                    <a:pt x="322" y="6"/>
                    <a:pt x="322" y="6"/>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3" name="Freeform 76"/>
            <p:cNvSpPr>
              <a:spLocks noEditPoints="1"/>
            </p:cNvSpPr>
            <p:nvPr/>
          </p:nvSpPr>
          <p:spPr bwMode="auto">
            <a:xfrm>
              <a:off x="579438" y="4322763"/>
              <a:ext cx="1208088" cy="581025"/>
            </a:xfrm>
            <a:custGeom>
              <a:avLst/>
              <a:gdLst>
                <a:gd name="T0" fmla="*/ 299 w 322"/>
                <a:gd name="T1" fmla="*/ 25 h 155"/>
                <a:gd name="T2" fmla="*/ 298 w 322"/>
                <a:gd name="T3" fmla="*/ 25 h 155"/>
                <a:gd name="T4" fmla="*/ 298 w 322"/>
                <a:gd name="T5" fmla="*/ 25 h 155"/>
                <a:gd name="T6" fmla="*/ 161 w 322"/>
                <a:gd name="T7" fmla="*/ 0 h 155"/>
                <a:gd name="T8" fmla="*/ 24 w 322"/>
                <a:gd name="T9" fmla="*/ 25 h 155"/>
                <a:gd name="T10" fmla="*/ 23 w 322"/>
                <a:gd name="T11" fmla="*/ 25 h 155"/>
                <a:gd name="T12" fmla="*/ 23 w 322"/>
                <a:gd name="T13" fmla="*/ 25 h 155"/>
                <a:gd name="T14" fmla="*/ 0 w 322"/>
                <a:gd name="T15" fmla="*/ 64 h 155"/>
                <a:gd name="T16" fmla="*/ 0 w 322"/>
                <a:gd name="T17" fmla="*/ 81 h 155"/>
                <a:gd name="T18" fmla="*/ 0 w 322"/>
                <a:gd name="T19" fmla="*/ 101 h 155"/>
                <a:gd name="T20" fmla="*/ 1 w 322"/>
                <a:gd name="T21" fmla="*/ 104 h 155"/>
                <a:gd name="T22" fmla="*/ 20 w 322"/>
                <a:gd name="T23" fmla="*/ 130 h 155"/>
                <a:gd name="T24" fmla="*/ 162 w 322"/>
                <a:gd name="T25" fmla="*/ 155 h 155"/>
                <a:gd name="T26" fmla="*/ 304 w 322"/>
                <a:gd name="T27" fmla="*/ 130 h 155"/>
                <a:gd name="T28" fmla="*/ 321 w 322"/>
                <a:gd name="T29" fmla="*/ 110 h 155"/>
                <a:gd name="T30" fmla="*/ 322 w 322"/>
                <a:gd name="T31" fmla="*/ 109 h 155"/>
                <a:gd name="T32" fmla="*/ 322 w 322"/>
                <a:gd name="T33" fmla="*/ 81 h 155"/>
                <a:gd name="T34" fmla="*/ 322 w 322"/>
                <a:gd name="T35" fmla="*/ 64 h 155"/>
                <a:gd name="T36" fmla="*/ 299 w 322"/>
                <a:gd name="T37" fmla="*/ 25 h 155"/>
                <a:gd name="T38" fmla="*/ 65 w 322"/>
                <a:gd name="T39" fmla="*/ 60 h 155"/>
                <a:gd name="T40" fmla="*/ 56 w 322"/>
                <a:gd name="T41" fmla="*/ 72 h 155"/>
                <a:gd name="T42" fmla="*/ 60 w 322"/>
                <a:gd name="T43" fmla="*/ 81 h 155"/>
                <a:gd name="T44" fmla="*/ 60 w 322"/>
                <a:gd name="T45" fmla="*/ 81 h 155"/>
                <a:gd name="T46" fmla="*/ 61 w 322"/>
                <a:gd name="T47" fmla="*/ 83 h 155"/>
                <a:gd name="T48" fmla="*/ 60 w 322"/>
                <a:gd name="T49" fmla="*/ 84 h 155"/>
                <a:gd name="T50" fmla="*/ 43 w 322"/>
                <a:gd name="T51" fmla="*/ 76 h 155"/>
                <a:gd name="T52" fmla="*/ 32 w 322"/>
                <a:gd name="T53" fmla="*/ 61 h 155"/>
                <a:gd name="T54" fmla="*/ 43 w 322"/>
                <a:gd name="T55" fmla="*/ 46 h 155"/>
                <a:gd name="T56" fmla="*/ 161 w 322"/>
                <a:gd name="T57" fmla="*/ 27 h 155"/>
                <a:gd name="T58" fmla="*/ 279 w 322"/>
                <a:gd name="T59" fmla="*/ 46 h 155"/>
                <a:gd name="T60" fmla="*/ 290 w 322"/>
                <a:gd name="T61" fmla="*/ 61 h 155"/>
                <a:gd name="T62" fmla="*/ 279 w 322"/>
                <a:gd name="T63" fmla="*/ 76 h 155"/>
                <a:gd name="T64" fmla="*/ 261 w 322"/>
                <a:gd name="T65" fmla="*/ 84 h 155"/>
                <a:gd name="T66" fmla="*/ 261 w 322"/>
                <a:gd name="T67" fmla="*/ 83 h 155"/>
                <a:gd name="T68" fmla="*/ 261 w 322"/>
                <a:gd name="T69" fmla="*/ 81 h 155"/>
                <a:gd name="T70" fmla="*/ 261 w 322"/>
                <a:gd name="T71" fmla="*/ 81 h 155"/>
                <a:gd name="T72" fmla="*/ 266 w 322"/>
                <a:gd name="T73" fmla="*/ 72 h 155"/>
                <a:gd name="T74" fmla="*/ 256 w 322"/>
                <a:gd name="T75" fmla="*/ 60 h 155"/>
                <a:gd name="T76" fmla="*/ 161 w 322"/>
                <a:gd name="T77" fmla="*/ 44 h 155"/>
                <a:gd name="T78" fmla="*/ 65 w 322"/>
                <a:gd name="T79" fmla="*/ 6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155">
                  <a:moveTo>
                    <a:pt x="299" y="25"/>
                  </a:moveTo>
                  <a:cubicBezTo>
                    <a:pt x="299" y="25"/>
                    <a:pt x="299" y="25"/>
                    <a:pt x="298" y="25"/>
                  </a:cubicBezTo>
                  <a:cubicBezTo>
                    <a:pt x="298" y="25"/>
                    <a:pt x="298" y="25"/>
                    <a:pt x="298" y="25"/>
                  </a:cubicBezTo>
                  <a:cubicBezTo>
                    <a:pt x="289" y="19"/>
                    <a:pt x="252" y="0"/>
                    <a:pt x="161" y="0"/>
                  </a:cubicBezTo>
                  <a:cubicBezTo>
                    <a:pt x="70" y="0"/>
                    <a:pt x="33" y="19"/>
                    <a:pt x="24" y="25"/>
                  </a:cubicBezTo>
                  <a:cubicBezTo>
                    <a:pt x="24" y="25"/>
                    <a:pt x="23" y="25"/>
                    <a:pt x="23" y="25"/>
                  </a:cubicBezTo>
                  <a:cubicBezTo>
                    <a:pt x="23" y="25"/>
                    <a:pt x="23" y="25"/>
                    <a:pt x="23" y="25"/>
                  </a:cubicBezTo>
                  <a:cubicBezTo>
                    <a:pt x="4" y="38"/>
                    <a:pt x="0" y="53"/>
                    <a:pt x="0" y="64"/>
                  </a:cubicBezTo>
                  <a:cubicBezTo>
                    <a:pt x="0" y="81"/>
                    <a:pt x="0" y="81"/>
                    <a:pt x="0" y="81"/>
                  </a:cubicBezTo>
                  <a:cubicBezTo>
                    <a:pt x="0" y="101"/>
                    <a:pt x="0" y="101"/>
                    <a:pt x="0" y="101"/>
                  </a:cubicBezTo>
                  <a:cubicBezTo>
                    <a:pt x="0" y="102"/>
                    <a:pt x="1" y="103"/>
                    <a:pt x="1" y="104"/>
                  </a:cubicBezTo>
                  <a:cubicBezTo>
                    <a:pt x="2" y="114"/>
                    <a:pt x="8" y="123"/>
                    <a:pt x="20" y="130"/>
                  </a:cubicBezTo>
                  <a:cubicBezTo>
                    <a:pt x="26" y="134"/>
                    <a:pt x="64" y="155"/>
                    <a:pt x="162" y="155"/>
                  </a:cubicBezTo>
                  <a:cubicBezTo>
                    <a:pt x="261" y="155"/>
                    <a:pt x="298" y="134"/>
                    <a:pt x="304" y="130"/>
                  </a:cubicBezTo>
                  <a:cubicBezTo>
                    <a:pt x="313" y="125"/>
                    <a:pt x="319" y="118"/>
                    <a:pt x="321" y="110"/>
                  </a:cubicBezTo>
                  <a:cubicBezTo>
                    <a:pt x="322" y="110"/>
                    <a:pt x="322" y="109"/>
                    <a:pt x="322" y="109"/>
                  </a:cubicBezTo>
                  <a:cubicBezTo>
                    <a:pt x="322" y="81"/>
                    <a:pt x="322" y="81"/>
                    <a:pt x="322" y="81"/>
                  </a:cubicBezTo>
                  <a:cubicBezTo>
                    <a:pt x="322" y="64"/>
                    <a:pt x="322" y="64"/>
                    <a:pt x="322" y="64"/>
                  </a:cubicBezTo>
                  <a:cubicBezTo>
                    <a:pt x="322" y="53"/>
                    <a:pt x="318" y="37"/>
                    <a:pt x="299" y="25"/>
                  </a:cubicBezTo>
                  <a:close/>
                  <a:moveTo>
                    <a:pt x="65" y="60"/>
                  </a:moveTo>
                  <a:cubicBezTo>
                    <a:pt x="63" y="62"/>
                    <a:pt x="57" y="65"/>
                    <a:pt x="56" y="72"/>
                  </a:cubicBezTo>
                  <a:cubicBezTo>
                    <a:pt x="57" y="76"/>
                    <a:pt x="58" y="79"/>
                    <a:pt x="60" y="81"/>
                  </a:cubicBezTo>
                  <a:cubicBezTo>
                    <a:pt x="60" y="81"/>
                    <a:pt x="60" y="81"/>
                    <a:pt x="60" y="81"/>
                  </a:cubicBezTo>
                  <a:cubicBezTo>
                    <a:pt x="61" y="81"/>
                    <a:pt x="61" y="82"/>
                    <a:pt x="61" y="83"/>
                  </a:cubicBezTo>
                  <a:cubicBezTo>
                    <a:pt x="60" y="83"/>
                    <a:pt x="60" y="84"/>
                    <a:pt x="60" y="84"/>
                  </a:cubicBezTo>
                  <a:cubicBezTo>
                    <a:pt x="50" y="80"/>
                    <a:pt x="44" y="77"/>
                    <a:pt x="43" y="76"/>
                  </a:cubicBezTo>
                  <a:cubicBezTo>
                    <a:pt x="40" y="75"/>
                    <a:pt x="33" y="70"/>
                    <a:pt x="32" y="61"/>
                  </a:cubicBezTo>
                  <a:cubicBezTo>
                    <a:pt x="33" y="53"/>
                    <a:pt x="40" y="48"/>
                    <a:pt x="43" y="46"/>
                  </a:cubicBezTo>
                  <a:cubicBezTo>
                    <a:pt x="47" y="44"/>
                    <a:pt x="77" y="27"/>
                    <a:pt x="161" y="27"/>
                  </a:cubicBezTo>
                  <a:cubicBezTo>
                    <a:pt x="244" y="27"/>
                    <a:pt x="275" y="44"/>
                    <a:pt x="279" y="46"/>
                  </a:cubicBezTo>
                  <a:cubicBezTo>
                    <a:pt x="282" y="48"/>
                    <a:pt x="289" y="53"/>
                    <a:pt x="290" y="61"/>
                  </a:cubicBezTo>
                  <a:cubicBezTo>
                    <a:pt x="289" y="70"/>
                    <a:pt x="282" y="75"/>
                    <a:pt x="279" y="76"/>
                  </a:cubicBezTo>
                  <a:cubicBezTo>
                    <a:pt x="277" y="77"/>
                    <a:pt x="272" y="81"/>
                    <a:pt x="261" y="84"/>
                  </a:cubicBezTo>
                  <a:cubicBezTo>
                    <a:pt x="261" y="84"/>
                    <a:pt x="261" y="84"/>
                    <a:pt x="261" y="83"/>
                  </a:cubicBezTo>
                  <a:cubicBezTo>
                    <a:pt x="260" y="83"/>
                    <a:pt x="260" y="82"/>
                    <a:pt x="261" y="81"/>
                  </a:cubicBezTo>
                  <a:cubicBezTo>
                    <a:pt x="261" y="81"/>
                    <a:pt x="261" y="81"/>
                    <a:pt x="261" y="81"/>
                  </a:cubicBezTo>
                  <a:cubicBezTo>
                    <a:pt x="263" y="79"/>
                    <a:pt x="265" y="76"/>
                    <a:pt x="266" y="72"/>
                  </a:cubicBezTo>
                  <a:cubicBezTo>
                    <a:pt x="265" y="65"/>
                    <a:pt x="259" y="62"/>
                    <a:pt x="256" y="60"/>
                  </a:cubicBezTo>
                  <a:cubicBezTo>
                    <a:pt x="253" y="58"/>
                    <a:pt x="229" y="44"/>
                    <a:pt x="161" y="44"/>
                  </a:cubicBezTo>
                  <a:cubicBezTo>
                    <a:pt x="93" y="44"/>
                    <a:pt x="69" y="58"/>
                    <a:pt x="65" y="60"/>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4" name="Freeform 77"/>
            <p:cNvSpPr>
              <a:spLocks/>
            </p:cNvSpPr>
            <p:nvPr/>
          </p:nvSpPr>
          <p:spPr bwMode="auto">
            <a:xfrm>
              <a:off x="579438" y="5462591"/>
              <a:ext cx="1208088" cy="300036"/>
            </a:xfrm>
            <a:custGeom>
              <a:avLst/>
              <a:gdLst>
                <a:gd name="T0" fmla="*/ 320 w 322"/>
                <a:gd name="T1" fmla="*/ 2 h 80"/>
                <a:gd name="T2" fmla="*/ 318 w 322"/>
                <a:gd name="T3" fmla="*/ 1 h 80"/>
                <a:gd name="T4" fmla="*/ 316 w 322"/>
                <a:gd name="T5" fmla="*/ 2 h 80"/>
                <a:gd name="T6" fmla="*/ 162 w 322"/>
                <a:gd name="T7" fmla="*/ 29 h 80"/>
                <a:gd name="T8" fmla="*/ 7 w 322"/>
                <a:gd name="T9" fmla="*/ 1 h 80"/>
                <a:gd name="T10" fmla="*/ 7 w 322"/>
                <a:gd name="T11" fmla="*/ 1 h 80"/>
                <a:gd name="T12" fmla="*/ 6 w 322"/>
                <a:gd name="T13" fmla="*/ 0 h 80"/>
                <a:gd name="T14" fmla="*/ 4 w 322"/>
                <a:gd name="T15" fmla="*/ 0 h 80"/>
                <a:gd name="T16" fmla="*/ 2 w 322"/>
                <a:gd name="T17" fmla="*/ 0 h 80"/>
                <a:gd name="T18" fmla="*/ 0 w 322"/>
                <a:gd name="T19" fmla="*/ 4 h 80"/>
                <a:gd name="T20" fmla="*/ 0 w 322"/>
                <a:gd name="T21" fmla="*/ 16 h 80"/>
                <a:gd name="T22" fmla="*/ 24 w 322"/>
                <a:gd name="T23" fmla="*/ 55 h 80"/>
                <a:gd name="T24" fmla="*/ 161 w 322"/>
                <a:gd name="T25" fmla="*/ 80 h 80"/>
                <a:gd name="T26" fmla="*/ 298 w 322"/>
                <a:gd name="T27" fmla="*/ 55 h 80"/>
                <a:gd name="T28" fmla="*/ 322 w 322"/>
                <a:gd name="T29" fmla="*/ 16 h 80"/>
                <a:gd name="T30" fmla="*/ 322 w 322"/>
                <a:gd name="T31" fmla="*/ 5 h 80"/>
                <a:gd name="T32" fmla="*/ 320 w 322"/>
                <a:gd name="T3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2" h="80">
                  <a:moveTo>
                    <a:pt x="320" y="2"/>
                  </a:moveTo>
                  <a:cubicBezTo>
                    <a:pt x="319" y="1"/>
                    <a:pt x="318" y="1"/>
                    <a:pt x="318" y="1"/>
                  </a:cubicBezTo>
                  <a:cubicBezTo>
                    <a:pt x="317" y="1"/>
                    <a:pt x="316" y="1"/>
                    <a:pt x="316" y="2"/>
                  </a:cubicBezTo>
                  <a:cubicBezTo>
                    <a:pt x="302" y="10"/>
                    <a:pt x="260" y="29"/>
                    <a:pt x="162" y="29"/>
                  </a:cubicBezTo>
                  <a:cubicBezTo>
                    <a:pt x="63" y="29"/>
                    <a:pt x="21" y="9"/>
                    <a:pt x="7" y="1"/>
                  </a:cubicBezTo>
                  <a:cubicBezTo>
                    <a:pt x="7" y="1"/>
                    <a:pt x="7" y="1"/>
                    <a:pt x="7" y="1"/>
                  </a:cubicBezTo>
                  <a:cubicBezTo>
                    <a:pt x="6" y="0"/>
                    <a:pt x="6" y="0"/>
                    <a:pt x="6" y="0"/>
                  </a:cubicBezTo>
                  <a:cubicBezTo>
                    <a:pt x="6" y="0"/>
                    <a:pt x="5" y="0"/>
                    <a:pt x="4" y="0"/>
                  </a:cubicBezTo>
                  <a:cubicBezTo>
                    <a:pt x="3" y="0"/>
                    <a:pt x="3" y="0"/>
                    <a:pt x="2" y="0"/>
                  </a:cubicBezTo>
                  <a:cubicBezTo>
                    <a:pt x="1" y="1"/>
                    <a:pt x="0" y="2"/>
                    <a:pt x="0" y="4"/>
                  </a:cubicBezTo>
                  <a:cubicBezTo>
                    <a:pt x="0" y="16"/>
                    <a:pt x="0" y="16"/>
                    <a:pt x="0" y="16"/>
                  </a:cubicBezTo>
                  <a:cubicBezTo>
                    <a:pt x="0" y="27"/>
                    <a:pt x="4" y="43"/>
                    <a:pt x="24" y="55"/>
                  </a:cubicBezTo>
                  <a:cubicBezTo>
                    <a:pt x="33" y="61"/>
                    <a:pt x="70" y="80"/>
                    <a:pt x="161" y="80"/>
                  </a:cubicBezTo>
                  <a:cubicBezTo>
                    <a:pt x="252" y="80"/>
                    <a:pt x="289" y="61"/>
                    <a:pt x="298" y="55"/>
                  </a:cubicBezTo>
                  <a:cubicBezTo>
                    <a:pt x="317" y="43"/>
                    <a:pt x="322" y="27"/>
                    <a:pt x="322" y="16"/>
                  </a:cubicBezTo>
                  <a:cubicBezTo>
                    <a:pt x="322" y="5"/>
                    <a:pt x="322" y="5"/>
                    <a:pt x="322" y="5"/>
                  </a:cubicBezTo>
                  <a:cubicBezTo>
                    <a:pt x="322" y="4"/>
                    <a:pt x="321" y="2"/>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5" name="Freeform 78"/>
            <p:cNvSpPr>
              <a:spLocks/>
            </p:cNvSpPr>
            <p:nvPr/>
          </p:nvSpPr>
          <p:spPr bwMode="auto">
            <a:xfrm>
              <a:off x="579438" y="4881563"/>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1 h 83"/>
                <a:gd name="T10" fmla="*/ 7 w 322"/>
                <a:gd name="T11" fmla="*/ 1 h 83"/>
                <a:gd name="T12" fmla="*/ 6 w 322"/>
                <a:gd name="T13" fmla="*/ 1 h 83"/>
                <a:gd name="T14" fmla="*/ 4 w 322"/>
                <a:gd name="T15" fmla="*/ 0 h 83"/>
                <a:gd name="T16" fmla="*/ 2 w 322"/>
                <a:gd name="T17" fmla="*/ 0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8 h 83"/>
                <a:gd name="T32" fmla="*/ 322 w 322"/>
                <a:gd name="T33" fmla="*/ 37 h 83"/>
                <a:gd name="T34" fmla="*/ 322 w 322"/>
                <a:gd name="T35" fmla="*/ 5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0"/>
                    <a:pt x="260" y="30"/>
                    <a:pt x="162" y="30"/>
                  </a:cubicBezTo>
                  <a:cubicBezTo>
                    <a:pt x="63" y="30"/>
                    <a:pt x="21" y="10"/>
                    <a:pt x="7" y="1"/>
                  </a:cubicBezTo>
                  <a:cubicBezTo>
                    <a:pt x="7" y="1"/>
                    <a:pt x="7" y="1"/>
                    <a:pt x="7" y="1"/>
                  </a:cubicBezTo>
                  <a:cubicBezTo>
                    <a:pt x="6" y="1"/>
                    <a:pt x="6" y="1"/>
                    <a:pt x="6" y="1"/>
                  </a:cubicBezTo>
                  <a:cubicBezTo>
                    <a:pt x="6" y="0"/>
                    <a:pt x="5" y="0"/>
                    <a:pt x="4" y="0"/>
                  </a:cubicBezTo>
                  <a:cubicBezTo>
                    <a:pt x="3" y="0"/>
                    <a:pt x="3" y="0"/>
                    <a:pt x="2" y="0"/>
                  </a:cubicBezTo>
                  <a:cubicBezTo>
                    <a:pt x="1" y="1"/>
                    <a:pt x="0" y="2"/>
                    <a:pt x="0" y="4"/>
                  </a:cubicBezTo>
                  <a:cubicBezTo>
                    <a:pt x="0" y="29"/>
                    <a:pt x="0" y="29"/>
                    <a:pt x="0" y="29"/>
                  </a:cubicBezTo>
                  <a:cubicBezTo>
                    <a:pt x="0" y="30"/>
                    <a:pt x="1" y="31"/>
                    <a:pt x="1" y="32"/>
                  </a:cubicBezTo>
                  <a:cubicBezTo>
                    <a:pt x="2" y="43"/>
                    <a:pt x="8" y="52"/>
                    <a:pt x="20" y="59"/>
                  </a:cubicBezTo>
                  <a:cubicBezTo>
                    <a:pt x="26" y="63"/>
                    <a:pt x="64" y="83"/>
                    <a:pt x="162" y="83"/>
                  </a:cubicBezTo>
                  <a:cubicBezTo>
                    <a:pt x="261" y="83"/>
                    <a:pt x="298" y="63"/>
                    <a:pt x="304" y="59"/>
                  </a:cubicBezTo>
                  <a:cubicBezTo>
                    <a:pt x="313" y="53"/>
                    <a:pt x="319" y="46"/>
                    <a:pt x="321" y="38"/>
                  </a:cubicBezTo>
                  <a:cubicBezTo>
                    <a:pt x="322" y="38"/>
                    <a:pt x="322" y="38"/>
                    <a:pt x="322" y="37"/>
                  </a:cubicBezTo>
                  <a:cubicBezTo>
                    <a:pt x="322" y="5"/>
                    <a:pt x="322" y="5"/>
                    <a:pt x="322" y="5"/>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grpSp>
      <p:grpSp>
        <p:nvGrpSpPr>
          <p:cNvPr id="86" name="Group 7285"/>
          <p:cNvGrpSpPr>
            <a:grpSpLocks noChangeAspect="1"/>
          </p:cNvGrpSpPr>
          <p:nvPr/>
        </p:nvGrpSpPr>
        <p:grpSpPr>
          <a:xfrm>
            <a:off x="9061574" y="4009694"/>
            <a:ext cx="228356" cy="272167"/>
            <a:chOff x="579438" y="4322763"/>
            <a:chExt cx="1208088" cy="1439864"/>
          </a:xfrm>
          <a:solidFill>
            <a:schemeClr val="tx1"/>
          </a:solidFill>
        </p:grpSpPr>
        <p:sp>
          <p:nvSpPr>
            <p:cNvPr id="87" name="Freeform 75"/>
            <p:cNvSpPr>
              <a:spLocks/>
            </p:cNvSpPr>
            <p:nvPr/>
          </p:nvSpPr>
          <p:spPr bwMode="auto">
            <a:xfrm>
              <a:off x="579438" y="5170488"/>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2 h 83"/>
                <a:gd name="T10" fmla="*/ 7 w 322"/>
                <a:gd name="T11" fmla="*/ 1 h 83"/>
                <a:gd name="T12" fmla="*/ 6 w 322"/>
                <a:gd name="T13" fmla="*/ 1 h 83"/>
                <a:gd name="T14" fmla="*/ 4 w 322"/>
                <a:gd name="T15" fmla="*/ 0 h 83"/>
                <a:gd name="T16" fmla="*/ 2 w 322"/>
                <a:gd name="T17" fmla="*/ 1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9 h 83"/>
                <a:gd name="T32" fmla="*/ 322 w 322"/>
                <a:gd name="T33" fmla="*/ 38 h 83"/>
                <a:gd name="T34" fmla="*/ 322 w 322"/>
                <a:gd name="T35" fmla="*/ 6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1"/>
                    <a:pt x="260" y="30"/>
                    <a:pt x="162" y="30"/>
                  </a:cubicBezTo>
                  <a:cubicBezTo>
                    <a:pt x="63" y="30"/>
                    <a:pt x="21" y="10"/>
                    <a:pt x="7" y="2"/>
                  </a:cubicBezTo>
                  <a:cubicBezTo>
                    <a:pt x="7" y="1"/>
                    <a:pt x="7" y="1"/>
                    <a:pt x="7" y="1"/>
                  </a:cubicBezTo>
                  <a:cubicBezTo>
                    <a:pt x="6" y="1"/>
                    <a:pt x="6" y="1"/>
                    <a:pt x="6" y="1"/>
                  </a:cubicBezTo>
                  <a:cubicBezTo>
                    <a:pt x="6" y="1"/>
                    <a:pt x="5" y="0"/>
                    <a:pt x="4" y="0"/>
                  </a:cubicBezTo>
                  <a:cubicBezTo>
                    <a:pt x="3" y="0"/>
                    <a:pt x="3" y="0"/>
                    <a:pt x="2" y="1"/>
                  </a:cubicBezTo>
                  <a:cubicBezTo>
                    <a:pt x="1" y="1"/>
                    <a:pt x="0" y="3"/>
                    <a:pt x="0" y="4"/>
                  </a:cubicBezTo>
                  <a:cubicBezTo>
                    <a:pt x="0" y="29"/>
                    <a:pt x="0" y="29"/>
                    <a:pt x="0" y="29"/>
                  </a:cubicBezTo>
                  <a:cubicBezTo>
                    <a:pt x="0" y="30"/>
                    <a:pt x="1" y="32"/>
                    <a:pt x="1" y="32"/>
                  </a:cubicBezTo>
                  <a:cubicBezTo>
                    <a:pt x="2" y="43"/>
                    <a:pt x="8" y="52"/>
                    <a:pt x="20" y="59"/>
                  </a:cubicBezTo>
                  <a:cubicBezTo>
                    <a:pt x="26" y="63"/>
                    <a:pt x="64" y="83"/>
                    <a:pt x="162" y="83"/>
                  </a:cubicBezTo>
                  <a:cubicBezTo>
                    <a:pt x="261" y="83"/>
                    <a:pt x="298" y="63"/>
                    <a:pt x="304" y="59"/>
                  </a:cubicBezTo>
                  <a:cubicBezTo>
                    <a:pt x="313" y="53"/>
                    <a:pt x="319" y="47"/>
                    <a:pt x="321" y="39"/>
                  </a:cubicBezTo>
                  <a:cubicBezTo>
                    <a:pt x="322" y="38"/>
                    <a:pt x="322" y="38"/>
                    <a:pt x="322" y="38"/>
                  </a:cubicBezTo>
                  <a:cubicBezTo>
                    <a:pt x="322" y="6"/>
                    <a:pt x="322" y="6"/>
                    <a:pt x="322" y="6"/>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8" name="Freeform 76"/>
            <p:cNvSpPr>
              <a:spLocks noEditPoints="1"/>
            </p:cNvSpPr>
            <p:nvPr/>
          </p:nvSpPr>
          <p:spPr bwMode="auto">
            <a:xfrm>
              <a:off x="579438" y="4322763"/>
              <a:ext cx="1208088" cy="581025"/>
            </a:xfrm>
            <a:custGeom>
              <a:avLst/>
              <a:gdLst>
                <a:gd name="T0" fmla="*/ 299 w 322"/>
                <a:gd name="T1" fmla="*/ 25 h 155"/>
                <a:gd name="T2" fmla="*/ 298 w 322"/>
                <a:gd name="T3" fmla="*/ 25 h 155"/>
                <a:gd name="T4" fmla="*/ 298 w 322"/>
                <a:gd name="T5" fmla="*/ 25 h 155"/>
                <a:gd name="T6" fmla="*/ 161 w 322"/>
                <a:gd name="T7" fmla="*/ 0 h 155"/>
                <a:gd name="T8" fmla="*/ 24 w 322"/>
                <a:gd name="T9" fmla="*/ 25 h 155"/>
                <a:gd name="T10" fmla="*/ 23 w 322"/>
                <a:gd name="T11" fmla="*/ 25 h 155"/>
                <a:gd name="T12" fmla="*/ 23 w 322"/>
                <a:gd name="T13" fmla="*/ 25 h 155"/>
                <a:gd name="T14" fmla="*/ 0 w 322"/>
                <a:gd name="T15" fmla="*/ 64 h 155"/>
                <a:gd name="T16" fmla="*/ 0 w 322"/>
                <a:gd name="T17" fmla="*/ 81 h 155"/>
                <a:gd name="T18" fmla="*/ 0 w 322"/>
                <a:gd name="T19" fmla="*/ 101 h 155"/>
                <a:gd name="T20" fmla="*/ 1 w 322"/>
                <a:gd name="T21" fmla="*/ 104 h 155"/>
                <a:gd name="T22" fmla="*/ 20 w 322"/>
                <a:gd name="T23" fmla="*/ 130 h 155"/>
                <a:gd name="T24" fmla="*/ 162 w 322"/>
                <a:gd name="T25" fmla="*/ 155 h 155"/>
                <a:gd name="T26" fmla="*/ 304 w 322"/>
                <a:gd name="T27" fmla="*/ 130 h 155"/>
                <a:gd name="T28" fmla="*/ 321 w 322"/>
                <a:gd name="T29" fmla="*/ 110 h 155"/>
                <a:gd name="T30" fmla="*/ 322 w 322"/>
                <a:gd name="T31" fmla="*/ 109 h 155"/>
                <a:gd name="T32" fmla="*/ 322 w 322"/>
                <a:gd name="T33" fmla="*/ 81 h 155"/>
                <a:gd name="T34" fmla="*/ 322 w 322"/>
                <a:gd name="T35" fmla="*/ 64 h 155"/>
                <a:gd name="T36" fmla="*/ 299 w 322"/>
                <a:gd name="T37" fmla="*/ 25 h 155"/>
                <a:gd name="T38" fmla="*/ 65 w 322"/>
                <a:gd name="T39" fmla="*/ 60 h 155"/>
                <a:gd name="T40" fmla="*/ 56 w 322"/>
                <a:gd name="T41" fmla="*/ 72 h 155"/>
                <a:gd name="T42" fmla="*/ 60 w 322"/>
                <a:gd name="T43" fmla="*/ 81 h 155"/>
                <a:gd name="T44" fmla="*/ 60 w 322"/>
                <a:gd name="T45" fmla="*/ 81 h 155"/>
                <a:gd name="T46" fmla="*/ 61 w 322"/>
                <a:gd name="T47" fmla="*/ 83 h 155"/>
                <a:gd name="T48" fmla="*/ 60 w 322"/>
                <a:gd name="T49" fmla="*/ 84 h 155"/>
                <a:gd name="T50" fmla="*/ 43 w 322"/>
                <a:gd name="T51" fmla="*/ 76 h 155"/>
                <a:gd name="T52" fmla="*/ 32 w 322"/>
                <a:gd name="T53" fmla="*/ 61 h 155"/>
                <a:gd name="T54" fmla="*/ 43 w 322"/>
                <a:gd name="T55" fmla="*/ 46 h 155"/>
                <a:gd name="T56" fmla="*/ 161 w 322"/>
                <a:gd name="T57" fmla="*/ 27 h 155"/>
                <a:gd name="T58" fmla="*/ 279 w 322"/>
                <a:gd name="T59" fmla="*/ 46 h 155"/>
                <a:gd name="T60" fmla="*/ 290 w 322"/>
                <a:gd name="T61" fmla="*/ 61 h 155"/>
                <a:gd name="T62" fmla="*/ 279 w 322"/>
                <a:gd name="T63" fmla="*/ 76 h 155"/>
                <a:gd name="T64" fmla="*/ 261 w 322"/>
                <a:gd name="T65" fmla="*/ 84 h 155"/>
                <a:gd name="T66" fmla="*/ 261 w 322"/>
                <a:gd name="T67" fmla="*/ 83 h 155"/>
                <a:gd name="T68" fmla="*/ 261 w 322"/>
                <a:gd name="T69" fmla="*/ 81 h 155"/>
                <a:gd name="T70" fmla="*/ 261 w 322"/>
                <a:gd name="T71" fmla="*/ 81 h 155"/>
                <a:gd name="T72" fmla="*/ 266 w 322"/>
                <a:gd name="T73" fmla="*/ 72 h 155"/>
                <a:gd name="T74" fmla="*/ 256 w 322"/>
                <a:gd name="T75" fmla="*/ 60 h 155"/>
                <a:gd name="T76" fmla="*/ 161 w 322"/>
                <a:gd name="T77" fmla="*/ 44 h 155"/>
                <a:gd name="T78" fmla="*/ 65 w 322"/>
                <a:gd name="T79" fmla="*/ 6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155">
                  <a:moveTo>
                    <a:pt x="299" y="25"/>
                  </a:moveTo>
                  <a:cubicBezTo>
                    <a:pt x="299" y="25"/>
                    <a:pt x="299" y="25"/>
                    <a:pt x="298" y="25"/>
                  </a:cubicBezTo>
                  <a:cubicBezTo>
                    <a:pt x="298" y="25"/>
                    <a:pt x="298" y="25"/>
                    <a:pt x="298" y="25"/>
                  </a:cubicBezTo>
                  <a:cubicBezTo>
                    <a:pt x="289" y="19"/>
                    <a:pt x="252" y="0"/>
                    <a:pt x="161" y="0"/>
                  </a:cubicBezTo>
                  <a:cubicBezTo>
                    <a:pt x="70" y="0"/>
                    <a:pt x="33" y="19"/>
                    <a:pt x="24" y="25"/>
                  </a:cubicBezTo>
                  <a:cubicBezTo>
                    <a:pt x="24" y="25"/>
                    <a:pt x="23" y="25"/>
                    <a:pt x="23" y="25"/>
                  </a:cubicBezTo>
                  <a:cubicBezTo>
                    <a:pt x="23" y="25"/>
                    <a:pt x="23" y="25"/>
                    <a:pt x="23" y="25"/>
                  </a:cubicBezTo>
                  <a:cubicBezTo>
                    <a:pt x="4" y="38"/>
                    <a:pt x="0" y="53"/>
                    <a:pt x="0" y="64"/>
                  </a:cubicBezTo>
                  <a:cubicBezTo>
                    <a:pt x="0" y="81"/>
                    <a:pt x="0" y="81"/>
                    <a:pt x="0" y="81"/>
                  </a:cubicBezTo>
                  <a:cubicBezTo>
                    <a:pt x="0" y="101"/>
                    <a:pt x="0" y="101"/>
                    <a:pt x="0" y="101"/>
                  </a:cubicBezTo>
                  <a:cubicBezTo>
                    <a:pt x="0" y="102"/>
                    <a:pt x="1" y="103"/>
                    <a:pt x="1" y="104"/>
                  </a:cubicBezTo>
                  <a:cubicBezTo>
                    <a:pt x="2" y="114"/>
                    <a:pt x="8" y="123"/>
                    <a:pt x="20" y="130"/>
                  </a:cubicBezTo>
                  <a:cubicBezTo>
                    <a:pt x="26" y="134"/>
                    <a:pt x="64" y="155"/>
                    <a:pt x="162" y="155"/>
                  </a:cubicBezTo>
                  <a:cubicBezTo>
                    <a:pt x="261" y="155"/>
                    <a:pt x="298" y="134"/>
                    <a:pt x="304" y="130"/>
                  </a:cubicBezTo>
                  <a:cubicBezTo>
                    <a:pt x="313" y="125"/>
                    <a:pt x="319" y="118"/>
                    <a:pt x="321" y="110"/>
                  </a:cubicBezTo>
                  <a:cubicBezTo>
                    <a:pt x="322" y="110"/>
                    <a:pt x="322" y="109"/>
                    <a:pt x="322" y="109"/>
                  </a:cubicBezTo>
                  <a:cubicBezTo>
                    <a:pt x="322" y="81"/>
                    <a:pt x="322" y="81"/>
                    <a:pt x="322" y="81"/>
                  </a:cubicBezTo>
                  <a:cubicBezTo>
                    <a:pt x="322" y="64"/>
                    <a:pt x="322" y="64"/>
                    <a:pt x="322" y="64"/>
                  </a:cubicBezTo>
                  <a:cubicBezTo>
                    <a:pt x="322" y="53"/>
                    <a:pt x="318" y="37"/>
                    <a:pt x="299" y="25"/>
                  </a:cubicBezTo>
                  <a:close/>
                  <a:moveTo>
                    <a:pt x="65" y="60"/>
                  </a:moveTo>
                  <a:cubicBezTo>
                    <a:pt x="63" y="62"/>
                    <a:pt x="57" y="65"/>
                    <a:pt x="56" y="72"/>
                  </a:cubicBezTo>
                  <a:cubicBezTo>
                    <a:pt x="57" y="76"/>
                    <a:pt x="58" y="79"/>
                    <a:pt x="60" y="81"/>
                  </a:cubicBezTo>
                  <a:cubicBezTo>
                    <a:pt x="60" y="81"/>
                    <a:pt x="60" y="81"/>
                    <a:pt x="60" y="81"/>
                  </a:cubicBezTo>
                  <a:cubicBezTo>
                    <a:pt x="61" y="81"/>
                    <a:pt x="61" y="82"/>
                    <a:pt x="61" y="83"/>
                  </a:cubicBezTo>
                  <a:cubicBezTo>
                    <a:pt x="60" y="83"/>
                    <a:pt x="60" y="84"/>
                    <a:pt x="60" y="84"/>
                  </a:cubicBezTo>
                  <a:cubicBezTo>
                    <a:pt x="50" y="80"/>
                    <a:pt x="44" y="77"/>
                    <a:pt x="43" y="76"/>
                  </a:cubicBezTo>
                  <a:cubicBezTo>
                    <a:pt x="40" y="75"/>
                    <a:pt x="33" y="70"/>
                    <a:pt x="32" y="61"/>
                  </a:cubicBezTo>
                  <a:cubicBezTo>
                    <a:pt x="33" y="53"/>
                    <a:pt x="40" y="48"/>
                    <a:pt x="43" y="46"/>
                  </a:cubicBezTo>
                  <a:cubicBezTo>
                    <a:pt x="47" y="44"/>
                    <a:pt x="77" y="27"/>
                    <a:pt x="161" y="27"/>
                  </a:cubicBezTo>
                  <a:cubicBezTo>
                    <a:pt x="244" y="27"/>
                    <a:pt x="275" y="44"/>
                    <a:pt x="279" y="46"/>
                  </a:cubicBezTo>
                  <a:cubicBezTo>
                    <a:pt x="282" y="48"/>
                    <a:pt x="289" y="53"/>
                    <a:pt x="290" y="61"/>
                  </a:cubicBezTo>
                  <a:cubicBezTo>
                    <a:pt x="289" y="70"/>
                    <a:pt x="282" y="75"/>
                    <a:pt x="279" y="76"/>
                  </a:cubicBezTo>
                  <a:cubicBezTo>
                    <a:pt x="277" y="77"/>
                    <a:pt x="272" y="81"/>
                    <a:pt x="261" y="84"/>
                  </a:cubicBezTo>
                  <a:cubicBezTo>
                    <a:pt x="261" y="84"/>
                    <a:pt x="261" y="84"/>
                    <a:pt x="261" y="83"/>
                  </a:cubicBezTo>
                  <a:cubicBezTo>
                    <a:pt x="260" y="83"/>
                    <a:pt x="260" y="82"/>
                    <a:pt x="261" y="81"/>
                  </a:cubicBezTo>
                  <a:cubicBezTo>
                    <a:pt x="261" y="81"/>
                    <a:pt x="261" y="81"/>
                    <a:pt x="261" y="81"/>
                  </a:cubicBezTo>
                  <a:cubicBezTo>
                    <a:pt x="263" y="79"/>
                    <a:pt x="265" y="76"/>
                    <a:pt x="266" y="72"/>
                  </a:cubicBezTo>
                  <a:cubicBezTo>
                    <a:pt x="265" y="65"/>
                    <a:pt x="259" y="62"/>
                    <a:pt x="256" y="60"/>
                  </a:cubicBezTo>
                  <a:cubicBezTo>
                    <a:pt x="253" y="58"/>
                    <a:pt x="229" y="44"/>
                    <a:pt x="161" y="44"/>
                  </a:cubicBezTo>
                  <a:cubicBezTo>
                    <a:pt x="93" y="44"/>
                    <a:pt x="69" y="58"/>
                    <a:pt x="65" y="60"/>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89" name="Freeform 77"/>
            <p:cNvSpPr>
              <a:spLocks/>
            </p:cNvSpPr>
            <p:nvPr/>
          </p:nvSpPr>
          <p:spPr bwMode="auto">
            <a:xfrm>
              <a:off x="579438" y="5462591"/>
              <a:ext cx="1208088" cy="300036"/>
            </a:xfrm>
            <a:custGeom>
              <a:avLst/>
              <a:gdLst>
                <a:gd name="T0" fmla="*/ 320 w 322"/>
                <a:gd name="T1" fmla="*/ 2 h 80"/>
                <a:gd name="T2" fmla="*/ 318 w 322"/>
                <a:gd name="T3" fmla="*/ 1 h 80"/>
                <a:gd name="T4" fmla="*/ 316 w 322"/>
                <a:gd name="T5" fmla="*/ 2 h 80"/>
                <a:gd name="T6" fmla="*/ 162 w 322"/>
                <a:gd name="T7" fmla="*/ 29 h 80"/>
                <a:gd name="T8" fmla="*/ 7 w 322"/>
                <a:gd name="T9" fmla="*/ 1 h 80"/>
                <a:gd name="T10" fmla="*/ 7 w 322"/>
                <a:gd name="T11" fmla="*/ 1 h 80"/>
                <a:gd name="T12" fmla="*/ 6 w 322"/>
                <a:gd name="T13" fmla="*/ 0 h 80"/>
                <a:gd name="T14" fmla="*/ 4 w 322"/>
                <a:gd name="T15" fmla="*/ 0 h 80"/>
                <a:gd name="T16" fmla="*/ 2 w 322"/>
                <a:gd name="T17" fmla="*/ 0 h 80"/>
                <a:gd name="T18" fmla="*/ 0 w 322"/>
                <a:gd name="T19" fmla="*/ 4 h 80"/>
                <a:gd name="T20" fmla="*/ 0 w 322"/>
                <a:gd name="T21" fmla="*/ 16 h 80"/>
                <a:gd name="T22" fmla="*/ 24 w 322"/>
                <a:gd name="T23" fmla="*/ 55 h 80"/>
                <a:gd name="T24" fmla="*/ 161 w 322"/>
                <a:gd name="T25" fmla="*/ 80 h 80"/>
                <a:gd name="T26" fmla="*/ 298 w 322"/>
                <a:gd name="T27" fmla="*/ 55 h 80"/>
                <a:gd name="T28" fmla="*/ 322 w 322"/>
                <a:gd name="T29" fmla="*/ 16 h 80"/>
                <a:gd name="T30" fmla="*/ 322 w 322"/>
                <a:gd name="T31" fmla="*/ 5 h 80"/>
                <a:gd name="T32" fmla="*/ 320 w 322"/>
                <a:gd name="T3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2" h="80">
                  <a:moveTo>
                    <a:pt x="320" y="2"/>
                  </a:moveTo>
                  <a:cubicBezTo>
                    <a:pt x="319" y="1"/>
                    <a:pt x="318" y="1"/>
                    <a:pt x="318" y="1"/>
                  </a:cubicBezTo>
                  <a:cubicBezTo>
                    <a:pt x="317" y="1"/>
                    <a:pt x="316" y="1"/>
                    <a:pt x="316" y="2"/>
                  </a:cubicBezTo>
                  <a:cubicBezTo>
                    <a:pt x="302" y="10"/>
                    <a:pt x="260" y="29"/>
                    <a:pt x="162" y="29"/>
                  </a:cubicBezTo>
                  <a:cubicBezTo>
                    <a:pt x="63" y="29"/>
                    <a:pt x="21" y="9"/>
                    <a:pt x="7" y="1"/>
                  </a:cubicBezTo>
                  <a:cubicBezTo>
                    <a:pt x="7" y="1"/>
                    <a:pt x="7" y="1"/>
                    <a:pt x="7" y="1"/>
                  </a:cubicBezTo>
                  <a:cubicBezTo>
                    <a:pt x="6" y="0"/>
                    <a:pt x="6" y="0"/>
                    <a:pt x="6" y="0"/>
                  </a:cubicBezTo>
                  <a:cubicBezTo>
                    <a:pt x="6" y="0"/>
                    <a:pt x="5" y="0"/>
                    <a:pt x="4" y="0"/>
                  </a:cubicBezTo>
                  <a:cubicBezTo>
                    <a:pt x="3" y="0"/>
                    <a:pt x="3" y="0"/>
                    <a:pt x="2" y="0"/>
                  </a:cubicBezTo>
                  <a:cubicBezTo>
                    <a:pt x="1" y="1"/>
                    <a:pt x="0" y="2"/>
                    <a:pt x="0" y="4"/>
                  </a:cubicBezTo>
                  <a:cubicBezTo>
                    <a:pt x="0" y="16"/>
                    <a:pt x="0" y="16"/>
                    <a:pt x="0" y="16"/>
                  </a:cubicBezTo>
                  <a:cubicBezTo>
                    <a:pt x="0" y="27"/>
                    <a:pt x="4" y="43"/>
                    <a:pt x="24" y="55"/>
                  </a:cubicBezTo>
                  <a:cubicBezTo>
                    <a:pt x="33" y="61"/>
                    <a:pt x="70" y="80"/>
                    <a:pt x="161" y="80"/>
                  </a:cubicBezTo>
                  <a:cubicBezTo>
                    <a:pt x="252" y="80"/>
                    <a:pt x="289" y="61"/>
                    <a:pt x="298" y="55"/>
                  </a:cubicBezTo>
                  <a:cubicBezTo>
                    <a:pt x="317" y="43"/>
                    <a:pt x="322" y="27"/>
                    <a:pt x="322" y="16"/>
                  </a:cubicBezTo>
                  <a:cubicBezTo>
                    <a:pt x="322" y="5"/>
                    <a:pt x="322" y="5"/>
                    <a:pt x="322" y="5"/>
                  </a:cubicBezTo>
                  <a:cubicBezTo>
                    <a:pt x="322" y="4"/>
                    <a:pt x="321" y="2"/>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sp>
          <p:nvSpPr>
            <p:cNvPr id="90" name="Freeform 78"/>
            <p:cNvSpPr>
              <a:spLocks/>
            </p:cNvSpPr>
            <p:nvPr/>
          </p:nvSpPr>
          <p:spPr bwMode="auto">
            <a:xfrm>
              <a:off x="579438" y="4881563"/>
              <a:ext cx="1208088" cy="311150"/>
            </a:xfrm>
            <a:custGeom>
              <a:avLst/>
              <a:gdLst>
                <a:gd name="T0" fmla="*/ 320 w 322"/>
                <a:gd name="T1" fmla="*/ 2 h 83"/>
                <a:gd name="T2" fmla="*/ 318 w 322"/>
                <a:gd name="T3" fmla="*/ 2 h 83"/>
                <a:gd name="T4" fmla="*/ 316 w 322"/>
                <a:gd name="T5" fmla="*/ 2 h 83"/>
                <a:gd name="T6" fmla="*/ 162 w 322"/>
                <a:gd name="T7" fmla="*/ 30 h 83"/>
                <a:gd name="T8" fmla="*/ 7 w 322"/>
                <a:gd name="T9" fmla="*/ 1 h 83"/>
                <a:gd name="T10" fmla="*/ 7 w 322"/>
                <a:gd name="T11" fmla="*/ 1 h 83"/>
                <a:gd name="T12" fmla="*/ 6 w 322"/>
                <a:gd name="T13" fmla="*/ 1 h 83"/>
                <a:gd name="T14" fmla="*/ 4 w 322"/>
                <a:gd name="T15" fmla="*/ 0 h 83"/>
                <a:gd name="T16" fmla="*/ 2 w 322"/>
                <a:gd name="T17" fmla="*/ 0 h 83"/>
                <a:gd name="T18" fmla="*/ 0 w 322"/>
                <a:gd name="T19" fmla="*/ 4 h 83"/>
                <a:gd name="T20" fmla="*/ 0 w 322"/>
                <a:gd name="T21" fmla="*/ 29 h 83"/>
                <a:gd name="T22" fmla="*/ 1 w 322"/>
                <a:gd name="T23" fmla="*/ 32 h 83"/>
                <a:gd name="T24" fmla="*/ 20 w 322"/>
                <a:gd name="T25" fmla="*/ 59 h 83"/>
                <a:gd name="T26" fmla="*/ 162 w 322"/>
                <a:gd name="T27" fmla="*/ 83 h 83"/>
                <a:gd name="T28" fmla="*/ 304 w 322"/>
                <a:gd name="T29" fmla="*/ 59 h 83"/>
                <a:gd name="T30" fmla="*/ 321 w 322"/>
                <a:gd name="T31" fmla="*/ 38 h 83"/>
                <a:gd name="T32" fmla="*/ 322 w 322"/>
                <a:gd name="T33" fmla="*/ 37 h 83"/>
                <a:gd name="T34" fmla="*/ 322 w 322"/>
                <a:gd name="T35" fmla="*/ 5 h 83"/>
                <a:gd name="T36" fmla="*/ 320 w 322"/>
                <a:gd name="T37"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 h="83">
                  <a:moveTo>
                    <a:pt x="320" y="2"/>
                  </a:moveTo>
                  <a:cubicBezTo>
                    <a:pt x="319" y="2"/>
                    <a:pt x="318" y="2"/>
                    <a:pt x="318" y="2"/>
                  </a:cubicBezTo>
                  <a:cubicBezTo>
                    <a:pt x="317" y="2"/>
                    <a:pt x="316" y="2"/>
                    <a:pt x="316" y="2"/>
                  </a:cubicBezTo>
                  <a:cubicBezTo>
                    <a:pt x="302" y="10"/>
                    <a:pt x="260" y="30"/>
                    <a:pt x="162" y="30"/>
                  </a:cubicBezTo>
                  <a:cubicBezTo>
                    <a:pt x="63" y="30"/>
                    <a:pt x="21" y="10"/>
                    <a:pt x="7" y="1"/>
                  </a:cubicBezTo>
                  <a:cubicBezTo>
                    <a:pt x="7" y="1"/>
                    <a:pt x="7" y="1"/>
                    <a:pt x="7" y="1"/>
                  </a:cubicBezTo>
                  <a:cubicBezTo>
                    <a:pt x="6" y="1"/>
                    <a:pt x="6" y="1"/>
                    <a:pt x="6" y="1"/>
                  </a:cubicBezTo>
                  <a:cubicBezTo>
                    <a:pt x="6" y="0"/>
                    <a:pt x="5" y="0"/>
                    <a:pt x="4" y="0"/>
                  </a:cubicBezTo>
                  <a:cubicBezTo>
                    <a:pt x="3" y="0"/>
                    <a:pt x="3" y="0"/>
                    <a:pt x="2" y="0"/>
                  </a:cubicBezTo>
                  <a:cubicBezTo>
                    <a:pt x="1" y="1"/>
                    <a:pt x="0" y="2"/>
                    <a:pt x="0" y="4"/>
                  </a:cubicBezTo>
                  <a:cubicBezTo>
                    <a:pt x="0" y="29"/>
                    <a:pt x="0" y="29"/>
                    <a:pt x="0" y="29"/>
                  </a:cubicBezTo>
                  <a:cubicBezTo>
                    <a:pt x="0" y="30"/>
                    <a:pt x="1" y="31"/>
                    <a:pt x="1" y="32"/>
                  </a:cubicBezTo>
                  <a:cubicBezTo>
                    <a:pt x="2" y="43"/>
                    <a:pt x="8" y="52"/>
                    <a:pt x="20" y="59"/>
                  </a:cubicBezTo>
                  <a:cubicBezTo>
                    <a:pt x="26" y="63"/>
                    <a:pt x="64" y="83"/>
                    <a:pt x="162" y="83"/>
                  </a:cubicBezTo>
                  <a:cubicBezTo>
                    <a:pt x="261" y="83"/>
                    <a:pt x="298" y="63"/>
                    <a:pt x="304" y="59"/>
                  </a:cubicBezTo>
                  <a:cubicBezTo>
                    <a:pt x="313" y="53"/>
                    <a:pt x="319" y="46"/>
                    <a:pt x="321" y="38"/>
                  </a:cubicBezTo>
                  <a:cubicBezTo>
                    <a:pt x="322" y="38"/>
                    <a:pt x="322" y="38"/>
                    <a:pt x="322" y="37"/>
                  </a:cubicBezTo>
                  <a:cubicBezTo>
                    <a:pt x="322" y="5"/>
                    <a:pt x="322" y="5"/>
                    <a:pt x="322" y="5"/>
                  </a:cubicBezTo>
                  <a:cubicBezTo>
                    <a:pt x="322" y="4"/>
                    <a:pt x="321" y="3"/>
                    <a:pt x="320" y="2"/>
                  </a:cubicBezTo>
                  <a:close/>
                </a:path>
              </a:pathLst>
            </a:custGeom>
            <a:grpFill/>
            <a:ln w="9525">
              <a:noFill/>
              <a:round/>
              <a:headEnd/>
              <a:tailEnd/>
            </a:ln>
          </p:spPr>
          <p:txBody>
            <a:bodyPr vert="horz" wrap="square" lIns="53788" tIns="26894" rIns="53788" bIns="26894" numCol="1" anchor="t" anchorCtr="0" compatLnSpc="1">
              <a:prstTxWarp prst="textNoShape">
                <a:avLst/>
              </a:prstTxWarp>
            </a:bodyPr>
            <a:lstStyle/>
            <a:p>
              <a:endParaRPr lang="it-IT" sz="1059"/>
            </a:p>
          </p:txBody>
        </p:sp>
      </p:grpSp>
      <p:pic>
        <p:nvPicPr>
          <p:cNvPr id="40" name="Picture 2" descr="Predi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1855" y="300082"/>
            <a:ext cx="882145" cy="596558"/>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Connecteur droit 100"/>
          <p:cNvCxnSpPr/>
          <p:nvPr/>
        </p:nvCxnSpPr>
        <p:spPr>
          <a:xfrm flipV="1">
            <a:off x="228000" y="5085184"/>
            <a:ext cx="11736000" cy="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3" name="ZoneTexte 102"/>
          <p:cNvSpPr txBox="1"/>
          <p:nvPr/>
        </p:nvSpPr>
        <p:spPr>
          <a:xfrm>
            <a:off x="83332" y="5381344"/>
            <a:ext cx="2448272" cy="92333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200" dirty="0">
                <a:solidFill>
                  <a:schemeClr val="accent2"/>
                </a:solidFill>
              </a:rPr>
              <a:t>iOS App only w/ offline cap. to record qual. issues</a:t>
            </a:r>
          </a:p>
          <a:p>
            <a:pPr marL="285750" indent="-285750">
              <a:buFont typeface="Arial" panose="020B0604020202020204" pitchFamily="34" charset="0"/>
              <a:buChar char="•"/>
            </a:pPr>
            <a:r>
              <a:rPr lang="en-US" sz="1200" dirty="0">
                <a:solidFill>
                  <a:schemeClr val="accent2"/>
                </a:solidFill>
              </a:rPr>
              <a:t>5 steps workflow to log, assign, accept, solve &amp; close</a:t>
            </a:r>
          </a:p>
          <a:p>
            <a:pPr marL="285750" indent="-285750">
              <a:buFont typeface="Arial" panose="020B0604020202020204" pitchFamily="34" charset="0"/>
              <a:buChar char="•"/>
            </a:pPr>
            <a:r>
              <a:rPr lang="en-US" sz="1200" dirty="0">
                <a:solidFill>
                  <a:schemeClr val="accent2"/>
                </a:solidFill>
              </a:rPr>
              <a:t>SSO enabled, GE Store available</a:t>
            </a:r>
          </a:p>
        </p:txBody>
      </p:sp>
      <p:sp>
        <p:nvSpPr>
          <p:cNvPr id="104" name="ZoneTexte 103"/>
          <p:cNvSpPr txBox="1"/>
          <p:nvPr/>
        </p:nvSpPr>
        <p:spPr>
          <a:xfrm>
            <a:off x="638527" y="5121188"/>
            <a:ext cx="1893077" cy="215444"/>
          </a:xfrm>
          <a:prstGeom prst="rect">
            <a:avLst/>
          </a:prstGeom>
          <a:noFill/>
        </p:spPr>
        <p:txBody>
          <a:bodyPr wrap="square" lIns="0" tIns="0" rIns="0" bIns="0" rtlCol="0">
            <a:spAutoFit/>
          </a:bodyPr>
          <a:lstStyle/>
          <a:p>
            <a:pPr algn="ctr"/>
            <a:r>
              <a:rPr lang="en-US" sz="1400" b="1" dirty="0">
                <a:solidFill>
                  <a:schemeClr val="bg1">
                    <a:lumMod val="50000"/>
                  </a:schemeClr>
                </a:solidFill>
              </a:rPr>
              <a:t>MVP I POC –  Q1 ‘17</a:t>
            </a:r>
          </a:p>
        </p:txBody>
      </p:sp>
      <p:sp>
        <p:nvSpPr>
          <p:cNvPr id="105" name="ZoneTexte 104"/>
          <p:cNvSpPr txBox="1"/>
          <p:nvPr/>
        </p:nvSpPr>
        <p:spPr>
          <a:xfrm>
            <a:off x="5558331" y="5121188"/>
            <a:ext cx="2666688" cy="215444"/>
          </a:xfrm>
          <a:prstGeom prst="rect">
            <a:avLst/>
          </a:prstGeom>
          <a:noFill/>
        </p:spPr>
        <p:txBody>
          <a:bodyPr wrap="square" lIns="0" tIns="0" rIns="0" bIns="0" rtlCol="0">
            <a:spAutoFit/>
          </a:bodyPr>
          <a:lstStyle/>
          <a:p>
            <a:pPr algn="ctr"/>
            <a:r>
              <a:rPr lang="en-US" sz="1400" b="1" dirty="0">
                <a:solidFill>
                  <a:schemeClr val="bg1">
                    <a:lumMod val="50000"/>
                  </a:schemeClr>
                </a:solidFill>
              </a:rPr>
              <a:t>MVP III – S&amp;QM &amp; </a:t>
            </a:r>
            <a:r>
              <a:rPr lang="en-US" sz="1400" b="1" dirty="0" err="1">
                <a:solidFill>
                  <a:schemeClr val="bg1">
                    <a:lumMod val="50000"/>
                  </a:schemeClr>
                </a:solidFill>
              </a:rPr>
              <a:t>Datalake</a:t>
            </a:r>
            <a:r>
              <a:rPr lang="en-US" sz="1400" b="1" dirty="0">
                <a:solidFill>
                  <a:schemeClr val="bg1">
                    <a:lumMod val="50000"/>
                  </a:schemeClr>
                </a:solidFill>
              </a:rPr>
              <a:t> Q4 ‘17</a:t>
            </a:r>
          </a:p>
        </p:txBody>
      </p:sp>
      <p:sp>
        <p:nvSpPr>
          <p:cNvPr id="107" name="ZoneTexte 106"/>
          <p:cNvSpPr txBox="1"/>
          <p:nvPr/>
        </p:nvSpPr>
        <p:spPr>
          <a:xfrm>
            <a:off x="5556870" y="5381344"/>
            <a:ext cx="2514695" cy="553998"/>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200" dirty="0">
                <a:solidFill>
                  <a:schemeClr val="accent2"/>
                </a:solidFill>
              </a:rPr>
              <a:t>Q3 ‘17 : One way creation from </a:t>
            </a:r>
            <a:r>
              <a:rPr lang="en-US" sz="1200" dirty="0" err="1">
                <a:solidFill>
                  <a:schemeClr val="accent2"/>
                </a:solidFill>
              </a:rPr>
              <a:t>Predix</a:t>
            </a:r>
            <a:r>
              <a:rPr lang="en-US" sz="1200" dirty="0">
                <a:solidFill>
                  <a:schemeClr val="accent2"/>
                </a:solidFill>
              </a:rPr>
              <a:t> to S&amp;QM &amp; </a:t>
            </a:r>
            <a:r>
              <a:rPr lang="en-US" sz="1200" dirty="0" err="1">
                <a:solidFill>
                  <a:schemeClr val="accent2"/>
                </a:solidFill>
              </a:rPr>
              <a:t>Datalake</a:t>
            </a:r>
            <a:endParaRPr lang="en-US" sz="1200" dirty="0">
              <a:solidFill>
                <a:schemeClr val="accent2"/>
              </a:solidFill>
            </a:endParaRPr>
          </a:p>
          <a:p>
            <a:pPr marL="285750" indent="-285750">
              <a:buFont typeface="Arial" panose="020B0604020202020204" pitchFamily="34" charset="0"/>
              <a:buChar char="•"/>
            </a:pPr>
            <a:endParaRPr lang="en-US" sz="1200" dirty="0"/>
          </a:p>
        </p:txBody>
      </p:sp>
      <p:sp>
        <p:nvSpPr>
          <p:cNvPr id="108" name="ZoneTexte 107"/>
          <p:cNvSpPr txBox="1"/>
          <p:nvPr/>
        </p:nvSpPr>
        <p:spPr>
          <a:xfrm>
            <a:off x="2661645" y="5121188"/>
            <a:ext cx="2766645" cy="215444"/>
          </a:xfrm>
          <a:prstGeom prst="rect">
            <a:avLst/>
          </a:prstGeom>
          <a:noFill/>
        </p:spPr>
        <p:txBody>
          <a:bodyPr wrap="square" lIns="0" tIns="0" rIns="0" bIns="0" rtlCol="0">
            <a:spAutoFit/>
          </a:bodyPr>
          <a:lstStyle/>
          <a:p>
            <a:pPr algn="ctr"/>
            <a:r>
              <a:rPr lang="en-US" sz="1400" b="1" dirty="0">
                <a:solidFill>
                  <a:schemeClr val="bg1">
                    <a:lumMod val="50000"/>
                  </a:schemeClr>
                </a:solidFill>
              </a:rPr>
              <a:t>MVP II – Deployment – Q3’17</a:t>
            </a:r>
          </a:p>
        </p:txBody>
      </p:sp>
      <p:sp>
        <p:nvSpPr>
          <p:cNvPr id="109" name="ZoneTexte 108"/>
          <p:cNvSpPr txBox="1"/>
          <p:nvPr/>
        </p:nvSpPr>
        <p:spPr>
          <a:xfrm>
            <a:off x="2824034" y="5381344"/>
            <a:ext cx="2293708" cy="92333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200" dirty="0">
                <a:solidFill>
                  <a:schemeClr val="accent2"/>
                </a:solidFill>
              </a:rPr>
              <a:t>One way offline NC creation from </a:t>
            </a:r>
            <a:r>
              <a:rPr lang="en-US" sz="1200" dirty="0" err="1">
                <a:solidFill>
                  <a:schemeClr val="accent2"/>
                </a:solidFill>
              </a:rPr>
              <a:t>Predix</a:t>
            </a:r>
            <a:r>
              <a:rPr lang="en-US" sz="1200" dirty="0">
                <a:solidFill>
                  <a:schemeClr val="accent2"/>
                </a:solidFill>
              </a:rPr>
              <a:t> to SFDC</a:t>
            </a:r>
          </a:p>
          <a:p>
            <a:pPr marL="285750" indent="-285750">
              <a:buFont typeface="Arial" panose="020B0604020202020204" pitchFamily="34" charset="0"/>
              <a:buChar char="•"/>
            </a:pPr>
            <a:r>
              <a:rPr lang="en-US" sz="1200" dirty="0">
                <a:solidFill>
                  <a:schemeClr val="accent2"/>
                </a:solidFill>
              </a:rPr>
              <a:t>Look &amp; feel &amp; forms enhancements</a:t>
            </a:r>
          </a:p>
          <a:p>
            <a:endParaRPr lang="en-US" sz="1200" dirty="0">
              <a:solidFill>
                <a:schemeClr val="accent2"/>
              </a:solidFill>
            </a:endParaRPr>
          </a:p>
        </p:txBody>
      </p:sp>
      <p:sp>
        <p:nvSpPr>
          <p:cNvPr id="110" name="ZoneTexte 109"/>
          <p:cNvSpPr txBox="1"/>
          <p:nvPr/>
        </p:nvSpPr>
        <p:spPr>
          <a:xfrm>
            <a:off x="10224550" y="5121188"/>
            <a:ext cx="1739450" cy="215444"/>
          </a:xfrm>
          <a:prstGeom prst="rect">
            <a:avLst/>
          </a:prstGeom>
          <a:noFill/>
        </p:spPr>
        <p:txBody>
          <a:bodyPr wrap="square" lIns="0" tIns="0" rIns="0" bIns="0" rtlCol="0">
            <a:spAutoFit/>
          </a:bodyPr>
          <a:lstStyle/>
          <a:p>
            <a:pPr algn="ctr"/>
            <a:r>
              <a:rPr lang="en-US" sz="1400" b="1" dirty="0">
                <a:solidFill>
                  <a:schemeClr val="bg1">
                    <a:lumMod val="50000"/>
                  </a:schemeClr>
                </a:solidFill>
              </a:rPr>
              <a:t>MVP V – Q2 ‘18</a:t>
            </a:r>
          </a:p>
        </p:txBody>
      </p:sp>
      <p:cxnSp>
        <p:nvCxnSpPr>
          <p:cNvPr id="112" name="Connecteur droit 111"/>
          <p:cNvCxnSpPr/>
          <p:nvPr/>
        </p:nvCxnSpPr>
        <p:spPr>
          <a:xfrm flipV="1">
            <a:off x="2533740" y="5336632"/>
            <a:ext cx="0" cy="90000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Connecteur droit 114"/>
          <p:cNvCxnSpPr/>
          <p:nvPr/>
        </p:nvCxnSpPr>
        <p:spPr>
          <a:xfrm flipV="1">
            <a:off x="5428290" y="5333927"/>
            <a:ext cx="0" cy="90000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Connecteur droit 115"/>
          <p:cNvCxnSpPr/>
          <p:nvPr/>
        </p:nvCxnSpPr>
        <p:spPr>
          <a:xfrm flipV="1">
            <a:off x="8352556" y="5331776"/>
            <a:ext cx="0" cy="90000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7" name="ZoneTexte 116"/>
          <p:cNvSpPr txBox="1"/>
          <p:nvPr/>
        </p:nvSpPr>
        <p:spPr>
          <a:xfrm>
            <a:off x="10421062" y="5381344"/>
            <a:ext cx="1723610" cy="1107996"/>
          </a:xfrm>
          <a:prstGeom prst="rect">
            <a:avLst/>
          </a:prstGeom>
          <a:noFill/>
        </p:spPr>
        <p:txBody>
          <a:bodyPr wrap="square" lIns="0" tIns="0" rIns="0" bIns="0" rtlCol="0">
            <a:spAutoFit/>
          </a:bodyPr>
          <a:lstStyle>
            <a:defPPr>
              <a:defRPr lang="en-US"/>
            </a:defPPr>
            <a:lvl1pPr marL="285750" indent="-285750">
              <a:buFont typeface="Arial" panose="020B0604020202020204" pitchFamily="34" charset="0"/>
              <a:buChar char="•"/>
              <a:defRPr sz="1200">
                <a:solidFill>
                  <a:schemeClr val="accent2"/>
                </a:solidFill>
              </a:defRPr>
            </a:lvl1pPr>
          </a:lstStyle>
          <a:p>
            <a:r>
              <a:rPr lang="en-US" dirty="0"/>
              <a:t>Android App</a:t>
            </a:r>
          </a:p>
          <a:p>
            <a:r>
              <a:rPr lang="en-US" dirty="0"/>
              <a:t>Web UI</a:t>
            </a:r>
          </a:p>
          <a:p>
            <a:r>
              <a:rPr lang="en-US" dirty="0"/>
              <a:t>Integration Slack</a:t>
            </a:r>
          </a:p>
          <a:p>
            <a:r>
              <a:rPr lang="en-US" dirty="0"/>
              <a:t>Forms &amp; workflows </a:t>
            </a:r>
            <a:r>
              <a:rPr lang="en-US" dirty="0" err="1"/>
              <a:t>param</a:t>
            </a:r>
            <a:r>
              <a:rPr lang="en-US" dirty="0"/>
              <a:t>. via Metamodel</a:t>
            </a:r>
          </a:p>
          <a:p>
            <a:endParaRPr lang="en-US" dirty="0"/>
          </a:p>
        </p:txBody>
      </p:sp>
      <p:sp>
        <p:nvSpPr>
          <p:cNvPr id="42" name="Ellipse 41"/>
          <p:cNvSpPr/>
          <p:nvPr/>
        </p:nvSpPr>
        <p:spPr>
          <a:xfrm>
            <a:off x="4169896" y="2186267"/>
            <a:ext cx="540000" cy="540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11"/>
          <p:cNvSpPr>
            <a:spLocks noChangeAspect="1" noEditPoints="1"/>
          </p:cNvSpPr>
          <p:nvPr/>
        </p:nvSpPr>
        <p:spPr bwMode="auto">
          <a:xfrm>
            <a:off x="4273164" y="2294953"/>
            <a:ext cx="333288" cy="324000"/>
          </a:xfrm>
          <a:custGeom>
            <a:avLst/>
            <a:gdLst>
              <a:gd name="T0" fmla="*/ 384 w 395"/>
              <a:gd name="T1" fmla="*/ 157 h 384"/>
              <a:gd name="T2" fmla="*/ 376 w 395"/>
              <a:gd name="T3" fmla="*/ 151 h 384"/>
              <a:gd name="T4" fmla="*/ 339 w 395"/>
              <a:gd name="T5" fmla="*/ 151 h 384"/>
              <a:gd name="T6" fmla="*/ 317 w 395"/>
              <a:gd name="T7" fmla="*/ 105 h 384"/>
              <a:gd name="T8" fmla="*/ 340 w 395"/>
              <a:gd name="T9" fmla="*/ 82 h 384"/>
              <a:gd name="T10" fmla="*/ 342 w 395"/>
              <a:gd name="T11" fmla="*/ 73 h 384"/>
              <a:gd name="T12" fmla="*/ 304 w 395"/>
              <a:gd name="T13" fmla="*/ 35 h 384"/>
              <a:gd name="T14" fmla="*/ 295 w 395"/>
              <a:gd name="T15" fmla="*/ 37 h 384"/>
              <a:gd name="T16" fmla="*/ 269 w 395"/>
              <a:gd name="T17" fmla="*/ 63 h 384"/>
              <a:gd name="T18" fmla="*/ 230 w 395"/>
              <a:gd name="T19" fmla="*/ 48 h 384"/>
              <a:gd name="T20" fmla="*/ 230 w 395"/>
              <a:gd name="T21" fmla="*/ 14 h 384"/>
              <a:gd name="T22" fmla="*/ 224 w 395"/>
              <a:gd name="T23" fmla="*/ 6 h 384"/>
              <a:gd name="T24" fmla="*/ 197 w 395"/>
              <a:gd name="T25" fmla="*/ 0 h 384"/>
              <a:gd name="T26" fmla="*/ 171 w 395"/>
              <a:gd name="T27" fmla="*/ 6 h 384"/>
              <a:gd name="T28" fmla="*/ 166 w 395"/>
              <a:gd name="T29" fmla="*/ 14 h 384"/>
              <a:gd name="T30" fmla="*/ 166 w 395"/>
              <a:gd name="T31" fmla="*/ 48 h 384"/>
              <a:gd name="T32" fmla="*/ 118 w 395"/>
              <a:gd name="T33" fmla="*/ 68 h 384"/>
              <a:gd name="T34" fmla="*/ 94 w 395"/>
              <a:gd name="T35" fmla="*/ 43 h 384"/>
              <a:gd name="T36" fmla="*/ 85 w 395"/>
              <a:gd name="T37" fmla="*/ 41 h 384"/>
              <a:gd name="T38" fmla="*/ 47 w 395"/>
              <a:gd name="T39" fmla="*/ 79 h 384"/>
              <a:gd name="T40" fmla="*/ 49 w 395"/>
              <a:gd name="T41" fmla="*/ 89 h 384"/>
              <a:gd name="T42" fmla="*/ 73 w 395"/>
              <a:gd name="T43" fmla="*/ 113 h 384"/>
              <a:gd name="T44" fmla="*/ 56 w 395"/>
              <a:gd name="T45" fmla="*/ 151 h 384"/>
              <a:gd name="T46" fmla="*/ 19 w 395"/>
              <a:gd name="T47" fmla="*/ 151 h 384"/>
              <a:gd name="T48" fmla="*/ 11 w 395"/>
              <a:gd name="T49" fmla="*/ 156 h 384"/>
              <a:gd name="T50" fmla="*/ 11 w 395"/>
              <a:gd name="T51" fmla="*/ 209 h 384"/>
              <a:gd name="T52" fmla="*/ 19 w 395"/>
              <a:gd name="T53" fmla="*/ 215 h 384"/>
              <a:gd name="T54" fmla="*/ 52 w 395"/>
              <a:gd name="T55" fmla="*/ 215 h 384"/>
              <a:gd name="T56" fmla="*/ 68 w 395"/>
              <a:gd name="T57" fmla="*/ 263 h 384"/>
              <a:gd name="T58" fmla="*/ 43 w 395"/>
              <a:gd name="T59" fmla="*/ 289 h 384"/>
              <a:gd name="T60" fmla="*/ 41 w 395"/>
              <a:gd name="T61" fmla="*/ 298 h 384"/>
              <a:gd name="T62" fmla="*/ 78 w 395"/>
              <a:gd name="T63" fmla="*/ 336 h 384"/>
              <a:gd name="T64" fmla="*/ 82 w 395"/>
              <a:gd name="T65" fmla="*/ 337 h 384"/>
              <a:gd name="T66" fmla="*/ 88 w 395"/>
              <a:gd name="T67" fmla="*/ 334 h 384"/>
              <a:gd name="T68" fmla="*/ 111 w 395"/>
              <a:gd name="T69" fmla="*/ 311 h 384"/>
              <a:gd name="T70" fmla="*/ 166 w 395"/>
              <a:gd name="T71" fmla="*/ 336 h 384"/>
              <a:gd name="T72" fmla="*/ 166 w 395"/>
              <a:gd name="T73" fmla="*/ 370 h 384"/>
              <a:gd name="T74" fmla="*/ 171 w 395"/>
              <a:gd name="T75" fmla="*/ 378 h 384"/>
              <a:gd name="T76" fmla="*/ 198 w 395"/>
              <a:gd name="T77" fmla="*/ 384 h 384"/>
              <a:gd name="T78" fmla="*/ 224 w 395"/>
              <a:gd name="T79" fmla="*/ 378 h 384"/>
              <a:gd name="T80" fmla="*/ 229 w 395"/>
              <a:gd name="T81" fmla="*/ 370 h 384"/>
              <a:gd name="T82" fmla="*/ 229 w 395"/>
              <a:gd name="T83" fmla="*/ 336 h 384"/>
              <a:gd name="T84" fmla="*/ 277 w 395"/>
              <a:gd name="T85" fmla="*/ 316 h 384"/>
              <a:gd name="T86" fmla="*/ 299 w 395"/>
              <a:gd name="T87" fmla="*/ 338 h 384"/>
              <a:gd name="T88" fmla="*/ 299 w 395"/>
              <a:gd name="T89" fmla="*/ 338 h 384"/>
              <a:gd name="T90" fmla="*/ 301 w 395"/>
              <a:gd name="T91" fmla="*/ 341 h 384"/>
              <a:gd name="T92" fmla="*/ 307 w 395"/>
              <a:gd name="T93" fmla="*/ 343 h 384"/>
              <a:gd name="T94" fmla="*/ 310 w 395"/>
              <a:gd name="T95" fmla="*/ 343 h 384"/>
              <a:gd name="T96" fmla="*/ 348 w 395"/>
              <a:gd name="T97" fmla="*/ 305 h 384"/>
              <a:gd name="T98" fmla="*/ 346 w 395"/>
              <a:gd name="T99" fmla="*/ 295 h 384"/>
              <a:gd name="T100" fmla="*/ 322 w 395"/>
              <a:gd name="T101" fmla="*/ 271 h 384"/>
              <a:gd name="T102" fmla="*/ 343 w 395"/>
              <a:gd name="T103" fmla="*/ 215 h 384"/>
              <a:gd name="T104" fmla="*/ 376 w 395"/>
              <a:gd name="T105" fmla="*/ 215 h 384"/>
              <a:gd name="T106" fmla="*/ 384 w 395"/>
              <a:gd name="T107" fmla="*/ 210 h 384"/>
              <a:gd name="T108" fmla="*/ 384 w 395"/>
              <a:gd name="T109" fmla="*/ 157 h 384"/>
              <a:gd name="T110" fmla="*/ 259 w 395"/>
              <a:gd name="T111" fmla="*/ 192 h 384"/>
              <a:gd name="T112" fmla="*/ 198 w 395"/>
              <a:gd name="T113" fmla="*/ 253 h 384"/>
              <a:gd name="T114" fmla="*/ 136 w 395"/>
              <a:gd name="T115" fmla="*/ 192 h 384"/>
              <a:gd name="T116" fmla="*/ 198 w 395"/>
              <a:gd name="T117" fmla="*/ 130 h 384"/>
              <a:gd name="T118" fmla="*/ 259 w 395"/>
              <a:gd name="T119"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 h="384">
                <a:moveTo>
                  <a:pt x="384" y="157"/>
                </a:moveTo>
                <a:cubicBezTo>
                  <a:pt x="383" y="153"/>
                  <a:pt x="379" y="151"/>
                  <a:pt x="376" y="151"/>
                </a:cubicBezTo>
                <a:cubicBezTo>
                  <a:pt x="339" y="151"/>
                  <a:pt x="339" y="151"/>
                  <a:pt x="339" y="151"/>
                </a:cubicBezTo>
                <a:cubicBezTo>
                  <a:pt x="334" y="135"/>
                  <a:pt x="327" y="119"/>
                  <a:pt x="317" y="105"/>
                </a:cubicBezTo>
                <a:cubicBezTo>
                  <a:pt x="340" y="82"/>
                  <a:pt x="340" y="82"/>
                  <a:pt x="340" y="82"/>
                </a:cubicBezTo>
                <a:cubicBezTo>
                  <a:pt x="342" y="80"/>
                  <a:pt x="343" y="76"/>
                  <a:pt x="342" y="73"/>
                </a:cubicBezTo>
                <a:cubicBezTo>
                  <a:pt x="332" y="48"/>
                  <a:pt x="312" y="38"/>
                  <a:pt x="304" y="35"/>
                </a:cubicBezTo>
                <a:cubicBezTo>
                  <a:pt x="301" y="34"/>
                  <a:pt x="297" y="35"/>
                  <a:pt x="295" y="37"/>
                </a:cubicBezTo>
                <a:cubicBezTo>
                  <a:pt x="269" y="63"/>
                  <a:pt x="269" y="63"/>
                  <a:pt x="269" y="63"/>
                </a:cubicBezTo>
                <a:cubicBezTo>
                  <a:pt x="257" y="56"/>
                  <a:pt x="243" y="51"/>
                  <a:pt x="230" y="48"/>
                </a:cubicBezTo>
                <a:cubicBezTo>
                  <a:pt x="230" y="14"/>
                  <a:pt x="230" y="14"/>
                  <a:pt x="230" y="14"/>
                </a:cubicBezTo>
                <a:cubicBezTo>
                  <a:pt x="230" y="10"/>
                  <a:pt x="227" y="7"/>
                  <a:pt x="224" y="6"/>
                </a:cubicBezTo>
                <a:cubicBezTo>
                  <a:pt x="215" y="2"/>
                  <a:pt x="206" y="0"/>
                  <a:pt x="197" y="0"/>
                </a:cubicBezTo>
                <a:cubicBezTo>
                  <a:pt x="191" y="0"/>
                  <a:pt x="181" y="1"/>
                  <a:pt x="171" y="6"/>
                </a:cubicBezTo>
                <a:cubicBezTo>
                  <a:pt x="168" y="7"/>
                  <a:pt x="166" y="10"/>
                  <a:pt x="166" y="14"/>
                </a:cubicBezTo>
                <a:cubicBezTo>
                  <a:pt x="166" y="48"/>
                  <a:pt x="166" y="48"/>
                  <a:pt x="166" y="48"/>
                </a:cubicBezTo>
                <a:cubicBezTo>
                  <a:pt x="149" y="52"/>
                  <a:pt x="133" y="58"/>
                  <a:pt x="118" y="68"/>
                </a:cubicBezTo>
                <a:cubicBezTo>
                  <a:pt x="94" y="43"/>
                  <a:pt x="94" y="43"/>
                  <a:pt x="94" y="43"/>
                </a:cubicBezTo>
                <a:cubicBezTo>
                  <a:pt x="92" y="41"/>
                  <a:pt x="88" y="40"/>
                  <a:pt x="85" y="41"/>
                </a:cubicBezTo>
                <a:cubicBezTo>
                  <a:pt x="60" y="51"/>
                  <a:pt x="50" y="71"/>
                  <a:pt x="47" y="79"/>
                </a:cubicBezTo>
                <a:cubicBezTo>
                  <a:pt x="46" y="82"/>
                  <a:pt x="46" y="86"/>
                  <a:pt x="49" y="89"/>
                </a:cubicBezTo>
                <a:cubicBezTo>
                  <a:pt x="73" y="113"/>
                  <a:pt x="73" y="113"/>
                  <a:pt x="73" y="113"/>
                </a:cubicBezTo>
                <a:cubicBezTo>
                  <a:pt x="66" y="125"/>
                  <a:pt x="60" y="137"/>
                  <a:pt x="56" y="151"/>
                </a:cubicBezTo>
                <a:cubicBezTo>
                  <a:pt x="19" y="151"/>
                  <a:pt x="19" y="151"/>
                  <a:pt x="19" y="151"/>
                </a:cubicBezTo>
                <a:cubicBezTo>
                  <a:pt x="16" y="151"/>
                  <a:pt x="13" y="153"/>
                  <a:pt x="11" y="156"/>
                </a:cubicBezTo>
                <a:cubicBezTo>
                  <a:pt x="0" y="181"/>
                  <a:pt x="8" y="202"/>
                  <a:pt x="11" y="209"/>
                </a:cubicBezTo>
                <a:cubicBezTo>
                  <a:pt x="13" y="213"/>
                  <a:pt x="16" y="215"/>
                  <a:pt x="19" y="215"/>
                </a:cubicBezTo>
                <a:cubicBezTo>
                  <a:pt x="52" y="215"/>
                  <a:pt x="52" y="215"/>
                  <a:pt x="52" y="215"/>
                </a:cubicBezTo>
                <a:cubicBezTo>
                  <a:pt x="55" y="232"/>
                  <a:pt x="60" y="249"/>
                  <a:pt x="68" y="263"/>
                </a:cubicBezTo>
                <a:cubicBezTo>
                  <a:pt x="43" y="289"/>
                  <a:pt x="43" y="289"/>
                  <a:pt x="43" y="289"/>
                </a:cubicBezTo>
                <a:cubicBezTo>
                  <a:pt x="40" y="292"/>
                  <a:pt x="39" y="295"/>
                  <a:pt x="41" y="298"/>
                </a:cubicBezTo>
                <a:cubicBezTo>
                  <a:pt x="51" y="324"/>
                  <a:pt x="70" y="333"/>
                  <a:pt x="78" y="336"/>
                </a:cubicBezTo>
                <a:cubicBezTo>
                  <a:pt x="79" y="337"/>
                  <a:pt x="81" y="337"/>
                  <a:pt x="82" y="337"/>
                </a:cubicBezTo>
                <a:cubicBezTo>
                  <a:pt x="84" y="337"/>
                  <a:pt x="86" y="336"/>
                  <a:pt x="88" y="334"/>
                </a:cubicBezTo>
                <a:cubicBezTo>
                  <a:pt x="111" y="311"/>
                  <a:pt x="111" y="311"/>
                  <a:pt x="111" y="311"/>
                </a:cubicBezTo>
                <a:cubicBezTo>
                  <a:pt x="127" y="323"/>
                  <a:pt x="145" y="332"/>
                  <a:pt x="166" y="336"/>
                </a:cubicBezTo>
                <a:cubicBezTo>
                  <a:pt x="166" y="370"/>
                  <a:pt x="166" y="370"/>
                  <a:pt x="166" y="370"/>
                </a:cubicBezTo>
                <a:cubicBezTo>
                  <a:pt x="166" y="374"/>
                  <a:pt x="168" y="377"/>
                  <a:pt x="171" y="378"/>
                </a:cubicBezTo>
                <a:cubicBezTo>
                  <a:pt x="180" y="382"/>
                  <a:pt x="189" y="384"/>
                  <a:pt x="198" y="384"/>
                </a:cubicBezTo>
                <a:cubicBezTo>
                  <a:pt x="204" y="384"/>
                  <a:pt x="214" y="383"/>
                  <a:pt x="224" y="378"/>
                </a:cubicBezTo>
                <a:cubicBezTo>
                  <a:pt x="227" y="377"/>
                  <a:pt x="229" y="374"/>
                  <a:pt x="229" y="370"/>
                </a:cubicBezTo>
                <a:cubicBezTo>
                  <a:pt x="229" y="336"/>
                  <a:pt x="229" y="336"/>
                  <a:pt x="229" y="336"/>
                </a:cubicBezTo>
                <a:cubicBezTo>
                  <a:pt x="247" y="332"/>
                  <a:pt x="262" y="326"/>
                  <a:pt x="277" y="316"/>
                </a:cubicBezTo>
                <a:cubicBezTo>
                  <a:pt x="299" y="338"/>
                  <a:pt x="299" y="338"/>
                  <a:pt x="299" y="338"/>
                </a:cubicBezTo>
                <a:cubicBezTo>
                  <a:pt x="299" y="338"/>
                  <a:pt x="299" y="338"/>
                  <a:pt x="299" y="338"/>
                </a:cubicBezTo>
                <a:cubicBezTo>
                  <a:pt x="301" y="341"/>
                  <a:pt x="301" y="341"/>
                  <a:pt x="301" y="341"/>
                </a:cubicBezTo>
                <a:cubicBezTo>
                  <a:pt x="303" y="342"/>
                  <a:pt x="305" y="343"/>
                  <a:pt x="307" y="343"/>
                </a:cubicBezTo>
                <a:cubicBezTo>
                  <a:pt x="308" y="343"/>
                  <a:pt x="309" y="343"/>
                  <a:pt x="310" y="343"/>
                </a:cubicBezTo>
                <a:cubicBezTo>
                  <a:pt x="336" y="333"/>
                  <a:pt x="345" y="313"/>
                  <a:pt x="348" y="305"/>
                </a:cubicBezTo>
                <a:cubicBezTo>
                  <a:pt x="349" y="302"/>
                  <a:pt x="349" y="298"/>
                  <a:pt x="346" y="295"/>
                </a:cubicBezTo>
                <a:cubicBezTo>
                  <a:pt x="322" y="271"/>
                  <a:pt x="322" y="271"/>
                  <a:pt x="322" y="271"/>
                </a:cubicBezTo>
                <a:cubicBezTo>
                  <a:pt x="333" y="255"/>
                  <a:pt x="340" y="235"/>
                  <a:pt x="343" y="215"/>
                </a:cubicBezTo>
                <a:cubicBezTo>
                  <a:pt x="376" y="215"/>
                  <a:pt x="376" y="215"/>
                  <a:pt x="376" y="215"/>
                </a:cubicBezTo>
                <a:cubicBezTo>
                  <a:pt x="379" y="215"/>
                  <a:pt x="382" y="213"/>
                  <a:pt x="384" y="210"/>
                </a:cubicBezTo>
                <a:cubicBezTo>
                  <a:pt x="395" y="185"/>
                  <a:pt x="387" y="164"/>
                  <a:pt x="384" y="157"/>
                </a:cubicBezTo>
                <a:close/>
                <a:moveTo>
                  <a:pt x="259" y="192"/>
                </a:moveTo>
                <a:cubicBezTo>
                  <a:pt x="259" y="226"/>
                  <a:pt x="232" y="253"/>
                  <a:pt x="198" y="253"/>
                </a:cubicBezTo>
                <a:cubicBezTo>
                  <a:pt x="164" y="253"/>
                  <a:pt x="136" y="226"/>
                  <a:pt x="136" y="192"/>
                </a:cubicBezTo>
                <a:cubicBezTo>
                  <a:pt x="136" y="158"/>
                  <a:pt x="164" y="130"/>
                  <a:pt x="198" y="130"/>
                </a:cubicBezTo>
                <a:cubicBezTo>
                  <a:pt x="232" y="130"/>
                  <a:pt x="259" y="158"/>
                  <a:pt x="259" y="192"/>
                </a:cubicBezTo>
                <a:close/>
              </a:path>
            </a:pathLst>
          </a:custGeom>
          <a:solidFill>
            <a:schemeClr val="tx1"/>
          </a:solidFill>
          <a:ln w="9525">
            <a:noFill/>
            <a:round/>
            <a:headEnd/>
            <a:tailEnd/>
          </a:ln>
        </p:spPr>
        <p:txBody>
          <a:bodyPr vert="horz" wrap="square" lIns="53788" tIns="26894" rIns="53788" bIns="26894" numCol="1" anchor="t" anchorCtr="0" compatLnSpc="1">
            <a:prstTxWarp prst="textNoShape">
              <a:avLst/>
            </a:prstTxWarp>
          </a:bodyPr>
          <a:lstStyle/>
          <a:p>
            <a:endParaRPr lang="en-US" sz="1059" dirty="0"/>
          </a:p>
        </p:txBody>
      </p:sp>
      <p:sp>
        <p:nvSpPr>
          <p:cNvPr id="45" name="Ellipse 44"/>
          <p:cNvSpPr/>
          <p:nvPr/>
        </p:nvSpPr>
        <p:spPr>
          <a:xfrm>
            <a:off x="5000644" y="1610123"/>
            <a:ext cx="540000" cy="540000"/>
          </a:xfrm>
          <a:prstGeom prst="ellipse">
            <a:avLst/>
          </a:prstGeom>
          <a:solidFill>
            <a:schemeClr val="bg1"/>
          </a:solid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111"/>
          <p:cNvSpPr>
            <a:spLocks noChangeAspect="1" noEditPoints="1"/>
          </p:cNvSpPr>
          <p:nvPr/>
        </p:nvSpPr>
        <p:spPr bwMode="auto">
          <a:xfrm>
            <a:off x="5103912" y="1718809"/>
            <a:ext cx="333288" cy="324000"/>
          </a:xfrm>
          <a:custGeom>
            <a:avLst/>
            <a:gdLst>
              <a:gd name="T0" fmla="*/ 384 w 395"/>
              <a:gd name="T1" fmla="*/ 157 h 384"/>
              <a:gd name="T2" fmla="*/ 376 w 395"/>
              <a:gd name="T3" fmla="*/ 151 h 384"/>
              <a:gd name="T4" fmla="*/ 339 w 395"/>
              <a:gd name="T5" fmla="*/ 151 h 384"/>
              <a:gd name="T6" fmla="*/ 317 w 395"/>
              <a:gd name="T7" fmla="*/ 105 h 384"/>
              <a:gd name="T8" fmla="*/ 340 w 395"/>
              <a:gd name="T9" fmla="*/ 82 h 384"/>
              <a:gd name="T10" fmla="*/ 342 w 395"/>
              <a:gd name="T11" fmla="*/ 73 h 384"/>
              <a:gd name="T12" fmla="*/ 304 w 395"/>
              <a:gd name="T13" fmla="*/ 35 h 384"/>
              <a:gd name="T14" fmla="*/ 295 w 395"/>
              <a:gd name="T15" fmla="*/ 37 h 384"/>
              <a:gd name="T16" fmla="*/ 269 w 395"/>
              <a:gd name="T17" fmla="*/ 63 h 384"/>
              <a:gd name="T18" fmla="*/ 230 w 395"/>
              <a:gd name="T19" fmla="*/ 48 h 384"/>
              <a:gd name="T20" fmla="*/ 230 w 395"/>
              <a:gd name="T21" fmla="*/ 14 h 384"/>
              <a:gd name="T22" fmla="*/ 224 w 395"/>
              <a:gd name="T23" fmla="*/ 6 h 384"/>
              <a:gd name="T24" fmla="*/ 197 w 395"/>
              <a:gd name="T25" fmla="*/ 0 h 384"/>
              <a:gd name="T26" fmla="*/ 171 w 395"/>
              <a:gd name="T27" fmla="*/ 6 h 384"/>
              <a:gd name="T28" fmla="*/ 166 w 395"/>
              <a:gd name="T29" fmla="*/ 14 h 384"/>
              <a:gd name="T30" fmla="*/ 166 w 395"/>
              <a:gd name="T31" fmla="*/ 48 h 384"/>
              <a:gd name="T32" fmla="*/ 118 w 395"/>
              <a:gd name="T33" fmla="*/ 68 h 384"/>
              <a:gd name="T34" fmla="*/ 94 w 395"/>
              <a:gd name="T35" fmla="*/ 43 h 384"/>
              <a:gd name="T36" fmla="*/ 85 w 395"/>
              <a:gd name="T37" fmla="*/ 41 h 384"/>
              <a:gd name="T38" fmla="*/ 47 w 395"/>
              <a:gd name="T39" fmla="*/ 79 h 384"/>
              <a:gd name="T40" fmla="*/ 49 w 395"/>
              <a:gd name="T41" fmla="*/ 89 h 384"/>
              <a:gd name="T42" fmla="*/ 73 w 395"/>
              <a:gd name="T43" fmla="*/ 113 h 384"/>
              <a:gd name="T44" fmla="*/ 56 w 395"/>
              <a:gd name="T45" fmla="*/ 151 h 384"/>
              <a:gd name="T46" fmla="*/ 19 w 395"/>
              <a:gd name="T47" fmla="*/ 151 h 384"/>
              <a:gd name="T48" fmla="*/ 11 w 395"/>
              <a:gd name="T49" fmla="*/ 156 h 384"/>
              <a:gd name="T50" fmla="*/ 11 w 395"/>
              <a:gd name="T51" fmla="*/ 209 h 384"/>
              <a:gd name="T52" fmla="*/ 19 w 395"/>
              <a:gd name="T53" fmla="*/ 215 h 384"/>
              <a:gd name="T54" fmla="*/ 52 w 395"/>
              <a:gd name="T55" fmla="*/ 215 h 384"/>
              <a:gd name="T56" fmla="*/ 68 w 395"/>
              <a:gd name="T57" fmla="*/ 263 h 384"/>
              <a:gd name="T58" fmla="*/ 43 w 395"/>
              <a:gd name="T59" fmla="*/ 289 h 384"/>
              <a:gd name="T60" fmla="*/ 41 w 395"/>
              <a:gd name="T61" fmla="*/ 298 h 384"/>
              <a:gd name="T62" fmla="*/ 78 w 395"/>
              <a:gd name="T63" fmla="*/ 336 h 384"/>
              <a:gd name="T64" fmla="*/ 82 w 395"/>
              <a:gd name="T65" fmla="*/ 337 h 384"/>
              <a:gd name="T66" fmla="*/ 88 w 395"/>
              <a:gd name="T67" fmla="*/ 334 h 384"/>
              <a:gd name="T68" fmla="*/ 111 w 395"/>
              <a:gd name="T69" fmla="*/ 311 h 384"/>
              <a:gd name="T70" fmla="*/ 166 w 395"/>
              <a:gd name="T71" fmla="*/ 336 h 384"/>
              <a:gd name="T72" fmla="*/ 166 w 395"/>
              <a:gd name="T73" fmla="*/ 370 h 384"/>
              <a:gd name="T74" fmla="*/ 171 w 395"/>
              <a:gd name="T75" fmla="*/ 378 h 384"/>
              <a:gd name="T76" fmla="*/ 198 w 395"/>
              <a:gd name="T77" fmla="*/ 384 h 384"/>
              <a:gd name="T78" fmla="*/ 224 w 395"/>
              <a:gd name="T79" fmla="*/ 378 h 384"/>
              <a:gd name="T80" fmla="*/ 229 w 395"/>
              <a:gd name="T81" fmla="*/ 370 h 384"/>
              <a:gd name="T82" fmla="*/ 229 w 395"/>
              <a:gd name="T83" fmla="*/ 336 h 384"/>
              <a:gd name="T84" fmla="*/ 277 w 395"/>
              <a:gd name="T85" fmla="*/ 316 h 384"/>
              <a:gd name="T86" fmla="*/ 299 w 395"/>
              <a:gd name="T87" fmla="*/ 338 h 384"/>
              <a:gd name="T88" fmla="*/ 299 w 395"/>
              <a:gd name="T89" fmla="*/ 338 h 384"/>
              <a:gd name="T90" fmla="*/ 301 w 395"/>
              <a:gd name="T91" fmla="*/ 341 h 384"/>
              <a:gd name="T92" fmla="*/ 307 w 395"/>
              <a:gd name="T93" fmla="*/ 343 h 384"/>
              <a:gd name="T94" fmla="*/ 310 w 395"/>
              <a:gd name="T95" fmla="*/ 343 h 384"/>
              <a:gd name="T96" fmla="*/ 348 w 395"/>
              <a:gd name="T97" fmla="*/ 305 h 384"/>
              <a:gd name="T98" fmla="*/ 346 w 395"/>
              <a:gd name="T99" fmla="*/ 295 h 384"/>
              <a:gd name="T100" fmla="*/ 322 w 395"/>
              <a:gd name="T101" fmla="*/ 271 h 384"/>
              <a:gd name="T102" fmla="*/ 343 w 395"/>
              <a:gd name="T103" fmla="*/ 215 h 384"/>
              <a:gd name="T104" fmla="*/ 376 w 395"/>
              <a:gd name="T105" fmla="*/ 215 h 384"/>
              <a:gd name="T106" fmla="*/ 384 w 395"/>
              <a:gd name="T107" fmla="*/ 210 h 384"/>
              <a:gd name="T108" fmla="*/ 384 w 395"/>
              <a:gd name="T109" fmla="*/ 157 h 384"/>
              <a:gd name="T110" fmla="*/ 259 w 395"/>
              <a:gd name="T111" fmla="*/ 192 h 384"/>
              <a:gd name="T112" fmla="*/ 198 w 395"/>
              <a:gd name="T113" fmla="*/ 253 h 384"/>
              <a:gd name="T114" fmla="*/ 136 w 395"/>
              <a:gd name="T115" fmla="*/ 192 h 384"/>
              <a:gd name="T116" fmla="*/ 198 w 395"/>
              <a:gd name="T117" fmla="*/ 130 h 384"/>
              <a:gd name="T118" fmla="*/ 259 w 395"/>
              <a:gd name="T119"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 h="384">
                <a:moveTo>
                  <a:pt x="384" y="157"/>
                </a:moveTo>
                <a:cubicBezTo>
                  <a:pt x="383" y="153"/>
                  <a:pt x="379" y="151"/>
                  <a:pt x="376" y="151"/>
                </a:cubicBezTo>
                <a:cubicBezTo>
                  <a:pt x="339" y="151"/>
                  <a:pt x="339" y="151"/>
                  <a:pt x="339" y="151"/>
                </a:cubicBezTo>
                <a:cubicBezTo>
                  <a:pt x="334" y="135"/>
                  <a:pt x="327" y="119"/>
                  <a:pt x="317" y="105"/>
                </a:cubicBezTo>
                <a:cubicBezTo>
                  <a:pt x="340" y="82"/>
                  <a:pt x="340" y="82"/>
                  <a:pt x="340" y="82"/>
                </a:cubicBezTo>
                <a:cubicBezTo>
                  <a:pt x="342" y="80"/>
                  <a:pt x="343" y="76"/>
                  <a:pt x="342" y="73"/>
                </a:cubicBezTo>
                <a:cubicBezTo>
                  <a:pt x="332" y="48"/>
                  <a:pt x="312" y="38"/>
                  <a:pt x="304" y="35"/>
                </a:cubicBezTo>
                <a:cubicBezTo>
                  <a:pt x="301" y="34"/>
                  <a:pt x="297" y="35"/>
                  <a:pt x="295" y="37"/>
                </a:cubicBezTo>
                <a:cubicBezTo>
                  <a:pt x="269" y="63"/>
                  <a:pt x="269" y="63"/>
                  <a:pt x="269" y="63"/>
                </a:cubicBezTo>
                <a:cubicBezTo>
                  <a:pt x="257" y="56"/>
                  <a:pt x="243" y="51"/>
                  <a:pt x="230" y="48"/>
                </a:cubicBezTo>
                <a:cubicBezTo>
                  <a:pt x="230" y="14"/>
                  <a:pt x="230" y="14"/>
                  <a:pt x="230" y="14"/>
                </a:cubicBezTo>
                <a:cubicBezTo>
                  <a:pt x="230" y="10"/>
                  <a:pt x="227" y="7"/>
                  <a:pt x="224" y="6"/>
                </a:cubicBezTo>
                <a:cubicBezTo>
                  <a:pt x="215" y="2"/>
                  <a:pt x="206" y="0"/>
                  <a:pt x="197" y="0"/>
                </a:cubicBezTo>
                <a:cubicBezTo>
                  <a:pt x="191" y="0"/>
                  <a:pt x="181" y="1"/>
                  <a:pt x="171" y="6"/>
                </a:cubicBezTo>
                <a:cubicBezTo>
                  <a:pt x="168" y="7"/>
                  <a:pt x="166" y="10"/>
                  <a:pt x="166" y="14"/>
                </a:cubicBezTo>
                <a:cubicBezTo>
                  <a:pt x="166" y="48"/>
                  <a:pt x="166" y="48"/>
                  <a:pt x="166" y="48"/>
                </a:cubicBezTo>
                <a:cubicBezTo>
                  <a:pt x="149" y="52"/>
                  <a:pt x="133" y="58"/>
                  <a:pt x="118" y="68"/>
                </a:cubicBezTo>
                <a:cubicBezTo>
                  <a:pt x="94" y="43"/>
                  <a:pt x="94" y="43"/>
                  <a:pt x="94" y="43"/>
                </a:cubicBezTo>
                <a:cubicBezTo>
                  <a:pt x="92" y="41"/>
                  <a:pt x="88" y="40"/>
                  <a:pt x="85" y="41"/>
                </a:cubicBezTo>
                <a:cubicBezTo>
                  <a:pt x="60" y="51"/>
                  <a:pt x="50" y="71"/>
                  <a:pt x="47" y="79"/>
                </a:cubicBezTo>
                <a:cubicBezTo>
                  <a:pt x="46" y="82"/>
                  <a:pt x="46" y="86"/>
                  <a:pt x="49" y="89"/>
                </a:cubicBezTo>
                <a:cubicBezTo>
                  <a:pt x="73" y="113"/>
                  <a:pt x="73" y="113"/>
                  <a:pt x="73" y="113"/>
                </a:cubicBezTo>
                <a:cubicBezTo>
                  <a:pt x="66" y="125"/>
                  <a:pt x="60" y="137"/>
                  <a:pt x="56" y="151"/>
                </a:cubicBezTo>
                <a:cubicBezTo>
                  <a:pt x="19" y="151"/>
                  <a:pt x="19" y="151"/>
                  <a:pt x="19" y="151"/>
                </a:cubicBezTo>
                <a:cubicBezTo>
                  <a:pt x="16" y="151"/>
                  <a:pt x="13" y="153"/>
                  <a:pt x="11" y="156"/>
                </a:cubicBezTo>
                <a:cubicBezTo>
                  <a:pt x="0" y="181"/>
                  <a:pt x="8" y="202"/>
                  <a:pt x="11" y="209"/>
                </a:cubicBezTo>
                <a:cubicBezTo>
                  <a:pt x="13" y="213"/>
                  <a:pt x="16" y="215"/>
                  <a:pt x="19" y="215"/>
                </a:cubicBezTo>
                <a:cubicBezTo>
                  <a:pt x="52" y="215"/>
                  <a:pt x="52" y="215"/>
                  <a:pt x="52" y="215"/>
                </a:cubicBezTo>
                <a:cubicBezTo>
                  <a:pt x="55" y="232"/>
                  <a:pt x="60" y="249"/>
                  <a:pt x="68" y="263"/>
                </a:cubicBezTo>
                <a:cubicBezTo>
                  <a:pt x="43" y="289"/>
                  <a:pt x="43" y="289"/>
                  <a:pt x="43" y="289"/>
                </a:cubicBezTo>
                <a:cubicBezTo>
                  <a:pt x="40" y="292"/>
                  <a:pt x="39" y="295"/>
                  <a:pt x="41" y="298"/>
                </a:cubicBezTo>
                <a:cubicBezTo>
                  <a:pt x="51" y="324"/>
                  <a:pt x="70" y="333"/>
                  <a:pt x="78" y="336"/>
                </a:cubicBezTo>
                <a:cubicBezTo>
                  <a:pt x="79" y="337"/>
                  <a:pt x="81" y="337"/>
                  <a:pt x="82" y="337"/>
                </a:cubicBezTo>
                <a:cubicBezTo>
                  <a:pt x="84" y="337"/>
                  <a:pt x="86" y="336"/>
                  <a:pt x="88" y="334"/>
                </a:cubicBezTo>
                <a:cubicBezTo>
                  <a:pt x="111" y="311"/>
                  <a:pt x="111" y="311"/>
                  <a:pt x="111" y="311"/>
                </a:cubicBezTo>
                <a:cubicBezTo>
                  <a:pt x="127" y="323"/>
                  <a:pt x="145" y="332"/>
                  <a:pt x="166" y="336"/>
                </a:cubicBezTo>
                <a:cubicBezTo>
                  <a:pt x="166" y="370"/>
                  <a:pt x="166" y="370"/>
                  <a:pt x="166" y="370"/>
                </a:cubicBezTo>
                <a:cubicBezTo>
                  <a:pt x="166" y="374"/>
                  <a:pt x="168" y="377"/>
                  <a:pt x="171" y="378"/>
                </a:cubicBezTo>
                <a:cubicBezTo>
                  <a:pt x="180" y="382"/>
                  <a:pt x="189" y="384"/>
                  <a:pt x="198" y="384"/>
                </a:cubicBezTo>
                <a:cubicBezTo>
                  <a:pt x="204" y="384"/>
                  <a:pt x="214" y="383"/>
                  <a:pt x="224" y="378"/>
                </a:cubicBezTo>
                <a:cubicBezTo>
                  <a:pt x="227" y="377"/>
                  <a:pt x="229" y="374"/>
                  <a:pt x="229" y="370"/>
                </a:cubicBezTo>
                <a:cubicBezTo>
                  <a:pt x="229" y="336"/>
                  <a:pt x="229" y="336"/>
                  <a:pt x="229" y="336"/>
                </a:cubicBezTo>
                <a:cubicBezTo>
                  <a:pt x="247" y="332"/>
                  <a:pt x="262" y="326"/>
                  <a:pt x="277" y="316"/>
                </a:cubicBezTo>
                <a:cubicBezTo>
                  <a:pt x="299" y="338"/>
                  <a:pt x="299" y="338"/>
                  <a:pt x="299" y="338"/>
                </a:cubicBezTo>
                <a:cubicBezTo>
                  <a:pt x="299" y="338"/>
                  <a:pt x="299" y="338"/>
                  <a:pt x="299" y="338"/>
                </a:cubicBezTo>
                <a:cubicBezTo>
                  <a:pt x="301" y="341"/>
                  <a:pt x="301" y="341"/>
                  <a:pt x="301" y="341"/>
                </a:cubicBezTo>
                <a:cubicBezTo>
                  <a:pt x="303" y="342"/>
                  <a:pt x="305" y="343"/>
                  <a:pt x="307" y="343"/>
                </a:cubicBezTo>
                <a:cubicBezTo>
                  <a:pt x="308" y="343"/>
                  <a:pt x="309" y="343"/>
                  <a:pt x="310" y="343"/>
                </a:cubicBezTo>
                <a:cubicBezTo>
                  <a:pt x="336" y="333"/>
                  <a:pt x="345" y="313"/>
                  <a:pt x="348" y="305"/>
                </a:cubicBezTo>
                <a:cubicBezTo>
                  <a:pt x="349" y="302"/>
                  <a:pt x="349" y="298"/>
                  <a:pt x="346" y="295"/>
                </a:cubicBezTo>
                <a:cubicBezTo>
                  <a:pt x="322" y="271"/>
                  <a:pt x="322" y="271"/>
                  <a:pt x="322" y="271"/>
                </a:cubicBezTo>
                <a:cubicBezTo>
                  <a:pt x="333" y="255"/>
                  <a:pt x="340" y="235"/>
                  <a:pt x="343" y="215"/>
                </a:cubicBezTo>
                <a:cubicBezTo>
                  <a:pt x="376" y="215"/>
                  <a:pt x="376" y="215"/>
                  <a:pt x="376" y="215"/>
                </a:cubicBezTo>
                <a:cubicBezTo>
                  <a:pt x="379" y="215"/>
                  <a:pt x="382" y="213"/>
                  <a:pt x="384" y="210"/>
                </a:cubicBezTo>
                <a:cubicBezTo>
                  <a:pt x="395" y="185"/>
                  <a:pt x="387" y="164"/>
                  <a:pt x="384" y="157"/>
                </a:cubicBezTo>
                <a:close/>
                <a:moveTo>
                  <a:pt x="259" y="192"/>
                </a:moveTo>
                <a:cubicBezTo>
                  <a:pt x="259" y="226"/>
                  <a:pt x="232" y="253"/>
                  <a:pt x="198" y="253"/>
                </a:cubicBezTo>
                <a:cubicBezTo>
                  <a:pt x="164" y="253"/>
                  <a:pt x="136" y="226"/>
                  <a:pt x="136" y="192"/>
                </a:cubicBezTo>
                <a:cubicBezTo>
                  <a:pt x="136" y="158"/>
                  <a:pt x="164" y="130"/>
                  <a:pt x="198" y="130"/>
                </a:cubicBezTo>
                <a:cubicBezTo>
                  <a:pt x="232" y="130"/>
                  <a:pt x="259" y="158"/>
                  <a:pt x="259" y="192"/>
                </a:cubicBezTo>
                <a:close/>
              </a:path>
            </a:pathLst>
          </a:custGeom>
          <a:solidFill>
            <a:schemeClr val="tx1"/>
          </a:solidFill>
          <a:ln w="9525">
            <a:noFill/>
            <a:round/>
            <a:headEnd/>
            <a:tailEnd/>
          </a:ln>
        </p:spPr>
        <p:txBody>
          <a:bodyPr vert="horz" wrap="square" lIns="53788" tIns="26894" rIns="53788" bIns="26894" numCol="1" anchor="t" anchorCtr="0" compatLnSpc="1">
            <a:prstTxWarp prst="textNoShape">
              <a:avLst/>
            </a:prstTxWarp>
          </a:bodyPr>
          <a:lstStyle/>
          <a:p>
            <a:endParaRPr lang="en-US" sz="1059" dirty="0"/>
          </a:p>
        </p:txBody>
      </p:sp>
      <p:sp>
        <p:nvSpPr>
          <p:cNvPr id="91" name="ZoneTexte 90"/>
          <p:cNvSpPr txBox="1"/>
          <p:nvPr/>
        </p:nvSpPr>
        <p:spPr>
          <a:xfrm>
            <a:off x="8355060" y="5121188"/>
            <a:ext cx="1739450" cy="215444"/>
          </a:xfrm>
          <a:prstGeom prst="rect">
            <a:avLst/>
          </a:prstGeom>
          <a:noFill/>
        </p:spPr>
        <p:txBody>
          <a:bodyPr wrap="square" lIns="0" tIns="0" rIns="0" bIns="0" rtlCol="0">
            <a:spAutoFit/>
          </a:bodyPr>
          <a:lstStyle/>
          <a:p>
            <a:pPr algn="ctr"/>
            <a:r>
              <a:rPr lang="en-US" sz="1400" b="1" dirty="0">
                <a:solidFill>
                  <a:schemeClr val="bg1">
                    <a:lumMod val="50000"/>
                  </a:schemeClr>
                </a:solidFill>
              </a:rPr>
              <a:t>MVP IV – Q1 ‘18</a:t>
            </a:r>
          </a:p>
        </p:txBody>
      </p:sp>
      <p:sp>
        <p:nvSpPr>
          <p:cNvPr id="92" name="ZoneTexte 91"/>
          <p:cNvSpPr txBox="1"/>
          <p:nvPr/>
        </p:nvSpPr>
        <p:spPr>
          <a:xfrm>
            <a:off x="8466734" y="5381344"/>
            <a:ext cx="1723610" cy="738664"/>
          </a:xfrm>
          <a:prstGeom prst="rect">
            <a:avLst/>
          </a:prstGeom>
          <a:noFill/>
        </p:spPr>
        <p:txBody>
          <a:bodyPr wrap="square" lIns="0" tIns="0" rIns="0" bIns="0" rtlCol="0">
            <a:spAutoFit/>
          </a:bodyPr>
          <a:lstStyle>
            <a:defPPr>
              <a:defRPr lang="en-US"/>
            </a:defPPr>
            <a:lvl1pPr marL="285750" indent="-285750">
              <a:buFont typeface="Arial" panose="020B0604020202020204" pitchFamily="34" charset="0"/>
              <a:buChar char="•"/>
              <a:defRPr sz="1200">
                <a:solidFill>
                  <a:schemeClr val="accent2"/>
                </a:solidFill>
              </a:defRPr>
            </a:lvl1pPr>
          </a:lstStyle>
          <a:p>
            <a:r>
              <a:rPr lang="en-US" dirty="0"/>
              <a:t>2 ways interface SFDC-</a:t>
            </a:r>
            <a:r>
              <a:rPr lang="en-US" dirty="0" err="1"/>
              <a:t>Predix</a:t>
            </a:r>
            <a:r>
              <a:rPr lang="en-US" dirty="0"/>
              <a:t> &amp; S&amp;QM -</a:t>
            </a:r>
            <a:r>
              <a:rPr lang="en-US" dirty="0" err="1"/>
              <a:t>Predix</a:t>
            </a:r>
            <a:endParaRPr lang="en-US" dirty="0"/>
          </a:p>
          <a:p>
            <a:endParaRPr lang="en-US" dirty="0"/>
          </a:p>
        </p:txBody>
      </p:sp>
      <p:cxnSp>
        <p:nvCxnSpPr>
          <p:cNvPr id="93" name="Connecteur droit 92"/>
          <p:cNvCxnSpPr/>
          <p:nvPr/>
        </p:nvCxnSpPr>
        <p:spPr>
          <a:xfrm flipV="1">
            <a:off x="10262713" y="5358216"/>
            <a:ext cx="0" cy="90000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420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Enhancements- Summary</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3</a:t>
            </a:fld>
            <a:endParaRPr lang="en-CA"/>
          </a:p>
        </p:txBody>
      </p:sp>
      <p:sp>
        <p:nvSpPr>
          <p:cNvPr id="8" name="Content Placeholder 6"/>
          <p:cNvSpPr>
            <a:spLocks noGrp="1"/>
          </p:cNvSpPr>
          <p:nvPr>
            <p:ph sz="quarter" idx="14"/>
          </p:nvPr>
        </p:nvSpPr>
        <p:spPr>
          <a:xfrm>
            <a:off x="1459762" y="1780826"/>
            <a:ext cx="9004300" cy="4689965"/>
          </a:xfrm>
        </p:spPr>
        <p:txBody>
          <a:bodyPr>
            <a:normAutofit fontScale="92500" lnSpcReduction="10000"/>
          </a:bodyPr>
          <a:lstStyle/>
          <a:p>
            <a:r>
              <a:rPr lang="en-US" sz="2000" dirty="0"/>
              <a:t>Content  and planning of each MVP described in the next slides.</a:t>
            </a:r>
          </a:p>
          <a:p>
            <a:r>
              <a:rPr lang="en-US" sz="2000" dirty="0"/>
              <a:t> To summarize a first step </a:t>
            </a:r>
            <a:r>
              <a:rPr lang="en-US" sz="2000" b="1" dirty="0"/>
              <a:t>for the next 6 month</a:t>
            </a:r>
            <a:r>
              <a:rPr lang="en-US" sz="2000" dirty="0"/>
              <a:t> :</a:t>
            </a:r>
          </a:p>
          <a:p>
            <a:pPr marL="534924" lvl="1" indent="-342900">
              <a:buFontTx/>
              <a:buChar char="-"/>
            </a:pPr>
            <a:r>
              <a:rPr lang="en-US" sz="2000" dirty="0"/>
              <a:t>Look &amp; Field enhancement</a:t>
            </a:r>
          </a:p>
          <a:p>
            <a:pPr marL="534924" lvl="1" indent="-342900">
              <a:buFontTx/>
              <a:buChar char="-"/>
            </a:pPr>
            <a:r>
              <a:rPr lang="en-US" sz="2000" dirty="0"/>
              <a:t>Interface with SFDC to complete</a:t>
            </a:r>
          </a:p>
          <a:p>
            <a:pPr marL="534924" lvl="1" indent="-342900">
              <a:buFontTx/>
              <a:buChar char="-"/>
            </a:pPr>
            <a:r>
              <a:rPr lang="en-US" sz="2000" dirty="0"/>
              <a:t>Interface with S&amp;QM to develop</a:t>
            </a:r>
          </a:p>
          <a:p>
            <a:pPr marL="534924" lvl="1" indent="-342900">
              <a:buFontTx/>
              <a:buChar char="-"/>
            </a:pPr>
            <a:r>
              <a:rPr lang="en-US" sz="2000" dirty="0"/>
              <a:t>Link to the </a:t>
            </a:r>
            <a:r>
              <a:rPr lang="en-US" sz="2000" dirty="0" err="1"/>
              <a:t>datalake</a:t>
            </a:r>
            <a:endParaRPr lang="en-US" sz="2000" dirty="0"/>
          </a:p>
          <a:p>
            <a:pPr lvl="1"/>
            <a:endParaRPr lang="en-US" sz="2000" dirty="0"/>
          </a:p>
          <a:p>
            <a:pPr lvl="1"/>
            <a:r>
              <a:rPr lang="en-US" sz="2000" b="1" dirty="0"/>
              <a:t> Other steps for next year</a:t>
            </a:r>
            <a:r>
              <a:rPr lang="en-US" sz="2000" dirty="0"/>
              <a:t>:</a:t>
            </a:r>
          </a:p>
          <a:p>
            <a:pPr marL="534924" lvl="1" indent="-342900">
              <a:buFontTx/>
              <a:buChar char="-"/>
            </a:pPr>
            <a:r>
              <a:rPr lang="en-US" sz="2000" dirty="0"/>
              <a:t>SFDC/S&amp;QM interface enhancement (update offline possible)</a:t>
            </a:r>
          </a:p>
          <a:p>
            <a:pPr marL="534924" lvl="1" indent="-342900">
              <a:buFontTx/>
              <a:buChar char="-"/>
            </a:pPr>
            <a:r>
              <a:rPr lang="en-US" sz="2000" dirty="0"/>
              <a:t>Web and Android UI available</a:t>
            </a:r>
          </a:p>
          <a:p>
            <a:pPr lvl="1"/>
            <a:endParaRPr lang="en-US" sz="2000" dirty="0"/>
          </a:p>
          <a:p>
            <a:r>
              <a:rPr lang="en-US" sz="2000" dirty="0"/>
              <a:t>In parallel, improvements of the current architecture to provide more flexibility and ensure alignment with GE standards has to be done:</a:t>
            </a:r>
          </a:p>
          <a:p>
            <a:pPr lvl="1"/>
            <a:endParaRPr lang="en-US" sz="2000" dirty="0"/>
          </a:p>
          <a:p>
            <a:pPr lvl="1"/>
            <a:r>
              <a:rPr lang="en-US" sz="2000" dirty="0"/>
              <a:t>At each MVP, it will be the opportunity to review and improve the application architecture if needed</a:t>
            </a:r>
          </a:p>
          <a:p>
            <a:pPr lvl="1"/>
            <a:endParaRPr lang="en-US" sz="2000" dirty="0"/>
          </a:p>
          <a:p>
            <a:endParaRPr lang="en-US" sz="2000" dirty="0"/>
          </a:p>
        </p:txBody>
      </p:sp>
    </p:spTree>
    <p:extLst>
      <p:ext uri="{BB962C8B-B14F-4D97-AF65-F5344CB8AC3E}">
        <p14:creationId xmlns:p14="http://schemas.microsoft.com/office/powerpoint/2010/main" val="33567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MVP II – Q3 ‘17</a:t>
            </a:r>
          </a:p>
        </p:txBody>
      </p:sp>
      <p:sp>
        <p:nvSpPr>
          <p:cNvPr id="3" name="Espace réservé de la date 2"/>
          <p:cNvSpPr>
            <a:spLocks noGrp="1"/>
          </p:cNvSpPr>
          <p:nvPr>
            <p:ph type="dt" sz="half" idx="10"/>
          </p:nvPr>
        </p:nvSpPr>
        <p:spPr/>
        <p:txBody>
          <a:bodyPr/>
          <a:lstStyle/>
          <a:p>
            <a:fld id="{D36516F6-A097-4E38-8A59-185C4D2E378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endParaRPr lang="en-CA" dirty="0"/>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pPr/>
              <a:t>4</a:t>
            </a:fld>
            <a:endParaRPr lang="en-CA"/>
          </a:p>
        </p:txBody>
      </p:sp>
    </p:spTree>
    <p:extLst>
      <p:ext uri="{BB962C8B-B14F-4D97-AF65-F5344CB8AC3E}">
        <p14:creationId xmlns:p14="http://schemas.microsoft.com/office/powerpoint/2010/main" val="7311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1-Fields changes</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5</a:t>
            </a:fld>
            <a:endParaRPr lang="en-CA"/>
          </a:p>
        </p:txBody>
      </p:sp>
      <p:sp>
        <p:nvSpPr>
          <p:cNvPr id="8" name="Content Placeholder 6"/>
          <p:cNvSpPr>
            <a:spLocks noGrp="1"/>
          </p:cNvSpPr>
          <p:nvPr>
            <p:ph sz="quarter" idx="14"/>
          </p:nvPr>
        </p:nvSpPr>
        <p:spPr>
          <a:xfrm>
            <a:off x="1459762" y="1847088"/>
            <a:ext cx="9004300" cy="2835748"/>
          </a:xfrm>
        </p:spPr>
        <p:txBody>
          <a:bodyPr>
            <a:normAutofit/>
          </a:bodyPr>
          <a:lstStyle/>
          <a:p>
            <a:r>
              <a:rPr lang="en-US" sz="2000" b="1" dirty="0"/>
              <a:t>Change Fields order </a:t>
            </a:r>
            <a:r>
              <a:rPr lang="en-US" sz="2000" dirty="0"/>
              <a:t>:</a:t>
            </a:r>
          </a:p>
          <a:p>
            <a:pPr marL="534924" lvl="1" indent="-342900">
              <a:buFontTx/>
              <a:buChar char="-"/>
            </a:pPr>
            <a:r>
              <a:rPr lang="en-US" sz="2000" dirty="0"/>
              <a:t>Place at the top (just above Title) : NC Type</a:t>
            </a:r>
          </a:p>
          <a:p>
            <a:pPr marL="534924" lvl="1" indent="-342900">
              <a:buFontTx/>
              <a:buChar char="-"/>
            </a:pPr>
            <a:r>
              <a:rPr lang="en-US" sz="2000" dirty="0"/>
              <a:t>If NC Type = project, then display “Project Name” field just above NC Type</a:t>
            </a:r>
          </a:p>
          <a:p>
            <a:pPr lvl="1"/>
            <a:r>
              <a:rPr lang="en-US" sz="2000" dirty="0"/>
              <a:t>	All the details of the project remains in the “Project Details” tab</a:t>
            </a:r>
          </a:p>
          <a:p>
            <a:pPr marL="534924" lvl="1" indent="-342900">
              <a:buFontTx/>
              <a:buChar char="-"/>
            </a:pPr>
            <a:r>
              <a:rPr lang="en-US" sz="2000" dirty="0"/>
              <a:t>If NC Type is different from project, then project tab is not display as well as “Project Name” field</a:t>
            </a:r>
          </a:p>
          <a:p>
            <a:pPr marL="534924" lvl="1" indent="-342900">
              <a:buFontTx/>
              <a:buChar char="-"/>
            </a:pPr>
            <a:endParaRPr lang="en-US" sz="2000" dirty="0"/>
          </a:p>
          <a:p>
            <a:pPr lvl="1" indent="-192024">
              <a:spcBef>
                <a:spcPts val="1400"/>
              </a:spcBef>
              <a:buFont typeface="Arial" panose="020B0604020202020204" pitchFamily="34" charset="0"/>
              <a:buChar char="•"/>
            </a:pPr>
            <a:r>
              <a:rPr lang="en-US" sz="2000" b="1" dirty="0"/>
              <a:t>Remove “Equipment Name” field</a:t>
            </a:r>
          </a:p>
          <a:p>
            <a:endParaRPr lang="en-US" sz="2000" dirty="0"/>
          </a:p>
          <a:p>
            <a:endParaRPr lang="en-US" sz="2000" dirty="0"/>
          </a:p>
        </p:txBody>
      </p:sp>
    </p:spTree>
    <p:extLst>
      <p:ext uri="{BB962C8B-B14F-4D97-AF65-F5344CB8AC3E}">
        <p14:creationId xmlns:p14="http://schemas.microsoft.com/office/powerpoint/2010/main" val="365008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2-NCP Interface</a:t>
            </a:r>
          </a:p>
        </p:txBody>
      </p:sp>
      <p:sp>
        <p:nvSpPr>
          <p:cNvPr id="3" name="Espace réservé de la date 2"/>
          <p:cNvSpPr>
            <a:spLocks noGrp="1"/>
          </p:cNvSpPr>
          <p:nvPr>
            <p:ph type="dt" sz="half" idx="10"/>
          </p:nvPr>
        </p:nvSpPr>
        <p:spPr/>
        <p:txBody>
          <a:bodyPr/>
          <a:lstStyle/>
          <a:p>
            <a:fld id="{66CA7FD2-EEE1-4653-A3ED-EC06E26685F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t>6</a:t>
            </a:fld>
            <a:endParaRPr lang="en-CA"/>
          </a:p>
        </p:txBody>
      </p:sp>
      <p:sp>
        <p:nvSpPr>
          <p:cNvPr id="8" name="Content Placeholder 6"/>
          <p:cNvSpPr>
            <a:spLocks noGrp="1"/>
          </p:cNvSpPr>
          <p:nvPr>
            <p:ph sz="quarter" idx="14"/>
          </p:nvPr>
        </p:nvSpPr>
        <p:spPr>
          <a:xfrm>
            <a:off x="1459762" y="1847088"/>
            <a:ext cx="9004300" cy="2835748"/>
          </a:xfrm>
        </p:spPr>
        <p:txBody>
          <a:bodyPr>
            <a:normAutofit/>
          </a:bodyPr>
          <a:lstStyle/>
          <a:p>
            <a:r>
              <a:rPr lang="en-US" sz="2000" b="1" dirty="0"/>
              <a:t>Put in production the existing interface with NCP (</a:t>
            </a:r>
            <a:r>
              <a:rPr lang="en-US" sz="2000" b="1" dirty="0" err="1"/>
              <a:t>SalesForce</a:t>
            </a:r>
            <a:r>
              <a:rPr lang="en-US" sz="2000" b="1" dirty="0"/>
              <a:t>)</a:t>
            </a:r>
            <a:endParaRPr lang="en-US" sz="2000" dirty="0"/>
          </a:p>
          <a:p>
            <a:pPr marL="534924" lvl="1" indent="-342900">
              <a:buFontTx/>
              <a:buChar char="-"/>
            </a:pPr>
            <a:r>
              <a:rPr lang="en-US" sz="2000" dirty="0"/>
              <a:t>Currently interface is working with the dev environment of </a:t>
            </a:r>
            <a:r>
              <a:rPr lang="en-US" sz="2000" dirty="0" err="1"/>
              <a:t>SalesForce</a:t>
            </a:r>
            <a:endParaRPr lang="en-US" sz="2000" dirty="0"/>
          </a:p>
          <a:p>
            <a:pPr marL="534924" lvl="1" indent="-342900">
              <a:buFontTx/>
              <a:buChar char="-"/>
            </a:pPr>
            <a:r>
              <a:rPr lang="en-US" sz="2000" dirty="0"/>
              <a:t>Ensure the record is locked in </a:t>
            </a:r>
            <a:r>
              <a:rPr lang="en-US" sz="2000" dirty="0" err="1"/>
              <a:t>Predix</a:t>
            </a:r>
            <a:r>
              <a:rPr lang="en-US" sz="2000" dirty="0"/>
              <a:t> once the NC has been sent and a confirmation received from NCP</a:t>
            </a:r>
          </a:p>
          <a:p>
            <a:pPr marL="0" indent="0">
              <a:buNone/>
            </a:pPr>
            <a:endParaRPr lang="en-US" sz="2000" dirty="0"/>
          </a:p>
          <a:p>
            <a:r>
              <a:rPr lang="en-US" sz="2000" b="1" dirty="0"/>
              <a:t>Update the current interface with new/updated fields</a:t>
            </a:r>
            <a:r>
              <a:rPr lang="en-US" sz="2000" dirty="0"/>
              <a:t>:</a:t>
            </a:r>
          </a:p>
          <a:p>
            <a:pPr marL="534924" lvl="1" indent="-342900">
              <a:buFontTx/>
              <a:buChar char="-"/>
            </a:pPr>
            <a:r>
              <a:rPr lang="en-US" sz="2000" dirty="0"/>
              <a:t>See detailed on the next slide</a:t>
            </a:r>
          </a:p>
          <a:p>
            <a:endParaRPr lang="en-US" sz="2000" dirty="0"/>
          </a:p>
        </p:txBody>
      </p:sp>
    </p:spTree>
    <p:extLst>
      <p:ext uri="{BB962C8B-B14F-4D97-AF65-F5344CB8AC3E}">
        <p14:creationId xmlns:p14="http://schemas.microsoft.com/office/powerpoint/2010/main" val="387605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NCP Alignment</a:t>
            </a:r>
          </a:p>
        </p:txBody>
      </p:sp>
      <p:sp>
        <p:nvSpPr>
          <p:cNvPr id="3" name="Date Placeholder 2"/>
          <p:cNvSpPr>
            <a:spLocks noGrp="1"/>
          </p:cNvSpPr>
          <p:nvPr>
            <p:ph type="dt" sz="half" idx="10"/>
          </p:nvPr>
        </p:nvSpPr>
        <p:spPr/>
        <p:txBody>
          <a:bodyPr/>
          <a:lstStyle/>
          <a:p>
            <a:fld id="{66CA7FD2-EEE1-4653-A3ED-EC06E26685F5}" type="datetime4">
              <a:rPr lang="en-US" smtClean="0"/>
              <a:t>July 20, 2017</a:t>
            </a:fld>
            <a:endParaRPr lang="en-US" dirty="0"/>
          </a:p>
        </p:txBody>
      </p:sp>
      <p:sp>
        <p:nvSpPr>
          <p:cNvPr id="4" name="Footer Placeholder 3"/>
          <p:cNvSpPr>
            <a:spLocks noGrp="1"/>
          </p:cNvSpPr>
          <p:nvPr>
            <p:ph type="ftr" sz="quarter" idx="11"/>
          </p:nvPr>
        </p:nvSpPr>
        <p:spPr/>
        <p:txBody>
          <a:bodyPr/>
          <a:lstStyle/>
          <a:p>
            <a:r>
              <a:rPr lang="en-US" dirty="0"/>
              <a:t>NC Predix MVP II</a:t>
            </a:r>
          </a:p>
        </p:txBody>
      </p:sp>
      <p:sp>
        <p:nvSpPr>
          <p:cNvPr id="5" name="Slide Number Placeholder 4"/>
          <p:cNvSpPr>
            <a:spLocks noGrp="1"/>
          </p:cNvSpPr>
          <p:nvPr>
            <p:ph type="sldNum" sz="quarter" idx="12"/>
          </p:nvPr>
        </p:nvSpPr>
        <p:spPr/>
        <p:txBody>
          <a:bodyPr/>
          <a:lstStyle/>
          <a:p>
            <a:fld id="{00E6A5BD-C011-4A45-AA3A-201790FB7F2B}" type="slidenum">
              <a:rPr lang="en-US" smtClean="0"/>
              <a:t>7</a:t>
            </a:fld>
            <a:endParaRPr lang="en-US" dirty="0"/>
          </a:p>
        </p:txBody>
      </p:sp>
      <p:sp>
        <p:nvSpPr>
          <p:cNvPr id="7" name="Content Placeholder 6"/>
          <p:cNvSpPr>
            <a:spLocks noGrp="1"/>
          </p:cNvSpPr>
          <p:nvPr>
            <p:ph sz="quarter" idx="14"/>
          </p:nvPr>
        </p:nvSpPr>
        <p:spPr>
          <a:xfrm>
            <a:off x="1620584" y="1132373"/>
            <a:ext cx="9004300" cy="425057"/>
          </a:xfrm>
        </p:spPr>
        <p:txBody>
          <a:bodyPr>
            <a:normAutofit/>
          </a:bodyPr>
          <a:lstStyle/>
          <a:p>
            <a:r>
              <a:rPr lang="en-US" sz="2000" dirty="0"/>
              <a:t>Additional fields to map with NCP new version</a:t>
            </a:r>
          </a:p>
          <a:p>
            <a:endParaRPr lang="en-US" sz="2000" dirty="0"/>
          </a:p>
        </p:txBody>
      </p:sp>
      <p:graphicFrame>
        <p:nvGraphicFramePr>
          <p:cNvPr id="9" name="Tableau 8"/>
          <p:cNvGraphicFramePr>
            <a:graphicFrameLocks noGrp="1"/>
          </p:cNvGraphicFramePr>
          <p:nvPr>
            <p:extLst>
              <p:ext uri="{D42A27DB-BD31-4B8C-83A1-F6EECF244321}">
                <p14:modId xmlns:p14="http://schemas.microsoft.com/office/powerpoint/2010/main" val="52754709"/>
              </p:ext>
            </p:extLst>
          </p:nvPr>
        </p:nvGraphicFramePr>
        <p:xfrm>
          <a:off x="7218244" y="1742234"/>
          <a:ext cx="3900329" cy="3817747"/>
        </p:xfrm>
        <a:graphic>
          <a:graphicData uri="http://schemas.openxmlformats.org/drawingml/2006/table">
            <a:tbl>
              <a:tblPr/>
              <a:tblGrid>
                <a:gridCol w="703589">
                  <a:extLst>
                    <a:ext uri="{9D8B030D-6E8A-4147-A177-3AD203B41FA5}">
                      <a16:colId xmlns:a16="http://schemas.microsoft.com/office/drawing/2014/main" val="358615689"/>
                    </a:ext>
                  </a:extLst>
                </a:gridCol>
                <a:gridCol w="1598370">
                  <a:extLst>
                    <a:ext uri="{9D8B030D-6E8A-4147-A177-3AD203B41FA5}">
                      <a16:colId xmlns:a16="http://schemas.microsoft.com/office/drawing/2014/main" val="1700744873"/>
                    </a:ext>
                  </a:extLst>
                </a:gridCol>
                <a:gridCol w="1598370">
                  <a:extLst>
                    <a:ext uri="{9D8B030D-6E8A-4147-A177-3AD203B41FA5}">
                      <a16:colId xmlns:a16="http://schemas.microsoft.com/office/drawing/2014/main" val="2183793919"/>
                    </a:ext>
                  </a:extLst>
                </a:gridCol>
              </a:tblGrid>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1100" b="1" i="0" u="none" strike="noStrike">
                          <a:solidFill>
                            <a:srgbClr val="00B0F0"/>
                          </a:solidFill>
                          <a:effectLst/>
                          <a:latin typeface="Calibri" panose="020F0502020204030204" pitchFamily="34" charset="0"/>
                        </a:rPr>
                        <a:t>Assigned to</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1100" b="1" i="0" u="none" strike="noStrike">
                          <a:solidFill>
                            <a:srgbClr val="00B0F0"/>
                          </a:solidFill>
                          <a:effectLst/>
                          <a:latin typeface="Calibri" panose="020F0502020204030204" pitchFamily="34"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19535937"/>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Function failure</a:t>
                      </a:r>
                    </a:p>
                  </a:txBody>
                  <a:tcPr marL="0" marR="0" marT="0" marB="0" anchor="ctr">
                    <a:lnL>
                      <a:noFill/>
                    </a:lnL>
                    <a:lnR>
                      <a:noFill/>
                    </a:lnR>
                    <a:lnT>
                      <a:noFill/>
                    </a:lnT>
                    <a:lnB>
                      <a:noFill/>
                    </a:lnB>
                  </a:tcPr>
                </a:tc>
                <a:tc>
                  <a:txBody>
                    <a:bodyPr/>
                    <a:lstStyle/>
                    <a:p>
                      <a:pPr algn="l" fontAlgn="ctr"/>
                      <a:endParaRPr lang="fr-FR" sz="11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3655972564"/>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Part Involved</a:t>
                      </a:r>
                    </a:p>
                  </a:txBody>
                  <a:tcPr marL="0" marR="0" marT="0" marB="0" anchor="ctr">
                    <a:lnL>
                      <a:noFill/>
                    </a:lnL>
                    <a:lnR>
                      <a:noFill/>
                    </a:lnR>
                    <a:lnT>
                      <a:noFill/>
                    </a:lnT>
                    <a:lnB>
                      <a:noFill/>
                    </a:lnB>
                  </a:tcPr>
                </a:tc>
                <a:tc>
                  <a:txBody>
                    <a:bodyPr/>
                    <a:lstStyle/>
                    <a:p>
                      <a:pPr algn="l" fontAlgn="ctr"/>
                      <a:endParaRPr lang="fr-FR" sz="11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571592185"/>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EHS</a:t>
                      </a:r>
                    </a:p>
                  </a:txBody>
                  <a:tcPr marL="0" marR="0" marT="0" marB="0" anchor="ctr">
                    <a:lnL>
                      <a:noFill/>
                    </a:lnL>
                    <a:lnR>
                      <a:noFill/>
                    </a:lnR>
                    <a:lnT>
                      <a:noFill/>
                    </a:lnT>
                    <a:lnB>
                      <a:noFill/>
                    </a:lnB>
                  </a:tcPr>
                </a:tc>
                <a:tc>
                  <a:txBody>
                    <a:bodyPr/>
                    <a:lstStyle/>
                    <a:p>
                      <a:pPr algn="l" fontAlgn="ctr"/>
                      <a:r>
                        <a:rPr lang="fr-FR" sz="1100" b="1" i="0" u="none" strike="noStrike" dirty="0">
                          <a:solidFill>
                            <a:srgbClr val="00B0F0"/>
                          </a:solidFill>
                          <a:effectLst/>
                          <a:latin typeface="Calibri" panose="020F0502020204030204" pitchFamily="34" charset="0"/>
                        </a:rPr>
                        <a:t>EHS impact</a:t>
                      </a:r>
                    </a:p>
                  </a:txBody>
                  <a:tcPr marL="0" marR="0" marT="0" marB="0" anchor="ctr">
                    <a:lnL>
                      <a:noFill/>
                    </a:lnL>
                    <a:lnR>
                      <a:noFill/>
                    </a:lnR>
                    <a:lnT>
                      <a:noFill/>
                    </a:lnT>
                    <a:lnB>
                      <a:noFill/>
                    </a:lnB>
                  </a:tcPr>
                </a:tc>
                <a:extLst>
                  <a:ext uri="{0D108BD9-81ED-4DB2-BD59-A6C34878D82A}">
                    <a16:rowId xmlns:a16="http://schemas.microsoft.com/office/drawing/2014/main" val="2472569962"/>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Corrective Action</a:t>
                      </a:r>
                    </a:p>
                  </a:txBody>
                  <a:tcPr marL="0" marR="0" marT="0" marB="0" anchor="ctr">
                    <a:lnL>
                      <a:noFill/>
                    </a:lnL>
                    <a:lnR>
                      <a:noFill/>
                    </a:lnR>
                    <a:lnT>
                      <a:noFill/>
                    </a:lnT>
                    <a:lnB>
                      <a:noFill/>
                    </a:lnB>
                  </a:tcPr>
                </a:tc>
                <a:tc>
                  <a:txBody>
                    <a:bodyPr/>
                    <a:lstStyle/>
                    <a:p>
                      <a:pPr algn="l" fontAlgn="ctr"/>
                      <a:endParaRPr lang="fr-FR" sz="1100" b="1" i="0" u="none" strike="noStrike">
                        <a:solidFill>
                          <a:srgbClr val="00B0F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3964221481"/>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Root Cause Category</a:t>
                      </a:r>
                    </a:p>
                  </a:txBody>
                  <a:tcPr marL="0" marR="0" marT="0" marB="0" anchor="ctr">
                    <a:lnL>
                      <a:noFill/>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Root Cause</a:t>
                      </a:r>
                    </a:p>
                  </a:txBody>
                  <a:tcPr marL="0" marR="0" marT="0" marB="0" anchor="ctr">
                    <a:lnL>
                      <a:noFill/>
                    </a:lnL>
                    <a:lnR>
                      <a:noFill/>
                    </a:lnR>
                    <a:lnT>
                      <a:noFill/>
                    </a:lnT>
                    <a:lnB>
                      <a:noFill/>
                    </a:lnB>
                  </a:tcPr>
                </a:tc>
                <a:extLst>
                  <a:ext uri="{0D108BD9-81ED-4DB2-BD59-A6C34878D82A}">
                    <a16:rowId xmlns:a16="http://schemas.microsoft.com/office/drawing/2014/main" val="3453522920"/>
                  </a:ext>
                </a:extLst>
              </a:tr>
              <a:tr h="123275">
                <a:tc>
                  <a:txBody>
                    <a:bodyPr/>
                    <a:lstStyle/>
                    <a:p>
                      <a:pPr algn="ctr" fontAlgn="b"/>
                      <a:r>
                        <a:rPr lang="fr-FR" sz="1100" b="1" i="0" u="none" strike="noStrike" dirty="0">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Root Cause Details</a:t>
                      </a:r>
                    </a:p>
                  </a:txBody>
                  <a:tcPr marL="0" marR="0" marT="0" marB="0" anchor="ctr">
                    <a:lnL>
                      <a:noFill/>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Findings</a:t>
                      </a:r>
                    </a:p>
                  </a:txBody>
                  <a:tcPr marL="0" marR="0" marT="0" marB="0" anchor="ctr">
                    <a:lnL>
                      <a:noFill/>
                    </a:lnL>
                    <a:lnR>
                      <a:noFill/>
                    </a:lnR>
                    <a:lnT>
                      <a:noFill/>
                    </a:lnT>
                    <a:lnB>
                      <a:noFill/>
                    </a:lnB>
                  </a:tcPr>
                </a:tc>
                <a:extLst>
                  <a:ext uri="{0D108BD9-81ED-4DB2-BD59-A6C34878D82A}">
                    <a16:rowId xmlns:a16="http://schemas.microsoft.com/office/drawing/2014/main" val="1178039030"/>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0000"/>
                          </a:solidFill>
                          <a:effectLst/>
                          <a:latin typeface="Calibri" panose="020F0502020204030204" pitchFamily="34" charset="0"/>
                        </a:rPr>
                        <a:t>Synthesis</a:t>
                      </a:r>
                    </a:p>
                  </a:txBody>
                  <a:tcPr marL="0" marR="0" marT="0" marB="0" anchor="ctr">
                    <a:lnL>
                      <a:noFill/>
                    </a:lnL>
                    <a:lnR>
                      <a:noFill/>
                    </a:lnR>
                    <a:lnT>
                      <a:noFill/>
                    </a:lnT>
                    <a:lnB>
                      <a:noFill/>
                    </a:lnB>
                  </a:tcPr>
                </a:tc>
                <a:tc>
                  <a:txBody>
                    <a:bodyPr/>
                    <a:lstStyle/>
                    <a:p>
                      <a:pPr algn="l" fontAlgn="b"/>
                      <a:r>
                        <a:rPr lang="fr-FR" sz="1100" b="1" i="0" u="none" strike="noStrike">
                          <a:solidFill>
                            <a:srgbClr val="000000"/>
                          </a:solidFill>
                          <a:effectLst/>
                          <a:latin typeface="Calibri" panose="020F0502020204030204" pitchFamily="34" charset="0"/>
                        </a:rPr>
                        <a:t>Solution Proposed</a:t>
                      </a:r>
                    </a:p>
                  </a:txBody>
                  <a:tcPr marL="0" marR="0" marT="0" marB="0" anchor="b">
                    <a:lnL>
                      <a:noFill/>
                    </a:lnL>
                    <a:lnR>
                      <a:noFill/>
                    </a:lnR>
                    <a:lnT>
                      <a:noFill/>
                    </a:lnT>
                    <a:lnB>
                      <a:noFill/>
                    </a:lnB>
                  </a:tcPr>
                </a:tc>
                <a:extLst>
                  <a:ext uri="{0D108BD9-81ED-4DB2-BD59-A6C34878D82A}">
                    <a16:rowId xmlns:a16="http://schemas.microsoft.com/office/drawing/2014/main" val="3792215129"/>
                  </a:ext>
                </a:extLst>
              </a:tr>
              <a:tr h="123275">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B0F0"/>
                          </a:solidFill>
                          <a:effectLst/>
                          <a:latin typeface="Calibri" panose="020F0502020204030204" pitchFamily="34" charset="0"/>
                        </a:rPr>
                        <a:t>Solved description/reason</a:t>
                      </a:r>
                    </a:p>
                  </a:txBody>
                  <a:tcPr marL="0" marR="0" marT="0" marB="0" anchor="ctr">
                    <a:lnL>
                      <a:noFill/>
                    </a:lnL>
                    <a:lnR>
                      <a:noFill/>
                    </a:lnR>
                    <a:lnT>
                      <a:noFill/>
                    </a:lnT>
                    <a:lnB>
                      <a:noFill/>
                    </a:lnB>
                  </a:tcPr>
                </a:tc>
                <a:tc>
                  <a:txBody>
                    <a:bodyPr/>
                    <a:lstStyle/>
                    <a:p>
                      <a:pPr algn="l" fontAlgn="ctr"/>
                      <a:r>
                        <a:rPr lang="fr-FR" sz="1100" b="1" i="0" u="none" strike="noStrike">
                          <a:solidFill>
                            <a:srgbClr val="000000"/>
                          </a:solidFill>
                          <a:effectLst/>
                          <a:latin typeface="Calibri" panose="020F0502020204030204" pitchFamily="34" charset="0"/>
                        </a:rPr>
                        <a:t>Solution Description</a:t>
                      </a:r>
                    </a:p>
                  </a:txBody>
                  <a:tcPr marL="0" marR="0" marT="0" marB="0" anchor="ctr">
                    <a:lnL>
                      <a:noFill/>
                    </a:lnL>
                    <a:lnR>
                      <a:noFill/>
                    </a:lnR>
                    <a:lnT>
                      <a:noFill/>
                    </a:lnT>
                    <a:lnB>
                      <a:noFill/>
                    </a:lnB>
                  </a:tcPr>
                </a:tc>
                <a:extLst>
                  <a:ext uri="{0D108BD9-81ED-4DB2-BD59-A6C34878D82A}">
                    <a16:rowId xmlns:a16="http://schemas.microsoft.com/office/drawing/2014/main" val="1024843435"/>
                  </a:ext>
                </a:extLst>
              </a:tr>
              <a:tr h="129439">
                <a:tc>
                  <a:txBody>
                    <a:bodyPr/>
                    <a:lstStyle/>
                    <a:p>
                      <a:pPr algn="ctr" fontAlgn="b"/>
                      <a:r>
                        <a:rPr lang="fr-FR" sz="1100" b="1" i="0" u="none" strike="noStrike">
                          <a:solidFill>
                            <a:srgbClr val="000000"/>
                          </a:solidFill>
                          <a:effectLst/>
                          <a:latin typeface="Calibri" panose="020F0502020204030204" pitchFamily="34" charset="0"/>
                        </a:rPr>
                        <a:t>Solution</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1100" b="1" i="0" u="none" strike="noStrike">
                          <a:solidFill>
                            <a:srgbClr val="000000"/>
                          </a:solidFill>
                          <a:effectLst/>
                          <a:latin typeface="Calibri" panose="020F0502020204030204" pitchFamily="34" charset="0"/>
                        </a:rPr>
                        <a:t>Solved estimated date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1100" b="1" i="0" u="none" strike="noStrike">
                          <a:solidFill>
                            <a:srgbClr val="000000"/>
                          </a:solidFill>
                          <a:effectLst/>
                          <a:latin typeface="Calibri" panose="020F0502020204030204" pitchFamily="34" charset="0"/>
                        </a:rPr>
                        <a:t>Resolution Date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682406"/>
                  </a:ext>
                </a:extLst>
              </a:tr>
              <a:tr h="129439">
                <a:tc>
                  <a:txBody>
                    <a:bodyPr/>
                    <a:lstStyle/>
                    <a:p>
                      <a:pPr algn="ctr"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787464"/>
                  </a:ext>
                </a:extLst>
              </a:tr>
              <a:tr h="123275">
                <a:tc>
                  <a:txBody>
                    <a:bodyPr/>
                    <a:lstStyle/>
                    <a:p>
                      <a:pPr algn="ctr" fontAlgn="b"/>
                      <a:r>
                        <a:rPr lang="fr-FR" sz="11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1100" b="1" i="0" u="none" strike="noStrike">
                          <a:solidFill>
                            <a:srgbClr val="000000"/>
                          </a:solidFill>
                          <a:effectLst/>
                          <a:latin typeface="Calibri" panose="020F0502020204030204" pitchFamily="34" charset="0"/>
                        </a:rPr>
                        <a:t>8D Required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1100" b="1" i="0" u="none" strike="noStrike">
                          <a:solidFill>
                            <a:srgbClr val="000000"/>
                          </a:solidFill>
                          <a:effectLst/>
                          <a:latin typeface="Calibri" panose="020F0502020204030204" pitchFamily="34"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3835573"/>
                  </a:ext>
                </a:extLst>
              </a:tr>
              <a:tr h="123275">
                <a:tc>
                  <a:txBody>
                    <a:bodyPr/>
                    <a:lstStyle/>
                    <a:p>
                      <a:pPr algn="ctr" fontAlgn="b"/>
                      <a:r>
                        <a:rPr lang="fr-FR" sz="11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0000"/>
                          </a:solidFill>
                          <a:effectLst/>
                          <a:latin typeface="Calibri" panose="020F0502020204030204" pitchFamily="34" charset="0"/>
                        </a:rPr>
                        <a:t>8D number</a:t>
                      </a:r>
                    </a:p>
                  </a:txBody>
                  <a:tcPr marL="0" marR="0" marT="0" marB="0" anchor="ctr">
                    <a:lnL>
                      <a:noFill/>
                    </a:lnL>
                    <a:lnR>
                      <a:noFill/>
                    </a:lnR>
                    <a:lnT>
                      <a:noFill/>
                    </a:lnT>
                    <a:lnB>
                      <a:noFill/>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3003766705"/>
                  </a:ext>
                </a:extLst>
              </a:tr>
              <a:tr h="123275">
                <a:tc>
                  <a:txBody>
                    <a:bodyPr/>
                    <a:lstStyle/>
                    <a:p>
                      <a:pPr algn="ctr" fontAlgn="b"/>
                      <a:r>
                        <a:rPr lang="fr-FR" sz="11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1100" b="1" i="0" u="none" strike="noStrike">
                          <a:solidFill>
                            <a:srgbClr val="000000"/>
                          </a:solidFill>
                          <a:effectLst/>
                          <a:latin typeface="Calibri" panose="020F0502020204030204" pitchFamily="34" charset="0"/>
                        </a:rPr>
                        <a:t>8D Corrective Action</a:t>
                      </a:r>
                    </a:p>
                  </a:txBody>
                  <a:tcPr marL="0" marR="0" marT="0" marB="0" anchor="ctr">
                    <a:lnL>
                      <a:noFill/>
                    </a:lnL>
                    <a:lnR>
                      <a:noFill/>
                    </a:lnR>
                    <a:lnT>
                      <a:noFill/>
                    </a:lnT>
                    <a:lnB>
                      <a:noFill/>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4211972976"/>
                  </a:ext>
                </a:extLst>
              </a:tr>
              <a:tr h="129439">
                <a:tc>
                  <a:txBody>
                    <a:bodyPr/>
                    <a:lstStyle/>
                    <a:p>
                      <a:pPr algn="ctr" fontAlgn="b"/>
                      <a:r>
                        <a:rPr lang="fr-FR" sz="1100" b="1" i="0" u="none" strike="noStrike">
                          <a:solidFill>
                            <a:srgbClr val="000000"/>
                          </a:solidFill>
                          <a:effectLst/>
                          <a:latin typeface="Calibri" panose="020F0502020204030204" pitchFamily="34" charset="0"/>
                        </a:rPr>
                        <a:t>CA/PA</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1100" b="1" i="0" u="none" strike="noStrike">
                          <a:solidFill>
                            <a:srgbClr val="000000"/>
                          </a:solidFill>
                          <a:effectLst/>
                          <a:latin typeface="Calibri" panose="020F0502020204030204" pitchFamily="34" charset="0"/>
                        </a:rPr>
                        <a:t>Preventive Action</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11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035345"/>
                  </a:ext>
                </a:extLst>
              </a:tr>
              <a:tr h="129439">
                <a:tc>
                  <a:txBody>
                    <a:bodyPr/>
                    <a:lstStyle/>
                    <a:p>
                      <a:pPr algn="ctr"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711583"/>
                  </a:ext>
                </a:extLst>
              </a:tr>
              <a:tr h="129439">
                <a:tc>
                  <a:txBody>
                    <a:bodyPr/>
                    <a:lstStyle/>
                    <a:p>
                      <a:pPr algn="ctr" fontAlgn="b"/>
                      <a:r>
                        <a:rPr lang="fr-FR" sz="1100" b="1" i="0" u="none" strike="noStrike">
                          <a:solidFill>
                            <a:srgbClr val="000000"/>
                          </a:solidFill>
                          <a:effectLst/>
                          <a:latin typeface="Calibri" panose="020F0502020204030204" pitchFamily="34" charset="0"/>
                        </a:rPr>
                        <a:t>Actions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Corrective action plan</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3719684878"/>
                  </a:ext>
                </a:extLst>
              </a:tr>
              <a:tr h="129439">
                <a:tc>
                  <a:txBody>
                    <a:bodyPr/>
                    <a:lstStyle/>
                    <a:p>
                      <a:pPr algn="ctr"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859788"/>
                  </a:ext>
                </a:extLst>
              </a:tr>
              <a:tr h="129439">
                <a:tc>
                  <a:txBody>
                    <a:bodyPr/>
                    <a:lstStyle/>
                    <a:p>
                      <a:pPr algn="ctr" fontAlgn="b"/>
                      <a:r>
                        <a:rPr lang="fr-FR" sz="1100" b="1" i="0" u="none" strike="noStrike">
                          <a:solidFill>
                            <a:srgbClr val="000000"/>
                          </a:solidFill>
                          <a:effectLst/>
                          <a:latin typeface="Calibri" panose="020F0502020204030204" pitchFamily="34" charset="0"/>
                        </a:rPr>
                        <a:t>Files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Attachments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4411468"/>
                  </a:ext>
                </a:extLst>
              </a:tr>
              <a:tr h="129439">
                <a:tc>
                  <a:txBody>
                    <a:bodyPr/>
                    <a:lstStyle/>
                    <a:p>
                      <a:pPr algn="ctr"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1058045"/>
                  </a:ext>
                </a:extLst>
              </a:tr>
              <a:tr h="129439">
                <a:tc>
                  <a:txBody>
                    <a:bodyPr/>
                    <a:lstStyle/>
                    <a:p>
                      <a:pPr algn="ctr" fontAlgn="b"/>
                      <a:r>
                        <a:rPr lang="fr-FR" sz="1100" b="1" i="0" u="none" strike="noStrike">
                          <a:solidFill>
                            <a:srgbClr val="000000"/>
                          </a:solidFill>
                          <a:effectLst/>
                          <a:latin typeface="Calibri" panose="020F0502020204030204" pitchFamily="34" charset="0"/>
                        </a:rPr>
                        <a:t>NC  History</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794931"/>
                  </a:ext>
                </a:extLst>
              </a:tr>
              <a:tr h="129439">
                <a:tc>
                  <a:txBody>
                    <a:bodyPr/>
                    <a:lstStyle/>
                    <a:p>
                      <a:pPr algn="ctr"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11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5041255"/>
                  </a:ext>
                </a:extLst>
              </a:tr>
              <a:tr h="129439">
                <a:tc>
                  <a:txBody>
                    <a:bodyPr/>
                    <a:lstStyle/>
                    <a:p>
                      <a:pPr algn="ctr" fontAlgn="b"/>
                      <a:r>
                        <a:rPr lang="fr-FR" sz="1100" b="1" i="0" u="none" strike="noStrike">
                          <a:solidFill>
                            <a:srgbClr val="000000"/>
                          </a:solidFill>
                          <a:effectLst/>
                          <a:latin typeface="Calibri" panose="020F0502020204030204" pitchFamily="34" charset="0"/>
                        </a:rPr>
                        <a:t>Chatter</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100" b="1"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223322"/>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3343073606"/>
              </p:ext>
            </p:extLst>
          </p:nvPr>
        </p:nvGraphicFramePr>
        <p:xfrm>
          <a:off x="10036107" y="435472"/>
          <a:ext cx="1854200" cy="381000"/>
        </p:xfrm>
        <a:graphic>
          <a:graphicData uri="http://schemas.openxmlformats.org/drawingml/2006/table">
            <a:tbl>
              <a:tblPr/>
              <a:tblGrid>
                <a:gridCol w="1854200">
                  <a:extLst>
                    <a:ext uri="{9D8B030D-6E8A-4147-A177-3AD203B41FA5}">
                      <a16:colId xmlns:a16="http://schemas.microsoft.com/office/drawing/2014/main" val="3135483340"/>
                    </a:ext>
                  </a:extLst>
                </a:gridCol>
              </a:tblGrid>
              <a:tr h="190500">
                <a:tc>
                  <a:txBody>
                    <a:bodyPr/>
                    <a:lstStyle/>
                    <a:p>
                      <a:pPr algn="l" fontAlgn="b"/>
                      <a:r>
                        <a:rPr lang="fr-FR" sz="1100" b="1" i="0" u="none" strike="noStrike">
                          <a:solidFill>
                            <a:srgbClr val="FF0000"/>
                          </a:solidFill>
                          <a:effectLst/>
                          <a:latin typeface="Calibri" panose="020F0502020204030204" pitchFamily="34" charset="0"/>
                        </a:rPr>
                        <a:t>mandatory fields</a:t>
                      </a:r>
                    </a:p>
                  </a:txBody>
                  <a:tcPr marL="0" marR="0" marT="0" marB="0" anchor="b">
                    <a:lnL>
                      <a:noFill/>
                    </a:lnL>
                    <a:lnR>
                      <a:noFill/>
                    </a:lnR>
                    <a:lnT>
                      <a:noFill/>
                    </a:lnT>
                    <a:lnB>
                      <a:noFill/>
                    </a:lnB>
                  </a:tcPr>
                </a:tc>
                <a:extLst>
                  <a:ext uri="{0D108BD9-81ED-4DB2-BD59-A6C34878D82A}">
                    <a16:rowId xmlns:a16="http://schemas.microsoft.com/office/drawing/2014/main" val="2070979084"/>
                  </a:ext>
                </a:extLst>
              </a:tr>
              <a:tr h="190500">
                <a:tc>
                  <a:txBody>
                    <a:bodyPr/>
                    <a:lstStyle/>
                    <a:p>
                      <a:pPr algn="l" fontAlgn="b"/>
                      <a:r>
                        <a:rPr lang="fr-FR" sz="1100" b="1" i="0" u="none" strike="noStrike" dirty="0" err="1">
                          <a:solidFill>
                            <a:srgbClr val="00B0F0"/>
                          </a:solidFill>
                          <a:effectLst/>
                          <a:latin typeface="Calibri" panose="020F0502020204030204" pitchFamily="34" charset="0"/>
                        </a:rPr>
                        <a:t>fields</a:t>
                      </a:r>
                      <a:r>
                        <a:rPr lang="fr-FR" sz="1100" b="1" i="0" u="none" strike="noStrike" dirty="0">
                          <a:solidFill>
                            <a:srgbClr val="00B0F0"/>
                          </a:solidFill>
                          <a:effectLst/>
                          <a:latin typeface="Calibri" panose="020F0502020204030204" pitchFamily="34" charset="0"/>
                        </a:rPr>
                        <a:t> </a:t>
                      </a:r>
                      <a:r>
                        <a:rPr lang="fr-FR" sz="1100" b="1" i="0" u="none" strike="noStrike" dirty="0" err="1">
                          <a:solidFill>
                            <a:srgbClr val="00B0F0"/>
                          </a:solidFill>
                          <a:effectLst/>
                          <a:latin typeface="Calibri" panose="020F0502020204030204" pitchFamily="34" charset="0"/>
                        </a:rPr>
                        <a:t>with</a:t>
                      </a:r>
                      <a:r>
                        <a:rPr lang="fr-FR" sz="1100" b="1" i="0" u="none" strike="noStrike" dirty="0">
                          <a:solidFill>
                            <a:srgbClr val="00B0F0"/>
                          </a:solidFill>
                          <a:effectLst/>
                          <a:latin typeface="Calibri" panose="020F0502020204030204" pitchFamily="34" charset="0"/>
                        </a:rPr>
                        <a:t> validation </a:t>
                      </a:r>
                      <a:r>
                        <a:rPr lang="fr-FR" sz="1100" b="1" i="0" u="none" strike="noStrike" dirty="0" err="1">
                          <a:solidFill>
                            <a:srgbClr val="00B0F0"/>
                          </a:solidFill>
                          <a:effectLst/>
                          <a:latin typeface="Calibri" panose="020F0502020204030204" pitchFamily="34" charset="0"/>
                        </a:rPr>
                        <a:t>rules</a:t>
                      </a:r>
                      <a:endParaRPr lang="fr-FR" sz="1100" b="1" i="0" u="none" strike="noStrike" dirty="0">
                        <a:solidFill>
                          <a:srgbClr val="00B0F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181595544"/>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3237935656"/>
              </p:ext>
            </p:extLst>
          </p:nvPr>
        </p:nvGraphicFramePr>
        <p:xfrm>
          <a:off x="10036107" y="856917"/>
          <a:ext cx="1854200" cy="381000"/>
        </p:xfrm>
        <a:graphic>
          <a:graphicData uri="http://schemas.openxmlformats.org/drawingml/2006/table">
            <a:tbl>
              <a:tblPr/>
              <a:tblGrid>
                <a:gridCol w="1854200">
                  <a:extLst>
                    <a:ext uri="{9D8B030D-6E8A-4147-A177-3AD203B41FA5}">
                      <a16:colId xmlns:a16="http://schemas.microsoft.com/office/drawing/2014/main" val="3951063213"/>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New Field to create in Predix</a:t>
                      </a:r>
                    </a:p>
                  </a:txBody>
                  <a:tcPr marL="0" marR="0" marT="0" marB="0" anchor="b">
                    <a:lnL>
                      <a:noFill/>
                    </a:lnL>
                    <a:lnR>
                      <a:noFill/>
                    </a:lnR>
                    <a:lnT>
                      <a:noFill/>
                    </a:lnT>
                    <a:lnB>
                      <a:noFill/>
                    </a:lnB>
                    <a:solidFill>
                      <a:srgbClr val="B1A0C7"/>
                    </a:solidFill>
                  </a:tcPr>
                </a:tc>
                <a:extLst>
                  <a:ext uri="{0D108BD9-81ED-4DB2-BD59-A6C34878D82A}">
                    <a16:rowId xmlns:a16="http://schemas.microsoft.com/office/drawing/2014/main" val="3530292314"/>
                  </a:ext>
                </a:extLst>
              </a:tr>
              <a:tr h="190500">
                <a:tc>
                  <a:txBody>
                    <a:bodyPr/>
                    <a:lstStyle/>
                    <a:p>
                      <a:pPr algn="l" fontAlgn="b"/>
                      <a:r>
                        <a:rPr lang="en-US" sz="1100" b="1" i="0" u="none" strike="noStrike" dirty="0">
                          <a:solidFill>
                            <a:srgbClr val="000000"/>
                          </a:solidFill>
                          <a:effectLst/>
                          <a:latin typeface="Calibri" panose="020F0502020204030204" pitchFamily="34" charset="0"/>
                        </a:rPr>
                        <a:t>Field to modify in </a:t>
                      </a:r>
                      <a:r>
                        <a:rPr lang="en-US" sz="1100" b="1" i="0" u="none" strike="noStrike" dirty="0" err="1">
                          <a:solidFill>
                            <a:srgbClr val="000000"/>
                          </a:solidFill>
                          <a:effectLst/>
                          <a:latin typeface="Calibri" panose="020F0502020204030204" pitchFamily="34" charset="0"/>
                        </a:rPr>
                        <a:t>Predix</a:t>
                      </a:r>
                      <a:endParaRPr lang="en-US" sz="11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95B3D7"/>
                    </a:solidFill>
                  </a:tcPr>
                </a:tc>
                <a:extLst>
                  <a:ext uri="{0D108BD9-81ED-4DB2-BD59-A6C34878D82A}">
                    <a16:rowId xmlns:a16="http://schemas.microsoft.com/office/drawing/2014/main" val="536399447"/>
                  </a:ext>
                </a:extLst>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196534965"/>
              </p:ext>
            </p:extLst>
          </p:nvPr>
        </p:nvGraphicFramePr>
        <p:xfrm>
          <a:off x="1804234" y="1706004"/>
          <a:ext cx="4782095" cy="4588767"/>
        </p:xfrm>
        <a:graphic>
          <a:graphicData uri="http://schemas.openxmlformats.org/drawingml/2006/table">
            <a:tbl>
              <a:tblPr/>
              <a:tblGrid>
                <a:gridCol w="969059">
                  <a:extLst>
                    <a:ext uri="{9D8B030D-6E8A-4147-A177-3AD203B41FA5}">
                      <a16:colId xmlns:a16="http://schemas.microsoft.com/office/drawing/2014/main" val="2810068310"/>
                    </a:ext>
                  </a:extLst>
                </a:gridCol>
                <a:gridCol w="2201449">
                  <a:extLst>
                    <a:ext uri="{9D8B030D-6E8A-4147-A177-3AD203B41FA5}">
                      <a16:colId xmlns:a16="http://schemas.microsoft.com/office/drawing/2014/main" val="3851253221"/>
                    </a:ext>
                  </a:extLst>
                </a:gridCol>
                <a:gridCol w="1611587">
                  <a:extLst>
                    <a:ext uri="{9D8B030D-6E8A-4147-A177-3AD203B41FA5}">
                      <a16:colId xmlns:a16="http://schemas.microsoft.com/office/drawing/2014/main" val="2297019314"/>
                    </a:ext>
                  </a:extLst>
                </a:gridCol>
              </a:tblGrid>
              <a:tr h="100963">
                <a:tc>
                  <a:txBody>
                    <a:bodyPr/>
                    <a:lstStyle/>
                    <a:p>
                      <a:pPr algn="ctr" fontAlgn="b"/>
                      <a:r>
                        <a:rPr lang="fr-FR" sz="600" b="1" i="0" u="none" strike="noStrike">
                          <a:solidFill>
                            <a:srgbClr val="FFFFFF"/>
                          </a:solidFill>
                          <a:effectLst/>
                          <a:latin typeface="Calibri" panose="020F0502020204030204" pitchFamily="34" charset="0"/>
                        </a:rPr>
                        <a:t>Section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D0D0D"/>
                    </a:solidFill>
                  </a:tcPr>
                </a:tc>
                <a:tc>
                  <a:txBody>
                    <a:bodyPr/>
                    <a:lstStyle/>
                    <a:p>
                      <a:pPr algn="ctr" fontAlgn="b"/>
                      <a:r>
                        <a:rPr lang="fr-FR" sz="600" b="1" i="0" u="none" strike="noStrike">
                          <a:solidFill>
                            <a:srgbClr val="FFFFFF"/>
                          </a:solidFill>
                          <a:effectLst/>
                          <a:latin typeface="Calibri" panose="020F0502020204030204" pitchFamily="34" charset="0"/>
                        </a:rPr>
                        <a:t>Predix Fields</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E26B0A"/>
                    </a:solidFill>
                  </a:tcPr>
                </a:tc>
                <a:tc>
                  <a:txBody>
                    <a:bodyPr/>
                    <a:lstStyle/>
                    <a:p>
                      <a:pPr algn="ctr" fontAlgn="b"/>
                      <a:r>
                        <a:rPr lang="fr-FR" sz="600" b="1" i="0" u="none" strike="noStrike">
                          <a:solidFill>
                            <a:srgbClr val="FFFFFF"/>
                          </a:solidFill>
                          <a:effectLst/>
                          <a:latin typeface="Calibri" panose="020F0502020204030204" pitchFamily="34" charset="0"/>
                        </a:rPr>
                        <a:t>Predix Fields</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26B0A"/>
                    </a:solidFill>
                  </a:tcPr>
                </a:tc>
                <a:extLst>
                  <a:ext uri="{0D108BD9-81ED-4DB2-BD59-A6C34878D82A}">
                    <a16:rowId xmlns:a16="http://schemas.microsoft.com/office/drawing/2014/main" val="1892284249"/>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Salesforce ID</a:t>
                      </a:r>
                    </a:p>
                  </a:txBody>
                  <a:tcPr marL="0" marR="0" marT="0" marB="0" anchor="b">
                    <a:lnL>
                      <a:noFill/>
                    </a:lnL>
                    <a:lnR>
                      <a:noFill/>
                    </a:lnR>
                    <a:lnT>
                      <a:noFill/>
                    </a:lnT>
                    <a:lnB>
                      <a:noFill/>
                    </a:lnB>
                    <a:solidFill>
                      <a:srgbClr val="B1A0C7"/>
                    </a:solidFill>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3800512"/>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FF0000"/>
                          </a:solidFill>
                          <a:effectLst/>
                          <a:latin typeface="Calibri" panose="020F0502020204030204" pitchFamily="34" charset="0"/>
                        </a:rPr>
                        <a:t>Detection Date</a:t>
                      </a: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Status</a:t>
                      </a:r>
                    </a:p>
                  </a:txBody>
                  <a:tcPr marL="0" marR="0" marT="0" marB="0" anchor="b">
                    <a:lnL>
                      <a:noFill/>
                    </a:lnL>
                    <a:lnR>
                      <a:noFill/>
                    </a:lnR>
                    <a:lnT>
                      <a:noFill/>
                    </a:lnT>
                    <a:lnB>
                      <a:noFill/>
                    </a:lnB>
                    <a:solidFill>
                      <a:srgbClr val="95B3D7"/>
                    </a:solidFill>
                  </a:tcPr>
                </a:tc>
                <a:extLst>
                  <a:ext uri="{0D108BD9-81ED-4DB2-BD59-A6C34878D82A}">
                    <a16:rowId xmlns:a16="http://schemas.microsoft.com/office/drawing/2014/main" val="1578134660"/>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500680"/>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14511104"/>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Product Line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09998331"/>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Unit</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Requestor</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5B3D7"/>
                    </a:solidFill>
                  </a:tcPr>
                </a:tc>
                <a:extLst>
                  <a:ext uri="{0D108BD9-81ED-4DB2-BD59-A6C34878D82A}">
                    <a16:rowId xmlns:a16="http://schemas.microsoft.com/office/drawing/2014/main" val="2524200193"/>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Severity</a:t>
                      </a: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0850457"/>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FF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92330334"/>
                  </a:ext>
                </a:extLst>
              </a:tr>
              <a:tr h="100963">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2040705"/>
                  </a:ext>
                </a:extLst>
              </a:tr>
              <a:tr h="106011">
                <a:tc>
                  <a:txBody>
                    <a:bodyPr/>
                    <a:lstStyle/>
                    <a:p>
                      <a:pPr algn="ctr" fontAlgn="b"/>
                      <a:r>
                        <a:rPr lang="fr-FR" sz="600" b="1" i="0" u="none" strike="noStrike">
                          <a:solidFill>
                            <a:srgbClr val="000000"/>
                          </a:solidFill>
                          <a:effectLst/>
                          <a:latin typeface="Calibri" panose="020F0502020204030204" pitchFamily="34" charset="0"/>
                        </a:rPr>
                        <a:t>NC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598870"/>
                  </a:ext>
                </a:extLst>
              </a:tr>
              <a:tr h="106011">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79625"/>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Project Number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20210069"/>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Coordinator</a:t>
                      </a: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87279642"/>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51033275"/>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Project Name</a:t>
                      </a:r>
                    </a:p>
                  </a:txBody>
                  <a:tcPr marL="0" marR="0" marT="0" marB="0" anchor="b">
                    <a:lnL>
                      <a:noFill/>
                    </a:lnL>
                    <a:lnR>
                      <a:noFill/>
                    </a:lnR>
                    <a:lnT>
                      <a:noFill/>
                    </a:lnT>
                    <a:lnB>
                      <a:noFill/>
                    </a:lnB>
                    <a:solidFill>
                      <a:srgbClr val="95B3D7"/>
                    </a:solidFill>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7397563"/>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9415925"/>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797002"/>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3547890"/>
                  </a:ext>
                </a:extLst>
              </a:tr>
              <a:tr h="100963">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2162971"/>
                  </a:ext>
                </a:extLst>
              </a:tr>
              <a:tr h="106011">
                <a:tc>
                  <a:txBody>
                    <a:bodyPr/>
                    <a:lstStyle/>
                    <a:p>
                      <a:pPr algn="ctr" fontAlgn="b"/>
                      <a:r>
                        <a:rPr lang="fr-FR" sz="600" b="1" i="0" u="none" strike="noStrike">
                          <a:solidFill>
                            <a:srgbClr val="000000"/>
                          </a:solidFill>
                          <a:effectLst/>
                          <a:latin typeface="Calibri" panose="020F0502020204030204" pitchFamily="34" charset="0"/>
                        </a:rPr>
                        <a:t>Project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5487"/>
                  </a:ext>
                </a:extLst>
              </a:tr>
              <a:tr h="106011">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190121"/>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Serial Number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000000"/>
                          </a:solidFill>
                          <a:effectLst/>
                          <a:latin typeface="Calibri" panose="020F0502020204030204" pitchFamily="34" charset="0"/>
                        </a:rPr>
                        <a:t>Bay Number</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08685922"/>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Compartment</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44252958"/>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FF0000"/>
                          </a:solidFill>
                          <a:effectLst/>
                          <a:latin typeface="Calibri" panose="020F0502020204030204" pitchFamily="34" charset="0"/>
                        </a:rPr>
                        <a:t>Equipment Type</a:t>
                      </a:r>
                    </a:p>
                  </a:txBody>
                  <a:tcPr marL="0" marR="0" marT="0" marB="0" anchor="b">
                    <a:lnL>
                      <a:noFill/>
                    </a:lnL>
                    <a:lnR>
                      <a:noFill/>
                    </a:lnR>
                    <a:lnT>
                      <a:noFill/>
                    </a:lnT>
                    <a:lnB>
                      <a:noFill/>
                    </a:lnB>
                    <a:solidFill>
                      <a:srgbClr val="95B3D7"/>
                    </a:solidFill>
                  </a:tcPr>
                </a:tc>
                <a:tc>
                  <a:txBody>
                    <a:bodyPr/>
                    <a:lstStyle/>
                    <a:p>
                      <a:pPr algn="l" fontAlgn="ctr"/>
                      <a:r>
                        <a:rPr lang="fr-FR" sz="600" b="1" i="0" u="none" strike="noStrike">
                          <a:solidFill>
                            <a:srgbClr val="000000"/>
                          </a:solidFill>
                          <a:effectLst/>
                          <a:latin typeface="Calibri" panose="020F0502020204030204" pitchFamily="34" charset="0"/>
                        </a:rPr>
                        <a:t>Phase</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3158684"/>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Substation Type</a:t>
                      </a:r>
                    </a:p>
                  </a:txBody>
                  <a:tcPr marL="0" marR="0" marT="0" marB="0" anchor="b">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Gas Loss</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1A0C7"/>
                    </a:solidFill>
                  </a:tcPr>
                </a:tc>
                <a:extLst>
                  <a:ext uri="{0D108BD9-81ED-4DB2-BD59-A6C34878D82A}">
                    <a16:rowId xmlns:a16="http://schemas.microsoft.com/office/drawing/2014/main" val="1489259407"/>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Quantity Lost (in Kg)</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1A0C7"/>
                    </a:solidFill>
                  </a:tcPr>
                </a:tc>
                <a:extLst>
                  <a:ext uri="{0D108BD9-81ED-4DB2-BD59-A6C34878D82A}">
                    <a16:rowId xmlns:a16="http://schemas.microsoft.com/office/drawing/2014/main" val="753496602"/>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Installation drawing</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1A0C7"/>
                    </a:solidFill>
                  </a:tcPr>
                </a:tc>
                <a:extLst>
                  <a:ext uri="{0D108BD9-81ED-4DB2-BD59-A6C34878D82A}">
                    <a16:rowId xmlns:a16="http://schemas.microsoft.com/office/drawing/2014/main" val="2719210193"/>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Electrical drawing</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B1A0C7"/>
                    </a:solidFill>
                  </a:tcPr>
                </a:tc>
                <a:extLst>
                  <a:ext uri="{0D108BD9-81ED-4DB2-BD59-A6C34878D82A}">
                    <a16:rowId xmlns:a16="http://schemas.microsoft.com/office/drawing/2014/main" val="3481050413"/>
                  </a:ext>
                </a:extLst>
              </a:tr>
              <a:tr h="100963">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73131193"/>
                  </a:ext>
                </a:extLst>
              </a:tr>
              <a:tr h="106011">
                <a:tc>
                  <a:txBody>
                    <a:bodyPr/>
                    <a:lstStyle/>
                    <a:p>
                      <a:pPr algn="ctr" fontAlgn="b"/>
                      <a:r>
                        <a:rPr lang="fr-FR" sz="600" b="1" i="0" u="none" strike="noStrike">
                          <a:solidFill>
                            <a:srgbClr val="000000"/>
                          </a:solidFill>
                          <a:effectLst/>
                          <a:latin typeface="Calibri" panose="020F0502020204030204" pitchFamily="34" charset="0"/>
                        </a:rPr>
                        <a:t>Equipment Details</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995795"/>
                  </a:ext>
                </a:extLst>
              </a:tr>
              <a:tr h="106011">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358411"/>
                  </a:ext>
                </a:extLst>
              </a:tr>
              <a:tr h="100963">
                <a:tc>
                  <a:txBody>
                    <a:bodyPr/>
                    <a:lstStyle/>
                    <a:p>
                      <a:pPr algn="ctr" fontAlgn="b"/>
                      <a:r>
                        <a:rPr lang="fr-FR" sz="600" b="1" i="0" u="none" strike="noStrike">
                          <a:solidFill>
                            <a:srgbClr val="000000"/>
                          </a:solidFill>
                          <a:effectLst/>
                          <a:latin typeface="Calibri" panose="020F0502020204030204" pitchFamily="34" charset="0"/>
                        </a:rPr>
                        <a:t>NC Description</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FF0000"/>
                          </a:solidFill>
                          <a:effectLst/>
                          <a:latin typeface="Calibri" panose="020F0502020204030204" pitchFamily="34" charset="0"/>
                        </a:rPr>
                        <a:t>Title</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9795490"/>
                  </a:ext>
                </a:extLst>
              </a:tr>
              <a:tr h="106011">
                <a:tc>
                  <a:txBody>
                    <a:bodyPr/>
                    <a:lstStyle/>
                    <a:p>
                      <a:pPr algn="ctr" fontAlgn="b"/>
                      <a:r>
                        <a:rPr lang="fr-FR" sz="600" b="1" i="0" u="none" strike="noStrike">
                          <a:solidFill>
                            <a:srgbClr val="000000"/>
                          </a:solidFill>
                          <a:effectLst/>
                          <a:latin typeface="Calibri" panose="020F0502020204030204" pitchFamily="34" charset="0"/>
                        </a:rPr>
                        <a:t>NC Description</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600" b="1" i="0" u="none" strike="noStrike">
                          <a:solidFill>
                            <a:srgbClr val="FF0000"/>
                          </a:solidFill>
                          <a:effectLst/>
                          <a:latin typeface="Calibri" panose="020F0502020204030204" pitchFamily="34" charset="0"/>
                        </a:rPr>
                        <a:t>Description</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5B3D7"/>
                    </a:solidFill>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903212"/>
                  </a:ext>
                </a:extLst>
              </a:tr>
              <a:tr h="106011">
                <a:tc>
                  <a:txBody>
                    <a:bodyPr/>
                    <a:lstStyle/>
                    <a:p>
                      <a:pPr algn="ctr"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fr-FR" sz="600" b="1"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038831"/>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fr-FR" sz="600" b="1" i="0" u="none" strike="noStrike">
                          <a:solidFill>
                            <a:srgbClr val="000000"/>
                          </a:solidFill>
                          <a:effectLst/>
                          <a:latin typeface="Calibri" panose="020F0502020204030204" pitchFamily="34" charset="0"/>
                        </a:rPr>
                        <a:t>Estimated Working Hours - Supervisor</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1A0C7"/>
                    </a:solidFill>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0041111"/>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Estimated Working Hours - Manpower</a:t>
                      </a:r>
                    </a:p>
                  </a:txBody>
                  <a:tcPr marL="0" marR="0" marT="0" marB="0" anchor="ctr">
                    <a:lnL>
                      <a:noFill/>
                    </a:lnL>
                    <a:lnR>
                      <a:noFill/>
                    </a:lnR>
                    <a:lnT>
                      <a:noFill/>
                    </a:lnT>
                    <a:lnB>
                      <a:noFill/>
                    </a:lnB>
                    <a:solidFill>
                      <a:srgbClr val="B1A0C7"/>
                    </a:solidFill>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03343518"/>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Working Hours Cost</a:t>
                      </a: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1731274"/>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56089207"/>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7238286"/>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5534523"/>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r>
                        <a:rPr lang="fr-FR" sz="6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08339523"/>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06119998"/>
                  </a:ext>
                </a:extLst>
              </a:tr>
              <a:tr h="100963">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fr-FR" sz="6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r>
                        <a:rPr lang="fr-FR" sz="600" b="1" i="0" u="none" strike="noStrike">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8038152"/>
                  </a:ext>
                </a:extLst>
              </a:tr>
              <a:tr h="106011">
                <a:tc>
                  <a:txBody>
                    <a:bodyPr/>
                    <a:lstStyle/>
                    <a:p>
                      <a:pPr algn="ctr" fontAlgn="b"/>
                      <a:r>
                        <a:rPr lang="fr-FR" sz="600" b="1" i="0" u="none" strike="noStrike">
                          <a:solidFill>
                            <a:srgbClr val="000000"/>
                          </a:solidFill>
                          <a:effectLst/>
                          <a:latin typeface="Calibri" panose="020F0502020204030204" pitchFamily="34" charset="0"/>
                        </a:rPr>
                        <a:t>Cost Of Quality</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a:solidFill>
                            <a:srgbClr val="00B0F0"/>
                          </a:solidFill>
                          <a:effectLst/>
                          <a:latin typeface="Calibri" panose="020F0502020204030204" pitchFamily="34"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fr-FR" sz="600" b="1" i="0" u="none" strike="noStrike" dirty="0">
                          <a:solidFill>
                            <a:srgbClr val="000000"/>
                          </a:solidFill>
                          <a:effectLst/>
                          <a:latin typeface="Calibri" panose="020F0502020204030204" pitchFamily="34" charset="0"/>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167249"/>
                  </a:ext>
                </a:extLst>
              </a:tr>
            </a:tbl>
          </a:graphicData>
        </a:graphic>
      </p:graphicFrame>
    </p:spTree>
    <p:extLst>
      <p:ext uri="{BB962C8B-B14F-4D97-AF65-F5344CB8AC3E}">
        <p14:creationId xmlns:p14="http://schemas.microsoft.com/office/powerpoint/2010/main" val="5679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MVP III- Q4 ‘17</a:t>
            </a:r>
          </a:p>
        </p:txBody>
      </p:sp>
      <p:sp>
        <p:nvSpPr>
          <p:cNvPr id="3" name="Espace réservé de la date 2"/>
          <p:cNvSpPr>
            <a:spLocks noGrp="1"/>
          </p:cNvSpPr>
          <p:nvPr>
            <p:ph type="dt" sz="half" idx="10"/>
          </p:nvPr>
        </p:nvSpPr>
        <p:spPr/>
        <p:txBody>
          <a:bodyPr/>
          <a:lstStyle/>
          <a:p>
            <a:fld id="{D36516F6-A097-4E38-8A59-185C4D2E3785}" type="datetime4">
              <a:rPr lang="en-US" smtClean="0"/>
              <a:t>July 20, 2017</a:t>
            </a:fld>
            <a:endParaRPr lang="en-CA"/>
          </a:p>
        </p:txBody>
      </p:sp>
      <p:sp>
        <p:nvSpPr>
          <p:cNvPr id="4" name="Espace réservé du pied de page 3"/>
          <p:cNvSpPr>
            <a:spLocks noGrp="1"/>
          </p:cNvSpPr>
          <p:nvPr>
            <p:ph type="ftr" sz="quarter" idx="11"/>
          </p:nvPr>
        </p:nvSpPr>
        <p:spPr/>
        <p:txBody>
          <a:bodyPr/>
          <a:lstStyle/>
          <a:p>
            <a:r>
              <a:rPr lang="en-CA"/>
              <a:t>Presentation Title</a:t>
            </a:r>
            <a:endParaRPr lang="en-CA" dirty="0"/>
          </a:p>
        </p:txBody>
      </p:sp>
      <p:sp>
        <p:nvSpPr>
          <p:cNvPr id="5" name="Espace réservé du numéro de diapositive 4"/>
          <p:cNvSpPr>
            <a:spLocks noGrp="1"/>
          </p:cNvSpPr>
          <p:nvPr>
            <p:ph type="sldNum" sz="quarter" idx="12"/>
          </p:nvPr>
        </p:nvSpPr>
        <p:spPr/>
        <p:txBody>
          <a:bodyPr/>
          <a:lstStyle/>
          <a:p>
            <a:fld id="{00E6A5BD-C011-4A45-AA3A-201790FB7F2B}" type="slidenum">
              <a:rPr lang="en-CA" smtClean="0"/>
              <a:pPr/>
              <a:t>8</a:t>
            </a:fld>
            <a:endParaRPr lang="en-CA"/>
          </a:p>
        </p:txBody>
      </p:sp>
    </p:spTree>
    <p:extLst>
      <p:ext uri="{BB962C8B-B14F-4D97-AF65-F5344CB8AC3E}">
        <p14:creationId xmlns:p14="http://schemas.microsoft.com/office/powerpoint/2010/main" val="123551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3-Look &amp; Feel improvement</a:t>
            </a:r>
          </a:p>
        </p:txBody>
      </p:sp>
      <p:sp>
        <p:nvSpPr>
          <p:cNvPr id="3" name="Date Placeholder 2"/>
          <p:cNvSpPr>
            <a:spLocks noGrp="1"/>
          </p:cNvSpPr>
          <p:nvPr>
            <p:ph type="dt" sz="half" idx="10"/>
          </p:nvPr>
        </p:nvSpPr>
        <p:spPr/>
        <p:txBody>
          <a:bodyPr/>
          <a:lstStyle/>
          <a:p>
            <a:fld id="{66CA7FD2-EEE1-4653-A3ED-EC06E26685F5}" type="datetime4">
              <a:rPr lang="en-US" smtClean="0"/>
              <a:t>July 20, 2017</a:t>
            </a:fld>
            <a:endParaRPr lang="en-US" dirty="0"/>
          </a:p>
        </p:txBody>
      </p:sp>
      <p:sp>
        <p:nvSpPr>
          <p:cNvPr id="4" name="Footer Placeholder 3"/>
          <p:cNvSpPr>
            <a:spLocks noGrp="1"/>
          </p:cNvSpPr>
          <p:nvPr>
            <p:ph type="ftr" sz="quarter" idx="11"/>
          </p:nvPr>
        </p:nvSpPr>
        <p:spPr/>
        <p:txBody>
          <a:bodyPr/>
          <a:lstStyle/>
          <a:p>
            <a:r>
              <a:rPr lang="en-US" dirty="0"/>
              <a:t>NC Predix MVP II</a:t>
            </a:r>
          </a:p>
        </p:txBody>
      </p:sp>
      <p:sp>
        <p:nvSpPr>
          <p:cNvPr id="5" name="Slide Number Placeholder 4"/>
          <p:cNvSpPr>
            <a:spLocks noGrp="1"/>
          </p:cNvSpPr>
          <p:nvPr>
            <p:ph type="sldNum" sz="quarter" idx="12"/>
          </p:nvPr>
        </p:nvSpPr>
        <p:spPr/>
        <p:txBody>
          <a:bodyPr/>
          <a:lstStyle/>
          <a:p>
            <a:fld id="{00E6A5BD-C011-4A45-AA3A-201790FB7F2B}" type="slidenum">
              <a:rPr lang="en-US" smtClean="0"/>
              <a:t>9</a:t>
            </a:fld>
            <a:endParaRPr lang="en-US" dirty="0"/>
          </a:p>
        </p:txBody>
      </p:sp>
      <p:sp>
        <p:nvSpPr>
          <p:cNvPr id="7" name="Content Placeholder 6"/>
          <p:cNvSpPr>
            <a:spLocks noGrp="1"/>
          </p:cNvSpPr>
          <p:nvPr>
            <p:ph sz="quarter" idx="14"/>
          </p:nvPr>
        </p:nvSpPr>
        <p:spPr>
          <a:xfrm>
            <a:off x="137157" y="1746011"/>
            <a:ext cx="4078153" cy="883233"/>
          </a:xfrm>
        </p:spPr>
        <p:txBody>
          <a:bodyPr>
            <a:normAutofit/>
          </a:bodyPr>
          <a:lstStyle/>
          <a:p>
            <a:r>
              <a:rPr lang="en-US" sz="2000" dirty="0"/>
              <a:t>Ensure Design consistency across GE </a:t>
            </a:r>
            <a:r>
              <a:rPr lang="en-US" sz="2000" dirty="0" err="1"/>
              <a:t>Predix</a:t>
            </a:r>
            <a:r>
              <a:rPr lang="en-US" sz="2000" dirty="0"/>
              <a:t> applications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65" y="2946401"/>
            <a:ext cx="16732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934" y="2791854"/>
            <a:ext cx="3403532" cy="3500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3199" y="2678612"/>
            <a:ext cx="1873623" cy="3353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6"/>
          <p:cNvSpPr txBox="1">
            <a:spLocks/>
          </p:cNvSpPr>
          <p:nvPr/>
        </p:nvSpPr>
        <p:spPr>
          <a:xfrm>
            <a:off x="4900623" y="1734397"/>
            <a:ext cx="4078153" cy="883233"/>
          </a:xfrm>
          <a:prstGeom prst="rect">
            <a:avLst/>
          </a:prstGeom>
        </p:spPr>
        <p:txBody>
          <a:bodyPr vert="horz" lIns="0" tIns="0" rIns="0" bIns="0" rtlCol="0">
            <a:normAutofit lnSpcReduction="10000"/>
          </a:bodyPr>
          <a:lst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sz="2000" dirty="0"/>
              <a:t>Add other views (assigned to me, created by me, follow…) &amp; color code depending on the severity</a:t>
            </a:r>
          </a:p>
        </p:txBody>
      </p:sp>
      <p:sp>
        <p:nvSpPr>
          <p:cNvPr id="11" name="Content Placeholder 6"/>
          <p:cNvSpPr txBox="1">
            <a:spLocks/>
          </p:cNvSpPr>
          <p:nvPr/>
        </p:nvSpPr>
        <p:spPr>
          <a:xfrm>
            <a:off x="9059326" y="1759264"/>
            <a:ext cx="3089508" cy="883233"/>
          </a:xfrm>
          <a:prstGeom prst="rect">
            <a:avLst/>
          </a:prstGeom>
        </p:spPr>
        <p:txBody>
          <a:bodyPr vert="horz" lIns="0" tIns="0" rIns="0" bIns="0" rtlCol="0">
            <a:normAutofit fontScale="85000" lnSpcReduction="10000"/>
          </a:bodyPr>
          <a:lst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r>
              <a:rPr lang="en-US" sz="2000" dirty="0"/>
              <a:t>Add an audit trail to get history of changes on the ticket (as designed for other </a:t>
            </a:r>
            <a:r>
              <a:rPr lang="en-US" sz="2000" dirty="0" err="1"/>
              <a:t>Predix</a:t>
            </a:r>
            <a:r>
              <a:rPr lang="en-US" sz="2000" dirty="0"/>
              <a:t> apps)</a:t>
            </a:r>
          </a:p>
        </p:txBody>
      </p:sp>
      <p:sp>
        <p:nvSpPr>
          <p:cNvPr id="12" name="Content Placeholder 6"/>
          <p:cNvSpPr txBox="1">
            <a:spLocks/>
          </p:cNvSpPr>
          <p:nvPr/>
        </p:nvSpPr>
        <p:spPr>
          <a:xfrm>
            <a:off x="350192" y="2946401"/>
            <a:ext cx="2039077" cy="883233"/>
          </a:xfrm>
          <a:prstGeom prst="rect">
            <a:avLst/>
          </a:prstGeom>
        </p:spPr>
        <p:txBody>
          <a:bodyPr vert="horz" lIns="0" tIns="0" rIns="0" bIns="0" rtlCol="0">
            <a:normAutofit fontScale="85000" lnSpcReduction="10000"/>
          </a:bodyPr>
          <a:lst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a:lstStyle>
          <a:p>
            <a:pPr marL="0" indent="0">
              <a:buNone/>
            </a:pPr>
            <a:r>
              <a:rPr lang="en-US" sz="2000" dirty="0"/>
              <a:t>For example the menu accessible when you scroll on the left</a:t>
            </a:r>
          </a:p>
        </p:txBody>
      </p:sp>
    </p:spTree>
    <p:extLst>
      <p:ext uri="{BB962C8B-B14F-4D97-AF65-F5344CB8AC3E}">
        <p14:creationId xmlns:p14="http://schemas.microsoft.com/office/powerpoint/2010/main" val="611398066"/>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2096</TotalTime>
  <Words>1195</Words>
  <Application>Microsoft Office PowerPoint</Application>
  <PresentationFormat>Grand écran</PresentationFormat>
  <Paragraphs>459</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GE Inspira Sans</vt:lpstr>
      <vt:lpstr>GE</vt:lpstr>
      <vt:lpstr>Non Conformities Predix- Next releases</vt:lpstr>
      <vt:lpstr>Predix Non-Conformities App</vt:lpstr>
      <vt:lpstr>Enhancements- Summary</vt:lpstr>
      <vt:lpstr>MVP II – Q3 ‘17</vt:lpstr>
      <vt:lpstr>1-Fields changes</vt:lpstr>
      <vt:lpstr>2-NCP Interface</vt:lpstr>
      <vt:lpstr>2-1 NCP Alignment</vt:lpstr>
      <vt:lpstr>MVP III- Q4 ‘17</vt:lpstr>
      <vt:lpstr>3-Look &amp; Feel improvement</vt:lpstr>
      <vt:lpstr>4-S&amp;QM Interface</vt:lpstr>
      <vt:lpstr>MVP IV – Q1 ‘18</vt:lpstr>
      <vt:lpstr>5-Sales Force &amp; S&amp;QM  Interfaces</vt:lpstr>
      <vt:lpstr>5-1 NCP Alignment</vt:lpstr>
      <vt:lpstr>5-2 Master Data and NC recover</vt:lpstr>
      <vt:lpstr>MVP V – Q2‘18</vt:lpstr>
      <vt:lpstr>6-Web UI</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Montillet, Romain (GE Energy Connections)</dc:creator>
  <dc:description>Version 1.08
Job 1437
August 25, 2016</dc:description>
  <cp:lastModifiedBy>Baiget, Frederic (GE Corporate)</cp:lastModifiedBy>
  <cp:revision>29</cp:revision>
  <dcterms:created xsi:type="dcterms:W3CDTF">2017-03-24T09:13:09Z</dcterms:created>
  <dcterms:modified xsi:type="dcterms:W3CDTF">2017-07-20T08:28:45Z</dcterms:modified>
</cp:coreProperties>
</file>