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73" r:id="rId2"/>
    <p:sldId id="274" r:id="rId3"/>
    <p:sldId id="275"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12EA6A3-13CD-4BBA-9E8B-533CB574CC02}" type="datetimeFigureOut">
              <a:rPr lang="en-US" smtClean="0"/>
              <a:t>10/11/2024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46704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2EA6A3-13CD-4BBA-9E8B-533CB574CC02}"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295044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2EA6A3-13CD-4BBA-9E8B-533CB574CC02}" type="datetimeFigureOut">
              <a:rPr lang="en-US" smtClean="0"/>
              <a:t>10/11/2024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3535230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2EA6A3-13CD-4BBA-9E8B-533CB574CC02}" type="datetimeFigureOut">
              <a:rPr lang="en-US" smtClean="0"/>
              <a:t>10/11/2024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F0E0E87-BB06-4195-9632-E42DD2816E0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526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12EA6A3-13CD-4BBA-9E8B-533CB574CC02}" type="datetimeFigureOut">
              <a:rPr lang="en-US" smtClean="0"/>
              <a:t>10/11/2024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2248295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12EA6A3-13CD-4BBA-9E8B-533CB574CC02}"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3166644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12EA6A3-13CD-4BBA-9E8B-533CB574CC02}"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3543304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2EA6A3-13CD-4BBA-9E8B-533CB574CC02}"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2790995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12EA6A3-13CD-4BBA-9E8B-533CB574CC02}" type="datetimeFigureOut">
              <a:rPr lang="en-US" smtClean="0"/>
              <a:t>10/11/2024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140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2EA6A3-13CD-4BBA-9E8B-533CB574CC02}"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28603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12EA6A3-13CD-4BBA-9E8B-533CB574CC02}" type="datetimeFigureOut">
              <a:rPr lang="en-US" smtClean="0"/>
              <a:t>10/11/2024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161061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2EA6A3-13CD-4BBA-9E8B-533CB574CC02}"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15794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2EA6A3-13CD-4BBA-9E8B-533CB574CC02}" type="datetimeFigureOut">
              <a:rPr lang="en-US" smtClean="0"/>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350172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2EA6A3-13CD-4BBA-9E8B-533CB574CC02}"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170898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2EA6A3-13CD-4BBA-9E8B-533CB574CC02}" type="datetimeFigureOut">
              <a:rPr lang="en-US" smtClean="0"/>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383593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2EA6A3-13CD-4BBA-9E8B-533CB574CC02}"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107364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2EA6A3-13CD-4BBA-9E8B-533CB574CC02}"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0E87-BB06-4195-9632-E42DD2816E06}" type="slidenum">
              <a:rPr lang="en-US" smtClean="0"/>
              <a:t>‹#›</a:t>
            </a:fld>
            <a:endParaRPr lang="en-US"/>
          </a:p>
        </p:txBody>
      </p:sp>
    </p:spTree>
    <p:extLst>
      <p:ext uri="{BB962C8B-B14F-4D97-AF65-F5344CB8AC3E}">
        <p14:creationId xmlns:p14="http://schemas.microsoft.com/office/powerpoint/2010/main" val="337280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2EA6A3-13CD-4BBA-9E8B-533CB574CC02}" type="datetimeFigureOut">
              <a:rPr lang="en-US" smtClean="0"/>
              <a:t>10/11/2024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0E0E87-BB06-4195-9632-E42DD2816E06}" type="slidenum">
              <a:rPr lang="en-US" smtClean="0"/>
              <a:t>‹#›</a:t>
            </a:fld>
            <a:endParaRPr lang="en-US"/>
          </a:p>
        </p:txBody>
      </p:sp>
    </p:spTree>
    <p:extLst>
      <p:ext uri="{BB962C8B-B14F-4D97-AF65-F5344CB8AC3E}">
        <p14:creationId xmlns:p14="http://schemas.microsoft.com/office/powerpoint/2010/main" val="326567692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OAuth2</a:t>
            </a:r>
            <a:endParaRPr lang="en-US" dirty="0"/>
          </a:p>
        </p:txBody>
      </p:sp>
      <p:sp>
        <p:nvSpPr>
          <p:cNvPr id="3" name="Subtitle 2"/>
          <p:cNvSpPr>
            <a:spLocks noGrp="1"/>
          </p:cNvSpPr>
          <p:nvPr>
            <p:ph idx="1"/>
          </p:nvPr>
        </p:nvSpPr>
        <p:spPr/>
        <p:txBody>
          <a:bodyPr>
            <a:normAutofit/>
          </a:bodyPr>
          <a:lstStyle/>
          <a:p>
            <a:r>
              <a:rPr lang="en-US" dirty="0"/>
              <a:t>OAuth 2 is an authorization framework that enables applications — such as Facebook, GitHub, and Google — to obtain limited access to user accounts on an HTTP service. It works by delegating user authentication to the service that hosts a user account and authorizing third-party applications to access that user account. OAuth 2 provides authorization flows for web and desktop applications, as well as mobile devices.</a:t>
            </a:r>
          </a:p>
        </p:txBody>
      </p:sp>
    </p:spTree>
    <p:extLst>
      <p:ext uri="{BB962C8B-B14F-4D97-AF65-F5344CB8AC3E}">
        <p14:creationId xmlns:p14="http://schemas.microsoft.com/office/powerpoint/2010/main" val="3194431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dirty="0"/>
              <a:t>The user is asked to log in to the Authorization Server and approve the Client. If there are scopes provided, those must be approved.</a:t>
            </a:r>
          </a:p>
          <a:p>
            <a:r>
              <a:rPr lang="en-US" dirty="0"/>
              <a:t/>
            </a:r>
            <a:br>
              <a:rPr lang="en-US" dirty="0"/>
            </a:br>
            <a:endParaRPr lang="en-US" dirty="0"/>
          </a:p>
        </p:txBody>
      </p:sp>
    </p:spTree>
    <p:extLst>
      <p:ext uri="{BB962C8B-B14F-4D97-AF65-F5344CB8AC3E}">
        <p14:creationId xmlns:p14="http://schemas.microsoft.com/office/powerpoint/2010/main" val="910608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r>
              <a:rPr lang="en-US" dirty="0"/>
              <a:t>If the user approves the Client, they are redirected from the Authorization Server back to the Client (specifically to the redirect URI) with the following parameters in the query string:</a:t>
            </a:r>
          </a:p>
          <a:p>
            <a:r>
              <a:rPr lang="en-US" dirty="0"/>
              <a:t>code, with the authorization code.</a:t>
            </a:r>
          </a:p>
          <a:p>
            <a:r>
              <a:rPr lang="en-US" dirty="0"/>
              <a:t>state, with the state parameter sent in the original request. The Client should compare this value with the one stored in the user’s session to make sure the authorization code obtained is in response to requests made by this Client and not another client application.</a:t>
            </a:r>
          </a:p>
        </p:txBody>
      </p:sp>
    </p:spTree>
    <p:extLst>
      <p:ext uri="{BB962C8B-B14F-4D97-AF65-F5344CB8AC3E}">
        <p14:creationId xmlns:p14="http://schemas.microsoft.com/office/powerpoint/2010/main" val="1450720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Content Placeholder 2"/>
          <p:cNvSpPr>
            <a:spLocks noGrp="1"/>
          </p:cNvSpPr>
          <p:nvPr>
            <p:ph idx="1"/>
          </p:nvPr>
        </p:nvSpPr>
        <p:spPr/>
        <p:txBody>
          <a:bodyPr/>
          <a:lstStyle/>
          <a:p>
            <a:r>
              <a:rPr lang="en-US" dirty="0"/>
              <a:t>The Client sends a POST request to the token endpoint on the Authorization Server. The Client also must include client credentials if it’s a confidential client or it was issued client credentials. The Authorization Server will authenticate the Client if client credentials are included and verify that the refresh token was issued to the authenticated client. The POST request must include the following parameters:</a:t>
            </a:r>
          </a:p>
          <a:p>
            <a:pPr marL="0" indent="0">
              <a:buNone/>
            </a:pPr>
            <a:r>
              <a:rPr lang="en-US" dirty="0" err="1"/>
              <a:t>grant_type</a:t>
            </a:r>
            <a:r>
              <a:rPr lang="en-US" dirty="0"/>
              <a:t>, with the value of </a:t>
            </a:r>
            <a:r>
              <a:rPr lang="en-US" dirty="0" err="1"/>
              <a:t>authorization_code</a:t>
            </a:r>
            <a:r>
              <a:rPr lang="en-US" dirty="0"/>
              <a:t>.</a:t>
            </a:r>
          </a:p>
          <a:p>
            <a:pPr marL="0" indent="0">
              <a:buNone/>
            </a:pPr>
            <a:r>
              <a:rPr lang="en-US" dirty="0" err="1"/>
              <a:t>redirect_uri</a:t>
            </a:r>
            <a:r>
              <a:rPr lang="en-US" dirty="0"/>
              <a:t>, with the same redirect URI the user was redirected back to.</a:t>
            </a:r>
          </a:p>
          <a:p>
            <a:pPr marL="0" indent="0">
              <a:buNone/>
            </a:pPr>
            <a:r>
              <a:rPr lang="en-US" dirty="0"/>
              <a:t>code, with the authorization code from the query string.</a:t>
            </a:r>
          </a:p>
        </p:txBody>
      </p:sp>
    </p:spTree>
    <p:extLst>
      <p:ext uri="{BB962C8B-B14F-4D97-AF65-F5344CB8AC3E}">
        <p14:creationId xmlns:p14="http://schemas.microsoft.com/office/powerpoint/2010/main" val="435606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3" name="Content Placeholder 2"/>
          <p:cNvSpPr>
            <a:spLocks noGrp="1"/>
          </p:cNvSpPr>
          <p:nvPr>
            <p:ph idx="1"/>
          </p:nvPr>
        </p:nvSpPr>
        <p:spPr/>
        <p:txBody>
          <a:bodyPr/>
          <a:lstStyle/>
          <a:p>
            <a:r>
              <a:rPr lang="en-US" dirty="0"/>
              <a:t>The Authorization Server responds with a JSON object containing these properties:</a:t>
            </a:r>
          </a:p>
          <a:p>
            <a:r>
              <a:rPr lang="en-US" dirty="0" err="1"/>
              <a:t>token_type</a:t>
            </a:r>
            <a:r>
              <a:rPr lang="en-US" dirty="0"/>
              <a:t>, with the value Bearer.</a:t>
            </a:r>
          </a:p>
          <a:p>
            <a:r>
              <a:rPr lang="en-US" dirty="0" err="1"/>
              <a:t>expires_in</a:t>
            </a:r>
            <a:r>
              <a:rPr lang="en-US" dirty="0"/>
              <a:t>, with an integer representing the TTL of the access token.</a:t>
            </a:r>
          </a:p>
          <a:p>
            <a:r>
              <a:rPr lang="en-US" dirty="0" err="1"/>
              <a:t>access_token</a:t>
            </a:r>
            <a:r>
              <a:rPr lang="en-US" dirty="0"/>
              <a:t>, the access token itself.</a:t>
            </a:r>
          </a:p>
          <a:p>
            <a:endParaRPr lang="en-US" dirty="0"/>
          </a:p>
          <a:p>
            <a:r>
              <a:rPr lang="en-US" dirty="0"/>
              <a:t>scope and </a:t>
            </a:r>
            <a:r>
              <a:rPr lang="en-US" dirty="0" err="1"/>
              <a:t>refresh_token</a:t>
            </a:r>
            <a:r>
              <a:rPr lang="en-US" dirty="0"/>
              <a:t> may be returned as well.</a:t>
            </a:r>
          </a:p>
        </p:txBody>
      </p:sp>
    </p:spTree>
    <p:extLst>
      <p:ext uri="{BB962C8B-B14F-4D97-AF65-F5344CB8AC3E}">
        <p14:creationId xmlns:p14="http://schemas.microsoft.com/office/powerpoint/2010/main" val="166061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Implicit Grant</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implicit grant type is used by user-agent-specific clients like web browsers or email readers. Generally, it’s used by single-page web applications that can’t store client secret credentials because their application code and storage are publicly accessible.</a:t>
            </a:r>
          </a:p>
          <a:p>
            <a:endParaRPr lang="en-US" dirty="0"/>
          </a:p>
        </p:txBody>
      </p:sp>
    </p:spTree>
    <p:extLst>
      <p:ext uri="{BB962C8B-B14F-4D97-AF65-F5344CB8AC3E}">
        <p14:creationId xmlns:p14="http://schemas.microsoft.com/office/powerpoint/2010/main" val="2911363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Owner Password Credentials Grant</a:t>
            </a:r>
            <a:br>
              <a:rPr lang="en-US" dirty="0"/>
            </a:br>
            <a:endParaRPr lang="en-US" dirty="0"/>
          </a:p>
        </p:txBody>
      </p:sp>
      <p:sp>
        <p:nvSpPr>
          <p:cNvPr id="3" name="Content Placeholder 2"/>
          <p:cNvSpPr>
            <a:spLocks noGrp="1"/>
          </p:cNvSpPr>
          <p:nvPr>
            <p:ph idx="1"/>
          </p:nvPr>
        </p:nvSpPr>
        <p:spPr/>
        <p:txBody>
          <a:bodyPr/>
          <a:lstStyle/>
          <a:p>
            <a:r>
              <a:rPr lang="en-US" dirty="0"/>
              <a:t>This grant is based on the functionality of the username and password credentials of a resource owner (user) to authorize and access protected data from a Resource Server.</a:t>
            </a:r>
          </a:p>
        </p:txBody>
      </p:sp>
    </p:spTree>
    <p:extLst>
      <p:ext uri="{BB962C8B-B14F-4D97-AF65-F5344CB8AC3E}">
        <p14:creationId xmlns:p14="http://schemas.microsoft.com/office/powerpoint/2010/main" val="3777619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Owner Password Credentials Grant</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1.The </a:t>
            </a:r>
            <a:r>
              <a:rPr lang="en-US" dirty="0"/>
              <a:t>Client asks the user for authorization credentials (generally a username and password).</a:t>
            </a:r>
          </a:p>
          <a:p>
            <a:pPr marL="0" indent="0">
              <a:buNone/>
            </a:pPr>
            <a:r>
              <a:rPr lang="en-US" dirty="0" smtClean="0"/>
              <a:t>2.The </a:t>
            </a:r>
            <a:r>
              <a:rPr lang="en-US" dirty="0"/>
              <a:t>Client sends a POST request with the following body parameters to the authorization endpoint on the Authorization Server:</a:t>
            </a:r>
          </a:p>
          <a:p>
            <a:r>
              <a:rPr lang="en-US" dirty="0" err="1"/>
              <a:t>grant_type</a:t>
            </a:r>
            <a:r>
              <a:rPr lang="en-US" dirty="0"/>
              <a:t>, with the value password.</a:t>
            </a:r>
          </a:p>
          <a:p>
            <a:r>
              <a:rPr lang="en-US" dirty="0"/>
              <a:t>scope, with a space-delimited list of requested scope permissions.</a:t>
            </a:r>
          </a:p>
          <a:p>
            <a:r>
              <a:rPr lang="en-US" dirty="0"/>
              <a:t>username, with the user’s username.</a:t>
            </a:r>
          </a:p>
          <a:p>
            <a:r>
              <a:rPr lang="en-US" dirty="0"/>
              <a:t>password, with the user’s password.</a:t>
            </a:r>
          </a:p>
          <a:p>
            <a:pPr marL="0" indent="0">
              <a:buNone/>
            </a:pPr>
            <a:r>
              <a:rPr lang="en-US" dirty="0" smtClean="0"/>
              <a:t>3.Client </a:t>
            </a:r>
            <a:r>
              <a:rPr lang="en-US" dirty="0"/>
              <a:t>credentials as described in the Authorization Code Grant section.</a:t>
            </a:r>
          </a:p>
          <a:p>
            <a:pPr marL="0" indent="0">
              <a:buNone/>
            </a:pPr>
            <a:r>
              <a:rPr lang="en-US" dirty="0" smtClean="0"/>
              <a:t>4.The </a:t>
            </a:r>
            <a:r>
              <a:rPr lang="en-US" dirty="0"/>
              <a:t>Authorization Server responds with a JSON object containing these properties:</a:t>
            </a:r>
          </a:p>
          <a:p>
            <a:r>
              <a:rPr lang="en-US" dirty="0" err="1"/>
              <a:t>token_type</a:t>
            </a:r>
            <a:r>
              <a:rPr lang="en-US" dirty="0"/>
              <a:t>, with any string value based on the application’s use case.</a:t>
            </a:r>
          </a:p>
          <a:p>
            <a:r>
              <a:rPr lang="en-US" dirty="0" err="1"/>
              <a:t>expires_in</a:t>
            </a:r>
            <a:r>
              <a:rPr lang="en-US" dirty="0"/>
              <a:t>, with an integer representing the TTL of the access token.</a:t>
            </a:r>
          </a:p>
          <a:p>
            <a:r>
              <a:rPr lang="en-US" dirty="0" err="1"/>
              <a:t>access_token</a:t>
            </a:r>
            <a:r>
              <a:rPr lang="en-US" dirty="0"/>
              <a:t>, which is the access token itself.</a:t>
            </a:r>
          </a:p>
          <a:p>
            <a:r>
              <a:rPr lang="en-US" dirty="0" err="1"/>
              <a:t>refresh_token</a:t>
            </a:r>
            <a:r>
              <a:rPr lang="en-US" dirty="0"/>
              <a:t>, which is a refresh token used to get a new access token when the original expires (optional).</a:t>
            </a:r>
          </a:p>
        </p:txBody>
      </p:sp>
    </p:spTree>
    <p:extLst>
      <p:ext uri="{BB962C8B-B14F-4D97-AF65-F5344CB8AC3E}">
        <p14:creationId xmlns:p14="http://schemas.microsoft.com/office/powerpoint/2010/main" val="115440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 Credentials Grant</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Client Credentials grant type uses the Id and secret credentials of a Client to authorize and access protected data from a resource owner. This grant type is generally used for machine-to-machine authorization, in which a specific user’s permission to access data isn’t required. It can be used in a </a:t>
            </a:r>
            <a:r>
              <a:rPr lang="en-US" dirty="0" err="1"/>
              <a:t>cron</a:t>
            </a:r>
            <a:r>
              <a:rPr lang="en-US" dirty="0"/>
              <a:t> job that performs daily housekeeping tasks on the server.</a:t>
            </a:r>
          </a:p>
          <a:p>
            <a:endParaRPr lang="en-US" dirty="0"/>
          </a:p>
        </p:txBody>
      </p:sp>
    </p:spTree>
    <p:extLst>
      <p:ext uri="{BB962C8B-B14F-4D97-AF65-F5344CB8AC3E}">
        <p14:creationId xmlns:p14="http://schemas.microsoft.com/office/powerpoint/2010/main" val="3650929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for Client Credentials Grant</a:t>
            </a:r>
          </a:p>
        </p:txBody>
      </p:sp>
      <p:sp>
        <p:nvSpPr>
          <p:cNvPr id="3" name="Content Placeholder 2"/>
          <p:cNvSpPr>
            <a:spLocks noGrp="1"/>
          </p:cNvSpPr>
          <p:nvPr>
            <p:ph idx="1"/>
          </p:nvPr>
        </p:nvSpPr>
        <p:spPr/>
        <p:txBody>
          <a:bodyPr>
            <a:normAutofit lnSpcReduction="10000"/>
          </a:bodyPr>
          <a:lstStyle/>
          <a:p>
            <a:pPr marL="0" indent="0">
              <a:buNone/>
            </a:pPr>
            <a:r>
              <a:rPr lang="en-US" dirty="0" smtClean="0"/>
              <a:t>1.The </a:t>
            </a:r>
            <a:r>
              <a:rPr lang="en-US" dirty="0"/>
              <a:t>Client sends a POST request with the following body parameters to the authorization endpoint on the Authorization Server:</a:t>
            </a:r>
          </a:p>
          <a:p>
            <a:r>
              <a:rPr lang="en-US" dirty="0" err="1"/>
              <a:t>grant_type</a:t>
            </a:r>
            <a:r>
              <a:rPr lang="en-US" dirty="0"/>
              <a:t>, with the value </a:t>
            </a:r>
            <a:r>
              <a:rPr lang="en-US" dirty="0" err="1"/>
              <a:t>client_credentials</a:t>
            </a:r>
            <a:r>
              <a:rPr lang="en-US" dirty="0"/>
              <a:t>.</a:t>
            </a:r>
          </a:p>
          <a:p>
            <a:r>
              <a:rPr lang="en-US" dirty="0"/>
              <a:t>scope, with a space-delimited list of requested scope permissions.</a:t>
            </a:r>
          </a:p>
          <a:p>
            <a:pPr marL="0" indent="0">
              <a:buNone/>
            </a:pPr>
            <a:r>
              <a:rPr lang="en-US" dirty="0" smtClean="0"/>
              <a:t>2.Client </a:t>
            </a:r>
            <a:r>
              <a:rPr lang="en-US" dirty="0"/>
              <a:t>credentials as described in the above Authorization Code Grant section.</a:t>
            </a:r>
          </a:p>
          <a:p>
            <a:pPr marL="0" indent="0">
              <a:buNone/>
            </a:pPr>
            <a:r>
              <a:rPr lang="en-US" dirty="0" smtClean="0"/>
              <a:t>3.The </a:t>
            </a:r>
            <a:r>
              <a:rPr lang="en-US" dirty="0"/>
              <a:t>Authorization Server will respond with a JSON object containing the following properties:</a:t>
            </a:r>
          </a:p>
          <a:p>
            <a:r>
              <a:rPr lang="en-US" dirty="0" err="1"/>
              <a:t>token_type</a:t>
            </a:r>
            <a:r>
              <a:rPr lang="en-US" dirty="0"/>
              <a:t>, with any string value based on the application’s use case.</a:t>
            </a:r>
          </a:p>
          <a:p>
            <a:r>
              <a:rPr lang="en-US" dirty="0" err="1"/>
              <a:t>expires_in</a:t>
            </a:r>
            <a:r>
              <a:rPr lang="en-US" dirty="0"/>
              <a:t>, with an integer representing the TTL of the access token.</a:t>
            </a:r>
          </a:p>
          <a:p>
            <a:r>
              <a:rPr lang="en-US" dirty="0" err="1"/>
              <a:t>access_token</a:t>
            </a:r>
            <a:r>
              <a:rPr lang="en-US" dirty="0"/>
              <a:t>, the access token itself.</a:t>
            </a:r>
          </a:p>
        </p:txBody>
      </p:sp>
    </p:spTree>
    <p:extLst>
      <p:ext uri="{BB962C8B-B14F-4D97-AF65-F5344CB8AC3E}">
        <p14:creationId xmlns:p14="http://schemas.microsoft.com/office/powerpoint/2010/main" val="227039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Refresh Token Grant</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Refresh Token grant type is used to gain a new access token from the Authorization Server by providing the refresh token to the token endpoint on the server.</a:t>
            </a:r>
          </a:p>
          <a:p>
            <a:r>
              <a:rPr lang="en-US" dirty="0"/>
              <a:t>Every access token expires after a specific period in time, and a refresh token is sent to the Authorization Server to get a new access token.</a:t>
            </a:r>
          </a:p>
          <a:p>
            <a:endParaRPr lang="en-US" dirty="0"/>
          </a:p>
        </p:txBody>
      </p:sp>
    </p:spTree>
    <p:extLst>
      <p:ext uri="{BB962C8B-B14F-4D97-AF65-F5344CB8AC3E}">
        <p14:creationId xmlns:p14="http://schemas.microsoft.com/office/powerpoint/2010/main" val="115202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t>Oauth</a:t>
            </a:r>
            <a:r>
              <a:rPr lang="en-US" cap="none" dirty="0" smtClean="0"/>
              <a:t> Roles</a:t>
            </a:r>
            <a:endParaRPr lang="en-US" cap="none" dirty="0"/>
          </a:p>
        </p:txBody>
      </p:sp>
      <p:sp>
        <p:nvSpPr>
          <p:cNvPr id="3" name="Content Placeholder 2"/>
          <p:cNvSpPr>
            <a:spLocks noGrp="1"/>
          </p:cNvSpPr>
          <p:nvPr>
            <p:ph idx="1"/>
          </p:nvPr>
        </p:nvSpPr>
        <p:spPr/>
        <p:txBody>
          <a:bodyPr/>
          <a:lstStyle/>
          <a:p>
            <a:r>
              <a:rPr lang="en-US" dirty="0"/>
              <a:t>OAuth defines four roles:</a:t>
            </a:r>
          </a:p>
          <a:p>
            <a:r>
              <a:rPr lang="en-US" b="1" dirty="0"/>
              <a:t>Resource Owner</a:t>
            </a:r>
            <a:r>
              <a:rPr lang="en-US" dirty="0"/>
              <a:t>: The resource owner is the </a:t>
            </a:r>
            <a:r>
              <a:rPr lang="en-US" i="1" dirty="0"/>
              <a:t>user</a:t>
            </a:r>
            <a:r>
              <a:rPr lang="en-US" dirty="0"/>
              <a:t> who authorizes an </a:t>
            </a:r>
            <a:r>
              <a:rPr lang="en-US" i="1" dirty="0"/>
              <a:t>application</a:t>
            </a:r>
            <a:r>
              <a:rPr lang="en-US" dirty="0"/>
              <a:t> to access their account. The application’s access to the user’s account is limited to the scope of the authorization granted (e.g. read or write access)</a:t>
            </a:r>
          </a:p>
          <a:p>
            <a:r>
              <a:rPr lang="en-US" b="1" dirty="0"/>
              <a:t>Client</a:t>
            </a:r>
            <a:r>
              <a:rPr lang="en-US" dirty="0"/>
              <a:t>: The client is the </a:t>
            </a:r>
            <a:r>
              <a:rPr lang="en-US" i="1" dirty="0"/>
              <a:t>application</a:t>
            </a:r>
            <a:r>
              <a:rPr lang="en-US" dirty="0"/>
              <a:t> that wants to access the </a:t>
            </a:r>
            <a:r>
              <a:rPr lang="en-US" i="1" dirty="0"/>
              <a:t>user</a:t>
            </a:r>
            <a:r>
              <a:rPr lang="en-US" dirty="0"/>
              <a:t>’s account. Before it may do so, it must be authorized by the user, and the authorization must be validated by the API.</a:t>
            </a:r>
          </a:p>
          <a:p>
            <a:r>
              <a:rPr lang="en-US" b="1" dirty="0"/>
              <a:t>Resource Server</a:t>
            </a:r>
            <a:r>
              <a:rPr lang="en-US" dirty="0"/>
              <a:t>: The resource server hosts the protected user accounts.</a:t>
            </a:r>
          </a:p>
          <a:p>
            <a:r>
              <a:rPr lang="en-US" b="1" dirty="0"/>
              <a:t>Authorization Server</a:t>
            </a:r>
            <a:r>
              <a:rPr lang="en-US" dirty="0"/>
              <a:t>: The authorization server verifies the identity of the </a:t>
            </a:r>
            <a:r>
              <a:rPr lang="en-US" i="1" dirty="0"/>
              <a:t>user</a:t>
            </a:r>
            <a:r>
              <a:rPr lang="en-US" dirty="0"/>
              <a:t> then issues access tokens to the </a:t>
            </a:r>
            <a:r>
              <a:rPr lang="en-US" i="1" dirty="0"/>
              <a:t>application</a:t>
            </a:r>
            <a:r>
              <a:rPr lang="en-US" dirty="0"/>
              <a:t>.</a:t>
            </a:r>
          </a:p>
          <a:p>
            <a:endParaRPr lang="en-US" dirty="0"/>
          </a:p>
        </p:txBody>
      </p:sp>
    </p:spTree>
    <p:extLst>
      <p:ext uri="{BB962C8B-B14F-4D97-AF65-F5344CB8AC3E}">
        <p14:creationId xmlns:p14="http://schemas.microsoft.com/office/powerpoint/2010/main" val="289363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Flow </a:t>
            </a:r>
            <a:r>
              <a:rPr lang="en-US" dirty="0"/>
              <a:t>for Refresh Token Grant</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1.The </a:t>
            </a:r>
            <a:r>
              <a:rPr lang="en-US" dirty="0"/>
              <a:t>Client sends a POST request with the following body parameters to the authorization endpoint on the Authorization Server:</a:t>
            </a:r>
          </a:p>
          <a:p>
            <a:r>
              <a:rPr lang="en-US" dirty="0" err="1"/>
              <a:t>grant_type</a:t>
            </a:r>
            <a:r>
              <a:rPr lang="en-US" dirty="0"/>
              <a:t>, with the value </a:t>
            </a:r>
            <a:r>
              <a:rPr lang="en-US" dirty="0" err="1"/>
              <a:t>refresh_token</a:t>
            </a:r>
            <a:r>
              <a:rPr lang="en-US" dirty="0"/>
              <a:t>.</a:t>
            </a:r>
          </a:p>
          <a:p>
            <a:r>
              <a:rPr lang="en-US" dirty="0" err="1"/>
              <a:t>refresh_token</a:t>
            </a:r>
            <a:r>
              <a:rPr lang="en-US" dirty="0"/>
              <a:t>, with the refresh token.</a:t>
            </a:r>
          </a:p>
          <a:p>
            <a:r>
              <a:rPr lang="en-US" dirty="0"/>
              <a:t>scope, with a space-delimited list of requested scope permissions. This is optional; if it isn’t sent, the original scopes will be used. You can request a reduced set of scopes instead.</a:t>
            </a:r>
          </a:p>
          <a:p>
            <a:pPr marL="0" indent="0">
              <a:buNone/>
            </a:pPr>
            <a:r>
              <a:rPr lang="en-US" dirty="0" smtClean="0"/>
              <a:t>2.The </a:t>
            </a:r>
            <a:r>
              <a:rPr lang="en-US" dirty="0"/>
              <a:t>Authorization Server responds with a JSON object containing the following properties:</a:t>
            </a:r>
          </a:p>
          <a:p>
            <a:r>
              <a:rPr lang="en-US" dirty="0" err="1"/>
              <a:t>token_type</a:t>
            </a:r>
            <a:r>
              <a:rPr lang="en-US" dirty="0"/>
              <a:t>, with the value Bearer.</a:t>
            </a:r>
          </a:p>
          <a:p>
            <a:r>
              <a:rPr lang="en-US" dirty="0" err="1"/>
              <a:t>expires_in</a:t>
            </a:r>
            <a:r>
              <a:rPr lang="en-US" dirty="0"/>
              <a:t>, with an integer representing the TTL of the access token.</a:t>
            </a:r>
          </a:p>
          <a:p>
            <a:r>
              <a:rPr lang="en-US" dirty="0" err="1"/>
              <a:t>access_token</a:t>
            </a:r>
            <a:r>
              <a:rPr lang="en-US" dirty="0"/>
              <a:t>, which is the access token itself.</a:t>
            </a:r>
          </a:p>
          <a:p>
            <a:r>
              <a:rPr lang="en-US" dirty="0" err="1"/>
              <a:t>refresh_token</a:t>
            </a:r>
            <a:r>
              <a:rPr lang="en-US" dirty="0"/>
              <a:t>, which is a refresh token used to get a new access token when the original expires (optional).</a:t>
            </a:r>
          </a:p>
          <a:p>
            <a:endParaRPr lang="en-US" dirty="0"/>
          </a:p>
        </p:txBody>
      </p:sp>
    </p:spTree>
    <p:extLst>
      <p:ext uri="{BB962C8B-B14F-4D97-AF65-F5344CB8AC3E}">
        <p14:creationId xmlns:p14="http://schemas.microsoft.com/office/powerpoint/2010/main" val="186328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OAuth Flow</a:t>
            </a:r>
            <a:endParaRPr lang="en-US" cap="none" dirty="0"/>
          </a:p>
        </p:txBody>
      </p:sp>
      <p:sp>
        <p:nvSpPr>
          <p:cNvPr id="3" name="Content Placeholder 2"/>
          <p:cNvSpPr>
            <a:spLocks noGrp="1"/>
          </p:cNvSpPr>
          <p:nvPr>
            <p:ph idx="1"/>
          </p:nvPr>
        </p:nvSpPr>
        <p:spPr/>
        <p:txBody>
          <a:bodyPr/>
          <a:lstStyle/>
          <a:p>
            <a:endParaRPr lang="en-US"/>
          </a:p>
        </p:txBody>
      </p:sp>
      <p:pic>
        <p:nvPicPr>
          <p:cNvPr id="1026" name="Picture 2" descr="Abstract Protocol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609" y="2316783"/>
            <a:ext cx="9319591" cy="3901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483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713843" cy="6858000"/>
          </a:xfrm>
          <a:prstGeom prst="rect">
            <a:avLst/>
          </a:prstGeom>
        </p:spPr>
      </p:pic>
      <p:sp>
        <p:nvSpPr>
          <p:cNvPr id="2" name="Title 1"/>
          <p:cNvSpPr>
            <a:spLocks noGrp="1"/>
          </p:cNvSpPr>
          <p:nvPr>
            <p:ph type="ctrTitle"/>
          </p:nvPr>
        </p:nvSpPr>
        <p:spPr>
          <a:xfrm>
            <a:off x="2692398" y="1537253"/>
            <a:ext cx="6815669" cy="1849412"/>
          </a:xfrm>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471555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solidFill>
                  <a:schemeClr val="tx1"/>
                </a:solidFill>
              </a:rPr>
              <a:t>OAuth 2.0 is an open-standard authorization framework that allows services or servers to provide delegated and regulated access to their assets</a:t>
            </a:r>
            <a:r>
              <a:rPr lang="en-US" dirty="0" smtClean="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2326051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solidFill>
                  <a:schemeClr val="tx1"/>
                </a:solidFill>
              </a:rPr>
              <a:t>OAuth grant types are methods for getting tokens to make requests to a resource server. The grant type you choose depends on the security level, client application type, and other conditions. The most common grant type is the Authorization Code Grant. In this type, the authorization server returns a single-use authorization code to the client, which is then exchanged for an access token</a:t>
            </a:r>
            <a:r>
              <a:rPr lang="en-US" dirty="0"/>
              <a:t>.</a:t>
            </a:r>
          </a:p>
        </p:txBody>
      </p:sp>
    </p:spTree>
    <p:extLst>
      <p:ext uri="{BB962C8B-B14F-4D97-AF65-F5344CB8AC3E}">
        <p14:creationId xmlns:p14="http://schemas.microsoft.com/office/powerpoint/2010/main" val="16353993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Authorization Code Grant</a:t>
            </a:r>
          </a:p>
          <a:p>
            <a:r>
              <a:rPr lang="en-US" dirty="0"/>
              <a:t>The authorization code grant is used to sign into applications by using third-party authentication providers like Google, Facebook, and </a:t>
            </a:r>
            <a:r>
              <a:rPr lang="en-US" dirty="0" smtClean="0"/>
              <a:t>GitHub. </a:t>
            </a:r>
            <a:r>
              <a:rPr lang="en-US" dirty="0"/>
              <a:t>It is one of the most common methods used on the web to authorize and authenticate the Client to access protected data from the Resource Server.</a:t>
            </a:r>
          </a:p>
        </p:txBody>
      </p:sp>
    </p:spTree>
    <p:extLst>
      <p:ext uri="{BB962C8B-B14F-4D97-AF65-F5344CB8AC3E}">
        <p14:creationId xmlns:p14="http://schemas.microsoft.com/office/powerpoint/2010/main" val="2681296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normAutofit lnSpcReduction="10000"/>
          </a:bodyPr>
          <a:lstStyle/>
          <a:p>
            <a:r>
              <a:rPr lang="en-US" dirty="0"/>
              <a:t>The Client redirects the user to the authorization endpoint on the Authorization Server with the following parameters in the query string:</a:t>
            </a:r>
          </a:p>
          <a:p>
            <a:r>
              <a:rPr lang="en-US" dirty="0" err="1"/>
              <a:t>response_type</a:t>
            </a:r>
            <a:r>
              <a:rPr lang="en-US" dirty="0"/>
              <a:t>, with the value code.</a:t>
            </a:r>
          </a:p>
          <a:p>
            <a:r>
              <a:rPr lang="en-US" dirty="0" err="1"/>
              <a:t>client_id</a:t>
            </a:r>
            <a:r>
              <a:rPr lang="en-US" dirty="0"/>
              <a:t>, with the Client’s Id.</a:t>
            </a:r>
          </a:p>
          <a:p>
            <a:r>
              <a:rPr lang="en-US" dirty="0" err="1"/>
              <a:t>redirect_uri</a:t>
            </a:r>
            <a:r>
              <a:rPr lang="en-US" dirty="0"/>
              <a:t>, which is where the Client should be redirected after successful authentication at the Authorization Server. This parameter is optional, but without it, the user is redirected to a pre-registered redirect URI.</a:t>
            </a:r>
          </a:p>
          <a:p>
            <a:r>
              <a:rPr lang="en-US" dirty="0"/>
              <a:t>scope, a space-delimited list of scopes.</a:t>
            </a:r>
          </a:p>
          <a:p>
            <a:r>
              <a:rPr lang="en-US" dirty="0"/>
              <a:t>state, with a CSRF token. This is optional but recommended. Store the value of the CSRF token in the user’s session so that it can be validated when they return.</a:t>
            </a:r>
          </a:p>
        </p:txBody>
      </p:sp>
    </p:spTree>
    <p:extLst>
      <p:ext uri="{BB962C8B-B14F-4D97-AF65-F5344CB8AC3E}">
        <p14:creationId xmlns:p14="http://schemas.microsoft.com/office/powerpoint/2010/main" val="2590813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dirty="0"/>
              <a:t>These parameters are validated by the Authorization Server.</a:t>
            </a:r>
          </a:p>
          <a:p>
            <a:endParaRPr lang="en-US" dirty="0"/>
          </a:p>
        </p:txBody>
      </p:sp>
    </p:spTree>
    <p:extLst>
      <p:ext uri="{BB962C8B-B14F-4D97-AF65-F5344CB8AC3E}">
        <p14:creationId xmlns:p14="http://schemas.microsoft.com/office/powerpoint/2010/main" val="1653576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1653</TotalTime>
  <Words>1237</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Century Gothic</vt:lpstr>
      <vt:lpstr>Vapor Trail</vt:lpstr>
      <vt:lpstr>OAuth2</vt:lpstr>
      <vt:lpstr>Oauth Roles</vt:lpstr>
      <vt:lpstr>OAuth Flow</vt:lpstr>
      <vt:lpstr> </vt:lpstr>
      <vt:lpstr>PowerPoint Presentation</vt:lpstr>
      <vt:lpstr>PowerPoint Presentation</vt:lpstr>
      <vt:lpstr>PowerPoint Presentation</vt:lpstr>
      <vt:lpstr>Step 1</vt:lpstr>
      <vt:lpstr>Step 2</vt:lpstr>
      <vt:lpstr>Step 3</vt:lpstr>
      <vt:lpstr>Step 4</vt:lpstr>
      <vt:lpstr>Step 5</vt:lpstr>
      <vt:lpstr>Step 6</vt:lpstr>
      <vt:lpstr>Implicit Grant </vt:lpstr>
      <vt:lpstr>Resource Owner Password Credentials Grant </vt:lpstr>
      <vt:lpstr>Resource Owner Password Credentials Grant </vt:lpstr>
      <vt:lpstr>Client Credentials Grant </vt:lpstr>
      <vt:lpstr>Flow for Client Credentials Grant</vt:lpstr>
      <vt:lpstr>Refresh Token Grant </vt:lpstr>
      <vt:lpstr>Flow for Refresh Token Grant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cp:revision>
  <dcterms:created xsi:type="dcterms:W3CDTF">2024-05-06T05:07:39Z</dcterms:created>
  <dcterms:modified xsi:type="dcterms:W3CDTF">2024-10-11T06:12:08Z</dcterms:modified>
</cp:coreProperties>
</file>