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notesMasterIdLst>
    <p:notesMasterId r:id="rId18"/>
  </p:notesMasterIdLst>
  <p:sldIdLst>
    <p:sldId id="256" r:id="rId2"/>
    <p:sldId id="257" r:id="rId3"/>
    <p:sldId id="274" r:id="rId4"/>
    <p:sldId id="258" r:id="rId5"/>
    <p:sldId id="275" r:id="rId6"/>
    <p:sldId id="265" r:id="rId7"/>
    <p:sldId id="268" r:id="rId8"/>
    <p:sldId id="267" r:id="rId9"/>
    <p:sldId id="279" r:id="rId10"/>
    <p:sldId id="262" r:id="rId11"/>
    <p:sldId id="271" r:id="rId12"/>
    <p:sldId id="270" r:id="rId13"/>
    <p:sldId id="272" r:id="rId14"/>
    <p:sldId id="264" r:id="rId15"/>
    <p:sldId id="27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073"/>
    <a:srgbClr val="4D2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89568"/>
  </p:normalViewPr>
  <p:slideViewPr>
    <p:cSldViewPr snapToGrid="0" snapToObjects="1">
      <p:cViewPr>
        <p:scale>
          <a:sx n="88" d="100"/>
          <a:sy n="88" d="100"/>
        </p:scale>
        <p:origin x="1288" y="416"/>
      </p:cViewPr>
      <p:guideLst>
        <p:guide orient="horz" pos="2160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6BCA8-F9C8-D647-97DF-1A192498B436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915D-EC9A-B24F-A5E6-11975EAF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6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7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3915D-EC9A-B24F-A5E6-11975EAFE3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9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4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7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A5E3-7ED6-5444-8AC6-8CD43722804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C266-092D-4C49-B9D0-454D0013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tiff"/><Relationship Id="rId5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152" y="2586633"/>
            <a:ext cx="9144000" cy="923330"/>
          </a:xfrm>
        </p:spPr>
        <p:txBody>
          <a:bodyPr>
            <a:spAutoFit/>
          </a:bodyPr>
          <a:lstStyle/>
          <a:p>
            <a:r>
              <a:rPr lang="en-US" dirty="0" smtClean="0"/>
              <a:t>Change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152" y="3602038"/>
            <a:ext cx="9144000" cy="1655762"/>
          </a:xfrm>
        </p:spPr>
        <p:txBody>
          <a:bodyPr/>
          <a:lstStyle/>
          <a:p>
            <a:r>
              <a:rPr lang="en-US" dirty="0" smtClean="0"/>
              <a:t>Angular 1 vs 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0">
            <a:normAutofit/>
          </a:bodyPr>
          <a:lstStyle/>
          <a:p>
            <a:r>
              <a:rPr lang="en-US" dirty="0"/>
              <a:t>Application is a </a:t>
            </a:r>
            <a:r>
              <a:rPr lang="en-US" dirty="0" smtClean="0"/>
              <a:t>tree of components</a:t>
            </a:r>
          </a:p>
          <a:p>
            <a:r>
              <a:rPr lang="en-US" dirty="0" smtClean="0"/>
              <a:t>Each component has its own change detector</a:t>
            </a:r>
          </a:p>
          <a:p>
            <a:pPr lvl="1"/>
            <a:r>
              <a:rPr lang="en-US" dirty="0" smtClean="0"/>
              <a:t>Allows component level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11" y="522957"/>
            <a:ext cx="963503" cy="103761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437632" y="3407664"/>
            <a:ext cx="1316736" cy="752856"/>
            <a:chOff x="7388352" y="3429000"/>
            <a:chExt cx="1316736" cy="752856"/>
          </a:xfrm>
        </p:grpSpPr>
        <p:sp>
          <p:nvSpPr>
            <p:cNvPr id="15" name="Rounded Rectangle 14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13632" y="4458813"/>
            <a:ext cx="1316736" cy="752856"/>
            <a:chOff x="7388352" y="3429000"/>
            <a:chExt cx="1316736" cy="752856"/>
          </a:xfrm>
        </p:grpSpPr>
        <p:sp>
          <p:nvSpPr>
            <p:cNvPr id="18" name="Rounded Rectangle 17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37632" y="4454766"/>
            <a:ext cx="1316736" cy="752856"/>
            <a:chOff x="7388352" y="3429000"/>
            <a:chExt cx="1316736" cy="752856"/>
          </a:xfrm>
        </p:grpSpPr>
        <p:sp>
          <p:nvSpPr>
            <p:cNvPr id="21" name="Rounded Rectangle 20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88208" y="5559044"/>
            <a:ext cx="1316736" cy="752856"/>
            <a:chOff x="7388352" y="3429000"/>
            <a:chExt cx="1316736" cy="752856"/>
          </a:xfrm>
        </p:grpSpPr>
        <p:sp>
          <p:nvSpPr>
            <p:cNvPr id="27" name="Rounded Rectangle 26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81728" y="5566825"/>
            <a:ext cx="1316736" cy="752856"/>
            <a:chOff x="7388352" y="3429000"/>
            <a:chExt cx="1316736" cy="752856"/>
          </a:xfrm>
        </p:grpSpPr>
        <p:sp>
          <p:nvSpPr>
            <p:cNvPr id="31" name="Rounded Rectangle 30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7440" y="5546538"/>
            <a:ext cx="1316736" cy="752856"/>
            <a:chOff x="7388352" y="3429000"/>
            <a:chExt cx="1316736" cy="752856"/>
          </a:xfrm>
        </p:grpSpPr>
        <p:sp>
          <p:nvSpPr>
            <p:cNvPr id="34" name="Rounded Rectangle 33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87056" y="5536422"/>
            <a:ext cx="1316736" cy="752856"/>
            <a:chOff x="7388352" y="3429000"/>
            <a:chExt cx="1316736" cy="752856"/>
          </a:xfrm>
        </p:grpSpPr>
        <p:sp>
          <p:nvSpPr>
            <p:cNvPr id="37" name="Rounded Rectangle 36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98208" y="4439334"/>
            <a:ext cx="1316736" cy="752856"/>
            <a:chOff x="7388352" y="3429000"/>
            <a:chExt cx="1316736" cy="752856"/>
          </a:xfrm>
        </p:grpSpPr>
        <p:sp>
          <p:nvSpPr>
            <p:cNvPr id="40" name="Rounded Rectangle 39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cxnSp>
        <p:nvCxnSpPr>
          <p:cNvPr id="45" name="Straight Connector 44"/>
          <p:cNvCxnSpPr>
            <a:stCxn id="15" idx="2"/>
            <a:endCxn id="21" idx="0"/>
          </p:cNvCxnSpPr>
          <p:nvPr/>
        </p:nvCxnSpPr>
        <p:spPr>
          <a:xfrm>
            <a:off x="6096000" y="4160520"/>
            <a:ext cx="0" cy="29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" idx="1"/>
            <a:endCxn id="18" idx="0"/>
          </p:cNvCxnSpPr>
          <p:nvPr/>
        </p:nvCxnSpPr>
        <p:spPr>
          <a:xfrm rot="10800000" flipV="1">
            <a:off x="4572000" y="3784091"/>
            <a:ext cx="865632" cy="674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0" idx="0"/>
            <a:endCxn id="15" idx="3"/>
          </p:cNvCxnSpPr>
          <p:nvPr/>
        </p:nvCxnSpPr>
        <p:spPr>
          <a:xfrm rot="16200000" flipV="1">
            <a:off x="6877851" y="3660609"/>
            <a:ext cx="655242" cy="9022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0"/>
            <a:endCxn id="18" idx="2"/>
          </p:cNvCxnSpPr>
          <p:nvPr/>
        </p:nvCxnSpPr>
        <p:spPr>
          <a:xfrm rot="5400000" flipH="1" flipV="1">
            <a:off x="4035601" y="5022645"/>
            <a:ext cx="347375" cy="725424"/>
          </a:xfrm>
          <a:prstGeom prst="bentConnector3">
            <a:avLst>
              <a:gd name="adj1" fmla="val 464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4571999" y="5397549"/>
            <a:ext cx="768097" cy="181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0" idx="2"/>
            <a:endCxn id="34" idx="0"/>
          </p:cNvCxnSpPr>
          <p:nvPr/>
        </p:nvCxnSpPr>
        <p:spPr>
          <a:xfrm rot="5400000">
            <a:off x="7074018" y="4963980"/>
            <a:ext cx="354348" cy="810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37" idx="0"/>
          </p:cNvCxnSpPr>
          <p:nvPr/>
        </p:nvCxnSpPr>
        <p:spPr>
          <a:xfrm>
            <a:off x="7632192" y="5369364"/>
            <a:ext cx="713232" cy="16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Angular </a:t>
            </a:r>
            <a:r>
              <a:rPr lang="en-US" dirty="0"/>
              <a:t>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pass change detection (2 passes in </a:t>
            </a:r>
            <a:r>
              <a:rPr lang="en-US" dirty="0" err="1"/>
              <a:t>dev</a:t>
            </a:r>
            <a:r>
              <a:rPr lang="en-US" dirty="0"/>
              <a:t> mode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model change during </a:t>
            </a:r>
            <a:r>
              <a:rPr lang="en-US" dirty="0" err="1" smtClean="0"/>
              <a:t>changeDetection</a:t>
            </a:r>
            <a:r>
              <a:rPr lang="en-US" dirty="0" smtClean="0"/>
              <a:t>, causes an error</a:t>
            </a:r>
          </a:p>
          <a:p>
            <a:pPr lvl="1"/>
            <a:r>
              <a:rPr lang="en-US" i="1" dirty="0" smtClean="0"/>
              <a:t>Expression has changed after it was checked</a:t>
            </a:r>
          </a:p>
          <a:p>
            <a:pPr lvl="1"/>
            <a:r>
              <a:rPr lang="en-US" dirty="0" smtClean="0"/>
              <a:t>Ignored in prod mode (</a:t>
            </a:r>
            <a:r>
              <a:rPr lang="en-US" dirty="0" err="1" smtClean="0"/>
              <a:t>enableProdMode</a:t>
            </a:r>
            <a:r>
              <a:rPr lang="en-US" dirty="0" smtClean="0"/>
              <a:t>())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11" y="522957"/>
            <a:ext cx="963503" cy="1037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18" y="2449830"/>
            <a:ext cx="10160622" cy="13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0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Angular 2 -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29203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Change </a:t>
            </a:r>
            <a:r>
              <a:rPr lang="en-US" sz="2400" dirty="0"/>
              <a:t>detectors are </a:t>
            </a:r>
            <a:r>
              <a:rPr lang="en-US" sz="2400" dirty="0" smtClean="0"/>
              <a:t>generated at runtime</a:t>
            </a:r>
            <a:endParaRPr lang="en-US" sz="2400" dirty="0"/>
          </a:p>
          <a:p>
            <a:pPr lvl="1"/>
            <a:r>
              <a:rPr lang="en-US" sz="2000" dirty="0" smtClean="0"/>
              <a:t>A class (factory) is created for each component</a:t>
            </a:r>
          </a:p>
          <a:p>
            <a:pPr lvl="1"/>
            <a:r>
              <a:rPr lang="en-US" sz="2000" dirty="0" smtClean="0"/>
              <a:t>The class has </a:t>
            </a:r>
            <a:r>
              <a:rPr lang="en-US" sz="2000" dirty="0" err="1" smtClean="0"/>
              <a:t>detectChanges</a:t>
            </a:r>
            <a:r>
              <a:rPr lang="en-US" sz="2000" dirty="0" smtClean="0"/>
              <a:t> method</a:t>
            </a:r>
          </a:p>
          <a:p>
            <a:pPr lvl="2"/>
            <a:r>
              <a:rPr lang="en-US" sz="1800" dirty="0" smtClean="0"/>
              <a:t>Compares current value with new value using ===</a:t>
            </a:r>
          </a:p>
          <a:p>
            <a:pPr lvl="2"/>
            <a:r>
              <a:rPr lang="en-US" sz="1800" dirty="0" err="1" smtClean="0"/>
              <a:t>Rerenders</a:t>
            </a:r>
            <a:r>
              <a:rPr lang="en-US" sz="1800" dirty="0" smtClean="0"/>
              <a:t>  if not equal</a:t>
            </a:r>
          </a:p>
          <a:p>
            <a:pPr lvl="1"/>
            <a:r>
              <a:rPr lang="en-US" sz="2000" dirty="0" smtClean="0"/>
              <a:t>AOT or JIT compiled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11" y="522957"/>
            <a:ext cx="963503" cy="103761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49952" y="2950657"/>
            <a:ext cx="1926336" cy="2034487"/>
            <a:chOff x="1316736" y="4157472"/>
            <a:chExt cx="1926336" cy="2034487"/>
          </a:xfrm>
        </p:grpSpPr>
        <p:sp>
          <p:nvSpPr>
            <p:cNvPr id="5" name="Rounded Rectangle 4"/>
            <p:cNvSpPr/>
            <p:nvPr/>
          </p:nvSpPr>
          <p:spPr>
            <a:xfrm>
              <a:off x="1316736" y="4157472"/>
              <a:ext cx="1926336" cy="524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 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16736" y="4886801"/>
              <a:ext cx="1926336" cy="524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Grid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16736" y="5667703"/>
              <a:ext cx="1926336" cy="524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Footer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88224" y="1609344"/>
            <a:ext cx="2584704" cy="1536192"/>
            <a:chOff x="7327392" y="2036064"/>
            <a:chExt cx="2584704" cy="1536192"/>
          </a:xfrm>
        </p:grpSpPr>
        <p:sp>
          <p:nvSpPr>
            <p:cNvPr id="8" name="Oval 7"/>
            <p:cNvSpPr/>
            <p:nvPr/>
          </p:nvSpPr>
          <p:spPr>
            <a:xfrm>
              <a:off x="7327392" y="2036064"/>
              <a:ext cx="2584704" cy="15361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u="sng" dirty="0" err="1" smtClean="0">
                  <a:solidFill>
                    <a:schemeClr val="accent1">
                      <a:lumMod val="50000"/>
                    </a:schemeClr>
                  </a:solidFill>
                </a:rPr>
                <a:t>Header.ngfactory.js</a:t>
              </a:r>
              <a:endParaRPr lang="en-US" sz="1200" u="sng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37244" y="2645402"/>
              <a:ext cx="1274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</a:t>
              </a:r>
              <a:r>
                <a:rPr lang="en-US" sz="1200" dirty="0" err="1" smtClean="0"/>
                <a:t>createInternal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37244" y="2807399"/>
              <a:ext cx="1806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</a:t>
              </a:r>
              <a:r>
                <a:rPr lang="en-US" sz="1200" dirty="0" err="1" smtClean="0"/>
                <a:t>detectChangesInternal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3820" y="2980698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</a:t>
              </a:r>
              <a:r>
                <a:rPr lang="en-US" sz="1200" dirty="0" err="1" smtClean="0"/>
                <a:t>handleClick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8224" y="3186570"/>
            <a:ext cx="2584704" cy="1536192"/>
            <a:chOff x="7327392" y="2182368"/>
            <a:chExt cx="2584704" cy="1536192"/>
          </a:xfrm>
        </p:grpSpPr>
        <p:sp>
          <p:nvSpPr>
            <p:cNvPr id="18" name="Oval 17"/>
            <p:cNvSpPr/>
            <p:nvPr/>
          </p:nvSpPr>
          <p:spPr>
            <a:xfrm>
              <a:off x="7327392" y="2182368"/>
              <a:ext cx="2584704" cy="15361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u="sng" dirty="0" err="1" smtClean="0">
                  <a:solidFill>
                    <a:schemeClr val="accent1">
                      <a:lumMod val="50000"/>
                    </a:schemeClr>
                  </a:solidFill>
                </a:rPr>
                <a:t>Grid.ngfactory.js</a:t>
              </a:r>
              <a:endParaRPr lang="en-US" sz="1200" u="sng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37244" y="2779514"/>
              <a:ext cx="1380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   </a:t>
              </a:r>
              <a:r>
                <a:rPr lang="en-US" sz="1200" dirty="0" err="1" smtClean="0"/>
                <a:t>createInternal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37244" y="2941511"/>
              <a:ext cx="1912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   </a:t>
              </a:r>
              <a:r>
                <a:rPr lang="en-US" sz="1200" dirty="0" err="1" smtClean="0"/>
                <a:t>detectChangesInternal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73820" y="3114810"/>
              <a:ext cx="1624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  </a:t>
              </a:r>
              <a:r>
                <a:rPr lang="en-US" sz="1200" dirty="0" err="1" smtClean="0"/>
                <a:t>handleMouseOver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88224" y="4749486"/>
            <a:ext cx="2584704" cy="1536192"/>
            <a:chOff x="7327392" y="2173415"/>
            <a:chExt cx="2584704" cy="1536192"/>
          </a:xfrm>
        </p:grpSpPr>
        <p:sp>
          <p:nvSpPr>
            <p:cNvPr id="23" name="Oval 22"/>
            <p:cNvSpPr/>
            <p:nvPr/>
          </p:nvSpPr>
          <p:spPr>
            <a:xfrm>
              <a:off x="7327392" y="2173415"/>
              <a:ext cx="2584704" cy="153619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u="sng" dirty="0" err="1" smtClean="0">
                  <a:solidFill>
                    <a:schemeClr val="accent1">
                      <a:lumMod val="50000"/>
                    </a:schemeClr>
                  </a:solidFill>
                </a:rPr>
                <a:t>Footer.ngfactory.js</a:t>
              </a:r>
              <a:endParaRPr lang="en-US" sz="1200" u="sng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7244" y="2779514"/>
              <a:ext cx="1274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</a:t>
              </a:r>
              <a:r>
                <a:rPr lang="en-US" sz="1200" dirty="0" err="1" smtClean="0"/>
                <a:t>createInternal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7244" y="2941511"/>
              <a:ext cx="1806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     </a:t>
              </a:r>
              <a:r>
                <a:rPr lang="en-US" sz="1200" dirty="0" err="1" smtClean="0"/>
                <a:t>detectChangesInternal</a:t>
              </a:r>
              <a:endParaRPr lang="en-US" sz="1400" dirty="0"/>
            </a:p>
          </p:txBody>
        </p:sp>
      </p:grpSp>
      <p:cxnSp>
        <p:nvCxnSpPr>
          <p:cNvPr id="29" name="Curved Connector 28"/>
          <p:cNvCxnSpPr>
            <a:stCxn id="5" idx="3"/>
            <a:endCxn id="8" idx="2"/>
          </p:cNvCxnSpPr>
          <p:nvPr/>
        </p:nvCxnSpPr>
        <p:spPr>
          <a:xfrm flipV="1">
            <a:off x="6876288" y="2377440"/>
            <a:ext cx="1011936" cy="835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18" idx="2"/>
          </p:cNvCxnSpPr>
          <p:nvPr/>
        </p:nvCxnSpPr>
        <p:spPr>
          <a:xfrm>
            <a:off x="6876288" y="3942114"/>
            <a:ext cx="1011936" cy="125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3"/>
            <a:endCxn id="23" idx="2"/>
          </p:cNvCxnSpPr>
          <p:nvPr/>
        </p:nvCxnSpPr>
        <p:spPr>
          <a:xfrm>
            <a:off x="6876288" y="4723016"/>
            <a:ext cx="1011936" cy="794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0368" y="2377440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9912096" y="2410337"/>
            <a:ext cx="770684" cy="210765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635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             Lets look at some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703820" y="5536422"/>
            <a:ext cx="1316736" cy="752856"/>
            <a:chOff x="7388352" y="3429000"/>
            <a:chExt cx="1316736" cy="752856"/>
          </a:xfrm>
        </p:grpSpPr>
        <p:sp>
          <p:nvSpPr>
            <p:cNvPr id="44" name="Rounded Rectangle 43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99632" y="5536422"/>
            <a:ext cx="1316736" cy="752856"/>
            <a:chOff x="7388352" y="3429000"/>
            <a:chExt cx="1316736" cy="752856"/>
          </a:xfrm>
        </p:grpSpPr>
        <p:sp>
          <p:nvSpPr>
            <p:cNvPr id="41" name="Rounded Rectangle 40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992112" y="4455605"/>
            <a:ext cx="1316736" cy="752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Component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418832" y="4875937"/>
            <a:ext cx="475488" cy="232724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CD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Angular 2 -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of change detectors</a:t>
            </a:r>
          </a:p>
          <a:p>
            <a:r>
              <a:rPr lang="en-US" dirty="0" smtClean="0"/>
              <a:t>Change detectors have control</a:t>
            </a:r>
          </a:p>
          <a:p>
            <a:pPr lvl="1"/>
            <a:r>
              <a:rPr lang="en-US" dirty="0" smtClean="0"/>
              <a:t>Skip me </a:t>
            </a:r>
            <a:r>
              <a:rPr lang="en-US" dirty="0" smtClean="0"/>
              <a:t>please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11" y="522957"/>
            <a:ext cx="963503" cy="10376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437632" y="3407664"/>
            <a:ext cx="1316736" cy="752856"/>
            <a:chOff x="7388352" y="3429000"/>
            <a:chExt cx="1316736" cy="752856"/>
          </a:xfrm>
        </p:grpSpPr>
        <p:sp>
          <p:nvSpPr>
            <p:cNvPr id="6" name="Rounded Rectangle 5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3632" y="4458813"/>
            <a:ext cx="1316736" cy="752856"/>
            <a:chOff x="7388352" y="3429000"/>
            <a:chExt cx="1316736" cy="752856"/>
          </a:xfrm>
        </p:grpSpPr>
        <p:sp>
          <p:nvSpPr>
            <p:cNvPr id="9" name="Rounded Rectangle 8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37632" y="4454766"/>
            <a:ext cx="1316736" cy="752856"/>
            <a:chOff x="7388352" y="3429000"/>
            <a:chExt cx="1316736" cy="752856"/>
          </a:xfrm>
        </p:grpSpPr>
        <p:sp>
          <p:nvSpPr>
            <p:cNvPr id="12" name="Rounded Rectangle 11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88208" y="5559044"/>
            <a:ext cx="1316736" cy="752856"/>
            <a:chOff x="7388352" y="3429000"/>
            <a:chExt cx="1316736" cy="752856"/>
          </a:xfrm>
        </p:grpSpPr>
        <p:sp>
          <p:nvSpPr>
            <p:cNvPr id="15" name="Rounded Rectangle 14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1728" y="5566825"/>
            <a:ext cx="1316736" cy="752856"/>
            <a:chOff x="7388352" y="3429000"/>
            <a:chExt cx="1316736" cy="752856"/>
          </a:xfrm>
        </p:grpSpPr>
        <p:sp>
          <p:nvSpPr>
            <p:cNvPr id="18" name="Rounded Rectangle 17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99248" y="5536422"/>
            <a:ext cx="1316736" cy="752856"/>
            <a:chOff x="7388352" y="3429000"/>
            <a:chExt cx="1316736" cy="752856"/>
          </a:xfrm>
        </p:grpSpPr>
        <p:sp>
          <p:nvSpPr>
            <p:cNvPr id="24" name="Rounded Rectangle 23"/>
            <p:cNvSpPr/>
            <p:nvPr/>
          </p:nvSpPr>
          <p:spPr>
            <a:xfrm>
              <a:off x="7388352" y="3429000"/>
              <a:ext cx="1316736" cy="7528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cxnSp>
        <p:nvCxnSpPr>
          <p:cNvPr id="30" name="Elbow Connector 29"/>
          <p:cNvCxnSpPr>
            <a:stCxn id="18" idx="1"/>
          </p:cNvCxnSpPr>
          <p:nvPr/>
        </p:nvCxnSpPr>
        <p:spPr>
          <a:xfrm rot="10800000" flipV="1">
            <a:off x="4572000" y="3784091"/>
            <a:ext cx="865632" cy="6747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8" idx="3"/>
          </p:cNvCxnSpPr>
          <p:nvPr/>
        </p:nvCxnSpPr>
        <p:spPr>
          <a:xfrm rot="16200000" flipV="1">
            <a:off x="6877851" y="3660609"/>
            <a:ext cx="655242" cy="9022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0" idx="0"/>
          </p:cNvCxnSpPr>
          <p:nvPr/>
        </p:nvCxnSpPr>
        <p:spPr>
          <a:xfrm rot="5400000" flipH="1" flipV="1">
            <a:off x="4035601" y="5022645"/>
            <a:ext cx="347375" cy="725424"/>
          </a:xfrm>
          <a:prstGeom prst="bentConnector3">
            <a:avLst>
              <a:gd name="adj1" fmla="val 464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4571999" y="5397549"/>
            <a:ext cx="768097" cy="181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7074018" y="4963980"/>
            <a:ext cx="354348" cy="810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7632192" y="5369364"/>
            <a:ext cx="713232" cy="16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86016" y="4439334"/>
            <a:ext cx="1316736" cy="775068"/>
            <a:chOff x="9113520" y="3125802"/>
            <a:chExt cx="1316736" cy="752856"/>
          </a:xfrm>
        </p:grpSpPr>
        <p:sp>
          <p:nvSpPr>
            <p:cNvPr id="27" name="Rounded Rectangle 26"/>
            <p:cNvSpPr/>
            <p:nvPr/>
          </p:nvSpPr>
          <p:spPr>
            <a:xfrm>
              <a:off x="9113520" y="3125802"/>
              <a:ext cx="1316736" cy="7528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552432" y="3543556"/>
              <a:ext cx="475488" cy="2327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193536" y="5540926"/>
            <a:ext cx="1395984" cy="752856"/>
            <a:chOff x="7376160" y="3429000"/>
            <a:chExt cx="1395984" cy="752856"/>
          </a:xfrm>
        </p:grpSpPr>
        <p:sp>
          <p:nvSpPr>
            <p:cNvPr id="85" name="Rounded Rectangle 84"/>
            <p:cNvSpPr/>
            <p:nvPr/>
          </p:nvSpPr>
          <p:spPr>
            <a:xfrm>
              <a:off x="7376160" y="3429000"/>
              <a:ext cx="1395984" cy="7528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Component</a:t>
              </a:r>
              <a:endParaRPr lang="en-US" sz="16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808976" y="3860548"/>
              <a:ext cx="475488" cy="2327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CD</a:t>
              </a:r>
              <a:endParaRPr lang="en-US" sz="1200" dirty="0"/>
            </a:p>
          </p:txBody>
        </p:sp>
      </p:grpSp>
      <p:cxnSp>
        <p:nvCxnSpPr>
          <p:cNvPr id="88" name="Straight Connector 87"/>
          <p:cNvCxnSpPr>
            <a:stCxn id="6" idx="2"/>
            <a:endCxn id="12" idx="0"/>
          </p:cNvCxnSpPr>
          <p:nvPr/>
        </p:nvCxnSpPr>
        <p:spPr>
          <a:xfrm>
            <a:off x="6096000" y="4160520"/>
            <a:ext cx="0" cy="29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Callout 35"/>
          <p:cNvSpPr/>
          <p:nvPr/>
        </p:nvSpPr>
        <p:spPr>
          <a:xfrm>
            <a:off x="7565136" y="3530666"/>
            <a:ext cx="1560575" cy="1182009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me please!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       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</a:t>
            </a:r>
            <a:r>
              <a:rPr lang="en-US" sz="4000" dirty="0" smtClean="0"/>
              <a:t>Angular </a:t>
            </a:r>
            <a:r>
              <a:rPr lang="en-US" sz="4000" dirty="0"/>
              <a:t>2 - Change Detection </a:t>
            </a:r>
            <a:r>
              <a:rPr lang="en-US" sz="4000" dirty="0" smtClean="0"/>
              <a:t>Strategies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Checks each model property referenced in the template</a:t>
            </a:r>
          </a:p>
          <a:p>
            <a:r>
              <a:rPr lang="en-US" dirty="0" err="1" smtClean="0"/>
              <a:t>OnPush</a:t>
            </a:r>
            <a:endParaRPr lang="en-US" dirty="0" smtClean="0"/>
          </a:p>
          <a:p>
            <a:pPr lvl="1"/>
            <a:r>
              <a:rPr lang="en-US" dirty="0" smtClean="0"/>
              <a:t>Checks only the </a:t>
            </a:r>
            <a:r>
              <a:rPr lang="en-US" i="1" dirty="0" smtClean="0"/>
              <a:t>input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Only compares references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immutables</a:t>
            </a:r>
            <a:r>
              <a:rPr lang="en-US" dirty="0" smtClean="0"/>
              <a:t> or Observables </a:t>
            </a:r>
          </a:p>
          <a:p>
            <a:r>
              <a:rPr lang="en-US" dirty="0" smtClean="0"/>
              <a:t>More ways to control change detection</a:t>
            </a:r>
          </a:p>
          <a:p>
            <a:pPr lvl="1"/>
            <a:r>
              <a:rPr lang="en-US" dirty="0" smtClean="0"/>
              <a:t>Detach, </a:t>
            </a:r>
            <a:r>
              <a:rPr lang="en-US" dirty="0" err="1" smtClean="0"/>
              <a:t>ReAttach</a:t>
            </a:r>
            <a:r>
              <a:rPr lang="en-US" dirty="0" smtClean="0"/>
              <a:t>, </a:t>
            </a:r>
            <a:r>
              <a:rPr lang="en-US" dirty="0" err="1" smtClean="0"/>
              <a:t>MarkforCheck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096"/>
            <a:ext cx="963503" cy="10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336" y="2755392"/>
            <a:ext cx="2706624" cy="1300544"/>
          </a:xfrm>
        </p:spPr>
        <p:txBody>
          <a:bodyPr/>
          <a:lstStyle/>
          <a:p>
            <a:r>
              <a:rPr lang="en-US" dirty="0" smtClean="0"/>
              <a:t>Thank you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7256" y="4055936"/>
            <a:ext cx="545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vikasgoyalgzs</a:t>
            </a:r>
            <a:r>
              <a:rPr lang="en-US" dirty="0"/>
              <a:t>/angular2-seed</a:t>
            </a:r>
          </a:p>
        </p:txBody>
      </p:sp>
    </p:spTree>
    <p:extLst>
      <p:ext uri="{BB962C8B-B14F-4D97-AF65-F5344CB8AC3E}">
        <p14:creationId xmlns:p14="http://schemas.microsoft.com/office/powerpoint/2010/main" val="3907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38600" cy="581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dirty="0" err="1" smtClean="0"/>
              <a:t>Vikas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err="1" smtClean="0"/>
              <a:t>vikasgoyalgzs.com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dirty="0" smtClean="0"/>
              <a:t>@</a:t>
            </a:r>
            <a:r>
              <a:rPr lang="en-US" sz="2800" dirty="0" err="1" smtClean="0"/>
              <a:t>vikasgoyalgzs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825625"/>
            <a:ext cx="6147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Manager, Interactive Development at Sapient </a:t>
            </a:r>
          </a:p>
          <a:p>
            <a:pPr lvl="1"/>
            <a:r>
              <a:rPr lang="en-US" dirty="0" smtClean="0"/>
              <a:t>Full stack developer</a:t>
            </a:r>
          </a:p>
          <a:p>
            <a:pPr lvl="1"/>
            <a:r>
              <a:rPr lang="en-US" dirty="0" smtClean="0"/>
              <a:t>Technologist</a:t>
            </a:r>
          </a:p>
          <a:p>
            <a:pPr lvl="1"/>
            <a:r>
              <a:rPr lang="en-US" dirty="0" smtClean="0"/>
              <a:t>Been using Angular for </a:t>
            </a:r>
            <a:r>
              <a:rPr lang="en-US" dirty="0" smtClean="0"/>
              <a:t>the last </a:t>
            </a:r>
            <a:r>
              <a:rPr lang="en-US" dirty="0" smtClean="0"/>
              <a:t>3 years</a:t>
            </a:r>
          </a:p>
          <a:p>
            <a:pPr lvl="1"/>
            <a:r>
              <a:rPr lang="en-US" dirty="0" smtClean="0"/>
              <a:t>Excited about Angular </a:t>
            </a:r>
            <a:r>
              <a:rPr lang="en-US" dirty="0" smtClean="0"/>
              <a:t>2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12" y="1114584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What is change detection?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32" y="1103376"/>
            <a:ext cx="4364736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detection in 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 to detect changes in model to update the view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11068" y="2991556"/>
            <a:ext cx="3005403" cy="8466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24456" y="4733220"/>
            <a:ext cx="2170289" cy="84666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285063" y="4733220"/>
            <a:ext cx="2167467" cy="8466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013201" y="3838222"/>
            <a:ext cx="984368" cy="89499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62122" y="3814389"/>
            <a:ext cx="999773" cy="905337"/>
          </a:xfrm>
          <a:prstGeom prst="straightConnector1">
            <a:avLst/>
          </a:prstGeom>
          <a:ln cap="flat" cmpd="sng">
            <a:solidFill>
              <a:schemeClr val="tx1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649333" y="3835379"/>
            <a:ext cx="925511" cy="88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237710" y="3814389"/>
            <a:ext cx="880533" cy="89784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88791" y="3940547"/>
            <a:ext cx="8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Update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7739" y="3939292"/>
            <a:ext cx="151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User Action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45088" y="4082391"/>
            <a:ext cx="88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32634" y="4062412"/>
            <a:ext cx="116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31037" y="4424368"/>
            <a:ext cx="2894183" cy="14543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How is it done?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32" y="664710"/>
            <a:ext cx="3717544" cy="42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800" dirty="0" smtClean="0"/>
              <a:t>View attaches event listeners to model</a:t>
            </a:r>
          </a:p>
          <a:p>
            <a:pPr marL="228600" lvl="1">
              <a:spcBef>
                <a:spcPts val="1000"/>
              </a:spcBef>
            </a:pPr>
            <a:r>
              <a:rPr lang="en-US" sz="1800" dirty="0" smtClean="0"/>
              <a:t>Framework notifies view of model changes thru </a:t>
            </a:r>
            <a:r>
              <a:rPr lang="en-US" sz="1800" dirty="0" err="1" smtClean="0"/>
              <a:t>model.set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644084"/>
            <a:ext cx="925690" cy="767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748" y="2789710"/>
            <a:ext cx="4118356" cy="3733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384" y="2728750"/>
            <a:ext cx="3195943" cy="20409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35424" y="5949696"/>
            <a:ext cx="941324" cy="1950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 rot="16200000">
            <a:off x="8830185" y="4892168"/>
            <a:ext cx="1785872" cy="573023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5400000">
            <a:off x="4711573" y="4672461"/>
            <a:ext cx="1064514" cy="465836"/>
          </a:xfrm>
          <a:prstGeom prst="curved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11680" y="3023616"/>
            <a:ext cx="1780032" cy="12192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45910" y="2926080"/>
            <a:ext cx="1473962" cy="6096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Angular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   Framework translates bindings into watchers (dirty checking)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99" y="565348"/>
            <a:ext cx="878855" cy="946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908" y="2840736"/>
            <a:ext cx="3889989" cy="375513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36650" y="3805753"/>
            <a:ext cx="4254500" cy="2200231"/>
            <a:chOff x="1130808" y="2525027"/>
            <a:chExt cx="4254500" cy="22002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0808" y="2883758"/>
              <a:ext cx="4254500" cy="18415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130808" y="2525027"/>
              <a:ext cx="59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 smtClean="0">
                  <a:solidFill>
                    <a:schemeClr val="accent1">
                      <a:lumMod val="50000"/>
                    </a:schemeClr>
                  </a:solidFill>
                </a:rPr>
                <a:t>View</a:t>
              </a:r>
              <a:endParaRPr lang="en-US" sz="1600" u="sng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6036245"/>
            <a:ext cx="5372100" cy="736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634" y="2990007"/>
            <a:ext cx="3035300" cy="850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26722" y="276677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71277" y="2508439"/>
            <a:ext cx="2081525" cy="340519"/>
            <a:chOff x="1917451" y="4752579"/>
            <a:chExt cx="2081525" cy="340519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1917451" y="4752579"/>
              <a:ext cx="2081525" cy="340519"/>
            </a:xfrm>
            <a:prstGeom prst="wedgeRoundRectCallout">
              <a:avLst>
                <a:gd name="adj1" fmla="val -39538"/>
                <a:gd name="adj2" fmla="val 9750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See, I am a </a:t>
              </a:r>
              <a:r>
                <a:rPr 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POJO 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" name="Smiley Face 4"/>
            <p:cNvSpPr/>
            <p:nvPr/>
          </p:nvSpPr>
          <p:spPr>
            <a:xfrm>
              <a:off x="3596639" y="4830779"/>
              <a:ext cx="154693" cy="180228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Elbow Connector 11"/>
          <p:cNvCxnSpPr/>
          <p:nvPr/>
        </p:nvCxnSpPr>
        <p:spPr>
          <a:xfrm flipV="1">
            <a:off x="4328160" y="4612482"/>
            <a:ext cx="2755392" cy="23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4064994" y="3172535"/>
            <a:ext cx="3030750" cy="2094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2000" dirty="0"/>
              <a:t>F</a:t>
            </a:r>
            <a:r>
              <a:rPr lang="en-US" sz="2000" dirty="0" smtClean="0"/>
              <a:t>ramework </a:t>
            </a:r>
            <a:r>
              <a:rPr lang="en-US" sz="2000" dirty="0"/>
              <a:t>re-renders view on any state change, Uses virtual DOM to find nodes to re-render</a:t>
            </a:r>
          </a:p>
          <a:p>
            <a:pPr marL="228600" lvl="1">
              <a:spcBef>
                <a:spcPts val="1000"/>
              </a:spcBef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695"/>
            <a:ext cx="905256" cy="803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14" y="2471147"/>
            <a:ext cx="4255770" cy="3962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396" y="2120900"/>
            <a:ext cx="6430604" cy="4191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458206" y="2828544"/>
            <a:ext cx="865632" cy="12192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73568" y="2243328"/>
            <a:ext cx="97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37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0">
            <a:normAutofit/>
          </a:bodyPr>
          <a:lstStyle/>
          <a:p>
            <a:r>
              <a:rPr lang="en-US" sz="2000" dirty="0" smtClean="0"/>
              <a:t>Change detection re-invented. Why</a:t>
            </a:r>
            <a:r>
              <a:rPr lang="en-US" sz="2000" dirty="0" smtClean="0"/>
              <a:t>?</a:t>
            </a:r>
          </a:p>
          <a:p>
            <a:pPr lvl="1"/>
            <a:r>
              <a:rPr lang="en-US" sz="1600" dirty="0" smtClean="0"/>
              <a:t>Digest loop problems</a:t>
            </a:r>
            <a:endParaRPr lang="en-US" sz="16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11" y="522957"/>
            <a:ext cx="963503" cy="1037619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10478306" y="6250216"/>
            <a:ext cx="385520" cy="1965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0863826" y="6201347"/>
            <a:ext cx="7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Watcher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071783" y="2913888"/>
            <a:ext cx="1840013" cy="651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58104" y="3771505"/>
            <a:ext cx="1699224" cy="651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81159" y="3771505"/>
            <a:ext cx="1699224" cy="651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958104" y="4804076"/>
            <a:ext cx="1699224" cy="651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$scope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6327" y="3194759"/>
            <a:ext cx="447718" cy="457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14" name="Curved Connector 13"/>
          <p:cNvCxnSpPr>
            <a:stCxn id="43" idx="1"/>
            <a:endCxn id="12" idx="3"/>
          </p:cNvCxnSpPr>
          <p:nvPr/>
        </p:nvCxnSpPr>
        <p:spPr>
          <a:xfrm rot="16200000" flipV="1">
            <a:off x="3708656" y="3368677"/>
            <a:ext cx="443685" cy="552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60" idx="0"/>
          </p:cNvCxnSpPr>
          <p:nvPr/>
        </p:nvCxnSpPr>
        <p:spPr>
          <a:xfrm>
            <a:off x="7251807" y="4413676"/>
            <a:ext cx="241640" cy="2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688376" y="4633275"/>
            <a:ext cx="173962" cy="344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6" name="Down Arrow 95"/>
          <p:cNvSpPr/>
          <p:nvPr/>
        </p:nvSpPr>
        <p:spPr>
          <a:xfrm rot="2631499">
            <a:off x="4902785" y="3321454"/>
            <a:ext cx="156375" cy="492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/>
          <p:cNvSpPr/>
          <p:nvPr/>
        </p:nvSpPr>
        <p:spPr>
          <a:xfrm>
            <a:off x="4704607" y="4423392"/>
            <a:ext cx="170037" cy="380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98"/>
          <p:cNvSpPr/>
          <p:nvPr/>
        </p:nvSpPr>
        <p:spPr>
          <a:xfrm rot="19879526">
            <a:off x="6643744" y="3342551"/>
            <a:ext cx="156068" cy="506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rved Up Arrow 103"/>
          <p:cNvSpPr/>
          <p:nvPr/>
        </p:nvSpPr>
        <p:spPr>
          <a:xfrm rot="16392865">
            <a:off x="6415316" y="3687331"/>
            <a:ext cx="2779171" cy="1713952"/>
          </a:xfrm>
          <a:prstGeom prst="curvedUpArrow">
            <a:avLst>
              <a:gd name="adj1" fmla="val 3854"/>
              <a:gd name="adj2" fmla="val 8339"/>
              <a:gd name="adj3" fmla="val 134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16755" y="2313898"/>
            <a:ext cx="24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Angular 1 digest loop</a:t>
            </a:r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 rot="1030337">
            <a:off x="7278062" y="3040430"/>
            <a:ext cx="1586949" cy="344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600000" rev="21594000"/>
              </a:camera>
              <a:lightRig rig="threePt" dir="t"/>
            </a:scene3d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Re-run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rminator 5"/>
          <p:cNvSpPr/>
          <p:nvPr/>
        </p:nvSpPr>
        <p:spPr>
          <a:xfrm>
            <a:off x="4338887" y="5673899"/>
            <a:ext cx="925209" cy="389513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title:“foo</a:t>
            </a:r>
            <a:r>
              <a:rPr lang="en-US" sz="1200" dirty="0" smtClean="0">
                <a:solidFill>
                  <a:schemeClr val="tx1"/>
                </a:solidFill>
              </a:rPr>
              <a:t>”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61" idx="0"/>
          </p:cNvCxnSpPr>
          <p:nvPr/>
        </p:nvCxnSpPr>
        <p:spPr>
          <a:xfrm flipH="1">
            <a:off x="6717197" y="4420162"/>
            <a:ext cx="164607" cy="27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204841" y="4277429"/>
            <a:ext cx="447718" cy="457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223129" y="4917509"/>
            <a:ext cx="447718" cy="457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217033" y="5606357"/>
            <a:ext cx="447718" cy="457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22" name="Curved Connector 21"/>
          <p:cNvCxnSpPr>
            <a:stCxn id="46" idx="1"/>
            <a:endCxn id="45" idx="3"/>
          </p:cNvCxnSpPr>
          <p:nvPr/>
        </p:nvCxnSpPr>
        <p:spPr>
          <a:xfrm rot="16200000" flipV="1">
            <a:off x="3732962" y="4425554"/>
            <a:ext cx="393586" cy="5543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6" idx="2"/>
            <a:endCxn id="47" idx="3"/>
          </p:cNvCxnSpPr>
          <p:nvPr/>
        </p:nvCxnSpPr>
        <p:spPr>
          <a:xfrm rot="10800000" flipV="1">
            <a:off x="3670848" y="5130019"/>
            <a:ext cx="287257" cy="160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6" idx="3"/>
            <a:endCxn id="48" idx="3"/>
          </p:cNvCxnSpPr>
          <p:nvPr/>
        </p:nvCxnSpPr>
        <p:spPr>
          <a:xfrm rot="5400000">
            <a:off x="3698657" y="5326591"/>
            <a:ext cx="474389" cy="542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269588" y="4699386"/>
            <a:ext cx="447718" cy="457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93338" y="4699471"/>
            <a:ext cx="447718" cy="4570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6" idx="4"/>
            <a:endCxn id="6" idx="0"/>
          </p:cNvCxnSpPr>
          <p:nvPr/>
        </p:nvCxnSpPr>
        <p:spPr>
          <a:xfrm flipH="1">
            <a:off x="4801492" y="5455963"/>
            <a:ext cx="6224" cy="21793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rminator 73"/>
          <p:cNvSpPr/>
          <p:nvPr/>
        </p:nvSpPr>
        <p:spPr>
          <a:xfrm>
            <a:off x="4318758" y="5673899"/>
            <a:ext cx="987524" cy="389513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C00000"/>
                </a:solidFill>
              </a:rPr>
              <a:t>title:“bar</a:t>
            </a:r>
            <a:r>
              <a:rPr lang="en-US" sz="1200" dirty="0" smtClean="0">
                <a:solidFill>
                  <a:srgbClr val="C00000"/>
                </a:solidFill>
              </a:rPr>
              <a:t>” 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5365682" y="5759905"/>
            <a:ext cx="305046" cy="171849"/>
          </a:xfrm>
          <a:prstGeom prst="chevron">
            <a:avLst>
              <a:gd name="adj" fmla="val 686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hevron 79"/>
          <p:cNvSpPr/>
          <p:nvPr/>
        </p:nvSpPr>
        <p:spPr>
          <a:xfrm>
            <a:off x="5641353" y="5768805"/>
            <a:ext cx="305046" cy="171849"/>
          </a:xfrm>
          <a:prstGeom prst="chevron">
            <a:avLst>
              <a:gd name="adj" fmla="val 686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hevron 80"/>
          <p:cNvSpPr/>
          <p:nvPr/>
        </p:nvSpPr>
        <p:spPr>
          <a:xfrm>
            <a:off x="5950762" y="5773618"/>
            <a:ext cx="305046" cy="171849"/>
          </a:xfrm>
          <a:prstGeom prst="chevron">
            <a:avLst>
              <a:gd name="adj" fmla="val 686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/>
          <p:cNvSpPr/>
          <p:nvPr/>
        </p:nvSpPr>
        <p:spPr>
          <a:xfrm>
            <a:off x="6238067" y="5783528"/>
            <a:ext cx="305046" cy="171849"/>
          </a:xfrm>
          <a:prstGeom prst="chevron">
            <a:avLst>
              <a:gd name="adj" fmla="val 686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6506909" y="5783527"/>
            <a:ext cx="305046" cy="171849"/>
          </a:xfrm>
          <a:prstGeom prst="chevron">
            <a:avLst>
              <a:gd name="adj" fmla="val 686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27080" y="6026836"/>
            <a:ext cx="14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Model Changed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Striped Right Arrow 61"/>
          <p:cNvSpPr/>
          <p:nvPr/>
        </p:nvSpPr>
        <p:spPr>
          <a:xfrm>
            <a:off x="3791712" y="5834886"/>
            <a:ext cx="474639" cy="118698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11" grpId="0"/>
      <p:bldP spid="74" grpId="0" animBg="1"/>
      <p:bldP spid="50" grpId="0" animBg="1"/>
      <p:bldP spid="80" grpId="0" animBg="1"/>
      <p:bldP spid="81" grpId="0" animBg="1"/>
      <p:bldP spid="82" grpId="0" animBg="1"/>
      <p:bldP spid="83" grpId="0" animBg="1"/>
      <p:bldP spid="57" grpId="0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9856</TotalTime>
  <Words>390</Words>
  <Application>Microsoft Macintosh PowerPoint</Application>
  <PresentationFormat>Widescreen</PresentationFormat>
  <Paragraphs>156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Change Detection</vt:lpstr>
      <vt:lpstr>              Vikas Goyal     vikasgoyalgzs.com      @vikasgoyalgzs  </vt:lpstr>
      <vt:lpstr>                             What is change detection?</vt:lpstr>
      <vt:lpstr>Change detection in MVC frameworks</vt:lpstr>
      <vt:lpstr>                                               How is it done?</vt:lpstr>
      <vt:lpstr>        Backbone</vt:lpstr>
      <vt:lpstr>        Angular 1</vt:lpstr>
      <vt:lpstr>       React</vt:lpstr>
      <vt:lpstr>        Angular 2</vt:lpstr>
      <vt:lpstr>        Angular 2</vt:lpstr>
      <vt:lpstr>        Angular 2 - continued</vt:lpstr>
      <vt:lpstr>        Angular 2 - continued</vt:lpstr>
      <vt:lpstr>                  Lets look at some code</vt:lpstr>
      <vt:lpstr>        Angular 2 - Performance</vt:lpstr>
      <vt:lpstr>                    Angular 2 - Change Detection Strategies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Detection</dc:title>
  <dc:creator>Microsoft Office User</dc:creator>
  <cp:lastModifiedBy>Microsoft Office User</cp:lastModifiedBy>
  <cp:revision>187</cp:revision>
  <dcterms:created xsi:type="dcterms:W3CDTF">2016-09-05T20:22:43Z</dcterms:created>
  <dcterms:modified xsi:type="dcterms:W3CDTF">2016-09-21T12:47:11Z</dcterms:modified>
</cp:coreProperties>
</file>