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-306325" y="1483500"/>
            <a:ext cx="44892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2014133"/>
            <a:ext cx="4047900" cy="28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-31550" y="2285933"/>
            <a:ext cx="23344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671833"/>
            <a:ext cx="5813400" cy="89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3692067"/>
            <a:ext cx="5813400" cy="4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5264800"/>
            <a:ext cx="960900" cy="1593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593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1500" y="1593200"/>
            <a:ext cx="6261300" cy="36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sz="3000" b="1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54027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091600" y="6290133"/>
            <a:ext cx="960900" cy="5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5200475"/>
            <a:ext cx="1957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58350" y="931850"/>
            <a:ext cx="8444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4475" y="990100"/>
            <a:ext cx="72075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44475" y="1957833"/>
            <a:ext cx="7207500" cy="367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9825" y="6173667"/>
            <a:ext cx="5241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58350" y="931850"/>
            <a:ext cx="8444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990100"/>
            <a:ext cx="72075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957833"/>
            <a:ext cx="3367500" cy="38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957833"/>
            <a:ext cx="3367500" cy="38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6173667"/>
            <a:ext cx="5241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58350" y="931850"/>
            <a:ext cx="8444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044475" y="990100"/>
            <a:ext cx="72075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044446" y="1957833"/>
            <a:ext cx="22452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525597" y="1957833"/>
            <a:ext cx="22452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006748" y="1957833"/>
            <a:ext cx="2245200" cy="401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9825" y="6173667"/>
            <a:ext cx="5241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58350" y="931850"/>
            <a:ext cx="8444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044475" y="990100"/>
            <a:ext cx="7207500" cy="84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9825" y="6173667"/>
            <a:ext cx="5241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5576867"/>
            <a:ext cx="633300" cy="1281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855300" y="5163867"/>
            <a:ext cx="7433400" cy="3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4255350" y="6290167"/>
            <a:ext cx="633300" cy="5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 background" type="blank">
  <p:cSld name="Blank - Light background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58350" y="2948550"/>
            <a:ext cx="8444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9825" y="6173667"/>
            <a:ext cx="524100" cy="68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990100"/>
            <a:ext cx="72075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957833"/>
            <a:ext cx="7207500" cy="3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6173667"/>
            <a:ext cx="524100" cy="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fld id="{6AFFEAA4-A821-421E-A71D-CA1FF5DD4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4" y="4437112"/>
            <a:ext cx="4520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/>
                </a:solidFill>
                <a:latin typeface="Bahnschrift SemiBold" pitchFamily="34" charset="0"/>
              </a:rPr>
              <a:t>S . Akhil                   19951A0205</a:t>
            </a:r>
          </a:p>
          <a:p>
            <a:r>
              <a:rPr lang="en-IN" sz="2400" dirty="0">
                <a:solidFill>
                  <a:schemeClr val="accent5"/>
                </a:solidFill>
                <a:latin typeface="Bahnschrift SemiBold" pitchFamily="34" charset="0"/>
              </a:rPr>
              <a:t>B. Abhishek Goud    19951A0202</a:t>
            </a:r>
          </a:p>
          <a:p>
            <a:r>
              <a:rPr lang="en-IN" sz="2400" dirty="0">
                <a:solidFill>
                  <a:schemeClr val="accent5"/>
                </a:solidFill>
                <a:latin typeface="Bahnschrift SemiBold" pitchFamily="34" charset="0"/>
              </a:rPr>
              <a:t>G. Vikas                    19951A0212</a:t>
            </a:r>
            <a:endParaRPr lang="en-US" sz="2400" dirty="0">
              <a:solidFill>
                <a:schemeClr val="accent5"/>
              </a:solidFill>
              <a:latin typeface="Bahnschrift SemiBold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D100C-9162-4013-9973-FDBA445E7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65" y="633264"/>
            <a:ext cx="2692318" cy="266429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3143248"/>
            <a:ext cx="1911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chemeClr val="accent5"/>
                </a:solidFill>
              </a:rPr>
              <a:t>CONCLUSION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43108" y="857232"/>
            <a:ext cx="6429420" cy="54292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>
                <a:solidFill>
                  <a:schemeClr val="accent5"/>
                </a:solidFill>
              </a:rPr>
              <a:t>The objective of this project was to design and implement an Ultrasonic Distance Measuring device. As described in this report a system is developed that can calculate the distance of the tracked object. With respect to the necessities for an ultrasonic rangefinder the followings can be concluded. </a:t>
            </a:r>
          </a:p>
          <a:p>
            <a:pPr>
              <a:buFont typeface="Arial" pitchFamily="34" charset="0"/>
              <a:buChar char="•"/>
            </a:pPr>
            <a:endParaRPr lang="en-US" sz="2200" dirty="0">
              <a:solidFill>
                <a:schemeClr val="accent5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>
                <a:solidFill>
                  <a:schemeClr val="accent5"/>
                </a:solidFill>
              </a:rPr>
              <a:t> The system can calculate the distance of the block with accuracy. </a:t>
            </a:r>
          </a:p>
          <a:p>
            <a:pPr>
              <a:buFont typeface="Arial" pitchFamily="34" charset="0"/>
              <a:buChar char="•"/>
            </a:pPr>
            <a:endParaRPr lang="en-US" sz="2200" dirty="0">
              <a:solidFill>
                <a:schemeClr val="accent5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>
                <a:solidFill>
                  <a:schemeClr val="accent5"/>
                </a:solidFill>
              </a:rPr>
              <a:t> This offers a low cost and effective solution</a:t>
            </a:r>
            <a:endParaRPr lang="en-US" sz="22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485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57224" y="4786322"/>
            <a:ext cx="7433400" cy="694025"/>
          </a:xfrm>
        </p:spPr>
        <p:txBody>
          <a:bodyPr/>
          <a:lstStyle/>
          <a:p>
            <a:r>
              <a:rPr lang="en-IN" sz="1800" b="1" dirty="0">
                <a:solidFill>
                  <a:schemeClr val="accent5"/>
                </a:solidFill>
              </a:rPr>
              <a:t>“Social distancing only works if we all participate. And slowing down or preventing  the spread of virus will save lives.”</a:t>
            </a:r>
            <a:endParaRPr lang="en-US" sz="18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488" y="2285992"/>
            <a:ext cx="3442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lgerianBasD" pitchFamily="82" charset="0"/>
              </a:rPr>
              <a:t>Thank You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AlgerianBasD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9058" y="1785926"/>
            <a:ext cx="5143504" cy="31292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FF01"/>
                </a:solidFill>
                <a:latin typeface="Oswald"/>
              </a:rPr>
              <a:t>Social distancing </a:t>
            </a:r>
            <a:r>
              <a:rPr lang="en-US" sz="4400" dirty="0">
                <a:latin typeface="Oswald"/>
              </a:rPr>
              <a:t>indicator using Ultrasonic Sensor</a:t>
            </a:r>
          </a:p>
        </p:txBody>
      </p:sp>
      <p:pic>
        <p:nvPicPr>
          <p:cNvPr id="1026" name="Picture 2" descr="Social distancing - Free social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3071834" cy="3071835"/>
          </a:xfrm>
          <a:prstGeom prst="rect">
            <a:avLst/>
          </a:prstGeom>
          <a:noFill/>
        </p:spPr>
      </p:pic>
      <p:pic>
        <p:nvPicPr>
          <p:cNvPr id="4" name="Picture 2" descr="Social distancing - Free social icons">
            <a:extLst>
              <a:ext uri="{FF2B5EF4-FFF2-40B4-BE49-F238E27FC236}">
                <a16:creationId xmlns:a16="http://schemas.microsoft.com/office/drawing/2014/main" id="{CAE3A477-0E6D-4013-A720-80457E82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1785926"/>
            <a:ext cx="3071834" cy="3071835"/>
          </a:xfrm>
          <a:prstGeom prst="rect">
            <a:avLst/>
          </a:prstGeom>
          <a:noFill/>
        </p:spPr>
      </p:pic>
    </p:spTree>
  </p:cSld>
  <p:clrMapOvr>
    <a:masterClrMapping/>
  </p:clrMapOvr>
  <p:transition advTm="425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000232" y="4286256"/>
            <a:ext cx="6643734" cy="1533742"/>
          </a:xfrm>
        </p:spPr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Social distancing should be practiced in combination with other everyday preventive actions to reduce the spread of COVID-19.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429000"/>
            <a:ext cx="1785950" cy="494000"/>
          </a:xfrm>
        </p:spPr>
        <p:txBody>
          <a:bodyPr/>
          <a:lstStyle/>
          <a:p>
            <a:r>
              <a:rPr lang="en-IN" sz="3200" b="1" dirty="0">
                <a:solidFill>
                  <a:schemeClr val="accent5"/>
                </a:solidFill>
                <a:latin typeface="Bahnschrift SemiBold" pitchFamily="34" charset="0"/>
              </a:rPr>
              <a:t>Problem</a:t>
            </a:r>
            <a:endParaRPr lang="en-US" sz="3200" b="1" dirty="0">
              <a:solidFill>
                <a:schemeClr val="accent5"/>
              </a:solidFill>
              <a:latin typeface="Bahnschrift SemiBold" pitchFamily="34" charset="0"/>
            </a:endParaRPr>
          </a:p>
        </p:txBody>
      </p:sp>
      <p:pic>
        <p:nvPicPr>
          <p:cNvPr id="1026" name="Picture 2" descr="C:\Users\HP\AppData\Local\Temp\Rar$DRa1500.33672\2x\outline_social_distance_black_48d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914400" cy="914400"/>
          </a:xfrm>
          <a:prstGeom prst="rect">
            <a:avLst/>
          </a:prstGeom>
          <a:noFill/>
        </p:spPr>
      </p:pic>
      <p:pic>
        <p:nvPicPr>
          <p:cNvPr id="1028" name="Picture 4" descr="Here's How Populous India is Social Distancing to Fight Coronavirus  Pandemic (PHOTOS) | The Weather Channel - Articles from The Weather Channel  | weather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857232"/>
            <a:ext cx="5207035" cy="2928958"/>
          </a:xfrm>
          <a:prstGeom prst="rect">
            <a:avLst/>
          </a:prstGeom>
          <a:noFill/>
        </p:spPr>
      </p:pic>
    </p:spTree>
  </p:cSld>
  <p:clrMapOvr>
    <a:masterClrMapping/>
  </p:clrMapOvr>
  <p:transition advTm="6641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Manual System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00100" y="4714884"/>
            <a:ext cx="7207500" cy="3676800"/>
          </a:xfrm>
        </p:spPr>
        <p:txBody>
          <a:bodyPr/>
          <a:lstStyle/>
          <a:p>
            <a:r>
              <a:rPr lang="en-IN" dirty="0"/>
              <a:t>If we use volunteer for making social distancing. There is a high chance of effecting virus to the volunteer.</a:t>
            </a:r>
            <a:endParaRPr lang="en-US" dirty="0"/>
          </a:p>
        </p:txBody>
      </p:sp>
      <p:pic>
        <p:nvPicPr>
          <p:cNvPr id="24578" name="Picture 2" descr="COVID-19: Here is how Punjab police monitor social distancing during  lockdown - eHealth Magaz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4429116" cy="29527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Bahnschrift SemiBold" pitchFamily="34" charset="0"/>
              </a:rPr>
              <a:t>OUR OBJECTIVE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It is an action taken to minimize contact with other individuals</a:t>
            </a:r>
          </a:p>
          <a:p>
            <a:endParaRPr lang="en-US" sz="2000" dirty="0"/>
          </a:p>
          <a:p>
            <a:r>
              <a:rPr lang="en-US" sz="2000" dirty="0"/>
              <a:t>One of the main and most effective measures to contain the recent viral outbreak is the maintenance of the so-called </a:t>
            </a:r>
            <a:r>
              <a:rPr lang="en-US" sz="2000" b="1" dirty="0"/>
              <a:t>Social Distancing</a:t>
            </a:r>
            <a:r>
              <a:rPr lang="en-US" sz="2000" dirty="0"/>
              <a:t> (SD). </a:t>
            </a:r>
          </a:p>
          <a:p>
            <a:endParaRPr lang="en-US" sz="2000" dirty="0"/>
          </a:p>
          <a:p>
            <a:r>
              <a:rPr lang="en-US" sz="2000" dirty="0"/>
              <a:t>To comply with this constraint, governments are adopting restrictions over the minimum inter-personal distance between people.</a:t>
            </a:r>
          </a:p>
          <a:p>
            <a:pPr>
              <a:buNone/>
            </a:pPr>
            <a:br>
              <a:rPr lang="en-IN" sz="2300" b="1" dirty="0">
                <a:solidFill>
                  <a:schemeClr val="accent5"/>
                </a:solidFill>
              </a:rPr>
            </a:br>
            <a:endParaRPr lang="en-US" sz="23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1062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  <a:latin typeface="Bahnschrift SemiBold" pitchFamily="34" charset="0"/>
              </a:rPr>
              <a:t>Solution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is to measure &amp;monitor human activity. This study aim at using a sensor that can easily measure how far the object is monitor change of distance as the object approach &amp; display the result in the LCD given a light coded signal &amp; sound alarm. </a:t>
            </a:r>
          </a:p>
          <a:p>
            <a:r>
              <a:rPr lang="en-US" dirty="0"/>
              <a:t>The hardware utilized included the ARUDINO  UNO on a bread board interface with Neo-Pixel-Ring, Buzzer &amp; Ultra Sonic sensor.</a:t>
            </a:r>
          </a:p>
        </p:txBody>
      </p:sp>
    </p:spTree>
  </p:cSld>
  <p:clrMapOvr>
    <a:masterClrMapping/>
  </p:clrMapOvr>
  <p:transition advTm="422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538" y="1357298"/>
            <a:ext cx="7207500" cy="642942"/>
          </a:xfrm>
        </p:spPr>
        <p:txBody>
          <a:bodyPr/>
          <a:lstStyle/>
          <a:p>
            <a:r>
              <a:rPr lang="en-IN" sz="3600" dirty="0">
                <a:solidFill>
                  <a:schemeClr val="accent5"/>
                </a:solidFill>
                <a:latin typeface="Bahnschrift SemiBold" pitchFamily="34" charset="0"/>
              </a:rPr>
              <a:t>Devices Used</a:t>
            </a:r>
            <a:br>
              <a:rPr lang="en-US" sz="3600" dirty="0">
                <a:solidFill>
                  <a:schemeClr val="accent5"/>
                </a:solidFill>
                <a:latin typeface="Bahnschrift SemiBold" pitchFamily="34" charset="0"/>
              </a:rPr>
            </a:br>
            <a:endParaRPr lang="en-US" sz="3600" dirty="0"/>
          </a:p>
        </p:txBody>
      </p:sp>
      <p:pic>
        <p:nvPicPr>
          <p:cNvPr id="21506" name="Picture 2" descr="HC-SR04 Ultrasonic Module Distance Measuring Transducer Sensor DC 5V"/>
          <p:cNvPicPr>
            <a:picLocks noChangeAspect="1" noChangeArrowheads="1"/>
          </p:cNvPicPr>
          <p:nvPr/>
        </p:nvPicPr>
        <p:blipFill>
          <a:blip r:embed="rId2"/>
          <a:srcRect t="14286" b="17857"/>
          <a:stretch>
            <a:fillRect/>
          </a:stretch>
        </p:blipFill>
        <p:spPr bwMode="auto">
          <a:xfrm>
            <a:off x="1000100" y="2071678"/>
            <a:ext cx="2000264" cy="1357322"/>
          </a:xfrm>
          <a:prstGeom prst="rect">
            <a:avLst/>
          </a:prstGeom>
          <a:noFill/>
        </p:spPr>
      </p:pic>
      <p:pic>
        <p:nvPicPr>
          <p:cNvPr id="21508" name="Picture 4" descr="17 x 10 Mini Breadboard – Solarbotics Ltd."/>
          <p:cNvPicPr>
            <a:picLocks noChangeAspect="1" noChangeArrowheads="1"/>
          </p:cNvPicPr>
          <p:nvPr/>
        </p:nvPicPr>
        <p:blipFill>
          <a:blip r:embed="rId3" cstate="print"/>
          <a:srcRect l="16414" t="9475" r="18400" b="12551"/>
          <a:stretch>
            <a:fillRect/>
          </a:stretch>
        </p:blipFill>
        <p:spPr bwMode="auto">
          <a:xfrm>
            <a:off x="5929322" y="1500174"/>
            <a:ext cx="2316377" cy="2082137"/>
          </a:xfrm>
          <a:prstGeom prst="rect">
            <a:avLst/>
          </a:prstGeom>
          <a:noFill/>
        </p:spPr>
      </p:pic>
      <p:pic>
        <p:nvPicPr>
          <p:cNvPr id="21510" name="Picture 6" descr="WS2812 12 Bit RGB LED Online | Buy WS2812 12 Bit RGB LED Electronic  Component at Best Price in In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857364"/>
            <a:ext cx="1857368" cy="1857368"/>
          </a:xfrm>
          <a:prstGeom prst="rect">
            <a:avLst/>
          </a:prstGeom>
          <a:noFill/>
        </p:spPr>
      </p:pic>
      <p:pic>
        <p:nvPicPr>
          <p:cNvPr id="21512" name="Picture 8" descr="12V Buzzer, 12 V Dc, Rs 10 /piece DC Electronics | ID: 18995007848"/>
          <p:cNvPicPr>
            <a:picLocks noChangeAspect="1" noChangeArrowheads="1"/>
          </p:cNvPicPr>
          <p:nvPr/>
        </p:nvPicPr>
        <p:blipFill>
          <a:blip r:embed="rId5"/>
          <a:srcRect l="10345" t="13793" b="10345"/>
          <a:stretch>
            <a:fillRect/>
          </a:stretch>
        </p:blipFill>
        <p:spPr bwMode="auto">
          <a:xfrm>
            <a:off x="1071538" y="4143380"/>
            <a:ext cx="1857388" cy="1571636"/>
          </a:xfrm>
          <a:prstGeom prst="rect">
            <a:avLst/>
          </a:prstGeom>
          <a:noFill/>
        </p:spPr>
      </p:pic>
      <p:pic>
        <p:nvPicPr>
          <p:cNvPr id="21514" name="Picture 10" descr="Arduino Uno R3 Atmega328p compatible Development Boar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24" y="3929066"/>
            <a:ext cx="2794920" cy="186211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072066" y="5643578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UNO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9388" y="357187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 board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43306" y="3571876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Neo-Pixel 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728" y="571501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Buzzer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00100" y="3357562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Ultrasonic sensor</a:t>
            </a:r>
          </a:p>
        </p:txBody>
      </p:sp>
    </p:spTree>
  </p:cSld>
  <p:clrMapOvr>
    <a:masterClrMapping/>
  </p:clrMapOvr>
  <p:transition advTm="641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1000108"/>
            <a:ext cx="7207500" cy="844400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alatino Linotype" panose="02040502050505030304" pitchFamily="18" charset="0"/>
                <a:ea typeface="PT Sans Narrow"/>
                <a:cs typeface="PT Sans Narrow"/>
                <a:sym typeface="PT Sans Narrow"/>
              </a:rPr>
              <a:t>Circuit Diagram of </a:t>
            </a:r>
            <a:r>
              <a:rPr lang="en-US" dirty="0">
                <a:solidFill>
                  <a:schemeClr val="accent5"/>
                </a:solidFill>
                <a:latin typeface="Oswald"/>
              </a:rPr>
              <a:t>Social distancing indicator using Ultrasonic Sensor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4FB9B-634B-4CF0-A76E-B262A75B5A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53"/>
          <a:stretch/>
        </p:blipFill>
        <p:spPr>
          <a:xfrm>
            <a:off x="899592" y="1831932"/>
            <a:ext cx="7226267" cy="4013384"/>
          </a:xfrm>
          <a:prstGeom prst="rect">
            <a:avLst/>
          </a:prstGeom>
        </p:spPr>
      </p:pic>
    </p:spTree>
  </p:cSld>
  <p:clrMapOvr>
    <a:masterClrMapping/>
  </p:clrMapOvr>
  <p:transition advTm="2531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Arduino UNO              Rs.550</a:t>
            </a:r>
          </a:p>
          <a:p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Bread board                Rs.150</a:t>
            </a:r>
          </a:p>
          <a:p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Neo-pixel Ring              Rs.400</a:t>
            </a:r>
          </a:p>
          <a:p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Buzzer                           Rs.50</a:t>
            </a:r>
          </a:p>
          <a:p>
            <a:r>
              <a:rPr lang="en-US" sz="2800" dirty="0">
                <a:solidFill>
                  <a:schemeClr val="tx2">
                    <a:lumMod val="25000"/>
                  </a:schemeClr>
                </a:solidFill>
              </a:rPr>
              <a:t>Ultrasonic sensor        Rs.200</a:t>
            </a:r>
          </a:p>
          <a:p>
            <a:pPr>
              <a:buNone/>
            </a:pPr>
            <a:r>
              <a:rPr lang="en-IN" sz="2800" dirty="0">
                <a:solidFill>
                  <a:schemeClr val="tx2">
                    <a:lumMod val="25000"/>
                  </a:schemeClr>
                </a:solidFill>
              </a:rPr>
              <a:t>          </a:t>
            </a: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TOTAL                            Rs.1,350</a:t>
            </a:r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advTm="422">
    <p:fade thruBlk="1"/>
  </p:transition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344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AlgerianBasD</vt:lpstr>
      <vt:lpstr>Arial</vt:lpstr>
      <vt:lpstr>Bahnschrift SemiBold</vt:lpstr>
      <vt:lpstr>Oswald</vt:lpstr>
      <vt:lpstr>Palatino Linotype</vt:lpstr>
      <vt:lpstr>Red Hat Display</vt:lpstr>
      <vt:lpstr>Red Hat Text</vt:lpstr>
      <vt:lpstr>Timandra template</vt:lpstr>
      <vt:lpstr>PowerPoint Presentation</vt:lpstr>
      <vt:lpstr>Social distancing indicator using Ultrasonic Sensor</vt:lpstr>
      <vt:lpstr>Social distancing should be practiced in combination with other everyday preventive actions to reduce the spread of COVID-19.</vt:lpstr>
      <vt:lpstr>Disadvantages of Manual System </vt:lpstr>
      <vt:lpstr>OUR OBJECTIVE</vt:lpstr>
      <vt:lpstr>Solution</vt:lpstr>
      <vt:lpstr>Devices Used </vt:lpstr>
      <vt:lpstr>Circuit Diagram of Social distancing indicator using Ultrasonic Sensor</vt:lpstr>
      <vt:lpstr>COST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Vikas Gundeti</cp:lastModifiedBy>
  <cp:revision>59</cp:revision>
  <dcterms:created xsi:type="dcterms:W3CDTF">2021-05-16T12:13:24Z</dcterms:created>
  <dcterms:modified xsi:type="dcterms:W3CDTF">2022-06-25T13:11:27Z</dcterms:modified>
</cp:coreProperties>
</file>