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0920" y="2822955"/>
            <a:ext cx="6090158" cy="449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617" y="664463"/>
            <a:ext cx="211137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700" y="1172967"/>
            <a:ext cx="10467340" cy="1840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920" y="2822955"/>
            <a:ext cx="470789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45">
                <a:latin typeface="Times New Roman"/>
                <a:cs typeface="Times New Roman"/>
              </a:rPr>
              <a:t>NANDIGAMVIKASHKUMAR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3276" y="6129654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0859" y="3334956"/>
            <a:ext cx="17037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solidFill>
                  <a:srgbClr val="2C926B"/>
                </a:solidFill>
                <a:latin typeface="Times New Roman"/>
                <a:cs typeface="Times New Roman"/>
              </a:rPr>
              <a:t>F</a:t>
            </a:r>
            <a:r>
              <a:rPr dirty="0" sz="2400" b="1">
                <a:solidFill>
                  <a:srgbClr val="2C926B"/>
                </a:solidFill>
                <a:latin typeface="Times New Roman"/>
                <a:cs typeface="Times New Roman"/>
              </a:rPr>
              <a:t>i</a:t>
            </a:r>
            <a:r>
              <a:rPr dirty="0" sz="2400" spc="20" b="1">
                <a:solidFill>
                  <a:srgbClr val="2C926B"/>
                </a:solidFill>
                <a:latin typeface="Times New Roman"/>
                <a:cs typeface="Times New Roman"/>
              </a:rPr>
              <a:t>n</a:t>
            </a:r>
            <a:r>
              <a:rPr dirty="0" sz="2400" b="1">
                <a:solidFill>
                  <a:srgbClr val="2C926B"/>
                </a:solidFill>
                <a:latin typeface="Times New Roman"/>
                <a:cs typeface="Times New Roman"/>
              </a:rPr>
              <a:t>al</a:t>
            </a:r>
            <a:r>
              <a:rPr dirty="0" sz="2400" spc="-180" b="1">
                <a:solidFill>
                  <a:srgbClr val="2C926B"/>
                </a:solidFill>
                <a:latin typeface="Times New Roman"/>
                <a:cs typeface="Times New Roman"/>
              </a:rPr>
              <a:t> </a:t>
            </a:r>
            <a:r>
              <a:rPr dirty="0" sz="2400" spc="-45" b="1">
                <a:solidFill>
                  <a:srgbClr val="2C926B"/>
                </a:solidFill>
                <a:latin typeface="Times New Roman"/>
                <a:cs typeface="Times New Roman"/>
              </a:rPr>
              <a:t>P</a:t>
            </a:r>
            <a:r>
              <a:rPr dirty="0" sz="2400" spc="-20" b="1">
                <a:solidFill>
                  <a:srgbClr val="2C926B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2C926B"/>
                </a:solidFill>
                <a:latin typeface="Times New Roman"/>
                <a:cs typeface="Times New Roman"/>
              </a:rPr>
              <a:t>o</a:t>
            </a:r>
            <a:r>
              <a:rPr dirty="0" sz="2400" spc="-55" b="1">
                <a:solidFill>
                  <a:srgbClr val="2C926B"/>
                </a:solidFill>
                <a:latin typeface="Times New Roman"/>
                <a:cs typeface="Times New Roman"/>
              </a:rPr>
              <a:t>j</a:t>
            </a:r>
            <a:r>
              <a:rPr dirty="0" sz="2400" spc="55" b="1">
                <a:solidFill>
                  <a:srgbClr val="2C926B"/>
                </a:solidFill>
                <a:latin typeface="Times New Roman"/>
                <a:cs typeface="Times New Roman"/>
              </a:rPr>
              <a:t>e</a:t>
            </a:r>
            <a:r>
              <a:rPr dirty="0" sz="2400" spc="-20" b="1">
                <a:solidFill>
                  <a:srgbClr val="2C926B"/>
                </a:solidFill>
                <a:latin typeface="Times New Roman"/>
                <a:cs typeface="Times New Roman"/>
              </a:rPr>
              <a:t>c</a:t>
            </a:r>
            <a:r>
              <a:rPr dirty="0" sz="2400" b="1">
                <a:solidFill>
                  <a:srgbClr val="2C926B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817" y="824623"/>
            <a:ext cx="8252459" cy="4840605"/>
          </a:xfrm>
          <a:prstGeom prst="rect">
            <a:avLst/>
          </a:prstGeom>
        </p:spPr>
        <p:txBody>
          <a:bodyPr wrap="square" lIns="0" tIns="259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dirty="0" u="heavy" sz="275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Components</a:t>
            </a:r>
            <a:r>
              <a:rPr dirty="0" u="heavy" sz="27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75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7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7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Keylogger</a:t>
            </a:r>
            <a:r>
              <a:rPr dirty="0" u="heavy" sz="275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750" spc="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Models: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425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u="heavy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dirty="0" u="heavy" sz="2000" spc="-1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Capture</a:t>
            </a:r>
            <a:r>
              <a:rPr dirty="0" u="heavy" sz="2000" spc="-1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Mechanisms</a:t>
            </a:r>
            <a:r>
              <a:rPr dirty="0" sz="2000" spc="-45">
                <a:latin typeface="Times New Roman"/>
                <a:cs typeface="Times New Roman"/>
              </a:rPr>
              <a:t>: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How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keystrokes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are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captured.</a:t>
            </a:r>
            <a:endParaRPr sz="2000">
              <a:latin typeface="Times New Roman"/>
              <a:cs typeface="Times New Roman"/>
            </a:endParaRPr>
          </a:p>
          <a:p>
            <a:pPr lvl="1" marL="81343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45" b="1">
                <a:latin typeface="Times New Roman"/>
                <a:cs typeface="Times New Roman"/>
              </a:rPr>
              <a:t>Polling</a:t>
            </a:r>
            <a:r>
              <a:rPr dirty="0" sz="2000" spc="-45">
                <a:latin typeface="Times New Roman"/>
                <a:cs typeface="Times New Roman"/>
              </a:rPr>
              <a:t>: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Regularly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checking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keyboard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buffer.</a:t>
            </a:r>
            <a:endParaRPr sz="2000">
              <a:latin typeface="Times New Roman"/>
              <a:cs typeface="Times New Roman"/>
            </a:endParaRPr>
          </a:p>
          <a:p>
            <a:pPr lvl="1" marL="813435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45" b="1">
                <a:latin typeface="Times New Roman"/>
                <a:cs typeface="Times New Roman"/>
              </a:rPr>
              <a:t>Hooking</a:t>
            </a:r>
            <a:r>
              <a:rPr dirty="0" sz="2000" spc="-45">
                <a:latin typeface="Times New Roman"/>
                <a:cs typeface="Times New Roman"/>
              </a:rPr>
              <a:t>: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Intercepting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keystrokes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via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system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hooks.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u="heavy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dirty="0" u="heavy" sz="2000" spc="-1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Storage</a:t>
            </a:r>
            <a:r>
              <a:rPr dirty="0" u="heavy" sz="2000" spc="-114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2000" spc="-1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Transmission</a:t>
            </a:r>
            <a:r>
              <a:rPr dirty="0" sz="2000" spc="-55">
                <a:latin typeface="Times New Roman"/>
                <a:cs typeface="Times New Roman"/>
              </a:rPr>
              <a:t>: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Methods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for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storing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and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sending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captured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lvl="1" marL="813435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65" b="1">
                <a:latin typeface="Times New Roman"/>
                <a:cs typeface="Times New Roman"/>
              </a:rPr>
              <a:t>L</a:t>
            </a:r>
            <a:r>
              <a:rPr dirty="0" sz="2000" spc="-30" b="1">
                <a:latin typeface="Times New Roman"/>
                <a:cs typeface="Times New Roman"/>
              </a:rPr>
              <a:t>o</a:t>
            </a:r>
            <a:r>
              <a:rPr dirty="0" sz="2000" spc="-65" b="1">
                <a:latin typeface="Times New Roman"/>
                <a:cs typeface="Times New Roman"/>
              </a:rPr>
              <a:t>c</a:t>
            </a:r>
            <a:r>
              <a:rPr dirty="0" sz="2000" spc="-3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l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spc="-65" b="1">
                <a:latin typeface="Times New Roman"/>
                <a:cs typeface="Times New Roman"/>
              </a:rPr>
              <a:t>S</a:t>
            </a:r>
            <a:r>
              <a:rPr dirty="0" sz="2000" spc="-70" b="1">
                <a:latin typeface="Times New Roman"/>
                <a:cs typeface="Times New Roman"/>
              </a:rPr>
              <a:t>t</a:t>
            </a:r>
            <a:r>
              <a:rPr dirty="0" sz="2000" spc="-30" b="1">
                <a:latin typeface="Times New Roman"/>
                <a:cs typeface="Times New Roman"/>
              </a:rPr>
              <a:t>o</a:t>
            </a:r>
            <a:r>
              <a:rPr dirty="0" sz="2000" spc="-65" b="1">
                <a:latin typeface="Times New Roman"/>
                <a:cs typeface="Times New Roman"/>
              </a:rPr>
              <a:t>r</a:t>
            </a:r>
            <a:r>
              <a:rPr dirty="0" sz="2000" spc="-30" b="1">
                <a:latin typeface="Times New Roman"/>
                <a:cs typeface="Times New Roman"/>
              </a:rPr>
              <a:t>ag</a:t>
            </a:r>
            <a:r>
              <a:rPr dirty="0" sz="2000" spc="-55" b="1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: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</a:t>
            </a:r>
            <a:r>
              <a:rPr dirty="0" sz="2000" spc="-65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65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v</a:t>
            </a:r>
            <a:r>
              <a:rPr dirty="0" sz="2000" spc="-65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-105">
                <a:latin typeface="Times New Roman"/>
                <a:cs typeface="Times New Roman"/>
              </a:rPr>
              <a:t>h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d</a:t>
            </a:r>
            <a:r>
              <a:rPr dirty="0" sz="2000" spc="-65">
                <a:latin typeface="Times New Roman"/>
                <a:cs typeface="Times New Roman"/>
              </a:rPr>
              <a:t>e</a:t>
            </a:r>
            <a:r>
              <a:rPr dirty="0" sz="2000" spc="-30">
                <a:latin typeface="Times New Roman"/>
                <a:cs typeface="Times New Roman"/>
              </a:rPr>
              <a:t>v</a:t>
            </a:r>
            <a:r>
              <a:rPr dirty="0" sz="2000" spc="-110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-7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81343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25" b="1">
                <a:latin typeface="Times New Roman"/>
                <a:cs typeface="Times New Roman"/>
              </a:rPr>
              <a:t>R</a:t>
            </a:r>
            <a:r>
              <a:rPr dirty="0" sz="2000" spc="-65" b="1">
                <a:latin typeface="Times New Roman"/>
                <a:cs typeface="Times New Roman"/>
              </a:rPr>
              <a:t>e</a:t>
            </a:r>
            <a:r>
              <a:rPr dirty="0" sz="2000" spc="-20" b="1">
                <a:latin typeface="Times New Roman"/>
                <a:cs typeface="Times New Roman"/>
              </a:rPr>
              <a:t>m</a:t>
            </a:r>
            <a:r>
              <a:rPr dirty="0" sz="2000" spc="-105" b="1">
                <a:latin typeface="Times New Roman"/>
                <a:cs typeface="Times New Roman"/>
              </a:rPr>
              <a:t>o</a:t>
            </a:r>
            <a:r>
              <a:rPr dirty="0" sz="2000" spc="10" b="1">
                <a:latin typeface="Times New Roman"/>
                <a:cs typeface="Times New Roman"/>
              </a:rPr>
              <a:t>te</a:t>
            </a:r>
            <a:r>
              <a:rPr dirty="0" sz="2000" spc="-175" b="1">
                <a:latin typeface="Times New Roman"/>
                <a:cs typeface="Times New Roman"/>
              </a:rPr>
              <a:t> </a:t>
            </a:r>
            <a:r>
              <a:rPr dirty="0" sz="2000" spc="-215" b="1">
                <a:latin typeface="Times New Roman"/>
                <a:cs typeface="Times New Roman"/>
              </a:rPr>
              <a:t>T</a:t>
            </a:r>
            <a:r>
              <a:rPr dirty="0" sz="2000" spc="-65" b="1">
                <a:latin typeface="Times New Roman"/>
                <a:cs typeface="Times New Roman"/>
              </a:rPr>
              <a:t>r</a:t>
            </a:r>
            <a:r>
              <a:rPr dirty="0" sz="2000" spc="-30" b="1">
                <a:latin typeface="Times New Roman"/>
                <a:cs typeface="Times New Roman"/>
              </a:rPr>
              <a:t>a</a:t>
            </a:r>
            <a:r>
              <a:rPr dirty="0" sz="2000" spc="-65" b="1">
                <a:latin typeface="Times New Roman"/>
                <a:cs typeface="Times New Roman"/>
              </a:rPr>
              <a:t>n</a:t>
            </a:r>
            <a:r>
              <a:rPr dirty="0" sz="2000" spc="-30" b="1">
                <a:latin typeface="Times New Roman"/>
                <a:cs typeface="Times New Roman"/>
              </a:rPr>
              <a:t>s</a:t>
            </a:r>
            <a:r>
              <a:rPr dirty="0" sz="2000" spc="-20" b="1">
                <a:latin typeface="Times New Roman"/>
                <a:cs typeface="Times New Roman"/>
              </a:rPr>
              <a:t>m</a:t>
            </a:r>
            <a:r>
              <a:rPr dirty="0" sz="2000" spc="-110" b="1">
                <a:latin typeface="Times New Roman"/>
                <a:cs typeface="Times New Roman"/>
              </a:rPr>
              <a:t>i</a:t>
            </a:r>
            <a:r>
              <a:rPr dirty="0" sz="2000" spc="-30" b="1">
                <a:latin typeface="Times New Roman"/>
                <a:cs typeface="Times New Roman"/>
              </a:rPr>
              <a:t>ss</a:t>
            </a:r>
            <a:r>
              <a:rPr dirty="0" sz="2000" spc="-35" b="1">
                <a:latin typeface="Times New Roman"/>
                <a:cs typeface="Times New Roman"/>
              </a:rPr>
              <a:t>i</a:t>
            </a:r>
            <a:r>
              <a:rPr dirty="0" sz="2000" spc="-105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: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</a:t>
            </a:r>
            <a:r>
              <a:rPr dirty="0" sz="2000" spc="-65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65">
                <a:latin typeface="Times New Roman"/>
                <a:cs typeface="Times New Roman"/>
              </a:rPr>
              <a:t>e</a:t>
            </a:r>
            <a:r>
              <a:rPr dirty="0" sz="2000" spc="-3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re</a:t>
            </a:r>
            <a:r>
              <a:rPr dirty="0" sz="2000" spc="20">
                <a:latin typeface="Times New Roman"/>
                <a:cs typeface="Times New Roman"/>
              </a:rPr>
              <a:t>m</a:t>
            </a:r>
            <a:r>
              <a:rPr dirty="0" sz="2000" spc="-105">
                <a:latin typeface="Times New Roman"/>
                <a:cs typeface="Times New Roman"/>
              </a:rPr>
              <a:t>o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65">
                <a:latin typeface="Times New Roman"/>
                <a:cs typeface="Times New Roman"/>
              </a:rPr>
              <a:t>er</a:t>
            </a:r>
            <a:r>
              <a:rPr dirty="0" sz="2000" spc="-30">
                <a:latin typeface="Times New Roman"/>
                <a:cs typeface="Times New Roman"/>
              </a:rPr>
              <a:t>v</a:t>
            </a:r>
            <a:r>
              <a:rPr dirty="0" sz="2000" spc="-65">
                <a:latin typeface="Times New Roman"/>
                <a:cs typeface="Times New Roman"/>
              </a:rPr>
              <a:t>e</a:t>
            </a:r>
            <a:r>
              <a:rPr dirty="0" sz="2000" spc="-15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u="heavy" sz="20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Evasion</a:t>
            </a:r>
            <a:r>
              <a:rPr dirty="0" u="heavy" sz="2000" spc="-1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Techniques</a:t>
            </a:r>
            <a:r>
              <a:rPr dirty="0" sz="2000" spc="-60">
                <a:latin typeface="Times New Roman"/>
                <a:cs typeface="Times New Roman"/>
              </a:rPr>
              <a:t>: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Methods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avoid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detection.</a:t>
            </a:r>
            <a:endParaRPr sz="2000">
              <a:latin typeface="Times New Roman"/>
              <a:cs typeface="Times New Roman"/>
            </a:endParaRPr>
          </a:p>
          <a:p>
            <a:pPr lvl="1" marL="813435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25" b="1">
                <a:latin typeface="Times New Roman"/>
                <a:cs typeface="Times New Roman"/>
              </a:rPr>
              <a:t>R</a:t>
            </a:r>
            <a:r>
              <a:rPr dirty="0" sz="2000" spc="-105" b="1">
                <a:latin typeface="Times New Roman"/>
                <a:cs typeface="Times New Roman"/>
              </a:rPr>
              <a:t>o</a:t>
            </a:r>
            <a:r>
              <a:rPr dirty="0" sz="2000" spc="-30" b="1">
                <a:latin typeface="Times New Roman"/>
                <a:cs typeface="Times New Roman"/>
              </a:rPr>
              <a:t>o</a:t>
            </a:r>
            <a:r>
              <a:rPr dirty="0" sz="2000" spc="-70" b="1">
                <a:latin typeface="Times New Roman"/>
                <a:cs typeface="Times New Roman"/>
              </a:rPr>
              <a:t>t</a:t>
            </a:r>
            <a:r>
              <a:rPr dirty="0" sz="2000" spc="15" b="1">
                <a:latin typeface="Times New Roman"/>
                <a:cs typeface="Times New Roman"/>
              </a:rPr>
              <a:t>k</a:t>
            </a:r>
            <a:r>
              <a:rPr dirty="0" sz="2000" spc="-114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30" b="1">
                <a:latin typeface="Times New Roman"/>
                <a:cs typeface="Times New Roman"/>
              </a:rPr>
              <a:t>I</a:t>
            </a:r>
            <a:r>
              <a:rPr dirty="0" sz="2000" spc="-65" b="1">
                <a:latin typeface="Times New Roman"/>
                <a:cs typeface="Times New Roman"/>
              </a:rPr>
              <a:t>n</a:t>
            </a:r>
            <a:r>
              <a:rPr dirty="0" sz="2000" spc="-65" b="1">
                <a:latin typeface="Times New Roman"/>
                <a:cs typeface="Times New Roman"/>
              </a:rPr>
              <a:t>te</a:t>
            </a:r>
            <a:r>
              <a:rPr dirty="0" sz="2000" spc="-30" b="1">
                <a:latin typeface="Times New Roman"/>
                <a:cs typeface="Times New Roman"/>
              </a:rPr>
              <a:t>g</a:t>
            </a:r>
            <a:r>
              <a:rPr dirty="0" sz="2000" spc="-65" b="1">
                <a:latin typeface="Times New Roman"/>
                <a:cs typeface="Times New Roman"/>
              </a:rPr>
              <a:t>r</a:t>
            </a:r>
            <a:r>
              <a:rPr dirty="0" sz="2000" spc="-30" b="1">
                <a:latin typeface="Times New Roman"/>
                <a:cs typeface="Times New Roman"/>
              </a:rPr>
              <a:t>a</a:t>
            </a:r>
            <a:r>
              <a:rPr dirty="0" sz="2000" spc="-70" b="1">
                <a:latin typeface="Times New Roman"/>
                <a:cs typeface="Times New Roman"/>
              </a:rPr>
              <a:t>t</a:t>
            </a:r>
            <a:r>
              <a:rPr dirty="0" sz="2000" spc="-30" b="1">
                <a:latin typeface="Times New Roman"/>
                <a:cs typeface="Times New Roman"/>
              </a:rPr>
              <a:t>io</a:t>
            </a:r>
            <a:r>
              <a:rPr dirty="0" sz="2000" spc="-55" b="1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: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E</a:t>
            </a:r>
            <a:r>
              <a:rPr dirty="0" sz="2000" spc="-55">
                <a:latin typeface="Times New Roman"/>
                <a:cs typeface="Times New Roman"/>
              </a:rPr>
              <a:t>m</a:t>
            </a:r>
            <a:r>
              <a:rPr dirty="0" sz="2000" spc="-30">
                <a:latin typeface="Times New Roman"/>
                <a:cs typeface="Times New Roman"/>
              </a:rPr>
              <a:t>b</a:t>
            </a:r>
            <a:r>
              <a:rPr dirty="0" sz="2000" spc="-65">
                <a:latin typeface="Times New Roman"/>
                <a:cs typeface="Times New Roman"/>
              </a:rPr>
              <a:t>e</a:t>
            </a:r>
            <a:r>
              <a:rPr dirty="0" sz="2000" spc="-30">
                <a:latin typeface="Times New Roman"/>
                <a:cs typeface="Times New Roman"/>
              </a:rPr>
              <a:t>d</a:t>
            </a:r>
            <a:r>
              <a:rPr dirty="0" sz="2000" spc="-105">
                <a:latin typeface="Times New Roman"/>
                <a:cs typeface="Times New Roman"/>
              </a:rPr>
              <a:t>d</a:t>
            </a:r>
            <a:r>
              <a:rPr dirty="0" sz="2000" spc="-3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w</a:t>
            </a:r>
            <a:r>
              <a:rPr dirty="0" sz="2000" spc="-110">
                <a:latin typeface="Times New Roman"/>
                <a:cs typeface="Times New Roman"/>
              </a:rPr>
              <a:t>i</a:t>
            </a:r>
            <a:r>
              <a:rPr dirty="0" sz="2000" spc="-35">
                <a:latin typeface="Times New Roman"/>
                <a:cs typeface="Times New Roman"/>
              </a:rPr>
              <a:t>thi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-105">
                <a:latin typeface="Times New Roman"/>
                <a:cs typeface="Times New Roman"/>
              </a:rPr>
              <a:t>h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</a:t>
            </a:r>
            <a:r>
              <a:rPr dirty="0" sz="2000" spc="-7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81343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55" b="1">
                <a:latin typeface="Times New Roman"/>
                <a:cs typeface="Times New Roman"/>
              </a:rPr>
              <a:t>O</a:t>
            </a:r>
            <a:r>
              <a:rPr dirty="0" sz="2000" spc="-65" b="1">
                <a:latin typeface="Times New Roman"/>
                <a:cs typeface="Times New Roman"/>
              </a:rPr>
              <a:t>b</a:t>
            </a:r>
            <a:r>
              <a:rPr dirty="0" sz="2000" spc="5" b="1">
                <a:latin typeface="Times New Roman"/>
                <a:cs typeface="Times New Roman"/>
              </a:rPr>
              <a:t>f</a:t>
            </a:r>
            <a:r>
              <a:rPr dirty="0" sz="2000" spc="-65" b="1">
                <a:latin typeface="Times New Roman"/>
                <a:cs typeface="Times New Roman"/>
              </a:rPr>
              <a:t>u</a:t>
            </a:r>
            <a:r>
              <a:rPr dirty="0" sz="2000" spc="-30" b="1">
                <a:latin typeface="Times New Roman"/>
                <a:cs typeface="Times New Roman"/>
              </a:rPr>
              <a:t>s</a:t>
            </a:r>
            <a:r>
              <a:rPr dirty="0" sz="2000" spc="-65" b="1">
                <a:latin typeface="Times New Roman"/>
                <a:cs typeface="Times New Roman"/>
              </a:rPr>
              <a:t>c</a:t>
            </a:r>
            <a:r>
              <a:rPr dirty="0" sz="2000" spc="-105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spc="-110" b="1">
                <a:latin typeface="Times New Roman"/>
                <a:cs typeface="Times New Roman"/>
              </a:rPr>
              <a:t>i</a:t>
            </a:r>
            <a:r>
              <a:rPr dirty="0" sz="2000" spc="-30" b="1">
                <a:latin typeface="Times New Roman"/>
                <a:cs typeface="Times New Roman"/>
              </a:rPr>
              <a:t>o</a:t>
            </a:r>
            <a:r>
              <a:rPr dirty="0" sz="2000" spc="-30" b="1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: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H</a:t>
            </a:r>
            <a:r>
              <a:rPr dirty="0" sz="2000" spc="-110">
                <a:latin typeface="Times New Roman"/>
                <a:cs typeface="Times New Roman"/>
              </a:rPr>
              <a:t>i</a:t>
            </a:r>
            <a:r>
              <a:rPr dirty="0" sz="2000" spc="-30">
                <a:latin typeface="Times New Roman"/>
                <a:cs typeface="Times New Roman"/>
              </a:rPr>
              <a:t>din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c</a:t>
            </a:r>
            <a:r>
              <a:rPr dirty="0" sz="2000" spc="-30">
                <a:latin typeface="Times New Roman"/>
                <a:cs typeface="Times New Roman"/>
              </a:rPr>
              <a:t>od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vo</a:t>
            </a:r>
            <a:r>
              <a:rPr dirty="0" sz="2000" spc="-110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d</a:t>
            </a:r>
            <a:r>
              <a:rPr dirty="0" sz="2000" spc="-65">
                <a:latin typeface="Times New Roman"/>
                <a:cs typeface="Times New Roman"/>
              </a:rPr>
              <a:t>e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-65">
                <a:latin typeface="Times New Roman"/>
                <a:cs typeface="Times New Roman"/>
              </a:rPr>
              <a:t>ec</a:t>
            </a:r>
            <a:r>
              <a:rPr dirty="0" sz="2000" spc="-35">
                <a:latin typeface="Times New Roman"/>
                <a:cs typeface="Times New Roman"/>
              </a:rPr>
              <a:t>ti</a:t>
            </a:r>
            <a:r>
              <a:rPr dirty="0" sz="2000" spc="-105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b</a:t>
            </a:r>
            <a:r>
              <a:rPr dirty="0" sz="2000" spc="10">
                <a:latin typeface="Times New Roman"/>
                <a:cs typeface="Times New Roman"/>
              </a:rPr>
              <a:t>y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nt</a:t>
            </a:r>
            <a:r>
              <a:rPr dirty="0" sz="2000" spc="-80">
                <a:latin typeface="Times New Roman"/>
                <a:cs typeface="Times New Roman"/>
              </a:rPr>
              <a:t>i</a:t>
            </a:r>
            <a:r>
              <a:rPr dirty="0" sz="2000" spc="-55">
                <a:latin typeface="Times New Roman"/>
                <a:cs typeface="Times New Roman"/>
              </a:rPr>
              <a:t>-</a:t>
            </a:r>
            <a:r>
              <a:rPr dirty="0" sz="2000" spc="-60">
                <a:latin typeface="Times New Roman"/>
                <a:cs typeface="Times New Roman"/>
              </a:rPr>
              <a:t>ma</a:t>
            </a:r>
            <a:r>
              <a:rPr dirty="0" sz="2000" spc="-35">
                <a:latin typeface="Times New Roman"/>
                <a:cs typeface="Times New Roman"/>
              </a:rPr>
              <a:t>l</a:t>
            </a:r>
            <a:r>
              <a:rPr dirty="0" sz="2000" spc="-25">
                <a:latin typeface="Times New Roman"/>
                <a:cs typeface="Times New Roman"/>
              </a:rPr>
              <a:t>w</a:t>
            </a:r>
            <a:r>
              <a:rPr dirty="0" sz="2000" spc="-65">
                <a:latin typeface="Times New Roman"/>
                <a:cs typeface="Times New Roman"/>
              </a:rPr>
              <a:t>ar</a:t>
            </a:r>
            <a:r>
              <a:rPr dirty="0" sz="2000" spc="-35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323342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z="3950" spc="20" b="1">
                <a:solidFill>
                  <a:srgbClr val="000000"/>
                </a:solidFill>
                <a:latin typeface="Times New Roman"/>
                <a:cs typeface="Times New Roman"/>
              </a:rPr>
              <a:t>MODELLING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17" y="335280"/>
            <a:ext cx="486029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z="4400"/>
              <a:t>Modeling</a:t>
            </a:r>
            <a:r>
              <a:rPr dirty="0" u="none" sz="4400" spc="-204"/>
              <a:t> </a:t>
            </a:r>
            <a:r>
              <a:rPr dirty="0" u="none" sz="4400" spc="-45">
                <a:latin typeface="Calibri"/>
                <a:cs typeface="Calibri"/>
              </a:rPr>
              <a:t>Techniques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617" y="1560830"/>
            <a:ext cx="9823450" cy="5132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81250"/>
              <a:buFont typeface="Wingdings"/>
              <a:buChar char=""/>
              <a:tabLst>
                <a:tab pos="356235" algn="l"/>
              </a:tabLst>
            </a:pPr>
            <a:r>
              <a:rPr dirty="0" u="heavy" sz="24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Behavioral</a:t>
            </a:r>
            <a:r>
              <a:rPr dirty="0" u="heavy"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Modeling</a:t>
            </a:r>
            <a:r>
              <a:rPr dirty="0" u="heavy" sz="24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"/>
            </a:pPr>
            <a:endParaRPr sz="21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buClr>
                <a:srgbClr val="90C225"/>
              </a:buClr>
              <a:buSzPct val="8125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Action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Sequences: Logging</a:t>
            </a:r>
            <a:r>
              <a:rPr dirty="0" sz="24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sequences</a:t>
            </a:r>
            <a:r>
              <a:rPr dirty="0" sz="24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 user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actions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detect</a:t>
            </a:r>
            <a:r>
              <a:rPr dirty="0" sz="24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anomalies.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buClr>
                <a:srgbClr val="90C225"/>
              </a:buClr>
              <a:buSzPct val="8125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Heuristic</a:t>
            </a:r>
            <a:r>
              <a:rPr dirty="0" sz="2400" spc="-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Analysis: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Using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rules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identify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suspicious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behavior.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1250"/>
              <a:buFont typeface="Wingdings"/>
              <a:buChar char=""/>
              <a:tabLst>
                <a:tab pos="356235" algn="l"/>
              </a:tabLst>
            </a:pPr>
            <a:r>
              <a:rPr dirty="0" u="heavy" sz="24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Statistical Modeling</a:t>
            </a:r>
            <a:r>
              <a:rPr dirty="0" u="heavy" sz="24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"/>
            </a:pPr>
            <a:endParaRPr sz="21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buClr>
                <a:srgbClr val="90C225"/>
              </a:buClr>
              <a:buSzPct val="8125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Anomaly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Detection: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Identifying</a:t>
            </a:r>
            <a:r>
              <a:rPr dirty="0" sz="24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deviations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24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normal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behavior.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Learning: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Training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detect</a:t>
            </a:r>
            <a:r>
              <a:rPr dirty="0" sz="24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keylogger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patterns.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1250"/>
              <a:buFont typeface="Wingdings"/>
              <a:buChar char=""/>
              <a:tabLst>
                <a:tab pos="356235" algn="l"/>
              </a:tabLst>
            </a:pPr>
            <a:r>
              <a:rPr dirty="0" u="heavy" sz="24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Signature-Based</a:t>
            </a:r>
            <a:r>
              <a:rPr dirty="0" u="heavy" sz="2400" spc="-2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Modeling: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"/>
            </a:pPr>
            <a:endParaRPr sz="21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buClr>
                <a:srgbClr val="90C225"/>
              </a:buClr>
              <a:buSzPct val="8125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Pattern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Recognition: Identifying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keylogger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signatures.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517" y="372744"/>
            <a:ext cx="212979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z="3950" spc="-85"/>
              <a:t>RESULTS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57" y="1226248"/>
            <a:ext cx="7340600" cy="498538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45"/>
              </a:spcBef>
              <a:buFont typeface="Wingdings"/>
              <a:buChar char=""/>
              <a:tabLst>
                <a:tab pos="299085" algn="l"/>
              </a:tabLst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Detection</a:t>
            </a:r>
            <a:r>
              <a:rPr dirty="0" u="heavy" sz="1800" spc="-1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Accuracy</a:t>
            </a:r>
            <a:endParaRPr sz="1800">
              <a:latin typeface="Times New Roman"/>
              <a:cs typeface="Times New Roman"/>
            </a:endParaRPr>
          </a:p>
          <a:p>
            <a:pPr lvl="1" marL="927735" indent="-45847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dirty="0" sz="1800" spc="-5">
                <a:latin typeface="Times New Roman"/>
                <a:cs typeface="Times New Roman"/>
              </a:rPr>
              <a:t>High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Accuracy: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Up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99%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known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keyloggers.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1800" spc="5">
                <a:latin typeface="Times New Roman"/>
                <a:cs typeface="Times New Roman"/>
              </a:rPr>
              <a:t>Low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False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Positives/Negatives: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Less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5%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3% </a:t>
            </a:r>
            <a:r>
              <a:rPr dirty="0" sz="1800" spc="-10">
                <a:latin typeface="Times New Roman"/>
                <a:cs typeface="Times New Roman"/>
              </a:rPr>
              <a:t>respectively.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"/>
              <a:tabLst>
                <a:tab pos="299085" algn="l"/>
              </a:tabLst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dirty="0" u="heavy" sz="18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Metrics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1800" spc="-5">
                <a:latin typeface="Times New Roman"/>
                <a:cs typeface="Times New Roman"/>
              </a:rPr>
              <a:t>Efficiency: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Minimal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>
                <a:latin typeface="Times New Roman"/>
                <a:cs typeface="Times New Roman"/>
              </a:rPr>
              <a:t> impact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(&lt;5% </a:t>
            </a:r>
            <a:r>
              <a:rPr dirty="0" sz="1800" spc="-10">
                <a:latin typeface="Times New Roman"/>
                <a:cs typeface="Times New Roman"/>
              </a:rPr>
              <a:t>CPU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usage).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1800" spc="-5">
                <a:latin typeface="Times New Roman"/>
                <a:cs typeface="Times New Roman"/>
              </a:rPr>
              <a:t>Scalability: </a:t>
            </a:r>
            <a:r>
              <a:rPr dirty="0" sz="1800" spc="-10">
                <a:latin typeface="Times New Roman"/>
                <a:cs typeface="Times New Roman"/>
              </a:rPr>
              <a:t>Handles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large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datasets</a:t>
            </a:r>
            <a:r>
              <a:rPr dirty="0" sz="1800" spc="-15">
                <a:latin typeface="Times New Roman"/>
                <a:cs typeface="Times New Roman"/>
              </a:rPr>
              <a:t> effectively.</a:t>
            </a: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Font typeface="Wingdings"/>
              <a:buChar char=""/>
              <a:tabLst>
                <a:tab pos="299085" algn="l"/>
              </a:tabLst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Evasion</a:t>
            </a:r>
            <a:r>
              <a:rPr dirty="0" u="heavy" sz="18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Resistance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1800" spc="-5">
                <a:latin typeface="Times New Roman"/>
                <a:cs typeface="Times New Roman"/>
              </a:rPr>
              <a:t>Obfuscation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Detection: </a:t>
            </a:r>
            <a:r>
              <a:rPr dirty="0" sz="1800">
                <a:latin typeface="Times New Roman"/>
                <a:cs typeface="Times New Roman"/>
              </a:rPr>
              <a:t>Over</a:t>
            </a:r>
            <a:r>
              <a:rPr dirty="0" sz="1800" spc="-5">
                <a:latin typeface="Times New Roman"/>
                <a:cs typeface="Times New Roman"/>
              </a:rPr>
              <a:t> 85% </a:t>
            </a:r>
            <a:r>
              <a:rPr dirty="0" sz="1800">
                <a:latin typeface="Times New Roman"/>
                <a:cs typeface="Times New Roman"/>
              </a:rPr>
              <a:t>success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rootkit-based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keyloggers.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1800" spc="-5">
                <a:latin typeface="Times New Roman"/>
                <a:cs typeface="Times New Roman"/>
              </a:rPr>
              <a:t>Adaptive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Learning: Models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continuously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improve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with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updates.</a:t>
            </a:r>
            <a:endParaRPr sz="180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1070"/>
              </a:spcBef>
              <a:buFont typeface="Wingdings"/>
              <a:buChar char=""/>
              <a:tabLst>
                <a:tab pos="298450" algn="l"/>
              </a:tabLst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Practical</a:t>
            </a:r>
            <a:r>
              <a:rPr dirty="0" u="heavy" sz="18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Implementations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1800" spc="-5">
                <a:latin typeface="Times New Roman"/>
                <a:cs typeface="Times New Roman"/>
              </a:rPr>
              <a:t>Cybersecurity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Tools: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Enhanced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detection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antivirus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software.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dirty="0" sz="1800" spc="-5">
                <a:latin typeface="Times New Roman"/>
                <a:cs typeface="Times New Roman"/>
              </a:rPr>
              <a:t>Enterprise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Security: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Reduced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breaches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corporate </a:t>
            </a:r>
            <a:r>
              <a:rPr dirty="0" sz="1800" spc="-5">
                <a:latin typeface="Times New Roman"/>
                <a:cs typeface="Times New Roman"/>
              </a:rPr>
              <a:t>environments.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U</a:t>
            </a:r>
            <a:r>
              <a:rPr dirty="0" spc="15"/>
              <a:t>s</a:t>
            </a:r>
            <a:r>
              <a:rPr dirty="0" spc="10"/>
              <a:t>er</a:t>
            </a:r>
            <a:r>
              <a:rPr dirty="0" spc="-155"/>
              <a:t> </a:t>
            </a:r>
            <a:r>
              <a:rPr dirty="0" spc="-20"/>
              <a:t>I</a:t>
            </a:r>
            <a:r>
              <a:rPr dirty="0" spc="-20"/>
              <a:t>m</a:t>
            </a:r>
            <a:r>
              <a:rPr dirty="0" spc="50"/>
              <a:t>p</a:t>
            </a:r>
            <a:r>
              <a:rPr dirty="0" spc="10"/>
              <a:t>a</a:t>
            </a:r>
            <a:r>
              <a:rPr dirty="0" spc="-10"/>
              <a:t>c</a:t>
            </a:r>
            <a:r>
              <a:rPr dirty="0" spc="-25"/>
              <a:t>t</a:t>
            </a:r>
            <a:r>
              <a:rPr dirty="0" sz="2750" spc="5"/>
              <a:t>:</a:t>
            </a:r>
            <a:endParaRPr sz="27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066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/>
              <a:t>Increased</a:t>
            </a:r>
            <a:r>
              <a:rPr dirty="0" spc="-155"/>
              <a:t> </a:t>
            </a:r>
            <a:r>
              <a:rPr dirty="0" spc="-25"/>
              <a:t>Awareness:</a:t>
            </a:r>
            <a:r>
              <a:rPr dirty="0" spc="-5"/>
              <a:t> </a:t>
            </a:r>
            <a:r>
              <a:rPr dirty="0" spc="-10"/>
              <a:t>Better</a:t>
            </a:r>
            <a:r>
              <a:rPr dirty="0" spc="20"/>
              <a:t> </a:t>
            </a:r>
            <a:r>
              <a:rPr dirty="0" spc="5"/>
              <a:t>user</a:t>
            </a:r>
            <a:r>
              <a:rPr dirty="0" spc="-20"/>
              <a:t> </a:t>
            </a:r>
            <a:r>
              <a:rPr dirty="0" spc="-5"/>
              <a:t>knowledge</a:t>
            </a:r>
            <a:r>
              <a:rPr dirty="0" spc="15"/>
              <a:t> </a:t>
            </a:r>
            <a:r>
              <a:rPr dirty="0" spc="-5"/>
              <a:t>and</a:t>
            </a:r>
            <a:r>
              <a:rPr dirty="0" spc="10"/>
              <a:t> </a:t>
            </a:r>
            <a:r>
              <a:rPr dirty="0"/>
              <a:t>adoption</a:t>
            </a:r>
            <a:r>
              <a:rPr dirty="0" spc="-15"/>
              <a:t> </a:t>
            </a:r>
            <a:r>
              <a:rPr dirty="0"/>
              <a:t>of </a:t>
            </a:r>
            <a:r>
              <a:rPr dirty="0" spc="-10"/>
              <a:t>security</a:t>
            </a:r>
            <a:r>
              <a:rPr dirty="0" spc="40"/>
              <a:t> </a:t>
            </a:r>
            <a:r>
              <a:rPr dirty="0" spc="-5"/>
              <a:t>practices.</a:t>
            </a:r>
          </a:p>
          <a:p>
            <a:pPr marL="298450" indent="-28638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98450" algn="l"/>
                <a:tab pos="299085" algn="l"/>
                <a:tab pos="1629410" algn="l"/>
                <a:tab pos="3903345" algn="l"/>
                <a:tab pos="5218430" algn="l"/>
                <a:tab pos="6951345" algn="l"/>
                <a:tab pos="8816975" algn="l"/>
              </a:tabLst>
            </a:pPr>
            <a:r>
              <a:rPr dirty="0" spc="30"/>
              <a:t>E</a:t>
            </a:r>
            <a:r>
              <a:rPr dirty="0"/>
              <a:t>nh</a:t>
            </a:r>
            <a:r>
              <a:rPr dirty="0" spc="-20"/>
              <a:t>a</a:t>
            </a:r>
            <a:r>
              <a:rPr dirty="0"/>
              <a:t>n</a:t>
            </a:r>
            <a:r>
              <a:rPr dirty="0" spc="-20"/>
              <a:t>ce</a:t>
            </a:r>
            <a:r>
              <a:rPr dirty="0"/>
              <a:t>d</a:t>
            </a:r>
            <a:r>
              <a:rPr dirty="0"/>
              <a:t>	</a:t>
            </a:r>
            <a:r>
              <a:rPr dirty="0" spc="10"/>
              <a:t>S</a:t>
            </a:r>
            <a:r>
              <a:rPr dirty="0" spc="-20"/>
              <a:t>ec</a:t>
            </a:r>
            <a:r>
              <a:rPr dirty="0"/>
              <a:t>u</a:t>
            </a:r>
            <a:r>
              <a:rPr dirty="0" spc="20"/>
              <a:t>r</a:t>
            </a:r>
            <a:r>
              <a:rPr dirty="0"/>
              <a:t>i</a:t>
            </a:r>
            <a:r>
              <a:rPr dirty="0" spc="10"/>
              <a:t>t</a:t>
            </a:r>
            <a:r>
              <a:rPr dirty="0"/>
              <a:t>y</a:t>
            </a:r>
            <a:r>
              <a:rPr dirty="0"/>
              <a:t> </a:t>
            </a:r>
            <a:r>
              <a:rPr dirty="0" spc="-204"/>
              <a:t> </a:t>
            </a:r>
            <a:r>
              <a:rPr dirty="0" spc="10"/>
              <a:t>P</a:t>
            </a:r>
            <a:r>
              <a:rPr dirty="0"/>
              <a:t>o</a:t>
            </a:r>
            <a:r>
              <a:rPr dirty="0" spc="-40"/>
              <a:t>s</a:t>
            </a:r>
            <a:r>
              <a:rPr dirty="0"/>
              <a:t>tu</a:t>
            </a:r>
            <a:r>
              <a:rPr dirty="0" spc="25"/>
              <a:t>r</a:t>
            </a:r>
            <a:r>
              <a:rPr dirty="0" spc="-10"/>
              <a:t>e</a:t>
            </a:r>
            <a:r>
              <a:rPr dirty="0"/>
              <a:t>:</a:t>
            </a:r>
            <a:r>
              <a:rPr dirty="0"/>
              <a:t>	</a:t>
            </a:r>
            <a:r>
              <a:rPr dirty="0" spc="20"/>
              <a:t>I</a:t>
            </a:r>
            <a:r>
              <a:rPr dirty="0" spc="5"/>
              <a:t>m</a:t>
            </a:r>
            <a:r>
              <a:rPr dirty="0"/>
              <a:t>p</a:t>
            </a:r>
            <a:r>
              <a:rPr dirty="0" spc="-50"/>
              <a:t>r</a:t>
            </a:r>
            <a:r>
              <a:rPr dirty="0"/>
              <a:t>ov</a:t>
            </a:r>
            <a:r>
              <a:rPr dirty="0" spc="-15"/>
              <a:t>e</a:t>
            </a:r>
            <a:r>
              <a:rPr dirty="0"/>
              <a:t>d</a:t>
            </a:r>
            <a:r>
              <a:rPr dirty="0"/>
              <a:t>	</a:t>
            </a:r>
            <a:r>
              <a:rPr dirty="0"/>
              <a:t>p</a:t>
            </a:r>
            <a:r>
              <a:rPr dirty="0" spc="-15"/>
              <a:t>e</a:t>
            </a:r>
            <a:r>
              <a:rPr dirty="0" spc="20"/>
              <a:t>r</a:t>
            </a:r>
            <a:r>
              <a:rPr dirty="0" spc="-35"/>
              <a:t>s</a:t>
            </a:r>
            <a:r>
              <a:rPr dirty="0"/>
              <a:t>on</a:t>
            </a:r>
            <a:r>
              <a:rPr dirty="0" spc="60"/>
              <a:t>a</a:t>
            </a:r>
            <a:r>
              <a:rPr dirty="0"/>
              <a:t>l</a:t>
            </a:r>
            <a:r>
              <a:rPr dirty="0"/>
              <a:t> </a:t>
            </a:r>
            <a:r>
              <a:rPr dirty="0" spc="-225"/>
              <a:t> </a:t>
            </a:r>
            <a:r>
              <a:rPr dirty="0" spc="-15"/>
              <a:t>a</a:t>
            </a:r>
            <a:r>
              <a:rPr dirty="0"/>
              <a:t>nd</a:t>
            </a:r>
            <a:r>
              <a:rPr dirty="0"/>
              <a:t>	</a:t>
            </a:r>
            <a:r>
              <a:rPr dirty="0"/>
              <a:t>o</a:t>
            </a:r>
            <a:r>
              <a:rPr dirty="0" spc="-55"/>
              <a:t>r</a:t>
            </a:r>
            <a:r>
              <a:rPr dirty="0"/>
              <a:t>g</a:t>
            </a:r>
            <a:r>
              <a:rPr dirty="0" spc="-20"/>
              <a:t>a</a:t>
            </a:r>
            <a:r>
              <a:rPr dirty="0"/>
              <a:t>ni</a:t>
            </a:r>
            <a:r>
              <a:rPr dirty="0" spc="-15"/>
              <a:t>z</a:t>
            </a:r>
            <a:r>
              <a:rPr dirty="0" spc="-20"/>
              <a:t>a</a:t>
            </a:r>
            <a:r>
              <a:rPr dirty="0"/>
              <a:t>t</a:t>
            </a:r>
            <a:r>
              <a:rPr dirty="0" spc="10"/>
              <a:t>i</a:t>
            </a:r>
            <a:r>
              <a:rPr dirty="0"/>
              <a:t>on</a:t>
            </a:r>
            <a:r>
              <a:rPr dirty="0" spc="-20"/>
              <a:t>a</a:t>
            </a:r>
            <a:r>
              <a:rPr dirty="0"/>
              <a:t>l</a:t>
            </a:r>
            <a:r>
              <a:rPr dirty="0"/>
              <a:t>	</a:t>
            </a:r>
            <a:r>
              <a:rPr dirty="0" spc="-20"/>
              <a:t>c</a:t>
            </a:r>
            <a:r>
              <a:rPr dirty="0"/>
              <a:t>yb</a:t>
            </a:r>
            <a:r>
              <a:rPr dirty="0" spc="-20"/>
              <a:t>e</a:t>
            </a:r>
            <a:r>
              <a:rPr dirty="0" spc="20"/>
              <a:t>r</a:t>
            </a:r>
            <a:r>
              <a:rPr dirty="0" spc="35"/>
              <a:t>s</a:t>
            </a:r>
            <a:r>
              <a:rPr dirty="0" spc="-20"/>
              <a:t>ec</a:t>
            </a:r>
            <a:r>
              <a:rPr dirty="0"/>
              <a:t>u</a:t>
            </a:r>
            <a:r>
              <a:rPr dirty="0" spc="20"/>
              <a:t>r</a:t>
            </a:r>
            <a:r>
              <a:rPr dirty="0" spc="-70"/>
              <a:t>i</a:t>
            </a:r>
            <a:r>
              <a:rPr dirty="0"/>
              <a:t>ty</a:t>
            </a:r>
          </a:p>
          <a:p>
            <a:pPr marL="298450">
              <a:lnSpc>
                <a:spcPct val="100000"/>
              </a:lnSpc>
              <a:spcBef>
                <a:spcPts val="1725"/>
              </a:spcBef>
            </a:pPr>
            <a:r>
              <a:rPr dirty="0" u="heavy" sz="3200">
                <a:uFill>
                  <a:solidFill>
                    <a:srgbClr val="90C225"/>
                  </a:solidFill>
                </a:uFill>
              </a:rPr>
              <a:t>Case</a:t>
            </a:r>
            <a:r>
              <a:rPr dirty="0" u="heavy" sz="3200" spc="-130">
                <a:uFill>
                  <a:solidFill>
                    <a:srgbClr val="90C225"/>
                  </a:solidFill>
                </a:uFill>
              </a:rPr>
              <a:t> </a:t>
            </a:r>
            <a:r>
              <a:rPr dirty="0" u="heavy" sz="3200">
                <a:uFill>
                  <a:solidFill>
                    <a:srgbClr val="90C225"/>
                  </a:solidFill>
                </a:uFill>
              </a:rPr>
              <a:t>Studies</a:t>
            </a:r>
            <a:r>
              <a:rPr dirty="0" u="heavy" sz="2750">
                <a:uFill>
                  <a:solidFill>
                    <a:srgbClr val="90C225"/>
                  </a:solidFill>
                </a:uFill>
              </a:rPr>
              <a:t>: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9130410" y="3191763"/>
            <a:ext cx="148336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gov</a:t>
            </a:r>
            <a:r>
              <a:rPr dirty="0" sz="2400" spc="-20">
                <a:solidFill>
                  <a:srgbClr val="90C225"/>
                </a:solidFill>
                <a:latin typeface="Times New Roman"/>
                <a:cs typeface="Times New Roman"/>
              </a:rPr>
              <a:t>e</a:t>
            </a:r>
            <a:r>
              <a:rPr dirty="0" sz="2400" spc="20">
                <a:solidFill>
                  <a:srgbClr val="90C225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nm</a:t>
            </a:r>
            <a:r>
              <a:rPr dirty="0" sz="2400" spc="-15">
                <a:solidFill>
                  <a:srgbClr val="90C225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" y="3004307"/>
            <a:ext cx="8923020" cy="3422015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98450" algn="l"/>
                <a:tab pos="299085" algn="l"/>
                <a:tab pos="1847850" algn="l"/>
                <a:tab pos="3480435" algn="l"/>
                <a:tab pos="4926965" algn="l"/>
                <a:tab pos="5408930" algn="l"/>
                <a:tab pos="6718934" algn="l"/>
                <a:tab pos="8317230" algn="l"/>
              </a:tabLst>
            </a:pP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Successful	Detections:	</a:t>
            </a: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Examples	in	financial	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institutions	and</a:t>
            </a:r>
            <a:endParaRPr sz="24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480"/>
              </a:spcBef>
            </a:pP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agencies.</a:t>
            </a:r>
            <a:endParaRPr sz="2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Industry</a:t>
            </a:r>
            <a:r>
              <a:rPr dirty="0" sz="2400" spc="-1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Impact: </a:t>
            </a:r>
            <a:r>
              <a:rPr dirty="0" sz="2400" spc="-10">
                <a:solidFill>
                  <a:srgbClr val="90C225"/>
                </a:solidFill>
                <a:latin typeface="Times New Roman"/>
                <a:cs typeface="Times New Roman"/>
              </a:rPr>
              <a:t>Protection</a:t>
            </a:r>
            <a:r>
              <a:rPr dirty="0" sz="2400" spc="3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of</a:t>
            </a:r>
            <a:r>
              <a:rPr dirty="0" sz="2400" spc="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sensitive</a:t>
            </a:r>
            <a:r>
              <a:rPr dirty="0" sz="2400" spc="-1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data</a:t>
            </a: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 in</a:t>
            </a:r>
            <a:r>
              <a:rPr dirty="0" sz="2400" spc="-1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healthcare</a:t>
            </a:r>
            <a:r>
              <a:rPr dirty="0" sz="2400" spc="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and</a:t>
            </a:r>
            <a:r>
              <a:rPr dirty="0" sz="2400" spc="1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finance.</a:t>
            </a:r>
            <a:endParaRPr sz="24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650"/>
              </a:spcBef>
            </a:pPr>
            <a:r>
              <a:rPr dirty="0" u="heavy" sz="2750" spc="15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/>
                <a:cs typeface="Times New Roman"/>
              </a:rPr>
              <a:t>Future</a:t>
            </a:r>
            <a:r>
              <a:rPr dirty="0" u="heavy" sz="2750" spc="5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750" spc="15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/>
                <a:cs typeface="Times New Roman"/>
              </a:rPr>
              <a:t>Prospects:</a:t>
            </a:r>
            <a:endParaRPr sz="27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AI</a:t>
            </a:r>
            <a:r>
              <a:rPr dirty="0" sz="2400" spc="1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Improvements:</a:t>
            </a: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Ongoing</a:t>
            </a:r>
            <a:r>
              <a:rPr dirty="0" sz="2400" spc="1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enhancements</a:t>
            </a:r>
            <a:r>
              <a:rPr dirty="0" sz="2400" spc="-4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90C225"/>
                </a:solidFill>
                <a:latin typeface="Times New Roman"/>
                <a:cs typeface="Times New Roman"/>
              </a:rPr>
              <a:t>for</a:t>
            </a:r>
            <a:r>
              <a:rPr dirty="0" sz="2400" spc="-2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better</a:t>
            </a:r>
            <a:r>
              <a:rPr dirty="0" sz="2400" spc="1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detection.</a:t>
            </a:r>
            <a:endParaRPr sz="2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Collaboration:</a:t>
            </a:r>
            <a:r>
              <a:rPr dirty="0" sz="2400" spc="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0C225"/>
                </a:solidFill>
                <a:latin typeface="Times New Roman"/>
                <a:cs typeface="Times New Roman"/>
              </a:rPr>
              <a:t>Increased</a:t>
            </a:r>
            <a:r>
              <a:rPr dirty="0" sz="2400" spc="-15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threat intelligence</a:t>
            </a:r>
            <a:r>
              <a:rPr dirty="0" sz="2400" spc="-3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90C225"/>
                </a:solidFill>
                <a:latin typeface="Times New Roman"/>
                <a:cs typeface="Times New Roman"/>
              </a:rPr>
              <a:t>sharing.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707" y="2465324"/>
            <a:ext cx="642493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3600" spc="-5">
                <a:latin typeface="Trebuchet MS"/>
                <a:cs typeface="Trebuchet MS"/>
              </a:rPr>
              <a:t>https://github.com/vikash-019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00850"/>
            </a:xfrm>
            <a:custGeom>
              <a:avLst/>
              <a:gdLst/>
              <a:ahLst/>
              <a:cxnLst/>
              <a:rect l="l" t="t" r="r" b="b"/>
              <a:pathLst>
                <a:path w="12192000" h="6800850">
                  <a:moveTo>
                    <a:pt x="0" y="6800848"/>
                  </a:moveTo>
                  <a:lnTo>
                    <a:pt x="12192000" y="680084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0084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0742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z="4250"/>
              <a:t>Keylogger</a:t>
            </a:r>
            <a:r>
              <a:rPr dirty="0" u="none" sz="4250" spc="-10"/>
              <a:t> </a:t>
            </a:r>
            <a:r>
              <a:rPr dirty="0" u="none" sz="4250" spc="10"/>
              <a:t>and</a:t>
            </a:r>
            <a:r>
              <a:rPr dirty="0" u="none" sz="4250" spc="-30"/>
              <a:t> </a:t>
            </a:r>
            <a:r>
              <a:rPr dirty="0" u="none" sz="4250" spc="-5"/>
              <a:t>security</a:t>
            </a:r>
            <a:endParaRPr sz="4250"/>
          </a:p>
        </p:txBody>
      </p:sp>
      <p:sp>
        <p:nvSpPr>
          <p:cNvPr id="17" name="object 1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5204" y="1184214"/>
            <a:ext cx="6260465" cy="4507865"/>
          </a:xfrm>
          <a:prstGeom prst="rect">
            <a:avLst/>
          </a:prstGeom>
        </p:spPr>
        <p:txBody>
          <a:bodyPr wrap="square" lIns="0" tIns="231140" rIns="0" bIns="0" rtlCol="0" vert="horz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1820"/>
              </a:spcBef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 spc="15">
                <a:latin typeface="Times New Roman"/>
                <a:cs typeface="Times New Roman"/>
              </a:rPr>
              <a:t>I</a:t>
            </a:r>
            <a:r>
              <a:rPr dirty="0" sz="2750" spc="15">
                <a:latin typeface="Times New Roman"/>
                <a:cs typeface="Times New Roman"/>
              </a:rPr>
              <a:t>ntroduction</a:t>
            </a:r>
            <a:r>
              <a:rPr dirty="0" sz="2750" spc="3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to</a:t>
            </a:r>
            <a:r>
              <a:rPr dirty="0" sz="2750" spc="45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Keyloggers</a:t>
            </a:r>
            <a:r>
              <a:rPr dirty="0" sz="2750" spc="-1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and</a:t>
            </a:r>
            <a:r>
              <a:rPr dirty="0" sz="2750" spc="3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Security</a:t>
            </a:r>
            <a:endParaRPr sz="275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1730"/>
              </a:spcBef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 spc="15">
                <a:latin typeface="Times New Roman"/>
                <a:cs typeface="Times New Roman"/>
              </a:rPr>
              <a:t>Understanding</a:t>
            </a:r>
            <a:r>
              <a:rPr dirty="0" sz="2750" spc="4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the </a:t>
            </a:r>
            <a:r>
              <a:rPr dirty="0" sz="2750" spc="25">
                <a:latin typeface="Times New Roman"/>
                <a:cs typeface="Times New Roman"/>
              </a:rPr>
              <a:t>Problem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1730"/>
              </a:spcBef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 spc="15">
                <a:latin typeface="Times New Roman"/>
                <a:cs typeface="Times New Roman"/>
              </a:rPr>
              <a:t>Overview</a:t>
            </a:r>
            <a:r>
              <a:rPr dirty="0" sz="2750" spc="40">
                <a:latin typeface="Times New Roman"/>
                <a:cs typeface="Times New Roman"/>
              </a:rPr>
              <a:t> </a:t>
            </a:r>
            <a:r>
              <a:rPr dirty="0" sz="2750" spc="30">
                <a:latin typeface="Times New Roman"/>
                <a:cs typeface="Times New Roman"/>
              </a:rPr>
              <a:t>of</a:t>
            </a:r>
            <a:r>
              <a:rPr dirty="0" sz="2750" spc="-2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the</a:t>
            </a:r>
            <a:r>
              <a:rPr dirty="0" sz="2750" spc="10">
                <a:latin typeface="Times New Roman"/>
                <a:cs typeface="Times New Roman"/>
              </a:rPr>
              <a:t> Project</a:t>
            </a:r>
            <a:endParaRPr sz="275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1735"/>
              </a:spcBef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 spc="15">
                <a:latin typeface="Times New Roman"/>
                <a:cs typeface="Times New Roman"/>
              </a:rPr>
              <a:t>Identifying</a:t>
            </a:r>
            <a:r>
              <a:rPr dirty="0" sz="2750" spc="3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the</a:t>
            </a:r>
            <a:r>
              <a:rPr dirty="0" sz="2750">
                <a:latin typeface="Times New Roman"/>
                <a:cs typeface="Times New Roman"/>
              </a:rPr>
              <a:t> </a:t>
            </a:r>
            <a:r>
              <a:rPr dirty="0" sz="2750" spc="30">
                <a:latin typeface="Times New Roman"/>
                <a:cs typeface="Times New Roman"/>
              </a:rPr>
              <a:t>End</a:t>
            </a:r>
            <a:r>
              <a:rPr dirty="0" sz="2750" spc="-25">
                <a:latin typeface="Times New Roman"/>
                <a:cs typeface="Times New Roman"/>
              </a:rPr>
              <a:t> </a:t>
            </a:r>
            <a:r>
              <a:rPr dirty="0" sz="2750" spc="25"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25425" indent="-212725">
              <a:lnSpc>
                <a:spcPct val="100000"/>
              </a:lnSpc>
              <a:spcBef>
                <a:spcPts val="1805"/>
              </a:spcBef>
              <a:buSzPct val="96363"/>
              <a:buFont typeface="Arial MT"/>
              <a:buChar char="•"/>
              <a:tabLst>
                <a:tab pos="225425" algn="l"/>
              </a:tabLst>
            </a:pPr>
            <a:r>
              <a:rPr dirty="0" sz="2750" spc="20">
                <a:latin typeface="Times New Roman"/>
                <a:cs typeface="Times New Roman"/>
              </a:rPr>
              <a:t>Introducing</a:t>
            </a:r>
            <a:r>
              <a:rPr dirty="0" sz="2750" spc="-125">
                <a:latin typeface="Times New Roman"/>
                <a:cs typeface="Times New Roman"/>
              </a:rPr>
              <a:t> </a:t>
            </a:r>
            <a:r>
              <a:rPr dirty="0" sz="2750" spc="-45">
                <a:latin typeface="Times New Roman"/>
                <a:cs typeface="Times New Roman"/>
              </a:rPr>
              <a:t>Your</a:t>
            </a:r>
            <a:r>
              <a:rPr dirty="0" sz="2750" spc="-20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Solution</a:t>
            </a:r>
            <a:endParaRPr sz="2750">
              <a:latin typeface="Times New Roman"/>
              <a:cs typeface="Times New Roman"/>
            </a:endParaRPr>
          </a:p>
          <a:p>
            <a:pPr marL="225425" indent="-212725">
              <a:lnSpc>
                <a:spcPct val="100000"/>
              </a:lnSpc>
              <a:spcBef>
                <a:spcPts val="1735"/>
              </a:spcBef>
              <a:buSzPct val="96363"/>
              <a:buFont typeface="Arial MT"/>
              <a:buChar char="•"/>
              <a:tabLst>
                <a:tab pos="225425" algn="l"/>
              </a:tabLst>
            </a:pPr>
            <a:r>
              <a:rPr dirty="0" sz="2750" spc="15">
                <a:latin typeface="Times New Roman"/>
                <a:cs typeface="Times New Roman"/>
              </a:rPr>
              <a:t>Highlighting</a:t>
            </a:r>
            <a:r>
              <a:rPr dirty="0" sz="2750" spc="3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the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unique</a:t>
            </a:r>
            <a:r>
              <a:rPr dirty="0" sz="2750" spc="3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value</a:t>
            </a:r>
            <a:r>
              <a:rPr dirty="0" sz="2750" spc="4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25425" indent="-212725">
              <a:lnSpc>
                <a:spcPct val="100000"/>
              </a:lnSpc>
              <a:spcBef>
                <a:spcPts val="1730"/>
              </a:spcBef>
              <a:buSzPct val="96363"/>
              <a:buFont typeface="Arial MT"/>
              <a:buChar char="•"/>
              <a:tabLst>
                <a:tab pos="225425" algn="l"/>
              </a:tabLst>
            </a:pPr>
            <a:r>
              <a:rPr dirty="0" sz="2750" spc="15">
                <a:latin typeface="Times New Roman"/>
                <a:cs typeface="Times New Roman"/>
              </a:rPr>
              <a:t>Discussing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the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key</a:t>
            </a:r>
            <a:r>
              <a:rPr dirty="0" sz="2750" spc="20">
                <a:latin typeface="Times New Roman"/>
                <a:cs typeface="Times New Roman"/>
              </a:rPr>
              <a:t> Modelling</a:t>
            </a:r>
            <a:r>
              <a:rPr dirty="0" sz="2750" spc="-150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Approaches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5204" y="5881687"/>
            <a:ext cx="488759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25425" algn="l"/>
              </a:tabLst>
            </a:pPr>
            <a:r>
              <a:rPr dirty="0" sz="2750" spc="15">
                <a:latin typeface="Times New Roman"/>
                <a:cs typeface="Times New Roman"/>
              </a:rPr>
              <a:t>Presenting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Results</a:t>
            </a:r>
            <a:r>
              <a:rPr dirty="0" sz="2750" spc="-130">
                <a:latin typeface="Times New Roman"/>
                <a:cs typeface="Times New Roman"/>
              </a:rPr>
              <a:t> </a:t>
            </a:r>
            <a:r>
              <a:rPr dirty="0" sz="2750" spc="30">
                <a:latin typeface="Times New Roman"/>
                <a:cs typeface="Times New Roman"/>
              </a:rPr>
              <a:t>And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Findings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dirty="0" sz="1100" spc="-2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62825" y="0"/>
            <a:ext cx="4834255" cy="6681470"/>
            <a:chOff x="7362825" y="0"/>
            <a:chExt cx="4834255" cy="6681470"/>
          </a:xfrm>
        </p:grpSpPr>
        <p:sp>
          <p:nvSpPr>
            <p:cNvPr id="8" name="object 8"/>
            <p:cNvSpPr/>
            <p:nvPr/>
          </p:nvSpPr>
          <p:spPr>
            <a:xfrm>
              <a:off x="7453376" y="0"/>
              <a:ext cx="4739005" cy="6671945"/>
            </a:xfrm>
            <a:custGeom>
              <a:avLst/>
              <a:gdLst/>
              <a:ahLst/>
              <a:cxnLst/>
              <a:rect l="l" t="t" r="r" b="b"/>
              <a:pathLst>
                <a:path w="4739005" h="6671945">
                  <a:moveTo>
                    <a:pt x="1964706" y="0"/>
                  </a:moveTo>
                  <a:lnTo>
                    <a:pt x="3142996" y="6671881"/>
                  </a:lnTo>
                </a:path>
                <a:path w="4739005" h="6671945">
                  <a:moveTo>
                    <a:pt x="4738624" y="3513158"/>
                  </a:moveTo>
                  <a:lnTo>
                    <a:pt x="0" y="6671792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82100" y="0"/>
              <a:ext cx="3009900" cy="6667500"/>
            </a:xfrm>
            <a:custGeom>
              <a:avLst/>
              <a:gdLst/>
              <a:ahLst/>
              <a:cxnLst/>
              <a:rect l="l" t="t" r="r" b="b"/>
              <a:pathLst>
                <a:path w="3009900" h="6667500">
                  <a:moveTo>
                    <a:pt x="3009900" y="0"/>
                  </a:moveTo>
                  <a:lnTo>
                    <a:pt x="1987655" y="0"/>
                  </a:lnTo>
                  <a:lnTo>
                    <a:pt x="0" y="6667500"/>
                  </a:lnTo>
                  <a:lnTo>
                    <a:pt x="3009900" y="66675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34795" y="0"/>
              <a:ext cx="2557145" cy="6667500"/>
            </a:xfrm>
            <a:custGeom>
              <a:avLst/>
              <a:gdLst/>
              <a:ahLst/>
              <a:cxnLst/>
              <a:rect l="l" t="t" r="r" b="b"/>
              <a:pathLst>
                <a:path w="2557145" h="6667500">
                  <a:moveTo>
                    <a:pt x="2556823" y="0"/>
                  </a:moveTo>
                  <a:lnTo>
                    <a:pt x="0" y="0"/>
                  </a:lnTo>
                  <a:lnTo>
                    <a:pt x="1175825" y="6667500"/>
                  </a:lnTo>
                  <a:lnTo>
                    <a:pt x="2556823" y="6667500"/>
                  </a:lnTo>
                  <a:lnTo>
                    <a:pt x="2556823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34450" y="28575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403189" y="0"/>
              <a:ext cx="2788920" cy="6667500"/>
            </a:xfrm>
            <a:custGeom>
              <a:avLst/>
              <a:gdLst/>
              <a:ahLst/>
              <a:cxnLst/>
              <a:rect l="l" t="t" r="r" b="b"/>
              <a:pathLst>
                <a:path w="2788920" h="6667500">
                  <a:moveTo>
                    <a:pt x="2788556" y="0"/>
                  </a:moveTo>
                  <a:lnTo>
                    <a:pt x="0" y="0"/>
                  </a:lnTo>
                  <a:lnTo>
                    <a:pt x="2404127" y="6667500"/>
                  </a:lnTo>
                  <a:lnTo>
                    <a:pt x="2788556" y="6667500"/>
                  </a:lnTo>
                  <a:lnTo>
                    <a:pt x="278855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96600" y="0"/>
              <a:ext cx="1295400" cy="6667500"/>
            </a:xfrm>
            <a:custGeom>
              <a:avLst/>
              <a:gdLst/>
              <a:ahLst/>
              <a:cxnLst/>
              <a:rect l="l" t="t" r="r" b="b"/>
              <a:pathLst>
                <a:path w="1295400" h="6667500">
                  <a:moveTo>
                    <a:pt x="1295400" y="0"/>
                  </a:moveTo>
                  <a:lnTo>
                    <a:pt x="994074" y="0"/>
                  </a:lnTo>
                  <a:lnTo>
                    <a:pt x="0" y="6667500"/>
                  </a:lnTo>
                  <a:lnTo>
                    <a:pt x="1295400" y="66675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65691" y="0"/>
              <a:ext cx="1226185" cy="6667500"/>
            </a:xfrm>
            <a:custGeom>
              <a:avLst/>
              <a:gdLst/>
              <a:ahLst/>
              <a:cxnLst/>
              <a:rect l="l" t="t" r="r" b="b"/>
              <a:pathLst>
                <a:path w="1226184" h="6667500">
                  <a:moveTo>
                    <a:pt x="1226054" y="0"/>
                  </a:moveTo>
                  <a:lnTo>
                    <a:pt x="0" y="0"/>
                  </a:lnTo>
                  <a:lnTo>
                    <a:pt x="1084703" y="6667500"/>
                  </a:lnTo>
                  <a:lnTo>
                    <a:pt x="1226054" y="6667500"/>
                  </a:lnTo>
                  <a:lnTo>
                    <a:pt x="1226054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372725" y="34004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40409" y="437261"/>
            <a:ext cx="217995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z="3950" spc="60"/>
              <a:t>A</a:t>
            </a:r>
            <a:r>
              <a:rPr dirty="0" u="none" sz="3950" spc="30"/>
              <a:t>G</a:t>
            </a:r>
            <a:r>
              <a:rPr dirty="0" u="none" sz="3950" spc="-15"/>
              <a:t>E</a:t>
            </a:r>
            <a:r>
              <a:rPr dirty="0" u="none" sz="3950" spc="50"/>
              <a:t>N</a:t>
            </a:r>
            <a:r>
              <a:rPr dirty="0" u="none" sz="3950" spc="70"/>
              <a:t>DA</a:t>
            </a:r>
            <a:endParaRPr sz="3950"/>
          </a:p>
        </p:txBody>
      </p:sp>
      <p:sp>
        <p:nvSpPr>
          <p:cNvPr id="23" name="object 23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90C225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707" y="570230"/>
            <a:ext cx="50927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z="3950" spc="35"/>
              <a:t>PROBLEM</a:t>
            </a:r>
            <a:r>
              <a:rPr dirty="0" u="none" sz="3950" spc="-95"/>
              <a:t> </a:t>
            </a:r>
            <a:r>
              <a:rPr dirty="0" u="none" sz="3600" spc="-160"/>
              <a:t>STATEMENT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90C225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5807" y="1778749"/>
            <a:ext cx="7828280" cy="324104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53100"/>
              </a:lnSpc>
              <a:spcBef>
                <a:spcPts val="150"/>
              </a:spcBef>
            </a:pPr>
            <a:r>
              <a:rPr dirty="0" sz="2750" spc="20">
                <a:latin typeface="Times New Roman"/>
                <a:cs typeface="Times New Roman"/>
              </a:rPr>
              <a:t>Develop </a:t>
            </a:r>
            <a:r>
              <a:rPr dirty="0" sz="2750" spc="10">
                <a:latin typeface="Times New Roman"/>
                <a:cs typeface="Times New Roman"/>
              </a:rPr>
              <a:t>a </a:t>
            </a:r>
            <a:r>
              <a:rPr dirty="0" sz="2750" spc="15">
                <a:latin typeface="Times New Roman"/>
                <a:cs typeface="Times New Roman"/>
              </a:rPr>
              <a:t>robust </a:t>
            </a:r>
            <a:r>
              <a:rPr dirty="0" sz="2750" spc="10">
                <a:latin typeface="Times New Roman"/>
                <a:cs typeface="Times New Roman"/>
              </a:rPr>
              <a:t>and </a:t>
            </a:r>
            <a:r>
              <a:rPr dirty="0" sz="2750" spc="20">
                <a:latin typeface="Times New Roman"/>
                <a:cs typeface="Times New Roman"/>
              </a:rPr>
              <a:t>secure </a:t>
            </a:r>
            <a:r>
              <a:rPr dirty="0" sz="2750" spc="15">
                <a:latin typeface="Times New Roman"/>
                <a:cs typeface="Times New Roman"/>
              </a:rPr>
              <a:t>keylogger software </a:t>
            </a:r>
            <a:r>
              <a:rPr dirty="0" sz="2750" spc="20">
                <a:latin typeface="Times New Roman"/>
                <a:cs typeface="Times New Roman"/>
              </a:rPr>
              <a:t>that </a:t>
            </a:r>
            <a:r>
              <a:rPr dirty="0" sz="2750" spc="25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effectively </a:t>
            </a:r>
            <a:r>
              <a:rPr dirty="0" sz="2750" spc="20">
                <a:latin typeface="Times New Roman"/>
                <a:cs typeface="Times New Roman"/>
              </a:rPr>
              <a:t>logs </a:t>
            </a:r>
            <a:r>
              <a:rPr dirty="0" sz="2750" spc="15">
                <a:latin typeface="Times New Roman"/>
                <a:cs typeface="Times New Roman"/>
              </a:rPr>
              <a:t>keystrokes </a:t>
            </a:r>
            <a:r>
              <a:rPr dirty="0" sz="2750" spc="30">
                <a:latin typeface="Times New Roman"/>
                <a:cs typeface="Times New Roman"/>
              </a:rPr>
              <a:t>on </a:t>
            </a:r>
            <a:r>
              <a:rPr dirty="0" sz="2750" spc="10">
                <a:latin typeface="Times New Roman"/>
                <a:cs typeface="Times New Roman"/>
              </a:rPr>
              <a:t>a </a:t>
            </a:r>
            <a:r>
              <a:rPr dirty="0" sz="2750" spc="5">
                <a:latin typeface="Times New Roman"/>
                <a:cs typeface="Times New Roman"/>
              </a:rPr>
              <a:t>target </a:t>
            </a:r>
            <a:r>
              <a:rPr dirty="0" sz="2750" spc="20">
                <a:latin typeface="Times New Roman"/>
                <a:cs typeface="Times New Roman"/>
              </a:rPr>
              <a:t>system </a:t>
            </a:r>
            <a:r>
              <a:rPr dirty="0" sz="2750" spc="10">
                <a:latin typeface="Times New Roman"/>
                <a:cs typeface="Times New Roman"/>
              </a:rPr>
              <a:t>while 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implementing </a:t>
            </a:r>
            <a:r>
              <a:rPr dirty="0" sz="2750" spc="15">
                <a:latin typeface="Times New Roman"/>
                <a:cs typeface="Times New Roman"/>
              </a:rPr>
              <a:t>strong encryption </a:t>
            </a:r>
            <a:r>
              <a:rPr dirty="0" sz="2750" spc="10">
                <a:latin typeface="Times New Roman"/>
                <a:cs typeface="Times New Roman"/>
              </a:rPr>
              <a:t>and </a:t>
            </a:r>
            <a:r>
              <a:rPr dirty="0" sz="2750" spc="15">
                <a:latin typeface="Times New Roman"/>
                <a:cs typeface="Times New Roman"/>
              </a:rPr>
              <a:t>access </a:t>
            </a:r>
            <a:r>
              <a:rPr dirty="0" sz="2750" spc="20">
                <a:latin typeface="Times New Roman"/>
                <a:cs typeface="Times New Roman"/>
              </a:rPr>
              <a:t>controls </a:t>
            </a:r>
            <a:r>
              <a:rPr dirty="0" sz="2750" spc="-15">
                <a:latin typeface="Times New Roman"/>
                <a:cs typeface="Times New Roman"/>
              </a:rPr>
              <a:t>to </a:t>
            </a:r>
            <a:r>
              <a:rPr dirty="0" sz="2750" spc="-675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prevent</a:t>
            </a:r>
            <a:r>
              <a:rPr dirty="0" sz="2750" spc="25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unauthorized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access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to</a:t>
            </a:r>
            <a:r>
              <a:rPr dirty="0" sz="275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the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logged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data, </a:t>
            </a:r>
            <a:r>
              <a:rPr dirty="0" sz="2750" spc="-675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ensuring privacy</a:t>
            </a:r>
            <a:r>
              <a:rPr dirty="0" sz="2750" spc="3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and</a:t>
            </a:r>
            <a:r>
              <a:rPr dirty="0" sz="2750" spc="35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data</a:t>
            </a:r>
            <a:r>
              <a:rPr dirty="0" sz="2750" spc="-20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integrity.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1235" y="1006474"/>
            <a:ext cx="44551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3600" spc="5"/>
              <a:t>PROJECT</a:t>
            </a:r>
            <a:r>
              <a:rPr dirty="0" u="none" sz="3600" spc="-150"/>
              <a:t> </a:t>
            </a:r>
            <a:r>
              <a:rPr dirty="0" u="none" sz="3600" spc="-55"/>
              <a:t>OVERVIEW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90C225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152" y="1947481"/>
            <a:ext cx="7519670" cy="3879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5080" indent="-285750">
              <a:lnSpc>
                <a:spcPct val="1548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  <a:tab pos="1279525" algn="l"/>
                <a:tab pos="3187700" algn="l"/>
                <a:tab pos="3734435" algn="l"/>
                <a:tab pos="4418330" algn="l"/>
                <a:tab pos="5877560" algn="l"/>
                <a:tab pos="6996430" algn="l"/>
              </a:tabLst>
            </a:pPr>
            <a:r>
              <a:rPr dirty="0" sz="2750" spc="35">
                <a:latin typeface="Times New Roman"/>
                <a:cs typeface="Times New Roman"/>
              </a:rPr>
              <a:t>B</a:t>
            </a:r>
            <a:r>
              <a:rPr dirty="0" sz="2750" spc="-20">
                <a:latin typeface="Times New Roman"/>
                <a:cs typeface="Times New Roman"/>
              </a:rPr>
              <a:t>r</a:t>
            </a:r>
            <a:r>
              <a:rPr dirty="0" sz="2750" spc="55">
                <a:latin typeface="Times New Roman"/>
                <a:cs typeface="Times New Roman"/>
              </a:rPr>
              <a:t>i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5">
                <a:latin typeface="Times New Roman"/>
                <a:cs typeface="Times New Roman"/>
              </a:rPr>
              <a:t>f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30">
                <a:latin typeface="Times New Roman"/>
                <a:cs typeface="Times New Roman"/>
              </a:rPr>
              <a:t>D</a:t>
            </a:r>
            <a:r>
              <a:rPr dirty="0" sz="2750" spc="45">
                <a:latin typeface="Times New Roman"/>
                <a:cs typeface="Times New Roman"/>
              </a:rPr>
              <a:t>e</a:t>
            </a:r>
            <a:r>
              <a:rPr dirty="0" sz="2750" spc="-25">
                <a:latin typeface="Times New Roman"/>
                <a:cs typeface="Times New Roman"/>
              </a:rPr>
              <a:t>s</a:t>
            </a:r>
            <a:r>
              <a:rPr dirty="0" sz="2750" spc="45">
                <a:latin typeface="Times New Roman"/>
                <a:cs typeface="Times New Roman"/>
              </a:rPr>
              <a:t>c</a:t>
            </a:r>
            <a:r>
              <a:rPr dirty="0" sz="2750" spc="-20">
                <a:latin typeface="Times New Roman"/>
                <a:cs typeface="Times New Roman"/>
              </a:rPr>
              <a:t>ri</a:t>
            </a:r>
            <a:r>
              <a:rPr dirty="0" sz="2750" spc="40">
                <a:latin typeface="Times New Roman"/>
                <a:cs typeface="Times New Roman"/>
              </a:rPr>
              <a:t>p</a:t>
            </a:r>
            <a:r>
              <a:rPr dirty="0" sz="2750" spc="-20">
                <a:latin typeface="Times New Roman"/>
                <a:cs typeface="Times New Roman"/>
              </a:rPr>
              <a:t>t</a:t>
            </a:r>
            <a:r>
              <a:rPr dirty="0" sz="2750" spc="55">
                <a:latin typeface="Times New Roman"/>
                <a:cs typeface="Times New Roman"/>
              </a:rPr>
              <a:t>i</a:t>
            </a:r>
            <a:r>
              <a:rPr dirty="0" sz="2750" spc="-30">
                <a:latin typeface="Times New Roman"/>
                <a:cs typeface="Times New Roman"/>
              </a:rPr>
              <a:t>o</a:t>
            </a:r>
            <a:r>
              <a:rPr dirty="0" sz="2750" spc="10">
                <a:latin typeface="Times New Roman"/>
                <a:cs typeface="Times New Roman"/>
              </a:rPr>
              <a:t>n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5">
                <a:latin typeface="Times New Roman"/>
                <a:cs typeface="Times New Roman"/>
              </a:rPr>
              <a:t>o</a:t>
            </a:r>
            <a:r>
              <a:rPr dirty="0" sz="2750" spc="5">
                <a:latin typeface="Times New Roman"/>
                <a:cs typeface="Times New Roman"/>
              </a:rPr>
              <a:t>f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20">
                <a:latin typeface="Times New Roman"/>
                <a:cs typeface="Times New Roman"/>
              </a:rPr>
              <a:t>t</a:t>
            </a:r>
            <a:r>
              <a:rPr dirty="0" sz="2750" spc="40">
                <a:latin typeface="Times New Roman"/>
                <a:cs typeface="Times New Roman"/>
              </a:rPr>
              <a:t>h</a:t>
            </a:r>
            <a:r>
              <a:rPr dirty="0" sz="2750" spc="10">
                <a:latin typeface="Times New Roman"/>
                <a:cs typeface="Times New Roman"/>
              </a:rPr>
              <a:t>e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0">
                <a:latin typeface="Times New Roman"/>
                <a:cs typeface="Times New Roman"/>
              </a:rPr>
              <a:t>P</a:t>
            </a:r>
            <a:r>
              <a:rPr dirty="0" sz="2750" spc="-20">
                <a:latin typeface="Times New Roman"/>
                <a:cs typeface="Times New Roman"/>
              </a:rPr>
              <a:t>r</a:t>
            </a:r>
            <a:r>
              <a:rPr dirty="0" sz="2750" spc="45">
                <a:latin typeface="Times New Roman"/>
                <a:cs typeface="Times New Roman"/>
              </a:rPr>
              <a:t>o</a:t>
            </a:r>
            <a:r>
              <a:rPr dirty="0" sz="2750" spc="-20">
                <a:latin typeface="Times New Roman"/>
                <a:cs typeface="Times New Roman"/>
              </a:rPr>
              <a:t>j</a:t>
            </a:r>
            <a:r>
              <a:rPr dirty="0" sz="2750" spc="45">
                <a:latin typeface="Times New Roman"/>
                <a:cs typeface="Times New Roman"/>
              </a:rPr>
              <a:t>e</a:t>
            </a:r>
            <a:r>
              <a:rPr dirty="0" sz="2750" spc="-25">
                <a:latin typeface="Times New Roman"/>
                <a:cs typeface="Times New Roman"/>
              </a:rPr>
              <a:t>c</a:t>
            </a:r>
            <a:r>
              <a:rPr dirty="0" sz="2750" spc="55">
                <a:latin typeface="Times New Roman"/>
                <a:cs typeface="Times New Roman"/>
              </a:rPr>
              <a:t>t</a:t>
            </a:r>
            <a:r>
              <a:rPr dirty="0" sz="2750" spc="-50">
                <a:latin typeface="Times New Roman"/>
                <a:cs typeface="Times New Roman"/>
              </a:rPr>
              <a:t>'</a:t>
            </a:r>
            <a:r>
              <a:rPr dirty="0" sz="2750" spc="10">
                <a:latin typeface="Times New Roman"/>
                <a:cs typeface="Times New Roman"/>
              </a:rPr>
              <a:t>s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0">
                <a:latin typeface="Times New Roman"/>
                <a:cs typeface="Times New Roman"/>
              </a:rPr>
              <a:t>S</a:t>
            </a:r>
            <a:r>
              <a:rPr dirty="0" sz="2750" spc="-25">
                <a:latin typeface="Times New Roman"/>
                <a:cs typeface="Times New Roman"/>
              </a:rPr>
              <a:t>c</a:t>
            </a:r>
            <a:r>
              <a:rPr dirty="0" sz="2750" spc="45">
                <a:latin typeface="Times New Roman"/>
                <a:cs typeface="Times New Roman"/>
              </a:rPr>
              <a:t>op</a:t>
            </a:r>
            <a:r>
              <a:rPr dirty="0" sz="2750" spc="10">
                <a:latin typeface="Times New Roman"/>
                <a:cs typeface="Times New Roman"/>
              </a:rPr>
              <a:t>e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5">
                <a:latin typeface="Times New Roman"/>
                <a:cs typeface="Times New Roman"/>
              </a:rPr>
              <a:t>a</a:t>
            </a:r>
            <a:r>
              <a:rPr dirty="0" sz="2750" spc="-30">
                <a:latin typeface="Times New Roman"/>
                <a:cs typeface="Times New Roman"/>
              </a:rPr>
              <a:t>n</a:t>
            </a:r>
            <a:r>
              <a:rPr dirty="0" sz="2750" spc="5">
                <a:latin typeface="Times New Roman"/>
                <a:cs typeface="Times New Roman"/>
              </a:rPr>
              <a:t>d  </a:t>
            </a:r>
            <a:r>
              <a:rPr dirty="0" sz="2750" spc="15">
                <a:latin typeface="Times New Roman"/>
                <a:cs typeface="Times New Roman"/>
              </a:rPr>
              <a:t>Objectives</a:t>
            </a:r>
            <a:endParaRPr sz="275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5030"/>
              </a:lnSpc>
              <a:spcBef>
                <a:spcPts val="4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750" spc="15">
                <a:latin typeface="Times New Roman"/>
                <a:cs typeface="Times New Roman"/>
              </a:rPr>
              <a:t>Overview</a:t>
            </a:r>
            <a:r>
              <a:rPr dirty="0" sz="2750" spc="250">
                <a:latin typeface="Times New Roman"/>
                <a:cs typeface="Times New Roman"/>
              </a:rPr>
              <a:t> </a:t>
            </a:r>
            <a:r>
              <a:rPr dirty="0" sz="2750" spc="30">
                <a:latin typeface="Times New Roman"/>
                <a:cs typeface="Times New Roman"/>
              </a:rPr>
              <a:t>of</a:t>
            </a:r>
            <a:r>
              <a:rPr dirty="0" sz="2750" spc="21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Keylogger</a:t>
            </a:r>
            <a:r>
              <a:rPr dirty="0" sz="2750" spc="25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Detection</a:t>
            </a:r>
            <a:r>
              <a:rPr dirty="0" sz="2750" spc="26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and</a:t>
            </a:r>
            <a:r>
              <a:rPr dirty="0" sz="2750" spc="245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Prevention </a:t>
            </a:r>
            <a:r>
              <a:rPr dirty="0" sz="2750" spc="-675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Times New Roman"/>
                <a:cs typeface="Times New Roman"/>
              </a:rPr>
              <a:t>Strategies</a:t>
            </a:r>
            <a:endParaRPr sz="2750">
              <a:latin typeface="Times New Roman"/>
              <a:cs typeface="Times New Roman"/>
            </a:endParaRPr>
          </a:p>
          <a:p>
            <a:pPr marL="298450" marR="8890" indent="-285750">
              <a:lnSpc>
                <a:spcPts val="5030"/>
              </a:lnSpc>
              <a:buFont typeface="Arial MT"/>
              <a:buChar char="•"/>
              <a:tabLst>
                <a:tab pos="297815" algn="l"/>
                <a:tab pos="298450" algn="l"/>
                <a:tab pos="2061210" algn="l"/>
                <a:tab pos="2502535" algn="l"/>
                <a:tab pos="4304665" algn="l"/>
                <a:tab pos="5744845" algn="l"/>
                <a:tab pos="7233284" algn="l"/>
              </a:tabLst>
            </a:pPr>
            <a:r>
              <a:rPr dirty="0" sz="2750" spc="60">
                <a:latin typeface="Times New Roman"/>
                <a:cs typeface="Times New Roman"/>
              </a:rPr>
              <a:t>I</a:t>
            </a:r>
            <a:r>
              <a:rPr dirty="0" sz="2750" spc="30">
                <a:latin typeface="Times New Roman"/>
                <a:cs typeface="Times New Roman"/>
              </a:rPr>
              <a:t>m</a:t>
            </a:r>
            <a:r>
              <a:rPr dirty="0" sz="2750" spc="-25">
                <a:latin typeface="Times New Roman"/>
                <a:cs typeface="Times New Roman"/>
              </a:rPr>
              <a:t>p</a:t>
            </a:r>
            <a:r>
              <a:rPr dirty="0" sz="2750" spc="45">
                <a:latin typeface="Times New Roman"/>
                <a:cs typeface="Times New Roman"/>
              </a:rPr>
              <a:t>o</a:t>
            </a:r>
            <a:r>
              <a:rPr dirty="0" sz="2750" spc="-15">
                <a:latin typeface="Times New Roman"/>
                <a:cs typeface="Times New Roman"/>
              </a:rPr>
              <a:t>r</a:t>
            </a:r>
            <a:r>
              <a:rPr dirty="0" sz="2750" spc="55">
                <a:latin typeface="Times New Roman"/>
                <a:cs typeface="Times New Roman"/>
              </a:rPr>
              <a:t>t</a:t>
            </a:r>
            <a:r>
              <a:rPr dirty="0" sz="2750" spc="-25">
                <a:latin typeface="Times New Roman"/>
                <a:cs typeface="Times New Roman"/>
              </a:rPr>
              <a:t>a</a:t>
            </a:r>
            <a:r>
              <a:rPr dirty="0" sz="2750" spc="45">
                <a:latin typeface="Times New Roman"/>
                <a:cs typeface="Times New Roman"/>
              </a:rPr>
              <a:t>n</a:t>
            </a:r>
            <a:r>
              <a:rPr dirty="0" sz="2750" spc="-25">
                <a:latin typeface="Times New Roman"/>
                <a:cs typeface="Times New Roman"/>
              </a:rPr>
              <a:t>c</a:t>
            </a:r>
            <a:r>
              <a:rPr dirty="0" sz="2750" spc="10">
                <a:latin typeface="Times New Roman"/>
                <a:cs typeface="Times New Roman"/>
              </a:rPr>
              <a:t>e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50">
                <a:latin typeface="Times New Roman"/>
                <a:cs typeface="Times New Roman"/>
              </a:rPr>
              <a:t>o</a:t>
            </a:r>
            <a:r>
              <a:rPr dirty="0" sz="2750" spc="10">
                <a:latin typeface="Times New Roman"/>
                <a:cs typeface="Times New Roman"/>
              </a:rPr>
              <a:t>f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30">
                <a:latin typeface="Times New Roman"/>
                <a:cs typeface="Times New Roman"/>
              </a:rPr>
              <a:t>D</a:t>
            </a:r>
            <a:r>
              <a:rPr dirty="0" sz="2750" spc="45">
                <a:latin typeface="Times New Roman"/>
                <a:cs typeface="Times New Roman"/>
              </a:rPr>
              <a:t>e</a:t>
            </a:r>
            <a:r>
              <a:rPr dirty="0" sz="2750" spc="-25">
                <a:latin typeface="Times New Roman"/>
                <a:cs typeface="Times New Roman"/>
              </a:rPr>
              <a:t>v</a:t>
            </a:r>
            <a:r>
              <a:rPr dirty="0" sz="2750" spc="45">
                <a:latin typeface="Times New Roman"/>
                <a:cs typeface="Times New Roman"/>
              </a:rPr>
              <a:t>e</a:t>
            </a:r>
            <a:r>
              <a:rPr dirty="0" sz="2750" spc="-20">
                <a:latin typeface="Times New Roman"/>
                <a:cs typeface="Times New Roman"/>
              </a:rPr>
              <a:t>l</a:t>
            </a:r>
            <a:r>
              <a:rPr dirty="0" sz="2750" spc="45">
                <a:latin typeface="Times New Roman"/>
                <a:cs typeface="Times New Roman"/>
              </a:rPr>
              <a:t>o</a:t>
            </a:r>
            <a:r>
              <a:rPr dirty="0" sz="2750" spc="-25">
                <a:latin typeface="Times New Roman"/>
                <a:cs typeface="Times New Roman"/>
              </a:rPr>
              <a:t>p</a:t>
            </a:r>
            <a:r>
              <a:rPr dirty="0" sz="2750" spc="55">
                <a:latin typeface="Times New Roman"/>
                <a:cs typeface="Times New Roman"/>
              </a:rPr>
              <a:t>i</a:t>
            </a:r>
            <a:r>
              <a:rPr dirty="0" sz="2750" spc="-25">
                <a:latin typeface="Times New Roman"/>
                <a:cs typeface="Times New Roman"/>
              </a:rPr>
              <a:t>n</a:t>
            </a:r>
            <a:r>
              <a:rPr dirty="0" sz="2750" spc="15">
                <a:latin typeface="Times New Roman"/>
                <a:cs typeface="Times New Roman"/>
              </a:rPr>
              <a:t>g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0">
                <a:latin typeface="Times New Roman"/>
                <a:cs typeface="Times New Roman"/>
              </a:rPr>
              <a:t>E</a:t>
            </a:r>
            <a:r>
              <a:rPr dirty="0" sz="2750" spc="-15">
                <a:latin typeface="Times New Roman"/>
                <a:cs typeface="Times New Roman"/>
              </a:rPr>
              <a:t>ff</a:t>
            </a:r>
            <a:r>
              <a:rPr dirty="0" sz="2750" spc="45">
                <a:latin typeface="Times New Roman"/>
                <a:cs typeface="Times New Roman"/>
              </a:rPr>
              <a:t>e</a:t>
            </a:r>
            <a:r>
              <a:rPr dirty="0" sz="2750" spc="-25">
                <a:latin typeface="Times New Roman"/>
                <a:cs typeface="Times New Roman"/>
              </a:rPr>
              <a:t>c</a:t>
            </a:r>
            <a:r>
              <a:rPr dirty="0" sz="2750" spc="-20">
                <a:latin typeface="Times New Roman"/>
                <a:cs typeface="Times New Roman"/>
              </a:rPr>
              <a:t>t</a:t>
            </a:r>
            <a:r>
              <a:rPr dirty="0" sz="2750" spc="55">
                <a:latin typeface="Times New Roman"/>
                <a:cs typeface="Times New Roman"/>
              </a:rPr>
              <a:t>i</a:t>
            </a:r>
            <a:r>
              <a:rPr dirty="0" sz="2750" spc="-25">
                <a:latin typeface="Times New Roman"/>
                <a:cs typeface="Times New Roman"/>
              </a:rPr>
              <a:t>v</a:t>
            </a:r>
            <a:r>
              <a:rPr dirty="0" sz="2750" spc="10">
                <a:latin typeface="Times New Roman"/>
                <a:cs typeface="Times New Roman"/>
              </a:rPr>
              <a:t>e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0">
                <a:latin typeface="Times New Roman"/>
                <a:cs typeface="Times New Roman"/>
              </a:rPr>
              <a:t>S</a:t>
            </a:r>
            <a:r>
              <a:rPr dirty="0" sz="2750" spc="45">
                <a:latin typeface="Times New Roman"/>
                <a:cs typeface="Times New Roman"/>
              </a:rPr>
              <a:t>o</a:t>
            </a:r>
            <a:r>
              <a:rPr dirty="0" sz="2750" spc="-15">
                <a:latin typeface="Times New Roman"/>
                <a:cs typeface="Times New Roman"/>
              </a:rPr>
              <a:t>l</a:t>
            </a:r>
            <a:r>
              <a:rPr dirty="0" sz="2750" spc="45">
                <a:latin typeface="Times New Roman"/>
                <a:cs typeface="Times New Roman"/>
              </a:rPr>
              <a:t>u</a:t>
            </a:r>
            <a:r>
              <a:rPr dirty="0" sz="2750" spc="-15">
                <a:latin typeface="Times New Roman"/>
                <a:cs typeface="Times New Roman"/>
              </a:rPr>
              <a:t>ti</a:t>
            </a:r>
            <a:r>
              <a:rPr dirty="0" sz="2750" spc="45">
                <a:latin typeface="Times New Roman"/>
                <a:cs typeface="Times New Roman"/>
              </a:rPr>
              <a:t>on</a:t>
            </a:r>
            <a:r>
              <a:rPr dirty="0" sz="2750" spc="10">
                <a:latin typeface="Times New Roman"/>
                <a:cs typeface="Times New Roman"/>
              </a:rPr>
              <a:t>s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20">
                <a:latin typeface="Times New Roman"/>
                <a:cs typeface="Times New Roman"/>
              </a:rPr>
              <a:t>in  </a:t>
            </a:r>
            <a:r>
              <a:rPr dirty="0" sz="2750" spc="15">
                <a:latin typeface="Times New Roman"/>
                <a:cs typeface="Times New Roman"/>
              </a:rPr>
              <a:t>the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Cybersecurity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Landscape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717" y="604774"/>
            <a:ext cx="522160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pc="25"/>
              <a:t>W</a:t>
            </a:r>
            <a:r>
              <a:rPr dirty="0" u="none" spc="-20"/>
              <a:t>H</a:t>
            </a:r>
            <a:r>
              <a:rPr dirty="0" u="none" spc="20"/>
              <a:t>O</a:t>
            </a:r>
            <a:r>
              <a:rPr dirty="0" u="none" spc="-415"/>
              <a:t> </a:t>
            </a:r>
            <a:r>
              <a:rPr dirty="0" u="none" spc="15"/>
              <a:t>A</a:t>
            </a:r>
            <a:r>
              <a:rPr dirty="0" u="none" spc="-35"/>
              <a:t>R</a:t>
            </a:r>
            <a:r>
              <a:rPr dirty="0" u="none" spc="15"/>
              <a:t>E</a:t>
            </a:r>
            <a:r>
              <a:rPr dirty="0" u="none" spc="-105"/>
              <a:t> </a:t>
            </a:r>
            <a:r>
              <a:rPr dirty="0" u="none" spc="-15"/>
              <a:t>T</a:t>
            </a:r>
            <a:r>
              <a:rPr dirty="0" u="none" spc="-15"/>
              <a:t>H</a:t>
            </a:r>
            <a:r>
              <a:rPr dirty="0" u="none" spc="15"/>
              <a:t>E</a:t>
            </a:r>
            <a:r>
              <a:rPr dirty="0" u="none" spc="-45"/>
              <a:t> </a:t>
            </a:r>
            <a:r>
              <a:rPr dirty="0" u="none" spc="-25"/>
              <a:t>E</a:t>
            </a:r>
            <a:r>
              <a:rPr dirty="0" u="none" spc="30"/>
              <a:t>N</a:t>
            </a:r>
            <a:r>
              <a:rPr dirty="0" u="none" spc="20"/>
              <a:t>D</a:t>
            </a:r>
            <a:r>
              <a:rPr dirty="0" u="none" spc="-50"/>
              <a:t> </a:t>
            </a:r>
            <a:r>
              <a:rPr dirty="0" u="none" spc="-5"/>
              <a:t>U</a:t>
            </a:r>
            <a:r>
              <a:rPr dirty="0" u="none" spc="5"/>
              <a:t>S</a:t>
            </a:r>
            <a:r>
              <a:rPr dirty="0" u="none" spc="-35"/>
              <a:t>E</a:t>
            </a:r>
            <a:r>
              <a:rPr dirty="0" u="none" spc="-5"/>
              <a:t>R</a:t>
            </a:r>
            <a:r>
              <a:rPr dirty="0" u="none" spc="15"/>
              <a:t>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90C225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3227" y="1840431"/>
            <a:ext cx="8803640" cy="387857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8450" marR="9525" indent="-286385">
              <a:lnSpc>
                <a:spcPct val="154700"/>
              </a:lnSpc>
              <a:spcBef>
                <a:spcPts val="90"/>
              </a:spcBef>
              <a:buFont typeface="Arial MT"/>
              <a:buChar char="•"/>
              <a:tabLst>
                <a:tab pos="298450" algn="l"/>
                <a:tab pos="299085" algn="l"/>
                <a:tab pos="2581910" algn="l"/>
                <a:tab pos="3248025" algn="l"/>
                <a:tab pos="4879340" algn="l"/>
                <a:tab pos="5821680" algn="l"/>
                <a:tab pos="7099934" algn="l"/>
              </a:tabLst>
            </a:pPr>
            <a:r>
              <a:rPr dirty="0" sz="2750" spc="50">
                <a:latin typeface="Times New Roman"/>
                <a:cs typeface="Times New Roman"/>
              </a:rPr>
              <a:t>I</a:t>
            </a:r>
            <a:r>
              <a:rPr dirty="0" sz="2750" spc="-30">
                <a:latin typeface="Times New Roman"/>
                <a:cs typeface="Times New Roman"/>
              </a:rPr>
              <a:t>d</a:t>
            </a:r>
            <a:r>
              <a:rPr dirty="0" sz="2750" spc="45">
                <a:latin typeface="Times New Roman"/>
                <a:cs typeface="Times New Roman"/>
              </a:rPr>
              <a:t>e</a:t>
            </a:r>
            <a:r>
              <a:rPr dirty="0" sz="2750" spc="-30">
                <a:latin typeface="Times New Roman"/>
                <a:cs typeface="Times New Roman"/>
              </a:rPr>
              <a:t>n</a:t>
            </a:r>
            <a:r>
              <a:rPr dirty="0" sz="2750" spc="55">
                <a:latin typeface="Times New Roman"/>
                <a:cs typeface="Times New Roman"/>
              </a:rPr>
              <a:t>t</a:t>
            </a:r>
            <a:r>
              <a:rPr dirty="0" sz="2750" spc="-20">
                <a:latin typeface="Times New Roman"/>
                <a:cs typeface="Times New Roman"/>
              </a:rPr>
              <a:t>i</a:t>
            </a:r>
            <a:r>
              <a:rPr dirty="0" sz="2750" spc="50">
                <a:latin typeface="Times New Roman"/>
                <a:cs typeface="Times New Roman"/>
              </a:rPr>
              <a:t>f</a:t>
            </a:r>
            <a:r>
              <a:rPr dirty="0" sz="2750" spc="-20">
                <a:latin typeface="Times New Roman"/>
                <a:cs typeface="Times New Roman"/>
              </a:rPr>
              <a:t>i</a:t>
            </a:r>
            <a:r>
              <a:rPr dirty="0" sz="2750" spc="-25">
                <a:latin typeface="Times New Roman"/>
                <a:cs typeface="Times New Roman"/>
              </a:rPr>
              <a:t>c</a:t>
            </a:r>
            <a:r>
              <a:rPr dirty="0" sz="2750" spc="45">
                <a:latin typeface="Times New Roman"/>
                <a:cs typeface="Times New Roman"/>
              </a:rPr>
              <a:t>a</a:t>
            </a:r>
            <a:r>
              <a:rPr dirty="0" sz="2750" spc="-20">
                <a:latin typeface="Times New Roman"/>
                <a:cs typeface="Times New Roman"/>
              </a:rPr>
              <a:t>t</a:t>
            </a:r>
            <a:r>
              <a:rPr dirty="0" sz="2750" spc="55">
                <a:latin typeface="Times New Roman"/>
                <a:cs typeface="Times New Roman"/>
              </a:rPr>
              <a:t>i</a:t>
            </a:r>
            <a:r>
              <a:rPr dirty="0" sz="2750" spc="-30">
                <a:latin typeface="Times New Roman"/>
                <a:cs typeface="Times New Roman"/>
              </a:rPr>
              <a:t>o</a:t>
            </a:r>
            <a:r>
              <a:rPr dirty="0" sz="2750" spc="10">
                <a:latin typeface="Times New Roman"/>
                <a:cs typeface="Times New Roman"/>
              </a:rPr>
              <a:t>n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5">
                <a:latin typeface="Times New Roman"/>
                <a:cs typeface="Times New Roman"/>
              </a:rPr>
              <a:t>o</a:t>
            </a:r>
            <a:r>
              <a:rPr dirty="0" sz="2750" spc="5">
                <a:latin typeface="Times New Roman"/>
                <a:cs typeface="Times New Roman"/>
              </a:rPr>
              <a:t>f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35">
                <a:latin typeface="Times New Roman"/>
                <a:cs typeface="Times New Roman"/>
              </a:rPr>
              <a:t>P</a:t>
            </a:r>
            <a:r>
              <a:rPr dirty="0" sz="2750" spc="40">
                <a:latin typeface="Times New Roman"/>
                <a:cs typeface="Times New Roman"/>
              </a:rPr>
              <a:t>o</a:t>
            </a:r>
            <a:r>
              <a:rPr dirty="0" sz="2750" spc="-20">
                <a:latin typeface="Times New Roman"/>
                <a:cs typeface="Times New Roman"/>
              </a:rPr>
              <a:t>t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40">
                <a:latin typeface="Times New Roman"/>
                <a:cs typeface="Times New Roman"/>
              </a:rPr>
              <a:t>n</a:t>
            </a:r>
            <a:r>
              <a:rPr dirty="0" sz="2750" spc="-20">
                <a:latin typeface="Times New Roman"/>
                <a:cs typeface="Times New Roman"/>
              </a:rPr>
              <a:t>t</a:t>
            </a:r>
            <a:r>
              <a:rPr dirty="0" sz="2750" spc="55">
                <a:latin typeface="Times New Roman"/>
                <a:cs typeface="Times New Roman"/>
              </a:rPr>
              <a:t>i</a:t>
            </a:r>
            <a:r>
              <a:rPr dirty="0" sz="2750" spc="-25">
                <a:latin typeface="Times New Roman"/>
                <a:cs typeface="Times New Roman"/>
              </a:rPr>
              <a:t>a</a:t>
            </a:r>
            <a:r>
              <a:rPr dirty="0" sz="2750" spc="5">
                <a:latin typeface="Times New Roman"/>
                <a:cs typeface="Times New Roman"/>
              </a:rPr>
              <a:t>l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0">
                <a:latin typeface="Times New Roman"/>
                <a:cs typeface="Times New Roman"/>
              </a:rPr>
              <a:t>E</a:t>
            </a:r>
            <a:r>
              <a:rPr dirty="0" sz="2750" spc="40">
                <a:latin typeface="Times New Roman"/>
                <a:cs typeface="Times New Roman"/>
              </a:rPr>
              <a:t>n</a:t>
            </a:r>
            <a:r>
              <a:rPr dirty="0" sz="2750" spc="10">
                <a:latin typeface="Times New Roman"/>
                <a:cs typeface="Times New Roman"/>
              </a:rPr>
              <a:t>d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30">
                <a:latin typeface="Times New Roman"/>
                <a:cs typeface="Times New Roman"/>
              </a:rPr>
              <a:t>U</a:t>
            </a:r>
            <a:r>
              <a:rPr dirty="0" sz="2750" spc="50">
                <a:latin typeface="Times New Roman"/>
                <a:cs typeface="Times New Roman"/>
              </a:rPr>
              <a:t>s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50">
                <a:latin typeface="Times New Roman"/>
                <a:cs typeface="Times New Roman"/>
              </a:rPr>
              <a:t>r</a:t>
            </a:r>
            <a:r>
              <a:rPr dirty="0" sz="2750" spc="-10">
                <a:latin typeface="Times New Roman"/>
                <a:cs typeface="Times New Roman"/>
              </a:rPr>
              <a:t>s</a:t>
            </a:r>
            <a:r>
              <a:rPr dirty="0" sz="2750" spc="5">
                <a:latin typeface="Times New Roman"/>
                <a:cs typeface="Times New Roman"/>
              </a:rPr>
              <a:t>: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50">
                <a:latin typeface="Times New Roman"/>
                <a:cs typeface="Times New Roman"/>
              </a:rPr>
              <a:t>I</a:t>
            </a:r>
            <a:r>
              <a:rPr dirty="0" sz="2750" spc="-30">
                <a:latin typeface="Times New Roman"/>
                <a:cs typeface="Times New Roman"/>
              </a:rPr>
              <a:t>n</a:t>
            </a:r>
            <a:r>
              <a:rPr dirty="0" sz="2750" spc="40">
                <a:latin typeface="Times New Roman"/>
                <a:cs typeface="Times New Roman"/>
              </a:rPr>
              <a:t>d</a:t>
            </a:r>
            <a:r>
              <a:rPr dirty="0" sz="2750" spc="-20">
                <a:latin typeface="Times New Roman"/>
                <a:cs typeface="Times New Roman"/>
              </a:rPr>
              <a:t>i</a:t>
            </a:r>
            <a:r>
              <a:rPr dirty="0" sz="2750" spc="40">
                <a:latin typeface="Times New Roman"/>
                <a:cs typeface="Times New Roman"/>
              </a:rPr>
              <a:t>v</a:t>
            </a:r>
            <a:r>
              <a:rPr dirty="0" sz="2750" spc="-20">
                <a:latin typeface="Times New Roman"/>
                <a:cs typeface="Times New Roman"/>
              </a:rPr>
              <a:t>i</a:t>
            </a:r>
            <a:r>
              <a:rPr dirty="0" sz="2750" spc="40">
                <a:latin typeface="Times New Roman"/>
                <a:cs typeface="Times New Roman"/>
              </a:rPr>
              <a:t>du</a:t>
            </a:r>
            <a:r>
              <a:rPr dirty="0" sz="2750" spc="-25">
                <a:latin typeface="Times New Roman"/>
                <a:cs typeface="Times New Roman"/>
              </a:rPr>
              <a:t>a</a:t>
            </a:r>
            <a:r>
              <a:rPr dirty="0" sz="2750" spc="-20">
                <a:latin typeface="Times New Roman"/>
                <a:cs typeface="Times New Roman"/>
              </a:rPr>
              <a:t>l</a:t>
            </a:r>
            <a:r>
              <a:rPr dirty="0" sz="2750" spc="50">
                <a:latin typeface="Times New Roman"/>
                <a:cs typeface="Times New Roman"/>
              </a:rPr>
              <a:t>s</a:t>
            </a:r>
            <a:r>
              <a:rPr dirty="0" sz="2750" spc="5">
                <a:latin typeface="Times New Roman"/>
                <a:cs typeface="Times New Roman"/>
              </a:rPr>
              <a:t>,  </a:t>
            </a:r>
            <a:r>
              <a:rPr dirty="0" sz="2750" spc="15">
                <a:latin typeface="Times New Roman"/>
                <a:cs typeface="Times New Roman"/>
              </a:rPr>
              <a:t>Businesses,</a:t>
            </a:r>
            <a:r>
              <a:rPr dirty="0" sz="2750" spc="-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Organizations</a:t>
            </a:r>
            <a:endParaRPr sz="2750">
              <a:latin typeface="Times New Roman"/>
              <a:cs typeface="Times New Roman"/>
            </a:endParaRPr>
          </a:p>
          <a:p>
            <a:pPr marL="298450" marR="6985" indent="-286385">
              <a:lnSpc>
                <a:spcPct val="152500"/>
              </a:lnSpc>
              <a:buFont typeface="Arial MT"/>
              <a:buChar char="•"/>
              <a:tabLst>
                <a:tab pos="298450" algn="l"/>
                <a:tab pos="299085" algn="l"/>
                <a:tab pos="2672080" algn="l"/>
                <a:tab pos="3723004" algn="l"/>
                <a:tab pos="4891405" algn="l"/>
                <a:tab pos="5685155" algn="l"/>
                <a:tab pos="7308215" algn="l"/>
              </a:tabLst>
            </a:pPr>
            <a:r>
              <a:rPr dirty="0" sz="2750" spc="30">
                <a:latin typeface="Times New Roman"/>
                <a:cs typeface="Times New Roman"/>
              </a:rPr>
              <a:t>U</a:t>
            </a:r>
            <a:r>
              <a:rPr dirty="0" sz="2750" spc="45">
                <a:latin typeface="Times New Roman"/>
                <a:cs typeface="Times New Roman"/>
              </a:rPr>
              <a:t>n</a:t>
            </a:r>
            <a:r>
              <a:rPr dirty="0" sz="2750" spc="-25">
                <a:latin typeface="Times New Roman"/>
                <a:cs typeface="Times New Roman"/>
              </a:rPr>
              <a:t>d</a:t>
            </a:r>
            <a:r>
              <a:rPr dirty="0" sz="2750" spc="45">
                <a:latin typeface="Times New Roman"/>
                <a:cs typeface="Times New Roman"/>
              </a:rPr>
              <a:t>e</a:t>
            </a:r>
            <a:r>
              <a:rPr dirty="0" sz="2750" spc="-15">
                <a:latin typeface="Times New Roman"/>
                <a:cs typeface="Times New Roman"/>
              </a:rPr>
              <a:t>r</a:t>
            </a:r>
            <a:r>
              <a:rPr dirty="0" sz="2750" spc="50">
                <a:latin typeface="Times New Roman"/>
                <a:cs typeface="Times New Roman"/>
              </a:rPr>
              <a:t>s</a:t>
            </a:r>
            <a:r>
              <a:rPr dirty="0" sz="2750" spc="-20">
                <a:latin typeface="Times New Roman"/>
                <a:cs typeface="Times New Roman"/>
              </a:rPr>
              <a:t>t</a:t>
            </a:r>
            <a:r>
              <a:rPr dirty="0" sz="2750" spc="45">
                <a:latin typeface="Times New Roman"/>
                <a:cs typeface="Times New Roman"/>
              </a:rPr>
              <a:t>a</a:t>
            </a:r>
            <a:r>
              <a:rPr dirty="0" sz="2750" spc="-25">
                <a:latin typeface="Times New Roman"/>
                <a:cs typeface="Times New Roman"/>
              </a:rPr>
              <a:t>n</a:t>
            </a:r>
            <a:r>
              <a:rPr dirty="0" sz="2750" spc="45">
                <a:latin typeface="Times New Roman"/>
                <a:cs typeface="Times New Roman"/>
              </a:rPr>
              <a:t>d</a:t>
            </a:r>
            <a:r>
              <a:rPr dirty="0" sz="2750" spc="-20">
                <a:latin typeface="Times New Roman"/>
                <a:cs typeface="Times New Roman"/>
              </a:rPr>
              <a:t>i</a:t>
            </a:r>
            <a:r>
              <a:rPr dirty="0" sz="2750" spc="45">
                <a:latin typeface="Times New Roman"/>
                <a:cs typeface="Times New Roman"/>
              </a:rPr>
              <a:t>n</a:t>
            </a:r>
            <a:r>
              <a:rPr dirty="0" sz="2750" spc="15">
                <a:latin typeface="Times New Roman"/>
                <a:cs typeface="Times New Roman"/>
              </a:rPr>
              <a:t>g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0">
                <a:latin typeface="Times New Roman"/>
                <a:cs typeface="Times New Roman"/>
              </a:rPr>
              <a:t>T</a:t>
            </a:r>
            <a:r>
              <a:rPr dirty="0" sz="2750" spc="45">
                <a:latin typeface="Times New Roman"/>
                <a:cs typeface="Times New Roman"/>
              </a:rPr>
              <a:t>h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-15">
                <a:latin typeface="Times New Roman"/>
                <a:cs typeface="Times New Roman"/>
              </a:rPr>
              <a:t>i</a:t>
            </a:r>
            <a:r>
              <a:rPr dirty="0" sz="2750" spc="10">
                <a:latin typeface="Times New Roman"/>
                <a:cs typeface="Times New Roman"/>
              </a:rPr>
              <a:t>r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30">
                <a:latin typeface="Times New Roman"/>
                <a:cs typeface="Times New Roman"/>
              </a:rPr>
              <a:t>N</a:t>
            </a:r>
            <a:r>
              <a:rPr dirty="0" sz="2750" spc="45">
                <a:latin typeface="Times New Roman"/>
                <a:cs typeface="Times New Roman"/>
              </a:rPr>
              <a:t>e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45">
                <a:latin typeface="Times New Roman"/>
                <a:cs typeface="Times New Roman"/>
              </a:rPr>
              <a:t>d</a:t>
            </a:r>
            <a:r>
              <a:rPr dirty="0" sz="2750" spc="10">
                <a:latin typeface="Times New Roman"/>
                <a:cs typeface="Times New Roman"/>
              </a:rPr>
              <a:t>s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5">
                <a:latin typeface="Times New Roman"/>
                <a:cs typeface="Times New Roman"/>
              </a:rPr>
              <a:t>a</a:t>
            </a:r>
            <a:r>
              <a:rPr dirty="0" sz="2750" spc="-25">
                <a:latin typeface="Times New Roman"/>
                <a:cs typeface="Times New Roman"/>
              </a:rPr>
              <a:t>n</a:t>
            </a:r>
            <a:r>
              <a:rPr dirty="0" sz="2750" spc="15">
                <a:latin typeface="Times New Roman"/>
                <a:cs typeface="Times New Roman"/>
              </a:rPr>
              <a:t>d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35">
                <a:latin typeface="Times New Roman"/>
                <a:cs typeface="Times New Roman"/>
              </a:rPr>
              <a:t>C</a:t>
            </a:r>
            <a:r>
              <a:rPr dirty="0" sz="2750" spc="45">
                <a:latin typeface="Times New Roman"/>
                <a:cs typeface="Times New Roman"/>
              </a:rPr>
              <a:t>o</a:t>
            </a:r>
            <a:r>
              <a:rPr dirty="0" sz="2750" spc="-25">
                <a:latin typeface="Times New Roman"/>
                <a:cs typeface="Times New Roman"/>
              </a:rPr>
              <a:t>n</a:t>
            </a:r>
            <a:r>
              <a:rPr dirty="0" sz="2750" spc="45">
                <a:latin typeface="Times New Roman"/>
                <a:cs typeface="Times New Roman"/>
              </a:rPr>
              <a:t>c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55">
                <a:latin typeface="Times New Roman"/>
                <a:cs typeface="Times New Roman"/>
              </a:rPr>
              <a:t>r</a:t>
            </a:r>
            <a:r>
              <a:rPr dirty="0" sz="2750" spc="-25">
                <a:latin typeface="Times New Roman"/>
                <a:cs typeface="Times New Roman"/>
              </a:rPr>
              <a:t>n</a:t>
            </a:r>
            <a:r>
              <a:rPr dirty="0" sz="2750" spc="10">
                <a:latin typeface="Times New Roman"/>
                <a:cs typeface="Times New Roman"/>
              </a:rPr>
              <a:t>s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35">
                <a:latin typeface="Times New Roman"/>
                <a:cs typeface="Times New Roman"/>
              </a:rPr>
              <a:t>R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45">
                <a:latin typeface="Times New Roman"/>
                <a:cs typeface="Times New Roman"/>
              </a:rPr>
              <a:t>g</a:t>
            </a:r>
            <a:r>
              <a:rPr dirty="0" sz="2750" spc="45">
                <a:latin typeface="Times New Roman"/>
                <a:cs typeface="Times New Roman"/>
              </a:rPr>
              <a:t>a</a:t>
            </a:r>
            <a:r>
              <a:rPr dirty="0" sz="2750" spc="-15">
                <a:latin typeface="Times New Roman"/>
                <a:cs typeface="Times New Roman"/>
              </a:rPr>
              <a:t>r</a:t>
            </a:r>
            <a:r>
              <a:rPr dirty="0" sz="2750" spc="45">
                <a:latin typeface="Times New Roman"/>
                <a:cs typeface="Times New Roman"/>
              </a:rPr>
              <a:t>d</a:t>
            </a:r>
            <a:r>
              <a:rPr dirty="0" sz="2750" spc="-20">
                <a:latin typeface="Times New Roman"/>
                <a:cs typeface="Times New Roman"/>
              </a:rPr>
              <a:t>i</a:t>
            </a:r>
            <a:r>
              <a:rPr dirty="0" sz="2750" spc="45">
                <a:latin typeface="Times New Roman"/>
                <a:cs typeface="Times New Roman"/>
              </a:rPr>
              <a:t>n</a:t>
            </a:r>
            <a:r>
              <a:rPr dirty="0" sz="2750" spc="10">
                <a:latin typeface="Times New Roman"/>
                <a:cs typeface="Times New Roman"/>
              </a:rPr>
              <a:t>g  </a:t>
            </a:r>
            <a:r>
              <a:rPr dirty="0" sz="2750" spc="15">
                <a:latin typeface="Times New Roman"/>
                <a:cs typeface="Times New Roman"/>
              </a:rPr>
              <a:t>Keylogger</a:t>
            </a:r>
            <a:r>
              <a:rPr dirty="0" sz="2750" spc="35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Protection</a:t>
            </a:r>
            <a:endParaRPr sz="2750">
              <a:latin typeface="Times New Roman"/>
              <a:cs typeface="Times New Roman"/>
            </a:endParaRPr>
          </a:p>
          <a:p>
            <a:pPr marL="298450" marR="5080" indent="-286385">
              <a:lnSpc>
                <a:spcPct val="152500"/>
              </a:lnSpc>
              <a:buFont typeface="Arial MT"/>
              <a:buChar char="•"/>
              <a:tabLst>
                <a:tab pos="298450" algn="l"/>
                <a:tab pos="299085" algn="l"/>
                <a:tab pos="1746885" algn="l"/>
                <a:tab pos="3241040" algn="l"/>
                <a:tab pos="3667760" algn="l"/>
                <a:tab pos="4547235" algn="l"/>
                <a:tab pos="5130800" algn="l"/>
                <a:tab pos="7254240" algn="l"/>
                <a:tab pos="7701915" algn="l"/>
              </a:tabLst>
            </a:pPr>
            <a:r>
              <a:rPr dirty="0" sz="2750" spc="-185">
                <a:latin typeface="Times New Roman"/>
                <a:cs typeface="Times New Roman"/>
              </a:rPr>
              <a:t>T</a:t>
            </a:r>
            <a:r>
              <a:rPr dirty="0" sz="2750" spc="45">
                <a:latin typeface="Times New Roman"/>
                <a:cs typeface="Times New Roman"/>
              </a:rPr>
              <a:t>a</a:t>
            </a:r>
            <a:r>
              <a:rPr dirty="0" sz="2750" spc="-20">
                <a:latin typeface="Times New Roman"/>
                <a:cs typeface="Times New Roman"/>
              </a:rPr>
              <a:t>il</a:t>
            </a:r>
            <a:r>
              <a:rPr dirty="0" sz="2750" spc="40">
                <a:latin typeface="Times New Roman"/>
                <a:cs typeface="Times New Roman"/>
              </a:rPr>
              <a:t>o</a:t>
            </a:r>
            <a:r>
              <a:rPr dirty="0" sz="2750" spc="50">
                <a:latin typeface="Times New Roman"/>
                <a:cs typeface="Times New Roman"/>
              </a:rPr>
              <a:t>r</a:t>
            </a:r>
            <a:r>
              <a:rPr dirty="0" sz="2750" spc="-20">
                <a:latin typeface="Times New Roman"/>
                <a:cs typeface="Times New Roman"/>
              </a:rPr>
              <a:t>i</a:t>
            </a:r>
            <a:r>
              <a:rPr dirty="0" sz="2750" spc="40">
                <a:latin typeface="Times New Roman"/>
                <a:cs typeface="Times New Roman"/>
              </a:rPr>
              <a:t>n</a:t>
            </a:r>
            <a:r>
              <a:rPr dirty="0" sz="2750" spc="10">
                <a:latin typeface="Times New Roman"/>
                <a:cs typeface="Times New Roman"/>
              </a:rPr>
              <a:t>g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0">
                <a:latin typeface="Times New Roman"/>
                <a:cs typeface="Times New Roman"/>
              </a:rPr>
              <a:t>S</a:t>
            </a:r>
            <a:r>
              <a:rPr dirty="0" sz="2750" spc="45">
                <a:latin typeface="Times New Roman"/>
                <a:cs typeface="Times New Roman"/>
              </a:rPr>
              <a:t>o</a:t>
            </a:r>
            <a:r>
              <a:rPr dirty="0" sz="2750" spc="-15">
                <a:latin typeface="Times New Roman"/>
                <a:cs typeface="Times New Roman"/>
              </a:rPr>
              <a:t>l</a:t>
            </a:r>
            <a:r>
              <a:rPr dirty="0" sz="2750" spc="45">
                <a:latin typeface="Times New Roman"/>
                <a:cs typeface="Times New Roman"/>
              </a:rPr>
              <a:t>u</a:t>
            </a:r>
            <a:r>
              <a:rPr dirty="0" sz="2750" spc="-15">
                <a:latin typeface="Times New Roman"/>
                <a:cs typeface="Times New Roman"/>
              </a:rPr>
              <a:t>ti</a:t>
            </a:r>
            <a:r>
              <a:rPr dirty="0" sz="2750" spc="45">
                <a:latin typeface="Times New Roman"/>
                <a:cs typeface="Times New Roman"/>
              </a:rPr>
              <a:t>on</a:t>
            </a:r>
            <a:r>
              <a:rPr dirty="0" sz="2750" spc="10">
                <a:latin typeface="Times New Roman"/>
                <a:cs typeface="Times New Roman"/>
              </a:rPr>
              <a:t>s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5">
                <a:latin typeface="Times New Roman"/>
                <a:cs typeface="Times New Roman"/>
              </a:rPr>
              <a:t>t</a:t>
            </a:r>
            <a:r>
              <a:rPr dirty="0" sz="2750" spc="10">
                <a:latin typeface="Times New Roman"/>
                <a:cs typeface="Times New Roman"/>
              </a:rPr>
              <a:t>o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20">
                <a:latin typeface="Times New Roman"/>
                <a:cs typeface="Times New Roman"/>
              </a:rPr>
              <a:t>M</a:t>
            </a:r>
            <a:r>
              <a:rPr dirty="0" sz="2750" spc="50">
                <a:latin typeface="Times New Roman"/>
                <a:cs typeface="Times New Roman"/>
              </a:rPr>
              <a:t>e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5">
                <a:latin typeface="Times New Roman"/>
                <a:cs typeface="Times New Roman"/>
              </a:rPr>
              <a:t>t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20">
                <a:latin typeface="Times New Roman"/>
                <a:cs typeface="Times New Roman"/>
              </a:rPr>
              <a:t>t</a:t>
            </a:r>
            <a:r>
              <a:rPr dirty="0" sz="2750" spc="45">
                <a:latin typeface="Times New Roman"/>
                <a:cs typeface="Times New Roman"/>
              </a:rPr>
              <a:t>h</a:t>
            </a:r>
            <a:r>
              <a:rPr dirty="0" sz="2750" spc="10">
                <a:latin typeface="Times New Roman"/>
                <a:cs typeface="Times New Roman"/>
              </a:rPr>
              <a:t>e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35">
                <a:latin typeface="Times New Roman"/>
                <a:cs typeface="Times New Roman"/>
              </a:rPr>
              <a:t>R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45">
                <a:latin typeface="Times New Roman"/>
                <a:cs typeface="Times New Roman"/>
              </a:rPr>
              <a:t>qu</a:t>
            </a:r>
            <a:r>
              <a:rPr dirty="0" sz="2750" spc="-20">
                <a:latin typeface="Times New Roman"/>
                <a:cs typeface="Times New Roman"/>
              </a:rPr>
              <a:t>i</a:t>
            </a:r>
            <a:r>
              <a:rPr dirty="0" sz="2750" spc="55">
                <a:latin typeface="Times New Roman"/>
                <a:cs typeface="Times New Roman"/>
              </a:rPr>
              <a:t>r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30">
                <a:latin typeface="Times New Roman"/>
                <a:cs typeface="Times New Roman"/>
              </a:rPr>
              <a:t>m</a:t>
            </a:r>
            <a:r>
              <a:rPr dirty="0" sz="2750" spc="50">
                <a:latin typeface="Times New Roman"/>
                <a:cs typeface="Times New Roman"/>
              </a:rPr>
              <a:t>e</a:t>
            </a:r>
            <a:r>
              <a:rPr dirty="0" sz="2750" spc="-30">
                <a:latin typeface="Times New Roman"/>
                <a:cs typeface="Times New Roman"/>
              </a:rPr>
              <a:t>n</a:t>
            </a:r>
            <a:r>
              <a:rPr dirty="0" sz="2750" spc="55">
                <a:latin typeface="Times New Roman"/>
                <a:cs typeface="Times New Roman"/>
              </a:rPr>
              <a:t>t</a:t>
            </a:r>
            <a:r>
              <a:rPr dirty="0" sz="2750" spc="10">
                <a:latin typeface="Times New Roman"/>
                <a:cs typeface="Times New Roman"/>
              </a:rPr>
              <a:t>s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45">
                <a:latin typeface="Times New Roman"/>
                <a:cs typeface="Times New Roman"/>
              </a:rPr>
              <a:t>o</a:t>
            </a:r>
            <a:r>
              <a:rPr dirty="0" sz="2750" spc="5">
                <a:latin typeface="Times New Roman"/>
                <a:cs typeface="Times New Roman"/>
              </a:rPr>
              <a:t>f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270">
                <a:latin typeface="Times New Roman"/>
                <a:cs typeface="Times New Roman"/>
              </a:rPr>
              <a:t>V</a:t>
            </a:r>
            <a:r>
              <a:rPr dirty="0" sz="2750" spc="-25">
                <a:latin typeface="Times New Roman"/>
                <a:cs typeface="Times New Roman"/>
              </a:rPr>
              <a:t>a</a:t>
            </a:r>
            <a:r>
              <a:rPr dirty="0" sz="2750" spc="50">
                <a:latin typeface="Times New Roman"/>
                <a:cs typeface="Times New Roman"/>
              </a:rPr>
              <a:t>r</a:t>
            </a:r>
            <a:r>
              <a:rPr dirty="0" sz="2750" spc="-20">
                <a:latin typeface="Times New Roman"/>
                <a:cs typeface="Times New Roman"/>
              </a:rPr>
              <a:t>i</a:t>
            </a:r>
            <a:r>
              <a:rPr dirty="0" sz="2750" spc="40">
                <a:latin typeface="Times New Roman"/>
                <a:cs typeface="Times New Roman"/>
              </a:rPr>
              <a:t>ou</a:t>
            </a:r>
            <a:r>
              <a:rPr dirty="0" sz="2750" spc="5">
                <a:latin typeface="Times New Roman"/>
                <a:cs typeface="Times New Roman"/>
              </a:rPr>
              <a:t>s  </a:t>
            </a:r>
            <a:r>
              <a:rPr dirty="0" sz="2750" spc="15">
                <a:latin typeface="Times New Roman"/>
                <a:cs typeface="Times New Roman"/>
              </a:rPr>
              <a:t>User</a:t>
            </a:r>
            <a:r>
              <a:rPr dirty="0" sz="2750" spc="25">
                <a:latin typeface="Times New Roman"/>
                <a:cs typeface="Times New Roman"/>
              </a:rPr>
              <a:t> Groups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841057"/>
            <a:ext cx="9051290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none" spc="-45"/>
              <a:t>Y</a:t>
            </a:r>
            <a:r>
              <a:rPr dirty="0" u="none" spc="5"/>
              <a:t>O</a:t>
            </a:r>
            <a:r>
              <a:rPr dirty="0" u="none" spc="20"/>
              <a:t>U</a:t>
            </a:r>
            <a:r>
              <a:rPr dirty="0" u="none" spc="15"/>
              <a:t>R</a:t>
            </a:r>
            <a:r>
              <a:rPr dirty="0" u="none" spc="-10"/>
              <a:t> </a:t>
            </a:r>
            <a:r>
              <a:rPr dirty="0" u="none" spc="15"/>
              <a:t>S</a:t>
            </a:r>
            <a:r>
              <a:rPr dirty="0" u="none" spc="5"/>
              <a:t>O</a:t>
            </a:r>
            <a:r>
              <a:rPr dirty="0" u="none" spc="-10"/>
              <a:t>L</a:t>
            </a:r>
            <a:r>
              <a:rPr dirty="0" u="none" spc="50"/>
              <a:t>U</a:t>
            </a:r>
            <a:r>
              <a:rPr dirty="0" u="none" spc="-40"/>
              <a:t>T</a:t>
            </a:r>
            <a:r>
              <a:rPr dirty="0" u="none" spc="-40"/>
              <a:t>I</a:t>
            </a:r>
            <a:r>
              <a:rPr dirty="0" u="none" spc="5"/>
              <a:t>O</a:t>
            </a:r>
            <a:r>
              <a:rPr dirty="0" u="none" spc="275"/>
              <a:t>N</a:t>
            </a:r>
            <a:r>
              <a:rPr dirty="0" u="none" spc="-35"/>
              <a:t>A</a:t>
            </a:r>
            <a:r>
              <a:rPr dirty="0" u="none" spc="-10"/>
              <a:t>N</a:t>
            </a:r>
            <a:r>
              <a:rPr dirty="0" u="none" spc="15"/>
              <a:t>D</a:t>
            </a:r>
            <a:r>
              <a:rPr dirty="0" u="none" spc="15"/>
              <a:t> </a:t>
            </a:r>
            <a:r>
              <a:rPr dirty="0" u="none" spc="-35"/>
              <a:t>I</a:t>
            </a:r>
            <a:r>
              <a:rPr dirty="0" u="none" spc="-45"/>
              <a:t>T</a:t>
            </a:r>
            <a:r>
              <a:rPr dirty="0" u="none" spc="10"/>
              <a:t>S</a:t>
            </a:r>
            <a:r>
              <a:rPr dirty="0" u="none" spc="-15"/>
              <a:t> </a:t>
            </a:r>
            <a:r>
              <a:rPr dirty="0" u="none" spc="-715"/>
              <a:t>V</a:t>
            </a:r>
            <a:r>
              <a:rPr dirty="0" u="none" spc="-40"/>
              <a:t>A</a:t>
            </a:r>
            <a:r>
              <a:rPr dirty="0" u="none" spc="-5"/>
              <a:t>L</a:t>
            </a:r>
            <a:r>
              <a:rPr dirty="0" u="none" spc="45"/>
              <a:t>U</a:t>
            </a:r>
            <a:r>
              <a:rPr dirty="0" u="none" spc="15"/>
              <a:t>E</a:t>
            </a:r>
            <a:r>
              <a:rPr dirty="0" u="none" spc="-85"/>
              <a:t> </a:t>
            </a:r>
            <a:r>
              <a:rPr dirty="0" u="none" spc="-25"/>
              <a:t>P</a:t>
            </a:r>
            <a:r>
              <a:rPr dirty="0" u="none" spc="-35"/>
              <a:t>R</a:t>
            </a:r>
            <a:r>
              <a:rPr dirty="0" u="none" spc="10"/>
              <a:t>O</a:t>
            </a:r>
            <a:r>
              <a:rPr dirty="0" u="none" spc="-25"/>
              <a:t>P</a:t>
            </a:r>
            <a:r>
              <a:rPr dirty="0" u="none" spc="5"/>
              <a:t>O</a:t>
            </a:r>
            <a:r>
              <a:rPr dirty="0" u="none" spc="15"/>
              <a:t>S</a:t>
            </a:r>
            <a:r>
              <a:rPr dirty="0" u="none" spc="-40"/>
              <a:t>I</a:t>
            </a:r>
            <a:r>
              <a:rPr dirty="0" u="none" spc="-40"/>
              <a:t>T</a:t>
            </a:r>
            <a:r>
              <a:rPr dirty="0" u="none" spc="-40"/>
              <a:t>I</a:t>
            </a:r>
            <a:r>
              <a:rPr dirty="0" u="none" spc="5"/>
              <a:t>O</a:t>
            </a:r>
            <a:r>
              <a:rPr dirty="0" u="none" spc="1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90C225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29279" y="1706308"/>
            <a:ext cx="6245860" cy="4422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130"/>
              </a:spcBef>
            </a:pPr>
            <a:r>
              <a:rPr dirty="0" sz="2400" spc="-5">
                <a:latin typeface="Times New Roman"/>
                <a:cs typeface="Times New Roman"/>
              </a:rPr>
              <a:t>Our solution </a:t>
            </a:r>
            <a:r>
              <a:rPr dirty="0" sz="2400" spc="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keylogger </a:t>
            </a:r>
            <a:r>
              <a:rPr dirty="0" sz="2400" spc="-1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security project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involves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sophisticated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software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application</a:t>
            </a:r>
            <a:r>
              <a:rPr dirty="0" sz="2400">
                <a:latin typeface="Times New Roman"/>
                <a:cs typeface="Times New Roman"/>
              </a:rPr>
              <a:t> designed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discreetly</a:t>
            </a:r>
            <a:r>
              <a:rPr dirty="0" sz="2400">
                <a:latin typeface="Times New Roman"/>
                <a:cs typeface="Times New Roman"/>
              </a:rPr>
              <a:t> log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keystrokes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target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</a:t>
            </a:r>
            <a:r>
              <a:rPr dirty="0" sz="2400">
                <a:latin typeface="Times New Roman"/>
                <a:cs typeface="Times New Roman"/>
              </a:rPr>
              <a:t> while </a:t>
            </a:r>
            <a:r>
              <a:rPr dirty="0" sz="2400" spc="-5">
                <a:latin typeface="Times New Roman"/>
                <a:cs typeface="Times New Roman"/>
              </a:rPr>
              <a:t>prioritizing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security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privacy. </a:t>
            </a:r>
            <a:r>
              <a:rPr dirty="0" sz="2400" spc="1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keylogger </a:t>
            </a:r>
            <a:r>
              <a:rPr dirty="0" sz="2400">
                <a:latin typeface="Times New Roman"/>
                <a:cs typeface="Times New Roman"/>
              </a:rPr>
              <a:t>will operate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covertly, </a:t>
            </a:r>
            <a:r>
              <a:rPr dirty="0" sz="2400">
                <a:latin typeface="Times New Roman"/>
                <a:cs typeface="Times New Roman"/>
              </a:rPr>
              <a:t>capturing </a:t>
            </a:r>
            <a:r>
              <a:rPr dirty="0" sz="2400" spc="-5">
                <a:latin typeface="Times New Roman"/>
                <a:cs typeface="Times New Roman"/>
              </a:rPr>
              <a:t>all keyboard </a:t>
            </a:r>
            <a:r>
              <a:rPr dirty="0" sz="2400">
                <a:latin typeface="Times New Roman"/>
                <a:cs typeface="Times New Roman"/>
              </a:rPr>
              <a:t>inputs without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user's knowledge, </a:t>
            </a:r>
            <a:r>
              <a:rPr dirty="0" sz="2400" spc="-10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securely storing the </a:t>
            </a:r>
            <a:r>
              <a:rPr dirty="0" sz="2400" spc="-5">
                <a:latin typeface="Times New Roman"/>
                <a:cs typeface="Times New Roman"/>
              </a:rPr>
              <a:t>logged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17" y="44830"/>
            <a:ext cx="398716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z="4400" spc="-95"/>
              <a:t>Value</a:t>
            </a:r>
            <a:r>
              <a:rPr dirty="0" u="none" sz="4400" spc="-125"/>
              <a:t> </a:t>
            </a:r>
            <a:r>
              <a:rPr dirty="0" u="none" sz="4400"/>
              <a:t>proposition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44059" y="1742503"/>
            <a:ext cx="333057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5">
                <a:latin typeface="Times New Roman"/>
                <a:cs typeface="Times New Roman"/>
              </a:rPr>
              <a:t>organizations</a:t>
            </a:r>
            <a:r>
              <a:rPr dirty="0" sz="1550" spc="415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about</a:t>
            </a:r>
            <a:r>
              <a:rPr dirty="0" sz="1550" spc="390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the</a:t>
            </a:r>
            <a:r>
              <a:rPr dirty="0" sz="1550" spc="40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potential 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risks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9706" y="1742503"/>
            <a:ext cx="8128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5">
                <a:latin typeface="Times New Roman"/>
                <a:cs typeface="Times New Roman"/>
              </a:rPr>
              <a:t>posed</a:t>
            </a:r>
            <a:r>
              <a:rPr dirty="0" sz="1550" spc="370">
                <a:latin typeface="Times New Roman"/>
                <a:cs typeface="Times New Roman"/>
              </a:rPr>
              <a:t> </a:t>
            </a:r>
            <a:r>
              <a:rPr dirty="0" sz="1550" spc="45">
                <a:latin typeface="Times New Roman"/>
                <a:cs typeface="Times New Roman"/>
              </a:rPr>
              <a:t>by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57" y="1150874"/>
            <a:ext cx="4130040" cy="12198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latin typeface="Trebuchet MS"/>
                <a:cs typeface="Trebuchet MS"/>
              </a:rPr>
              <a:t>1</a:t>
            </a:r>
            <a:r>
              <a:rPr dirty="0" sz="2750" spc="15" b="1">
                <a:latin typeface="Times New Roman"/>
                <a:cs typeface="Times New Roman"/>
              </a:rPr>
              <a:t>.</a:t>
            </a:r>
            <a:r>
              <a:rPr dirty="0" sz="2750" spc="5" b="1"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Enhanced</a:t>
            </a:r>
            <a:r>
              <a:rPr dirty="0" u="heavy" sz="20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Security</a:t>
            </a:r>
            <a:r>
              <a:rPr dirty="0" u="heavy" sz="2000" spc="-1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Awareness</a:t>
            </a:r>
            <a:r>
              <a:rPr dirty="0" u="heavy" sz="1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550" spc="20" b="1">
                <a:latin typeface="Times New Roman"/>
                <a:cs typeface="Times New Roman"/>
              </a:rPr>
              <a:t>Understanding</a:t>
            </a:r>
            <a:r>
              <a:rPr dirty="0" sz="1550" spc="405" b="1">
                <a:latin typeface="Times New Roman"/>
                <a:cs typeface="Times New Roman"/>
              </a:rPr>
              <a:t> </a:t>
            </a:r>
            <a:r>
              <a:rPr dirty="0" sz="1550" spc="15" b="1">
                <a:latin typeface="Times New Roman"/>
                <a:cs typeface="Times New Roman"/>
              </a:rPr>
              <a:t>Threats: </a:t>
            </a:r>
            <a:r>
              <a:rPr dirty="0" sz="1550" spc="30" b="1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Educate </a:t>
            </a:r>
            <a:r>
              <a:rPr dirty="0" sz="1550" spc="80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users</a:t>
            </a:r>
            <a:r>
              <a:rPr dirty="0" sz="1550" spc="42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and</a:t>
            </a:r>
            <a:endParaRPr sz="155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995"/>
              </a:spcBef>
            </a:pPr>
            <a:r>
              <a:rPr dirty="0" sz="1550" spc="20">
                <a:latin typeface="Times New Roman"/>
                <a:cs typeface="Times New Roman"/>
              </a:rPr>
              <a:t>keyloggers.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457" y="2361557"/>
            <a:ext cx="9150985" cy="413004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550" spc="20" b="1">
                <a:latin typeface="Times New Roman"/>
                <a:cs typeface="Times New Roman"/>
              </a:rPr>
              <a:t>Proactive</a:t>
            </a:r>
            <a:r>
              <a:rPr dirty="0" sz="1550" b="1">
                <a:latin typeface="Times New Roman"/>
                <a:cs typeface="Times New Roman"/>
              </a:rPr>
              <a:t> </a:t>
            </a:r>
            <a:r>
              <a:rPr dirty="0" sz="1550" spc="15" b="1">
                <a:latin typeface="Times New Roman"/>
                <a:cs typeface="Times New Roman"/>
              </a:rPr>
              <a:t>Measures:</a:t>
            </a:r>
            <a:r>
              <a:rPr dirty="0" sz="1550" spc="35" b="1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Equip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stakeholders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with </a:t>
            </a:r>
            <a:r>
              <a:rPr dirty="0" sz="1550" spc="6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knowledge</a:t>
            </a:r>
            <a:r>
              <a:rPr dirty="0" sz="1550" spc="5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to 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detect</a:t>
            </a:r>
            <a:r>
              <a:rPr dirty="0" sz="1550" spc="5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and </a:t>
            </a:r>
            <a:r>
              <a:rPr dirty="0" sz="1550" spc="5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prevent</a:t>
            </a:r>
            <a:r>
              <a:rPr dirty="0" sz="1550" spc="45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keylogging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attacks.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800" spc="-5" b="1">
                <a:latin typeface="Times New Roman"/>
                <a:cs typeface="Times New Roman"/>
              </a:rPr>
              <a:t>2.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Comprehensive Protection Strategies: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7815" algn="l"/>
                <a:tab pos="298450" algn="l"/>
                <a:tab pos="3697604" algn="l"/>
                <a:tab pos="4645025" algn="l"/>
                <a:tab pos="6393815" algn="l"/>
              </a:tabLst>
            </a:pPr>
            <a:r>
              <a:rPr dirty="0" sz="1550" spc="25" b="1">
                <a:latin typeface="Times New Roman"/>
                <a:cs typeface="Times New Roman"/>
              </a:rPr>
              <a:t>Safeguarding</a:t>
            </a:r>
            <a:r>
              <a:rPr dirty="0" sz="1550" spc="250" b="1">
                <a:latin typeface="Times New Roman"/>
                <a:cs typeface="Times New Roman"/>
              </a:rPr>
              <a:t> </a:t>
            </a:r>
            <a:r>
              <a:rPr dirty="0" sz="1550" spc="15" b="1">
                <a:latin typeface="Times New Roman"/>
                <a:cs typeface="Times New Roman"/>
              </a:rPr>
              <a:t>Sensitive</a:t>
            </a:r>
            <a:r>
              <a:rPr dirty="0" sz="1550" spc="335" b="1">
                <a:latin typeface="Times New Roman"/>
                <a:cs typeface="Times New Roman"/>
              </a:rPr>
              <a:t> </a:t>
            </a:r>
            <a:r>
              <a:rPr dirty="0" sz="1550" spc="20" b="1">
                <a:latin typeface="Times New Roman"/>
                <a:cs typeface="Times New Roman"/>
              </a:rPr>
              <a:t>Information:	</a:t>
            </a:r>
            <a:r>
              <a:rPr dirty="0" sz="1550" spc="15">
                <a:latin typeface="Times New Roman"/>
                <a:cs typeface="Times New Roman"/>
              </a:rPr>
              <a:t>Highlight	</a:t>
            </a:r>
            <a:r>
              <a:rPr dirty="0" sz="1550" spc="20">
                <a:latin typeface="Times New Roman"/>
                <a:cs typeface="Times New Roman"/>
              </a:rPr>
              <a:t>methods</a:t>
            </a:r>
            <a:r>
              <a:rPr dirty="0" sz="1550" spc="30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to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protect	personal</a:t>
            </a:r>
            <a:r>
              <a:rPr dirty="0" sz="1550" spc="24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and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organizational</a:t>
            </a:r>
            <a:r>
              <a:rPr dirty="0" sz="1550" spc="27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data</a:t>
            </a:r>
            <a:endParaRPr sz="155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065"/>
              </a:spcBef>
            </a:pPr>
            <a:r>
              <a:rPr dirty="0" sz="1550" spc="20">
                <a:latin typeface="Times New Roman"/>
                <a:cs typeface="Times New Roman"/>
              </a:rPr>
              <a:t>from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keylogging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threats.</a:t>
            </a:r>
            <a:endParaRPr sz="155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2930"/>
              </a:lnSpc>
              <a:spcBef>
                <a:spcPts val="204"/>
              </a:spcBef>
              <a:buFont typeface="Arial MT"/>
              <a:buChar char="•"/>
              <a:tabLst>
                <a:tab pos="297815" algn="l"/>
                <a:tab pos="298450" algn="l"/>
                <a:tab pos="5095875" algn="l"/>
                <a:tab pos="6035675" algn="l"/>
              </a:tabLst>
            </a:pPr>
            <a:r>
              <a:rPr dirty="0" sz="1550" spc="20" b="1">
                <a:latin typeface="Times New Roman"/>
                <a:cs typeface="Times New Roman"/>
              </a:rPr>
              <a:t>Advanced</a:t>
            </a:r>
            <a:r>
              <a:rPr dirty="0" sz="1550" spc="305" b="1">
                <a:latin typeface="Times New Roman"/>
                <a:cs typeface="Times New Roman"/>
              </a:rPr>
              <a:t> </a:t>
            </a:r>
            <a:r>
              <a:rPr dirty="0" sz="1550" spc="20" b="1">
                <a:latin typeface="Times New Roman"/>
                <a:cs typeface="Times New Roman"/>
              </a:rPr>
              <a:t>Detection</a:t>
            </a:r>
            <a:r>
              <a:rPr dirty="0" sz="1550" spc="270" b="1">
                <a:latin typeface="Times New Roman"/>
                <a:cs typeface="Times New Roman"/>
              </a:rPr>
              <a:t> </a:t>
            </a:r>
            <a:r>
              <a:rPr dirty="0" sz="1550" spc="-10" b="1">
                <a:latin typeface="Times New Roman"/>
                <a:cs typeface="Times New Roman"/>
              </a:rPr>
              <a:t>Tools:</a:t>
            </a:r>
            <a:r>
              <a:rPr dirty="0" sz="1550" spc="285" b="1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Introduce</a:t>
            </a:r>
            <a:r>
              <a:rPr dirty="0" sz="1550" spc="254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state-of-the-art	</a:t>
            </a:r>
            <a:r>
              <a:rPr dirty="0" sz="1550" spc="10">
                <a:latin typeface="Times New Roman"/>
                <a:cs typeface="Times New Roman"/>
              </a:rPr>
              <a:t>tools</a:t>
            </a:r>
            <a:r>
              <a:rPr dirty="0" sz="1550" spc="31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and	</a:t>
            </a:r>
            <a:r>
              <a:rPr dirty="0" sz="1550" spc="15">
                <a:latin typeface="Times New Roman"/>
                <a:cs typeface="Times New Roman"/>
              </a:rPr>
              <a:t>techniques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to</a:t>
            </a:r>
            <a:r>
              <a:rPr dirty="0" sz="1550" spc="26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identify</a:t>
            </a:r>
            <a:r>
              <a:rPr dirty="0" sz="1550" spc="275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keyloggers</a:t>
            </a:r>
            <a:r>
              <a:rPr dirty="0" sz="1550" spc="245">
                <a:latin typeface="Times New Roman"/>
                <a:cs typeface="Times New Roman"/>
              </a:rPr>
              <a:t> </a:t>
            </a:r>
            <a:r>
              <a:rPr dirty="0" sz="1550" spc="45">
                <a:latin typeface="Times New Roman"/>
                <a:cs typeface="Times New Roman"/>
              </a:rPr>
              <a:t>on </a:t>
            </a:r>
            <a:r>
              <a:rPr dirty="0" sz="1550" spc="-375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various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devices.</a:t>
            </a:r>
            <a:endParaRPr sz="15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550" spc="20" b="1">
                <a:latin typeface="Times New Roman"/>
                <a:cs typeface="Times New Roman"/>
              </a:rPr>
              <a:t>Robust</a:t>
            </a:r>
            <a:r>
              <a:rPr dirty="0" sz="1550" spc="320" b="1">
                <a:latin typeface="Times New Roman"/>
                <a:cs typeface="Times New Roman"/>
              </a:rPr>
              <a:t> </a:t>
            </a:r>
            <a:r>
              <a:rPr dirty="0" sz="1550" spc="20" b="1">
                <a:latin typeface="Times New Roman"/>
                <a:cs typeface="Times New Roman"/>
              </a:rPr>
              <a:t>Countermeasures:</a:t>
            </a:r>
            <a:r>
              <a:rPr dirty="0" sz="1550" spc="330" b="1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Provide</a:t>
            </a:r>
            <a:r>
              <a:rPr dirty="0" sz="1550" spc="34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effective</a:t>
            </a:r>
            <a:r>
              <a:rPr dirty="0" sz="1550" spc="35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solutions</a:t>
            </a:r>
            <a:r>
              <a:rPr dirty="0" sz="1550" spc="34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to</a:t>
            </a:r>
            <a:r>
              <a:rPr dirty="0" sz="1550" spc="330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mitigate</a:t>
            </a:r>
            <a:r>
              <a:rPr dirty="0" sz="1550" spc="335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the</a:t>
            </a:r>
            <a:r>
              <a:rPr dirty="0" sz="1550" spc="30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impact</a:t>
            </a:r>
            <a:r>
              <a:rPr dirty="0" sz="1550" spc="365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of</a:t>
            </a:r>
            <a:r>
              <a:rPr dirty="0" sz="1550" spc="305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keylogging,</a:t>
            </a:r>
            <a:r>
              <a:rPr dirty="0" sz="1550" spc="32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including</a:t>
            </a:r>
            <a:endParaRPr sz="155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990"/>
              </a:spcBef>
            </a:pPr>
            <a:r>
              <a:rPr dirty="0" sz="1550" spc="15">
                <a:latin typeface="Times New Roman"/>
                <a:cs typeface="Times New Roman"/>
              </a:rPr>
              <a:t>software</a:t>
            </a:r>
            <a:r>
              <a:rPr dirty="0" sz="1550" spc="4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updates,</a:t>
            </a:r>
            <a:r>
              <a:rPr dirty="0" sz="1550" spc="6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antivirus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solutions,</a:t>
            </a:r>
            <a:r>
              <a:rPr dirty="0" sz="1550" spc="6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and</a:t>
            </a:r>
            <a:r>
              <a:rPr dirty="0" sz="1550" spc="5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behavioral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monitoring.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800" spc="-5" b="1">
                <a:latin typeface="Times New Roman"/>
                <a:cs typeface="Times New Roman"/>
              </a:rPr>
              <a:t>3</a:t>
            </a:r>
            <a:r>
              <a:rPr dirty="0" sz="1800" b="1">
                <a:latin typeface="Times New Roman"/>
                <a:cs typeface="Times New Roman"/>
              </a:rPr>
              <a:t>.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u="heavy" sz="18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ata</a:t>
            </a:r>
            <a:r>
              <a:rPr dirty="0" u="heavy" sz="1800" spc="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18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180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</a:t>
            </a:r>
            <a:r>
              <a:rPr dirty="0" u="heavy" sz="180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heavy" sz="1800" spc="-1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800" spc="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heavy" sz="1800" spc="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1800" spc="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18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8450" marR="11430" indent="-285750">
              <a:lnSpc>
                <a:spcPct val="1534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550" spc="25" b="1">
                <a:latin typeface="Times New Roman"/>
                <a:cs typeface="Times New Roman"/>
              </a:rPr>
              <a:t>Compliance</a:t>
            </a:r>
            <a:r>
              <a:rPr dirty="0" sz="1550" spc="265" b="1">
                <a:latin typeface="Times New Roman"/>
                <a:cs typeface="Times New Roman"/>
              </a:rPr>
              <a:t> </a:t>
            </a:r>
            <a:r>
              <a:rPr dirty="0" sz="1550" spc="30" b="1">
                <a:latin typeface="Times New Roman"/>
                <a:cs typeface="Times New Roman"/>
              </a:rPr>
              <a:t>with</a:t>
            </a:r>
            <a:r>
              <a:rPr dirty="0" sz="1550" spc="250" b="1">
                <a:latin typeface="Times New Roman"/>
                <a:cs typeface="Times New Roman"/>
              </a:rPr>
              <a:t> </a:t>
            </a:r>
            <a:r>
              <a:rPr dirty="0" sz="1550" spc="20" b="1">
                <a:latin typeface="Times New Roman"/>
                <a:cs typeface="Times New Roman"/>
              </a:rPr>
              <a:t>Regulations:</a:t>
            </a:r>
            <a:r>
              <a:rPr dirty="0" sz="1550" spc="290" b="1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Ensure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adherence</a:t>
            </a:r>
            <a:r>
              <a:rPr dirty="0" sz="1550" spc="32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to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data</a:t>
            </a:r>
            <a:r>
              <a:rPr dirty="0" sz="1550" spc="31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protection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regulations</a:t>
            </a:r>
            <a:r>
              <a:rPr dirty="0" sz="1550" spc="30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and</a:t>
            </a:r>
            <a:r>
              <a:rPr dirty="0" sz="1550" spc="310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standards</a:t>
            </a:r>
            <a:r>
              <a:rPr dirty="0" sz="1550" spc="27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to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avoid </a:t>
            </a:r>
            <a:r>
              <a:rPr dirty="0" sz="1550" spc="-370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legal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and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financial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repercussions.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dirty="0" sz="1100" spc="-2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6750" y="4857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6675" y="1685861"/>
            <a:ext cx="9539605" cy="5115560"/>
            <a:chOff x="66675" y="1685861"/>
            <a:chExt cx="9539605" cy="51155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6475" y="1685861"/>
              <a:ext cx="7329551" cy="433870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20852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z="4250" spc="5">
                <a:latin typeface="Trebuchet MS"/>
                <a:cs typeface="Trebuchet MS"/>
              </a:rPr>
              <a:t>THE</a:t>
            </a:r>
            <a:r>
              <a:rPr dirty="0" u="none" sz="4250" spc="10">
                <a:latin typeface="Trebuchet MS"/>
                <a:cs typeface="Trebuchet MS"/>
              </a:rPr>
              <a:t> </a:t>
            </a:r>
            <a:r>
              <a:rPr dirty="0" u="none" sz="4250" spc="20">
                <a:latin typeface="Trebuchet MS"/>
                <a:cs typeface="Trebuchet MS"/>
              </a:rPr>
              <a:t>WOW</a:t>
            </a:r>
            <a:r>
              <a:rPr dirty="0" u="none" sz="4250" spc="50">
                <a:latin typeface="Trebuchet MS"/>
                <a:cs typeface="Trebuchet MS"/>
              </a:rPr>
              <a:t> </a:t>
            </a:r>
            <a:r>
              <a:rPr dirty="0" u="none" sz="4250" spc="15">
                <a:latin typeface="Trebuchet MS"/>
                <a:cs typeface="Trebuchet MS"/>
              </a:rPr>
              <a:t>IN</a:t>
            </a:r>
            <a:r>
              <a:rPr dirty="0" u="none" sz="4250" spc="-105">
                <a:latin typeface="Trebuchet MS"/>
                <a:cs typeface="Trebuchet MS"/>
              </a:rPr>
              <a:t> </a:t>
            </a:r>
            <a:r>
              <a:rPr dirty="0" u="none" sz="4250" spc="15">
                <a:latin typeface="Trebuchet MS"/>
                <a:cs typeface="Trebuchet MS"/>
              </a:rPr>
              <a:t>YOUR</a:t>
            </a:r>
            <a:r>
              <a:rPr dirty="0" u="none" sz="4250" spc="-35">
                <a:latin typeface="Trebuchet MS"/>
                <a:cs typeface="Trebuchet MS"/>
              </a:rPr>
              <a:t> </a:t>
            </a:r>
            <a:r>
              <a:rPr dirty="0" u="none" sz="4250" spc="15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2024-06-20T11:38:19Z</dcterms:created>
  <dcterms:modified xsi:type="dcterms:W3CDTF">2024-06-20T11:38:19Z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2024-06-19T00:00:00Z</vt:filetime>
  </property>
  <property fmtid="{D5CDD505-2E9C-101B-9397-08002B2CF9AE}" pid="3" name="LastSaved">
    <vt:filetime>2024-06-20T00:00:00Z</vt:filetime>
  </property>
</Properties>
</file>