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1.jpg" ContentType="image/jpg"/>
  <Override PartName="/ppt/media/image16.jpg" ContentType="image/jpg"/>
  <Override PartName="/ppt/media/image17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69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1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8CE-6E2B-7E70-EF13-B6D1182C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15B9-6705-6606-5911-DA39957C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B4909-75AF-6FF7-9EF4-6140ACEC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1EB9F-6D2E-69E6-4881-79B2C139A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A6C5E-AA30-3F45-FE04-67482A71C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943BB-AEFA-9C11-F8E7-04BF0CF1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D0E71-3352-AD2A-84A0-74018B87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0FC14-1600-C1AA-6411-CFDBE5FC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9392-41B7-C627-6316-337C8013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3A5-10B8-130B-7380-E8F138A9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76F1-28F9-D9AC-DCEE-72703904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66208-8C86-5D1F-3E4B-EC921EA1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7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96084-5B78-2B18-1F55-B5E07C1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236C7-E794-328A-8647-13836FAB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C2DED-5112-999B-5976-33A4F7E6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1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C9F-332D-5F7C-3E95-D932EBF3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D0A8-B3A6-4685-6EA4-F32411D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BB9F-4D34-0F4C-9ABC-78D9E6E6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FD50-80E6-A1CF-92A8-CD0DE369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3D6B5-E8A4-BBCB-1002-A93CBE64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F359-58CE-2FD0-F419-7910B8AB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7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44A1-2570-71F5-06B3-5A83FF58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DFB6D-7A3C-2354-AF4C-86170CE54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0F1D-35AA-D9FB-370F-C0FDF236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B9EB9-E1B4-8306-C4E2-5F52A6A0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3A52-D8F7-0C4A-D63C-82B996E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608C4-096E-3333-BB9F-479283C4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14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0995-C467-C3A5-6427-D63DC6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BE0BC-00DA-2373-B855-BD5023E8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FD87-7C60-E64E-B6DF-7196A1A3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0F5B-E48F-EA1F-A2DB-286C3D79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953E-7F87-A22D-A377-F76FF895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7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7EAFD-5673-FB10-8916-6DEE2B622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56576-8CB7-6702-CACD-E06FB17F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DE18-17B9-FAB4-785D-C90366E3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2DE9-B424-5362-22BB-07EB6FD7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F55A-737C-63E8-9C0C-334E408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3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1F4B-9F08-5DBF-FD91-8B60D2E2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3D30-6BF4-3E33-E373-E1B89B44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A597-639E-EE17-BAF0-0989BD4D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3FA6-78F6-AE65-7C65-BED66573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BC1E-E67E-CD75-C133-18E49C81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56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DDE-42A0-838D-9733-12D6513B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7966-3D38-99C7-1904-EBA0BE8B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097B-3677-6B56-DC2A-1F752A04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B6B4-718E-0932-2414-36CF7A46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93CF-BEA4-2348-6C65-6EAF6682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31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BDE-1681-BACB-42DE-791BC38B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4895-B9FB-01EC-ECF5-7E4E2BCB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6633-C890-0291-97AE-E0893724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E579-0E57-38AD-5927-B12D2CD0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ECB4-1FC5-877C-6165-B5FF6E98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F579-491D-A0B2-6DCC-D17FE028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69DC-6403-EF30-832A-D6917CCB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59E04-0E26-F8E3-5480-96BD743E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5AB0-30FA-E50F-1A6C-541E3B74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597B-A9E4-BE66-4028-E6E8A5AA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63D51-D071-C5C9-6DD1-772AC14F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26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D4B9-7720-ECC1-C013-558F4C9F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DB12-58A7-6530-88B9-30DD4F69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1F513-68F0-5B0A-4979-83EDD42D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CD4E6-9F2F-91CE-C982-0A71C7BF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CD3FC-DAD8-27F3-F3BA-AC434C301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176B2-5AE9-CD94-44E9-168EBB8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74161-F816-2E28-48CD-34A9C886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2099E-8505-A719-B69E-CDF10685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47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E0F5B-63DF-248E-AE6F-BE0FDCB9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B2BB7-6179-0ED1-021C-C73AD22E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79BAE-14A5-250E-290A-6CDF7D1D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54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1CD-8349-58BF-A75E-D740F679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D463-ADA8-A43C-288D-6EE28C69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7DBF-9794-86AA-01FC-A65E2651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AAE4-4673-1F90-995C-336CDF60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C190-1B7C-5EEA-05B4-B432443C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14BF-8619-7FD1-73C5-FE6A0290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66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E4A1-2A2B-1EEF-C408-5EC2D5C6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95027-D5C6-3CA2-3856-E0D817E5D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7C7E-0C2C-46C6-FBC4-67596C6F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EC3E-3B02-FDBA-EADC-DD068589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6699-B0E4-D20D-30C8-F307E1A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0BDD-53AA-B9CA-75B7-9EBF861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78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0105-75E5-0DC2-486E-7CB2E9C2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CAE2-9F23-D0A4-4A6A-717DB23C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7829-513A-095C-9032-BA039077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0C6F-44C5-7678-9080-1B9FB6ED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E475-4003-4FF9-C54D-CC577626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12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19F99-3D87-23DB-71AE-C3C5D868C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1871E-3956-9B72-04B6-537B3606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D49B-58D4-8DE2-8569-A127E217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E82D-C840-6AD5-AD56-B6D65C3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108A-7C48-B762-89AC-07D9376F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57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EB87-FD42-B405-15B3-3842DCD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94065-490F-4E0F-0E96-84E13210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8040-4E48-3DC4-5CF7-2096A8A6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E64DF-79D2-6635-EFF2-60CBF7B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01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772402" cy="10058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1959293" cy="100584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03" y="1646133"/>
            <a:ext cx="5604629" cy="3501813"/>
          </a:xfrm>
        </p:spPr>
        <p:txBody>
          <a:bodyPr anchor="b">
            <a:normAutofit/>
          </a:bodyPr>
          <a:lstStyle>
            <a:lvl1pPr algn="l"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203" y="5282989"/>
            <a:ext cx="5604629" cy="2428451"/>
          </a:xfrm>
        </p:spPr>
        <p:txBody>
          <a:bodyPr>
            <a:normAutofit/>
          </a:bodyPr>
          <a:lstStyle>
            <a:lvl1pPr marL="0" indent="0" algn="l">
              <a:buNone/>
              <a:defRPr sz="1700" cap="all" baseline="0">
                <a:solidFill>
                  <a:schemeClr val="tx2"/>
                </a:solidFill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30894" y="7934964"/>
            <a:ext cx="1748790" cy="535517"/>
          </a:xfrm>
        </p:spPr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5202" y="7934964"/>
            <a:ext cx="3267115" cy="53551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8263" y="7934961"/>
            <a:ext cx="491569" cy="535517"/>
          </a:xfrm>
        </p:spPr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50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727652" y="907160"/>
            <a:ext cx="6315074" cy="2168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727652" y="3299248"/>
            <a:ext cx="6315074" cy="51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753787" y="8628807"/>
            <a:ext cx="1748790" cy="535517"/>
          </a:xfrm>
        </p:spPr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7650" y="8628805"/>
            <a:ext cx="3977560" cy="535517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1156" y="8628804"/>
            <a:ext cx="491569" cy="535517"/>
          </a:xfrm>
        </p:spPr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49" y="2081534"/>
            <a:ext cx="6315075" cy="4184014"/>
          </a:xfrm>
        </p:spPr>
        <p:txBody>
          <a:bodyPr anchor="b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49" y="6489064"/>
            <a:ext cx="6315075" cy="2016338"/>
          </a:xfrm>
        </p:spPr>
        <p:txBody>
          <a:bodyPr>
            <a:normAutofit/>
          </a:bodyPr>
          <a:lstStyle>
            <a:lvl1pPr marL="0" indent="0">
              <a:buNone/>
              <a:defRPr sz="153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58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649" y="3299246"/>
            <a:ext cx="3109973" cy="51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299246"/>
            <a:ext cx="3107947" cy="51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0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49" y="908054"/>
            <a:ext cx="6315075" cy="2167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67" y="3299246"/>
            <a:ext cx="2920557" cy="120840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4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650" y="4507651"/>
            <a:ext cx="3109974" cy="3986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194" y="3299245"/>
            <a:ext cx="2918530" cy="120840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4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7" y="4507651"/>
            <a:ext cx="3107947" cy="3986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96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76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4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25" y="894082"/>
            <a:ext cx="2458224" cy="2405163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078" y="869243"/>
            <a:ext cx="3755646" cy="762451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025" y="3299246"/>
            <a:ext cx="2458224" cy="519451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27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2" y="894080"/>
            <a:ext cx="3190868" cy="240516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07937" y="894080"/>
            <a:ext cx="2934789" cy="759968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72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50" y="3299246"/>
            <a:ext cx="3190869" cy="519451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110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49" y="6313509"/>
            <a:ext cx="6319126" cy="1201721"/>
          </a:xfrm>
        </p:spPr>
        <p:txBody>
          <a:bodyPr anchor="b"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7649" y="889425"/>
            <a:ext cx="6319126" cy="483967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72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21" y="7515229"/>
            <a:ext cx="6318172" cy="1000959"/>
          </a:xfrm>
        </p:spPr>
        <p:txBody>
          <a:bodyPr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089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79" y="894080"/>
            <a:ext cx="6315046" cy="5029200"/>
          </a:xfrm>
        </p:spPr>
        <p:txBody>
          <a:bodyPr anchor="ctr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50" y="6482081"/>
            <a:ext cx="6314092" cy="2011679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08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60" y="894081"/>
            <a:ext cx="5930504" cy="4031029"/>
          </a:xfrm>
        </p:spPr>
        <p:txBody>
          <a:bodyPr anchor="ctr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96912" y="4936150"/>
            <a:ext cx="5579590" cy="80515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49" y="6321215"/>
            <a:ext cx="6315077" cy="2184594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592092" y="1053739"/>
            <a:ext cx="388620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44852" y="4055293"/>
            <a:ext cx="388620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30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B3899-D1AD-ABAF-DFCA-FC0A301596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981450"/>
            <a:ext cx="819150" cy="819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0" y="3129929"/>
            <a:ext cx="6315076" cy="3684025"/>
          </a:xfrm>
        </p:spPr>
        <p:txBody>
          <a:bodyPr anchor="b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620" y="6831227"/>
            <a:ext cx="6314122" cy="1672945"/>
          </a:xfrm>
        </p:spPr>
        <p:txBody>
          <a:bodyPr anchor="t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6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27652" y="894080"/>
            <a:ext cx="6315074" cy="27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7649" y="3922546"/>
            <a:ext cx="2038023" cy="10058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650" y="4928386"/>
            <a:ext cx="2036967" cy="356537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164" y="3927198"/>
            <a:ext cx="2030046" cy="10058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8164" y="4933038"/>
            <a:ext cx="2030614" cy="356537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05932" y="3922546"/>
            <a:ext cx="2036792" cy="10058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05932" y="4928386"/>
            <a:ext cx="2036792" cy="356537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410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27651" y="894080"/>
            <a:ext cx="6315074" cy="27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7651" y="6460074"/>
            <a:ext cx="2036966" cy="84518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27651" y="3911597"/>
            <a:ext cx="2036966" cy="2235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3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7651" y="7305261"/>
            <a:ext cx="2036966" cy="119950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1772" y="6460074"/>
            <a:ext cx="2040255" cy="84518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61772" y="3911597"/>
            <a:ext cx="2039324" cy="2235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3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0841" y="7305257"/>
            <a:ext cx="2040255" cy="118850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06012" y="6460073"/>
            <a:ext cx="2034098" cy="84518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00" b="0" cap="all" baseline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05933" y="3911597"/>
            <a:ext cx="2036793" cy="2235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3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05932" y="7305255"/>
            <a:ext cx="2036792" cy="1188506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084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03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64531" y="894081"/>
            <a:ext cx="1278194" cy="7599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649" y="894081"/>
            <a:ext cx="4939727" cy="7599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BC23C-4B4F-AEEE-A763-145BFB4E8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76200"/>
            <a:ext cx="723900" cy="723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5D0A-5F6B-1378-2D12-BD63B42F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B0E45-050A-D74C-2980-34D758068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0D23-6024-46B8-ADE8-01BA8D2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78EA-546A-3E03-1597-42872966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73C6-44F0-2405-11D6-63873B82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5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931-8639-4CA4-E565-F185BE1C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3FF-BA22-1294-3388-7B89EA58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8FBE-5C84-D1CA-EC45-2E40805B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D51E-E0E5-4710-111B-148F2A11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0440-A65B-A54F-3876-DA5CD588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B21C-5132-435E-B606-FE57E212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5E65-6B06-5ABF-0370-3AC25E60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C826-0F4D-468B-4A2E-036A877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EE09-AC84-99F8-26E0-D42BE6A6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1F1B-D1DA-29E9-ED05-62C028B2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24EE-D160-743A-1C8F-3C0EE8A5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71D2-FA46-2E06-1CA1-1C81DB080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BD26-B40B-EBAD-C2A0-85284524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3D53A-9FE2-3B45-67BD-A7BF1AE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07D87-2D7C-D5F4-F3EE-2DECF4E4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F516-0276-D506-4FAD-758AE5A2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3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78821" y="9354736"/>
            <a:ext cx="21526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BCDE2-AFC9-048F-312A-D98293F9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5C5A-124F-E67F-4D5A-FDDE7D98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6F5B-8323-C0D8-3C24-85AF50032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6900-2CCA-48E9-A2B4-9A07A3DE3932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DDA5-BACA-244B-A94E-1045BB234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D91D-B88F-2CFC-4239-B85ACCA64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BAE0-75D2-4792-98E8-F6021C88D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2BD1F-0637-E3BB-1880-3A569DF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3C9E-082E-F16D-D46D-939F87B7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E5DC-8B8D-B9FF-0F3F-3A4FBB71E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A55A-FDC6-4329-983A-0019D8CEDCA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E83F-0EE8-754B-78FD-3725D8698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FF38-54D3-524D-5570-8B7D8DC36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69D9-8CD4-4DF3-9851-BA49A160D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772402" cy="10058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2145" y="1"/>
            <a:ext cx="7685508" cy="100584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52" y="907160"/>
            <a:ext cx="6315074" cy="216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52" y="3299248"/>
            <a:ext cx="6315074" cy="519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3787" y="862880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650" y="8628805"/>
            <a:ext cx="3977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1156" y="8628804"/>
            <a:ext cx="49156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</p:spTree>
    <p:extLst>
      <p:ext uri="{BB962C8B-B14F-4D97-AF65-F5344CB8AC3E}">
        <p14:creationId xmlns:p14="http://schemas.microsoft.com/office/powerpoint/2010/main" val="937297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06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120000"/>
        </a:lnSpc>
        <a:spcBef>
          <a:spcPts val="850"/>
        </a:spcBef>
        <a:buSzPct val="125000"/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120000"/>
        </a:lnSpc>
        <a:spcBef>
          <a:spcPts val="425"/>
        </a:spcBef>
        <a:buSzPct val="125000"/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3720"/>
            <a:ext cx="5969000" cy="22050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 u="sng" dirty="0">
              <a:latin typeface="Palatino Linotype"/>
              <a:cs typeface="Palatino Linotype"/>
            </a:endParaRPr>
          </a:p>
          <a:p>
            <a:pPr marL="297180" marR="5080" indent="-285115">
              <a:lnSpc>
                <a:spcPct val="106700"/>
              </a:lnSpc>
              <a:spcBef>
                <a:spcPts val="5"/>
              </a:spcBef>
              <a:buFont typeface="Georgia"/>
              <a:buAutoNum type="arabicPlain"/>
              <a:tabLst>
                <a:tab pos="297180" algn="l"/>
                <a:tab pos="297815" algn="l"/>
              </a:tabLst>
            </a:pPr>
            <a:r>
              <a:rPr sz="1400" b="1" u="sng" spc="-25" dirty="0">
                <a:latin typeface="Georgia"/>
                <a:cs typeface="Georgia"/>
              </a:rPr>
              <a:t>Probabilistic</a:t>
            </a:r>
            <a:r>
              <a:rPr sz="1400" b="1" u="sng" spc="100" dirty="0">
                <a:latin typeface="Georgia"/>
                <a:cs typeface="Georgia"/>
              </a:rPr>
              <a:t> </a:t>
            </a:r>
            <a:r>
              <a:rPr sz="1400" b="1" u="sng" spc="-25" dirty="0">
                <a:latin typeface="Georgia"/>
                <a:cs typeface="Georgia"/>
              </a:rPr>
              <a:t>Modeling</a:t>
            </a:r>
            <a:r>
              <a:rPr sz="1400" b="1" u="sng" spc="100" dirty="0">
                <a:latin typeface="Georgia"/>
                <a:cs typeface="Georgia"/>
              </a:rPr>
              <a:t> </a:t>
            </a:r>
            <a:r>
              <a:rPr sz="1400" b="1" u="sng" spc="-55" dirty="0">
                <a:latin typeface="Georgia"/>
                <a:cs typeface="Georgia"/>
              </a:rPr>
              <a:t>and</a:t>
            </a:r>
            <a:r>
              <a:rPr sz="1400" b="1" u="sng" spc="130" dirty="0">
                <a:latin typeface="Georgia"/>
                <a:cs typeface="Georgia"/>
              </a:rPr>
              <a:t> </a:t>
            </a:r>
            <a:r>
              <a:rPr sz="1400" b="1" u="sng" spc="-45" dirty="0">
                <a:latin typeface="Georgia"/>
                <a:cs typeface="Georgia"/>
              </a:rPr>
              <a:t>Reasoning</a:t>
            </a:r>
            <a:r>
              <a:rPr sz="1400" b="1" u="sng" spc="120" dirty="0">
                <a:latin typeface="Georgia"/>
                <a:cs typeface="Georgia"/>
              </a:rPr>
              <a:t> </a:t>
            </a:r>
            <a:r>
              <a:rPr sz="1400" b="1" u="sng" spc="-20" dirty="0">
                <a:latin typeface="Georgia"/>
                <a:cs typeface="Georgia"/>
              </a:rPr>
              <a:t>with</a:t>
            </a:r>
            <a:r>
              <a:rPr sz="1400" b="1" u="sng" spc="95" dirty="0">
                <a:latin typeface="Georgia"/>
                <a:cs typeface="Georgia"/>
              </a:rPr>
              <a:t> </a:t>
            </a:r>
            <a:r>
              <a:rPr sz="1400" b="1" u="sng" spc="5" dirty="0">
                <a:latin typeface="Georgia"/>
                <a:cs typeface="Georgia"/>
              </a:rPr>
              <a:t>Python</a:t>
            </a:r>
            <a:r>
              <a:rPr sz="1400" b="1" u="sng" spc="70" dirty="0">
                <a:latin typeface="Georgia"/>
                <a:cs typeface="Georgia"/>
              </a:rPr>
              <a:t> </a:t>
            </a:r>
            <a:r>
              <a:rPr sz="1400" b="1" spc="65" dirty="0">
                <a:latin typeface="Georgia"/>
                <a:cs typeface="Georgia"/>
              </a:rPr>
              <a:t>(PMP)</a:t>
            </a:r>
            <a:r>
              <a:rPr sz="1400" b="1" spc="42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: </a:t>
            </a:r>
            <a:r>
              <a:rPr sz="1400" b="1" spc="-345" dirty="0">
                <a:latin typeface="Georgia"/>
                <a:cs typeface="Georgia"/>
              </a:rPr>
              <a:t> </a:t>
            </a:r>
            <a:r>
              <a:rPr sz="1400" b="1" spc="85" dirty="0">
                <a:latin typeface="Georgia"/>
                <a:cs typeface="Georgia"/>
              </a:rPr>
              <a:t>PROJECT</a:t>
            </a:r>
            <a:endParaRPr sz="1400" dirty="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spcBef>
                <a:spcPts val="1195"/>
              </a:spcBef>
              <a:buFont typeface="Georgia"/>
              <a:buAutoNum type="arabicPlain"/>
              <a:tabLst>
                <a:tab pos="297180" algn="l"/>
                <a:tab pos="297815" algn="l"/>
              </a:tabLst>
            </a:pPr>
            <a:r>
              <a:rPr sz="1400" b="1" dirty="0">
                <a:latin typeface="Georgia"/>
                <a:cs typeface="Georgia"/>
              </a:rPr>
              <a:t>Project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15" dirty="0">
                <a:latin typeface="Georgia"/>
                <a:cs typeface="Georgia"/>
              </a:rPr>
              <a:t>Title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30" dirty="0">
                <a:latin typeface="Georgia"/>
                <a:cs typeface="Georgia"/>
              </a:rPr>
              <a:t>:-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7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EDA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Suicides</a:t>
            </a:r>
            <a:r>
              <a:rPr sz="1400" b="1" spc="17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1400" b="1" spc="-3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rate</a:t>
            </a:r>
            <a:r>
              <a:rPr sz="1400" b="1" spc="17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1400" b="1" spc="-6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in</a:t>
            </a:r>
            <a:r>
              <a:rPr sz="1400" b="1" spc="17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India</a:t>
            </a:r>
            <a:endParaRPr sz="1400" dirty="0">
              <a:solidFill>
                <a:schemeClr val="tx2">
                  <a:lumMod val="75000"/>
                </a:schemeClr>
              </a:solidFill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spcBef>
                <a:spcPts val="1195"/>
              </a:spcBef>
              <a:buFont typeface="Georgia"/>
              <a:buAutoNum type="arabicPlain"/>
              <a:tabLst>
                <a:tab pos="297180" algn="l"/>
                <a:tab pos="297815" algn="l"/>
              </a:tabLst>
            </a:pPr>
            <a:r>
              <a:rPr sz="1400" b="1" spc="-20" dirty="0">
                <a:latin typeface="Georgia"/>
                <a:cs typeface="Georgia"/>
              </a:rPr>
              <a:t>objective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30" dirty="0">
                <a:latin typeface="Georgia"/>
                <a:cs typeface="Georgia"/>
              </a:rPr>
              <a:t>:-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Performing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75" dirty="0">
                <a:latin typeface="Georgia"/>
                <a:cs typeface="Georgia"/>
              </a:rPr>
              <a:t>EDA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80" dirty="0">
                <a:latin typeface="Georgia"/>
                <a:cs typeface="Georgia"/>
              </a:rPr>
              <a:t>on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Suicides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30" dirty="0">
                <a:latin typeface="Georgia"/>
                <a:cs typeface="Georgia"/>
              </a:rPr>
              <a:t>rate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in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India</a:t>
            </a:r>
            <a:endParaRPr sz="1400" dirty="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spcBef>
                <a:spcPts val="1190"/>
              </a:spcBef>
              <a:buFont typeface="Georgia"/>
              <a:buAutoNum type="arabicPlain"/>
              <a:tabLst>
                <a:tab pos="297180" algn="l"/>
                <a:tab pos="297815" algn="l"/>
              </a:tabLst>
            </a:pPr>
            <a:r>
              <a:rPr sz="1400" b="1" spc="-35" dirty="0">
                <a:latin typeface="Georgia"/>
                <a:cs typeface="Georgia"/>
              </a:rPr>
              <a:t>importing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all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the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standard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libraries</a:t>
            </a:r>
            <a:endParaRPr sz="1400" dirty="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4265267"/>
            <a:ext cx="5944235" cy="765810"/>
            <a:chOff x="914400" y="4265267"/>
            <a:chExt cx="5944235" cy="765810"/>
          </a:xfrm>
        </p:grpSpPr>
        <p:sp>
          <p:nvSpPr>
            <p:cNvPr id="4" name="object 4"/>
            <p:cNvSpPr/>
            <p:nvPr/>
          </p:nvSpPr>
          <p:spPr>
            <a:xfrm>
              <a:off x="914400" y="4265267"/>
              <a:ext cx="5944235" cy="765810"/>
            </a:xfrm>
            <a:custGeom>
              <a:avLst/>
              <a:gdLst/>
              <a:ahLst/>
              <a:cxnLst/>
              <a:rect l="l" t="t" r="r" b="b"/>
              <a:pathLst>
                <a:path w="5944234" h="76581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39922"/>
                  </a:lnTo>
                  <a:lnTo>
                    <a:pt x="1988" y="749772"/>
                  </a:lnTo>
                  <a:lnTo>
                    <a:pt x="7411" y="757816"/>
                  </a:lnTo>
                  <a:lnTo>
                    <a:pt x="15455" y="763239"/>
                  </a:lnTo>
                  <a:lnTo>
                    <a:pt x="25305" y="765228"/>
                  </a:lnTo>
                  <a:lnTo>
                    <a:pt x="5918371" y="765228"/>
                  </a:lnTo>
                  <a:lnTo>
                    <a:pt x="5928221" y="763239"/>
                  </a:lnTo>
                  <a:lnTo>
                    <a:pt x="5936265" y="757816"/>
                  </a:lnTo>
                  <a:lnTo>
                    <a:pt x="5941688" y="749772"/>
                  </a:lnTo>
                  <a:lnTo>
                    <a:pt x="5943676" y="739922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4277919"/>
              <a:ext cx="5918835" cy="740410"/>
            </a:xfrm>
            <a:custGeom>
              <a:avLst/>
              <a:gdLst/>
              <a:ahLst/>
              <a:cxnLst/>
              <a:rect l="l" t="t" r="r" b="b"/>
              <a:pathLst>
                <a:path w="5918834" h="74041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27269"/>
                  </a:lnTo>
                  <a:lnTo>
                    <a:pt x="0" y="734258"/>
                  </a:lnTo>
                  <a:lnTo>
                    <a:pt x="5664" y="739922"/>
                  </a:lnTo>
                  <a:lnTo>
                    <a:pt x="5912706" y="739922"/>
                  </a:lnTo>
                  <a:lnTo>
                    <a:pt x="5918371" y="734258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4260798"/>
            <a:ext cx="185991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4820" marR="5080" indent="-452755">
              <a:lnSpc>
                <a:spcPct val="102600"/>
              </a:lnSpc>
              <a:spcBef>
                <a:spcPts val="55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[42]:</a:t>
            </a:r>
            <a:r>
              <a:rPr sz="1100" spc="335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b="1" spc="5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1100" b="1" spc="3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20" dirty="0">
                <a:solidFill>
                  <a:srgbClr val="0000FF"/>
                </a:solidFill>
                <a:latin typeface="Calibri"/>
                <a:cs typeface="Calibri"/>
              </a:rPr>
              <a:t>pandas</a:t>
            </a:r>
            <a:r>
              <a:rPr sz="1100" b="1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Calibri"/>
                <a:cs typeface="Calibri"/>
              </a:rPr>
              <a:t>as</a:t>
            </a:r>
            <a:r>
              <a:rPr sz="1100" b="1" spc="3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Calibri"/>
                <a:cs typeface="Calibri"/>
              </a:rPr>
              <a:t>pd </a:t>
            </a:r>
            <a:r>
              <a:rPr sz="1100" b="1" spc="-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b="1" spc="5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1100" b="1" spc="30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-65" dirty="0">
                <a:solidFill>
                  <a:srgbClr val="0000FF"/>
                </a:solidFill>
                <a:latin typeface="Calibri"/>
                <a:cs typeface="Calibri"/>
              </a:rPr>
              <a:t>numpy</a:t>
            </a:r>
            <a:r>
              <a:rPr sz="11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Calibri"/>
                <a:cs typeface="Calibri"/>
              </a:rPr>
              <a:t>as</a:t>
            </a:r>
            <a:r>
              <a:rPr sz="1100" b="1" spc="30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Calibri"/>
                <a:cs typeface="Calibri"/>
              </a:rPr>
              <a:t>np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153" y="4260798"/>
            <a:ext cx="17589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</a:t>
            </a:r>
            <a:r>
              <a:rPr sz="1100" i="1" spc="27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Data</a:t>
            </a:r>
            <a:r>
              <a:rPr sz="1100" i="1" spc="28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manipulation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</a:t>
            </a:r>
            <a:r>
              <a:rPr sz="1100" i="1" spc="27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Numerical</a:t>
            </a:r>
            <a:r>
              <a:rPr sz="1100" i="1" spc="28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3D7A7A"/>
                </a:solidFill>
                <a:latin typeface="Times New Roman"/>
                <a:cs typeface="Times New Roman"/>
              </a:rPr>
              <a:t>computations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604942"/>
            <a:ext cx="5676900" cy="911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  <a:tabLst>
                <a:tab pos="1953895" algn="l"/>
                <a:tab pos="2172335" algn="l"/>
                <a:tab pos="3627120" algn="l"/>
              </a:tabLst>
            </a:pPr>
            <a:r>
              <a:rPr sz="1100" b="1" spc="5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1100" b="1" spc="3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40" dirty="0">
                <a:solidFill>
                  <a:srgbClr val="0000FF"/>
                </a:solidFill>
                <a:latin typeface="Calibri"/>
                <a:cs typeface="Calibri"/>
              </a:rPr>
              <a:t>seaborn </a:t>
            </a:r>
            <a:r>
              <a:rPr sz="1100" b="1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Calibri"/>
                <a:cs typeface="Calibri"/>
              </a:rPr>
              <a:t>as</a:t>
            </a:r>
            <a:r>
              <a:rPr sz="1100" b="1" spc="3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0000FF"/>
                </a:solidFill>
                <a:latin typeface="Calibri"/>
                <a:cs typeface="Calibri"/>
              </a:rPr>
              <a:t>sns	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	Data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visualization	</a:t>
            </a:r>
            <a:r>
              <a:rPr sz="1100" i="1" spc="175" dirty="0">
                <a:solidFill>
                  <a:srgbClr val="3D7A7A"/>
                </a:solidFill>
                <a:latin typeface="Times New Roman"/>
                <a:cs typeface="Times New Roman"/>
              </a:rPr>
              <a:t>(built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on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top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Matplotlib)</a:t>
            </a:r>
            <a:endParaRPr sz="11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  <a:tabLst>
                <a:tab pos="2608580" algn="l"/>
                <a:tab pos="2827020" algn="l"/>
              </a:tabLst>
            </a:pPr>
            <a:r>
              <a:rPr sz="1100" b="1" spc="5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1100" b="1" spc="3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0000FF"/>
                </a:solidFill>
                <a:latin typeface="Calibri"/>
                <a:cs typeface="Calibri"/>
              </a:rPr>
              <a:t>matplotlib.pyplot</a:t>
            </a:r>
            <a:r>
              <a:rPr sz="1100" b="1" spc="3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Calibri"/>
                <a:cs typeface="Calibri"/>
              </a:rPr>
              <a:t>as</a:t>
            </a:r>
            <a:r>
              <a:rPr sz="1100" b="1" spc="3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b="1" spc="155" dirty="0">
                <a:solidFill>
                  <a:srgbClr val="0000FF"/>
                </a:solidFill>
                <a:latin typeface="Calibri"/>
                <a:cs typeface="Calibri"/>
              </a:rPr>
              <a:t>plt	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	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General-purpose</a:t>
            </a:r>
            <a:r>
              <a:rPr sz="1100" i="1" spc="27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data</a:t>
            </a:r>
            <a:r>
              <a:rPr sz="1100" i="1" spc="27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visualization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97180" algn="l"/>
              </a:tabLst>
            </a:pPr>
            <a:r>
              <a:rPr sz="1400" b="1" spc="-35" dirty="0">
                <a:latin typeface="Georgia"/>
                <a:cs typeface="Georgia"/>
              </a:rPr>
              <a:t>5	</a:t>
            </a:r>
            <a:r>
              <a:rPr sz="1400" b="1" spc="-25" dirty="0">
                <a:latin typeface="Georgia"/>
                <a:cs typeface="Georgia"/>
              </a:rPr>
              <a:t>Reading</a:t>
            </a:r>
            <a:r>
              <a:rPr sz="1400" b="1" spc="85" dirty="0">
                <a:latin typeface="Georgia"/>
                <a:cs typeface="Georgia"/>
              </a:rPr>
              <a:t> </a:t>
            </a:r>
            <a:r>
              <a:rPr sz="1400" b="1" spc="10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5666510"/>
            <a:ext cx="5944235" cy="249554"/>
            <a:chOff x="914400" y="5666510"/>
            <a:chExt cx="5944235" cy="249554"/>
          </a:xfrm>
        </p:grpSpPr>
        <p:sp>
          <p:nvSpPr>
            <p:cNvPr id="10" name="object 10"/>
            <p:cNvSpPr/>
            <p:nvPr/>
          </p:nvSpPr>
          <p:spPr>
            <a:xfrm>
              <a:off x="914400" y="5666510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7052" y="567916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0062" y="5662027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052" y="5679163"/>
            <a:ext cx="5918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Lucida Sans Unicode"/>
                <a:cs typeface="Lucida Sans Unicode"/>
              </a:rPr>
              <a:t>df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pd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read_csv(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40" dirty="0">
                <a:solidFill>
                  <a:srgbClr val="BA2121"/>
                </a:solidFill>
                <a:latin typeface="Lucida Sans Unicode"/>
                <a:cs typeface="Lucida Sans Unicode"/>
              </a:rPr>
              <a:t>Suicides_in_India.csv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2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6014186"/>
            <a:ext cx="5944235" cy="249554"/>
          </a:xfrm>
          <a:custGeom>
            <a:avLst/>
            <a:gdLst/>
            <a:ahLst/>
            <a:cxnLst/>
            <a:rect l="l" t="t" r="r" b="b"/>
            <a:pathLst>
              <a:path w="5944234" h="249554">
                <a:moveTo>
                  <a:pt x="5918371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223691"/>
                </a:lnTo>
                <a:lnTo>
                  <a:pt x="1988" y="233541"/>
                </a:lnTo>
                <a:lnTo>
                  <a:pt x="7411" y="241585"/>
                </a:lnTo>
                <a:lnTo>
                  <a:pt x="15455" y="247008"/>
                </a:lnTo>
                <a:lnTo>
                  <a:pt x="25305" y="248996"/>
                </a:lnTo>
                <a:lnTo>
                  <a:pt x="5918371" y="248996"/>
                </a:lnTo>
                <a:lnTo>
                  <a:pt x="5928221" y="247008"/>
                </a:lnTo>
                <a:lnTo>
                  <a:pt x="5936265" y="241585"/>
                </a:lnTo>
                <a:lnTo>
                  <a:pt x="5941688" y="233541"/>
                </a:lnTo>
                <a:lnTo>
                  <a:pt x="5943676" y="223691"/>
                </a:lnTo>
                <a:lnTo>
                  <a:pt x="5943676" y="25305"/>
                </a:lnTo>
                <a:lnTo>
                  <a:pt x="5941688" y="15455"/>
                </a:lnTo>
                <a:lnTo>
                  <a:pt x="5936265" y="7411"/>
                </a:lnTo>
                <a:lnTo>
                  <a:pt x="5928221" y="1988"/>
                </a:lnTo>
                <a:lnTo>
                  <a:pt x="5918371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1012" y="6026838"/>
          <a:ext cx="6363332" cy="24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9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691">
                <a:tc>
                  <a:txBody>
                    <a:bodyPr/>
                    <a:lstStyle/>
                    <a:p>
                      <a:pPr marR="10795" algn="ctr">
                        <a:lnSpc>
                          <a:spcPts val="1275"/>
                        </a:lnSpc>
                      </a:pPr>
                      <a:r>
                        <a:rPr sz="1100" spc="80" dirty="0">
                          <a:solidFill>
                            <a:srgbClr val="2F3E9F"/>
                          </a:solidFill>
                          <a:latin typeface="Lucida Sans Unicode"/>
                          <a:cs typeface="Lucida Sans Unicode"/>
                        </a:rPr>
                        <a:t>[44]: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75"/>
                        </a:lnSpc>
                      </a:pP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df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32">
                <a:tc>
                  <a:txBody>
                    <a:bodyPr/>
                    <a:lstStyle/>
                    <a:p>
                      <a:pPr marR="10795" algn="ctr">
                        <a:lnSpc>
                          <a:spcPts val="1295"/>
                        </a:lnSpc>
                        <a:spcBef>
                          <a:spcPts val="880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[44]: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880"/>
                        </a:spcBef>
                      </a:pP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State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880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Year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880"/>
                        </a:spcBef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Type_code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88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9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ISLANDS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9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ISLANDS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9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ISLANDS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9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ISLANDS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9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ISLANDS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90830" algn="l"/>
                        </a:tabLst>
                      </a:pPr>
                      <a:r>
                        <a:rPr sz="1100" spc="-530" dirty="0">
                          <a:latin typeface="Lucida Sans Unicode"/>
                          <a:cs typeface="Lucida Sans Unicode"/>
                        </a:rPr>
                        <a:t>…	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BENGAL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BENGAL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BENGAL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BENGAL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BENGAL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Social_Status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</a:t>
            </a:fld>
            <a:endParaRPr spc="-30" dirty="0"/>
          </a:p>
        </p:txBody>
      </p:sp>
      <p:sp>
        <p:nvSpPr>
          <p:cNvPr id="16" name="object 16"/>
          <p:cNvSpPr txBox="1"/>
          <p:nvPr/>
        </p:nvSpPr>
        <p:spPr>
          <a:xfrm>
            <a:off x="3637229" y="8588043"/>
            <a:ext cx="17716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45415">
              <a:lnSpc>
                <a:spcPct val="102600"/>
              </a:lnSpc>
              <a:spcBef>
                <a:spcPts val="55"/>
              </a:spcBef>
              <a:tabLst>
                <a:tab pos="594360" algn="l"/>
                <a:tab pos="739775" algn="l"/>
                <a:tab pos="1394460" algn="l"/>
              </a:tabLst>
            </a:pPr>
            <a:r>
              <a:rPr sz="1100" spc="-75" dirty="0">
                <a:latin typeface="Lucida Sans Unicode"/>
                <a:cs typeface="Lucida Sans Unicode"/>
              </a:rPr>
              <a:t>Type	</a:t>
            </a:r>
            <a:r>
              <a:rPr sz="1100" spc="-70" dirty="0">
                <a:latin typeface="Lucida Sans Unicode"/>
                <a:cs typeface="Lucida Sans Unicode"/>
              </a:rPr>
              <a:t>Gender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Age_group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Cancer</a:t>
            </a:r>
            <a:r>
              <a:rPr sz="1100" dirty="0">
                <a:latin typeface="Lucida Sans Unicode"/>
                <a:cs typeface="Lucida Sans Unicode"/>
              </a:rPr>
              <a:t>		</a:t>
            </a:r>
            <a:r>
              <a:rPr sz="1100" spc="-50" dirty="0">
                <a:latin typeface="Lucida Sans Unicode"/>
                <a:cs typeface="Lucida Sans Unicode"/>
              </a:rPr>
              <a:t>Male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114" dirty="0">
                <a:latin typeface="Lucida Sans Unicode"/>
                <a:cs typeface="Lucida Sans Unicode"/>
              </a:rPr>
              <a:t>15-29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984" y="8760115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25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A31FC7-368F-E630-0F4D-2385DB4B3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t="11675" r="39744" b="8722"/>
          <a:stretch/>
        </p:blipFill>
        <p:spPr>
          <a:xfrm>
            <a:off x="337781" y="315086"/>
            <a:ext cx="2184475" cy="9144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93A10E-4AA4-9DC0-CECF-7D9C8836C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BBE129-930C-FC40-16C7-DD6536FCE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996688"/>
            <a:ext cx="5001777" cy="36758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5463486"/>
            <a:ext cx="4215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sz="1400" b="1" spc="-30" dirty="0">
                <a:latin typeface="Georgia"/>
                <a:cs typeface="Georgia"/>
              </a:rPr>
              <a:t>10	</a:t>
            </a:r>
            <a:r>
              <a:rPr sz="1400" b="1" spc="-40" dirty="0">
                <a:latin typeface="Georgia"/>
                <a:cs typeface="Georgia"/>
              </a:rPr>
              <a:t>counting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the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number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males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and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females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5857640"/>
            <a:ext cx="5944235" cy="421640"/>
            <a:chOff x="914400" y="5857640"/>
            <a:chExt cx="5944235" cy="421640"/>
          </a:xfrm>
        </p:grpSpPr>
        <p:sp>
          <p:nvSpPr>
            <p:cNvPr id="5" name="object 5"/>
            <p:cNvSpPr/>
            <p:nvPr/>
          </p:nvSpPr>
          <p:spPr>
            <a:xfrm>
              <a:off x="914400" y="5857640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5870293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5853162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052" y="5870293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5" dirty="0">
                <a:latin typeface="Lucida Sans Unicode"/>
                <a:cs typeface="Lucida Sans Unicode"/>
              </a:rPr>
              <a:t>gender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pd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DataFrame(df[</a:t>
            </a:r>
            <a:r>
              <a:rPr sz="1100" spc="25" dirty="0">
                <a:solidFill>
                  <a:srgbClr val="BA2121"/>
                </a:solidFill>
                <a:latin typeface="Lucida Sans Unicode"/>
                <a:cs typeface="Lucida Sans Unicode"/>
              </a:rPr>
              <a:t>'Gender'</a:t>
            </a:r>
            <a:r>
              <a:rPr sz="1100" spc="25" dirty="0">
                <a:latin typeface="Lucida Sans Unicode"/>
                <a:cs typeface="Lucida Sans Unicode"/>
              </a:rPr>
              <a:t>]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value_counts())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Lucida Sans Unicode"/>
                <a:cs typeface="Lucida Sans Unicode"/>
              </a:rPr>
              <a:t>gender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062" y="6366597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[59]: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7873" y="6366597"/>
            <a:ext cx="46228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Lucida Sans Unicode"/>
                <a:cs typeface="Lucida Sans Unicode"/>
              </a:rPr>
              <a:t>Gender</a:t>
            </a:r>
            <a:endParaRPr sz="11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125" dirty="0">
                <a:latin typeface="Lucida Sans Unicode"/>
                <a:cs typeface="Lucida Sans Unicode"/>
              </a:rPr>
              <a:t>500</a:t>
            </a:r>
            <a:endParaRPr sz="11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125" dirty="0">
                <a:latin typeface="Lucida Sans Unicode"/>
                <a:cs typeface="Lucida Sans Unicode"/>
              </a:rPr>
              <a:t>500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984" y="6538669"/>
            <a:ext cx="4622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Lucida Sans Unicode"/>
                <a:cs typeface="Lucida Sans Unicode"/>
              </a:rPr>
              <a:t>Male 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Female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7064767"/>
            <a:ext cx="4547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Georgia"/>
                <a:cs typeface="Georgia"/>
              </a:rPr>
              <a:t>#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Piechart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showing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distributionn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suicides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cases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according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gender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4400" y="7343236"/>
            <a:ext cx="5944235" cy="777875"/>
            <a:chOff x="914400" y="7343236"/>
            <a:chExt cx="5944235" cy="777875"/>
          </a:xfrm>
        </p:grpSpPr>
        <p:sp>
          <p:nvSpPr>
            <p:cNvPr id="14" name="object 14"/>
            <p:cNvSpPr/>
            <p:nvPr/>
          </p:nvSpPr>
          <p:spPr>
            <a:xfrm>
              <a:off x="914400" y="7343236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7052" y="7355888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0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0062" y="7338757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  <p:sp>
        <p:nvSpPr>
          <p:cNvPr id="17" name="object 17"/>
          <p:cNvSpPr txBox="1"/>
          <p:nvPr/>
        </p:nvSpPr>
        <p:spPr>
          <a:xfrm>
            <a:off x="927052" y="7355888"/>
            <a:ext cx="591883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figure(figsize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120</a:t>
            </a:r>
            <a:r>
              <a:rPr sz="1100" spc="45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ucida Sans Unicode"/>
                <a:cs typeface="Lucida Sans Unicode"/>
              </a:rPr>
              <a:t>gender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plot(kind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0" dirty="0">
                <a:solidFill>
                  <a:srgbClr val="BA2121"/>
                </a:solidFill>
                <a:latin typeface="Lucida Sans Unicode"/>
                <a:cs typeface="Lucida Sans Unicode"/>
              </a:rPr>
              <a:t>'pie'</a:t>
            </a:r>
            <a:r>
              <a:rPr sz="1100" spc="40" dirty="0">
                <a:latin typeface="Lucida Sans Unicode"/>
                <a:cs typeface="Lucida Sans Unicode"/>
              </a:rPr>
              <a:t>,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y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0" dirty="0">
                <a:solidFill>
                  <a:srgbClr val="BA2121"/>
                </a:solidFill>
                <a:latin typeface="Lucida Sans Unicode"/>
                <a:cs typeface="Lucida Sans Unicode"/>
              </a:rPr>
              <a:t>'Gender'</a:t>
            </a:r>
            <a:r>
              <a:rPr sz="1100" spc="10" dirty="0">
                <a:latin typeface="Lucida Sans Unicode"/>
                <a:cs typeface="Lucida Sans Unicode"/>
              </a:rPr>
              <a:t>,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labels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5" dirty="0">
                <a:latin typeface="Lucida Sans Unicode"/>
                <a:cs typeface="Lucida Sans Unicode"/>
              </a:rPr>
              <a:t>gender[</a:t>
            </a:r>
            <a:r>
              <a:rPr sz="1100" spc="25" dirty="0">
                <a:solidFill>
                  <a:srgbClr val="BA2121"/>
                </a:solidFill>
                <a:latin typeface="Lucida Sans Unicode"/>
                <a:cs typeface="Lucida Sans Unicode"/>
              </a:rPr>
              <a:t>'Gender'</a:t>
            </a:r>
            <a:r>
              <a:rPr sz="1100" spc="25" dirty="0">
                <a:latin typeface="Lucida Sans Unicode"/>
                <a:cs typeface="Lucida Sans Unicode"/>
              </a:rPr>
              <a:t>],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autopct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b="1" spc="30" dirty="0">
                <a:solidFill>
                  <a:srgbClr val="A35977"/>
                </a:solidFill>
                <a:latin typeface="Calibri"/>
                <a:cs typeface="Calibri"/>
              </a:rPr>
              <a:t>%1.2f%%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30" dirty="0">
                <a:latin typeface="Lucida Sans Unicode"/>
                <a:cs typeface="Lucida Sans Unicode"/>
              </a:rPr>
              <a:t>,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20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spc="20" dirty="0">
                <a:latin typeface="Lucida Sans Unicode"/>
                <a:cs typeface="Lucida Sans Unicode"/>
              </a:rPr>
              <a:t>startangle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=0</a:t>
            </a:r>
            <a:r>
              <a:rPr sz="1100" spc="20" dirty="0">
                <a:latin typeface="Lucida Sans Unicode"/>
                <a:cs typeface="Lucida Sans Unicode"/>
              </a:rPr>
              <a:t>,legend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20" dirty="0">
                <a:solidFill>
                  <a:srgbClr val="007F00"/>
                </a:solidFill>
                <a:latin typeface="Calibri"/>
                <a:cs typeface="Calibri"/>
              </a:rPr>
              <a:t>False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8227972"/>
            <a:ext cx="2717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&lt;Figure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size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10000x12000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with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0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Axes&gt;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2ADE56-265A-68E2-6248-324A06448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1FEF5F-AB87-F449-8D46-327F2582A3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836" y="1152137"/>
            <a:ext cx="3209550" cy="30541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5000289"/>
            <a:ext cx="5944235" cy="421640"/>
            <a:chOff x="914400" y="5000289"/>
            <a:chExt cx="5944235" cy="421640"/>
          </a:xfrm>
        </p:grpSpPr>
        <p:sp>
          <p:nvSpPr>
            <p:cNvPr id="4" name="object 4"/>
            <p:cNvSpPr/>
            <p:nvPr/>
          </p:nvSpPr>
          <p:spPr>
            <a:xfrm>
              <a:off x="914400" y="5000289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5012942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4995810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11</a:t>
            </a:fld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927052" y="5012942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0" dirty="0">
                <a:latin typeface="Lucida Sans Unicode"/>
                <a:cs typeface="Lucida Sans Unicode"/>
              </a:rPr>
              <a:t>sns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" dirty="0">
                <a:latin typeface="Lucida Sans Unicode"/>
                <a:cs typeface="Lucida Sans Unicode"/>
              </a:rPr>
              <a:t>kdeplot(gender)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ucida Sans Unicode"/>
                <a:cs typeface="Lucida Sans Unicode"/>
              </a:rPr>
              <a:t>plt</a:t>
            </a:r>
            <a:r>
              <a:rPr sz="11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5" dirty="0">
                <a:latin typeface="Lucida Sans Unicode"/>
                <a:cs typeface="Lucida Sans Unicode"/>
              </a:rPr>
              <a:t>xlabel(</a:t>
            </a:r>
            <a:r>
              <a:rPr sz="1100" spc="15" dirty="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sz="1100" spc="19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19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BA2121"/>
                </a:solidFill>
                <a:latin typeface="Lucida Sans Unicode"/>
                <a:cs typeface="Lucida Sans Unicode"/>
              </a:rPr>
              <a:t>cases"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5528232"/>
            <a:ext cx="6246495" cy="998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1402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C:\Users\vikas\AppData\Local\Temp\ipykernel_18236\1480453869.py:1: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UserWarning: 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Dataset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has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0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variance;</a:t>
            </a:r>
            <a:r>
              <a:rPr sz="1100" spc="2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skipping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density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estimate.</a:t>
            </a:r>
            <a:r>
              <a:rPr sz="1100" spc="24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Pass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`warn_singular=False`</a:t>
            </a:r>
            <a:r>
              <a:rPr sz="1100" spc="24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disable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this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warning.</a:t>
            </a:r>
            <a:endParaRPr sz="1100">
              <a:latin typeface="Lucida Sans Unicode"/>
              <a:cs typeface="Lucida Sans Unicode"/>
            </a:endParaRPr>
          </a:p>
          <a:p>
            <a:pPr marL="55943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ucida Sans Unicode"/>
                <a:cs typeface="Lucida Sans Unicode"/>
              </a:rPr>
              <a:t>sns.kdeplot(gender)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[61]:</a:t>
            </a:r>
            <a:r>
              <a:rPr sz="1100" spc="28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Text(0.5,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'Number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cases')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3625E8-AD05-540B-64ED-1B08B43CEA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283B4-BD25-1E8B-AE49-12660DDFF8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316" y="1005832"/>
            <a:ext cx="5001778" cy="37124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5500062"/>
            <a:ext cx="3167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sz="1400" b="1" spc="120" dirty="0">
                <a:latin typeface="Georgia"/>
                <a:cs typeface="Georgia"/>
              </a:rPr>
              <a:t>11	</a:t>
            </a:r>
            <a:r>
              <a:rPr sz="1400" b="1" spc="-55" dirty="0">
                <a:latin typeface="Georgia"/>
                <a:cs typeface="Georgia"/>
              </a:rPr>
              <a:t>suicides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30" dirty="0">
                <a:latin typeface="Georgia"/>
                <a:cs typeface="Georgia"/>
              </a:rPr>
              <a:t>rate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per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year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indexing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5894212"/>
            <a:ext cx="5944235" cy="593725"/>
            <a:chOff x="914400" y="5894212"/>
            <a:chExt cx="5944235" cy="593725"/>
          </a:xfrm>
        </p:grpSpPr>
        <p:sp>
          <p:nvSpPr>
            <p:cNvPr id="5" name="object 5"/>
            <p:cNvSpPr/>
            <p:nvPr/>
          </p:nvSpPr>
          <p:spPr>
            <a:xfrm>
              <a:off x="914400" y="5894212"/>
              <a:ext cx="5944235" cy="593725"/>
            </a:xfrm>
            <a:custGeom>
              <a:avLst/>
              <a:gdLst/>
              <a:ahLst/>
              <a:cxnLst/>
              <a:rect l="l" t="t" r="r" b="b"/>
              <a:pathLst>
                <a:path w="5944234" h="59372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67845"/>
                  </a:lnTo>
                  <a:lnTo>
                    <a:pt x="1988" y="577695"/>
                  </a:lnTo>
                  <a:lnTo>
                    <a:pt x="7411" y="585739"/>
                  </a:lnTo>
                  <a:lnTo>
                    <a:pt x="15455" y="591162"/>
                  </a:lnTo>
                  <a:lnTo>
                    <a:pt x="25305" y="593150"/>
                  </a:lnTo>
                  <a:lnTo>
                    <a:pt x="5918371" y="593150"/>
                  </a:lnTo>
                  <a:lnTo>
                    <a:pt x="5928221" y="591162"/>
                  </a:lnTo>
                  <a:lnTo>
                    <a:pt x="5936265" y="585739"/>
                  </a:lnTo>
                  <a:lnTo>
                    <a:pt x="5941688" y="577695"/>
                  </a:lnTo>
                  <a:lnTo>
                    <a:pt x="5943676" y="56784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5906864"/>
              <a:ext cx="5918835" cy="568325"/>
            </a:xfrm>
            <a:custGeom>
              <a:avLst/>
              <a:gdLst/>
              <a:ahLst/>
              <a:cxnLst/>
              <a:rect l="l" t="t" r="r" b="b"/>
              <a:pathLst>
                <a:path w="5918834" h="56832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55192"/>
                  </a:lnTo>
                  <a:lnTo>
                    <a:pt x="0" y="562181"/>
                  </a:lnTo>
                  <a:lnTo>
                    <a:pt x="5664" y="567845"/>
                  </a:lnTo>
                  <a:lnTo>
                    <a:pt x="5912706" y="567845"/>
                  </a:lnTo>
                  <a:lnTo>
                    <a:pt x="5918371" y="562181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5889738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12</a:t>
            </a:fld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927052" y="5906865"/>
            <a:ext cx="5918835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0" dirty="0">
                <a:latin typeface="Lucida Sans Unicode"/>
                <a:cs typeface="Lucida Sans Unicode"/>
              </a:rPr>
              <a:t>year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pd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5" dirty="0">
                <a:latin typeface="Lucida Sans Unicode"/>
                <a:cs typeface="Lucida Sans Unicode"/>
              </a:rPr>
              <a:t>DataFrame(df[</a:t>
            </a:r>
            <a:r>
              <a:rPr sz="1100" spc="35" dirty="0">
                <a:solidFill>
                  <a:srgbClr val="BA2121"/>
                </a:solidFill>
                <a:latin typeface="Lucida Sans Unicode"/>
                <a:cs typeface="Lucida Sans Unicode"/>
              </a:rPr>
              <a:t>'Year'</a:t>
            </a:r>
            <a:r>
              <a:rPr sz="1100" spc="35" dirty="0">
                <a:latin typeface="Lucida Sans Unicode"/>
                <a:cs typeface="Lucida Sans Unicode"/>
              </a:rPr>
              <a:t>]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5" dirty="0">
                <a:latin typeface="Lucida Sans Unicode"/>
                <a:cs typeface="Lucida Sans Unicode"/>
              </a:rPr>
              <a:t>value_counts())</a:t>
            </a:r>
            <a:endParaRPr sz="1100" dirty="0">
              <a:latin typeface="Lucida Sans Unicode"/>
              <a:cs typeface="Lucida Sans Unicode"/>
            </a:endParaRPr>
          </a:p>
          <a:p>
            <a:pPr marL="37465" marR="3617595">
              <a:lnSpc>
                <a:spcPct val="102600"/>
              </a:lnSpc>
            </a:pPr>
            <a:r>
              <a:rPr sz="1100" spc="30" dirty="0">
                <a:latin typeface="Lucida Sans Unicode"/>
                <a:cs typeface="Lucida Sans Unicode"/>
              </a:rPr>
              <a:t>year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reset_index(inplace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2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30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year</a:t>
            </a:r>
            <a:endParaRPr sz="1100" dirty="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1012" y="6585729"/>
          <a:ext cx="1598928" cy="224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[62]: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Year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BFB79C-B08B-6327-6C72-94E95D8DD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"/>
          <a:stretch/>
        </p:blipFill>
        <p:spPr>
          <a:xfrm>
            <a:off x="765651" y="934658"/>
            <a:ext cx="5944234" cy="4313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820254-20BD-99AE-893F-EB86C4535E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D645B7-7BE8-D96F-E132-8FFCD573B7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58682"/>
            <a:ext cx="4243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sz="1400" b="1" spc="25" dirty="0">
                <a:latin typeface="Georgia"/>
                <a:cs typeface="Georgia"/>
              </a:rPr>
              <a:t>12	</a:t>
            </a:r>
            <a:r>
              <a:rPr sz="1400" b="1" spc="-15" dirty="0">
                <a:latin typeface="Georgia"/>
                <a:cs typeface="Georgia"/>
              </a:rPr>
              <a:t>Barplot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showing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Number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cases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per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year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252835"/>
            <a:ext cx="5944235" cy="937894"/>
            <a:chOff x="914400" y="1252835"/>
            <a:chExt cx="5944235" cy="937894"/>
          </a:xfrm>
        </p:grpSpPr>
        <p:sp>
          <p:nvSpPr>
            <p:cNvPr id="4" name="object 4"/>
            <p:cNvSpPr/>
            <p:nvPr/>
          </p:nvSpPr>
          <p:spPr>
            <a:xfrm>
              <a:off x="914400" y="1252835"/>
              <a:ext cx="5944235" cy="937894"/>
            </a:xfrm>
            <a:custGeom>
              <a:avLst/>
              <a:gdLst/>
              <a:ahLst/>
              <a:cxnLst/>
              <a:rect l="l" t="t" r="r" b="b"/>
              <a:pathLst>
                <a:path w="5944234" h="93789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11999"/>
                  </a:lnTo>
                  <a:lnTo>
                    <a:pt x="1988" y="921849"/>
                  </a:lnTo>
                  <a:lnTo>
                    <a:pt x="7411" y="929893"/>
                  </a:lnTo>
                  <a:lnTo>
                    <a:pt x="15455" y="935316"/>
                  </a:lnTo>
                  <a:lnTo>
                    <a:pt x="25305" y="937304"/>
                  </a:lnTo>
                  <a:lnTo>
                    <a:pt x="5918371" y="937304"/>
                  </a:lnTo>
                  <a:lnTo>
                    <a:pt x="5928221" y="935316"/>
                  </a:lnTo>
                  <a:lnTo>
                    <a:pt x="5936265" y="929893"/>
                  </a:lnTo>
                  <a:lnTo>
                    <a:pt x="5941688" y="921849"/>
                  </a:lnTo>
                  <a:lnTo>
                    <a:pt x="5943676" y="911999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1265488"/>
              <a:ext cx="5918835" cy="912494"/>
            </a:xfrm>
            <a:custGeom>
              <a:avLst/>
              <a:gdLst/>
              <a:ahLst/>
              <a:cxnLst/>
              <a:rect l="l" t="t" r="r" b="b"/>
              <a:pathLst>
                <a:path w="5918834" h="91249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899346"/>
                  </a:lnTo>
                  <a:lnTo>
                    <a:pt x="0" y="906335"/>
                  </a:lnTo>
                  <a:lnTo>
                    <a:pt x="5664" y="911999"/>
                  </a:lnTo>
                  <a:lnTo>
                    <a:pt x="5912706" y="911999"/>
                  </a:lnTo>
                  <a:lnTo>
                    <a:pt x="5918371" y="906335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1248358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1265488"/>
            <a:ext cx="591883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75" dirty="0">
                <a:latin typeface="Lucida Sans Unicode"/>
                <a:cs typeface="Lucida Sans Unicode"/>
              </a:rPr>
              <a:t>plt</a:t>
            </a:r>
            <a:r>
              <a:rPr sz="1100" spc="7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5" dirty="0">
                <a:latin typeface="Lucida Sans Unicode"/>
                <a:cs typeface="Lucida Sans Unicode"/>
              </a:rPr>
              <a:t>figure(figsize</a:t>
            </a:r>
            <a:r>
              <a:rPr sz="1100" spc="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75" dirty="0">
                <a:latin typeface="Lucida Sans Unicode"/>
                <a:cs typeface="Lucida Sans Unicode"/>
              </a:rPr>
              <a:t>(</a:t>
            </a:r>
            <a:r>
              <a:rPr sz="1100" spc="7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1100" spc="75" dirty="0">
                <a:latin typeface="Lucida Sans Unicode"/>
                <a:cs typeface="Lucida Sans Unicode"/>
              </a:rPr>
              <a:t>,</a:t>
            </a:r>
            <a:r>
              <a:rPr sz="1100" spc="7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1100" spc="75" dirty="0">
                <a:latin typeface="Lucida Sans Unicode"/>
                <a:cs typeface="Lucida Sans Unicode"/>
              </a:rPr>
              <a:t>,))</a:t>
            </a:r>
            <a:endParaRPr sz="1100">
              <a:latin typeface="Lucida Sans Unicode"/>
              <a:cs typeface="Lucida Sans Unicode"/>
            </a:endParaRPr>
          </a:p>
          <a:p>
            <a:pPr marL="37465" marR="2890520">
              <a:lnSpc>
                <a:spcPct val="102600"/>
              </a:lnSpc>
            </a:pPr>
            <a:r>
              <a:rPr sz="1100" spc="-30" dirty="0">
                <a:latin typeface="Lucida Sans Unicode"/>
                <a:cs typeface="Lucida Sans Unicode"/>
              </a:rPr>
              <a:t>sns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barplot(x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-25" dirty="0">
                <a:solidFill>
                  <a:srgbClr val="BA2121"/>
                </a:solidFill>
                <a:latin typeface="Lucida Sans Unicode"/>
                <a:cs typeface="Lucida Sans Unicode"/>
              </a:rPr>
              <a:t>index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80" dirty="0">
                <a:latin typeface="Lucida Sans Unicode"/>
                <a:cs typeface="Lucida Sans Unicode"/>
              </a:rPr>
              <a:t>,</a:t>
            </a:r>
            <a:r>
              <a:rPr sz="1100" spc="130" dirty="0">
                <a:latin typeface="Lucida Sans Unicode"/>
                <a:cs typeface="Lucida Sans Unicode"/>
              </a:rPr>
              <a:t>y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-20" dirty="0">
                <a:solidFill>
                  <a:srgbClr val="BA2121"/>
                </a:solidFill>
                <a:latin typeface="Lucida Sans Unicode"/>
                <a:cs typeface="Lucida Sans Unicode"/>
              </a:rPr>
              <a:t>Year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35" dirty="0">
                <a:latin typeface="Lucida Sans Unicode"/>
                <a:cs typeface="Lucida Sans Unicode"/>
              </a:rPr>
              <a:t>,data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latin typeface="Lucida Sans Unicode"/>
                <a:cs typeface="Lucida Sans Unicode"/>
              </a:rPr>
              <a:t>year)  </a:t>
            </a:r>
            <a:r>
              <a:rPr sz="1100" spc="70" dirty="0">
                <a:latin typeface="Lucida Sans Unicode"/>
                <a:cs typeface="Lucida Sans Unicode"/>
              </a:rPr>
              <a:t>plt</a:t>
            </a:r>
            <a:r>
              <a:rPr sz="1100" spc="7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0" dirty="0">
                <a:latin typeface="Lucida Sans Unicode"/>
                <a:cs typeface="Lucida Sans Unicode"/>
              </a:rPr>
              <a:t>xticks(rotation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=90</a:t>
            </a:r>
            <a:r>
              <a:rPr sz="1100" spc="-85" dirty="0">
                <a:latin typeface="Lucida Sans Unicode"/>
                <a:cs typeface="Lucida Sans Unicode"/>
              </a:rPr>
              <a:t>) 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plt</a:t>
            </a:r>
            <a:r>
              <a:rPr sz="1100" spc="7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5" dirty="0">
                <a:latin typeface="Lucida Sans Unicode"/>
                <a:cs typeface="Lucida Sans Unicode"/>
              </a:rPr>
              <a:t>xlabel(</a:t>
            </a:r>
            <a:r>
              <a:rPr sz="1100" spc="75" dirty="0">
                <a:solidFill>
                  <a:srgbClr val="BA2121"/>
                </a:solidFill>
                <a:latin typeface="Lucida Sans Unicode"/>
                <a:cs typeface="Lucida Sans Unicode"/>
              </a:rPr>
              <a:t>"Year"</a:t>
            </a:r>
            <a:r>
              <a:rPr sz="1100" spc="7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plt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ylabel(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sz="1100" spc="20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04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A2121"/>
                </a:solidFill>
                <a:latin typeface="Lucida Sans Unicode"/>
                <a:cs typeface="Lucida Sans Unicode"/>
              </a:rPr>
              <a:t>Cases"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2278010"/>
            <a:ext cx="2726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[63]:</a:t>
            </a:r>
            <a:r>
              <a:rPr sz="1100" spc="285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Text(0,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0.5,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'Number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Of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Cases')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956" y="2706146"/>
            <a:ext cx="3904495" cy="39867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1700" y="7483840"/>
            <a:ext cx="1434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sz="1400" b="1" spc="25" dirty="0">
                <a:latin typeface="Georgia"/>
                <a:cs typeface="Georgia"/>
              </a:rPr>
              <a:t>13	</a:t>
            </a:r>
            <a:r>
              <a:rPr sz="1400" b="1" spc="20" dirty="0">
                <a:latin typeface="Georgia"/>
                <a:cs typeface="Georgia"/>
              </a:rPr>
              <a:t>y</a:t>
            </a:r>
            <a:r>
              <a:rPr sz="1400" b="1" spc="-50" dirty="0">
                <a:latin typeface="Georgia"/>
                <a:cs typeface="Georgia"/>
              </a:rPr>
              <a:t>ear.s</a:t>
            </a:r>
            <a:r>
              <a:rPr sz="1400" b="1" spc="-110" dirty="0">
                <a:latin typeface="Georgia"/>
                <a:cs typeface="Georgia"/>
              </a:rPr>
              <a:t>k</a:t>
            </a:r>
            <a:r>
              <a:rPr sz="1400" b="1" spc="-30" dirty="0">
                <a:latin typeface="Georgia"/>
                <a:cs typeface="Georgia"/>
              </a:rPr>
              <a:t>ew()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7887105"/>
            <a:ext cx="5944235" cy="249554"/>
            <a:chOff x="914400" y="7887105"/>
            <a:chExt cx="5944235" cy="249554"/>
          </a:xfrm>
        </p:grpSpPr>
        <p:sp>
          <p:nvSpPr>
            <p:cNvPr id="12" name="object 12"/>
            <p:cNvSpPr/>
            <p:nvPr/>
          </p:nvSpPr>
          <p:spPr>
            <a:xfrm>
              <a:off x="914400" y="7887105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7052" y="7899758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062" y="7882621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13</a:t>
            </a:fld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927052" y="7899758"/>
            <a:ext cx="5918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0" dirty="0">
                <a:latin typeface="Lucida Sans Unicode"/>
                <a:cs typeface="Lucida Sans Unicode"/>
              </a:rPr>
              <a:t>sns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60" dirty="0">
                <a:latin typeface="Lucida Sans Unicode"/>
                <a:cs typeface="Lucida Sans Unicode"/>
              </a:rPr>
              <a:t>kdeplot(year[</a:t>
            </a:r>
            <a:r>
              <a:rPr sz="1100" spc="60" dirty="0">
                <a:solidFill>
                  <a:srgbClr val="BA2121"/>
                </a:solidFill>
                <a:latin typeface="Lucida Sans Unicode"/>
                <a:cs typeface="Lucida Sans Unicode"/>
              </a:rPr>
              <a:t>'Year'</a:t>
            </a:r>
            <a:r>
              <a:rPr sz="1100" spc="60" dirty="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062" y="8223985"/>
            <a:ext cx="3308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[64]:</a:t>
            </a:r>
            <a:r>
              <a:rPr sz="1100" spc="29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&lt;Axes: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xlabel='Year',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ylabel='Density'&gt;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6E4774-0563-B8BA-AAEA-FF4D87A23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8E2C54-47E6-F8DA-DEFC-4CE139550C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996688"/>
            <a:ext cx="5001777" cy="36758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5463486"/>
            <a:ext cx="3654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sz="1400" b="1" spc="10" dirty="0">
                <a:latin typeface="Georgia"/>
                <a:cs typeface="Georgia"/>
              </a:rPr>
              <a:t>14	</a:t>
            </a:r>
            <a:r>
              <a:rPr sz="1400" b="1" spc="-35" dirty="0">
                <a:latin typeface="Georgia"/>
                <a:cs typeface="Georgia"/>
              </a:rPr>
              <a:t>Number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cases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according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to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states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5857636"/>
            <a:ext cx="5944235" cy="593725"/>
            <a:chOff x="914400" y="5857636"/>
            <a:chExt cx="5944235" cy="593725"/>
          </a:xfrm>
        </p:grpSpPr>
        <p:sp>
          <p:nvSpPr>
            <p:cNvPr id="5" name="object 5"/>
            <p:cNvSpPr/>
            <p:nvPr/>
          </p:nvSpPr>
          <p:spPr>
            <a:xfrm>
              <a:off x="914400" y="5857636"/>
              <a:ext cx="5944235" cy="593725"/>
            </a:xfrm>
            <a:custGeom>
              <a:avLst/>
              <a:gdLst/>
              <a:ahLst/>
              <a:cxnLst/>
              <a:rect l="l" t="t" r="r" b="b"/>
              <a:pathLst>
                <a:path w="5944234" h="59372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67845"/>
                  </a:lnTo>
                  <a:lnTo>
                    <a:pt x="1988" y="577695"/>
                  </a:lnTo>
                  <a:lnTo>
                    <a:pt x="7411" y="585739"/>
                  </a:lnTo>
                  <a:lnTo>
                    <a:pt x="15455" y="591162"/>
                  </a:lnTo>
                  <a:lnTo>
                    <a:pt x="25305" y="593150"/>
                  </a:lnTo>
                  <a:lnTo>
                    <a:pt x="5918371" y="593150"/>
                  </a:lnTo>
                  <a:lnTo>
                    <a:pt x="5928221" y="591162"/>
                  </a:lnTo>
                  <a:lnTo>
                    <a:pt x="5936265" y="585739"/>
                  </a:lnTo>
                  <a:lnTo>
                    <a:pt x="5941688" y="577695"/>
                  </a:lnTo>
                  <a:lnTo>
                    <a:pt x="5943676" y="56784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5870288"/>
              <a:ext cx="5918835" cy="568325"/>
            </a:xfrm>
            <a:custGeom>
              <a:avLst/>
              <a:gdLst/>
              <a:ahLst/>
              <a:cxnLst/>
              <a:rect l="l" t="t" r="r" b="b"/>
              <a:pathLst>
                <a:path w="5918834" h="56832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55192"/>
                  </a:lnTo>
                  <a:lnTo>
                    <a:pt x="0" y="562181"/>
                  </a:lnTo>
                  <a:lnTo>
                    <a:pt x="5664" y="567845"/>
                  </a:lnTo>
                  <a:lnTo>
                    <a:pt x="5912706" y="567845"/>
                  </a:lnTo>
                  <a:lnTo>
                    <a:pt x="5918371" y="562181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5853162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14</a:t>
            </a:fld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927052" y="5870288"/>
            <a:ext cx="5918835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50" dirty="0">
                <a:latin typeface="Lucida Sans Unicode"/>
                <a:cs typeface="Lucida Sans Unicode"/>
              </a:rPr>
              <a:t>state</a:t>
            </a:r>
            <a:r>
              <a:rPr sz="1100" spc="26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pd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DataFrame(df[</a:t>
            </a:r>
            <a:r>
              <a:rPr sz="1100" spc="40" dirty="0">
                <a:solidFill>
                  <a:srgbClr val="BA2121"/>
                </a:solidFill>
                <a:latin typeface="Lucida Sans Unicode"/>
                <a:cs typeface="Lucida Sans Unicode"/>
              </a:rPr>
              <a:t>'State'</a:t>
            </a:r>
            <a:r>
              <a:rPr sz="1100" spc="40" dirty="0">
                <a:latin typeface="Lucida Sans Unicode"/>
                <a:cs typeface="Lucida Sans Unicode"/>
              </a:rPr>
              <a:t>]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value_counts())</a:t>
            </a:r>
            <a:endParaRPr sz="1100" dirty="0">
              <a:latin typeface="Lucida Sans Unicode"/>
              <a:cs typeface="Lucida Sans Unicode"/>
            </a:endParaRPr>
          </a:p>
          <a:p>
            <a:pPr marL="37465" marR="3472179">
              <a:lnSpc>
                <a:spcPct val="102600"/>
              </a:lnSpc>
            </a:pPr>
            <a:r>
              <a:rPr sz="1100" spc="50" dirty="0">
                <a:latin typeface="Lucida Sans Unicode"/>
                <a:cs typeface="Lucida Sans Unicode"/>
              </a:rPr>
              <a:t>state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reset_index(inplace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b="1" spc="5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1100" spc="210" dirty="0">
                <a:latin typeface="Lucida Sans Unicode"/>
                <a:cs typeface="Lucida Sans Unicode"/>
              </a:rPr>
              <a:t>)  </a:t>
            </a:r>
            <a:r>
              <a:rPr sz="1100" spc="50" dirty="0">
                <a:latin typeface="Lucida Sans Unicode"/>
                <a:cs typeface="Lucida Sans Unicode"/>
              </a:rPr>
              <a:t>state</a:t>
            </a:r>
            <a:endParaRPr sz="1100" dirty="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1012" y="6549166"/>
          <a:ext cx="2546350" cy="2421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[65]: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State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75" dirty="0">
                          <a:latin typeface="Lucida Sans Unicode"/>
                          <a:cs typeface="Lucida Sans Unicode"/>
                        </a:rPr>
                        <a:t>MEGHALAYA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70" dirty="0">
                          <a:latin typeface="Lucida Sans Unicode"/>
                          <a:cs typeface="Lucida Sans Unicode"/>
                        </a:rPr>
                        <a:t>MIZORAM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GUJARAT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235" dirty="0">
                          <a:latin typeface="Lucida Sans Unicode"/>
                          <a:cs typeface="Lucida Sans Unicode"/>
                        </a:rPr>
                        <a:t>GOA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70" dirty="0">
                          <a:latin typeface="Lucida Sans Unicode"/>
                          <a:cs typeface="Lucida Sans Unicode"/>
                        </a:rPr>
                        <a:t>KARNATAKA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0" dirty="0">
                          <a:latin typeface="Lucida Sans Unicode"/>
                          <a:cs typeface="Lucida Sans Unicode"/>
                        </a:rPr>
                        <a:t>ODISHA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30" dirty="0">
                          <a:latin typeface="Lucida Sans Unicode"/>
                          <a:cs typeface="Lucida Sans Unicode"/>
                        </a:rPr>
                        <a:t>SIKKIM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TRIPURA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NAGALAND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BIHAR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55" dirty="0">
                          <a:latin typeface="Lucida Sans Unicode"/>
                          <a:cs typeface="Lucida Sans Unicode"/>
                        </a:rPr>
                        <a:t>JHARKHAND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85" dirty="0">
                          <a:latin typeface="Lucida Sans Unicode"/>
                          <a:cs typeface="Lucida Sans Unicode"/>
                        </a:rPr>
                        <a:t>UTTARAKHAND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80" dirty="0">
                          <a:latin typeface="Lucida Sans Unicode"/>
                          <a:cs typeface="Lucida Sans Unicode"/>
                        </a:rPr>
                        <a:t>MAHARASHTRA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DB2DAD4-07E0-BE37-E4ED-57D3AE0E9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BABDC-6ED3-93FD-26AD-01A84543F4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15</a:t>
            </a:fld>
            <a:endParaRPr spc="-3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2100580" cy="397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104965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13	</a:t>
                      </a:r>
                      <a:r>
                        <a:rPr sz="1100" spc="-185" dirty="0">
                          <a:latin typeface="Lucida Sans Unicode"/>
                          <a:cs typeface="Lucida Sans Unicode"/>
                        </a:rPr>
                        <a:t>HARYANA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61341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14	</a:t>
                      </a: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UTTAR</a:t>
                      </a:r>
                      <a:r>
                        <a:rPr sz="11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15	</a:t>
                      </a:r>
                      <a:r>
                        <a:rPr sz="1100" spc="-165" dirty="0">
                          <a:latin typeface="Lucida Sans Unicode"/>
                          <a:cs typeface="Lucida Sans Unicode"/>
                        </a:rPr>
                        <a:t>CHANDIGARH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16	</a:t>
                      </a:r>
                      <a:r>
                        <a:rPr sz="1100" spc="-225" dirty="0">
                          <a:latin typeface="Lucida Sans Unicode"/>
                          <a:cs typeface="Lucida Sans Unicode"/>
                        </a:rPr>
                        <a:t>MADHYA</a:t>
                      </a: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9497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17	</a:t>
                      </a: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HIMACHAL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2258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18	</a:t>
                      </a:r>
                      <a:r>
                        <a:rPr sz="1100" spc="-175" dirty="0">
                          <a:latin typeface="Lucida Sans Unicode"/>
                          <a:cs typeface="Lucida Sans Unicode"/>
                        </a:rPr>
                        <a:t>ARUNACHAL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75882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19	</a:t>
                      </a:r>
                      <a:r>
                        <a:rPr sz="1100" spc="-140" dirty="0">
                          <a:latin typeface="Lucida Sans Unicode"/>
                          <a:cs typeface="Lucida Sans Unicode"/>
                        </a:rPr>
                        <a:t>LAKSHADWEEP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75882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	</a:t>
                      </a: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BENGAL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75882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21	</a:t>
                      </a:r>
                      <a:r>
                        <a:rPr sz="1100" spc="-250" dirty="0">
                          <a:latin typeface="Lucida Sans Unicode"/>
                          <a:cs typeface="Lucida Sans Unicode"/>
                        </a:rPr>
                        <a:t>DAMAN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65" dirty="0">
                          <a:latin typeface="Lucida Sans Unicode"/>
                          <a:cs typeface="Lucida Sans Unicode"/>
                        </a:rPr>
                        <a:t>DIU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22	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KERALA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	</a:t>
                      </a:r>
                      <a:r>
                        <a:rPr sz="1100" spc="-130" dirty="0">
                          <a:latin typeface="Lucida Sans Unicode"/>
                          <a:cs typeface="Lucida Sans Unicode"/>
                        </a:rPr>
                        <a:t>MANIPUR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24	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DELHI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(UT)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61341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25	</a:t>
                      </a:r>
                      <a:r>
                        <a:rPr sz="1100" spc="-19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ISLANDS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0424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26	</a:t>
                      </a:r>
                      <a:r>
                        <a:rPr sz="1100" spc="-120" dirty="0">
                          <a:latin typeface="Lucida Sans Unicode"/>
                          <a:cs typeface="Lucida Sans Unicode"/>
                        </a:rPr>
                        <a:t>RAJASTHAN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46799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27	</a:t>
                      </a:r>
                      <a:r>
                        <a:rPr sz="1100" spc="-180" dirty="0">
                          <a:latin typeface="Lucida Sans Unicode"/>
                          <a:cs typeface="Lucida Sans Unicode"/>
                        </a:rPr>
                        <a:t>JAMMU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0" dirty="0">
                          <a:latin typeface="Lucida Sans Unicode"/>
                          <a:cs typeface="Lucida Sans Unicode"/>
                        </a:rPr>
                        <a:t>KASHMIR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28	</a:t>
                      </a: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PUNJAB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29	</a:t>
                      </a: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TAMIL</a:t>
                      </a: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20" dirty="0">
                          <a:latin typeface="Lucida Sans Unicode"/>
                          <a:cs typeface="Lucida Sans Unicode"/>
                        </a:rPr>
                        <a:t>NADU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30	</a:t>
                      </a: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PUDUCHERRY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68580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31	</a:t>
                      </a:r>
                      <a:r>
                        <a:rPr sz="1100" spc="-254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1100" spc="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95" dirty="0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HAVELI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32	</a:t>
                      </a:r>
                      <a:r>
                        <a:rPr sz="1100" spc="-204" dirty="0">
                          <a:latin typeface="Lucida Sans Unicode"/>
                          <a:cs typeface="Lucida Sans Unicode"/>
                        </a:rPr>
                        <a:t>ANDHRA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68580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33	</a:t>
                      </a:r>
                      <a:r>
                        <a:rPr sz="1100" spc="-140" dirty="0">
                          <a:latin typeface="Lucida Sans Unicode"/>
                          <a:cs typeface="Lucida Sans Unicode"/>
                        </a:rPr>
                        <a:t>CHHATTISGARH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9507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34	</a:t>
                      </a:r>
                      <a:r>
                        <a:rPr sz="1100" spc="-160" dirty="0">
                          <a:latin typeface="Lucida Sans Unicode"/>
                          <a:cs typeface="Lucida Sans Unicode"/>
                        </a:rPr>
                        <a:t>ASSAM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75882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35	</a:t>
                      </a: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TOTAL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(UTs)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5059272"/>
            <a:ext cx="3863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Georgia"/>
                <a:cs typeface="Georgia"/>
              </a:rPr>
              <a:t>#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line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graph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showing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relationship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between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states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cases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62" y="5333262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052" y="5350383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0" dirty="0">
                <a:latin typeface="Lucida Sans Unicode"/>
                <a:cs typeface="Lucida Sans Unicode"/>
              </a:rPr>
              <a:t>plt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60" dirty="0">
                <a:latin typeface="Lucida Sans Unicode"/>
                <a:cs typeface="Lucida Sans Unicode"/>
              </a:rPr>
              <a:t>figure(figsize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r>
              <a:rPr sz="1100" spc="60" dirty="0">
                <a:latin typeface="Lucida Sans Unicode"/>
                <a:cs typeface="Lucida Sans Unicode"/>
              </a:rPr>
              <a:t>,))</a:t>
            </a:r>
            <a:endParaRPr sz="1100">
              <a:latin typeface="Lucida Sans Unicode"/>
              <a:cs typeface="Lucida Sans Unicode"/>
            </a:endParaRPr>
          </a:p>
          <a:p>
            <a:pPr marL="37465" marR="2526665">
              <a:lnSpc>
                <a:spcPct val="102600"/>
              </a:lnSpc>
            </a:pPr>
            <a:r>
              <a:rPr sz="1100" spc="105" dirty="0">
                <a:latin typeface="Lucida Sans Unicode"/>
                <a:cs typeface="Lucida Sans Unicode"/>
              </a:rPr>
              <a:t>plt</a:t>
            </a:r>
            <a:r>
              <a:rPr sz="1100" spc="10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5" dirty="0">
                <a:latin typeface="Lucida Sans Unicode"/>
                <a:cs typeface="Lucida Sans Unicode"/>
              </a:rPr>
              <a:t>plot(state[</a:t>
            </a:r>
            <a:r>
              <a:rPr sz="1100" spc="105" dirty="0">
                <a:solidFill>
                  <a:srgbClr val="BA2121"/>
                </a:solidFill>
                <a:latin typeface="Lucida Sans Unicode"/>
                <a:cs typeface="Lucida Sans Unicode"/>
              </a:rPr>
              <a:t>'index'</a:t>
            </a:r>
            <a:r>
              <a:rPr sz="1100" spc="105" dirty="0">
                <a:latin typeface="Lucida Sans Unicode"/>
                <a:cs typeface="Lucida Sans Unicode"/>
              </a:rPr>
              <a:t>],state[</a:t>
            </a:r>
            <a:r>
              <a:rPr sz="1100" spc="105" dirty="0">
                <a:solidFill>
                  <a:srgbClr val="BA2121"/>
                </a:solidFill>
                <a:latin typeface="Lucida Sans Unicode"/>
                <a:cs typeface="Lucida Sans Unicode"/>
              </a:rPr>
              <a:t>'State'</a:t>
            </a:r>
            <a:r>
              <a:rPr sz="1100" spc="105" dirty="0">
                <a:latin typeface="Lucida Sans Unicode"/>
                <a:cs typeface="Lucida Sans Unicode"/>
              </a:rPr>
              <a:t>]) </a:t>
            </a:r>
            <a:r>
              <a:rPr sz="1100" spc="11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plt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title(</a:t>
            </a:r>
            <a:r>
              <a:rPr sz="1100" spc="55" dirty="0">
                <a:solidFill>
                  <a:srgbClr val="BA2121"/>
                </a:solidFill>
                <a:latin typeface="Lucida Sans Unicode"/>
                <a:cs typeface="Lucida Sans Unicode"/>
              </a:rPr>
              <a:t>'Number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3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A2121"/>
                </a:solidFill>
                <a:latin typeface="Lucida Sans Unicode"/>
                <a:cs typeface="Lucida Sans Unicode"/>
              </a:rPr>
              <a:t>suciedes</a:t>
            </a:r>
            <a:r>
              <a:rPr sz="110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in </a:t>
            </a:r>
            <a:r>
              <a:rPr sz="1100" spc="-45" dirty="0">
                <a:solidFill>
                  <a:srgbClr val="BA2121"/>
                </a:solidFill>
                <a:latin typeface="Lucida Sans Unicode"/>
                <a:cs typeface="Lucida Sans Unicode"/>
              </a:rPr>
              <a:t>each</a:t>
            </a:r>
            <a:r>
              <a:rPr sz="1100" spc="-4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100" dirty="0">
                <a:solidFill>
                  <a:srgbClr val="BA2121"/>
                </a:solidFill>
                <a:latin typeface="Lucida Sans Unicode"/>
                <a:cs typeface="Lucida Sans Unicode"/>
              </a:rPr>
              <a:t>states'</a:t>
            </a:r>
            <a:r>
              <a:rPr sz="1100" spc="10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plt</a:t>
            </a:r>
            <a:r>
              <a:rPr sz="11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0" dirty="0">
                <a:latin typeface="Lucida Sans Unicode"/>
                <a:cs typeface="Lucida Sans Unicode"/>
              </a:rPr>
              <a:t>xlabel(</a:t>
            </a:r>
            <a:r>
              <a:rPr sz="1100" spc="100" dirty="0">
                <a:solidFill>
                  <a:srgbClr val="BA2121"/>
                </a:solidFill>
                <a:latin typeface="Lucida Sans Unicode"/>
                <a:cs typeface="Lucida Sans Unicode"/>
              </a:rPr>
              <a:t>'States'</a:t>
            </a:r>
            <a:r>
              <a:rPr sz="1100" spc="10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3690620">
              <a:lnSpc>
                <a:spcPct val="102600"/>
              </a:lnSpc>
            </a:pPr>
            <a:r>
              <a:rPr sz="1100" spc="25" dirty="0">
                <a:latin typeface="Lucida Sans Unicode"/>
                <a:cs typeface="Lucida Sans Unicode"/>
              </a:rPr>
              <a:t>plt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ylabel(</a:t>
            </a:r>
            <a:r>
              <a:rPr sz="1100" spc="25" dirty="0">
                <a:solidFill>
                  <a:srgbClr val="BA2121"/>
                </a:solidFill>
                <a:latin typeface="Lucida Sans Unicode"/>
                <a:cs typeface="Lucida Sans Unicode"/>
              </a:rPr>
              <a:t>'Number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 of</a:t>
            </a:r>
            <a:r>
              <a:rPr sz="1100" spc="3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cases'</a:t>
            </a:r>
            <a:r>
              <a:rPr sz="1100" spc="7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plt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xticks(rotation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=90</a:t>
            </a:r>
            <a:r>
              <a:rPr sz="1100" spc="40" dirty="0">
                <a:latin typeface="Lucida Sans Unicode"/>
                <a:cs typeface="Lucida Sans Unicode"/>
              </a:rPr>
              <a:t>) 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plt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5" dirty="0">
                <a:latin typeface="Lucida Sans Unicode"/>
                <a:cs typeface="Lucida Sans Unicode"/>
              </a:rPr>
              <a:t>style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5" dirty="0">
                <a:latin typeface="Lucida Sans Unicode"/>
                <a:cs typeface="Lucida Sans Unicode"/>
              </a:rPr>
              <a:t>use(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-30" dirty="0">
                <a:solidFill>
                  <a:srgbClr val="BA2121"/>
                </a:solidFill>
                <a:latin typeface="Lucida Sans Unicode"/>
                <a:cs typeface="Lucida Sans Unicode"/>
              </a:rPr>
              <a:t>seaborn-white</a:t>
            </a:r>
            <a:r>
              <a:rPr sz="1100" spc="160" dirty="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sz="1100" spc="2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726058"/>
            <a:ext cx="54806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C:\Users\vikas\AppData\Local\Temp\ipykernel_18236\3945054002.py:7: 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MatplotlibDeprecationWarning: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The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seaborn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styles </a:t>
            </a:r>
            <a:r>
              <a:rPr sz="1100" spc="-35" dirty="0">
                <a:latin typeface="Lucida Sans Unicode"/>
                <a:cs typeface="Lucida Sans Unicode"/>
              </a:rPr>
              <a:t>shipped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by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Matplotlib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are 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deprecated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since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3.6,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as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no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longer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correspond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styles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shipped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by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seaborn.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However,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will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remain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available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as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'seaborn-v0_8-&lt;style&gt;'.</a:t>
            </a:r>
            <a:endParaRPr sz="1100">
              <a:latin typeface="Lucida Sans Unicode"/>
              <a:cs typeface="Lucida Sans Unicode"/>
            </a:endParaRPr>
          </a:p>
          <a:p>
            <a:pPr marL="158115" marR="1677670" indent="-146050">
              <a:lnSpc>
                <a:spcPct val="102600"/>
              </a:lnSpc>
            </a:pPr>
            <a:r>
              <a:rPr sz="1100" spc="70" dirty="0">
                <a:latin typeface="Lucida Sans Unicode"/>
                <a:cs typeface="Lucida Sans Unicode"/>
              </a:rPr>
              <a:t>Alternatively,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directly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use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seaborn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API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instead.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plt.style.use("seaborn-white")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14C60-2903-B977-4E4D-52DC7DAF0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C9DE5-E939-9B86-2FC5-76CC56029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289" y="972215"/>
            <a:ext cx="5240302" cy="62176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7802307"/>
            <a:ext cx="5944235" cy="249554"/>
            <a:chOff x="914400" y="7802307"/>
            <a:chExt cx="5944235" cy="249554"/>
          </a:xfrm>
        </p:grpSpPr>
        <p:sp>
          <p:nvSpPr>
            <p:cNvPr id="4" name="object 4"/>
            <p:cNvSpPr/>
            <p:nvPr/>
          </p:nvSpPr>
          <p:spPr>
            <a:xfrm>
              <a:off x="914400" y="7802307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7814960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7797824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16</a:t>
            </a:fld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927052" y="7814960"/>
            <a:ext cx="5918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45" dirty="0">
                <a:latin typeface="Lucida Sans Unicode"/>
                <a:cs typeface="Lucida Sans Unicode"/>
              </a:rPr>
              <a:t>state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skew()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8158174"/>
            <a:ext cx="540829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C:\Users\vikas\AppData\Local\Temp\ipykernel_18236\1195401966.py:1: 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FutureWarning: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The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default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55" dirty="0">
                <a:latin typeface="Lucida Sans Unicode"/>
                <a:cs typeface="Lucida Sans Unicode"/>
              </a:rPr>
              <a:t>DataFrame.skew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 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35" dirty="0">
                <a:latin typeface="Lucida Sans Unicode"/>
                <a:cs typeface="Lucida Sans Unicode"/>
              </a:rPr>
              <a:t>a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future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version,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204" dirty="0">
                <a:latin typeface="Lucida Sans Unicode"/>
                <a:cs typeface="Lucida Sans Unicode"/>
              </a:rPr>
              <a:t>it </a:t>
            </a:r>
            <a:r>
              <a:rPr sz="1100" spc="120" dirty="0">
                <a:latin typeface="Lucida Sans Unicode"/>
                <a:cs typeface="Lucida Sans Unicode"/>
              </a:rPr>
              <a:t>will </a:t>
            </a:r>
            <a:r>
              <a:rPr sz="1100" spc="40" dirty="0">
                <a:latin typeface="Lucida Sans Unicode"/>
                <a:cs typeface="Lucida Sans Unicode"/>
              </a:rPr>
              <a:t>default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False.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45" dirty="0">
                <a:latin typeface="Lucida Sans Unicode"/>
                <a:cs typeface="Lucida Sans Unicode"/>
              </a:rPr>
              <a:t>addition, 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specifying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'numeric_only=None'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Select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only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valid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columns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or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specify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silence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this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warning.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F27DB-3BC6-EB10-9608-61900630D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5C93A-18DB-2C22-E315-92C2A7097B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62" y="902333"/>
            <a:ext cx="1708150" cy="654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4480" algn="ctr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Lucida Sans Unicode"/>
                <a:cs typeface="Lucida Sans Unicode"/>
              </a:rPr>
              <a:t>state.skew()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1040130" algn="l"/>
              </a:tabLst>
            </a:pPr>
            <a:r>
              <a:rPr sz="1100" spc="45" dirty="0">
                <a:solidFill>
                  <a:srgbClr val="D74314"/>
                </a:solidFill>
                <a:latin typeface="Lucida Sans Unicode"/>
                <a:cs typeface="Lucida Sans Unicode"/>
              </a:rPr>
              <a:t>[67]</a:t>
            </a:r>
            <a:r>
              <a:rPr sz="1100" spc="220" dirty="0">
                <a:solidFill>
                  <a:srgbClr val="D74314"/>
                </a:solidFill>
                <a:latin typeface="Lucida Sans Unicode"/>
                <a:cs typeface="Lucida Sans Unicode"/>
              </a:rPr>
              <a:t>: </a:t>
            </a:r>
            <a:r>
              <a:rPr sz="1100" spc="-5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State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80" dirty="0">
                <a:latin typeface="Lucida Sans Unicode"/>
                <a:cs typeface="Lucida Sans Unicode"/>
              </a:rPr>
              <a:t>-1.915825</a:t>
            </a:r>
            <a:endParaRPr sz="1100">
              <a:latin typeface="Lucida Sans Unicode"/>
              <a:cs typeface="Lucida Sans Unicode"/>
            </a:endParaRPr>
          </a:p>
          <a:p>
            <a:pPr marL="227329" algn="ctr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ucida Sans Unicode"/>
                <a:cs typeface="Lucida Sans Unicode"/>
              </a:rPr>
              <a:t>dtype: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float64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710989"/>
            <a:ext cx="5944235" cy="421640"/>
            <a:chOff x="914400" y="1710989"/>
            <a:chExt cx="5944235" cy="421640"/>
          </a:xfrm>
        </p:grpSpPr>
        <p:sp>
          <p:nvSpPr>
            <p:cNvPr id="4" name="object 4"/>
            <p:cNvSpPr/>
            <p:nvPr/>
          </p:nvSpPr>
          <p:spPr>
            <a:xfrm>
              <a:off x="914400" y="1710989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1723642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1706510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1723642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40" dirty="0">
                <a:latin typeface="Lucida Sans Unicode"/>
                <a:cs typeface="Lucida Sans Unicode"/>
              </a:rPr>
              <a:t>sns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kdeplot(state)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plt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xlabel(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sz="1100" spc="21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1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BA2121"/>
                </a:solidFill>
                <a:latin typeface="Lucida Sans Unicode"/>
                <a:cs typeface="Lucida Sans Unicode"/>
              </a:rPr>
              <a:t>cases"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2219946"/>
            <a:ext cx="2726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[68]:</a:t>
            </a:r>
            <a:r>
              <a:rPr sz="1100" spc="285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Text(0.5,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'number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cases')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8" y="2648069"/>
            <a:ext cx="5038353" cy="36758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1700" y="6888033"/>
            <a:ext cx="5969000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Georgia"/>
                <a:cs typeface="Georgia"/>
              </a:rPr>
              <a:t>.skew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function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show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where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graph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shifting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Georgia"/>
                <a:cs typeface="Georgia"/>
              </a:rPr>
              <a:t>kde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plot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shows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density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range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also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show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where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our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shift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sz="1400" b="1" spc="45" dirty="0">
                <a:latin typeface="Georgia"/>
                <a:cs typeface="Georgia"/>
              </a:rPr>
              <a:t>15	</a:t>
            </a:r>
            <a:r>
              <a:rPr sz="1400" b="1" spc="-30" dirty="0">
                <a:latin typeface="Georgia"/>
                <a:cs typeface="Georgia"/>
              </a:rPr>
              <a:t>key</a:t>
            </a:r>
            <a:r>
              <a:rPr sz="1400" b="1" spc="114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Findings:-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8012598"/>
            <a:ext cx="5944235" cy="1107440"/>
            <a:chOff x="914400" y="8012598"/>
            <a:chExt cx="5944235" cy="1107440"/>
          </a:xfrm>
        </p:grpSpPr>
        <p:sp>
          <p:nvSpPr>
            <p:cNvPr id="12" name="object 12"/>
            <p:cNvSpPr/>
            <p:nvPr/>
          </p:nvSpPr>
          <p:spPr>
            <a:xfrm>
              <a:off x="914400" y="8012598"/>
              <a:ext cx="5944235" cy="1107440"/>
            </a:xfrm>
            <a:custGeom>
              <a:avLst/>
              <a:gdLst/>
              <a:ahLst/>
              <a:cxnLst/>
              <a:rect l="l" t="t" r="r" b="b"/>
              <a:pathLst>
                <a:path w="5944234" h="11074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2118"/>
                  </a:lnTo>
                  <a:lnTo>
                    <a:pt x="1988" y="1091968"/>
                  </a:lnTo>
                  <a:lnTo>
                    <a:pt x="7411" y="1100012"/>
                  </a:lnTo>
                  <a:lnTo>
                    <a:pt x="15455" y="1105435"/>
                  </a:lnTo>
                  <a:lnTo>
                    <a:pt x="25305" y="1107423"/>
                  </a:lnTo>
                  <a:lnTo>
                    <a:pt x="5918371" y="1107423"/>
                  </a:lnTo>
                  <a:lnTo>
                    <a:pt x="5928221" y="1105435"/>
                  </a:lnTo>
                  <a:lnTo>
                    <a:pt x="5936265" y="1100012"/>
                  </a:lnTo>
                  <a:lnTo>
                    <a:pt x="5941688" y="1091968"/>
                  </a:lnTo>
                  <a:lnTo>
                    <a:pt x="5943676" y="108211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7052" y="8025251"/>
              <a:ext cx="5918835" cy="1095375"/>
            </a:xfrm>
            <a:custGeom>
              <a:avLst/>
              <a:gdLst/>
              <a:ahLst/>
              <a:cxnLst/>
              <a:rect l="l" t="t" r="r" b="b"/>
              <a:pathLst>
                <a:path w="5918834" h="109537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82118"/>
                  </a:lnTo>
                  <a:lnTo>
                    <a:pt x="0" y="1089106"/>
                  </a:lnTo>
                  <a:lnTo>
                    <a:pt x="5664" y="1094771"/>
                  </a:lnTo>
                  <a:lnTo>
                    <a:pt x="5912706" y="1094771"/>
                  </a:lnTo>
                  <a:lnTo>
                    <a:pt x="5918371" y="1089106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062" y="8008123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[69]: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17</a:t>
            </a:fld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927052" y="8025251"/>
            <a:ext cx="5918835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</a:t>
            </a:r>
            <a:r>
              <a:rPr sz="1100" i="1" spc="29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-130" dirty="0">
                <a:solidFill>
                  <a:srgbClr val="3D7A7A"/>
                </a:solidFill>
                <a:latin typeface="Times New Roman"/>
                <a:cs typeface="Times New Roman"/>
              </a:rPr>
              <a:t>We</a:t>
            </a:r>
            <a:r>
              <a:rPr sz="1100" i="1" spc="15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3D7A7A"/>
                </a:solidFill>
                <a:latin typeface="Times New Roman"/>
                <a:cs typeface="Times New Roman"/>
              </a:rPr>
              <a:t>have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analysed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dataset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3D7A7A"/>
                </a:solidFill>
                <a:latin typeface="Times New Roman"/>
                <a:cs typeface="Times New Roman"/>
              </a:rPr>
              <a:t>through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--&gt;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233679" algn="ctr">
              <a:lnSpc>
                <a:spcPct val="100000"/>
              </a:lnSpc>
            </a:pP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#Professional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5" dirty="0">
                <a:solidFill>
                  <a:srgbClr val="3D7A7A"/>
                </a:solidFill>
                <a:latin typeface="Times New Roman"/>
                <a:cs typeface="Times New Roman"/>
              </a:rPr>
              <a:t>Status:-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key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professional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status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categories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3D7A7A"/>
                </a:solidFill>
                <a:latin typeface="Times New Roman"/>
                <a:cs typeface="Times New Roman"/>
              </a:rPr>
              <a:t>were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"Causes,"</a:t>
            </a:r>
            <a:r>
              <a:rPr sz="1100" spc="10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dirty="0">
              <a:latin typeface="Lucida Sans Unicode"/>
              <a:cs typeface="Lucida Sans Unicode"/>
            </a:endParaRPr>
          </a:p>
          <a:p>
            <a:pPr marR="241935" algn="ctr">
              <a:lnSpc>
                <a:spcPct val="100000"/>
              </a:lnSpc>
              <a:spcBef>
                <a:spcPts val="35"/>
              </a:spcBef>
            </a:pPr>
            <a:r>
              <a:rPr sz="600" spc="1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5" dirty="0">
                <a:solidFill>
                  <a:srgbClr val="3D7A7A"/>
                </a:solidFill>
                <a:latin typeface="Times New Roman"/>
                <a:cs typeface="Times New Roman"/>
              </a:rPr>
              <a:t>"Means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Adopted,"</a:t>
            </a:r>
            <a:r>
              <a:rPr sz="1100" i="1" spc="3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5" dirty="0">
                <a:solidFill>
                  <a:srgbClr val="3D7A7A"/>
                </a:solidFill>
                <a:latin typeface="Times New Roman"/>
                <a:cs typeface="Times New Roman"/>
              </a:rPr>
              <a:t>"Professional</a:t>
            </a:r>
            <a:r>
              <a:rPr sz="1100" i="1" spc="3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50" dirty="0">
                <a:solidFill>
                  <a:srgbClr val="3D7A7A"/>
                </a:solidFill>
                <a:latin typeface="Times New Roman"/>
                <a:cs typeface="Times New Roman"/>
              </a:rPr>
              <a:t>Profile,"</a:t>
            </a:r>
            <a:r>
              <a:rPr sz="1100" i="1" spc="3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"Education</a:t>
            </a:r>
            <a:r>
              <a:rPr sz="1100" i="1" spc="3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Status,"</a:t>
            </a:r>
            <a:r>
              <a:rPr sz="1100" i="1" spc="3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 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"Social</a:t>
            </a:r>
            <a:r>
              <a:rPr sz="1100" spc="12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dirty="0">
              <a:latin typeface="Lucida Sans Unicode"/>
              <a:cs typeface="Lucida Sans Unicode"/>
            </a:endParaRPr>
          </a:p>
          <a:p>
            <a:pPr marR="4970145" algn="ctr">
              <a:lnSpc>
                <a:spcPct val="100000"/>
              </a:lnSpc>
              <a:spcBef>
                <a:spcPts val="35"/>
              </a:spcBef>
            </a:pPr>
            <a:r>
              <a:rPr sz="600" spc="13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35" dirty="0">
                <a:solidFill>
                  <a:srgbClr val="3D7A7A"/>
                </a:solidFill>
                <a:latin typeface="Times New Roman"/>
                <a:cs typeface="Times New Roman"/>
              </a:rPr>
              <a:t>Status."</a:t>
            </a:r>
            <a:endParaRPr sz="1100" dirty="0">
              <a:latin typeface="Times New Roman"/>
              <a:cs typeface="Times New Roman"/>
            </a:endParaRPr>
          </a:p>
          <a:p>
            <a:pPr marR="1543050" algn="ctr">
              <a:lnSpc>
                <a:spcPct val="100000"/>
              </a:lnSpc>
              <a:spcBef>
                <a:spcPts val="135"/>
              </a:spcBef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#The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3D7A7A"/>
                </a:solidFill>
                <a:latin typeface="Times New Roman"/>
                <a:cs typeface="Times New Roman"/>
              </a:rPr>
              <a:t>most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50" dirty="0">
                <a:solidFill>
                  <a:srgbClr val="3D7A7A"/>
                </a:solidFill>
                <a:latin typeface="Times New Roman"/>
                <a:cs typeface="Times New Roman"/>
              </a:rPr>
              <a:t>significant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3D7A7A"/>
                </a:solidFill>
                <a:latin typeface="Times New Roman"/>
                <a:cs typeface="Times New Roman"/>
              </a:rPr>
              <a:t>category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3D7A7A"/>
                </a:solidFill>
                <a:latin typeface="Times New Roman"/>
                <a:cs typeface="Times New Roman"/>
              </a:rPr>
              <a:t>was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60" dirty="0">
                <a:solidFill>
                  <a:srgbClr val="3D7A7A"/>
                </a:solidFill>
                <a:latin typeface="Times New Roman"/>
                <a:cs typeface="Times New Roman"/>
              </a:rPr>
              <a:t>"Causes"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with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458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cases.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E3D8A-0B62-1516-E213-05A697093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CF693-33BD-08F9-9CE9-632DC8FFFD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52" y="914360"/>
            <a:ext cx="5918835" cy="30499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3D7A7A"/>
                </a:solidFill>
                <a:latin typeface="Times New Roman"/>
                <a:cs typeface="Times New Roman"/>
              </a:rPr>
              <a:t>Age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3D7A7A"/>
                </a:solidFill>
                <a:latin typeface="Times New Roman"/>
                <a:cs typeface="Times New Roman"/>
              </a:rPr>
              <a:t>Group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Analysis:-The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3D7A7A"/>
                </a:solidFill>
                <a:latin typeface="Times New Roman"/>
                <a:cs typeface="Times New Roman"/>
              </a:rPr>
              <a:t>age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60" dirty="0">
                <a:solidFill>
                  <a:srgbClr val="3D7A7A"/>
                </a:solidFill>
                <a:latin typeface="Times New Roman"/>
                <a:cs typeface="Times New Roman"/>
              </a:rPr>
              <a:t>groups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"15-29,"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"30-44,"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"60-75"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had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5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spc="14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114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highest</a:t>
            </a:r>
            <a:r>
              <a:rPr sz="1100" i="1" spc="29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3D7A7A"/>
                </a:solidFill>
                <a:latin typeface="Times New Roman"/>
                <a:cs typeface="Times New Roman"/>
              </a:rPr>
              <a:t>number</a:t>
            </a:r>
            <a:r>
              <a:rPr sz="1100" i="1" spc="29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29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suicide</a:t>
            </a:r>
            <a:r>
              <a:rPr sz="1100" i="1" spc="29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cases.</a:t>
            </a:r>
            <a:endParaRPr sz="11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  <a:tabLst>
                <a:tab pos="255904" algn="l"/>
              </a:tabLst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	The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3D7A7A"/>
                </a:solidFill>
                <a:latin typeface="Times New Roman"/>
                <a:cs typeface="Times New Roman"/>
              </a:rPr>
              <a:t>age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45" dirty="0">
                <a:solidFill>
                  <a:srgbClr val="3D7A7A"/>
                </a:solidFill>
                <a:latin typeface="Times New Roman"/>
                <a:cs typeface="Times New Roman"/>
              </a:rPr>
              <a:t>group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5" dirty="0">
                <a:solidFill>
                  <a:srgbClr val="3D7A7A"/>
                </a:solidFill>
                <a:latin typeface="Times New Roman"/>
                <a:cs typeface="Times New Roman"/>
              </a:rPr>
              <a:t>"75+"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had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lowest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3D7A7A"/>
                </a:solidFill>
                <a:latin typeface="Times New Roman"/>
                <a:cs typeface="Times New Roman"/>
              </a:rPr>
              <a:t>number </a:t>
            </a:r>
            <a:r>
              <a:rPr sz="1100" i="1" spc="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cases.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1100" i="1" spc="45" dirty="0">
                <a:solidFill>
                  <a:srgbClr val="3D7A7A"/>
                </a:solidFill>
                <a:latin typeface="Times New Roman"/>
                <a:cs typeface="Times New Roman"/>
              </a:rPr>
              <a:t>#Reasons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Analysis:-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reasons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behind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suicides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3D7A7A"/>
                </a:solidFill>
                <a:latin typeface="Times New Roman"/>
                <a:cs typeface="Times New Roman"/>
              </a:rPr>
              <a:t>were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explored,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with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categories</a:t>
            </a:r>
            <a:r>
              <a:rPr sz="1100" spc="12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70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such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as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"Poverty,"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"Service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(Private),"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3D7A7A"/>
                </a:solidFill>
                <a:latin typeface="Times New Roman"/>
                <a:cs typeface="Times New Roman"/>
              </a:rPr>
              <a:t>"By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Over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Alcoholism."</a:t>
            </a:r>
            <a:endParaRPr sz="11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top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reason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3D7A7A"/>
                </a:solidFill>
                <a:latin typeface="Times New Roman"/>
                <a:cs typeface="Times New Roman"/>
              </a:rPr>
              <a:t>was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3D7A7A"/>
                </a:solidFill>
                <a:latin typeface="Times New Roman"/>
                <a:cs typeface="Times New Roman"/>
              </a:rPr>
              <a:t>"Others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(Please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Specify)"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with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27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cases.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#Gender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Analysis:-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There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3D7A7A"/>
                </a:solidFill>
                <a:latin typeface="Times New Roman"/>
                <a:cs typeface="Times New Roman"/>
              </a:rPr>
              <a:t>were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504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cases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males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496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cases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females,</a:t>
            </a:r>
            <a:r>
              <a:rPr sz="1100" spc="12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120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indicating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nearly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equal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55" dirty="0">
                <a:solidFill>
                  <a:srgbClr val="3D7A7A"/>
                </a:solidFill>
                <a:latin typeface="Times New Roman"/>
                <a:cs typeface="Times New Roman"/>
              </a:rPr>
              <a:t>distribution.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#Yearly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Analysis:-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year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3D7A7A"/>
                </a:solidFill>
                <a:latin typeface="Times New Roman"/>
                <a:cs typeface="Times New Roman"/>
              </a:rPr>
              <a:t>"2011"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had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highest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3D7A7A"/>
                </a:solidFill>
                <a:latin typeface="Times New Roman"/>
                <a:cs typeface="Times New Roman"/>
              </a:rPr>
              <a:t>number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suicide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cases,</a:t>
            </a:r>
            <a:r>
              <a:rPr sz="1100" spc="14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9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followed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35" dirty="0">
                <a:solidFill>
                  <a:srgbClr val="3D7A7A"/>
                </a:solidFill>
                <a:latin typeface="Times New Roman"/>
                <a:cs typeface="Times New Roman"/>
              </a:rPr>
              <a:t>closely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3D7A7A"/>
                </a:solidFill>
                <a:latin typeface="Times New Roman"/>
                <a:cs typeface="Times New Roman"/>
              </a:rPr>
              <a:t>by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5" dirty="0">
                <a:solidFill>
                  <a:srgbClr val="3D7A7A"/>
                </a:solidFill>
                <a:latin typeface="Times New Roman"/>
                <a:cs typeface="Times New Roman"/>
              </a:rPr>
              <a:t>"2005."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#State-wise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Analysis:-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3D7A7A"/>
                </a:solidFill>
                <a:latin typeface="Times New Roman"/>
                <a:cs typeface="Times New Roman"/>
              </a:rPr>
              <a:t>"Goa" </a:t>
            </a:r>
            <a:r>
              <a:rPr sz="1100" i="1" spc="2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had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highest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3D7A7A"/>
                </a:solidFill>
                <a:latin typeface="Times New Roman"/>
                <a:cs typeface="Times New Roman"/>
              </a:rPr>
              <a:t>number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suicide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cases,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followed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6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65" dirty="0">
                <a:solidFill>
                  <a:srgbClr val="3D7A7A"/>
                </a:solidFill>
                <a:latin typeface="Times New Roman"/>
                <a:cs typeface="Times New Roman"/>
              </a:rPr>
              <a:t>by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3D7A7A"/>
                </a:solidFill>
                <a:latin typeface="Times New Roman"/>
                <a:cs typeface="Times New Roman"/>
              </a:rPr>
              <a:t>"Madhya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Pradesh"</a:t>
            </a:r>
            <a:r>
              <a:rPr sz="1100" i="1" spc="28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i="1" spc="29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"Chandigarh."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218734"/>
            <a:ext cx="1519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sz="1400" b="1" spc="10" dirty="0">
                <a:latin typeface="Georgia"/>
                <a:cs typeface="Georgia"/>
              </a:rPr>
              <a:t>16	</a:t>
            </a:r>
            <a:r>
              <a:rPr sz="1400" b="1" spc="-40" dirty="0">
                <a:latin typeface="Georgia"/>
                <a:cs typeface="Georgia"/>
              </a:rPr>
              <a:t>Conclusion:-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4578446"/>
            <a:ext cx="5944235" cy="1134745"/>
            <a:chOff x="914400" y="4578446"/>
            <a:chExt cx="5944235" cy="1134745"/>
          </a:xfrm>
        </p:grpSpPr>
        <p:sp>
          <p:nvSpPr>
            <p:cNvPr id="5" name="object 5"/>
            <p:cNvSpPr/>
            <p:nvPr/>
          </p:nvSpPr>
          <p:spPr>
            <a:xfrm>
              <a:off x="914400" y="4578446"/>
              <a:ext cx="5944235" cy="1134745"/>
            </a:xfrm>
            <a:custGeom>
              <a:avLst/>
              <a:gdLst/>
              <a:ahLst/>
              <a:cxnLst/>
              <a:rect l="l" t="t" r="r" b="b"/>
              <a:pathLst>
                <a:path w="5944234" h="113474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109381"/>
                  </a:lnTo>
                  <a:lnTo>
                    <a:pt x="1988" y="1119231"/>
                  </a:lnTo>
                  <a:lnTo>
                    <a:pt x="7411" y="1127275"/>
                  </a:lnTo>
                  <a:lnTo>
                    <a:pt x="15455" y="1132698"/>
                  </a:lnTo>
                  <a:lnTo>
                    <a:pt x="25305" y="1134687"/>
                  </a:lnTo>
                  <a:lnTo>
                    <a:pt x="5918371" y="1134687"/>
                  </a:lnTo>
                  <a:lnTo>
                    <a:pt x="5928221" y="1132698"/>
                  </a:lnTo>
                  <a:lnTo>
                    <a:pt x="5936265" y="1127275"/>
                  </a:lnTo>
                  <a:lnTo>
                    <a:pt x="5941688" y="1119231"/>
                  </a:lnTo>
                  <a:lnTo>
                    <a:pt x="5943676" y="110938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4591098"/>
              <a:ext cx="5918835" cy="1109980"/>
            </a:xfrm>
            <a:custGeom>
              <a:avLst/>
              <a:gdLst/>
              <a:ahLst/>
              <a:cxnLst/>
              <a:rect l="l" t="t" r="r" b="b"/>
              <a:pathLst>
                <a:path w="5918834" h="11099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96729"/>
                  </a:lnTo>
                  <a:lnTo>
                    <a:pt x="0" y="1103717"/>
                  </a:lnTo>
                  <a:lnTo>
                    <a:pt x="5664" y="1109381"/>
                  </a:lnTo>
                  <a:lnTo>
                    <a:pt x="5912706" y="1109381"/>
                  </a:lnTo>
                  <a:lnTo>
                    <a:pt x="5918371" y="110371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4573980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[70]: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052" y="4591098"/>
            <a:ext cx="591883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#In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3D7A7A"/>
                </a:solidFill>
                <a:latin typeface="Times New Roman"/>
                <a:cs typeface="Times New Roman"/>
              </a:rPr>
              <a:t>summary,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75" dirty="0">
                <a:solidFill>
                  <a:srgbClr val="3D7A7A"/>
                </a:solidFill>
                <a:latin typeface="Times New Roman"/>
                <a:cs typeface="Times New Roman"/>
              </a:rPr>
              <a:t>this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-140" dirty="0">
                <a:solidFill>
                  <a:srgbClr val="3D7A7A"/>
                </a:solidFill>
                <a:latin typeface="Times New Roman"/>
                <a:cs typeface="Times New Roman"/>
              </a:rPr>
              <a:t>EDA</a:t>
            </a:r>
            <a:r>
              <a:rPr sz="1100" i="1" spc="17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project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revealed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3D7A7A"/>
                </a:solidFill>
                <a:latin typeface="Times New Roman"/>
                <a:cs typeface="Times New Roman"/>
              </a:rPr>
              <a:t>important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patterns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trends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in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35" dirty="0">
                <a:solidFill>
                  <a:srgbClr val="3D7A7A"/>
                </a:solidFill>
                <a:latin typeface="Times New Roman"/>
                <a:cs typeface="Times New Roman"/>
              </a:rPr>
              <a:t>suicide</a:t>
            </a:r>
            <a:r>
              <a:rPr sz="1100" spc="13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R="747395" algn="r">
              <a:lnSpc>
                <a:spcPct val="100000"/>
              </a:lnSpc>
              <a:spcBef>
                <a:spcPts val="35"/>
              </a:spcBef>
            </a:pPr>
            <a:r>
              <a:rPr sz="600" spc="12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rates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in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35" dirty="0">
                <a:solidFill>
                  <a:srgbClr val="3D7A7A"/>
                </a:solidFill>
                <a:latin typeface="Times New Roman"/>
                <a:cs typeface="Times New Roman"/>
              </a:rPr>
              <a:t>India.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35" dirty="0">
                <a:solidFill>
                  <a:srgbClr val="3D7A7A"/>
                </a:solidFill>
                <a:latin typeface="Times New Roman"/>
                <a:cs typeface="Times New Roman"/>
              </a:rPr>
              <a:t>It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emphasized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importance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5" dirty="0">
                <a:solidFill>
                  <a:srgbClr val="3D7A7A"/>
                </a:solidFill>
                <a:latin typeface="Times New Roman"/>
                <a:cs typeface="Times New Roman"/>
              </a:rPr>
              <a:t>data-driven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insights</a:t>
            </a:r>
            <a:endParaRPr sz="1100">
              <a:latin typeface="Times New Roman"/>
              <a:cs typeface="Times New Roman"/>
            </a:endParaRPr>
          </a:p>
          <a:p>
            <a:pPr marR="781050" algn="r">
              <a:lnSpc>
                <a:spcPct val="100000"/>
              </a:lnSpc>
              <a:spcBef>
                <a:spcPts val="135"/>
              </a:spcBef>
            </a:pP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#to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address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30" dirty="0">
                <a:solidFill>
                  <a:srgbClr val="3D7A7A"/>
                </a:solidFill>
                <a:latin typeface="Times New Roman"/>
                <a:cs typeface="Times New Roman"/>
              </a:rPr>
              <a:t>social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mental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3D7A7A"/>
                </a:solidFill>
                <a:latin typeface="Times New Roman"/>
                <a:cs typeface="Times New Roman"/>
              </a:rPr>
              <a:t>health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challenges.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Further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3D7A7A"/>
                </a:solidFill>
                <a:latin typeface="Times New Roman"/>
                <a:cs typeface="Times New Roman"/>
              </a:rPr>
              <a:t>research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and</a:t>
            </a:r>
            <a:r>
              <a:rPr sz="1100" spc="7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12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intervention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70" dirty="0">
                <a:solidFill>
                  <a:srgbClr val="3D7A7A"/>
                </a:solidFill>
                <a:latin typeface="Times New Roman"/>
                <a:cs typeface="Times New Roman"/>
              </a:rPr>
              <a:t>efforts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3D7A7A"/>
                </a:solidFill>
                <a:latin typeface="Times New Roman"/>
                <a:cs typeface="Times New Roman"/>
              </a:rPr>
              <a:t>can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3D7A7A"/>
                </a:solidFill>
                <a:latin typeface="Times New Roman"/>
                <a:cs typeface="Times New Roman"/>
              </a:rPr>
              <a:t>be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35" dirty="0">
                <a:solidFill>
                  <a:srgbClr val="3D7A7A"/>
                </a:solidFill>
                <a:latin typeface="Times New Roman"/>
                <a:cs typeface="Times New Roman"/>
              </a:rPr>
              <a:t>tailored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based</a:t>
            </a:r>
            <a:r>
              <a:rPr sz="1100" i="1" spc="31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on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findings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to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3D7A7A"/>
                </a:solidFill>
                <a:latin typeface="Times New Roman"/>
                <a:cs typeface="Times New Roman"/>
              </a:rPr>
              <a:t>reduce</a:t>
            </a:r>
            <a:r>
              <a:rPr sz="1100" i="1" spc="30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35" dirty="0">
                <a:solidFill>
                  <a:srgbClr val="3D7A7A"/>
                </a:solidFill>
                <a:latin typeface="Times New Roman"/>
                <a:cs typeface="Times New Roman"/>
              </a:rPr>
              <a:t>suicide</a:t>
            </a:r>
            <a:r>
              <a:rPr sz="1100" spc="13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12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125" dirty="0">
                <a:solidFill>
                  <a:srgbClr val="3D7A7A"/>
                </a:solidFill>
                <a:latin typeface="Times New Roman"/>
                <a:cs typeface="Times New Roman"/>
              </a:rPr>
              <a:t>rates</a:t>
            </a:r>
            <a:endParaRPr sz="11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1100" i="1" spc="20" dirty="0">
                <a:solidFill>
                  <a:srgbClr val="3D7A7A"/>
                </a:solidFill>
                <a:latin typeface="Times New Roman"/>
                <a:cs typeface="Times New Roman"/>
              </a:rPr>
              <a:t>#and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3D7A7A"/>
                </a:solidFill>
                <a:latin typeface="Times New Roman"/>
                <a:cs typeface="Times New Roman"/>
              </a:rPr>
              <a:t>provide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3D7A7A"/>
                </a:solidFill>
                <a:latin typeface="Times New Roman"/>
                <a:cs typeface="Times New Roman"/>
              </a:rPr>
              <a:t>support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to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3D7A7A"/>
                </a:solidFill>
                <a:latin typeface="Times New Roman"/>
                <a:cs typeface="Times New Roman"/>
              </a:rPr>
              <a:t>vulnerable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populations.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5811823"/>
            <a:ext cx="5944235" cy="249554"/>
            <a:chOff x="914400" y="5811823"/>
            <a:chExt cx="5944235" cy="249554"/>
          </a:xfrm>
        </p:grpSpPr>
        <p:sp>
          <p:nvSpPr>
            <p:cNvPr id="10" name="object 10"/>
            <p:cNvSpPr/>
            <p:nvPr/>
          </p:nvSpPr>
          <p:spPr>
            <a:xfrm>
              <a:off x="914400" y="5811823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7052" y="5824476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2795" y="5807340"/>
            <a:ext cx="316865" cy="193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[</a:t>
            </a:r>
            <a:r>
              <a:rPr sz="1100" spc="130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[</a:t>
            </a:r>
            <a:r>
              <a:rPr sz="1100" spc="130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[</a:t>
            </a:r>
            <a:r>
              <a:rPr sz="1100" spc="130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[</a:t>
            </a:r>
            <a:r>
              <a:rPr sz="1100" spc="130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[</a:t>
            </a:r>
            <a:r>
              <a:rPr sz="1100" spc="130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[</a:t>
            </a:r>
            <a:r>
              <a:rPr sz="1100" spc="130" dirty="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4400" y="6159512"/>
            <a:ext cx="5944235" cy="249554"/>
            <a:chOff x="914400" y="6159512"/>
            <a:chExt cx="5944235" cy="249554"/>
          </a:xfrm>
        </p:grpSpPr>
        <p:sp>
          <p:nvSpPr>
            <p:cNvPr id="14" name="object 14"/>
            <p:cNvSpPr/>
            <p:nvPr/>
          </p:nvSpPr>
          <p:spPr>
            <a:xfrm>
              <a:off x="914400" y="6159512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7052" y="6172164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14400" y="6507187"/>
            <a:ext cx="5944235" cy="249554"/>
            <a:chOff x="914400" y="6507187"/>
            <a:chExt cx="5944235" cy="249554"/>
          </a:xfrm>
        </p:grpSpPr>
        <p:sp>
          <p:nvSpPr>
            <p:cNvPr id="17" name="object 17"/>
            <p:cNvSpPr/>
            <p:nvPr/>
          </p:nvSpPr>
          <p:spPr>
            <a:xfrm>
              <a:off x="914400" y="6507187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7052" y="6519839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14400" y="6854875"/>
            <a:ext cx="5944235" cy="249554"/>
            <a:chOff x="914400" y="6854875"/>
            <a:chExt cx="5944235" cy="249554"/>
          </a:xfrm>
        </p:grpSpPr>
        <p:sp>
          <p:nvSpPr>
            <p:cNvPr id="20" name="object 20"/>
            <p:cNvSpPr/>
            <p:nvPr/>
          </p:nvSpPr>
          <p:spPr>
            <a:xfrm>
              <a:off x="914400" y="6854875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052" y="6867528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14400" y="7202562"/>
            <a:ext cx="5944235" cy="249554"/>
            <a:chOff x="914400" y="7202562"/>
            <a:chExt cx="5944235" cy="249554"/>
          </a:xfrm>
        </p:grpSpPr>
        <p:sp>
          <p:nvSpPr>
            <p:cNvPr id="23" name="object 23"/>
            <p:cNvSpPr/>
            <p:nvPr/>
          </p:nvSpPr>
          <p:spPr>
            <a:xfrm>
              <a:off x="914400" y="7202562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7052" y="7215215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914400" y="7550238"/>
            <a:ext cx="5944235" cy="249554"/>
            <a:chOff x="914400" y="7550238"/>
            <a:chExt cx="5944235" cy="249554"/>
          </a:xfrm>
        </p:grpSpPr>
        <p:sp>
          <p:nvSpPr>
            <p:cNvPr id="26" name="object 26"/>
            <p:cNvSpPr/>
            <p:nvPr/>
          </p:nvSpPr>
          <p:spPr>
            <a:xfrm>
              <a:off x="914400" y="7550238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7052" y="7562890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18</a:t>
            </a:fld>
            <a:endParaRPr spc="-3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F9F931-9A3A-85FB-ADEF-566C2F5C5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BFCBB6-AD0E-368D-59A2-959D23663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72795" y="5807340"/>
            <a:ext cx="31686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15" dirty="0">
                <a:solidFill>
                  <a:srgbClr val="2F3E9F"/>
                </a:solidFill>
                <a:latin typeface="Lucida Sans Unicode"/>
                <a:cs typeface="Lucida Sans Unicode"/>
              </a:rPr>
              <a:t>: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19</a:t>
            </a:fld>
            <a:endParaRPr spc="-3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F9F931-9A3A-85FB-ADEF-566C2F5C5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BFCBB6-AD0E-368D-59A2-959D23663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B017746-9F95-6EEE-5FEC-94C09BD65DC9}"/>
              </a:ext>
            </a:extLst>
          </p:cNvPr>
          <p:cNvSpPr/>
          <p:nvPr/>
        </p:nvSpPr>
        <p:spPr>
          <a:xfrm>
            <a:off x="1219200" y="2446703"/>
            <a:ext cx="51816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68646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499607" cy="1733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Divorce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Dowry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Dispute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Ideological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Causes/Hero  </a:t>
                      </a: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Worshipping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90" dirty="0">
                          <a:latin typeface="Lucida Sans Unicode"/>
                          <a:cs typeface="Lucida Sans Unicode"/>
                        </a:rPr>
                        <a:t>Illness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(Aids/STD)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0-14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Professional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80" dirty="0">
                          <a:latin typeface="Lucida Sans Unicode"/>
                          <a:cs typeface="Lucida Sans Unicode"/>
                        </a:rPr>
                        <a:t>Activity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Self-employed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(Business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110" dirty="0">
                          <a:latin typeface="Lucida Sans Unicode"/>
                          <a:cs typeface="Lucida Sans Unicode"/>
                        </a:rPr>
                        <a:t>activity)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0-14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(Government)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15-29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(Government)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237518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Never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Married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80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85" dirty="0">
                          <a:latin typeface="Lucida Sans Unicode"/>
                          <a:cs typeface="Lucida Sans Unicode"/>
                        </a:rPr>
                        <a:t>75+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812426"/>
            <a:ext cx="2512695" cy="546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Lucida Sans Unicode"/>
                <a:cs typeface="Lucida Sans Unicode"/>
              </a:rPr>
              <a:t>[237519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rows  </a:t>
            </a:r>
            <a:r>
              <a:rPr sz="1100" spc="-105" dirty="0">
                <a:latin typeface="Lucida Sans Unicode"/>
                <a:cs typeface="Lucida Sans Unicode"/>
              </a:rPr>
              <a:t>x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6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100" spc="200" dirty="0">
                <a:latin typeface="Georgia"/>
                <a:cs typeface="Georgia"/>
              </a:rPr>
              <a:t>#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changing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column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name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columns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3444920"/>
            <a:ext cx="5944235" cy="421640"/>
            <a:chOff x="914400" y="3444920"/>
            <a:chExt cx="5944235" cy="421640"/>
          </a:xfrm>
        </p:grpSpPr>
        <p:sp>
          <p:nvSpPr>
            <p:cNvPr id="5" name="object 5"/>
            <p:cNvSpPr/>
            <p:nvPr/>
          </p:nvSpPr>
          <p:spPr>
            <a:xfrm>
              <a:off x="914400" y="3444920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3457573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3440441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052" y="3457573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Lucida Sans Unicode"/>
                <a:cs typeface="Lucida Sans Unicode"/>
              </a:rPr>
              <a:t>df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rename(columns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'Type_code'</a:t>
            </a:r>
            <a:r>
              <a:rPr sz="1100" spc="20" dirty="0">
                <a:latin typeface="Lucida Sans Unicode"/>
                <a:cs typeface="Lucida Sans Unicode"/>
              </a:rPr>
              <a:t>: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'Professional_status'</a:t>
            </a:r>
            <a:r>
              <a:rPr sz="1100" spc="20" dirty="0">
                <a:latin typeface="Lucida Sans Unicode"/>
                <a:cs typeface="Lucida Sans Unicode"/>
              </a:rPr>
              <a:t>},inplace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20" dirty="0">
                <a:solidFill>
                  <a:srgbClr val="007F00"/>
                </a:solidFill>
                <a:latin typeface="Calibri"/>
                <a:cs typeface="Calibri"/>
              </a:rPr>
              <a:t>True </a:t>
            </a:r>
            <a:r>
              <a:rPr sz="1100" b="1" spc="11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spc="2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ucida Sans Unicode"/>
                <a:cs typeface="Lucida Sans Unicode"/>
              </a:rPr>
              <a:t>df</a:t>
            </a:r>
            <a:r>
              <a:rPr sz="11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5" dirty="0">
                <a:latin typeface="Lucida Sans Unicode"/>
                <a:cs typeface="Lucida Sans Unicode"/>
              </a:rPr>
              <a:t>rename(columns</a:t>
            </a:r>
            <a:r>
              <a:rPr sz="11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spc="15" dirty="0">
                <a:solidFill>
                  <a:srgbClr val="BA2121"/>
                </a:solidFill>
                <a:latin typeface="Lucida Sans Unicode"/>
                <a:cs typeface="Lucida Sans Unicode"/>
              </a:rPr>
              <a:t>'Type'</a:t>
            </a:r>
            <a:r>
              <a:rPr sz="1100" spc="15" dirty="0">
                <a:latin typeface="Lucida Sans Unicode"/>
                <a:cs typeface="Lucida Sans Unicode"/>
              </a:rPr>
              <a:t>:</a:t>
            </a:r>
            <a:r>
              <a:rPr sz="1100" spc="15" dirty="0">
                <a:solidFill>
                  <a:srgbClr val="BA2121"/>
                </a:solidFill>
                <a:latin typeface="Lucida Sans Unicode"/>
                <a:cs typeface="Lucida Sans Unicode"/>
              </a:rPr>
              <a:t>'Reasons'</a:t>
            </a:r>
            <a:r>
              <a:rPr sz="1100" spc="15" dirty="0">
                <a:latin typeface="Lucida Sans Unicode"/>
                <a:cs typeface="Lucida Sans Unicode"/>
              </a:rPr>
              <a:t>},inplace</a:t>
            </a:r>
            <a:r>
              <a:rPr sz="11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15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107838"/>
            <a:ext cx="3782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7180" algn="l"/>
              </a:tabLst>
            </a:pPr>
            <a:r>
              <a:rPr sz="1400" b="1" spc="-100" dirty="0">
                <a:latin typeface="Georgia"/>
                <a:cs typeface="Georgia"/>
              </a:rPr>
              <a:t>6	</a:t>
            </a:r>
            <a:r>
              <a:rPr sz="1400" b="1" spc="-25" dirty="0">
                <a:latin typeface="Georgia"/>
                <a:cs typeface="Georgia"/>
              </a:rPr>
              <a:t>taking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a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random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sample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75" dirty="0">
                <a:latin typeface="Georgia"/>
                <a:cs typeface="Georgia"/>
              </a:rPr>
              <a:t>from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the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15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400" y="4501992"/>
            <a:ext cx="5944235" cy="421640"/>
            <a:chOff x="914400" y="4501992"/>
            <a:chExt cx="5944235" cy="421640"/>
          </a:xfrm>
        </p:grpSpPr>
        <p:sp>
          <p:nvSpPr>
            <p:cNvPr id="11" name="object 11"/>
            <p:cNvSpPr/>
            <p:nvPr/>
          </p:nvSpPr>
          <p:spPr>
            <a:xfrm>
              <a:off x="914400" y="4501992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7052" y="4514645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062" y="4497513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  <p:sp>
        <p:nvSpPr>
          <p:cNvPr id="14" name="object 14"/>
          <p:cNvSpPr txBox="1"/>
          <p:nvPr/>
        </p:nvSpPr>
        <p:spPr>
          <a:xfrm>
            <a:off x="927052" y="4514644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Lucida Sans Unicode"/>
                <a:cs typeface="Lucida Sans Unicode"/>
              </a:rPr>
              <a:t>df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25" dirty="0">
                <a:latin typeface="Lucida Sans Unicode"/>
                <a:cs typeface="Lucida Sans Unicode"/>
              </a:rPr>
              <a:t>sample(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r>
              <a:rPr sz="1100" spc="2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df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1012" y="5021432"/>
          <a:ext cx="4407534" cy="258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[46]: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State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Year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Professional_status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218909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UTTAR</a:t>
                      </a:r>
                      <a:r>
                        <a:rPr sz="11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143460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30" dirty="0">
                          <a:latin typeface="Lucida Sans Unicode"/>
                          <a:cs typeface="Lucida Sans Unicode"/>
                        </a:rPr>
                        <a:t>MANIPUR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28271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BIHAR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96872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55" dirty="0">
                          <a:latin typeface="Lucida Sans Unicode"/>
                          <a:cs typeface="Lucida Sans Unicode"/>
                        </a:rPr>
                        <a:t>JHARKHAND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29">
                <a:tc>
                  <a:txBody>
                    <a:bodyPr/>
                    <a:lstStyle/>
                    <a:p>
                      <a:pPr marL="47752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159288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477520" marR="64769">
                        <a:lnSpc>
                          <a:spcPct val="102600"/>
                        </a:lnSpc>
                      </a:pPr>
                      <a:r>
                        <a:rPr sz="1100" spc="-530" dirty="0">
                          <a:latin typeface="Lucida Sans Unicode"/>
                          <a:cs typeface="Lucida Sans Unicode"/>
                        </a:rPr>
                        <a:t>…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128280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70" dirty="0">
                          <a:latin typeface="Lucida Sans Unicode"/>
                          <a:cs typeface="Lucida Sans Unicode"/>
                        </a:rPr>
                        <a:t>MIZORAM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72707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017905" algn="l"/>
                        </a:tabLst>
                      </a:pPr>
                      <a:r>
                        <a:rPr sz="1100" spc="-530" dirty="0">
                          <a:latin typeface="Lucida Sans Unicode"/>
                          <a:cs typeface="Lucida Sans Unicode"/>
                        </a:rPr>
                        <a:t>…	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64769" algn="r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MADHYA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217804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017905" algn="ctr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169496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30" dirty="0">
                          <a:latin typeface="Lucida Sans Unicode"/>
                          <a:cs typeface="Lucida Sans Unicode"/>
                        </a:rPr>
                        <a:t>SIKKIM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182675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PUDUCHERRY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47752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9075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204" dirty="0">
                          <a:latin typeface="Lucida Sans Unicode"/>
                          <a:cs typeface="Lucida Sans Unicode"/>
                        </a:rPr>
                        <a:t>ANDHRA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PRADESH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Means_adopted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13"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165196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150" dirty="0">
                          <a:latin typeface="Lucida Sans Unicode"/>
                          <a:cs typeface="Lucida Sans Unicode"/>
                        </a:rPr>
                        <a:t>PUDUCHERRY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654050" algn="l"/>
                        </a:tabLst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Reasons	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Gender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Age_group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26934" y="7430482"/>
          <a:ext cx="3992879" cy="1561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218909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Divorce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45-59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143460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Sector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Undertaking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45-59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28271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Insanity/Mental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90" dirty="0">
                          <a:latin typeface="Lucida Sans Unicode"/>
                          <a:cs typeface="Lucida Sans Unicode"/>
                        </a:rPr>
                        <a:t>Illness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45-59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96872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Student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159288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Professional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80" dirty="0">
                          <a:latin typeface="Lucida Sans Unicode"/>
                          <a:cs typeface="Lucida Sans Unicode"/>
                        </a:rPr>
                        <a:t>Activity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15-29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9405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128280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90" dirty="0">
                          <a:latin typeface="Lucida Sans Unicode"/>
                          <a:cs typeface="Lucida Sans Unicode"/>
                        </a:rPr>
                        <a:t>Illness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(Aids/STD)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15-29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169496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Sector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Undertaking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55"/>
                        </a:lnSpc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45-59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182675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80"/>
                        </a:lnSpc>
                      </a:pP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Illegitimate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Pregnancy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80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15-29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8EF4921C-F05D-672E-E0EA-E5CC41C877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87E187-137F-09FF-A28D-3B7F066DD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3991608" cy="356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61341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9075	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By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1963420" algn="l"/>
                        </a:tabLst>
                      </a:pPr>
                      <a:r>
                        <a:rPr sz="1100" spc="90" dirty="0">
                          <a:latin typeface="Lucida Sans Unicode"/>
                          <a:cs typeface="Lucida Sans Unicode"/>
                        </a:rPr>
                        <a:t>Self</a:t>
                      </a:r>
                      <a:r>
                        <a:rPr sz="1100" spc="229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100" dirty="0">
                          <a:latin typeface="Lucida Sans Unicode"/>
                          <a:cs typeface="Lucida Sans Unicode"/>
                        </a:rPr>
                        <a:t>Infliction</a:t>
                      </a:r>
                      <a:r>
                        <a:rPr sz="1100" spc="2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1100" spc="2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injury	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Female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30-44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165196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280"/>
                        </a:lnSpc>
                        <a:tabLst>
                          <a:tab pos="1891030" algn="l"/>
                        </a:tabLst>
                      </a:pP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Illegitimate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Pregnancy	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Male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30-44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45984" y="1435822"/>
            <a:ext cx="169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Lucida Sans Unicode"/>
                <a:cs typeface="Lucida Sans Unicode"/>
              </a:rPr>
              <a:t>[1000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rows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05" dirty="0">
                <a:latin typeface="Lucida Sans Unicode"/>
                <a:cs typeface="Lucida Sans Unicode"/>
              </a:rPr>
              <a:t>x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6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781664"/>
            <a:ext cx="5944235" cy="777875"/>
            <a:chOff x="914400" y="1781664"/>
            <a:chExt cx="5944235" cy="777875"/>
          </a:xfrm>
        </p:grpSpPr>
        <p:sp>
          <p:nvSpPr>
            <p:cNvPr id="5" name="object 5"/>
            <p:cNvSpPr/>
            <p:nvPr/>
          </p:nvSpPr>
          <p:spPr>
            <a:xfrm>
              <a:off x="914400" y="1781664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1794317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1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1777185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052" y="1794317"/>
            <a:ext cx="591883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  <a:tabLst>
                <a:tab pos="5711190" algn="l"/>
              </a:tabLst>
            </a:pPr>
            <a:r>
              <a:rPr sz="1100" spc="25" dirty="0">
                <a:latin typeface="Lucida Sans Unicode"/>
                <a:cs typeface="Lucida Sans Unicode"/>
              </a:rPr>
              <a:t>professional_status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5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pd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DataFrame(df[</a:t>
            </a:r>
            <a:r>
              <a:rPr sz="1100" spc="40" dirty="0">
                <a:solidFill>
                  <a:srgbClr val="BA2121"/>
                </a:solidFill>
                <a:latin typeface="Lucida Sans Unicode"/>
                <a:cs typeface="Lucida Sans Unicode"/>
              </a:rPr>
              <a:t>'Professional_status'</a:t>
            </a:r>
            <a:r>
              <a:rPr sz="1100" spc="40" dirty="0">
                <a:latin typeface="Lucida Sans Unicode"/>
                <a:cs typeface="Lucida Sans Unicode"/>
              </a:rPr>
              <a:t>]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value_counts())	</a:t>
            </a:r>
            <a:r>
              <a:rPr sz="1100" spc="22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5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55" dirty="0">
                <a:solidFill>
                  <a:srgbClr val="3D7A7A"/>
                </a:solidFill>
                <a:latin typeface="Times New Roman"/>
                <a:cs typeface="Times New Roman"/>
              </a:rPr>
              <a:t>#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3D7A7A"/>
                </a:solidFill>
                <a:latin typeface="Times New Roman"/>
                <a:cs typeface="Times New Roman"/>
              </a:rPr>
              <a:t>counting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20" dirty="0">
                <a:solidFill>
                  <a:srgbClr val="3D7A7A"/>
                </a:solidFill>
                <a:latin typeface="Times New Roman"/>
                <a:cs typeface="Times New Roman"/>
              </a:rPr>
              <a:t>the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3D7A7A"/>
                </a:solidFill>
                <a:latin typeface="Times New Roman"/>
                <a:cs typeface="Times New Roman"/>
              </a:rPr>
              <a:t>number </a:t>
            </a:r>
            <a:r>
              <a:rPr sz="1100" i="1" spc="1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3D7A7A"/>
                </a:solidFill>
                <a:latin typeface="Times New Roman"/>
                <a:cs typeface="Times New Roman"/>
              </a:rPr>
              <a:t>cases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3D7A7A"/>
                </a:solidFill>
                <a:latin typeface="Times New Roman"/>
                <a:cs typeface="Times New Roman"/>
              </a:rPr>
              <a:t>according</a:t>
            </a:r>
            <a:r>
              <a:rPr sz="1100" i="1" spc="30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to</a:t>
            </a:r>
            <a:r>
              <a:rPr sz="1100" i="1" spc="29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3D7A7A"/>
                </a:solidFill>
                <a:latin typeface="Times New Roman"/>
                <a:cs typeface="Times New Roman"/>
              </a:rPr>
              <a:t>reasons</a:t>
            </a:r>
            <a:endParaRPr sz="1100">
              <a:latin typeface="Times New Roman"/>
              <a:cs typeface="Times New Roman"/>
            </a:endParaRPr>
          </a:p>
          <a:p>
            <a:pPr marL="37465" marR="2453640">
              <a:lnSpc>
                <a:spcPct val="1026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professional_status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reset_index(inplace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6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b="1" spc="85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1100" spc="85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professional_status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1012" y="2657898"/>
          <a:ext cx="3708400" cy="1044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[47]: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Professional_status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Causes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467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72707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Means_adopted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Professional_Profile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Education_Status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  <a:tabLst>
                          <a:tab pos="727075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sz="1100" spc="40" dirty="0">
                          <a:latin typeface="Lucida Sans Unicode"/>
                          <a:cs typeface="Lucida Sans Unicode"/>
                        </a:rPr>
                        <a:t>Social_Status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1700" y="3996788"/>
            <a:ext cx="4344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7180" algn="l"/>
              </a:tabLst>
            </a:pPr>
            <a:r>
              <a:rPr sz="1400" b="1" spc="30" dirty="0">
                <a:latin typeface="Georgia"/>
                <a:cs typeface="Georgia"/>
              </a:rPr>
              <a:t>7	</a:t>
            </a:r>
            <a:r>
              <a:rPr sz="1400" b="1" spc="-45" dirty="0">
                <a:latin typeface="Georgia"/>
                <a:cs typeface="Georgia"/>
              </a:rPr>
              <a:t>pie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chart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cases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according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to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the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profession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4390951"/>
            <a:ext cx="5944235" cy="949960"/>
            <a:chOff x="914400" y="4390951"/>
            <a:chExt cx="5944235" cy="949960"/>
          </a:xfrm>
        </p:grpSpPr>
        <p:sp>
          <p:nvSpPr>
            <p:cNvPr id="12" name="object 12"/>
            <p:cNvSpPr/>
            <p:nvPr/>
          </p:nvSpPr>
          <p:spPr>
            <a:xfrm>
              <a:off x="914400" y="4390951"/>
              <a:ext cx="5944235" cy="949960"/>
            </a:xfrm>
            <a:custGeom>
              <a:avLst/>
              <a:gdLst/>
              <a:ahLst/>
              <a:cxnLst/>
              <a:rect l="l" t="t" r="r" b="b"/>
              <a:pathLst>
                <a:path w="5944234" h="94996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24652"/>
                  </a:lnTo>
                  <a:lnTo>
                    <a:pt x="1988" y="934502"/>
                  </a:lnTo>
                  <a:lnTo>
                    <a:pt x="7411" y="942545"/>
                  </a:lnTo>
                  <a:lnTo>
                    <a:pt x="15455" y="947968"/>
                  </a:lnTo>
                  <a:lnTo>
                    <a:pt x="25305" y="949957"/>
                  </a:lnTo>
                  <a:lnTo>
                    <a:pt x="5918371" y="949957"/>
                  </a:lnTo>
                  <a:lnTo>
                    <a:pt x="5928221" y="947968"/>
                  </a:lnTo>
                  <a:lnTo>
                    <a:pt x="5936265" y="942545"/>
                  </a:lnTo>
                  <a:lnTo>
                    <a:pt x="5941688" y="934502"/>
                  </a:lnTo>
                  <a:lnTo>
                    <a:pt x="5943676" y="924652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7052" y="4403603"/>
              <a:ext cx="5918835" cy="925194"/>
            </a:xfrm>
            <a:custGeom>
              <a:avLst/>
              <a:gdLst/>
              <a:ahLst/>
              <a:cxnLst/>
              <a:rect l="l" t="t" r="r" b="b"/>
              <a:pathLst>
                <a:path w="5918834" h="92519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911999"/>
                  </a:lnTo>
                  <a:lnTo>
                    <a:pt x="0" y="918987"/>
                  </a:lnTo>
                  <a:lnTo>
                    <a:pt x="5664" y="924652"/>
                  </a:lnTo>
                  <a:lnTo>
                    <a:pt x="5912706" y="924652"/>
                  </a:lnTo>
                  <a:lnTo>
                    <a:pt x="5918371" y="91898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062" y="4386464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3</a:t>
            </a:fld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927052" y="4403604"/>
            <a:ext cx="591883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55" dirty="0">
                <a:latin typeface="Lucida Sans Unicode"/>
                <a:cs typeface="Lucida Sans Unicode"/>
              </a:rPr>
              <a:t>plt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figure(figsize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5" dirty="0">
                <a:latin typeface="Lucida Sans Unicode"/>
                <a:cs typeface="Lucida Sans Unicode"/>
              </a:rPr>
              <a:t>(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r>
              <a:rPr sz="1100" spc="55" dirty="0">
                <a:latin typeface="Lucida Sans Unicode"/>
                <a:cs typeface="Lucida Sans Unicode"/>
              </a:rPr>
              <a:t>,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15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latin typeface="Lucida Sans Unicode"/>
                <a:cs typeface="Lucida Sans Unicode"/>
              </a:rPr>
              <a:t>professional_status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plot(kind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solidFill>
                  <a:srgbClr val="BA2121"/>
                </a:solidFill>
                <a:latin typeface="Lucida Sans Unicode"/>
                <a:cs typeface="Lucida Sans Unicode"/>
              </a:rPr>
              <a:t>'pie'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y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5" dirty="0">
                <a:solidFill>
                  <a:srgbClr val="BA2121"/>
                </a:solidFill>
                <a:latin typeface="Lucida Sans Unicode"/>
                <a:cs typeface="Lucida Sans Unicode"/>
              </a:rPr>
              <a:t>'Professional_status'</a:t>
            </a:r>
            <a:r>
              <a:rPr sz="1100" spc="55" dirty="0">
                <a:latin typeface="Lucida Sans Unicode"/>
                <a:cs typeface="Lucida Sans Unicode"/>
              </a:rPr>
              <a:t>,</a:t>
            </a:r>
            <a:r>
              <a:rPr sz="1100" spc="5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50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spc="50" dirty="0">
                <a:latin typeface="Lucida Sans Unicode"/>
                <a:cs typeface="Lucida Sans Unicode"/>
              </a:rPr>
              <a:t>labels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0" dirty="0">
                <a:latin typeface="Lucida Sans Unicode"/>
                <a:cs typeface="Lucida Sans Unicode"/>
              </a:rPr>
              <a:t>professional_status[</a:t>
            </a:r>
            <a:r>
              <a:rPr sz="1100" spc="50" dirty="0">
                <a:solidFill>
                  <a:srgbClr val="BA2121"/>
                </a:solidFill>
                <a:latin typeface="Lucida Sans Unicode"/>
                <a:cs typeface="Lucida Sans Unicode"/>
              </a:rPr>
              <a:t>'Professional_status'</a:t>
            </a:r>
            <a:r>
              <a:rPr sz="1100" spc="50" dirty="0">
                <a:latin typeface="Lucida Sans Unicode"/>
                <a:cs typeface="Lucida Sans Unicode"/>
              </a:rPr>
              <a:t>],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autopct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b="1" spc="30" dirty="0">
                <a:solidFill>
                  <a:srgbClr val="A35977"/>
                </a:solidFill>
                <a:latin typeface="Calibri"/>
                <a:cs typeface="Calibri"/>
              </a:rPr>
              <a:t>%1.2f%%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30" dirty="0">
                <a:latin typeface="Lucida Sans Unicode"/>
                <a:cs typeface="Lucida Sans Unicode"/>
              </a:rPr>
              <a:t>,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1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spc="15" dirty="0">
                <a:latin typeface="Lucida Sans Unicode"/>
                <a:cs typeface="Lucida Sans Unicode"/>
              </a:rPr>
              <a:t>startangle</a:t>
            </a:r>
            <a:r>
              <a:rPr sz="11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=0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5447765"/>
            <a:ext cx="2571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&lt;Figure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size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1000x1500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with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0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Axes&gt;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5EAAC8-18C3-B55B-3635-AE1F001564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CE5B4-7AF6-3265-B20F-9FE10ED1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692" y="1115561"/>
            <a:ext cx="3456438" cy="29352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5000294"/>
            <a:ext cx="5944235" cy="249554"/>
            <a:chOff x="914400" y="5000294"/>
            <a:chExt cx="5944235" cy="249554"/>
          </a:xfrm>
        </p:grpSpPr>
        <p:sp>
          <p:nvSpPr>
            <p:cNvPr id="4" name="object 4"/>
            <p:cNvSpPr/>
            <p:nvPr/>
          </p:nvSpPr>
          <p:spPr>
            <a:xfrm>
              <a:off x="914400" y="5000294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5012946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4995810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[49]: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5012946"/>
            <a:ext cx="5918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30" dirty="0">
                <a:latin typeface="Lucida Sans Unicode"/>
                <a:cs typeface="Lucida Sans Unicode"/>
              </a:rPr>
              <a:t>professional_status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skew()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5356147"/>
            <a:ext cx="5809615" cy="1515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1402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C:\Users\vikas\AppData\Local\Temp\ipykernel_18236\3567293245.py:1: 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FutureWarning: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The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default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55" dirty="0">
                <a:latin typeface="Lucida Sans Unicode"/>
                <a:cs typeface="Lucida Sans Unicode"/>
              </a:rPr>
              <a:t>DataFrame.skew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 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35" dirty="0">
                <a:latin typeface="Lucida Sans Unicode"/>
                <a:cs typeface="Lucida Sans Unicode"/>
              </a:rPr>
              <a:t>a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future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version,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204" dirty="0">
                <a:latin typeface="Lucida Sans Unicode"/>
                <a:cs typeface="Lucida Sans Unicode"/>
              </a:rPr>
              <a:t>it </a:t>
            </a:r>
            <a:r>
              <a:rPr sz="1100" spc="120" dirty="0">
                <a:latin typeface="Lucida Sans Unicode"/>
                <a:cs typeface="Lucida Sans Unicode"/>
              </a:rPr>
              <a:t>will </a:t>
            </a:r>
            <a:r>
              <a:rPr sz="1100" spc="40" dirty="0">
                <a:latin typeface="Lucida Sans Unicode"/>
                <a:cs typeface="Lucida Sans Unicode"/>
              </a:rPr>
              <a:t>default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False.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45" dirty="0">
                <a:latin typeface="Lucida Sans Unicode"/>
                <a:cs typeface="Lucida Sans Unicode"/>
              </a:rPr>
              <a:t>addition, 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specifying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'numeric_only=None'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Select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only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valid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columns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or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specify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silence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this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warning.</a:t>
            </a:r>
            <a:endParaRPr sz="1100">
              <a:latin typeface="Lucida Sans Unicode"/>
              <a:cs typeface="Lucida Sans Unicode"/>
            </a:endParaRPr>
          </a:p>
          <a:p>
            <a:pPr marL="559435">
              <a:lnSpc>
                <a:spcPct val="100000"/>
              </a:lnSpc>
              <a:spcBef>
                <a:spcPts val="35"/>
              </a:spcBef>
            </a:pPr>
            <a:r>
              <a:rPr sz="1100" spc="30" dirty="0">
                <a:latin typeface="Lucida Sans Unicode"/>
                <a:cs typeface="Lucida Sans Unicode"/>
              </a:rPr>
              <a:t>professional_status.skew()</a:t>
            </a:r>
            <a:endParaRPr sz="1100">
              <a:latin typeface="Lucida Sans Unicode"/>
              <a:cs typeface="Lucida Sans Unicode"/>
            </a:endParaRPr>
          </a:p>
          <a:p>
            <a:pPr marL="458470" marR="3088005" indent="-446405">
              <a:lnSpc>
                <a:spcPct val="102600"/>
              </a:lnSpc>
              <a:spcBef>
                <a:spcPts val="935"/>
              </a:spcBef>
              <a:tabLst>
                <a:tab pos="2131060" algn="l"/>
              </a:tabLst>
            </a:pPr>
            <a:r>
              <a:rPr sz="1100" spc="45" dirty="0">
                <a:solidFill>
                  <a:srgbClr val="D74314"/>
                </a:solidFill>
                <a:latin typeface="Lucida Sans Unicode"/>
                <a:cs typeface="Lucida Sans Unicode"/>
              </a:rPr>
              <a:t>[49]</a:t>
            </a:r>
            <a:r>
              <a:rPr sz="1100" spc="220" dirty="0">
                <a:solidFill>
                  <a:srgbClr val="D74314"/>
                </a:solidFill>
                <a:latin typeface="Lucida Sans Unicode"/>
                <a:cs typeface="Lucida Sans Unicode"/>
              </a:rPr>
              <a:t>: </a:t>
            </a:r>
            <a:r>
              <a:rPr sz="1100" spc="-5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Professional_status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75" dirty="0">
                <a:latin typeface="Lucida Sans Unicode"/>
                <a:cs typeface="Lucida Sans Unicode"/>
              </a:rPr>
              <a:t>0.634991  </a:t>
            </a:r>
            <a:r>
              <a:rPr sz="1100" spc="15" dirty="0">
                <a:latin typeface="Lucida Sans Unicode"/>
                <a:cs typeface="Lucida Sans Unicode"/>
              </a:rPr>
              <a:t>dtype: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float64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7025189"/>
            <a:ext cx="5944235" cy="421640"/>
            <a:chOff x="914400" y="7025189"/>
            <a:chExt cx="5944235" cy="421640"/>
          </a:xfrm>
        </p:grpSpPr>
        <p:sp>
          <p:nvSpPr>
            <p:cNvPr id="10" name="object 10"/>
            <p:cNvSpPr/>
            <p:nvPr/>
          </p:nvSpPr>
          <p:spPr>
            <a:xfrm>
              <a:off x="914400" y="7025189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7052" y="7037842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0062" y="7020698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4</a:t>
            </a:fld>
            <a:endParaRPr spc="-30" dirty="0"/>
          </a:p>
        </p:txBody>
      </p:sp>
      <p:sp>
        <p:nvSpPr>
          <p:cNvPr id="13" name="object 13"/>
          <p:cNvSpPr txBox="1"/>
          <p:nvPr/>
        </p:nvSpPr>
        <p:spPr>
          <a:xfrm>
            <a:off x="927052" y="7037842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50" dirty="0">
                <a:latin typeface="Lucida Sans Unicode"/>
                <a:cs typeface="Lucida Sans Unicode"/>
              </a:rPr>
              <a:t>sns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 dirty="0">
                <a:latin typeface="Lucida Sans Unicode"/>
                <a:cs typeface="Lucida Sans Unicode"/>
              </a:rPr>
              <a:t>kdeplot(professional_status[</a:t>
            </a:r>
            <a:r>
              <a:rPr sz="1100" spc="50" dirty="0">
                <a:solidFill>
                  <a:srgbClr val="BA2121"/>
                </a:solidFill>
                <a:latin typeface="Lucida Sans Unicode"/>
                <a:cs typeface="Lucida Sans Unicode"/>
              </a:rPr>
              <a:t>'Professional_status'</a:t>
            </a:r>
            <a:r>
              <a:rPr sz="1100" spc="50" dirty="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plt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xlabel(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'Number</a:t>
            </a:r>
            <a:r>
              <a:rPr sz="1100" spc="21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1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cases'</a:t>
            </a:r>
            <a:r>
              <a:rPr sz="1100" spc="7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062" y="7534133"/>
            <a:ext cx="2726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[50]:</a:t>
            </a:r>
            <a:r>
              <a:rPr sz="1100" spc="28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Text(0.5,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'Number</a:t>
            </a:r>
            <a:r>
              <a:rPr sz="1100" spc="204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cases')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6A653-1F79-DA20-97A3-E424F8AC3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BFBB6C-9777-725B-0997-F90520893D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388" y="996130"/>
            <a:ext cx="5176700" cy="36509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5293989"/>
            <a:ext cx="5944235" cy="777875"/>
            <a:chOff x="914400" y="5293989"/>
            <a:chExt cx="5944235" cy="777875"/>
          </a:xfrm>
        </p:grpSpPr>
        <p:sp>
          <p:nvSpPr>
            <p:cNvPr id="4" name="object 4"/>
            <p:cNvSpPr/>
            <p:nvPr/>
          </p:nvSpPr>
          <p:spPr>
            <a:xfrm>
              <a:off x="914400" y="5293989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5306641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1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5289523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5306641"/>
            <a:ext cx="591883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  <a:tabLst>
                <a:tab pos="4183379" algn="l"/>
              </a:tabLst>
            </a:pPr>
            <a:r>
              <a:rPr sz="1100" dirty="0">
                <a:latin typeface="Lucida Sans Unicode"/>
                <a:cs typeface="Lucida Sans Unicode"/>
              </a:rPr>
              <a:t>age_group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pd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DataFrame(df[</a:t>
            </a:r>
            <a:r>
              <a:rPr sz="1100" dirty="0">
                <a:solidFill>
                  <a:srgbClr val="BA2121"/>
                </a:solidFill>
                <a:latin typeface="Lucida Sans Unicode"/>
                <a:cs typeface="Lucida Sans Unicode"/>
              </a:rPr>
              <a:t>'Age_group'</a:t>
            </a:r>
            <a:r>
              <a:rPr sz="1100" dirty="0">
                <a:latin typeface="Lucida Sans Unicode"/>
                <a:cs typeface="Lucida Sans Unicode"/>
              </a:rPr>
              <a:t>]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value_counts())	</a:t>
            </a:r>
            <a:r>
              <a:rPr sz="1100" i="1" spc="10" dirty="0">
                <a:solidFill>
                  <a:srgbClr val="3D7A7A"/>
                </a:solidFill>
                <a:latin typeface="Times New Roman"/>
                <a:cs typeface="Times New Roman"/>
              </a:rPr>
              <a:t>#number</a:t>
            </a:r>
            <a:r>
              <a:rPr sz="1100" i="1" spc="275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of</a:t>
            </a:r>
            <a:r>
              <a:rPr sz="1100" i="1" spc="28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14" dirty="0">
                <a:solidFill>
                  <a:srgbClr val="3D7A7A"/>
                </a:solidFill>
                <a:latin typeface="Times New Roman"/>
                <a:cs typeface="Times New Roman"/>
              </a:rPr>
              <a:t>cases</a:t>
            </a:r>
            <a:r>
              <a:rPr sz="1100" spc="114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sz="600" spc="75" dirty="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sz="1100" i="1" spc="75" dirty="0">
                <a:solidFill>
                  <a:srgbClr val="3D7A7A"/>
                </a:solidFill>
                <a:latin typeface="Times New Roman"/>
                <a:cs typeface="Times New Roman"/>
              </a:rPr>
              <a:t>according</a:t>
            </a:r>
            <a:r>
              <a:rPr sz="1100" i="1" spc="28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40" dirty="0">
                <a:solidFill>
                  <a:srgbClr val="3D7A7A"/>
                </a:solidFill>
                <a:latin typeface="Times New Roman"/>
                <a:cs typeface="Times New Roman"/>
              </a:rPr>
              <a:t>to</a:t>
            </a:r>
            <a:r>
              <a:rPr sz="1100" i="1" spc="280" dirty="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 i="1" spc="15" dirty="0">
                <a:solidFill>
                  <a:srgbClr val="3D7A7A"/>
                </a:solidFill>
                <a:latin typeface="Times New Roman"/>
                <a:cs typeface="Times New Roman"/>
              </a:rPr>
              <a:t>Age_Groups</a:t>
            </a:r>
            <a:endParaRPr sz="1100">
              <a:latin typeface="Times New Roman"/>
              <a:cs typeface="Times New Roman"/>
            </a:endParaRPr>
          </a:p>
          <a:p>
            <a:pPr marL="37465" marR="3253740">
              <a:lnSpc>
                <a:spcPct val="1026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age_group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reset_index(inplace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54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b="1" spc="85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1100" spc="85" dirty="0">
                <a:latin typeface="Lucida Sans Unicode"/>
                <a:cs typeface="Lucida Sans Unicode"/>
              </a:rPr>
              <a:t>) </a:t>
            </a:r>
            <a:r>
              <a:rPr sz="1100" spc="-33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age_group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1012" y="6170236"/>
          <a:ext cx="1890394" cy="1216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[51]: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Age_group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15-29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30-44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45-59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sz="1100" spc="-114" dirty="0">
                          <a:latin typeface="Lucida Sans Unicode"/>
                          <a:cs typeface="Lucida Sans Unicode"/>
                        </a:rPr>
                        <a:t>60-75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  <a:tabLst>
                          <a:tab pos="29083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0-14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176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  <a:tabLst>
                          <a:tab pos="36322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5	</a:t>
                      </a:r>
                      <a:r>
                        <a:rPr sz="1100" spc="-185" dirty="0">
                          <a:latin typeface="Lucida Sans Unicode"/>
                          <a:cs typeface="Lucida Sans Unicode"/>
                        </a:rPr>
                        <a:t>75+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1700" y="7546224"/>
            <a:ext cx="3906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Georgia"/>
                <a:cs typeface="Georgia"/>
              </a:rPr>
              <a:t>#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line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graph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showing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suicides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cases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according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age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groups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400" y="7824686"/>
            <a:ext cx="5944235" cy="1109980"/>
            <a:chOff x="914400" y="7824686"/>
            <a:chExt cx="5944235" cy="1109980"/>
          </a:xfrm>
        </p:grpSpPr>
        <p:sp>
          <p:nvSpPr>
            <p:cNvPr id="11" name="object 11"/>
            <p:cNvSpPr/>
            <p:nvPr/>
          </p:nvSpPr>
          <p:spPr>
            <a:xfrm>
              <a:off x="914400" y="7824686"/>
              <a:ext cx="5944235" cy="1109980"/>
            </a:xfrm>
            <a:custGeom>
              <a:avLst/>
              <a:gdLst/>
              <a:ahLst/>
              <a:cxnLst/>
              <a:rect l="l" t="t" r="r" b="b"/>
              <a:pathLst>
                <a:path w="5944234" h="110997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4076"/>
                  </a:lnTo>
                  <a:lnTo>
                    <a:pt x="1988" y="1093926"/>
                  </a:lnTo>
                  <a:lnTo>
                    <a:pt x="7411" y="1101970"/>
                  </a:lnTo>
                  <a:lnTo>
                    <a:pt x="15455" y="1107393"/>
                  </a:lnTo>
                  <a:lnTo>
                    <a:pt x="25305" y="1109382"/>
                  </a:lnTo>
                  <a:lnTo>
                    <a:pt x="5918371" y="1109382"/>
                  </a:lnTo>
                  <a:lnTo>
                    <a:pt x="5928221" y="1107393"/>
                  </a:lnTo>
                  <a:lnTo>
                    <a:pt x="5936265" y="1101970"/>
                  </a:lnTo>
                  <a:lnTo>
                    <a:pt x="5941688" y="1093926"/>
                  </a:lnTo>
                  <a:lnTo>
                    <a:pt x="5943676" y="108407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7052" y="7837339"/>
              <a:ext cx="5918835" cy="1084580"/>
            </a:xfrm>
            <a:custGeom>
              <a:avLst/>
              <a:gdLst/>
              <a:ahLst/>
              <a:cxnLst/>
              <a:rect l="l" t="t" r="r" b="b"/>
              <a:pathLst>
                <a:path w="5918834" h="10845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71423"/>
                  </a:lnTo>
                  <a:lnTo>
                    <a:pt x="0" y="1078412"/>
                  </a:lnTo>
                  <a:lnTo>
                    <a:pt x="5664" y="1084076"/>
                  </a:lnTo>
                  <a:lnTo>
                    <a:pt x="5912706" y="1084076"/>
                  </a:lnTo>
                  <a:lnTo>
                    <a:pt x="5918371" y="1078412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062" y="7820214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5</a:t>
            </a:fld>
            <a:endParaRPr spc="-30" dirty="0"/>
          </a:p>
        </p:txBody>
      </p:sp>
      <p:sp>
        <p:nvSpPr>
          <p:cNvPr id="14" name="object 14"/>
          <p:cNvSpPr txBox="1"/>
          <p:nvPr/>
        </p:nvSpPr>
        <p:spPr>
          <a:xfrm>
            <a:off x="927052" y="7837339"/>
            <a:ext cx="5918835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95" dirty="0">
                <a:latin typeface="Lucida Sans Unicode"/>
                <a:cs typeface="Lucida Sans Unicode"/>
              </a:rPr>
              <a:t>plt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65" dirty="0">
                <a:latin typeface="Lucida Sans Unicode"/>
                <a:cs typeface="Lucida Sans Unicode"/>
              </a:rPr>
              <a:t>figure(figsize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latin typeface="Lucida Sans Unicode"/>
                <a:cs typeface="Lucida Sans Unicode"/>
              </a:rPr>
              <a:t>(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1100" spc="220" dirty="0">
                <a:latin typeface="Lucida Sans Unicode"/>
                <a:cs typeface="Lucida Sans Unicode"/>
              </a:rPr>
              <a:t>,</a:t>
            </a:r>
            <a:r>
              <a:rPr sz="1100" spc="-125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1100" spc="215" dirty="0">
                <a:latin typeface="Lucida Sans Unicode"/>
                <a:cs typeface="Lucida Sans Unicode"/>
              </a:rPr>
              <a:t>,))</a:t>
            </a:r>
            <a:endParaRPr sz="1100" dirty="0">
              <a:latin typeface="Lucida Sans Unicode"/>
              <a:cs typeface="Lucida Sans Unicode"/>
            </a:endParaRPr>
          </a:p>
          <a:p>
            <a:pPr marL="37465" marR="1945005">
              <a:lnSpc>
                <a:spcPct val="102600"/>
              </a:lnSpc>
            </a:pPr>
            <a:r>
              <a:rPr sz="1100" spc="30" dirty="0">
                <a:latin typeface="Lucida Sans Unicode"/>
                <a:cs typeface="Lucida Sans Unicode"/>
              </a:rPr>
              <a:t>plt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plot(age_group[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'index'</a:t>
            </a:r>
            <a:r>
              <a:rPr sz="1100" spc="30" dirty="0">
                <a:latin typeface="Lucida Sans Unicode"/>
                <a:cs typeface="Lucida Sans Unicode"/>
              </a:rPr>
              <a:t>],age_group[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'Age_group'</a:t>
            </a:r>
            <a:r>
              <a:rPr sz="1100" spc="30" dirty="0">
                <a:latin typeface="Lucida Sans Unicode"/>
                <a:cs typeface="Lucida Sans Unicode"/>
              </a:rPr>
              <a:t>]) 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plt</a:t>
            </a:r>
            <a:r>
              <a:rPr sz="1100" spc="9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95" dirty="0">
                <a:latin typeface="Lucida Sans Unicode"/>
                <a:cs typeface="Lucida Sans Unicode"/>
              </a:rPr>
              <a:t>title(</a:t>
            </a:r>
            <a:r>
              <a:rPr sz="1100" spc="95" dirty="0">
                <a:solidFill>
                  <a:srgbClr val="BA2121"/>
                </a:solidFill>
                <a:latin typeface="Lucida Sans Unicode"/>
                <a:cs typeface="Lucida Sans Unicode"/>
              </a:rPr>
              <a:t>"Age</a:t>
            </a:r>
            <a:r>
              <a:rPr sz="1100" spc="22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Lucida Sans Unicode"/>
                <a:cs typeface="Lucida Sans Unicode"/>
              </a:rPr>
              <a:t>Group</a:t>
            </a:r>
            <a:r>
              <a:rPr sz="1100" spc="-3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2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BA2121"/>
                </a:solidFill>
                <a:latin typeface="Lucida Sans Unicode"/>
                <a:cs typeface="Lucida Sans Unicode"/>
              </a:rPr>
              <a:t>People</a:t>
            </a:r>
            <a:r>
              <a:rPr sz="1100" spc="22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95" dirty="0">
                <a:solidFill>
                  <a:srgbClr val="BA2121"/>
                </a:solidFill>
                <a:latin typeface="Lucida Sans Unicode"/>
                <a:cs typeface="Lucida Sans Unicode"/>
              </a:rPr>
              <a:t>Who</a:t>
            </a:r>
            <a:r>
              <a:rPr sz="1100" spc="-8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20" dirty="0">
                <a:solidFill>
                  <a:srgbClr val="BA2121"/>
                </a:solidFill>
                <a:latin typeface="Lucida Sans Unicode"/>
                <a:cs typeface="Lucida Sans Unicode"/>
              </a:rPr>
              <a:t>Commited</a:t>
            </a:r>
            <a:r>
              <a:rPr sz="1100" spc="-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60" dirty="0">
                <a:solidFill>
                  <a:srgbClr val="BA2121"/>
                </a:solidFill>
                <a:latin typeface="Lucida Sans Unicode"/>
                <a:cs typeface="Lucida Sans Unicode"/>
              </a:rPr>
              <a:t>Suicides"</a:t>
            </a:r>
            <a:r>
              <a:rPr sz="1100" spc="6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plt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 dirty="0">
                <a:latin typeface="Lucida Sans Unicode"/>
                <a:cs typeface="Lucida Sans Unicode"/>
              </a:rPr>
              <a:t>xlabel(</a:t>
            </a:r>
            <a:r>
              <a:rPr sz="1100" spc="50" dirty="0">
                <a:solidFill>
                  <a:srgbClr val="BA2121"/>
                </a:solidFill>
                <a:latin typeface="Lucida Sans Unicode"/>
                <a:cs typeface="Lucida Sans Unicode"/>
              </a:rPr>
              <a:t>"Age</a:t>
            </a:r>
            <a:r>
              <a:rPr sz="1100" spc="22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BA2121"/>
                </a:solidFill>
                <a:latin typeface="Lucida Sans Unicode"/>
                <a:cs typeface="Lucida Sans Unicode"/>
              </a:rPr>
              <a:t>Group"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 dirty="0">
              <a:latin typeface="Lucida Sans Unicode"/>
              <a:cs typeface="Lucida Sans Unicode"/>
            </a:endParaRPr>
          </a:p>
          <a:p>
            <a:pPr marL="37465" marR="2381250">
              <a:lnSpc>
                <a:spcPct val="102600"/>
              </a:lnSpc>
            </a:pPr>
            <a:r>
              <a:rPr sz="1100" spc="60" dirty="0">
                <a:latin typeface="Lucida Sans Unicode"/>
                <a:cs typeface="Lucida Sans Unicode"/>
              </a:rPr>
              <a:t>plt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60" dirty="0">
                <a:latin typeface="Lucida Sans Unicode"/>
                <a:cs typeface="Lucida Sans Unicode"/>
              </a:rPr>
              <a:t>ylabel(</a:t>
            </a:r>
            <a:r>
              <a:rPr sz="1100" spc="60" dirty="0">
                <a:solidFill>
                  <a:srgbClr val="BA2121"/>
                </a:solidFill>
                <a:latin typeface="Lucida Sans Unicode"/>
                <a:cs typeface="Lucida Sans Unicode"/>
              </a:rPr>
              <a:t>"No</a:t>
            </a:r>
            <a:r>
              <a:rPr sz="1100" spc="21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2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BA2121"/>
                </a:solidFill>
                <a:latin typeface="Lucida Sans Unicode"/>
                <a:cs typeface="Lucida Sans Unicode"/>
              </a:rPr>
              <a:t>People</a:t>
            </a:r>
            <a:r>
              <a:rPr sz="1100" spc="22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95" dirty="0">
                <a:solidFill>
                  <a:srgbClr val="BA2121"/>
                </a:solidFill>
                <a:latin typeface="Lucida Sans Unicode"/>
                <a:cs typeface="Lucida Sans Unicode"/>
              </a:rPr>
              <a:t>Who</a:t>
            </a:r>
            <a:r>
              <a:rPr sz="1100" spc="-8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20" dirty="0">
                <a:solidFill>
                  <a:srgbClr val="BA2121"/>
                </a:solidFill>
                <a:latin typeface="Lucida Sans Unicode"/>
                <a:cs typeface="Lucida Sans Unicode"/>
              </a:rPr>
              <a:t>Commited</a:t>
            </a:r>
            <a:r>
              <a:rPr sz="1100" spc="-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60" dirty="0">
                <a:solidFill>
                  <a:srgbClr val="BA2121"/>
                </a:solidFill>
                <a:latin typeface="Lucida Sans Unicode"/>
                <a:cs typeface="Lucida Sans Unicode"/>
              </a:rPr>
              <a:t>Suicides"</a:t>
            </a:r>
            <a:r>
              <a:rPr sz="1100" spc="6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style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use(</a:t>
            </a:r>
            <a:r>
              <a:rPr sz="1100" spc="45" dirty="0">
                <a:solidFill>
                  <a:srgbClr val="BA2121"/>
                </a:solidFill>
                <a:latin typeface="Lucida Sans Unicode"/>
                <a:cs typeface="Lucida Sans Unicode"/>
              </a:rPr>
              <a:t>"seaborn-white"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endParaRPr sz="1100" dirty="0">
              <a:latin typeface="Lucida Sans Unicode"/>
              <a:cs typeface="Lucida Sans Unicod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DD49B6-9A06-1D68-D1B4-562CFB490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2CFA7C-120C-818F-7402-47A982F35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2333"/>
            <a:ext cx="54806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C:\Users\vikas\AppData\Local\Temp\ipykernel_18236\2729107350.py:6: 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MatplotlibDeprecationWarning: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The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seaborn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styles </a:t>
            </a:r>
            <a:r>
              <a:rPr sz="1100" spc="-35" dirty="0">
                <a:latin typeface="Lucida Sans Unicode"/>
                <a:cs typeface="Lucida Sans Unicode"/>
              </a:rPr>
              <a:t>shipped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by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Matplotlib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are 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deprecated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since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3.6,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as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no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longer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correspond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styles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shipped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by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seaborn.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However,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will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remain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available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as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'seaborn-v0_8-&lt;style&gt;'.</a:t>
            </a:r>
            <a:endParaRPr sz="1100">
              <a:latin typeface="Lucida Sans Unicode"/>
              <a:cs typeface="Lucida Sans Unicode"/>
            </a:endParaRPr>
          </a:p>
          <a:p>
            <a:pPr marL="158115" marR="1677670" indent="-146050">
              <a:lnSpc>
                <a:spcPct val="102600"/>
              </a:lnSpc>
            </a:pPr>
            <a:r>
              <a:rPr sz="1100" spc="70" dirty="0">
                <a:latin typeface="Lucida Sans Unicode"/>
                <a:cs typeface="Lucida Sans Unicode"/>
              </a:rPr>
              <a:t>Alternatively,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directly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use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seaborn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API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instead.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plt.style.use("seaborn-white")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907" y="2134444"/>
            <a:ext cx="5216770" cy="52401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4400" y="7973669"/>
            <a:ext cx="5944235" cy="249554"/>
            <a:chOff x="914400" y="7973669"/>
            <a:chExt cx="5944235" cy="249554"/>
          </a:xfrm>
        </p:grpSpPr>
        <p:sp>
          <p:nvSpPr>
            <p:cNvPr id="5" name="object 5"/>
            <p:cNvSpPr/>
            <p:nvPr/>
          </p:nvSpPr>
          <p:spPr>
            <a:xfrm>
              <a:off x="914400" y="7973669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7986321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7969185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6</a:t>
            </a:fld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927052" y="7986321"/>
            <a:ext cx="5918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15" dirty="0">
                <a:latin typeface="Lucida Sans Unicode"/>
                <a:cs typeface="Lucida Sans Unicode"/>
              </a:rPr>
              <a:t>age_group</a:t>
            </a:r>
            <a:r>
              <a:rPr sz="11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15" dirty="0">
                <a:latin typeface="Lucida Sans Unicode"/>
                <a:cs typeface="Lucida Sans Unicode"/>
              </a:rPr>
              <a:t>skew()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8329534"/>
            <a:ext cx="540829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C:\Users\vikas\AppData\Local\Temp\ipykernel_18236\3876976638.py:1: 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FutureWarning: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The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default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55" dirty="0">
                <a:latin typeface="Lucida Sans Unicode"/>
                <a:cs typeface="Lucida Sans Unicode"/>
              </a:rPr>
              <a:t>DataFrame.skew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 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35" dirty="0">
                <a:latin typeface="Lucida Sans Unicode"/>
                <a:cs typeface="Lucida Sans Unicode"/>
              </a:rPr>
              <a:t>a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future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version,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204" dirty="0">
                <a:latin typeface="Lucida Sans Unicode"/>
                <a:cs typeface="Lucida Sans Unicode"/>
              </a:rPr>
              <a:t>it </a:t>
            </a:r>
            <a:r>
              <a:rPr sz="1100" spc="120" dirty="0">
                <a:latin typeface="Lucida Sans Unicode"/>
                <a:cs typeface="Lucida Sans Unicode"/>
              </a:rPr>
              <a:t>will </a:t>
            </a:r>
            <a:r>
              <a:rPr sz="1100" spc="40" dirty="0">
                <a:latin typeface="Lucida Sans Unicode"/>
                <a:cs typeface="Lucida Sans Unicode"/>
              </a:rPr>
              <a:t>default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False.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45" dirty="0">
                <a:latin typeface="Lucida Sans Unicode"/>
                <a:cs typeface="Lucida Sans Unicode"/>
              </a:rPr>
              <a:t>addition, 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specifying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'numeric_only=None'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Select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only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valid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columns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or</a:t>
            </a:r>
            <a:endParaRPr sz="1100" dirty="0">
              <a:latin typeface="Lucida Sans Unicode"/>
              <a:cs typeface="Lucida Sans Unicod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973D3-356E-E99D-9CB7-DA9979FE3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BE9D68-7CAE-DDA5-91B3-DB931DA699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62" y="902333"/>
            <a:ext cx="4646295" cy="8267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9435" marR="5080" indent="-146050">
              <a:lnSpc>
                <a:spcPct val="102600"/>
              </a:lnSpc>
              <a:spcBef>
                <a:spcPts val="55"/>
              </a:spcBef>
            </a:pPr>
            <a:r>
              <a:rPr sz="1100" spc="40" dirty="0">
                <a:latin typeface="Lucida Sans Unicode"/>
                <a:cs typeface="Lucida Sans Unicode"/>
              </a:rPr>
              <a:t>specify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silence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this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warning. </a:t>
            </a:r>
            <a:r>
              <a:rPr sz="1100" spc="-33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age_group.skew()</a:t>
            </a:r>
            <a:endParaRPr sz="1100">
              <a:latin typeface="Lucida Sans Unicode"/>
              <a:cs typeface="Lucida Sans Unicode"/>
            </a:endParaRPr>
          </a:p>
          <a:p>
            <a:pPr marL="458470" marR="2651760" indent="-446405">
              <a:lnSpc>
                <a:spcPct val="102699"/>
              </a:lnSpc>
              <a:spcBef>
                <a:spcPts val="935"/>
              </a:spcBef>
              <a:tabLst>
                <a:tab pos="1330960" algn="l"/>
              </a:tabLst>
            </a:pPr>
            <a:r>
              <a:rPr sz="1100" spc="45" dirty="0">
                <a:solidFill>
                  <a:srgbClr val="D74314"/>
                </a:solidFill>
                <a:latin typeface="Lucida Sans Unicode"/>
                <a:cs typeface="Lucida Sans Unicode"/>
              </a:rPr>
              <a:t>[53]</a:t>
            </a:r>
            <a:r>
              <a:rPr sz="1100" spc="220" dirty="0">
                <a:solidFill>
                  <a:srgbClr val="D74314"/>
                </a:solidFill>
                <a:latin typeface="Lucida Sans Unicode"/>
                <a:cs typeface="Lucida Sans Unicode"/>
              </a:rPr>
              <a:t>: </a:t>
            </a:r>
            <a:r>
              <a:rPr sz="1100" spc="-5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Age_group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75" dirty="0">
                <a:latin typeface="Lucida Sans Unicode"/>
                <a:cs typeface="Lucida Sans Unicode"/>
              </a:rPr>
              <a:t>-2.244503  </a:t>
            </a:r>
            <a:r>
              <a:rPr sz="1100" spc="15" dirty="0">
                <a:latin typeface="Lucida Sans Unicode"/>
                <a:cs typeface="Lucida Sans Unicode"/>
              </a:rPr>
              <a:t>dtype: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float64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883061"/>
            <a:ext cx="5944235" cy="421640"/>
            <a:chOff x="914400" y="1883061"/>
            <a:chExt cx="5944235" cy="421640"/>
          </a:xfrm>
        </p:grpSpPr>
        <p:sp>
          <p:nvSpPr>
            <p:cNvPr id="4" name="object 4"/>
            <p:cNvSpPr/>
            <p:nvPr/>
          </p:nvSpPr>
          <p:spPr>
            <a:xfrm>
              <a:off x="914400" y="1883061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1895714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1878582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1895714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dirty="0">
                <a:latin typeface="Lucida Sans Unicode"/>
                <a:cs typeface="Lucida Sans Unicode"/>
              </a:rPr>
              <a:t>sns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kdeplot(age_group)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plt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xlabel(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'Number</a:t>
            </a:r>
            <a:r>
              <a:rPr sz="1100" spc="21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1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cases'</a:t>
            </a:r>
            <a:r>
              <a:rPr sz="1100" spc="7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2392018"/>
            <a:ext cx="2726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[54]:</a:t>
            </a:r>
            <a:r>
              <a:rPr sz="1100" spc="28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Text(0.5,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'Number</a:t>
            </a:r>
            <a:r>
              <a:rPr sz="1100" spc="204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cases')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4" y="2820154"/>
            <a:ext cx="5074930" cy="36758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1700" y="7286952"/>
            <a:ext cx="36404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7180" algn="l"/>
              </a:tabLst>
            </a:pPr>
            <a:r>
              <a:rPr sz="1400" b="1" spc="-140" dirty="0">
                <a:latin typeface="Georgia"/>
                <a:cs typeface="Georgia"/>
              </a:rPr>
              <a:t>8	</a:t>
            </a:r>
            <a:r>
              <a:rPr sz="1400" b="1" spc="-65" dirty="0">
                <a:latin typeface="Georgia"/>
                <a:cs typeface="Georgia"/>
              </a:rPr>
              <a:t>number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cases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according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to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75" dirty="0">
                <a:latin typeface="Georgia"/>
                <a:cs typeface="Georgia"/>
              </a:rPr>
              <a:t>reasons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7681102"/>
            <a:ext cx="5944235" cy="593725"/>
            <a:chOff x="914400" y="7681102"/>
            <a:chExt cx="5944235" cy="593725"/>
          </a:xfrm>
        </p:grpSpPr>
        <p:sp>
          <p:nvSpPr>
            <p:cNvPr id="12" name="object 12"/>
            <p:cNvSpPr/>
            <p:nvPr/>
          </p:nvSpPr>
          <p:spPr>
            <a:xfrm>
              <a:off x="914400" y="7681102"/>
              <a:ext cx="5944235" cy="593725"/>
            </a:xfrm>
            <a:custGeom>
              <a:avLst/>
              <a:gdLst/>
              <a:ahLst/>
              <a:cxnLst/>
              <a:rect l="l" t="t" r="r" b="b"/>
              <a:pathLst>
                <a:path w="5944234" h="59372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67845"/>
                  </a:lnTo>
                  <a:lnTo>
                    <a:pt x="1988" y="577695"/>
                  </a:lnTo>
                  <a:lnTo>
                    <a:pt x="7411" y="585739"/>
                  </a:lnTo>
                  <a:lnTo>
                    <a:pt x="15455" y="591162"/>
                  </a:lnTo>
                  <a:lnTo>
                    <a:pt x="25305" y="593150"/>
                  </a:lnTo>
                  <a:lnTo>
                    <a:pt x="5918371" y="593150"/>
                  </a:lnTo>
                  <a:lnTo>
                    <a:pt x="5928221" y="591162"/>
                  </a:lnTo>
                  <a:lnTo>
                    <a:pt x="5936265" y="585739"/>
                  </a:lnTo>
                  <a:lnTo>
                    <a:pt x="5941688" y="577695"/>
                  </a:lnTo>
                  <a:lnTo>
                    <a:pt x="5943676" y="56784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7052" y="7693755"/>
              <a:ext cx="5918835" cy="568325"/>
            </a:xfrm>
            <a:custGeom>
              <a:avLst/>
              <a:gdLst/>
              <a:ahLst/>
              <a:cxnLst/>
              <a:rect l="l" t="t" r="r" b="b"/>
              <a:pathLst>
                <a:path w="5918834" h="56832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55192"/>
                  </a:lnTo>
                  <a:lnTo>
                    <a:pt x="0" y="562181"/>
                  </a:lnTo>
                  <a:lnTo>
                    <a:pt x="5664" y="567845"/>
                  </a:lnTo>
                  <a:lnTo>
                    <a:pt x="5912706" y="567845"/>
                  </a:lnTo>
                  <a:lnTo>
                    <a:pt x="5918371" y="562181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062" y="7676628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927052" y="7693755"/>
            <a:ext cx="5918835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5" dirty="0">
                <a:latin typeface="Lucida Sans Unicode"/>
                <a:cs typeface="Lucida Sans Unicode"/>
              </a:rPr>
              <a:t>reasons</a:t>
            </a:r>
            <a:r>
              <a:rPr sz="1100" spc="24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pd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DataFrame(df[</a:t>
            </a:r>
            <a:r>
              <a:rPr sz="1100" spc="25" dirty="0">
                <a:solidFill>
                  <a:srgbClr val="BA2121"/>
                </a:solidFill>
                <a:latin typeface="Lucida Sans Unicode"/>
                <a:cs typeface="Lucida Sans Unicode"/>
              </a:rPr>
              <a:t>'Reasons'</a:t>
            </a:r>
            <a:r>
              <a:rPr sz="1100" spc="25" dirty="0">
                <a:latin typeface="Lucida Sans Unicode"/>
                <a:cs typeface="Lucida Sans Unicode"/>
              </a:rPr>
              <a:t>]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value_counts())</a:t>
            </a:r>
            <a:endParaRPr sz="1100">
              <a:latin typeface="Lucida Sans Unicode"/>
              <a:cs typeface="Lucida Sans Unicode"/>
            </a:endParaRPr>
          </a:p>
          <a:p>
            <a:pPr marL="37465" marR="3472179">
              <a:lnSpc>
                <a:spcPct val="102600"/>
              </a:lnSpc>
            </a:pPr>
            <a:r>
              <a:rPr sz="1100" spc="20" dirty="0">
                <a:latin typeface="Lucida Sans Unicode"/>
                <a:cs typeface="Lucida Sans Unicode"/>
              </a:rPr>
              <a:t>reasons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reset_index(inplace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20" dirty="0">
                <a:solidFill>
                  <a:srgbClr val="007F00"/>
                </a:solidFill>
                <a:latin typeface="Calibri"/>
                <a:cs typeface="Calibri"/>
              </a:rPr>
              <a:t>True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reasons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1012" y="8372619"/>
          <a:ext cx="4798695" cy="700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[55]: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Reasons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Others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(Please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Specify)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55"/>
                        </a:lnSpc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Love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Affairs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280"/>
                        </a:lnSpc>
                      </a:pP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touching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90" dirty="0">
                          <a:latin typeface="Lucida Sans Unicode"/>
                          <a:cs typeface="Lucida Sans Unicode"/>
                        </a:rPr>
                        <a:t>electric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wires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F104D820-4348-C4CD-2323-1E2CE1043E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AF46FD-5DAF-FB70-C33F-9459A90A8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354828" cy="1389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Suspected/Illicit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Relation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15" dirty="0">
                          <a:latin typeface="Lucida Sans Unicode"/>
                          <a:cs typeface="Lucida Sans Unicode"/>
                        </a:rPr>
                        <a:t>Student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321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65" dirty="0">
                          <a:latin typeface="Lucida Sans Unicode"/>
                          <a:cs typeface="Lucida Sans Unicode"/>
                        </a:rPr>
                        <a:t>Diploma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Primary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Married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22580" algn="l"/>
                        </a:tabLst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66	</a:t>
                      </a: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Bankruptcy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or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55"/>
                        </a:lnSpc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Sudden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change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65" dirty="0">
                          <a:latin typeface="Lucida Sans Unicode"/>
                          <a:cs typeface="Lucida Sans Unicode"/>
                        </a:rPr>
                        <a:t>Economic 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Status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128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Post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Graduate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Above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468282"/>
            <a:ext cx="5062855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ucida Sans Unicode"/>
                <a:cs typeface="Lucida Sans Unicode"/>
              </a:rPr>
              <a:t>[68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rows  </a:t>
            </a:r>
            <a:r>
              <a:rPr sz="1100" spc="-105" dirty="0">
                <a:latin typeface="Lucida Sans Unicode"/>
                <a:cs typeface="Lucida Sans Unicode"/>
              </a:rPr>
              <a:t>x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2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180" algn="l"/>
              </a:tabLst>
            </a:pPr>
            <a:r>
              <a:rPr sz="1400" b="1" spc="-100" dirty="0">
                <a:latin typeface="Georgia"/>
                <a:cs typeface="Georgia"/>
              </a:rPr>
              <a:t>9	</a:t>
            </a:r>
            <a:r>
              <a:rPr sz="1400" b="1" spc="-10" dirty="0">
                <a:latin typeface="Georgia"/>
                <a:cs typeface="Georgia"/>
              </a:rPr>
              <a:t>Bar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plot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showing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the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number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70" dirty="0">
                <a:latin typeface="Georgia"/>
                <a:cs typeface="Georgia"/>
              </a:rPr>
              <a:t>of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cases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due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to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75" dirty="0">
                <a:latin typeface="Georgia"/>
                <a:cs typeface="Georgia"/>
              </a:rPr>
              <a:t>reasons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3351434"/>
            <a:ext cx="5944235" cy="937894"/>
            <a:chOff x="914400" y="3351434"/>
            <a:chExt cx="5944235" cy="937894"/>
          </a:xfrm>
        </p:grpSpPr>
        <p:sp>
          <p:nvSpPr>
            <p:cNvPr id="5" name="object 5"/>
            <p:cNvSpPr/>
            <p:nvPr/>
          </p:nvSpPr>
          <p:spPr>
            <a:xfrm>
              <a:off x="914400" y="3351434"/>
              <a:ext cx="5944235" cy="937894"/>
            </a:xfrm>
            <a:custGeom>
              <a:avLst/>
              <a:gdLst/>
              <a:ahLst/>
              <a:cxnLst/>
              <a:rect l="l" t="t" r="r" b="b"/>
              <a:pathLst>
                <a:path w="5944234" h="93789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11999"/>
                  </a:lnTo>
                  <a:lnTo>
                    <a:pt x="1988" y="921849"/>
                  </a:lnTo>
                  <a:lnTo>
                    <a:pt x="7411" y="929893"/>
                  </a:lnTo>
                  <a:lnTo>
                    <a:pt x="15455" y="935316"/>
                  </a:lnTo>
                  <a:lnTo>
                    <a:pt x="25305" y="937304"/>
                  </a:lnTo>
                  <a:lnTo>
                    <a:pt x="5918371" y="937304"/>
                  </a:lnTo>
                  <a:lnTo>
                    <a:pt x="5928221" y="935316"/>
                  </a:lnTo>
                  <a:lnTo>
                    <a:pt x="5936265" y="929893"/>
                  </a:lnTo>
                  <a:lnTo>
                    <a:pt x="5941688" y="921849"/>
                  </a:lnTo>
                  <a:lnTo>
                    <a:pt x="5943676" y="911999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052" y="3364086"/>
              <a:ext cx="5918835" cy="912494"/>
            </a:xfrm>
            <a:custGeom>
              <a:avLst/>
              <a:gdLst/>
              <a:ahLst/>
              <a:cxnLst/>
              <a:rect l="l" t="t" r="r" b="b"/>
              <a:pathLst>
                <a:path w="5918834" h="91249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899346"/>
                  </a:lnTo>
                  <a:lnTo>
                    <a:pt x="0" y="906335"/>
                  </a:lnTo>
                  <a:lnTo>
                    <a:pt x="5664" y="911999"/>
                  </a:lnTo>
                  <a:lnTo>
                    <a:pt x="5912706" y="911999"/>
                  </a:lnTo>
                  <a:lnTo>
                    <a:pt x="5918371" y="906335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062" y="3346956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927052" y="3364086"/>
            <a:ext cx="591883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0" dirty="0">
                <a:latin typeface="Lucida Sans Unicode"/>
                <a:cs typeface="Lucida Sans Unicode"/>
              </a:rPr>
              <a:t>plt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60" dirty="0">
                <a:latin typeface="Lucida Sans Unicode"/>
                <a:cs typeface="Lucida Sans Unicode"/>
              </a:rPr>
              <a:t>figure(figsize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r>
              <a:rPr sz="1100" spc="60" dirty="0">
                <a:latin typeface="Lucida Sans Unicode"/>
                <a:cs typeface="Lucida Sans Unicode"/>
              </a:rPr>
              <a:t>,))</a:t>
            </a:r>
            <a:endParaRPr sz="1100">
              <a:latin typeface="Lucida Sans Unicode"/>
              <a:cs typeface="Lucida Sans Unicode"/>
            </a:endParaRPr>
          </a:p>
          <a:p>
            <a:pPr marL="37465" marR="2453640">
              <a:lnSpc>
                <a:spcPct val="102600"/>
              </a:lnSpc>
            </a:pPr>
            <a:r>
              <a:rPr sz="1100" dirty="0">
                <a:latin typeface="Lucida Sans Unicode"/>
                <a:cs typeface="Lucida Sans Unicode"/>
              </a:rPr>
              <a:t>sns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dirty="0">
                <a:latin typeface="Lucida Sans Unicode"/>
                <a:cs typeface="Lucida Sans Unicode"/>
              </a:rPr>
              <a:t>barplot(x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BA2121"/>
                </a:solidFill>
                <a:latin typeface="Lucida Sans Unicode"/>
                <a:cs typeface="Lucida Sans Unicode"/>
              </a:rPr>
              <a:t>"Reasons"</a:t>
            </a:r>
            <a:r>
              <a:rPr sz="1100" dirty="0">
                <a:latin typeface="Lucida Sans Unicode"/>
                <a:cs typeface="Lucida Sans Unicode"/>
              </a:rPr>
              <a:t>,y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BA2121"/>
                </a:solidFill>
                <a:latin typeface="Lucida Sans Unicode"/>
                <a:cs typeface="Lucida Sans Unicode"/>
              </a:rPr>
              <a:t>"index"</a:t>
            </a:r>
            <a:r>
              <a:rPr sz="1100" dirty="0">
                <a:latin typeface="Lucida Sans Unicode"/>
                <a:cs typeface="Lucida Sans Unicode"/>
              </a:rPr>
              <a:t>,data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reasons)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plt</a:t>
            </a:r>
            <a:r>
              <a:rPr sz="1100" spc="7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0" dirty="0">
                <a:latin typeface="Lucida Sans Unicode"/>
                <a:cs typeface="Lucida Sans Unicode"/>
              </a:rPr>
              <a:t>xticks(rotation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=90</a:t>
            </a:r>
            <a:r>
              <a:rPr sz="1100" spc="-8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3763010">
              <a:lnSpc>
                <a:spcPct val="102699"/>
              </a:lnSpc>
            </a:pPr>
            <a:r>
              <a:rPr sz="1100" spc="15" dirty="0">
                <a:latin typeface="Lucida Sans Unicode"/>
                <a:cs typeface="Lucida Sans Unicode"/>
              </a:rPr>
              <a:t>plt</a:t>
            </a:r>
            <a:r>
              <a:rPr sz="11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5" dirty="0">
                <a:latin typeface="Lucida Sans Unicode"/>
                <a:cs typeface="Lucida Sans Unicode"/>
              </a:rPr>
              <a:t>xlabel(</a:t>
            </a:r>
            <a:r>
              <a:rPr sz="1100" spc="15" dirty="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sz="1100" spc="18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18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BA2121"/>
                </a:solidFill>
                <a:latin typeface="Lucida Sans Unicode"/>
                <a:cs typeface="Lucida Sans Unicode"/>
              </a:rPr>
              <a:t>cases"</a:t>
            </a:r>
            <a:r>
              <a:rPr sz="1100" spc="45" dirty="0">
                <a:latin typeface="Lucida Sans Unicode"/>
                <a:cs typeface="Lucida Sans Unicode"/>
              </a:rPr>
              <a:t>) </a:t>
            </a:r>
            <a:r>
              <a:rPr sz="1100" spc="-330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plt</a:t>
            </a:r>
            <a:r>
              <a:rPr sz="1100" spc="6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65" dirty="0">
                <a:latin typeface="Lucida Sans Unicode"/>
                <a:cs typeface="Lucida Sans Unicode"/>
              </a:rPr>
              <a:t>ylabel(</a:t>
            </a:r>
            <a:r>
              <a:rPr sz="1100" spc="65" dirty="0">
                <a:solidFill>
                  <a:srgbClr val="BA2121"/>
                </a:solidFill>
                <a:latin typeface="Lucida Sans Unicode"/>
                <a:cs typeface="Lucida Sans Unicode"/>
              </a:rPr>
              <a:t>"reasons"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062" y="4376609"/>
            <a:ext cx="2144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[56]:</a:t>
            </a:r>
            <a:r>
              <a:rPr sz="1100" spc="27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Text(0,</a:t>
            </a:r>
            <a:r>
              <a:rPr sz="1100" spc="204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0.5,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'reasons')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3661C-7FE1-A813-B5F0-2FC230F65D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0C3B7B-FBE4-DCA0-F4BD-58AE17CFE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172" y="936914"/>
            <a:ext cx="5290490" cy="44354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5935001"/>
            <a:ext cx="5944235" cy="249554"/>
            <a:chOff x="914400" y="5935001"/>
            <a:chExt cx="5944235" cy="249554"/>
          </a:xfrm>
        </p:grpSpPr>
        <p:sp>
          <p:nvSpPr>
            <p:cNvPr id="4" name="object 4"/>
            <p:cNvSpPr/>
            <p:nvPr/>
          </p:nvSpPr>
          <p:spPr>
            <a:xfrm>
              <a:off x="914400" y="5935001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52" y="594765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062" y="5930517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5947654"/>
            <a:ext cx="5918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10" dirty="0">
                <a:latin typeface="Lucida Sans Unicode"/>
                <a:cs typeface="Lucida Sans Unicode"/>
              </a:rPr>
              <a:t>reasons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" dirty="0">
                <a:latin typeface="Lucida Sans Unicode"/>
                <a:cs typeface="Lucida Sans Unicode"/>
              </a:rPr>
              <a:t>skew()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6290867"/>
            <a:ext cx="5809615" cy="1515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1402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ucida Sans Unicode"/>
                <a:cs typeface="Lucida Sans Unicode"/>
              </a:rPr>
              <a:t>C:\Users\vikas\AppData\Local\Temp\ipykernel_18236\3017534243.py:1: 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FutureWarning: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The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default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55" dirty="0">
                <a:latin typeface="Lucida Sans Unicode"/>
                <a:cs typeface="Lucida Sans Unicode"/>
              </a:rPr>
              <a:t>DataFrame.skew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 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-35" dirty="0">
                <a:latin typeface="Lucida Sans Unicode"/>
                <a:cs typeface="Lucida Sans Unicode"/>
              </a:rPr>
              <a:t>a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future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version,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204" dirty="0">
                <a:latin typeface="Lucida Sans Unicode"/>
                <a:cs typeface="Lucida Sans Unicode"/>
              </a:rPr>
              <a:t>it </a:t>
            </a:r>
            <a:r>
              <a:rPr sz="1100" spc="120" dirty="0">
                <a:latin typeface="Lucida Sans Unicode"/>
                <a:cs typeface="Lucida Sans Unicode"/>
              </a:rPr>
              <a:t>will </a:t>
            </a:r>
            <a:r>
              <a:rPr sz="1100" spc="40" dirty="0">
                <a:latin typeface="Lucida Sans Unicode"/>
                <a:cs typeface="Lucida Sans Unicode"/>
              </a:rPr>
              <a:t>default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False. </a:t>
            </a:r>
            <a:r>
              <a:rPr sz="1100" spc="70" dirty="0">
                <a:latin typeface="Lucida Sans Unicode"/>
                <a:cs typeface="Lucida Sans Unicode"/>
              </a:rPr>
              <a:t>In </a:t>
            </a:r>
            <a:r>
              <a:rPr sz="1100" spc="45" dirty="0">
                <a:latin typeface="Lucida Sans Unicode"/>
                <a:cs typeface="Lucida Sans Unicode"/>
              </a:rPr>
              <a:t>addition, 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specifying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'numeric_only=None'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is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deprecated.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Select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only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valid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columns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or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specify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the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value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numeric_only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to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silence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this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warning.</a:t>
            </a:r>
            <a:endParaRPr sz="1100">
              <a:latin typeface="Lucida Sans Unicode"/>
              <a:cs typeface="Lucida Sans Unicode"/>
            </a:endParaRPr>
          </a:p>
          <a:p>
            <a:pPr marL="55943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ucida Sans Unicode"/>
                <a:cs typeface="Lucida Sans Unicode"/>
              </a:rPr>
              <a:t>reasons.skew()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1185545" algn="l"/>
              </a:tabLst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[57]:</a:t>
            </a:r>
            <a:r>
              <a:rPr sz="1100" spc="315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Reasons	</a:t>
            </a:r>
            <a:r>
              <a:rPr sz="1100" spc="-80" dirty="0">
                <a:latin typeface="Lucida Sans Unicode"/>
                <a:cs typeface="Lucida Sans Unicode"/>
              </a:rPr>
              <a:t>-0.626037</a:t>
            </a:r>
            <a:endParaRPr sz="1100">
              <a:latin typeface="Lucida Sans Unicode"/>
              <a:cs typeface="Lucida Sans Unicode"/>
            </a:endParaRPr>
          </a:p>
          <a:p>
            <a:pPr marL="45847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ucida Sans Unicode"/>
                <a:cs typeface="Lucida Sans Unicode"/>
              </a:rPr>
              <a:t>dtype: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float64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7959897"/>
            <a:ext cx="5944235" cy="421640"/>
            <a:chOff x="914400" y="7959897"/>
            <a:chExt cx="5944235" cy="421640"/>
          </a:xfrm>
        </p:grpSpPr>
        <p:sp>
          <p:nvSpPr>
            <p:cNvPr id="10" name="object 10"/>
            <p:cNvSpPr/>
            <p:nvPr/>
          </p:nvSpPr>
          <p:spPr>
            <a:xfrm>
              <a:off x="914400" y="7959897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7052" y="7972549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0062" y="7955418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F3E9F"/>
                </a:solidFill>
                <a:latin typeface="Lucida Sans Unicode"/>
                <a:cs typeface="Lucida Sans Unicode"/>
              </a:rPr>
              <a:t>[58]: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pc="-30" dirty="0"/>
              <a:t>9</a:t>
            </a:fld>
            <a:endParaRPr spc="-30" dirty="0"/>
          </a:p>
        </p:txBody>
      </p:sp>
      <p:sp>
        <p:nvSpPr>
          <p:cNvPr id="13" name="object 13"/>
          <p:cNvSpPr txBox="1"/>
          <p:nvPr/>
        </p:nvSpPr>
        <p:spPr>
          <a:xfrm>
            <a:off x="927052" y="7972549"/>
            <a:ext cx="59188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30" dirty="0">
                <a:latin typeface="Lucida Sans Unicode"/>
                <a:cs typeface="Lucida Sans Unicode"/>
              </a:rPr>
              <a:t>sns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kdeplot(reasons[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'Reasons'</a:t>
            </a:r>
            <a:r>
              <a:rPr sz="1100" spc="30" dirty="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plt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xlabel(</a:t>
            </a:r>
            <a:r>
              <a:rPr sz="1100" spc="20" dirty="0">
                <a:solidFill>
                  <a:srgbClr val="BA2121"/>
                </a:solidFill>
                <a:latin typeface="Lucida Sans Unicode"/>
                <a:cs typeface="Lucida Sans Unicode"/>
              </a:rPr>
              <a:t>'Number</a:t>
            </a:r>
            <a:r>
              <a:rPr sz="1100" spc="210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sz="1100" spc="21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cases'</a:t>
            </a:r>
            <a:r>
              <a:rPr sz="1100" spc="7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062" y="8468841"/>
            <a:ext cx="2726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D74314"/>
                </a:solidFill>
                <a:latin typeface="Lucida Sans Unicode"/>
                <a:cs typeface="Lucida Sans Unicode"/>
              </a:rPr>
              <a:t>[58]:</a:t>
            </a:r>
            <a:r>
              <a:rPr sz="1100" spc="280" dirty="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Text(0.5,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0,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'Number</a:t>
            </a:r>
            <a:r>
              <a:rPr sz="1100" spc="204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of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cases')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554F5-EB1A-ADA3-4342-B48308DDE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0118"/>
            <a:ext cx="790257" cy="7902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BA46DA-F313-CDAD-85D7-9DC54F619A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9"/>
          <a:stretch/>
        </p:blipFill>
        <p:spPr>
          <a:xfrm>
            <a:off x="0" y="9866630"/>
            <a:ext cx="7772400" cy="191770"/>
          </a:xfrm>
          <a:prstGeom prst="rect">
            <a:avLst/>
          </a:prstGeom>
        </p:spPr>
      </p:pic>
    </p:spTree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2644</Words>
  <Application>Microsoft Office PowerPoint</Application>
  <PresentationFormat>Custom</PresentationFormat>
  <Paragraphs>589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Georgia</vt:lpstr>
      <vt:lpstr>Lucida Sans Unicode</vt:lpstr>
      <vt:lpstr>Palatino Linotype</vt:lpstr>
      <vt:lpstr>Times New Roman</vt:lpstr>
      <vt:lpstr>Tw Cen MT</vt:lpstr>
      <vt:lpstr>Office Theme</vt:lpstr>
      <vt:lpstr>Custom Design</vt:lpstr>
      <vt:lpstr>1_Custom Design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KUMAR</dc:creator>
  <cp:lastModifiedBy>VIKASH KUMAR</cp:lastModifiedBy>
  <cp:revision>3</cp:revision>
  <dcterms:created xsi:type="dcterms:W3CDTF">2023-09-23T13:23:29Z</dcterms:created>
  <dcterms:modified xsi:type="dcterms:W3CDTF">2023-09-23T21:33:09Z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2023-09-23T00:00:00Z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2023-09-23T00:00:00Z</vt:filetime>
  </property>
</Properties>
</file>