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71" r:id="rId6"/>
    <p:sldId id="270" r:id="rId7"/>
    <p:sldId id="268" r:id="rId8"/>
    <p:sldId id="272" r:id="rId9"/>
    <p:sldId id="27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28-01-2018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28-01-2018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28-01-2018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28-01-2018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28-01-2018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28-01-2018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28-01-2018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LOAN CASE </a:t>
            </a:r>
            <a:r>
              <a:rPr lang="en-IN" sz="2800" dirty="0"/>
              <a:t>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smtClean="0"/>
              <a:t>Vivek</a:t>
            </a:r>
            <a:r>
              <a:rPr lang="en-IN" sz="1800" dirty="0" smtClean="0"/>
              <a:t> </a:t>
            </a:r>
            <a:r>
              <a:rPr lang="en-IN" sz="1800" dirty="0" err="1" smtClean="0"/>
              <a:t>Sachdeva</a:t>
            </a:r>
            <a:endParaRPr lang="en-IN" sz="1800" dirty="0"/>
          </a:p>
          <a:p>
            <a:pPr marL="457200" indent="-457200" algn="l">
              <a:buFont typeface="+mj-lt"/>
              <a:buAutoNum type="arabicPeriod"/>
            </a:pPr>
            <a:r>
              <a:rPr lang="en-IN" sz="1800" dirty="0"/>
              <a:t> </a:t>
            </a:r>
            <a:r>
              <a:rPr lang="en-IN" sz="1800" dirty="0" err="1" smtClean="0"/>
              <a:t>Vikash</a:t>
            </a:r>
            <a:r>
              <a:rPr lang="en-IN" sz="1800" dirty="0" smtClean="0"/>
              <a:t> Sharma</a:t>
            </a:r>
            <a:endParaRPr lang="en-IN" sz="1800" dirty="0"/>
          </a:p>
          <a:p>
            <a:pPr marL="457200" indent="-457200" algn="l">
              <a:buFont typeface="+mj-lt"/>
              <a:buAutoNum type="arabicPeriod"/>
            </a:pPr>
            <a:r>
              <a:rPr lang="en-IN" sz="1800" dirty="0"/>
              <a:t> </a:t>
            </a:r>
            <a:r>
              <a:rPr lang="en-IN" sz="1800" dirty="0" err="1" smtClean="0"/>
              <a:t>Venkatesh</a:t>
            </a:r>
            <a:r>
              <a:rPr lang="en-IN" sz="1800" dirty="0" smtClean="0"/>
              <a:t> </a:t>
            </a:r>
            <a:r>
              <a:rPr lang="en-IN" sz="1800" dirty="0" err="1" smtClean="0"/>
              <a:t>Moorthi</a:t>
            </a:r>
            <a:r>
              <a:rPr lang="en-IN" sz="1800" dirty="0" smtClean="0"/>
              <a:t> K</a:t>
            </a:r>
            <a:endParaRPr lang="en-IN" sz="1800" dirty="0"/>
          </a:p>
          <a:p>
            <a:pPr marL="457200" indent="-457200" algn="l">
              <a:buFont typeface="+mj-lt"/>
              <a:buAutoNum type="arabicPeriod"/>
            </a:pPr>
            <a:r>
              <a:rPr lang="en-IN" sz="1800" dirty="0"/>
              <a:t> </a:t>
            </a:r>
            <a:r>
              <a:rPr lang="en-IN" sz="1800" dirty="0" err="1" smtClean="0"/>
              <a:t>Rajashri</a:t>
            </a:r>
            <a:r>
              <a:rPr lang="en-IN" sz="1800" dirty="0" smtClean="0"/>
              <a:t> </a:t>
            </a:r>
            <a:r>
              <a:rPr lang="en-IN" sz="1800" dirty="0" err="1" smtClean="0"/>
              <a:t>Thakare</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60310"/>
            <a:ext cx="11168742" cy="4738877"/>
          </a:xfrm>
        </p:spPr>
        <p:txBody>
          <a:bodyPr>
            <a:normAutofit/>
          </a:bodyPr>
          <a:lstStyle/>
          <a:p>
            <a:pPr marL="0" indent="0">
              <a:buNone/>
            </a:pPr>
            <a:endParaRPr lang="en-IN" sz="1400" dirty="0" smtClean="0"/>
          </a:p>
          <a:p>
            <a:pPr lvl="1">
              <a:buFont typeface="Wingdings" panose="05000000000000000000" pitchFamily="2" charset="2"/>
              <a:buChar char="Ø"/>
            </a:pPr>
            <a:endParaRPr lang="en-IN" sz="1800" dirty="0" smtClean="0"/>
          </a:p>
          <a:p>
            <a:pPr marL="0" indent="0">
              <a:buNone/>
            </a:pPr>
            <a:endParaRPr lang="en-IN" sz="2200" dirty="0" smtClean="0"/>
          </a:p>
          <a:p>
            <a:pPr marL="457200" lvl="1" indent="0">
              <a:buNone/>
            </a:pPr>
            <a:endParaRPr lang="en-IN" sz="1800" dirty="0" smtClean="0"/>
          </a:p>
          <a:p>
            <a:pPr marL="457200" lvl="1" indent="0">
              <a:buNone/>
            </a:pPr>
            <a:endParaRPr lang="en-IN" sz="1800" dirty="0"/>
          </a:p>
        </p:txBody>
      </p:sp>
      <p:sp>
        <p:nvSpPr>
          <p:cNvPr id="5" name="Title 1"/>
          <p:cNvSpPr>
            <a:spLocks noGrp="1"/>
          </p:cNvSpPr>
          <p:nvPr>
            <p:ph type="title"/>
          </p:nvPr>
        </p:nvSpPr>
        <p:spPr>
          <a:xfrm>
            <a:off x="1232003" y="408068"/>
            <a:ext cx="9313817" cy="856138"/>
          </a:xfrm>
        </p:spPr>
        <p:txBody>
          <a:bodyPr>
            <a:normAutofit/>
          </a:bodyPr>
          <a:lstStyle/>
          <a:p>
            <a:r>
              <a:rPr lang="en-IN" sz="2800" b="1" u="sng" dirty="0" smtClean="0"/>
              <a:t>Issues governing high default</a:t>
            </a:r>
            <a:endParaRPr lang="en-IN" sz="1800" u="sng" dirty="0"/>
          </a:p>
        </p:txBody>
      </p:sp>
      <p:sp>
        <p:nvSpPr>
          <p:cNvPr id="4" name="TextBox 3"/>
          <p:cNvSpPr txBox="1"/>
          <p:nvPr/>
        </p:nvSpPr>
        <p:spPr>
          <a:xfrm>
            <a:off x="355313" y="1264206"/>
            <a:ext cx="11268013" cy="1631216"/>
          </a:xfrm>
          <a:prstGeom prst="rect">
            <a:avLst/>
          </a:prstGeom>
          <a:noFill/>
          <a:ln>
            <a:noFill/>
          </a:ln>
        </p:spPr>
        <p:txBody>
          <a:bodyPr wrap="square" rtlCol="0">
            <a:spAutoFit/>
          </a:bodyPr>
          <a:lstStyle/>
          <a:p>
            <a:pPr marL="285750" indent="-285750">
              <a:spcBef>
                <a:spcPts val="600"/>
              </a:spcBef>
              <a:buFont typeface="Arial" panose="020B0604020202020204" pitchFamily="34" charset="0"/>
              <a:buChar char="•"/>
            </a:pPr>
            <a:r>
              <a:rPr lang="en-IN" dirty="0" smtClean="0"/>
              <a:t>Higher </a:t>
            </a:r>
            <a:r>
              <a:rPr lang="en-IN" dirty="0" err="1" smtClean="0"/>
              <a:t>dti</a:t>
            </a:r>
            <a:r>
              <a:rPr lang="en-IN" dirty="0" smtClean="0"/>
              <a:t> </a:t>
            </a:r>
            <a:r>
              <a:rPr lang="en-IN" dirty="0" smtClean="0"/>
              <a:t>(debt to income </a:t>
            </a:r>
            <a:r>
              <a:rPr lang="en-IN" dirty="0"/>
              <a:t>ratio) </a:t>
            </a:r>
            <a:r>
              <a:rPr lang="en-IN" dirty="0" smtClean="0"/>
              <a:t>values</a:t>
            </a:r>
            <a:r>
              <a:rPr lang="en-IN" dirty="0"/>
              <a:t> </a:t>
            </a:r>
            <a:r>
              <a:rPr lang="en-IN" dirty="0" smtClean="0"/>
              <a:t>for charge-offs as compared to fully paid borrowers.</a:t>
            </a:r>
          </a:p>
          <a:p>
            <a:pPr marL="285750" indent="-285750">
              <a:spcBef>
                <a:spcPts val="600"/>
              </a:spcBef>
              <a:buFont typeface="Arial" panose="020B0604020202020204" pitchFamily="34" charset="0"/>
              <a:buChar char="•"/>
            </a:pPr>
            <a:r>
              <a:rPr lang="en-IN" dirty="0" smtClean="0"/>
              <a:t>Higher income rates for charge-offs resulting in higher debt obligations. This is also partly due to higher concentration of charge-offs in the higher risk sub grades where income rates are higher.</a:t>
            </a:r>
          </a:p>
          <a:p>
            <a:pPr marL="285750" indent="-285750">
              <a:spcBef>
                <a:spcPts val="600"/>
              </a:spcBef>
              <a:buFont typeface="Arial" panose="020B0604020202020204" pitchFamily="34" charset="0"/>
              <a:buChar char="•"/>
            </a:pPr>
            <a:r>
              <a:rPr lang="en-IN" dirty="0" smtClean="0"/>
              <a:t>Funding amount levels may be higher, especially for the higher risk sub grades.</a:t>
            </a:r>
          </a:p>
          <a:p>
            <a:pPr marL="285750" indent="-285750">
              <a:buFont typeface="Arial" panose="020B0604020202020204" pitchFamily="34" charset="0"/>
              <a:buChar char="•"/>
            </a:pPr>
            <a:endParaRPr lang="en-IN" dirty="0" smtClean="0"/>
          </a:p>
        </p:txBody>
      </p:sp>
      <p:sp>
        <p:nvSpPr>
          <p:cNvPr id="6" name="TextBox 5"/>
          <p:cNvSpPr txBox="1"/>
          <p:nvPr/>
        </p:nvSpPr>
        <p:spPr>
          <a:xfrm>
            <a:off x="404949" y="3461258"/>
            <a:ext cx="11268013" cy="2185214"/>
          </a:xfrm>
          <a:prstGeom prst="rect">
            <a:avLst/>
          </a:prstGeom>
          <a:noFill/>
          <a:ln>
            <a:noFill/>
          </a:ln>
        </p:spPr>
        <p:txBody>
          <a:bodyPr wrap="square" rtlCol="0">
            <a:spAutoFit/>
          </a:bodyPr>
          <a:lstStyle/>
          <a:p>
            <a:pPr marL="285750" indent="-285750">
              <a:spcBef>
                <a:spcPts val="600"/>
              </a:spcBef>
              <a:buFont typeface="Arial" panose="020B0604020202020204" pitchFamily="34" charset="0"/>
              <a:buChar char="•"/>
            </a:pPr>
            <a:r>
              <a:rPr lang="en-IN" dirty="0" smtClean="0"/>
              <a:t>Reducing the </a:t>
            </a:r>
            <a:r>
              <a:rPr lang="en-IN" dirty="0"/>
              <a:t>permissible </a:t>
            </a:r>
            <a:r>
              <a:rPr lang="en-IN" dirty="0" err="1"/>
              <a:t>dti</a:t>
            </a:r>
            <a:r>
              <a:rPr lang="en-IN" dirty="0"/>
              <a:t> values for sanctioning the loan to the historically approved </a:t>
            </a:r>
            <a:r>
              <a:rPr lang="en-IN" dirty="0" err="1"/>
              <a:t>dti</a:t>
            </a:r>
            <a:r>
              <a:rPr lang="en-IN" dirty="0"/>
              <a:t> values for the fully paid </a:t>
            </a:r>
            <a:r>
              <a:rPr lang="en-IN" dirty="0" smtClean="0"/>
              <a:t>customers could possibly control the incidence of charge-offs.</a:t>
            </a:r>
            <a:endParaRPr lang="en-IN" dirty="0"/>
          </a:p>
          <a:p>
            <a:pPr marL="285750" indent="-285750">
              <a:spcBef>
                <a:spcPts val="600"/>
              </a:spcBef>
              <a:buFont typeface="Arial" panose="020B0604020202020204" pitchFamily="34" charset="0"/>
              <a:buChar char="•"/>
            </a:pPr>
            <a:r>
              <a:rPr lang="en-IN" dirty="0" smtClean="0"/>
              <a:t>Limiting </a:t>
            </a:r>
            <a:r>
              <a:rPr lang="en-IN" dirty="0"/>
              <a:t>the funding amount for the highest risk grades between the minimum and mean funding amount values seen for the fully paid </a:t>
            </a:r>
            <a:r>
              <a:rPr lang="en-IN" dirty="0" smtClean="0"/>
              <a:t>customers could also help in lesser slippage through charge-off cases.</a:t>
            </a:r>
            <a:endParaRPr lang="en-IN" dirty="0"/>
          </a:p>
          <a:p>
            <a:pPr marL="285750" indent="-285750">
              <a:spcBef>
                <a:spcPts val="600"/>
              </a:spcBef>
              <a:buFont typeface="Arial" panose="020B0604020202020204" pitchFamily="34" charset="0"/>
              <a:buChar char="•"/>
            </a:pPr>
            <a:r>
              <a:rPr lang="en-IN" dirty="0" smtClean="0"/>
              <a:t>Apart from the risk grading, factoring in the </a:t>
            </a:r>
            <a:r>
              <a:rPr lang="en-IN" dirty="0" err="1" smtClean="0"/>
              <a:t>dti</a:t>
            </a:r>
            <a:r>
              <a:rPr lang="en-IN" dirty="0" smtClean="0"/>
              <a:t> and funding amount can be used arrive at a feasible interest rate for the borrower. If this feasible interest rate is lesser than the risk/sanctioning policy interest rate, then the loan should not be approved. This could improve the existing sanctioning/loan approval policy. </a:t>
            </a:r>
          </a:p>
        </p:txBody>
      </p:sp>
      <p:sp>
        <p:nvSpPr>
          <p:cNvPr id="7" name="Title 1"/>
          <p:cNvSpPr txBox="1">
            <a:spLocks/>
          </p:cNvSpPr>
          <p:nvPr/>
        </p:nvSpPr>
        <p:spPr>
          <a:xfrm>
            <a:off x="355313" y="2763427"/>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b="1" u="sng" dirty="0" smtClean="0"/>
              <a:t>Recommendations</a:t>
            </a:r>
            <a:endParaRPr lang="en-IN" sz="1800" u="sng"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07650"/>
            <a:ext cx="5231576" cy="2294676"/>
          </a:xfrm>
        </p:spPr>
        <p:txBody>
          <a:bodyPr>
            <a:normAutofit/>
          </a:bodyPr>
          <a:lstStyle/>
          <a:p>
            <a:pPr lvl="1">
              <a:buFont typeface="Wingdings" panose="05000000000000000000" pitchFamily="2" charset="2"/>
              <a:buChar char="q"/>
            </a:pPr>
            <a:r>
              <a:rPr lang="en-IN" sz="1800" dirty="0" smtClean="0"/>
              <a:t> Identify factors impacting default leading to charged off</a:t>
            </a:r>
          </a:p>
          <a:p>
            <a:pPr marL="457200" lvl="1" indent="0">
              <a:buNone/>
            </a:pPr>
            <a:endParaRPr lang="en-IN" sz="1800" dirty="0" smtClean="0"/>
          </a:p>
          <a:p>
            <a:pPr lvl="1">
              <a:buFont typeface="Wingdings" panose="05000000000000000000" pitchFamily="2" charset="2"/>
              <a:buChar char="q"/>
            </a:pPr>
            <a:endParaRPr lang="en-IN" sz="1800" dirty="0"/>
          </a:p>
          <a:p>
            <a:pPr lvl="1">
              <a:buFont typeface="Wingdings" panose="05000000000000000000" pitchFamily="2" charset="2"/>
              <a:buChar char="q"/>
            </a:pPr>
            <a:r>
              <a:rPr lang="en-IN" sz="1800" dirty="0" smtClean="0"/>
              <a:t>Factors leading to completion of Loan payment</a:t>
            </a:r>
          </a:p>
          <a:p>
            <a:pPr lvl="1">
              <a:buFont typeface="Wingdings" panose="05000000000000000000" pitchFamily="2" charset="2"/>
              <a:buChar char="q"/>
            </a:pPr>
            <a:endParaRPr lang="en-IN" sz="1800" dirty="0"/>
          </a:p>
          <a:p>
            <a:pPr lvl="1">
              <a:buFont typeface="Wingdings" panose="05000000000000000000" pitchFamily="2" charset="2"/>
              <a:buChar char="q"/>
            </a:pPr>
            <a:endParaRPr lang="en-IN" sz="1800" dirty="0" smtClean="0"/>
          </a:p>
        </p:txBody>
      </p:sp>
      <p:sp>
        <p:nvSpPr>
          <p:cNvPr id="5" name="Title 1"/>
          <p:cNvSpPr>
            <a:spLocks noGrp="1"/>
          </p:cNvSpPr>
          <p:nvPr>
            <p:ph type="title"/>
          </p:nvPr>
        </p:nvSpPr>
        <p:spPr>
          <a:xfrm>
            <a:off x="1364776" y="339829"/>
            <a:ext cx="9099158" cy="856138"/>
          </a:xfrm>
        </p:spPr>
        <p:txBody>
          <a:bodyPr/>
          <a:lstStyle/>
          <a:p>
            <a:r>
              <a:rPr lang="en-IN" b="1" u="sng" dirty="0" smtClean="0"/>
              <a:t>Goals</a:t>
            </a:r>
            <a:endParaRPr lang="en-IN" sz="2800" u="sng" dirty="0"/>
          </a:p>
        </p:txBody>
      </p:sp>
      <p:sp>
        <p:nvSpPr>
          <p:cNvPr id="2" name="TextBox 1"/>
          <p:cNvSpPr txBox="1"/>
          <p:nvPr/>
        </p:nvSpPr>
        <p:spPr>
          <a:xfrm>
            <a:off x="6059604" y="2394001"/>
            <a:ext cx="5759355" cy="2308324"/>
          </a:xfrm>
          <a:prstGeom prst="rect">
            <a:avLst/>
          </a:prstGeom>
          <a:noFill/>
        </p:spPr>
        <p:txBody>
          <a:bodyPr wrap="square" rtlCol="0">
            <a:spAutoFit/>
          </a:bodyPr>
          <a:lstStyle/>
          <a:p>
            <a:pPr marL="285750" indent="-285750">
              <a:buFont typeface="Courier New" panose="02070309020205020404" pitchFamily="49" charset="0"/>
              <a:buChar char="o"/>
            </a:pPr>
            <a:r>
              <a:rPr lang="en-IN" dirty="0" smtClean="0">
                <a:latin typeface="Times New Roman" panose="02020603050405020304" pitchFamily="18" charset="0"/>
                <a:cs typeface="Times New Roman" panose="02020603050405020304" pitchFamily="18" charset="0"/>
              </a:rPr>
              <a:t>Minimize risks of bank by reducing/cancellation of such members loan application</a:t>
            </a:r>
          </a:p>
          <a:p>
            <a:pPr marL="285750" indent="-285750">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dirty="0" smtClean="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smtClean="0">
                <a:latin typeface="Times New Roman" panose="02020603050405020304" pitchFamily="18" charset="0"/>
                <a:cs typeface="Times New Roman" panose="02020603050405020304" pitchFamily="18" charset="0"/>
              </a:rPr>
              <a:t>Increase and approve such candidates application resulting in better revenue and profit.</a:t>
            </a:r>
          </a:p>
          <a:p>
            <a:pPr marL="285750" indent="-285750">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dirty="0" smtClean="0">
              <a:latin typeface="Times New Roman" panose="02020603050405020304" pitchFamily="18" charset="0"/>
              <a:cs typeface="Times New Roman" panose="02020603050405020304" pitchFamily="18" charset="0"/>
            </a:endParaRPr>
          </a:p>
        </p:txBody>
      </p:sp>
      <p:sp>
        <p:nvSpPr>
          <p:cNvPr id="4" name="Striped Right Arrow 3"/>
          <p:cNvSpPr/>
          <p:nvPr/>
        </p:nvSpPr>
        <p:spPr>
          <a:xfrm>
            <a:off x="5213443" y="2567168"/>
            <a:ext cx="846161" cy="328051"/>
          </a:xfrm>
          <a:prstGeom prst="striped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5213443" y="3765202"/>
            <a:ext cx="846161" cy="328051"/>
          </a:xfrm>
          <a:prstGeom prst="striped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fontScale="90000"/>
          </a:bodyPr>
          <a:lstStyle/>
          <a:p>
            <a:r>
              <a:rPr lang="en-IN" b="1" u="sng" dirty="0" smtClean="0"/>
              <a:t>Loan Distribution count based on loan status</a:t>
            </a:r>
            <a:endParaRPr lang="en-IN" sz="2800" u="sng" dirty="0"/>
          </a:p>
        </p:txBody>
      </p:sp>
      <p:pic>
        <p:nvPicPr>
          <p:cNvPr id="3" name="Picture 2"/>
          <p:cNvPicPr>
            <a:picLocks noChangeAspect="1"/>
          </p:cNvPicPr>
          <p:nvPr/>
        </p:nvPicPr>
        <p:blipFill>
          <a:blip r:embed="rId2"/>
          <a:stretch>
            <a:fillRect/>
          </a:stretch>
        </p:blipFill>
        <p:spPr>
          <a:xfrm>
            <a:off x="422360" y="1415102"/>
            <a:ext cx="6824602" cy="41934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565" y="271590"/>
            <a:ext cx="9313817" cy="479037"/>
          </a:xfrm>
        </p:spPr>
        <p:txBody>
          <a:bodyPr>
            <a:normAutofit fontScale="90000"/>
          </a:bodyPr>
          <a:lstStyle/>
          <a:p>
            <a:r>
              <a:rPr lang="en-IN" b="1" u="sng" dirty="0" smtClean="0"/>
              <a:t>Interest Rates impact on Default</a:t>
            </a:r>
            <a:endParaRPr lang="en-IN" sz="2800" u="sng" dirty="0"/>
          </a:p>
        </p:txBody>
      </p:sp>
      <p:pic>
        <p:nvPicPr>
          <p:cNvPr id="3" name="Picture 2"/>
          <p:cNvPicPr>
            <a:picLocks noChangeAspect="1"/>
          </p:cNvPicPr>
          <p:nvPr/>
        </p:nvPicPr>
        <p:blipFill>
          <a:blip r:embed="rId2"/>
          <a:stretch>
            <a:fillRect/>
          </a:stretch>
        </p:blipFill>
        <p:spPr>
          <a:xfrm>
            <a:off x="590579" y="1089544"/>
            <a:ext cx="4950412" cy="31711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5820565" y="1089544"/>
            <a:ext cx="5193178" cy="31711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805218" y="4913195"/>
            <a:ext cx="10208524"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dirty="0" smtClean="0"/>
              <a:t>Interest rates are concentrated towards higher value for Charged </a:t>
            </a:r>
            <a:r>
              <a:rPr lang="en-IN" dirty="0" smtClean="0"/>
              <a:t>off</a:t>
            </a:r>
            <a:endParaRPr lang="en-IN" dirty="0" smtClean="0"/>
          </a:p>
          <a:p>
            <a:pPr marL="285750" indent="-285750">
              <a:buFont typeface="Arial" panose="020B0604020202020204" pitchFamily="34" charset="0"/>
              <a:buChar char="•"/>
            </a:pPr>
            <a:r>
              <a:rPr lang="en-IN" dirty="0" smtClean="0"/>
              <a:t>Interest rates are concentrated towards lower value for Fully paid</a:t>
            </a:r>
            <a:endParaRPr lang="en-IN" dirty="0"/>
          </a:p>
        </p:txBody>
      </p:sp>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12" y="298886"/>
            <a:ext cx="9313817" cy="642810"/>
          </a:xfrm>
        </p:spPr>
        <p:txBody>
          <a:bodyPr/>
          <a:lstStyle/>
          <a:p>
            <a:r>
              <a:rPr lang="en-US" b="1" u="sng" dirty="0" smtClean="0"/>
              <a:t>Loan issue analysis</a:t>
            </a:r>
            <a:endParaRPr lang="en-IN" b="1" u="sng" dirty="0"/>
          </a:p>
        </p:txBody>
      </p:sp>
      <p:pic>
        <p:nvPicPr>
          <p:cNvPr id="5" name="Picture 4"/>
          <p:cNvPicPr>
            <a:picLocks noChangeAspect="1"/>
          </p:cNvPicPr>
          <p:nvPr/>
        </p:nvPicPr>
        <p:blipFill>
          <a:blip r:embed="rId2"/>
          <a:stretch>
            <a:fillRect/>
          </a:stretch>
        </p:blipFill>
        <p:spPr>
          <a:xfrm>
            <a:off x="749906" y="1169441"/>
            <a:ext cx="5533333" cy="34000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749906" y="5008728"/>
            <a:ext cx="9079894" cy="1477328"/>
          </a:xfrm>
          <a:prstGeom prst="rect">
            <a:avLst/>
          </a:prstGeom>
          <a:noFill/>
          <a:ln>
            <a:solidFill>
              <a:schemeClr val="tx1"/>
            </a:solidFill>
          </a:ln>
        </p:spPr>
        <p:txBody>
          <a:bodyPr wrap="square" rtlCol="0">
            <a:spAutoFit/>
          </a:bodyPr>
          <a:lstStyle/>
          <a:p>
            <a:pPr marL="342900" indent="-342900">
              <a:buFont typeface="+mj-lt"/>
              <a:buAutoNum type="arabicPeriod"/>
            </a:pPr>
            <a:r>
              <a:rPr lang="en-IN" dirty="0" smtClean="0"/>
              <a:t>Higher the Grade alphabetically, higher the chances of </a:t>
            </a:r>
            <a:r>
              <a:rPr lang="en-IN" dirty="0" smtClean="0"/>
              <a:t>default.</a:t>
            </a:r>
          </a:p>
          <a:p>
            <a:pPr marL="342900" indent="-342900">
              <a:buFont typeface="+mj-lt"/>
              <a:buAutoNum type="arabicPeriod"/>
            </a:pPr>
            <a:r>
              <a:rPr lang="en-IN" dirty="0" smtClean="0"/>
              <a:t>Lower </a:t>
            </a:r>
            <a:r>
              <a:rPr lang="en-IN" dirty="0" smtClean="0"/>
              <a:t>the Grade alphabetically, higher chances of being fully </a:t>
            </a:r>
            <a:r>
              <a:rPr lang="en-IN" dirty="0" smtClean="0"/>
              <a:t>paid</a:t>
            </a:r>
          </a:p>
          <a:p>
            <a:r>
              <a:rPr lang="en-IN" dirty="0"/>
              <a:t>	</a:t>
            </a:r>
            <a:r>
              <a:rPr lang="en-IN" dirty="0" smtClean="0"/>
              <a:t>	</a:t>
            </a:r>
          </a:p>
          <a:p>
            <a:r>
              <a:rPr lang="en-IN" b="1" i="1" dirty="0" smtClean="0"/>
              <a:t>This </a:t>
            </a:r>
            <a:r>
              <a:rPr lang="en-IN" b="1" i="1" dirty="0"/>
              <a:t>shows that the risk </a:t>
            </a:r>
            <a:r>
              <a:rPr lang="en-IN" b="1" i="1" dirty="0" smtClean="0"/>
              <a:t>grading policy is </a:t>
            </a:r>
            <a:r>
              <a:rPr lang="en-IN" b="1" i="1" dirty="0"/>
              <a:t>structurally working </a:t>
            </a:r>
            <a:r>
              <a:rPr lang="en-IN" b="1" i="1" dirty="0" smtClean="0"/>
              <a:t>in line with the pay-off profile. </a:t>
            </a:r>
            <a:endParaRPr lang="en-IN" b="1" i="1" dirty="0"/>
          </a:p>
          <a:p>
            <a:pPr marL="342900" indent="-342900">
              <a:buFont typeface="+mj-lt"/>
              <a:buAutoNum type="arabicPeriod"/>
            </a:pPr>
            <a:endParaRPr lang="en-IN" dirty="0"/>
          </a:p>
        </p:txBody>
      </p:sp>
    </p:spTree>
    <p:extLst>
      <p:ext uri="{BB962C8B-B14F-4D97-AF65-F5344CB8AC3E}">
        <p14:creationId xmlns:p14="http://schemas.microsoft.com/office/powerpoint/2010/main" val="157064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257942"/>
            <a:ext cx="9313817" cy="856138"/>
          </a:xfrm>
        </p:spPr>
        <p:txBody>
          <a:bodyPr>
            <a:normAutofit/>
          </a:bodyPr>
          <a:lstStyle/>
          <a:p>
            <a:r>
              <a:rPr lang="en-IN" sz="3200" b="1" u="sng" dirty="0" smtClean="0"/>
              <a:t>Mean values for different Loan Status</a:t>
            </a:r>
            <a:endParaRPr lang="en-IN" sz="3200" b="1" u="sng" dirty="0"/>
          </a:p>
        </p:txBody>
      </p:sp>
      <p:pic>
        <p:nvPicPr>
          <p:cNvPr id="3" name="Picture 2"/>
          <p:cNvPicPr>
            <a:picLocks noChangeAspect="1"/>
          </p:cNvPicPr>
          <p:nvPr/>
        </p:nvPicPr>
        <p:blipFill>
          <a:blip r:embed="rId2"/>
          <a:stretch>
            <a:fillRect/>
          </a:stretch>
        </p:blipFill>
        <p:spPr>
          <a:xfrm>
            <a:off x="163774" y="971105"/>
            <a:ext cx="4790363" cy="294347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6727626" y="926586"/>
            <a:ext cx="4654607" cy="2911144"/>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169392" y="4064706"/>
            <a:ext cx="4784745" cy="2641583"/>
          </a:xfrm>
          <a:prstGeom prst="rect">
            <a:avLst/>
          </a:prstGeom>
          <a:ln>
            <a:noFill/>
          </a:ln>
          <a:effectLst>
            <a:outerShdw blurRad="190500" algn="tl" rotWithShape="0">
              <a:srgbClr val="000000">
                <a:alpha val="70000"/>
              </a:srgbClr>
            </a:outerShdw>
          </a:effectLst>
        </p:spPr>
      </p:pic>
      <p:sp>
        <p:nvSpPr>
          <p:cNvPr id="7" name="TextBox 6"/>
          <p:cNvSpPr txBox="1"/>
          <p:nvPr/>
        </p:nvSpPr>
        <p:spPr>
          <a:xfrm>
            <a:off x="5550506" y="4296999"/>
            <a:ext cx="6363587" cy="2308324"/>
          </a:xfrm>
          <a:prstGeom prst="rect">
            <a:avLst/>
          </a:prstGeom>
          <a:noFill/>
          <a:ln>
            <a:solidFill>
              <a:schemeClr val="tx1"/>
            </a:solidFill>
          </a:ln>
        </p:spPr>
        <p:txBody>
          <a:bodyPr wrap="square" rtlCol="0">
            <a:spAutoFit/>
          </a:bodyPr>
          <a:lstStyle/>
          <a:p>
            <a:pPr marL="342900" indent="-342900">
              <a:buFont typeface="+mj-lt"/>
              <a:buAutoNum type="arabicPeriod"/>
            </a:pPr>
            <a:r>
              <a:rPr lang="en-IN" dirty="0" smtClean="0"/>
              <a:t>While mean funded amount for Charged Off is </a:t>
            </a:r>
            <a:r>
              <a:rPr lang="en-IN" dirty="0" smtClean="0"/>
              <a:t>higher than that for Fully Paid, mean annual income for Charged Off is lower than that for Fully Paid. </a:t>
            </a:r>
          </a:p>
          <a:p>
            <a:pPr marL="342900" indent="-342900">
              <a:buFont typeface="+mj-lt"/>
              <a:buAutoNum type="arabicPeriod"/>
            </a:pPr>
            <a:endParaRPr lang="en-IN" dirty="0"/>
          </a:p>
          <a:p>
            <a:pPr marL="342900" indent="-342900">
              <a:buFont typeface="+mj-lt"/>
              <a:buAutoNum type="arabicPeriod"/>
            </a:pPr>
            <a:r>
              <a:rPr lang="en-IN" dirty="0" smtClean="0"/>
              <a:t>This could mean that we could see some pattern in the DTI (debt to income) profile for these loan statuses. We will explore this in the later slides.</a:t>
            </a:r>
            <a:r>
              <a:rPr lang="en-IN" dirty="0" smtClean="0"/>
              <a:t> </a:t>
            </a:r>
          </a:p>
          <a:p>
            <a:endParaRPr lang="en-IN" dirty="0"/>
          </a:p>
        </p:txBody>
      </p:sp>
    </p:spTree>
    <p:extLst>
      <p:ext uri="{BB962C8B-B14F-4D97-AF65-F5344CB8AC3E}">
        <p14:creationId xmlns:p14="http://schemas.microsoft.com/office/powerpoint/2010/main" val="290879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566" y="198752"/>
            <a:ext cx="9522336" cy="856138"/>
          </a:xfrm>
        </p:spPr>
        <p:txBody>
          <a:bodyPr>
            <a:noAutofit/>
          </a:bodyPr>
          <a:lstStyle/>
          <a:p>
            <a:r>
              <a:rPr lang="en-IN" sz="3000" b="1" u="sng" dirty="0" smtClean="0"/>
              <a:t>Min Values for different Loan Status</a:t>
            </a:r>
            <a:endParaRPr lang="en-IN" sz="3000" u="sng" dirty="0"/>
          </a:p>
        </p:txBody>
      </p:sp>
      <p:pic>
        <p:nvPicPr>
          <p:cNvPr id="3" name="Picture 2"/>
          <p:cNvPicPr>
            <a:picLocks noChangeAspect="1"/>
          </p:cNvPicPr>
          <p:nvPr/>
        </p:nvPicPr>
        <p:blipFill>
          <a:blip r:embed="rId2"/>
          <a:stretch>
            <a:fillRect/>
          </a:stretch>
        </p:blipFill>
        <p:spPr>
          <a:xfrm>
            <a:off x="163054" y="1054890"/>
            <a:ext cx="5268756" cy="32374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a:blip r:embed="rId3"/>
          <a:stretch>
            <a:fillRect/>
          </a:stretch>
        </p:blipFill>
        <p:spPr>
          <a:xfrm>
            <a:off x="5897734" y="973605"/>
            <a:ext cx="5533333" cy="340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p:cNvSpPr txBox="1"/>
          <p:nvPr/>
        </p:nvSpPr>
        <p:spPr>
          <a:xfrm>
            <a:off x="163054" y="4588758"/>
            <a:ext cx="11268013" cy="1200329"/>
          </a:xfrm>
          <a:prstGeom prst="rect">
            <a:avLst/>
          </a:prstGeom>
          <a:noFill/>
          <a:ln>
            <a:solidFill>
              <a:schemeClr val="tx1"/>
            </a:solidFill>
          </a:ln>
        </p:spPr>
        <p:txBody>
          <a:bodyPr wrap="square" rtlCol="0">
            <a:spAutoFit/>
          </a:bodyPr>
          <a:lstStyle/>
          <a:p>
            <a:pPr marL="342900" indent="-342900">
              <a:buFont typeface="+mj-lt"/>
              <a:buAutoNum type="arabicPeriod"/>
            </a:pPr>
            <a:r>
              <a:rPr lang="en-IN" dirty="0" smtClean="0"/>
              <a:t>Abov</a:t>
            </a:r>
            <a:r>
              <a:rPr lang="en-IN" dirty="0" smtClean="0"/>
              <a:t>e is a comparison of the minimum funded amount and minimum instalment amount for various loan statuses. </a:t>
            </a:r>
          </a:p>
          <a:p>
            <a:pPr marL="342900" indent="-342900">
              <a:buFont typeface="+mj-lt"/>
              <a:buAutoNum type="arabicPeriod"/>
            </a:pPr>
            <a:endParaRPr lang="en-IN" dirty="0"/>
          </a:p>
          <a:p>
            <a:pPr marL="342900" indent="-342900">
              <a:buFont typeface="+mj-lt"/>
              <a:buAutoNum type="arabicPeriod"/>
            </a:pPr>
            <a:r>
              <a:rPr lang="en-IN" dirty="0" smtClean="0"/>
              <a:t>One of the conservative measures could be to limit the funding amount for the highest risk grades between the minimum and mean funding amount values seen for the fully paid customers.</a:t>
            </a:r>
            <a:endParaRPr lang="en-IN" dirty="0"/>
          </a:p>
        </p:txBody>
      </p:sp>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566" y="198752"/>
            <a:ext cx="9522336" cy="856138"/>
          </a:xfrm>
        </p:spPr>
        <p:txBody>
          <a:bodyPr>
            <a:noAutofit/>
          </a:bodyPr>
          <a:lstStyle/>
          <a:p>
            <a:r>
              <a:rPr lang="en-IN" sz="3000" b="1" u="sng" dirty="0" smtClean="0"/>
              <a:t>DTI (Debt to Income) Ratio </a:t>
            </a:r>
            <a:r>
              <a:rPr lang="en-IN" sz="3000" b="1" u="sng" dirty="0" smtClean="0"/>
              <a:t>for different Loan Status</a:t>
            </a:r>
            <a:endParaRPr lang="en-IN" sz="3000"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5" y="973605"/>
            <a:ext cx="5734680" cy="39263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0158" y="973605"/>
            <a:ext cx="6401841" cy="3926399"/>
          </a:xfrm>
          <a:prstGeom prst="rect">
            <a:avLst/>
          </a:prstGeom>
        </p:spPr>
      </p:pic>
      <p:sp>
        <p:nvSpPr>
          <p:cNvPr id="7" name="TextBox 6"/>
          <p:cNvSpPr txBox="1"/>
          <p:nvPr/>
        </p:nvSpPr>
        <p:spPr>
          <a:xfrm>
            <a:off x="243736" y="5032509"/>
            <a:ext cx="11268013" cy="1477328"/>
          </a:xfrm>
          <a:prstGeom prst="rect">
            <a:avLst/>
          </a:prstGeom>
          <a:noFill/>
          <a:ln>
            <a:solidFill>
              <a:schemeClr val="tx1"/>
            </a:solidFill>
          </a:ln>
        </p:spPr>
        <p:txBody>
          <a:bodyPr wrap="square" rtlCol="0">
            <a:spAutoFit/>
          </a:bodyPr>
          <a:lstStyle/>
          <a:p>
            <a:pPr marL="342900" indent="-342900">
              <a:buFont typeface="+mj-lt"/>
              <a:buAutoNum type="arabicPeriod"/>
            </a:pPr>
            <a:r>
              <a:rPr lang="en-IN" dirty="0" smtClean="0"/>
              <a:t>The DTI (debt to income ratio) metric </a:t>
            </a:r>
            <a:r>
              <a:rPr lang="en-IN" dirty="0" smtClean="0"/>
              <a:t>tells us about the (inverse of) repayment capacity of borrower and higher </a:t>
            </a:r>
            <a:r>
              <a:rPr lang="en-IN" dirty="0" err="1" smtClean="0"/>
              <a:t>dti</a:t>
            </a:r>
            <a:r>
              <a:rPr lang="en-IN" dirty="0" smtClean="0"/>
              <a:t> means the borrower has less capacity to repay than a lower </a:t>
            </a:r>
            <a:r>
              <a:rPr lang="en-IN" dirty="0" err="1" smtClean="0"/>
              <a:t>dti</a:t>
            </a:r>
            <a:r>
              <a:rPr lang="en-IN" dirty="0" smtClean="0"/>
              <a:t> borrower. </a:t>
            </a:r>
          </a:p>
          <a:p>
            <a:pPr marL="342900" indent="-342900">
              <a:buFont typeface="+mj-lt"/>
              <a:buAutoNum type="arabicPeriod"/>
            </a:pPr>
            <a:endParaRPr lang="en-IN" dirty="0" smtClean="0"/>
          </a:p>
          <a:p>
            <a:pPr marL="342900" indent="-342900">
              <a:buFont typeface="+mj-lt"/>
              <a:buAutoNum type="arabicPeriod"/>
            </a:pPr>
            <a:r>
              <a:rPr lang="en-IN" dirty="0" smtClean="0"/>
              <a:t>Above chart </a:t>
            </a:r>
            <a:r>
              <a:rPr lang="en-IN" dirty="0"/>
              <a:t>shows that the </a:t>
            </a:r>
            <a:r>
              <a:rPr lang="en-IN" dirty="0" err="1"/>
              <a:t>ChargeOffs</a:t>
            </a:r>
            <a:r>
              <a:rPr lang="en-IN" dirty="0"/>
              <a:t> see higher values of DTI (debt to income ratio) risk subgrade wise in comparison to that of Fully Paid customers</a:t>
            </a:r>
            <a:r>
              <a:rPr lang="en-IN" dirty="0" smtClean="0"/>
              <a:t>.</a:t>
            </a:r>
            <a:endParaRPr lang="en-IN" dirty="0"/>
          </a:p>
        </p:txBody>
      </p:sp>
    </p:spTree>
    <p:extLst>
      <p:ext uri="{BB962C8B-B14F-4D97-AF65-F5344CB8AC3E}">
        <p14:creationId xmlns:p14="http://schemas.microsoft.com/office/powerpoint/2010/main" val="5453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566" y="198752"/>
            <a:ext cx="9522336" cy="856138"/>
          </a:xfrm>
        </p:spPr>
        <p:txBody>
          <a:bodyPr>
            <a:noAutofit/>
          </a:bodyPr>
          <a:lstStyle/>
          <a:p>
            <a:r>
              <a:rPr lang="en-IN" sz="3000" b="1" u="sng" dirty="0" smtClean="0"/>
              <a:t>DTI Ratio </a:t>
            </a:r>
            <a:r>
              <a:rPr lang="en-IN" sz="3000" b="1" u="sng" dirty="0" smtClean="0"/>
              <a:t>for </a:t>
            </a:r>
            <a:r>
              <a:rPr lang="en-IN" sz="3000" b="1" u="sng" dirty="0" smtClean="0"/>
              <a:t>Loan Status &amp; Sub-Grade</a:t>
            </a:r>
            <a:endParaRPr lang="en-IN" sz="3000"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4790"/>
            <a:ext cx="9587753" cy="5611930"/>
          </a:xfrm>
          <a:prstGeom prst="rect">
            <a:avLst/>
          </a:prstGeom>
        </p:spPr>
      </p:pic>
      <p:sp>
        <p:nvSpPr>
          <p:cNvPr id="7" name="TextBox 6"/>
          <p:cNvSpPr txBox="1"/>
          <p:nvPr/>
        </p:nvSpPr>
        <p:spPr>
          <a:xfrm>
            <a:off x="9507071" y="960761"/>
            <a:ext cx="2604247" cy="5632311"/>
          </a:xfrm>
          <a:prstGeom prst="rect">
            <a:avLst/>
          </a:prstGeom>
          <a:noFill/>
          <a:ln>
            <a:solidFill>
              <a:schemeClr val="tx1"/>
            </a:solidFill>
          </a:ln>
        </p:spPr>
        <p:txBody>
          <a:bodyPr wrap="square" rtlCol="0">
            <a:spAutoFit/>
          </a:bodyPr>
          <a:lstStyle/>
          <a:p>
            <a:pPr marL="342900" indent="-342900">
              <a:buFont typeface="+mj-lt"/>
              <a:buAutoNum type="arabicPeriod"/>
            </a:pPr>
            <a:r>
              <a:rPr lang="en-IN" dirty="0" smtClean="0"/>
              <a:t>What we clearly see here that for most of the risk subgrades, there is higher </a:t>
            </a:r>
            <a:r>
              <a:rPr lang="en-IN" dirty="0" err="1" smtClean="0"/>
              <a:t>dti</a:t>
            </a:r>
            <a:r>
              <a:rPr lang="en-IN" dirty="0" smtClean="0"/>
              <a:t> for charged off borrowers than that for fully paid borrowers. </a:t>
            </a:r>
          </a:p>
          <a:p>
            <a:pPr marL="342900" indent="-342900">
              <a:buFont typeface="+mj-lt"/>
              <a:buAutoNum type="arabicPeriod"/>
            </a:pPr>
            <a:endParaRPr lang="en-IN" dirty="0"/>
          </a:p>
          <a:p>
            <a:pPr marL="342900" indent="-342900">
              <a:buFont typeface="+mj-lt"/>
              <a:buAutoNum type="arabicPeriod"/>
            </a:pPr>
            <a:r>
              <a:rPr lang="en-IN" dirty="0" smtClean="0"/>
              <a:t>One of the actions we can take here is bring down the permissible </a:t>
            </a:r>
            <a:r>
              <a:rPr lang="en-IN" dirty="0" err="1" smtClean="0"/>
              <a:t>dti</a:t>
            </a:r>
            <a:r>
              <a:rPr lang="en-IN" dirty="0" smtClean="0"/>
              <a:t> values for sanctioning the loan to the historically approved </a:t>
            </a:r>
            <a:r>
              <a:rPr lang="en-IN" dirty="0" err="1" smtClean="0"/>
              <a:t>dti</a:t>
            </a:r>
            <a:r>
              <a:rPr lang="en-IN" dirty="0" smtClean="0"/>
              <a:t> values for the fully paid customers. This could reduce the charge-off cases.</a:t>
            </a:r>
          </a:p>
          <a:p>
            <a:endParaRPr lang="en-IN" dirty="0"/>
          </a:p>
        </p:txBody>
      </p:sp>
    </p:spTree>
    <p:extLst>
      <p:ext uri="{BB962C8B-B14F-4D97-AF65-F5344CB8AC3E}">
        <p14:creationId xmlns:p14="http://schemas.microsoft.com/office/powerpoint/2010/main" val="1884792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839</TotalTime>
  <Words>581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Office Theme</vt:lpstr>
      <vt:lpstr>LOAN CASE STUDY   SUBMISSION </vt:lpstr>
      <vt:lpstr>Goals</vt:lpstr>
      <vt:lpstr>Loan Distribution count based on loan status</vt:lpstr>
      <vt:lpstr>Interest Rates impact on Default</vt:lpstr>
      <vt:lpstr>Loan issue analysis</vt:lpstr>
      <vt:lpstr>Mean values for different Loan Status</vt:lpstr>
      <vt:lpstr>Min Values for different Loan Status</vt:lpstr>
      <vt:lpstr>DTI (Debt to Income) Ratio for different Loan Status</vt:lpstr>
      <vt:lpstr>DTI Ratio for Loan Status &amp; Sub-Grade</vt:lpstr>
      <vt:lpstr>Issues governing high default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Vikash Sharma</cp:lastModifiedBy>
  <cp:revision>89</cp:revision>
  <dcterms:created xsi:type="dcterms:W3CDTF">2016-06-09T08:16:28Z</dcterms:created>
  <dcterms:modified xsi:type="dcterms:W3CDTF">2018-01-28T15:52:51Z</dcterms:modified>
</cp:coreProperties>
</file>