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80" r:id="rId3"/>
    <p:sldId id="281" r:id="rId4"/>
    <p:sldId id="282" r:id="rId5"/>
    <p:sldId id="283" r:id="rId6"/>
    <p:sldId id="259" r:id="rId7"/>
    <p:sldId id="274" r:id="rId8"/>
    <p:sldId id="275" r:id="rId9"/>
    <p:sldId id="276" r:id="rId10"/>
    <p:sldId id="277" r:id="rId11"/>
    <p:sldId id="278" r:id="rId12"/>
    <p:sldId id="279" r:id="rId13"/>
    <p:sldId id="288" r:id="rId14"/>
    <p:sldId id="285" r:id="rId15"/>
    <p:sldId id="289" r:id="rId16"/>
    <p:sldId id="292" r:id="rId17"/>
    <p:sldId id="286" r:id="rId18"/>
    <p:sldId id="293" r:id="rId19"/>
    <p:sldId id="291" r:id="rId20"/>
    <p:sldId id="290" r:id="rId21"/>
    <p:sldId id="29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13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25-03-2018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25-03-2018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25-03-2018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25-03-2018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25-03-2018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HR ANALYTICS </a:t>
            </a:r>
            <a:r>
              <a:rPr lang="en-IN" sz="2800" dirty="0"/>
              <a:t>CASE 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200" dirty="0"/>
              <a:t> </a:t>
            </a:r>
            <a:r>
              <a:rPr lang="en-IN" sz="1800" dirty="0"/>
              <a:t>Group Name:</a:t>
            </a:r>
          </a:p>
          <a:p>
            <a:pPr marL="457200" indent="-457200" algn="l">
              <a:buFont typeface="+mj-lt"/>
              <a:buAutoNum type="arabicPeriod"/>
            </a:pPr>
            <a:r>
              <a:rPr lang="en-IN" sz="1800" dirty="0" err="1" smtClean="0"/>
              <a:t>Vivek</a:t>
            </a:r>
            <a:r>
              <a:rPr lang="en-IN" sz="1800" dirty="0" smtClean="0"/>
              <a:t> </a:t>
            </a:r>
            <a:r>
              <a:rPr lang="en-IN" sz="1800" dirty="0" err="1" smtClean="0"/>
              <a:t>Sachdeva</a:t>
            </a:r>
            <a:endParaRPr lang="en-IN" sz="1800" dirty="0"/>
          </a:p>
          <a:p>
            <a:pPr marL="457200" indent="-457200" algn="l">
              <a:buFont typeface="+mj-lt"/>
              <a:buAutoNum type="arabicPeriod"/>
            </a:pPr>
            <a:r>
              <a:rPr lang="en-IN" sz="1800" dirty="0" err="1" smtClean="0"/>
              <a:t>Vikash</a:t>
            </a:r>
            <a:r>
              <a:rPr lang="en-IN" sz="1800" dirty="0" smtClean="0"/>
              <a:t> Sharma</a:t>
            </a:r>
            <a:endParaRPr lang="en-IN" sz="1800" dirty="0"/>
          </a:p>
          <a:p>
            <a:pPr marL="457200" indent="-457200" algn="l">
              <a:buFont typeface="+mj-lt"/>
              <a:buAutoNum type="arabicPeriod"/>
            </a:pPr>
            <a:r>
              <a:rPr lang="en-IN" sz="1800" dirty="0" err="1" smtClean="0"/>
              <a:t>Nilaksh</a:t>
            </a:r>
            <a:r>
              <a:rPr lang="en-IN" sz="1800" dirty="0" smtClean="0"/>
              <a:t> </a:t>
            </a:r>
            <a:r>
              <a:rPr lang="en-IN" sz="1800" dirty="0" err="1" smtClean="0"/>
              <a:t>Bajpai</a:t>
            </a:r>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525" y="230647"/>
            <a:ext cx="9313817" cy="856138"/>
          </a:xfrm>
        </p:spPr>
        <p:txBody>
          <a:bodyPr>
            <a:normAutofit/>
          </a:bodyPr>
          <a:lstStyle/>
          <a:p>
            <a:r>
              <a:rPr lang="en-IN" sz="3200" b="1" u="sng" dirty="0"/>
              <a:t>Attrition comparison with Numerical variables - </a:t>
            </a:r>
            <a:r>
              <a:rPr lang="en-IN" sz="3200" b="1" u="sng" dirty="0" smtClean="0"/>
              <a:t>2</a:t>
            </a:r>
            <a:endParaRPr lang="en-IN" sz="3200" dirty="0"/>
          </a:p>
        </p:txBody>
      </p:sp>
      <p:pic>
        <p:nvPicPr>
          <p:cNvPr id="4" name="Picture 3"/>
          <p:cNvPicPr>
            <a:picLocks noChangeAspect="1"/>
          </p:cNvPicPr>
          <p:nvPr/>
        </p:nvPicPr>
        <p:blipFill>
          <a:blip r:embed="rId2"/>
          <a:stretch>
            <a:fillRect/>
          </a:stretch>
        </p:blipFill>
        <p:spPr>
          <a:xfrm>
            <a:off x="340199" y="1752376"/>
            <a:ext cx="8544493" cy="4390476"/>
          </a:xfrm>
          <a:prstGeom prst="rect">
            <a:avLst/>
          </a:prstGeom>
          <a:ln w="88900" cap="sq" cmpd="thickThin">
            <a:solidFill>
              <a:srgbClr val="000000"/>
            </a:solidFill>
            <a:prstDash val="solid"/>
            <a:miter lim="800000"/>
          </a:ln>
          <a:effectLst>
            <a:innerShdw blurRad="76200">
              <a:srgbClr val="000000"/>
            </a:innerShdw>
          </a:effectLst>
        </p:spPr>
      </p:pic>
      <p:sp>
        <p:nvSpPr>
          <p:cNvPr id="5" name="TextBox 4"/>
          <p:cNvSpPr txBox="1"/>
          <p:nvPr/>
        </p:nvSpPr>
        <p:spPr>
          <a:xfrm>
            <a:off x="9485193" y="2688609"/>
            <a:ext cx="2183641" cy="646331"/>
          </a:xfrm>
          <a:prstGeom prst="rect">
            <a:avLst/>
          </a:prstGeom>
          <a:noFill/>
          <a:ln>
            <a:solidFill>
              <a:schemeClr val="tx1"/>
            </a:solidFill>
          </a:ln>
        </p:spPr>
        <p:txBody>
          <a:bodyPr wrap="square" rtlCol="0">
            <a:spAutoFit/>
          </a:bodyPr>
          <a:lstStyle/>
          <a:p>
            <a:r>
              <a:rPr lang="en-IN" dirty="0" smtClean="0"/>
              <a:t>Total Working years is having few outliers</a:t>
            </a:r>
            <a:endParaRPr lang="en-IN" dirty="0"/>
          </a:p>
        </p:txBody>
      </p:sp>
    </p:spTree>
    <p:extLst>
      <p:ext uri="{BB962C8B-B14F-4D97-AF65-F5344CB8AC3E}">
        <p14:creationId xmlns:p14="http://schemas.microsoft.com/office/powerpoint/2010/main" val="2545691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821" y="380773"/>
            <a:ext cx="9313817" cy="856138"/>
          </a:xfrm>
        </p:spPr>
        <p:txBody>
          <a:bodyPr>
            <a:normAutofit/>
          </a:bodyPr>
          <a:lstStyle/>
          <a:p>
            <a:r>
              <a:rPr lang="en-IN" sz="3200" b="1" u="sng" dirty="0"/>
              <a:t>Attrition comparison with Numerical variables - </a:t>
            </a:r>
            <a:r>
              <a:rPr lang="en-IN" sz="3200" b="1" u="sng" dirty="0" smtClean="0"/>
              <a:t>3</a:t>
            </a:r>
            <a:endParaRPr lang="en-IN" sz="3200" dirty="0"/>
          </a:p>
        </p:txBody>
      </p:sp>
      <p:pic>
        <p:nvPicPr>
          <p:cNvPr id="4" name="Picture 3"/>
          <p:cNvPicPr>
            <a:picLocks noChangeAspect="1"/>
          </p:cNvPicPr>
          <p:nvPr/>
        </p:nvPicPr>
        <p:blipFill>
          <a:blip r:embed="rId2"/>
          <a:stretch>
            <a:fillRect/>
          </a:stretch>
        </p:blipFill>
        <p:spPr>
          <a:xfrm>
            <a:off x="476679" y="1820615"/>
            <a:ext cx="8503548" cy="4390476"/>
          </a:xfrm>
          <a:prstGeom prst="rect">
            <a:avLst/>
          </a:prstGeom>
          <a:ln w="88900" cap="sq" cmpd="thickThin">
            <a:solidFill>
              <a:srgbClr val="000000"/>
            </a:solidFill>
            <a:prstDash val="solid"/>
            <a:miter lim="800000"/>
          </a:ln>
          <a:effectLst>
            <a:innerShdw blurRad="76200">
              <a:srgbClr val="000000"/>
            </a:innerShdw>
          </a:effectLst>
        </p:spPr>
      </p:pic>
      <p:sp>
        <p:nvSpPr>
          <p:cNvPr id="5" name="TextBox 4"/>
          <p:cNvSpPr txBox="1"/>
          <p:nvPr/>
        </p:nvSpPr>
        <p:spPr>
          <a:xfrm>
            <a:off x="9239535" y="2292824"/>
            <a:ext cx="2634018" cy="1477328"/>
          </a:xfrm>
          <a:prstGeom prst="rect">
            <a:avLst/>
          </a:prstGeom>
          <a:noFill/>
          <a:ln>
            <a:solidFill>
              <a:schemeClr val="tx1"/>
            </a:solidFill>
          </a:ln>
        </p:spPr>
        <p:txBody>
          <a:bodyPr wrap="square" rtlCol="0">
            <a:spAutoFit/>
          </a:bodyPr>
          <a:lstStyle/>
          <a:p>
            <a:r>
              <a:rPr lang="en-IN" dirty="0" smtClean="0"/>
              <a:t>Here again we have outliers with</a:t>
            </a:r>
          </a:p>
          <a:p>
            <a:r>
              <a:rPr lang="en-IN" dirty="0" err="1" smtClean="0"/>
              <a:t>YearsAtCompany</a:t>
            </a:r>
            <a:r>
              <a:rPr lang="en-IN" dirty="0" smtClean="0"/>
              <a:t>, </a:t>
            </a:r>
            <a:r>
              <a:rPr lang="en-IN" dirty="0" err="1" smtClean="0"/>
              <a:t>YearsSinceLastPromotion</a:t>
            </a:r>
            <a:r>
              <a:rPr lang="en-IN" dirty="0" smtClean="0"/>
              <a:t>, </a:t>
            </a:r>
            <a:r>
              <a:rPr lang="en-IN" dirty="0" err="1" smtClean="0"/>
              <a:t>YearsWithCurrManager</a:t>
            </a:r>
            <a:endParaRPr lang="en-IN" dirty="0"/>
          </a:p>
        </p:txBody>
      </p:sp>
    </p:spTree>
    <p:extLst>
      <p:ext uri="{BB962C8B-B14F-4D97-AF65-F5344CB8AC3E}">
        <p14:creationId xmlns:p14="http://schemas.microsoft.com/office/powerpoint/2010/main" val="2438250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287" y="285238"/>
            <a:ext cx="9313817" cy="856138"/>
          </a:xfrm>
        </p:spPr>
        <p:txBody>
          <a:bodyPr>
            <a:normAutofit/>
          </a:bodyPr>
          <a:lstStyle/>
          <a:p>
            <a:r>
              <a:rPr lang="en-IN" sz="3200" b="1" u="sng" dirty="0" smtClean="0"/>
              <a:t>Correlation Matrix of Continuous Variables</a:t>
            </a:r>
            <a:endParaRPr lang="en-IN" sz="3200" b="1" u="sng" dirty="0"/>
          </a:p>
        </p:txBody>
      </p:sp>
      <p:pic>
        <p:nvPicPr>
          <p:cNvPr id="4" name="Picture 3"/>
          <p:cNvPicPr>
            <a:picLocks noChangeAspect="1"/>
          </p:cNvPicPr>
          <p:nvPr/>
        </p:nvPicPr>
        <p:blipFill>
          <a:blip r:embed="rId2"/>
          <a:stretch>
            <a:fillRect/>
          </a:stretch>
        </p:blipFill>
        <p:spPr>
          <a:xfrm>
            <a:off x="136478" y="1445564"/>
            <a:ext cx="11887200" cy="46095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28847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821" y="343700"/>
            <a:ext cx="9313817" cy="856138"/>
          </a:xfrm>
        </p:spPr>
        <p:txBody>
          <a:bodyPr>
            <a:normAutofit/>
          </a:bodyPr>
          <a:lstStyle/>
          <a:p>
            <a:r>
              <a:rPr lang="en-IN" b="1" u="sng" dirty="0" smtClean="0"/>
              <a:t>Model Creation</a:t>
            </a:r>
            <a:endParaRPr lang="en-IN" sz="2800" u="sng" dirty="0"/>
          </a:p>
        </p:txBody>
      </p:sp>
      <p:sp>
        <p:nvSpPr>
          <p:cNvPr id="5" name="object 3"/>
          <p:cNvSpPr/>
          <p:nvPr/>
        </p:nvSpPr>
        <p:spPr>
          <a:xfrm>
            <a:off x="5368374" y="1668748"/>
            <a:ext cx="498687" cy="138007"/>
          </a:xfrm>
          <a:custGeom>
            <a:avLst/>
            <a:gdLst/>
            <a:ahLst/>
            <a:cxnLst/>
            <a:rect l="l" t="t" r="r" b="b"/>
            <a:pathLst>
              <a:path w="374014" h="103505">
                <a:moveTo>
                  <a:pt x="348905" y="51689"/>
                </a:moveTo>
                <a:lnTo>
                  <a:pt x="279019" y="92456"/>
                </a:lnTo>
                <a:lnTo>
                  <a:pt x="278003" y="96393"/>
                </a:lnTo>
                <a:lnTo>
                  <a:pt x="279781" y="99313"/>
                </a:lnTo>
                <a:lnTo>
                  <a:pt x="281559" y="102362"/>
                </a:lnTo>
                <a:lnTo>
                  <a:pt x="285369" y="103378"/>
                </a:lnTo>
                <a:lnTo>
                  <a:pt x="363124" y="58038"/>
                </a:lnTo>
                <a:lnTo>
                  <a:pt x="361442" y="58038"/>
                </a:lnTo>
                <a:lnTo>
                  <a:pt x="361442" y="57150"/>
                </a:lnTo>
                <a:lnTo>
                  <a:pt x="358267" y="57150"/>
                </a:lnTo>
                <a:lnTo>
                  <a:pt x="348905" y="51689"/>
                </a:lnTo>
                <a:close/>
              </a:path>
              <a:path w="374014" h="103505">
                <a:moveTo>
                  <a:pt x="338019" y="45338"/>
                </a:moveTo>
                <a:lnTo>
                  <a:pt x="0" y="45338"/>
                </a:lnTo>
                <a:lnTo>
                  <a:pt x="0" y="58038"/>
                </a:lnTo>
                <a:lnTo>
                  <a:pt x="338019" y="58038"/>
                </a:lnTo>
                <a:lnTo>
                  <a:pt x="348905" y="51688"/>
                </a:lnTo>
                <a:lnTo>
                  <a:pt x="338019" y="45338"/>
                </a:lnTo>
                <a:close/>
              </a:path>
              <a:path w="374014" h="103505">
                <a:moveTo>
                  <a:pt x="363124" y="45338"/>
                </a:moveTo>
                <a:lnTo>
                  <a:pt x="361442" y="45338"/>
                </a:lnTo>
                <a:lnTo>
                  <a:pt x="361442" y="58038"/>
                </a:lnTo>
                <a:lnTo>
                  <a:pt x="363124" y="58038"/>
                </a:lnTo>
                <a:lnTo>
                  <a:pt x="374015" y="51688"/>
                </a:lnTo>
                <a:lnTo>
                  <a:pt x="363124" y="45338"/>
                </a:lnTo>
                <a:close/>
              </a:path>
              <a:path w="374014" h="103505">
                <a:moveTo>
                  <a:pt x="358267" y="46228"/>
                </a:moveTo>
                <a:lnTo>
                  <a:pt x="348905" y="51689"/>
                </a:lnTo>
                <a:lnTo>
                  <a:pt x="358267" y="57150"/>
                </a:lnTo>
                <a:lnTo>
                  <a:pt x="358267" y="46228"/>
                </a:lnTo>
                <a:close/>
              </a:path>
              <a:path w="374014" h="103505">
                <a:moveTo>
                  <a:pt x="361442" y="46228"/>
                </a:moveTo>
                <a:lnTo>
                  <a:pt x="358267" y="46228"/>
                </a:lnTo>
                <a:lnTo>
                  <a:pt x="358267" y="57150"/>
                </a:lnTo>
                <a:lnTo>
                  <a:pt x="361442" y="57150"/>
                </a:lnTo>
                <a:lnTo>
                  <a:pt x="361442" y="46228"/>
                </a:lnTo>
                <a:close/>
              </a:path>
              <a:path w="374014" h="103505">
                <a:moveTo>
                  <a:pt x="285369" y="0"/>
                </a:moveTo>
                <a:lnTo>
                  <a:pt x="281559" y="1016"/>
                </a:lnTo>
                <a:lnTo>
                  <a:pt x="278003" y="7112"/>
                </a:lnTo>
                <a:lnTo>
                  <a:pt x="279019" y="10922"/>
                </a:lnTo>
                <a:lnTo>
                  <a:pt x="348905" y="51689"/>
                </a:lnTo>
                <a:lnTo>
                  <a:pt x="358267" y="46228"/>
                </a:lnTo>
                <a:lnTo>
                  <a:pt x="361442" y="46228"/>
                </a:lnTo>
                <a:lnTo>
                  <a:pt x="361442" y="45338"/>
                </a:lnTo>
                <a:lnTo>
                  <a:pt x="363124" y="45338"/>
                </a:lnTo>
                <a:lnTo>
                  <a:pt x="285369" y="0"/>
                </a:lnTo>
                <a:close/>
              </a:path>
            </a:pathLst>
          </a:custGeom>
          <a:solidFill>
            <a:srgbClr val="4D138B"/>
          </a:solidFill>
        </p:spPr>
        <p:txBody>
          <a:bodyPr wrap="square" lIns="0" tIns="0" rIns="0" bIns="0" rtlCol="0"/>
          <a:lstStyle/>
          <a:p>
            <a:endParaRPr sz="2400">
              <a:solidFill>
                <a:prstClr val="black"/>
              </a:solidFill>
            </a:endParaRPr>
          </a:p>
        </p:txBody>
      </p:sp>
      <p:sp>
        <p:nvSpPr>
          <p:cNvPr id="7" name="object 4"/>
          <p:cNvSpPr txBox="1"/>
          <p:nvPr/>
        </p:nvSpPr>
        <p:spPr>
          <a:xfrm>
            <a:off x="3025310" y="1034104"/>
            <a:ext cx="2346113" cy="1349771"/>
          </a:xfrm>
          <a:prstGeom prst="rect">
            <a:avLst/>
          </a:prstGeom>
          <a:ln w="25400">
            <a:solidFill>
              <a:srgbClr val="45117D"/>
            </a:solidFill>
          </a:ln>
        </p:spPr>
        <p:txBody>
          <a:bodyPr vert="horz" wrap="square" lIns="0" tIns="0" rIns="0" bIns="0" rtlCol="0" anchor="ctr">
            <a:noAutofit/>
          </a:bodyPr>
          <a:lstStyle/>
          <a:p>
            <a:pPr marL="1693" algn="ctr">
              <a:spcBef>
                <a:spcPts val="667"/>
              </a:spcBef>
            </a:pPr>
            <a:r>
              <a:rPr lang="en-US" dirty="0" smtClean="0">
                <a:solidFill>
                  <a:prstClr val="black"/>
                </a:solidFill>
                <a:latin typeface="Times New Roman" panose="02020603050405020304" pitchFamily="18" charset="0"/>
                <a:cs typeface="Times New Roman" panose="02020603050405020304" pitchFamily="18" charset="0"/>
              </a:rPr>
              <a:t>Split data into train and test in 70:30 ratio</a:t>
            </a:r>
            <a:endParaRPr dirty="0">
              <a:solidFill>
                <a:prstClr val="black"/>
              </a:solidFill>
              <a:latin typeface="Times New Roman" panose="02020603050405020304" pitchFamily="18" charset="0"/>
              <a:cs typeface="Times New Roman" panose="02020603050405020304" pitchFamily="18" charset="0"/>
            </a:endParaRPr>
          </a:p>
        </p:txBody>
      </p:sp>
      <p:sp>
        <p:nvSpPr>
          <p:cNvPr id="8" name="object 5"/>
          <p:cNvSpPr/>
          <p:nvPr/>
        </p:nvSpPr>
        <p:spPr>
          <a:xfrm>
            <a:off x="8253306" y="1668748"/>
            <a:ext cx="498687" cy="138007"/>
          </a:xfrm>
          <a:custGeom>
            <a:avLst/>
            <a:gdLst/>
            <a:ahLst/>
            <a:cxnLst/>
            <a:rect l="l" t="t" r="r" b="b"/>
            <a:pathLst>
              <a:path w="374015" h="103505">
                <a:moveTo>
                  <a:pt x="348905" y="51689"/>
                </a:moveTo>
                <a:lnTo>
                  <a:pt x="279019" y="92456"/>
                </a:lnTo>
                <a:lnTo>
                  <a:pt x="278003" y="96393"/>
                </a:lnTo>
                <a:lnTo>
                  <a:pt x="279781" y="99313"/>
                </a:lnTo>
                <a:lnTo>
                  <a:pt x="281559" y="102362"/>
                </a:lnTo>
                <a:lnTo>
                  <a:pt x="285496" y="103378"/>
                </a:lnTo>
                <a:lnTo>
                  <a:pt x="288417" y="101600"/>
                </a:lnTo>
                <a:lnTo>
                  <a:pt x="363124" y="58038"/>
                </a:lnTo>
                <a:lnTo>
                  <a:pt x="361442" y="58038"/>
                </a:lnTo>
                <a:lnTo>
                  <a:pt x="361442" y="57150"/>
                </a:lnTo>
                <a:lnTo>
                  <a:pt x="358267" y="57150"/>
                </a:lnTo>
                <a:lnTo>
                  <a:pt x="348905" y="51689"/>
                </a:lnTo>
                <a:close/>
              </a:path>
              <a:path w="374015" h="103505">
                <a:moveTo>
                  <a:pt x="338019" y="45338"/>
                </a:moveTo>
                <a:lnTo>
                  <a:pt x="0" y="45338"/>
                </a:lnTo>
                <a:lnTo>
                  <a:pt x="0" y="58038"/>
                </a:lnTo>
                <a:lnTo>
                  <a:pt x="338019" y="58038"/>
                </a:lnTo>
                <a:lnTo>
                  <a:pt x="348905" y="51688"/>
                </a:lnTo>
                <a:lnTo>
                  <a:pt x="338019" y="45338"/>
                </a:lnTo>
                <a:close/>
              </a:path>
              <a:path w="374015" h="103505">
                <a:moveTo>
                  <a:pt x="363124" y="45338"/>
                </a:moveTo>
                <a:lnTo>
                  <a:pt x="361442" y="45338"/>
                </a:lnTo>
                <a:lnTo>
                  <a:pt x="361442" y="58038"/>
                </a:lnTo>
                <a:lnTo>
                  <a:pt x="363124" y="58038"/>
                </a:lnTo>
                <a:lnTo>
                  <a:pt x="374015" y="51688"/>
                </a:lnTo>
                <a:lnTo>
                  <a:pt x="363124" y="45338"/>
                </a:lnTo>
                <a:close/>
              </a:path>
              <a:path w="374015" h="103505">
                <a:moveTo>
                  <a:pt x="358267" y="46228"/>
                </a:moveTo>
                <a:lnTo>
                  <a:pt x="348905" y="51689"/>
                </a:lnTo>
                <a:lnTo>
                  <a:pt x="358267" y="57150"/>
                </a:lnTo>
                <a:lnTo>
                  <a:pt x="358267" y="46228"/>
                </a:lnTo>
                <a:close/>
              </a:path>
              <a:path w="374015" h="103505">
                <a:moveTo>
                  <a:pt x="361442" y="46228"/>
                </a:moveTo>
                <a:lnTo>
                  <a:pt x="358267" y="46228"/>
                </a:lnTo>
                <a:lnTo>
                  <a:pt x="358267" y="57150"/>
                </a:lnTo>
                <a:lnTo>
                  <a:pt x="361442" y="57150"/>
                </a:lnTo>
                <a:lnTo>
                  <a:pt x="361442" y="46228"/>
                </a:lnTo>
                <a:close/>
              </a:path>
              <a:path w="374015" h="103505">
                <a:moveTo>
                  <a:pt x="285496" y="0"/>
                </a:moveTo>
                <a:lnTo>
                  <a:pt x="281559" y="1016"/>
                </a:lnTo>
                <a:lnTo>
                  <a:pt x="278003" y="7112"/>
                </a:lnTo>
                <a:lnTo>
                  <a:pt x="279019" y="10922"/>
                </a:lnTo>
                <a:lnTo>
                  <a:pt x="348905" y="51689"/>
                </a:lnTo>
                <a:lnTo>
                  <a:pt x="358267" y="46228"/>
                </a:lnTo>
                <a:lnTo>
                  <a:pt x="361442" y="46228"/>
                </a:lnTo>
                <a:lnTo>
                  <a:pt x="361442" y="45338"/>
                </a:lnTo>
                <a:lnTo>
                  <a:pt x="363124" y="45338"/>
                </a:lnTo>
                <a:lnTo>
                  <a:pt x="288417" y="1778"/>
                </a:lnTo>
                <a:lnTo>
                  <a:pt x="285496" y="0"/>
                </a:lnTo>
                <a:close/>
              </a:path>
            </a:pathLst>
          </a:custGeom>
          <a:solidFill>
            <a:srgbClr val="4D138B"/>
          </a:solidFill>
        </p:spPr>
        <p:txBody>
          <a:bodyPr wrap="square" lIns="0" tIns="0" rIns="0" bIns="0" rtlCol="0"/>
          <a:lstStyle/>
          <a:p>
            <a:endParaRPr sz="2400">
              <a:solidFill>
                <a:prstClr val="black"/>
              </a:solidFill>
            </a:endParaRPr>
          </a:p>
        </p:txBody>
      </p:sp>
      <p:sp>
        <p:nvSpPr>
          <p:cNvPr id="9" name="object 6"/>
          <p:cNvSpPr txBox="1"/>
          <p:nvPr/>
        </p:nvSpPr>
        <p:spPr>
          <a:xfrm>
            <a:off x="5910241" y="1034105"/>
            <a:ext cx="2346113" cy="1349771"/>
          </a:xfrm>
          <a:prstGeom prst="rect">
            <a:avLst/>
          </a:prstGeom>
          <a:ln w="25400">
            <a:solidFill>
              <a:srgbClr val="45117D"/>
            </a:solidFill>
          </a:ln>
        </p:spPr>
        <p:txBody>
          <a:bodyPr vert="horz" wrap="square" lIns="0" tIns="0" rIns="0" bIns="0" rtlCol="0" anchor="ctr">
            <a:noAutofit/>
          </a:bodyPr>
          <a:lstStyle/>
          <a:p>
            <a:pPr marL="1693" algn="ctr">
              <a:spcBef>
                <a:spcPts val="667"/>
              </a:spcBef>
            </a:pPr>
            <a:r>
              <a:rPr lang="en-US" dirty="0" smtClean="0">
                <a:solidFill>
                  <a:prstClr val="black"/>
                </a:solidFill>
                <a:latin typeface="Times New Roman" panose="02020603050405020304" pitchFamily="18" charset="0"/>
                <a:cs typeface="Times New Roman" panose="02020603050405020304" pitchFamily="18" charset="0"/>
              </a:rPr>
              <a:t>Applying </a:t>
            </a:r>
            <a:r>
              <a:rPr lang="en-US" dirty="0">
                <a:solidFill>
                  <a:prstClr val="black"/>
                </a:solidFill>
                <a:latin typeface="Times New Roman" panose="02020603050405020304" pitchFamily="18" charset="0"/>
                <a:cs typeface="Times New Roman" panose="02020603050405020304" pitchFamily="18" charset="0"/>
              </a:rPr>
              <a:t>WOE and IV to select variables with better predictive </a:t>
            </a:r>
            <a:r>
              <a:rPr lang="en-US" dirty="0" smtClean="0">
                <a:solidFill>
                  <a:prstClr val="black"/>
                </a:solidFill>
                <a:latin typeface="Times New Roman" panose="02020603050405020304" pitchFamily="18" charset="0"/>
                <a:cs typeface="Times New Roman" panose="02020603050405020304" pitchFamily="18" charset="0"/>
              </a:rPr>
              <a:t>power (i.e. IV &gt; 0.02)</a:t>
            </a:r>
            <a:endParaRPr lang="en-US" dirty="0">
              <a:solidFill>
                <a:prstClr val="black"/>
              </a:solidFill>
              <a:latin typeface="Times New Roman" panose="02020603050405020304" pitchFamily="18" charset="0"/>
              <a:cs typeface="Times New Roman" panose="02020603050405020304" pitchFamily="18" charset="0"/>
            </a:endParaRPr>
          </a:p>
        </p:txBody>
      </p:sp>
      <p:sp>
        <p:nvSpPr>
          <p:cNvPr id="10" name="object 7"/>
          <p:cNvSpPr/>
          <p:nvPr/>
        </p:nvSpPr>
        <p:spPr>
          <a:xfrm>
            <a:off x="4129023" y="2363693"/>
            <a:ext cx="5847927" cy="609600"/>
          </a:xfrm>
          <a:custGeom>
            <a:avLst/>
            <a:gdLst/>
            <a:ahLst/>
            <a:cxnLst/>
            <a:rect l="l" t="t" r="r" b="b"/>
            <a:pathLst>
              <a:path w="4385945" h="374650">
                <a:moveTo>
                  <a:pt x="7112" y="278003"/>
                </a:moveTo>
                <a:lnTo>
                  <a:pt x="1015" y="281559"/>
                </a:lnTo>
                <a:lnTo>
                  <a:pt x="0" y="285495"/>
                </a:lnTo>
                <a:lnTo>
                  <a:pt x="51688" y="374142"/>
                </a:lnTo>
                <a:lnTo>
                  <a:pt x="59094" y="361442"/>
                </a:lnTo>
                <a:lnTo>
                  <a:pt x="45338" y="361442"/>
                </a:lnTo>
                <a:lnTo>
                  <a:pt x="45338" y="338019"/>
                </a:lnTo>
                <a:lnTo>
                  <a:pt x="12700" y="282067"/>
                </a:lnTo>
                <a:lnTo>
                  <a:pt x="11049" y="279019"/>
                </a:lnTo>
                <a:lnTo>
                  <a:pt x="7112" y="278003"/>
                </a:lnTo>
                <a:close/>
              </a:path>
              <a:path w="4385945" h="374650">
                <a:moveTo>
                  <a:pt x="45338" y="338019"/>
                </a:moveTo>
                <a:lnTo>
                  <a:pt x="45338" y="361442"/>
                </a:lnTo>
                <a:lnTo>
                  <a:pt x="58038" y="361442"/>
                </a:lnTo>
                <a:lnTo>
                  <a:pt x="58038" y="358267"/>
                </a:lnTo>
                <a:lnTo>
                  <a:pt x="46227" y="358267"/>
                </a:lnTo>
                <a:lnTo>
                  <a:pt x="51688" y="348905"/>
                </a:lnTo>
                <a:lnTo>
                  <a:pt x="45338" y="338019"/>
                </a:lnTo>
                <a:close/>
              </a:path>
              <a:path w="4385945" h="374650">
                <a:moveTo>
                  <a:pt x="96393" y="278003"/>
                </a:moveTo>
                <a:lnTo>
                  <a:pt x="92456" y="279019"/>
                </a:lnTo>
                <a:lnTo>
                  <a:pt x="58038" y="338019"/>
                </a:lnTo>
                <a:lnTo>
                  <a:pt x="58038" y="361442"/>
                </a:lnTo>
                <a:lnTo>
                  <a:pt x="59094" y="361442"/>
                </a:lnTo>
                <a:lnTo>
                  <a:pt x="103377" y="285495"/>
                </a:lnTo>
                <a:lnTo>
                  <a:pt x="102362" y="281559"/>
                </a:lnTo>
                <a:lnTo>
                  <a:pt x="99313" y="279781"/>
                </a:lnTo>
                <a:lnTo>
                  <a:pt x="96393" y="278003"/>
                </a:lnTo>
                <a:close/>
              </a:path>
              <a:path w="4385945" h="374650">
                <a:moveTo>
                  <a:pt x="51688" y="348905"/>
                </a:moveTo>
                <a:lnTo>
                  <a:pt x="46227" y="358267"/>
                </a:lnTo>
                <a:lnTo>
                  <a:pt x="57150" y="358267"/>
                </a:lnTo>
                <a:lnTo>
                  <a:pt x="51688" y="348905"/>
                </a:lnTo>
                <a:close/>
              </a:path>
              <a:path w="4385945" h="374650">
                <a:moveTo>
                  <a:pt x="58038" y="338019"/>
                </a:moveTo>
                <a:lnTo>
                  <a:pt x="51688" y="348905"/>
                </a:lnTo>
                <a:lnTo>
                  <a:pt x="57150" y="358267"/>
                </a:lnTo>
                <a:lnTo>
                  <a:pt x="58038" y="358267"/>
                </a:lnTo>
                <a:lnTo>
                  <a:pt x="58038" y="338019"/>
                </a:lnTo>
                <a:close/>
              </a:path>
              <a:path w="4385945" h="374650">
                <a:moveTo>
                  <a:pt x="4372863" y="197865"/>
                </a:moveTo>
                <a:lnTo>
                  <a:pt x="48259" y="197865"/>
                </a:lnTo>
                <a:lnTo>
                  <a:pt x="45338" y="200660"/>
                </a:lnTo>
                <a:lnTo>
                  <a:pt x="45338" y="338019"/>
                </a:lnTo>
                <a:lnTo>
                  <a:pt x="51688" y="348905"/>
                </a:lnTo>
                <a:lnTo>
                  <a:pt x="58038" y="338019"/>
                </a:lnTo>
                <a:lnTo>
                  <a:pt x="58038" y="210565"/>
                </a:lnTo>
                <a:lnTo>
                  <a:pt x="51688" y="210565"/>
                </a:lnTo>
                <a:lnTo>
                  <a:pt x="58038" y="204215"/>
                </a:lnTo>
                <a:lnTo>
                  <a:pt x="4372863" y="204215"/>
                </a:lnTo>
                <a:lnTo>
                  <a:pt x="4372863" y="197865"/>
                </a:lnTo>
                <a:close/>
              </a:path>
              <a:path w="4385945" h="374650">
                <a:moveTo>
                  <a:pt x="58038" y="204215"/>
                </a:moveTo>
                <a:lnTo>
                  <a:pt x="51688" y="210565"/>
                </a:lnTo>
                <a:lnTo>
                  <a:pt x="58038" y="210565"/>
                </a:lnTo>
                <a:lnTo>
                  <a:pt x="58038" y="204215"/>
                </a:lnTo>
                <a:close/>
              </a:path>
              <a:path w="4385945" h="374650">
                <a:moveTo>
                  <a:pt x="4385563" y="197865"/>
                </a:moveTo>
                <a:lnTo>
                  <a:pt x="4379213" y="197865"/>
                </a:lnTo>
                <a:lnTo>
                  <a:pt x="4372863" y="204215"/>
                </a:lnTo>
                <a:lnTo>
                  <a:pt x="58038" y="204215"/>
                </a:lnTo>
                <a:lnTo>
                  <a:pt x="58038" y="210565"/>
                </a:lnTo>
                <a:lnTo>
                  <a:pt x="4382770" y="210565"/>
                </a:lnTo>
                <a:lnTo>
                  <a:pt x="4385563" y="207645"/>
                </a:lnTo>
                <a:lnTo>
                  <a:pt x="4385563" y="197865"/>
                </a:lnTo>
                <a:close/>
              </a:path>
              <a:path w="4385945" h="374650">
                <a:moveTo>
                  <a:pt x="4385563" y="0"/>
                </a:moveTo>
                <a:lnTo>
                  <a:pt x="4372863" y="0"/>
                </a:lnTo>
                <a:lnTo>
                  <a:pt x="4372863" y="204215"/>
                </a:lnTo>
                <a:lnTo>
                  <a:pt x="4379213" y="197865"/>
                </a:lnTo>
                <a:lnTo>
                  <a:pt x="4385563" y="197865"/>
                </a:lnTo>
                <a:lnTo>
                  <a:pt x="4385563" y="0"/>
                </a:lnTo>
                <a:close/>
              </a:path>
            </a:pathLst>
          </a:custGeom>
          <a:solidFill>
            <a:srgbClr val="4D138B"/>
          </a:solidFill>
        </p:spPr>
        <p:txBody>
          <a:bodyPr wrap="square" lIns="0" tIns="0" rIns="0" bIns="0" rtlCol="0"/>
          <a:lstStyle/>
          <a:p>
            <a:endParaRPr sz="2400">
              <a:solidFill>
                <a:prstClr val="black"/>
              </a:solidFill>
            </a:endParaRPr>
          </a:p>
        </p:txBody>
      </p:sp>
      <p:sp>
        <p:nvSpPr>
          <p:cNvPr id="11" name="object 8"/>
          <p:cNvSpPr txBox="1"/>
          <p:nvPr/>
        </p:nvSpPr>
        <p:spPr>
          <a:xfrm>
            <a:off x="8795171" y="1034105"/>
            <a:ext cx="2346116" cy="1349771"/>
          </a:xfrm>
          <a:prstGeom prst="rect">
            <a:avLst/>
          </a:prstGeom>
          <a:ln w="25400">
            <a:solidFill>
              <a:srgbClr val="45117D"/>
            </a:solidFill>
          </a:ln>
        </p:spPr>
        <p:txBody>
          <a:bodyPr vert="horz" wrap="square" lIns="0" tIns="0" rIns="0" bIns="0" rtlCol="0" anchor="ctr">
            <a:noAutofit/>
          </a:bodyPr>
          <a:lstStyle/>
          <a:p>
            <a:pPr marL="1693" marR="137157">
              <a:lnSpc>
                <a:spcPts val="1667"/>
              </a:lnSpc>
            </a:pPr>
            <a:r>
              <a:rPr lang="en-US" sz="1600" u="sng" dirty="0">
                <a:solidFill>
                  <a:prstClr val="black"/>
                </a:solidFill>
                <a:latin typeface="Times New Roman" panose="02020603050405020304" pitchFamily="18" charset="0"/>
                <a:cs typeface="Times New Roman" panose="02020603050405020304" pitchFamily="18" charset="0"/>
              </a:rPr>
              <a:t>Variables Excluded:</a:t>
            </a:r>
          </a:p>
          <a:p>
            <a:pPr marL="1693" marR="137157">
              <a:lnSpc>
                <a:spcPts val="1667"/>
              </a:lnSpc>
            </a:pPr>
            <a:r>
              <a:rPr lang="en-US" sz="1600" dirty="0" err="1">
                <a:solidFill>
                  <a:prstClr val="black"/>
                </a:solidFill>
                <a:latin typeface="Times New Roman" panose="02020603050405020304" pitchFamily="18" charset="0"/>
                <a:cs typeface="Times New Roman" panose="02020603050405020304" pitchFamily="18" charset="0"/>
              </a:rPr>
              <a:t>PercentSalaryHike</a:t>
            </a:r>
            <a:r>
              <a:rPr lang="en-US" sz="1600" dirty="0">
                <a:solidFill>
                  <a:prstClr val="black"/>
                </a:solidFill>
                <a:latin typeface="Times New Roman" panose="02020603050405020304" pitchFamily="18" charset="0"/>
                <a:cs typeface="Times New Roman" panose="02020603050405020304" pitchFamily="18" charset="0"/>
              </a:rPr>
              <a:t>, </a:t>
            </a:r>
            <a:r>
              <a:rPr lang="en-US" sz="1600" dirty="0" err="1">
                <a:solidFill>
                  <a:prstClr val="black"/>
                </a:solidFill>
                <a:latin typeface="Times New Roman" panose="02020603050405020304" pitchFamily="18" charset="0"/>
                <a:cs typeface="Times New Roman" panose="02020603050405020304" pitchFamily="18" charset="0"/>
              </a:rPr>
              <a:t>PerformanceRating</a:t>
            </a:r>
            <a:r>
              <a:rPr lang="en-US" sz="1600" dirty="0">
                <a:solidFill>
                  <a:prstClr val="black"/>
                </a:solidFill>
                <a:latin typeface="Times New Roman" panose="02020603050405020304" pitchFamily="18" charset="0"/>
                <a:cs typeface="Times New Roman" panose="02020603050405020304" pitchFamily="18" charset="0"/>
              </a:rPr>
              <a:t>, </a:t>
            </a:r>
            <a:r>
              <a:rPr lang="en-US" sz="1600" dirty="0" err="1">
                <a:solidFill>
                  <a:prstClr val="black"/>
                </a:solidFill>
                <a:latin typeface="Times New Roman" panose="02020603050405020304" pitchFamily="18" charset="0"/>
                <a:cs typeface="Times New Roman" panose="02020603050405020304" pitchFamily="18" charset="0"/>
              </a:rPr>
              <a:t>JobInvolvement</a:t>
            </a:r>
            <a:r>
              <a:rPr lang="en-US" sz="1600" dirty="0">
                <a:solidFill>
                  <a:prstClr val="black"/>
                </a:solidFill>
                <a:latin typeface="Times New Roman" panose="02020603050405020304" pitchFamily="18" charset="0"/>
                <a:cs typeface="Times New Roman" panose="02020603050405020304" pitchFamily="18" charset="0"/>
              </a:rPr>
              <a:t>, Education, </a:t>
            </a:r>
            <a:r>
              <a:rPr lang="en-US" sz="1600" dirty="0" err="1">
                <a:solidFill>
                  <a:prstClr val="black"/>
                </a:solidFill>
                <a:latin typeface="Times New Roman" panose="02020603050405020304" pitchFamily="18" charset="0"/>
                <a:cs typeface="Times New Roman" panose="02020603050405020304" pitchFamily="18" charset="0"/>
              </a:rPr>
              <a:t>StockOptionLevel</a:t>
            </a:r>
            <a:r>
              <a:rPr lang="en-US" sz="1600" dirty="0">
                <a:solidFill>
                  <a:prstClr val="black"/>
                </a:solidFill>
                <a:latin typeface="Times New Roman" panose="02020603050405020304" pitchFamily="18" charset="0"/>
                <a:cs typeface="Times New Roman" panose="02020603050405020304" pitchFamily="18" charset="0"/>
              </a:rPr>
              <a:t>, Gender</a:t>
            </a:r>
          </a:p>
        </p:txBody>
      </p:sp>
      <p:sp>
        <p:nvSpPr>
          <p:cNvPr id="12" name="object 9"/>
          <p:cNvSpPr/>
          <p:nvPr/>
        </p:nvSpPr>
        <p:spPr>
          <a:xfrm>
            <a:off x="5368374" y="3615574"/>
            <a:ext cx="498687" cy="138007"/>
          </a:xfrm>
          <a:custGeom>
            <a:avLst/>
            <a:gdLst/>
            <a:ahLst/>
            <a:cxnLst/>
            <a:rect l="l" t="t" r="r" b="b"/>
            <a:pathLst>
              <a:path w="374014" h="103505">
                <a:moveTo>
                  <a:pt x="348905" y="51688"/>
                </a:moveTo>
                <a:lnTo>
                  <a:pt x="279019" y="92456"/>
                </a:lnTo>
                <a:lnTo>
                  <a:pt x="278003" y="96265"/>
                </a:lnTo>
                <a:lnTo>
                  <a:pt x="281559" y="102362"/>
                </a:lnTo>
                <a:lnTo>
                  <a:pt x="285369" y="103377"/>
                </a:lnTo>
                <a:lnTo>
                  <a:pt x="363124" y="58038"/>
                </a:lnTo>
                <a:lnTo>
                  <a:pt x="361442" y="58038"/>
                </a:lnTo>
                <a:lnTo>
                  <a:pt x="361442" y="57150"/>
                </a:lnTo>
                <a:lnTo>
                  <a:pt x="358267" y="57150"/>
                </a:lnTo>
                <a:lnTo>
                  <a:pt x="348905" y="51688"/>
                </a:lnTo>
                <a:close/>
              </a:path>
              <a:path w="374014" h="103505">
                <a:moveTo>
                  <a:pt x="338019" y="45338"/>
                </a:moveTo>
                <a:lnTo>
                  <a:pt x="0" y="45338"/>
                </a:lnTo>
                <a:lnTo>
                  <a:pt x="0" y="58038"/>
                </a:lnTo>
                <a:lnTo>
                  <a:pt x="338019" y="58038"/>
                </a:lnTo>
                <a:lnTo>
                  <a:pt x="348905" y="51688"/>
                </a:lnTo>
                <a:lnTo>
                  <a:pt x="338019" y="45338"/>
                </a:lnTo>
                <a:close/>
              </a:path>
              <a:path w="374014" h="103505">
                <a:moveTo>
                  <a:pt x="363124" y="45338"/>
                </a:moveTo>
                <a:lnTo>
                  <a:pt x="361442" y="45338"/>
                </a:lnTo>
                <a:lnTo>
                  <a:pt x="361442" y="58038"/>
                </a:lnTo>
                <a:lnTo>
                  <a:pt x="363124" y="58038"/>
                </a:lnTo>
                <a:lnTo>
                  <a:pt x="374015" y="51688"/>
                </a:lnTo>
                <a:lnTo>
                  <a:pt x="363124" y="45338"/>
                </a:lnTo>
                <a:close/>
              </a:path>
              <a:path w="374014" h="103505">
                <a:moveTo>
                  <a:pt x="358267" y="46227"/>
                </a:moveTo>
                <a:lnTo>
                  <a:pt x="348905" y="51688"/>
                </a:lnTo>
                <a:lnTo>
                  <a:pt x="358267" y="57150"/>
                </a:lnTo>
                <a:lnTo>
                  <a:pt x="358267" y="46227"/>
                </a:lnTo>
                <a:close/>
              </a:path>
              <a:path w="374014" h="103505">
                <a:moveTo>
                  <a:pt x="361442" y="46227"/>
                </a:moveTo>
                <a:lnTo>
                  <a:pt x="358267" y="46227"/>
                </a:lnTo>
                <a:lnTo>
                  <a:pt x="358267" y="57150"/>
                </a:lnTo>
                <a:lnTo>
                  <a:pt x="361442" y="57150"/>
                </a:lnTo>
                <a:lnTo>
                  <a:pt x="361442" y="46227"/>
                </a:lnTo>
                <a:close/>
              </a:path>
              <a:path w="374014" h="103505">
                <a:moveTo>
                  <a:pt x="285369" y="0"/>
                </a:moveTo>
                <a:lnTo>
                  <a:pt x="281559" y="1015"/>
                </a:lnTo>
                <a:lnTo>
                  <a:pt x="278003" y="7112"/>
                </a:lnTo>
                <a:lnTo>
                  <a:pt x="279019" y="10921"/>
                </a:lnTo>
                <a:lnTo>
                  <a:pt x="348905" y="51688"/>
                </a:lnTo>
                <a:lnTo>
                  <a:pt x="358267" y="46227"/>
                </a:lnTo>
                <a:lnTo>
                  <a:pt x="361442" y="46227"/>
                </a:lnTo>
                <a:lnTo>
                  <a:pt x="361442" y="45338"/>
                </a:lnTo>
                <a:lnTo>
                  <a:pt x="363124" y="45338"/>
                </a:lnTo>
                <a:lnTo>
                  <a:pt x="285369" y="0"/>
                </a:lnTo>
                <a:close/>
              </a:path>
            </a:pathLst>
          </a:custGeom>
          <a:solidFill>
            <a:srgbClr val="4D138B"/>
          </a:solidFill>
        </p:spPr>
        <p:txBody>
          <a:bodyPr wrap="square" lIns="0" tIns="0" rIns="0" bIns="0" rtlCol="0"/>
          <a:lstStyle/>
          <a:p>
            <a:endParaRPr sz="2400">
              <a:solidFill>
                <a:prstClr val="black"/>
              </a:solidFill>
            </a:endParaRPr>
          </a:p>
        </p:txBody>
      </p:sp>
      <p:sp>
        <p:nvSpPr>
          <p:cNvPr id="13" name="object 10"/>
          <p:cNvSpPr txBox="1"/>
          <p:nvPr/>
        </p:nvSpPr>
        <p:spPr>
          <a:xfrm>
            <a:off x="3025310" y="2980760"/>
            <a:ext cx="2343065" cy="1378155"/>
          </a:xfrm>
          <a:prstGeom prst="rect">
            <a:avLst/>
          </a:prstGeom>
          <a:ln w="25400">
            <a:solidFill>
              <a:srgbClr val="45117D"/>
            </a:solidFill>
          </a:ln>
        </p:spPr>
        <p:txBody>
          <a:bodyPr vert="horz" wrap="square" lIns="0" tIns="1693" rIns="0" bIns="0" rtlCol="0" anchor="ctr">
            <a:noAutofit/>
          </a:bodyPr>
          <a:lstStyle/>
          <a:p>
            <a:pPr marL="1693" algn="ctr">
              <a:spcBef>
                <a:spcPts val="667"/>
              </a:spcBef>
            </a:pPr>
            <a:r>
              <a:rPr lang="en-US" dirty="0" smtClean="0">
                <a:solidFill>
                  <a:prstClr val="black"/>
                </a:solidFill>
                <a:latin typeface="Times New Roman" panose="02020603050405020304" pitchFamily="18" charset="0"/>
                <a:cs typeface="Times New Roman" panose="02020603050405020304" pitchFamily="18" charset="0"/>
              </a:rPr>
              <a:t>Create dummy variables for categorical attributes and run logistic regression</a:t>
            </a:r>
            <a:endParaRPr lang="en-US" dirty="0">
              <a:solidFill>
                <a:prstClr val="black"/>
              </a:solidFill>
              <a:latin typeface="Times New Roman" panose="02020603050405020304" pitchFamily="18" charset="0"/>
              <a:cs typeface="Times New Roman" panose="02020603050405020304" pitchFamily="18" charset="0"/>
            </a:endParaRPr>
          </a:p>
        </p:txBody>
      </p:sp>
      <p:sp>
        <p:nvSpPr>
          <p:cNvPr id="14" name="object 11"/>
          <p:cNvSpPr/>
          <p:nvPr/>
        </p:nvSpPr>
        <p:spPr>
          <a:xfrm>
            <a:off x="8253306" y="3615574"/>
            <a:ext cx="498687" cy="138007"/>
          </a:xfrm>
          <a:custGeom>
            <a:avLst/>
            <a:gdLst/>
            <a:ahLst/>
            <a:cxnLst/>
            <a:rect l="l" t="t" r="r" b="b"/>
            <a:pathLst>
              <a:path w="374015" h="103505">
                <a:moveTo>
                  <a:pt x="348905" y="51688"/>
                </a:moveTo>
                <a:lnTo>
                  <a:pt x="279019" y="92456"/>
                </a:lnTo>
                <a:lnTo>
                  <a:pt x="278003" y="96265"/>
                </a:lnTo>
                <a:lnTo>
                  <a:pt x="281559" y="102362"/>
                </a:lnTo>
                <a:lnTo>
                  <a:pt x="285496" y="103377"/>
                </a:lnTo>
                <a:lnTo>
                  <a:pt x="288417" y="101600"/>
                </a:lnTo>
                <a:lnTo>
                  <a:pt x="363124" y="58038"/>
                </a:lnTo>
                <a:lnTo>
                  <a:pt x="361442" y="58038"/>
                </a:lnTo>
                <a:lnTo>
                  <a:pt x="361442" y="57150"/>
                </a:lnTo>
                <a:lnTo>
                  <a:pt x="358267" y="57150"/>
                </a:lnTo>
                <a:lnTo>
                  <a:pt x="348905" y="51688"/>
                </a:lnTo>
                <a:close/>
              </a:path>
              <a:path w="374015" h="103505">
                <a:moveTo>
                  <a:pt x="338019" y="45338"/>
                </a:moveTo>
                <a:lnTo>
                  <a:pt x="0" y="45338"/>
                </a:lnTo>
                <a:lnTo>
                  <a:pt x="0" y="58038"/>
                </a:lnTo>
                <a:lnTo>
                  <a:pt x="338019" y="58038"/>
                </a:lnTo>
                <a:lnTo>
                  <a:pt x="348905" y="51688"/>
                </a:lnTo>
                <a:lnTo>
                  <a:pt x="338019" y="45338"/>
                </a:lnTo>
                <a:close/>
              </a:path>
              <a:path w="374015" h="103505">
                <a:moveTo>
                  <a:pt x="363124" y="45338"/>
                </a:moveTo>
                <a:lnTo>
                  <a:pt x="361442" y="45338"/>
                </a:lnTo>
                <a:lnTo>
                  <a:pt x="361442" y="58038"/>
                </a:lnTo>
                <a:lnTo>
                  <a:pt x="363124" y="58038"/>
                </a:lnTo>
                <a:lnTo>
                  <a:pt x="374015" y="51688"/>
                </a:lnTo>
                <a:lnTo>
                  <a:pt x="363124" y="45338"/>
                </a:lnTo>
                <a:close/>
              </a:path>
              <a:path w="374015" h="103505">
                <a:moveTo>
                  <a:pt x="358267" y="46227"/>
                </a:moveTo>
                <a:lnTo>
                  <a:pt x="348905" y="51688"/>
                </a:lnTo>
                <a:lnTo>
                  <a:pt x="358267" y="57150"/>
                </a:lnTo>
                <a:lnTo>
                  <a:pt x="358267" y="46227"/>
                </a:lnTo>
                <a:close/>
              </a:path>
              <a:path w="374015" h="103505">
                <a:moveTo>
                  <a:pt x="361442" y="46227"/>
                </a:moveTo>
                <a:lnTo>
                  <a:pt x="358267" y="46227"/>
                </a:lnTo>
                <a:lnTo>
                  <a:pt x="358267" y="57150"/>
                </a:lnTo>
                <a:lnTo>
                  <a:pt x="361442" y="57150"/>
                </a:lnTo>
                <a:lnTo>
                  <a:pt x="361442" y="46227"/>
                </a:lnTo>
                <a:close/>
              </a:path>
              <a:path w="374015" h="103505">
                <a:moveTo>
                  <a:pt x="285496" y="0"/>
                </a:moveTo>
                <a:lnTo>
                  <a:pt x="281559" y="1015"/>
                </a:lnTo>
                <a:lnTo>
                  <a:pt x="278003" y="7112"/>
                </a:lnTo>
                <a:lnTo>
                  <a:pt x="279019" y="10921"/>
                </a:lnTo>
                <a:lnTo>
                  <a:pt x="348905" y="51688"/>
                </a:lnTo>
                <a:lnTo>
                  <a:pt x="358267" y="46227"/>
                </a:lnTo>
                <a:lnTo>
                  <a:pt x="361442" y="46227"/>
                </a:lnTo>
                <a:lnTo>
                  <a:pt x="361442" y="45338"/>
                </a:lnTo>
                <a:lnTo>
                  <a:pt x="363124" y="45338"/>
                </a:lnTo>
                <a:lnTo>
                  <a:pt x="288417" y="1777"/>
                </a:lnTo>
                <a:lnTo>
                  <a:pt x="285496" y="0"/>
                </a:lnTo>
                <a:close/>
              </a:path>
            </a:pathLst>
          </a:custGeom>
          <a:solidFill>
            <a:srgbClr val="4D138B"/>
          </a:solidFill>
        </p:spPr>
        <p:txBody>
          <a:bodyPr wrap="square" lIns="0" tIns="0" rIns="0" bIns="0" rtlCol="0"/>
          <a:lstStyle/>
          <a:p>
            <a:endParaRPr sz="2400">
              <a:solidFill>
                <a:prstClr val="black"/>
              </a:solidFill>
            </a:endParaRPr>
          </a:p>
        </p:txBody>
      </p:sp>
      <p:sp>
        <p:nvSpPr>
          <p:cNvPr id="16" name="object 13"/>
          <p:cNvSpPr/>
          <p:nvPr/>
        </p:nvSpPr>
        <p:spPr>
          <a:xfrm>
            <a:off x="4129023" y="4322301"/>
            <a:ext cx="5847927" cy="581392"/>
          </a:xfrm>
          <a:custGeom>
            <a:avLst/>
            <a:gdLst/>
            <a:ahLst/>
            <a:cxnLst/>
            <a:rect l="l" t="t" r="r" b="b"/>
            <a:pathLst>
              <a:path w="4385945" h="374014">
                <a:moveTo>
                  <a:pt x="7112" y="278003"/>
                </a:moveTo>
                <a:lnTo>
                  <a:pt x="1015" y="281559"/>
                </a:lnTo>
                <a:lnTo>
                  <a:pt x="0" y="285495"/>
                </a:lnTo>
                <a:lnTo>
                  <a:pt x="1777" y="288417"/>
                </a:lnTo>
                <a:lnTo>
                  <a:pt x="51688" y="374015"/>
                </a:lnTo>
                <a:lnTo>
                  <a:pt x="59020" y="361442"/>
                </a:lnTo>
                <a:lnTo>
                  <a:pt x="45338" y="361442"/>
                </a:lnTo>
                <a:lnTo>
                  <a:pt x="45338" y="338019"/>
                </a:lnTo>
                <a:lnTo>
                  <a:pt x="12700" y="282067"/>
                </a:lnTo>
                <a:lnTo>
                  <a:pt x="11049" y="279019"/>
                </a:lnTo>
                <a:lnTo>
                  <a:pt x="7112" y="278003"/>
                </a:lnTo>
                <a:close/>
              </a:path>
              <a:path w="4385945" h="374014">
                <a:moveTo>
                  <a:pt x="45338" y="338019"/>
                </a:moveTo>
                <a:lnTo>
                  <a:pt x="45338" y="361442"/>
                </a:lnTo>
                <a:lnTo>
                  <a:pt x="58038" y="361442"/>
                </a:lnTo>
                <a:lnTo>
                  <a:pt x="58038" y="358267"/>
                </a:lnTo>
                <a:lnTo>
                  <a:pt x="46227" y="358267"/>
                </a:lnTo>
                <a:lnTo>
                  <a:pt x="51688" y="348905"/>
                </a:lnTo>
                <a:lnTo>
                  <a:pt x="45338" y="338019"/>
                </a:lnTo>
                <a:close/>
              </a:path>
              <a:path w="4385945" h="374014">
                <a:moveTo>
                  <a:pt x="96393" y="278003"/>
                </a:moveTo>
                <a:lnTo>
                  <a:pt x="92456" y="279019"/>
                </a:lnTo>
                <a:lnTo>
                  <a:pt x="58038" y="338019"/>
                </a:lnTo>
                <a:lnTo>
                  <a:pt x="58038" y="361442"/>
                </a:lnTo>
                <a:lnTo>
                  <a:pt x="59020" y="361442"/>
                </a:lnTo>
                <a:lnTo>
                  <a:pt x="101600" y="288417"/>
                </a:lnTo>
                <a:lnTo>
                  <a:pt x="103377" y="285495"/>
                </a:lnTo>
                <a:lnTo>
                  <a:pt x="102362" y="281559"/>
                </a:lnTo>
                <a:lnTo>
                  <a:pt x="99313" y="279781"/>
                </a:lnTo>
                <a:lnTo>
                  <a:pt x="96393" y="278003"/>
                </a:lnTo>
                <a:close/>
              </a:path>
              <a:path w="4385945" h="374014">
                <a:moveTo>
                  <a:pt x="51688" y="348905"/>
                </a:moveTo>
                <a:lnTo>
                  <a:pt x="46227" y="358267"/>
                </a:lnTo>
                <a:lnTo>
                  <a:pt x="57150" y="358267"/>
                </a:lnTo>
                <a:lnTo>
                  <a:pt x="51688" y="348905"/>
                </a:lnTo>
                <a:close/>
              </a:path>
              <a:path w="4385945" h="374014">
                <a:moveTo>
                  <a:pt x="58038" y="338019"/>
                </a:moveTo>
                <a:lnTo>
                  <a:pt x="51688" y="348905"/>
                </a:lnTo>
                <a:lnTo>
                  <a:pt x="57150" y="358267"/>
                </a:lnTo>
                <a:lnTo>
                  <a:pt x="58038" y="358267"/>
                </a:lnTo>
                <a:lnTo>
                  <a:pt x="58038" y="338019"/>
                </a:lnTo>
                <a:close/>
              </a:path>
              <a:path w="4385945" h="374014">
                <a:moveTo>
                  <a:pt x="4372863" y="197738"/>
                </a:moveTo>
                <a:lnTo>
                  <a:pt x="48259" y="197738"/>
                </a:lnTo>
                <a:lnTo>
                  <a:pt x="45338" y="200660"/>
                </a:lnTo>
                <a:lnTo>
                  <a:pt x="45338" y="338019"/>
                </a:lnTo>
                <a:lnTo>
                  <a:pt x="51688" y="348905"/>
                </a:lnTo>
                <a:lnTo>
                  <a:pt x="58038" y="338019"/>
                </a:lnTo>
                <a:lnTo>
                  <a:pt x="58038" y="210438"/>
                </a:lnTo>
                <a:lnTo>
                  <a:pt x="51688" y="210438"/>
                </a:lnTo>
                <a:lnTo>
                  <a:pt x="58038" y="204088"/>
                </a:lnTo>
                <a:lnTo>
                  <a:pt x="4372863" y="204088"/>
                </a:lnTo>
                <a:lnTo>
                  <a:pt x="4372863" y="197738"/>
                </a:lnTo>
                <a:close/>
              </a:path>
              <a:path w="4385945" h="374014">
                <a:moveTo>
                  <a:pt x="58038" y="204088"/>
                </a:moveTo>
                <a:lnTo>
                  <a:pt x="51688" y="210438"/>
                </a:lnTo>
                <a:lnTo>
                  <a:pt x="58038" y="210438"/>
                </a:lnTo>
                <a:lnTo>
                  <a:pt x="58038" y="204088"/>
                </a:lnTo>
                <a:close/>
              </a:path>
              <a:path w="4385945" h="374014">
                <a:moveTo>
                  <a:pt x="4385563" y="197738"/>
                </a:moveTo>
                <a:lnTo>
                  <a:pt x="4379213" y="197738"/>
                </a:lnTo>
                <a:lnTo>
                  <a:pt x="4372863" y="204088"/>
                </a:lnTo>
                <a:lnTo>
                  <a:pt x="58038" y="204088"/>
                </a:lnTo>
                <a:lnTo>
                  <a:pt x="58038" y="210438"/>
                </a:lnTo>
                <a:lnTo>
                  <a:pt x="4382770" y="210438"/>
                </a:lnTo>
                <a:lnTo>
                  <a:pt x="4385563" y="207644"/>
                </a:lnTo>
                <a:lnTo>
                  <a:pt x="4385563" y="197738"/>
                </a:lnTo>
                <a:close/>
              </a:path>
              <a:path w="4385945" h="374014">
                <a:moveTo>
                  <a:pt x="4385563" y="0"/>
                </a:moveTo>
                <a:lnTo>
                  <a:pt x="4372863" y="0"/>
                </a:lnTo>
                <a:lnTo>
                  <a:pt x="4372863" y="204088"/>
                </a:lnTo>
                <a:lnTo>
                  <a:pt x="4379213" y="197738"/>
                </a:lnTo>
                <a:lnTo>
                  <a:pt x="4385563" y="197738"/>
                </a:lnTo>
                <a:lnTo>
                  <a:pt x="4385563" y="0"/>
                </a:lnTo>
                <a:close/>
              </a:path>
            </a:pathLst>
          </a:custGeom>
          <a:solidFill>
            <a:srgbClr val="4D138B"/>
          </a:solidFill>
        </p:spPr>
        <p:txBody>
          <a:bodyPr wrap="square" lIns="0" tIns="0" rIns="0" bIns="0" rtlCol="0"/>
          <a:lstStyle/>
          <a:p>
            <a:endParaRPr sz="2400">
              <a:solidFill>
                <a:prstClr val="black"/>
              </a:solidFill>
            </a:endParaRPr>
          </a:p>
        </p:txBody>
      </p:sp>
      <p:sp>
        <p:nvSpPr>
          <p:cNvPr id="17" name="object 14"/>
          <p:cNvSpPr txBox="1"/>
          <p:nvPr/>
        </p:nvSpPr>
        <p:spPr>
          <a:xfrm>
            <a:off x="8795171" y="2980760"/>
            <a:ext cx="2346116" cy="1352507"/>
          </a:xfrm>
          <a:prstGeom prst="rect">
            <a:avLst/>
          </a:prstGeom>
          <a:ln w="25400">
            <a:solidFill>
              <a:srgbClr val="45117D"/>
            </a:solidFill>
          </a:ln>
        </p:spPr>
        <p:txBody>
          <a:bodyPr vert="horz" wrap="square" lIns="0" tIns="5080" rIns="0" bIns="0" rtlCol="0" anchor="ctr">
            <a:noAutofit/>
          </a:bodyPr>
          <a:lstStyle/>
          <a:p>
            <a:pPr marL="1693" algn="ctr">
              <a:spcBef>
                <a:spcPts val="667"/>
              </a:spcBef>
            </a:pPr>
            <a:r>
              <a:rPr lang="en-US" dirty="0" smtClean="0">
                <a:solidFill>
                  <a:prstClr val="black"/>
                </a:solidFill>
                <a:latin typeface="Times New Roman" panose="02020603050405020304" pitchFamily="18" charset="0"/>
                <a:cs typeface="Times New Roman" panose="02020603050405020304" pitchFamily="18" charset="0"/>
              </a:rPr>
              <a:t>Continue model selection until all predictor variables have 0.001 level of significance</a:t>
            </a:r>
            <a:endParaRPr lang="en-US" dirty="0">
              <a:solidFill>
                <a:prstClr val="black"/>
              </a:solidFill>
              <a:latin typeface="Times New Roman" panose="02020603050405020304" pitchFamily="18" charset="0"/>
              <a:cs typeface="Times New Roman" panose="02020603050405020304" pitchFamily="18" charset="0"/>
            </a:endParaRPr>
          </a:p>
        </p:txBody>
      </p:sp>
      <p:sp>
        <p:nvSpPr>
          <p:cNvPr id="18" name="object 15"/>
          <p:cNvSpPr/>
          <p:nvPr/>
        </p:nvSpPr>
        <p:spPr>
          <a:xfrm>
            <a:off x="5368374" y="5562348"/>
            <a:ext cx="498687" cy="138007"/>
          </a:xfrm>
          <a:custGeom>
            <a:avLst/>
            <a:gdLst/>
            <a:ahLst/>
            <a:cxnLst/>
            <a:rect l="l" t="t" r="r" b="b"/>
            <a:pathLst>
              <a:path w="374014" h="103504">
                <a:moveTo>
                  <a:pt x="348859" y="51701"/>
                </a:moveTo>
                <a:lnTo>
                  <a:pt x="279019" y="92430"/>
                </a:lnTo>
                <a:lnTo>
                  <a:pt x="278003" y="96316"/>
                </a:lnTo>
                <a:lnTo>
                  <a:pt x="281559" y="102374"/>
                </a:lnTo>
                <a:lnTo>
                  <a:pt x="285369" y="103403"/>
                </a:lnTo>
                <a:lnTo>
                  <a:pt x="363127" y="58051"/>
                </a:lnTo>
                <a:lnTo>
                  <a:pt x="361442" y="58051"/>
                </a:lnTo>
                <a:lnTo>
                  <a:pt x="361442" y="57188"/>
                </a:lnTo>
                <a:lnTo>
                  <a:pt x="358267" y="57188"/>
                </a:lnTo>
                <a:lnTo>
                  <a:pt x="348859" y="51701"/>
                </a:lnTo>
                <a:close/>
              </a:path>
              <a:path w="374014" h="103504">
                <a:moveTo>
                  <a:pt x="337970" y="45351"/>
                </a:moveTo>
                <a:lnTo>
                  <a:pt x="0" y="45351"/>
                </a:lnTo>
                <a:lnTo>
                  <a:pt x="0" y="58051"/>
                </a:lnTo>
                <a:lnTo>
                  <a:pt x="337970" y="58051"/>
                </a:lnTo>
                <a:lnTo>
                  <a:pt x="348859" y="51701"/>
                </a:lnTo>
                <a:lnTo>
                  <a:pt x="337970" y="45351"/>
                </a:lnTo>
                <a:close/>
              </a:path>
              <a:path w="374014" h="103504">
                <a:moveTo>
                  <a:pt x="363130" y="45351"/>
                </a:moveTo>
                <a:lnTo>
                  <a:pt x="361442" y="45351"/>
                </a:lnTo>
                <a:lnTo>
                  <a:pt x="361442" y="58051"/>
                </a:lnTo>
                <a:lnTo>
                  <a:pt x="363127" y="58051"/>
                </a:lnTo>
                <a:lnTo>
                  <a:pt x="374015" y="51701"/>
                </a:lnTo>
                <a:lnTo>
                  <a:pt x="363130" y="45351"/>
                </a:lnTo>
                <a:close/>
              </a:path>
              <a:path w="374014" h="103504">
                <a:moveTo>
                  <a:pt x="358267" y="46215"/>
                </a:moveTo>
                <a:lnTo>
                  <a:pt x="348859" y="51701"/>
                </a:lnTo>
                <a:lnTo>
                  <a:pt x="358267" y="57188"/>
                </a:lnTo>
                <a:lnTo>
                  <a:pt x="358267" y="46215"/>
                </a:lnTo>
                <a:close/>
              </a:path>
              <a:path w="374014" h="103504">
                <a:moveTo>
                  <a:pt x="361442" y="46215"/>
                </a:moveTo>
                <a:lnTo>
                  <a:pt x="358267" y="46215"/>
                </a:lnTo>
                <a:lnTo>
                  <a:pt x="358267" y="57188"/>
                </a:lnTo>
                <a:lnTo>
                  <a:pt x="361442" y="57188"/>
                </a:lnTo>
                <a:lnTo>
                  <a:pt x="361442" y="46215"/>
                </a:lnTo>
                <a:close/>
              </a:path>
              <a:path w="374014" h="103504">
                <a:moveTo>
                  <a:pt x="285369" y="0"/>
                </a:moveTo>
                <a:lnTo>
                  <a:pt x="281559" y="1016"/>
                </a:lnTo>
                <a:lnTo>
                  <a:pt x="278003" y="7073"/>
                </a:lnTo>
                <a:lnTo>
                  <a:pt x="279019" y="10972"/>
                </a:lnTo>
                <a:lnTo>
                  <a:pt x="348859" y="51701"/>
                </a:lnTo>
                <a:lnTo>
                  <a:pt x="358267" y="46215"/>
                </a:lnTo>
                <a:lnTo>
                  <a:pt x="361442" y="46215"/>
                </a:lnTo>
                <a:lnTo>
                  <a:pt x="361442" y="45351"/>
                </a:lnTo>
                <a:lnTo>
                  <a:pt x="363130" y="45351"/>
                </a:lnTo>
                <a:lnTo>
                  <a:pt x="285369" y="0"/>
                </a:lnTo>
                <a:close/>
              </a:path>
            </a:pathLst>
          </a:custGeom>
          <a:solidFill>
            <a:srgbClr val="4D138B"/>
          </a:solidFill>
        </p:spPr>
        <p:txBody>
          <a:bodyPr wrap="square" lIns="0" tIns="0" rIns="0" bIns="0" rtlCol="0"/>
          <a:lstStyle/>
          <a:p>
            <a:endParaRPr sz="2400">
              <a:solidFill>
                <a:prstClr val="black"/>
              </a:solidFill>
            </a:endParaRPr>
          </a:p>
        </p:txBody>
      </p:sp>
      <p:sp>
        <p:nvSpPr>
          <p:cNvPr id="19" name="object 16"/>
          <p:cNvSpPr txBox="1"/>
          <p:nvPr/>
        </p:nvSpPr>
        <p:spPr>
          <a:xfrm>
            <a:off x="3025311" y="4927636"/>
            <a:ext cx="2343064" cy="1408007"/>
          </a:xfrm>
          <a:prstGeom prst="rect">
            <a:avLst/>
          </a:prstGeom>
          <a:ln w="25400">
            <a:solidFill>
              <a:srgbClr val="45117D"/>
            </a:solidFill>
          </a:ln>
        </p:spPr>
        <p:txBody>
          <a:bodyPr vert="horz" wrap="square" lIns="0" tIns="1693" rIns="0" bIns="0" rtlCol="0" anchor="ctr">
            <a:noAutofit/>
          </a:bodyPr>
          <a:lstStyle/>
          <a:p>
            <a:pPr marL="1693" algn="ctr">
              <a:spcBef>
                <a:spcPts val="667"/>
              </a:spcBef>
            </a:pPr>
            <a:r>
              <a:rPr lang="en-US" dirty="0" smtClean="0">
                <a:solidFill>
                  <a:prstClr val="black"/>
                </a:solidFill>
                <a:latin typeface="Times New Roman" panose="02020603050405020304" pitchFamily="18" charset="0"/>
                <a:cs typeface="Times New Roman" panose="02020603050405020304" pitchFamily="18" charset="0"/>
              </a:rPr>
              <a:t>Final Model at 17</a:t>
            </a:r>
            <a:r>
              <a:rPr lang="en-US" baseline="30000" dirty="0" smtClean="0">
                <a:solidFill>
                  <a:prstClr val="black"/>
                </a:solidFill>
                <a:latin typeface="Times New Roman" panose="02020603050405020304" pitchFamily="18" charset="0"/>
                <a:cs typeface="Times New Roman" panose="02020603050405020304" pitchFamily="18" charset="0"/>
              </a:rPr>
              <a:t>th</a:t>
            </a:r>
            <a:r>
              <a:rPr lang="en-US" dirty="0" smtClean="0">
                <a:solidFill>
                  <a:prstClr val="black"/>
                </a:solidFill>
                <a:latin typeface="Times New Roman" panose="02020603050405020304" pitchFamily="18" charset="0"/>
                <a:cs typeface="Times New Roman" panose="02020603050405020304" pitchFamily="18" charset="0"/>
              </a:rPr>
              <a:t> iteration with 24 significant variables</a:t>
            </a:r>
            <a:endParaRPr lang="en-US" dirty="0">
              <a:solidFill>
                <a:prstClr val="black"/>
              </a:solidFill>
              <a:latin typeface="Times New Roman" panose="02020603050405020304" pitchFamily="18" charset="0"/>
              <a:cs typeface="Times New Roman" panose="02020603050405020304" pitchFamily="18" charset="0"/>
            </a:endParaRPr>
          </a:p>
        </p:txBody>
      </p:sp>
      <p:sp>
        <p:nvSpPr>
          <p:cNvPr id="20" name="object 17"/>
          <p:cNvSpPr/>
          <p:nvPr/>
        </p:nvSpPr>
        <p:spPr>
          <a:xfrm>
            <a:off x="8253306" y="5562348"/>
            <a:ext cx="498687" cy="138007"/>
          </a:xfrm>
          <a:custGeom>
            <a:avLst/>
            <a:gdLst/>
            <a:ahLst/>
            <a:cxnLst/>
            <a:rect l="l" t="t" r="r" b="b"/>
            <a:pathLst>
              <a:path w="374015" h="103504">
                <a:moveTo>
                  <a:pt x="348859" y="51701"/>
                </a:moveTo>
                <a:lnTo>
                  <a:pt x="279019" y="92430"/>
                </a:lnTo>
                <a:lnTo>
                  <a:pt x="278003" y="96316"/>
                </a:lnTo>
                <a:lnTo>
                  <a:pt x="281559" y="102374"/>
                </a:lnTo>
                <a:lnTo>
                  <a:pt x="285496" y="103403"/>
                </a:lnTo>
                <a:lnTo>
                  <a:pt x="288417" y="101638"/>
                </a:lnTo>
                <a:lnTo>
                  <a:pt x="363130" y="58051"/>
                </a:lnTo>
                <a:lnTo>
                  <a:pt x="361442" y="58051"/>
                </a:lnTo>
                <a:lnTo>
                  <a:pt x="361442" y="57188"/>
                </a:lnTo>
                <a:lnTo>
                  <a:pt x="358267" y="57188"/>
                </a:lnTo>
                <a:lnTo>
                  <a:pt x="348859" y="51701"/>
                </a:lnTo>
                <a:close/>
              </a:path>
              <a:path w="374015" h="103504">
                <a:moveTo>
                  <a:pt x="337970" y="45351"/>
                </a:moveTo>
                <a:lnTo>
                  <a:pt x="0" y="45351"/>
                </a:lnTo>
                <a:lnTo>
                  <a:pt x="0" y="58051"/>
                </a:lnTo>
                <a:lnTo>
                  <a:pt x="337970" y="58051"/>
                </a:lnTo>
                <a:lnTo>
                  <a:pt x="348859" y="51701"/>
                </a:lnTo>
                <a:lnTo>
                  <a:pt x="337970" y="45351"/>
                </a:lnTo>
                <a:close/>
              </a:path>
              <a:path w="374015" h="103504">
                <a:moveTo>
                  <a:pt x="363130" y="45351"/>
                </a:moveTo>
                <a:lnTo>
                  <a:pt x="361442" y="45351"/>
                </a:lnTo>
                <a:lnTo>
                  <a:pt x="361442" y="58051"/>
                </a:lnTo>
                <a:lnTo>
                  <a:pt x="363130" y="58051"/>
                </a:lnTo>
                <a:lnTo>
                  <a:pt x="374015" y="51701"/>
                </a:lnTo>
                <a:lnTo>
                  <a:pt x="363130" y="45351"/>
                </a:lnTo>
                <a:close/>
              </a:path>
              <a:path w="374015" h="103504">
                <a:moveTo>
                  <a:pt x="358267" y="46215"/>
                </a:moveTo>
                <a:lnTo>
                  <a:pt x="348859" y="51701"/>
                </a:lnTo>
                <a:lnTo>
                  <a:pt x="358267" y="57188"/>
                </a:lnTo>
                <a:lnTo>
                  <a:pt x="358267" y="46215"/>
                </a:lnTo>
                <a:close/>
              </a:path>
              <a:path w="374015" h="103504">
                <a:moveTo>
                  <a:pt x="361442" y="46215"/>
                </a:moveTo>
                <a:lnTo>
                  <a:pt x="358267" y="46215"/>
                </a:lnTo>
                <a:lnTo>
                  <a:pt x="358267" y="57188"/>
                </a:lnTo>
                <a:lnTo>
                  <a:pt x="361442" y="57188"/>
                </a:lnTo>
                <a:lnTo>
                  <a:pt x="361442" y="46215"/>
                </a:lnTo>
                <a:close/>
              </a:path>
              <a:path w="374015" h="103504">
                <a:moveTo>
                  <a:pt x="285496" y="0"/>
                </a:moveTo>
                <a:lnTo>
                  <a:pt x="281559" y="1016"/>
                </a:lnTo>
                <a:lnTo>
                  <a:pt x="278003" y="7073"/>
                </a:lnTo>
                <a:lnTo>
                  <a:pt x="279019" y="10972"/>
                </a:lnTo>
                <a:lnTo>
                  <a:pt x="348859" y="51701"/>
                </a:lnTo>
                <a:lnTo>
                  <a:pt x="358267" y="46215"/>
                </a:lnTo>
                <a:lnTo>
                  <a:pt x="361442" y="46215"/>
                </a:lnTo>
                <a:lnTo>
                  <a:pt x="361442" y="45351"/>
                </a:lnTo>
                <a:lnTo>
                  <a:pt x="363130" y="45351"/>
                </a:lnTo>
                <a:lnTo>
                  <a:pt x="288417" y="1765"/>
                </a:lnTo>
                <a:lnTo>
                  <a:pt x="285496" y="0"/>
                </a:lnTo>
                <a:close/>
              </a:path>
            </a:pathLst>
          </a:custGeom>
          <a:solidFill>
            <a:srgbClr val="4D138B"/>
          </a:solidFill>
        </p:spPr>
        <p:txBody>
          <a:bodyPr wrap="square" lIns="0" tIns="0" rIns="0" bIns="0" rtlCol="0"/>
          <a:lstStyle/>
          <a:p>
            <a:endParaRPr sz="2400">
              <a:solidFill>
                <a:prstClr val="black"/>
              </a:solidFill>
            </a:endParaRPr>
          </a:p>
        </p:txBody>
      </p:sp>
      <p:sp>
        <p:nvSpPr>
          <p:cNvPr id="21" name="object 18"/>
          <p:cNvSpPr txBox="1"/>
          <p:nvPr/>
        </p:nvSpPr>
        <p:spPr>
          <a:xfrm>
            <a:off x="5910241" y="4927636"/>
            <a:ext cx="2343065" cy="1408007"/>
          </a:xfrm>
          <a:prstGeom prst="rect">
            <a:avLst/>
          </a:prstGeom>
          <a:ln w="25400">
            <a:solidFill>
              <a:srgbClr val="45117D"/>
            </a:solidFill>
          </a:ln>
        </p:spPr>
        <p:txBody>
          <a:bodyPr vert="horz" wrap="square" lIns="0" tIns="0" rIns="0" bIns="0" rtlCol="0" anchor="ctr">
            <a:noAutofit/>
          </a:bodyPr>
          <a:lstStyle/>
          <a:p>
            <a:pPr marL="1693" algn="ctr">
              <a:spcBef>
                <a:spcPts val="667"/>
              </a:spcBef>
            </a:pPr>
            <a:r>
              <a:rPr lang="en-US" sz="1600" dirty="0" smtClean="0">
                <a:solidFill>
                  <a:prstClr val="black"/>
                </a:solidFill>
                <a:latin typeface="Times New Roman" panose="02020603050405020304" pitchFamily="18" charset="0"/>
                <a:cs typeface="Times New Roman" panose="02020603050405020304" pitchFamily="18" charset="0"/>
              </a:rPr>
              <a:t>5 Categorical &amp; 19 Continuous Variables are significant at 0.001 level</a:t>
            </a:r>
            <a:endParaRPr lang="en-US" sz="1600" dirty="0">
              <a:solidFill>
                <a:prstClr val="black"/>
              </a:solidFill>
              <a:latin typeface="Times New Roman" panose="02020603050405020304" pitchFamily="18" charset="0"/>
              <a:cs typeface="Times New Roman" panose="02020603050405020304" pitchFamily="18" charset="0"/>
            </a:endParaRPr>
          </a:p>
        </p:txBody>
      </p:sp>
      <p:sp>
        <p:nvSpPr>
          <p:cNvPr id="22" name="object 19"/>
          <p:cNvSpPr txBox="1"/>
          <p:nvPr/>
        </p:nvSpPr>
        <p:spPr>
          <a:xfrm>
            <a:off x="8795171" y="4927636"/>
            <a:ext cx="2346116" cy="1408007"/>
          </a:xfrm>
          <a:prstGeom prst="rect">
            <a:avLst/>
          </a:prstGeom>
          <a:ln w="25400">
            <a:solidFill>
              <a:srgbClr val="45117D"/>
            </a:solidFill>
          </a:ln>
        </p:spPr>
        <p:txBody>
          <a:bodyPr vert="horz" wrap="square" lIns="0" tIns="1693" rIns="0" bIns="0" rtlCol="0" anchor="ctr">
            <a:noAutofit/>
          </a:bodyPr>
          <a:lstStyle/>
          <a:p>
            <a:pPr marL="1693" algn="ctr">
              <a:spcBef>
                <a:spcPts val="667"/>
              </a:spcBef>
            </a:pPr>
            <a:r>
              <a:rPr lang="en-US" sz="1600" dirty="0" smtClean="0">
                <a:solidFill>
                  <a:prstClr val="black"/>
                </a:solidFill>
                <a:latin typeface="Times New Roman" panose="02020603050405020304" pitchFamily="18" charset="0"/>
                <a:cs typeface="Times New Roman" panose="02020603050405020304" pitchFamily="18" charset="0"/>
              </a:rPr>
              <a:t>Workload-Low &amp; Medium, </a:t>
            </a:r>
            <a:r>
              <a:rPr lang="en-US" sz="1600" dirty="0" err="1" smtClean="0">
                <a:solidFill>
                  <a:prstClr val="black"/>
                </a:solidFill>
                <a:latin typeface="Times New Roman" panose="02020603050405020304" pitchFamily="18" charset="0"/>
                <a:cs typeface="Times New Roman" panose="02020603050405020304" pitchFamily="18" charset="0"/>
              </a:rPr>
              <a:t>YearsSinceLastPromotion</a:t>
            </a:r>
            <a:r>
              <a:rPr lang="en-US" sz="1600" dirty="0">
                <a:solidFill>
                  <a:prstClr val="black"/>
                </a:solidFill>
                <a:latin typeface="Times New Roman" panose="02020603050405020304" pitchFamily="18" charset="0"/>
                <a:cs typeface="Times New Roman" panose="02020603050405020304" pitchFamily="18" charset="0"/>
              </a:rPr>
              <a:t> </a:t>
            </a:r>
            <a:r>
              <a:rPr lang="en-US" sz="1600" dirty="0" smtClean="0">
                <a:solidFill>
                  <a:prstClr val="black"/>
                </a:solidFill>
                <a:latin typeface="Times New Roman" panose="02020603050405020304" pitchFamily="18" charset="0"/>
                <a:cs typeface="Times New Roman" panose="02020603050405020304" pitchFamily="18" charset="0"/>
              </a:rPr>
              <a:t>&amp; </a:t>
            </a:r>
            <a:r>
              <a:rPr lang="en-US" sz="1600" dirty="0" err="1" smtClean="0">
                <a:solidFill>
                  <a:prstClr val="black"/>
                </a:solidFill>
                <a:latin typeface="Times New Roman" panose="02020603050405020304" pitchFamily="18" charset="0"/>
                <a:cs typeface="Times New Roman" panose="02020603050405020304" pitchFamily="18" charset="0"/>
              </a:rPr>
              <a:t>MaritalStatus</a:t>
            </a:r>
            <a:r>
              <a:rPr lang="en-US" sz="1600" dirty="0" smtClean="0">
                <a:solidFill>
                  <a:prstClr val="black"/>
                </a:solidFill>
                <a:latin typeface="Times New Roman" panose="02020603050405020304" pitchFamily="18" charset="0"/>
                <a:cs typeface="Times New Roman" panose="02020603050405020304" pitchFamily="18" charset="0"/>
              </a:rPr>
              <a:t>-Single are key significant variables </a:t>
            </a:r>
            <a:endParaRPr lang="en-US" sz="1600" dirty="0">
              <a:solidFill>
                <a:prstClr val="black"/>
              </a:solidFill>
              <a:latin typeface="Times New Roman" panose="02020603050405020304" pitchFamily="18" charset="0"/>
              <a:cs typeface="Times New Roman" panose="02020603050405020304" pitchFamily="18" charset="0"/>
            </a:endParaRPr>
          </a:p>
        </p:txBody>
      </p:sp>
      <p:sp>
        <p:nvSpPr>
          <p:cNvPr id="23" name="object 20"/>
          <p:cNvSpPr/>
          <p:nvPr/>
        </p:nvSpPr>
        <p:spPr>
          <a:xfrm>
            <a:off x="2020316" y="1059657"/>
            <a:ext cx="913553" cy="5843693"/>
          </a:xfrm>
          <a:custGeom>
            <a:avLst/>
            <a:gdLst/>
            <a:ahLst/>
            <a:cxnLst/>
            <a:rect l="l" t="t" r="r" b="b"/>
            <a:pathLst>
              <a:path w="685164" h="4382770">
                <a:moveTo>
                  <a:pt x="685164" y="4039997"/>
                </a:moveTo>
                <a:lnTo>
                  <a:pt x="0" y="4039997"/>
                </a:lnTo>
                <a:lnTo>
                  <a:pt x="342645" y="4382528"/>
                </a:lnTo>
                <a:lnTo>
                  <a:pt x="685164" y="4039997"/>
                </a:lnTo>
                <a:close/>
              </a:path>
              <a:path w="685164" h="4382770">
                <a:moveTo>
                  <a:pt x="171323" y="0"/>
                </a:moveTo>
                <a:lnTo>
                  <a:pt x="171323" y="4039997"/>
                </a:lnTo>
                <a:lnTo>
                  <a:pt x="513842" y="4039997"/>
                </a:lnTo>
                <a:lnTo>
                  <a:pt x="513842" y="171196"/>
                </a:lnTo>
                <a:lnTo>
                  <a:pt x="342645" y="171196"/>
                </a:lnTo>
                <a:lnTo>
                  <a:pt x="171323" y="0"/>
                </a:lnTo>
                <a:close/>
              </a:path>
              <a:path w="685164" h="4382770">
                <a:moveTo>
                  <a:pt x="513842" y="0"/>
                </a:moveTo>
                <a:lnTo>
                  <a:pt x="342645" y="171196"/>
                </a:lnTo>
                <a:lnTo>
                  <a:pt x="513842" y="171196"/>
                </a:lnTo>
                <a:lnTo>
                  <a:pt x="513842" y="0"/>
                </a:lnTo>
                <a:close/>
              </a:path>
            </a:pathLst>
          </a:custGeom>
          <a:solidFill>
            <a:srgbClr val="D0CCDB"/>
          </a:solidFill>
        </p:spPr>
        <p:txBody>
          <a:bodyPr wrap="square" lIns="0" tIns="0" rIns="0" bIns="0" rtlCol="0"/>
          <a:lstStyle/>
          <a:p>
            <a:endParaRPr sz="2400">
              <a:solidFill>
                <a:prstClr val="black"/>
              </a:solidFill>
            </a:endParaRPr>
          </a:p>
        </p:txBody>
      </p:sp>
      <p:sp>
        <p:nvSpPr>
          <p:cNvPr id="24" name="object 21"/>
          <p:cNvSpPr/>
          <p:nvPr/>
        </p:nvSpPr>
        <p:spPr>
          <a:xfrm>
            <a:off x="2362876" y="1714808"/>
            <a:ext cx="228600" cy="389467"/>
          </a:xfrm>
          <a:custGeom>
            <a:avLst/>
            <a:gdLst/>
            <a:ahLst/>
            <a:cxnLst/>
            <a:rect l="l" t="t" r="r" b="b"/>
            <a:pathLst>
              <a:path w="171450" h="292100">
                <a:moveTo>
                  <a:pt x="85725" y="0"/>
                </a:moveTo>
                <a:lnTo>
                  <a:pt x="52345" y="11479"/>
                </a:lnTo>
                <a:lnTo>
                  <a:pt x="25098" y="42783"/>
                </a:lnTo>
                <a:lnTo>
                  <a:pt x="6732" y="89207"/>
                </a:lnTo>
                <a:lnTo>
                  <a:pt x="0" y="146050"/>
                </a:lnTo>
                <a:lnTo>
                  <a:pt x="6732" y="202892"/>
                </a:lnTo>
                <a:lnTo>
                  <a:pt x="25098" y="249316"/>
                </a:lnTo>
                <a:lnTo>
                  <a:pt x="52345" y="280620"/>
                </a:lnTo>
                <a:lnTo>
                  <a:pt x="85725" y="292100"/>
                </a:lnTo>
                <a:lnTo>
                  <a:pt x="119030" y="280620"/>
                </a:lnTo>
                <a:lnTo>
                  <a:pt x="146240" y="249316"/>
                </a:lnTo>
                <a:lnTo>
                  <a:pt x="164592" y="202892"/>
                </a:lnTo>
                <a:lnTo>
                  <a:pt x="171323" y="146050"/>
                </a:lnTo>
                <a:lnTo>
                  <a:pt x="164592" y="89207"/>
                </a:lnTo>
                <a:lnTo>
                  <a:pt x="146240" y="42783"/>
                </a:lnTo>
                <a:lnTo>
                  <a:pt x="119030" y="11479"/>
                </a:lnTo>
                <a:lnTo>
                  <a:pt x="85725" y="0"/>
                </a:lnTo>
                <a:close/>
              </a:path>
            </a:pathLst>
          </a:custGeom>
          <a:solidFill>
            <a:srgbClr val="4D138B"/>
          </a:solidFill>
        </p:spPr>
        <p:txBody>
          <a:bodyPr wrap="square" lIns="0" tIns="0" rIns="0" bIns="0" rtlCol="0"/>
          <a:lstStyle/>
          <a:p>
            <a:endParaRPr sz="2400">
              <a:solidFill>
                <a:prstClr val="black"/>
              </a:solidFill>
            </a:endParaRPr>
          </a:p>
        </p:txBody>
      </p:sp>
      <p:sp>
        <p:nvSpPr>
          <p:cNvPr id="25" name="object 22"/>
          <p:cNvSpPr/>
          <p:nvPr/>
        </p:nvSpPr>
        <p:spPr>
          <a:xfrm>
            <a:off x="2362876" y="1714808"/>
            <a:ext cx="228600" cy="389467"/>
          </a:xfrm>
          <a:custGeom>
            <a:avLst/>
            <a:gdLst/>
            <a:ahLst/>
            <a:cxnLst/>
            <a:rect l="l" t="t" r="r" b="b"/>
            <a:pathLst>
              <a:path w="171450" h="292100">
                <a:moveTo>
                  <a:pt x="85725" y="0"/>
                </a:moveTo>
                <a:lnTo>
                  <a:pt x="119030" y="11479"/>
                </a:lnTo>
                <a:lnTo>
                  <a:pt x="146240" y="42783"/>
                </a:lnTo>
                <a:lnTo>
                  <a:pt x="164592" y="89207"/>
                </a:lnTo>
                <a:lnTo>
                  <a:pt x="171323" y="146050"/>
                </a:lnTo>
                <a:lnTo>
                  <a:pt x="164592" y="202892"/>
                </a:lnTo>
                <a:lnTo>
                  <a:pt x="146240" y="249316"/>
                </a:lnTo>
                <a:lnTo>
                  <a:pt x="119030" y="280620"/>
                </a:lnTo>
                <a:lnTo>
                  <a:pt x="85725" y="292100"/>
                </a:lnTo>
                <a:lnTo>
                  <a:pt x="52345" y="280620"/>
                </a:lnTo>
                <a:lnTo>
                  <a:pt x="25098" y="249316"/>
                </a:lnTo>
                <a:lnTo>
                  <a:pt x="6732" y="202892"/>
                </a:lnTo>
                <a:lnTo>
                  <a:pt x="0" y="146050"/>
                </a:lnTo>
                <a:lnTo>
                  <a:pt x="6732" y="89207"/>
                </a:lnTo>
                <a:lnTo>
                  <a:pt x="25098" y="42783"/>
                </a:lnTo>
                <a:lnTo>
                  <a:pt x="52345" y="11479"/>
                </a:lnTo>
                <a:lnTo>
                  <a:pt x="85725" y="0"/>
                </a:lnTo>
                <a:close/>
              </a:path>
            </a:pathLst>
          </a:custGeom>
          <a:ln w="25400">
            <a:solidFill>
              <a:srgbClr val="FFFFFF"/>
            </a:solidFill>
          </a:ln>
        </p:spPr>
        <p:txBody>
          <a:bodyPr wrap="square" lIns="0" tIns="0" rIns="0" bIns="0" rtlCol="0"/>
          <a:lstStyle/>
          <a:p>
            <a:endParaRPr sz="2400">
              <a:solidFill>
                <a:prstClr val="black"/>
              </a:solidFill>
            </a:endParaRPr>
          </a:p>
        </p:txBody>
      </p:sp>
      <p:sp>
        <p:nvSpPr>
          <p:cNvPr id="26" name="object 23"/>
          <p:cNvSpPr/>
          <p:nvPr/>
        </p:nvSpPr>
        <p:spPr>
          <a:xfrm>
            <a:off x="2362876" y="3494333"/>
            <a:ext cx="228600" cy="390313"/>
          </a:xfrm>
          <a:custGeom>
            <a:avLst/>
            <a:gdLst/>
            <a:ahLst/>
            <a:cxnLst/>
            <a:rect l="l" t="t" r="r" b="b"/>
            <a:pathLst>
              <a:path w="171450" h="292735">
                <a:moveTo>
                  <a:pt x="85725" y="0"/>
                </a:moveTo>
                <a:lnTo>
                  <a:pt x="52345" y="11479"/>
                </a:lnTo>
                <a:lnTo>
                  <a:pt x="25098" y="42783"/>
                </a:lnTo>
                <a:lnTo>
                  <a:pt x="6732" y="89207"/>
                </a:lnTo>
                <a:lnTo>
                  <a:pt x="0" y="146050"/>
                </a:lnTo>
                <a:lnTo>
                  <a:pt x="6732" y="202965"/>
                </a:lnTo>
                <a:lnTo>
                  <a:pt x="25098" y="249427"/>
                </a:lnTo>
                <a:lnTo>
                  <a:pt x="52345" y="280745"/>
                </a:lnTo>
                <a:lnTo>
                  <a:pt x="85725" y="292226"/>
                </a:lnTo>
                <a:lnTo>
                  <a:pt x="119030" y="280745"/>
                </a:lnTo>
                <a:lnTo>
                  <a:pt x="146240" y="249427"/>
                </a:lnTo>
                <a:lnTo>
                  <a:pt x="164592" y="202965"/>
                </a:lnTo>
                <a:lnTo>
                  <a:pt x="171323" y="146050"/>
                </a:lnTo>
                <a:lnTo>
                  <a:pt x="164592" y="89207"/>
                </a:lnTo>
                <a:lnTo>
                  <a:pt x="146240" y="42783"/>
                </a:lnTo>
                <a:lnTo>
                  <a:pt x="119030" y="11479"/>
                </a:lnTo>
                <a:lnTo>
                  <a:pt x="85725" y="0"/>
                </a:lnTo>
                <a:close/>
              </a:path>
            </a:pathLst>
          </a:custGeom>
          <a:solidFill>
            <a:srgbClr val="4D138B"/>
          </a:solidFill>
        </p:spPr>
        <p:txBody>
          <a:bodyPr wrap="square" lIns="0" tIns="0" rIns="0" bIns="0" rtlCol="0"/>
          <a:lstStyle/>
          <a:p>
            <a:endParaRPr sz="2400">
              <a:solidFill>
                <a:prstClr val="black"/>
              </a:solidFill>
            </a:endParaRPr>
          </a:p>
        </p:txBody>
      </p:sp>
      <p:sp>
        <p:nvSpPr>
          <p:cNvPr id="27" name="object 24"/>
          <p:cNvSpPr/>
          <p:nvPr/>
        </p:nvSpPr>
        <p:spPr>
          <a:xfrm>
            <a:off x="2362876" y="3494333"/>
            <a:ext cx="228600" cy="390313"/>
          </a:xfrm>
          <a:custGeom>
            <a:avLst/>
            <a:gdLst/>
            <a:ahLst/>
            <a:cxnLst/>
            <a:rect l="l" t="t" r="r" b="b"/>
            <a:pathLst>
              <a:path w="171450" h="292735">
                <a:moveTo>
                  <a:pt x="85725" y="0"/>
                </a:moveTo>
                <a:lnTo>
                  <a:pt x="119030" y="11479"/>
                </a:lnTo>
                <a:lnTo>
                  <a:pt x="146240" y="42783"/>
                </a:lnTo>
                <a:lnTo>
                  <a:pt x="164592" y="89207"/>
                </a:lnTo>
                <a:lnTo>
                  <a:pt x="171323" y="146050"/>
                </a:lnTo>
                <a:lnTo>
                  <a:pt x="164592" y="202965"/>
                </a:lnTo>
                <a:lnTo>
                  <a:pt x="146240" y="249427"/>
                </a:lnTo>
                <a:lnTo>
                  <a:pt x="119030" y="280745"/>
                </a:lnTo>
                <a:lnTo>
                  <a:pt x="85725" y="292226"/>
                </a:lnTo>
                <a:lnTo>
                  <a:pt x="52345" y="280745"/>
                </a:lnTo>
                <a:lnTo>
                  <a:pt x="25098" y="249427"/>
                </a:lnTo>
                <a:lnTo>
                  <a:pt x="6732" y="202965"/>
                </a:lnTo>
                <a:lnTo>
                  <a:pt x="0" y="146050"/>
                </a:lnTo>
                <a:lnTo>
                  <a:pt x="6732" y="89207"/>
                </a:lnTo>
                <a:lnTo>
                  <a:pt x="25098" y="42783"/>
                </a:lnTo>
                <a:lnTo>
                  <a:pt x="52345" y="11479"/>
                </a:lnTo>
                <a:lnTo>
                  <a:pt x="85725" y="0"/>
                </a:lnTo>
                <a:close/>
              </a:path>
            </a:pathLst>
          </a:custGeom>
          <a:ln w="25400">
            <a:solidFill>
              <a:srgbClr val="FFFFFF"/>
            </a:solidFill>
          </a:ln>
        </p:spPr>
        <p:txBody>
          <a:bodyPr wrap="square" lIns="0" tIns="0" rIns="0" bIns="0" rtlCol="0"/>
          <a:lstStyle/>
          <a:p>
            <a:endParaRPr sz="2400">
              <a:solidFill>
                <a:prstClr val="black"/>
              </a:solidFill>
            </a:endParaRPr>
          </a:p>
        </p:txBody>
      </p:sp>
      <p:sp>
        <p:nvSpPr>
          <p:cNvPr id="28" name="object 25"/>
          <p:cNvSpPr/>
          <p:nvPr/>
        </p:nvSpPr>
        <p:spPr>
          <a:xfrm>
            <a:off x="2362876" y="5273855"/>
            <a:ext cx="228600" cy="390313"/>
          </a:xfrm>
          <a:custGeom>
            <a:avLst/>
            <a:gdLst/>
            <a:ahLst/>
            <a:cxnLst/>
            <a:rect l="l" t="t" r="r" b="b"/>
            <a:pathLst>
              <a:path w="171450" h="292735">
                <a:moveTo>
                  <a:pt x="85725" y="0"/>
                </a:moveTo>
                <a:lnTo>
                  <a:pt x="52345" y="11480"/>
                </a:lnTo>
                <a:lnTo>
                  <a:pt x="25098" y="42794"/>
                </a:lnTo>
                <a:lnTo>
                  <a:pt x="6732" y="89245"/>
                </a:lnTo>
                <a:lnTo>
                  <a:pt x="0" y="146138"/>
                </a:lnTo>
                <a:lnTo>
                  <a:pt x="6732" y="203003"/>
                </a:lnTo>
                <a:lnTo>
                  <a:pt x="25098" y="249439"/>
                </a:lnTo>
                <a:lnTo>
                  <a:pt x="52345" y="280746"/>
                </a:lnTo>
                <a:lnTo>
                  <a:pt x="85725" y="292226"/>
                </a:lnTo>
                <a:lnTo>
                  <a:pt x="119030" y="280746"/>
                </a:lnTo>
                <a:lnTo>
                  <a:pt x="146240" y="249439"/>
                </a:lnTo>
                <a:lnTo>
                  <a:pt x="164592" y="203003"/>
                </a:lnTo>
                <a:lnTo>
                  <a:pt x="171323" y="146138"/>
                </a:lnTo>
                <a:lnTo>
                  <a:pt x="164592" y="89245"/>
                </a:lnTo>
                <a:lnTo>
                  <a:pt x="146240" y="42794"/>
                </a:lnTo>
                <a:lnTo>
                  <a:pt x="119030" y="11480"/>
                </a:lnTo>
                <a:lnTo>
                  <a:pt x="85725" y="0"/>
                </a:lnTo>
                <a:close/>
              </a:path>
            </a:pathLst>
          </a:custGeom>
          <a:solidFill>
            <a:srgbClr val="4D138B"/>
          </a:solidFill>
        </p:spPr>
        <p:txBody>
          <a:bodyPr wrap="square" lIns="0" tIns="0" rIns="0" bIns="0" rtlCol="0"/>
          <a:lstStyle/>
          <a:p>
            <a:endParaRPr sz="2400">
              <a:solidFill>
                <a:prstClr val="black"/>
              </a:solidFill>
            </a:endParaRPr>
          </a:p>
        </p:txBody>
      </p:sp>
      <p:sp>
        <p:nvSpPr>
          <p:cNvPr id="29" name="object 26"/>
          <p:cNvSpPr/>
          <p:nvPr/>
        </p:nvSpPr>
        <p:spPr>
          <a:xfrm>
            <a:off x="2362876" y="5273855"/>
            <a:ext cx="228600" cy="390313"/>
          </a:xfrm>
          <a:custGeom>
            <a:avLst/>
            <a:gdLst/>
            <a:ahLst/>
            <a:cxnLst/>
            <a:rect l="l" t="t" r="r" b="b"/>
            <a:pathLst>
              <a:path w="171450" h="292735">
                <a:moveTo>
                  <a:pt x="85725" y="0"/>
                </a:moveTo>
                <a:lnTo>
                  <a:pt x="119030" y="11480"/>
                </a:lnTo>
                <a:lnTo>
                  <a:pt x="146240" y="42794"/>
                </a:lnTo>
                <a:lnTo>
                  <a:pt x="164592" y="89245"/>
                </a:lnTo>
                <a:lnTo>
                  <a:pt x="171323" y="146138"/>
                </a:lnTo>
                <a:lnTo>
                  <a:pt x="164592" y="203003"/>
                </a:lnTo>
                <a:lnTo>
                  <a:pt x="146240" y="249439"/>
                </a:lnTo>
                <a:lnTo>
                  <a:pt x="119030" y="280746"/>
                </a:lnTo>
                <a:lnTo>
                  <a:pt x="85725" y="292226"/>
                </a:lnTo>
                <a:lnTo>
                  <a:pt x="52345" y="280746"/>
                </a:lnTo>
                <a:lnTo>
                  <a:pt x="25098" y="249439"/>
                </a:lnTo>
                <a:lnTo>
                  <a:pt x="6732" y="203003"/>
                </a:lnTo>
                <a:lnTo>
                  <a:pt x="0" y="146138"/>
                </a:lnTo>
                <a:lnTo>
                  <a:pt x="6732" y="89245"/>
                </a:lnTo>
                <a:lnTo>
                  <a:pt x="25098" y="42794"/>
                </a:lnTo>
                <a:lnTo>
                  <a:pt x="52345" y="11480"/>
                </a:lnTo>
                <a:lnTo>
                  <a:pt x="85725" y="0"/>
                </a:lnTo>
                <a:close/>
              </a:path>
            </a:pathLst>
          </a:custGeom>
          <a:ln w="25400">
            <a:solidFill>
              <a:srgbClr val="FFFFFF"/>
            </a:solidFill>
          </a:ln>
        </p:spPr>
        <p:txBody>
          <a:bodyPr wrap="square" lIns="0" tIns="0" rIns="0" bIns="0" rtlCol="0"/>
          <a:lstStyle/>
          <a:p>
            <a:endParaRPr sz="2400">
              <a:solidFill>
                <a:prstClr val="black"/>
              </a:solidFill>
            </a:endParaRPr>
          </a:p>
        </p:txBody>
      </p:sp>
      <p:sp>
        <p:nvSpPr>
          <p:cNvPr id="4" name="Rectangle 3"/>
          <p:cNvSpPr/>
          <p:nvPr/>
        </p:nvSpPr>
        <p:spPr>
          <a:xfrm>
            <a:off x="537882" y="1034103"/>
            <a:ext cx="1414248" cy="1329589"/>
          </a:xfrm>
          <a:prstGeom prst="rect">
            <a:avLst/>
          </a:prstGeom>
          <a:solidFill>
            <a:srgbClr val="4D13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Feature Selection</a:t>
            </a:r>
            <a:endParaRPr lang="en-US" sz="2000" b="1" dirty="0"/>
          </a:p>
        </p:txBody>
      </p:sp>
      <p:sp>
        <p:nvSpPr>
          <p:cNvPr id="87" name="Rectangle 86"/>
          <p:cNvSpPr/>
          <p:nvPr/>
        </p:nvSpPr>
        <p:spPr>
          <a:xfrm>
            <a:off x="537882" y="2968898"/>
            <a:ext cx="1414248" cy="1387110"/>
          </a:xfrm>
          <a:prstGeom prst="rect">
            <a:avLst/>
          </a:prstGeom>
          <a:solidFill>
            <a:srgbClr val="4D13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Regression Modeling</a:t>
            </a:r>
            <a:endParaRPr lang="en-US" sz="2000" b="1" dirty="0"/>
          </a:p>
        </p:txBody>
      </p:sp>
      <p:sp>
        <p:nvSpPr>
          <p:cNvPr id="88" name="Rectangle 87"/>
          <p:cNvSpPr/>
          <p:nvPr/>
        </p:nvSpPr>
        <p:spPr>
          <a:xfrm>
            <a:off x="537882" y="4903693"/>
            <a:ext cx="1414248" cy="1431950"/>
          </a:xfrm>
          <a:prstGeom prst="rect">
            <a:avLst/>
          </a:prstGeom>
          <a:solidFill>
            <a:srgbClr val="4D13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Identifying Significant Variables</a:t>
            </a:r>
            <a:endParaRPr lang="en-US" sz="2000" b="1" dirty="0"/>
          </a:p>
        </p:txBody>
      </p:sp>
      <p:sp>
        <p:nvSpPr>
          <p:cNvPr id="89" name="object 6"/>
          <p:cNvSpPr txBox="1"/>
          <p:nvPr/>
        </p:nvSpPr>
        <p:spPr>
          <a:xfrm>
            <a:off x="5915912" y="2976645"/>
            <a:ext cx="2346113" cy="1349771"/>
          </a:xfrm>
          <a:prstGeom prst="rect">
            <a:avLst/>
          </a:prstGeom>
          <a:ln w="25400">
            <a:solidFill>
              <a:srgbClr val="45117D"/>
            </a:solidFill>
          </a:ln>
        </p:spPr>
        <p:txBody>
          <a:bodyPr vert="horz" wrap="square" lIns="0" tIns="0" rIns="0" bIns="0" rtlCol="0" anchor="ctr">
            <a:noAutofit/>
          </a:bodyPr>
          <a:lstStyle/>
          <a:p>
            <a:pPr marL="1693" algn="ctr">
              <a:spcBef>
                <a:spcPts val="667"/>
              </a:spcBef>
            </a:pPr>
            <a:r>
              <a:rPr lang="en-US" dirty="0" smtClean="0">
                <a:solidFill>
                  <a:prstClr val="black"/>
                </a:solidFill>
                <a:latin typeface="Times New Roman" panose="02020603050405020304" pitchFamily="18" charset="0"/>
                <a:cs typeface="Times New Roman" panose="02020603050405020304" pitchFamily="18" charset="0"/>
              </a:rPr>
              <a:t>Stepwise selection based on AIC criteria and backward selection based on VIF and p-value</a:t>
            </a:r>
            <a:endParaRPr lang="en-US"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734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9" y="1088445"/>
            <a:ext cx="5801535" cy="3400900"/>
          </a:xfrm>
          <a:prstGeom prst="rect">
            <a:avLst/>
          </a:prstGeom>
        </p:spPr>
      </p:pic>
      <p:sp>
        <p:nvSpPr>
          <p:cNvPr id="2" name="Title 1"/>
          <p:cNvSpPr>
            <a:spLocks noGrp="1"/>
          </p:cNvSpPr>
          <p:nvPr>
            <p:ph type="title"/>
          </p:nvPr>
        </p:nvSpPr>
        <p:spPr>
          <a:xfrm>
            <a:off x="1122821" y="343700"/>
            <a:ext cx="9313817" cy="856138"/>
          </a:xfrm>
        </p:spPr>
        <p:txBody>
          <a:bodyPr>
            <a:normAutofit/>
          </a:bodyPr>
          <a:lstStyle/>
          <a:p>
            <a:r>
              <a:rPr lang="en-IN" b="1" u="sng" dirty="0" smtClean="0"/>
              <a:t>Model Evaluation</a:t>
            </a:r>
            <a:endParaRPr lang="en-IN" sz="2800" u="sng" dirty="0"/>
          </a:p>
        </p:txBody>
      </p:sp>
      <p:sp>
        <p:nvSpPr>
          <p:cNvPr id="6" name="Content Placeholder 2"/>
          <p:cNvSpPr>
            <a:spLocks noGrp="1"/>
          </p:cNvSpPr>
          <p:nvPr>
            <p:ph idx="1"/>
          </p:nvPr>
        </p:nvSpPr>
        <p:spPr>
          <a:xfrm>
            <a:off x="404949" y="1303598"/>
            <a:ext cx="3803980" cy="390731"/>
          </a:xfrm>
        </p:spPr>
        <p:txBody>
          <a:bodyPr>
            <a:normAutofit/>
          </a:bodyPr>
          <a:lstStyle/>
          <a:p>
            <a:pPr marL="0" indent="0">
              <a:spcBef>
                <a:spcPts val="1200"/>
              </a:spcBef>
              <a:buNone/>
            </a:pPr>
            <a:r>
              <a:rPr lang="en-IN" sz="1800" b="1" dirty="0" smtClean="0"/>
              <a:t>Accuracy, Sensitivity and Specificity</a:t>
            </a:r>
          </a:p>
          <a:p>
            <a:pPr marL="0" indent="0">
              <a:spcBef>
                <a:spcPts val="1200"/>
              </a:spcBef>
              <a:buNone/>
            </a:pPr>
            <a:endParaRPr lang="en-IN" sz="1800" dirty="0" smtClean="0"/>
          </a:p>
          <a:p>
            <a:pPr indent="0">
              <a:spcBef>
                <a:spcPts val="600"/>
              </a:spcBef>
              <a:buNone/>
            </a:pPr>
            <a:endParaRPr lang="en-US" sz="1800" dirty="0"/>
          </a:p>
        </p:txBody>
      </p:sp>
      <p:pic>
        <p:nvPicPr>
          <p:cNvPr id="7" name="Picture 6"/>
          <p:cNvPicPr>
            <a:picLocks noChangeAspect="1"/>
          </p:cNvPicPr>
          <p:nvPr/>
        </p:nvPicPr>
        <p:blipFill>
          <a:blip r:embed="rId3"/>
          <a:stretch>
            <a:fillRect/>
          </a:stretch>
        </p:blipFill>
        <p:spPr>
          <a:xfrm>
            <a:off x="7044931" y="1827921"/>
            <a:ext cx="2553260" cy="1041656"/>
          </a:xfrm>
          <a:prstGeom prst="rect">
            <a:avLst/>
          </a:prstGeom>
        </p:spPr>
      </p:pic>
      <p:sp>
        <p:nvSpPr>
          <p:cNvPr id="8" name="Content Placeholder 2"/>
          <p:cNvSpPr txBox="1">
            <a:spLocks/>
          </p:cNvSpPr>
          <p:nvPr/>
        </p:nvSpPr>
        <p:spPr>
          <a:xfrm>
            <a:off x="6419571" y="1303597"/>
            <a:ext cx="3803980" cy="390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Font typeface="Arial" panose="020B0604020202020204" pitchFamily="34" charset="0"/>
              <a:buNone/>
            </a:pPr>
            <a:r>
              <a:rPr lang="en-IN" sz="1800" b="1" dirty="0" smtClean="0"/>
              <a:t>Confusion Matrix</a:t>
            </a:r>
          </a:p>
          <a:p>
            <a:pPr marL="0" indent="0" algn="ctr">
              <a:spcBef>
                <a:spcPts val="1200"/>
              </a:spcBef>
              <a:buFont typeface="Arial" panose="020B0604020202020204" pitchFamily="34" charset="0"/>
              <a:buNone/>
            </a:pPr>
            <a:endParaRPr lang="en-IN" sz="1800" dirty="0" smtClean="0"/>
          </a:p>
          <a:p>
            <a:pPr indent="0" algn="ctr">
              <a:spcBef>
                <a:spcPts val="600"/>
              </a:spcBef>
              <a:buFont typeface="Arial" panose="020B0604020202020204" pitchFamily="34" charset="0"/>
              <a:buNone/>
            </a:pPr>
            <a:endParaRPr lang="en-US" sz="1800" dirty="0"/>
          </a:p>
        </p:txBody>
      </p:sp>
      <p:sp>
        <p:nvSpPr>
          <p:cNvPr id="9" name="Content Placeholder 2"/>
          <p:cNvSpPr txBox="1">
            <a:spLocks/>
          </p:cNvSpPr>
          <p:nvPr/>
        </p:nvSpPr>
        <p:spPr>
          <a:xfrm>
            <a:off x="404948" y="4381768"/>
            <a:ext cx="5801535" cy="20593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IN" sz="1700" dirty="0" smtClean="0"/>
              <a:t>As seen above, at </a:t>
            </a:r>
            <a:r>
              <a:rPr lang="en-US" sz="1700" dirty="0" smtClean="0"/>
              <a:t>a </a:t>
            </a:r>
            <a:r>
              <a:rPr lang="en-US" sz="1700" dirty="0"/>
              <a:t>cutoff value of </a:t>
            </a:r>
            <a:r>
              <a:rPr lang="en-US" sz="1700" b="1" dirty="0"/>
              <a:t>0.1856</a:t>
            </a:r>
            <a:r>
              <a:rPr lang="en-US" sz="1700" dirty="0"/>
              <a:t> for </a:t>
            </a:r>
            <a:r>
              <a:rPr lang="en-US" sz="1700" dirty="0" smtClean="0"/>
              <a:t>model on test data, Accuracy = Sensitivity = Specificity ~ 0.76</a:t>
            </a:r>
            <a:endParaRPr lang="en-IN" sz="1700" u="sng" dirty="0" smtClean="0"/>
          </a:p>
          <a:p>
            <a:pPr algn="just">
              <a:spcBef>
                <a:spcPts val="600"/>
              </a:spcBef>
            </a:pPr>
            <a:r>
              <a:rPr lang="en-US" sz="1700" dirty="0" smtClean="0"/>
              <a:t>This mean for any employee with P(attrition) &gt;= 0.1856, model’s prediction is that the employee will churn in the near future. Even though the model says that there is a 19% probability of the employee </a:t>
            </a:r>
            <a:r>
              <a:rPr lang="en-US" sz="1700" dirty="0" err="1" smtClean="0"/>
              <a:t>attriting</a:t>
            </a:r>
            <a:r>
              <a:rPr lang="en-US" sz="1700" dirty="0" smtClean="0"/>
              <a:t> and a 81% probability of the customer not </a:t>
            </a:r>
            <a:r>
              <a:rPr lang="en-US" sz="1700" dirty="0" err="1" smtClean="0"/>
              <a:t>attriting</a:t>
            </a:r>
            <a:r>
              <a:rPr lang="en-US" sz="1700" dirty="0" smtClean="0"/>
              <a:t>, based on past experience however, even this much probability is generally enough to declare the employee as one likely to attrite.</a:t>
            </a:r>
            <a:endParaRPr lang="en-IN" sz="1700" dirty="0" smtClean="0"/>
          </a:p>
          <a:p>
            <a:pPr indent="0">
              <a:spcBef>
                <a:spcPts val="600"/>
              </a:spcBef>
              <a:buFont typeface="Arial" panose="020B0604020202020204" pitchFamily="34" charset="0"/>
              <a:buNone/>
            </a:pPr>
            <a:endParaRPr lang="en-US" sz="1800" dirty="0"/>
          </a:p>
        </p:txBody>
      </p:sp>
      <p:sp>
        <p:nvSpPr>
          <p:cNvPr id="10" name="Content Placeholder 2"/>
          <p:cNvSpPr txBox="1">
            <a:spLocks/>
          </p:cNvSpPr>
          <p:nvPr/>
        </p:nvSpPr>
        <p:spPr>
          <a:xfrm>
            <a:off x="6696635" y="3003170"/>
            <a:ext cx="5338482" cy="3155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pPr>
            <a:r>
              <a:rPr lang="en-US" sz="1800" dirty="0" smtClean="0"/>
              <a:t>Sensitivity = Probability of correctly predicting employee attrition when there is an actual attrition = 159/(159+50) = 0.7608;</a:t>
            </a:r>
            <a:endParaRPr lang="en-IN" sz="1800" u="sng" dirty="0" smtClean="0"/>
          </a:p>
          <a:p>
            <a:pPr>
              <a:spcBef>
                <a:spcPts val="1200"/>
              </a:spcBef>
            </a:pPr>
            <a:r>
              <a:rPr lang="en-US" sz="1800" dirty="0" smtClean="0"/>
              <a:t>Specificity = </a:t>
            </a:r>
            <a:r>
              <a:rPr lang="en-US" sz="1800" dirty="0"/>
              <a:t>Probability of correctly predicting </a:t>
            </a:r>
            <a:r>
              <a:rPr lang="en-US" sz="1800" dirty="0" smtClean="0"/>
              <a:t>no employee attrition </a:t>
            </a:r>
            <a:r>
              <a:rPr lang="en-US" sz="1800" dirty="0"/>
              <a:t>when there i</a:t>
            </a:r>
            <a:r>
              <a:rPr lang="en-US" sz="1800" dirty="0" smtClean="0"/>
              <a:t>s no </a:t>
            </a:r>
            <a:r>
              <a:rPr lang="en-US" sz="1800" dirty="0"/>
              <a:t>actual attrition = </a:t>
            </a:r>
            <a:r>
              <a:rPr lang="en-US" sz="1800" dirty="0" smtClean="0"/>
              <a:t>829/(829+252) </a:t>
            </a:r>
            <a:r>
              <a:rPr lang="en-US" sz="1800" dirty="0"/>
              <a:t>= </a:t>
            </a:r>
            <a:r>
              <a:rPr lang="en-US" sz="1800" dirty="0" smtClean="0"/>
              <a:t>0.7669;</a:t>
            </a:r>
          </a:p>
          <a:p>
            <a:pPr>
              <a:spcBef>
                <a:spcPts val="1200"/>
              </a:spcBef>
            </a:pPr>
            <a:r>
              <a:rPr lang="en-US" sz="1800" dirty="0" smtClean="0"/>
              <a:t>Accuracy = Probability of correctly predicting all instances of employee attrition and no attrition = (829+159)/(829+50+252+159) = 0.7659</a:t>
            </a:r>
            <a:endParaRPr lang="en-IN" sz="1800" dirty="0" smtClean="0"/>
          </a:p>
        </p:txBody>
      </p:sp>
      <p:cxnSp>
        <p:nvCxnSpPr>
          <p:cNvPr id="15" name="Straight Connector 14"/>
          <p:cNvCxnSpPr/>
          <p:nvPr/>
        </p:nvCxnSpPr>
        <p:spPr>
          <a:xfrm>
            <a:off x="6419571" y="1600202"/>
            <a:ext cx="0" cy="4572000"/>
          </a:xfrm>
          <a:prstGeom prst="line">
            <a:avLst/>
          </a:prstGeom>
          <a:ln cmpd="sng">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962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821" y="343700"/>
            <a:ext cx="9313817" cy="856138"/>
          </a:xfrm>
        </p:spPr>
        <p:txBody>
          <a:bodyPr>
            <a:normAutofit/>
          </a:bodyPr>
          <a:lstStyle/>
          <a:p>
            <a:r>
              <a:rPr lang="en-IN" b="1" u="sng" dirty="0" smtClean="0"/>
              <a:t>Model Discriminative Power Measures</a:t>
            </a:r>
            <a:endParaRPr lang="en-IN" sz="2800"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46" y="1027017"/>
            <a:ext cx="5281111" cy="309582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3575" y="1027017"/>
            <a:ext cx="5281111" cy="3095824"/>
          </a:xfrm>
          <a:prstGeom prst="rect">
            <a:avLst/>
          </a:prstGeom>
        </p:spPr>
      </p:pic>
      <p:pic>
        <p:nvPicPr>
          <p:cNvPr id="12" name="Picture 11"/>
          <p:cNvPicPr>
            <a:picLocks noChangeAspect="1"/>
          </p:cNvPicPr>
          <p:nvPr/>
        </p:nvPicPr>
        <p:blipFill>
          <a:blip r:embed="rId4"/>
          <a:stretch>
            <a:fillRect/>
          </a:stretch>
        </p:blipFill>
        <p:spPr>
          <a:xfrm>
            <a:off x="783763" y="4101021"/>
            <a:ext cx="9552949" cy="2595853"/>
          </a:xfrm>
          <a:prstGeom prst="rect">
            <a:avLst/>
          </a:prstGeom>
        </p:spPr>
      </p:pic>
    </p:spTree>
    <p:extLst>
      <p:ext uri="{BB962C8B-B14F-4D97-AF65-F5344CB8AC3E}">
        <p14:creationId xmlns:p14="http://schemas.microsoft.com/office/powerpoint/2010/main" val="1014148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821" y="343700"/>
            <a:ext cx="9313817" cy="856138"/>
          </a:xfrm>
        </p:spPr>
        <p:txBody>
          <a:bodyPr>
            <a:normAutofit/>
          </a:bodyPr>
          <a:lstStyle/>
          <a:p>
            <a:r>
              <a:rPr lang="en-IN" b="1" u="sng" dirty="0" smtClean="0"/>
              <a:t>Interpreting Gains and Lift Chart</a:t>
            </a:r>
            <a:endParaRPr lang="en-IN" sz="2800" u="sng" dirty="0"/>
          </a:p>
        </p:txBody>
      </p:sp>
      <p:sp>
        <p:nvSpPr>
          <p:cNvPr id="4" name="Content Placeholder 2"/>
          <p:cNvSpPr txBox="1">
            <a:spLocks/>
          </p:cNvSpPr>
          <p:nvPr/>
        </p:nvSpPr>
        <p:spPr>
          <a:xfrm>
            <a:off x="766482" y="1199837"/>
            <a:ext cx="10784542" cy="5295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pPr>
            <a:r>
              <a:rPr lang="en-US" sz="1800" dirty="0" smtClean="0"/>
              <a:t>In a worst case scenario, we assume a random model having equal distribution of </a:t>
            </a:r>
            <a:r>
              <a:rPr lang="en-US" sz="1800" dirty="0" err="1" smtClean="0"/>
              <a:t>attriting</a:t>
            </a:r>
            <a:r>
              <a:rPr lang="en-US" sz="1800" dirty="0" smtClean="0"/>
              <a:t> employees across all deciles, i.e. similar to a model-less situation. In the best case scenario, we assume a perfect model which is likely to correctly predict all the </a:t>
            </a:r>
            <a:r>
              <a:rPr lang="en-US" sz="1800" dirty="0" err="1" smtClean="0"/>
              <a:t>attriting</a:t>
            </a:r>
            <a:r>
              <a:rPr lang="en-US" sz="1800" dirty="0" smtClean="0"/>
              <a:t> employees in the top deciles ranked by probability of attrition, i.e. probability-ranking of employee attrition is 100% correct.</a:t>
            </a:r>
          </a:p>
          <a:p>
            <a:pPr>
              <a:spcBef>
                <a:spcPts val="1200"/>
              </a:spcBef>
            </a:pPr>
            <a:r>
              <a:rPr lang="en-US" sz="1800" dirty="0" smtClean="0"/>
              <a:t>A </a:t>
            </a:r>
            <a:r>
              <a:rPr lang="en-US" sz="1800" dirty="0"/>
              <a:t>good model </a:t>
            </a:r>
            <a:r>
              <a:rPr lang="en-US" sz="1800" dirty="0" smtClean="0"/>
              <a:t>is one</a:t>
            </a:r>
            <a:r>
              <a:rPr lang="en-US" sz="1800" dirty="0"/>
              <a:t> </a:t>
            </a:r>
            <a:r>
              <a:rPr lang="en-US" sz="1800" dirty="0" smtClean="0"/>
              <a:t>whose gain chart </a:t>
            </a:r>
            <a:r>
              <a:rPr lang="en-US" sz="1800" dirty="0"/>
              <a:t>is close to the perfect model, and far away from the random model</a:t>
            </a:r>
            <a:r>
              <a:rPr lang="en-US" sz="1800" dirty="0" smtClean="0"/>
              <a:t>.</a:t>
            </a:r>
          </a:p>
          <a:p>
            <a:pPr algn="just">
              <a:lnSpc>
                <a:spcPct val="110000"/>
              </a:lnSpc>
              <a:spcBef>
                <a:spcPts val="1200"/>
              </a:spcBef>
            </a:pPr>
            <a:r>
              <a:rPr lang="en-US" sz="1900" dirty="0"/>
              <a:t>The gain statistic is a clear indicator of the advantage offered by the model. As opposed to addressing 40% of the employees randomly, which would only result in </a:t>
            </a:r>
            <a:r>
              <a:rPr lang="en-US" sz="1900" dirty="0" smtClean="0"/>
              <a:t>identifying </a:t>
            </a:r>
            <a:r>
              <a:rPr lang="en-US" sz="1900" dirty="0"/>
              <a:t>40% of the attrition-likely employees, it is beneficial to use the model, sort all employees by probability, and then contact the top 40% employees in this sorted list, as that would result in contacting 82.3% of the employees that were likely to attrite.</a:t>
            </a:r>
          </a:p>
          <a:p>
            <a:pPr algn="just">
              <a:lnSpc>
                <a:spcPct val="110000"/>
              </a:lnSpc>
              <a:spcBef>
                <a:spcPts val="1200"/>
              </a:spcBef>
            </a:pPr>
            <a:r>
              <a:rPr lang="en-US" sz="1900" dirty="0"/>
              <a:t>The lift tells you the factor by which your model is outperforming a random model, i.e. a model-less situation. Lift of the model = (Gain for current model)/(Gain for random model)</a:t>
            </a:r>
          </a:p>
          <a:p>
            <a:pPr algn="just">
              <a:lnSpc>
                <a:spcPct val="110000"/>
              </a:lnSpc>
              <a:spcBef>
                <a:spcPts val="1200"/>
              </a:spcBef>
            </a:pPr>
            <a:r>
              <a:rPr lang="en-US" sz="1900" dirty="0"/>
              <a:t>With a model lift equal to 2.5 by the 3rd decile, it means that the attrition model’s gain by the end of the 3rd decile is 2.5 times that of a random model’s gain at the end of 3 deciles. In other words, the model catches 2.5 times more attritions than a random model would have caught.</a:t>
            </a:r>
          </a:p>
          <a:p>
            <a:pPr>
              <a:spcBef>
                <a:spcPts val="1200"/>
              </a:spcBef>
            </a:pPr>
            <a:endParaRPr lang="en-US" sz="1900" dirty="0" smtClean="0"/>
          </a:p>
          <a:p>
            <a:pPr>
              <a:spcBef>
                <a:spcPts val="1200"/>
              </a:spcBef>
            </a:pPr>
            <a:endParaRPr lang="en-US" sz="1900" dirty="0"/>
          </a:p>
        </p:txBody>
      </p:sp>
    </p:spTree>
    <p:extLst>
      <p:ext uri="{BB962C8B-B14F-4D97-AF65-F5344CB8AC3E}">
        <p14:creationId xmlns:p14="http://schemas.microsoft.com/office/powerpoint/2010/main" val="19337157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821" y="343700"/>
            <a:ext cx="9313817" cy="856138"/>
          </a:xfrm>
        </p:spPr>
        <p:txBody>
          <a:bodyPr>
            <a:normAutofit/>
          </a:bodyPr>
          <a:lstStyle/>
          <a:p>
            <a:r>
              <a:rPr lang="en-IN" b="1" u="sng" dirty="0" smtClean="0"/>
              <a:t>KS-Statistic</a:t>
            </a:r>
            <a:endParaRPr lang="en-IN" sz="2800" u="sng" dirty="0"/>
          </a:p>
        </p:txBody>
      </p:sp>
      <p:pic>
        <p:nvPicPr>
          <p:cNvPr id="5" name="Picture 4"/>
          <p:cNvPicPr>
            <a:picLocks noChangeAspect="1"/>
          </p:cNvPicPr>
          <p:nvPr/>
        </p:nvPicPr>
        <p:blipFill>
          <a:blip r:embed="rId2"/>
          <a:stretch>
            <a:fillRect/>
          </a:stretch>
        </p:blipFill>
        <p:spPr>
          <a:xfrm>
            <a:off x="290285" y="1078877"/>
            <a:ext cx="11567886" cy="2653036"/>
          </a:xfrm>
          <a:prstGeom prst="rect">
            <a:avLst/>
          </a:prstGeom>
        </p:spPr>
      </p:pic>
      <p:sp>
        <p:nvSpPr>
          <p:cNvPr id="4" name="Content Placeholder 2"/>
          <p:cNvSpPr txBox="1">
            <a:spLocks/>
          </p:cNvSpPr>
          <p:nvPr/>
        </p:nvSpPr>
        <p:spPr>
          <a:xfrm>
            <a:off x="766482" y="3859306"/>
            <a:ext cx="10784542" cy="26356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900" dirty="0"/>
              <a:t>The highest value of the term (%cumulative-attrition - %cumulative-non-attrition) is called the KS statistic. A high KS statistic means that not only does your model have all employee attritions at the top, but it also has all non-attritions at the bottom. </a:t>
            </a:r>
          </a:p>
          <a:p>
            <a:pPr>
              <a:lnSpc>
                <a:spcPct val="100000"/>
              </a:lnSpc>
            </a:pPr>
            <a:r>
              <a:rPr lang="en-US" sz="1900" dirty="0"/>
              <a:t>For a good model, KS statistic should be more than 40% and lie in the top few deciles (1st to 4th). In the current model, KS statistic is 52.7% and lies in the 3rd decile. This shows that the model is good in classifying the attritions and non-attritions as well.</a:t>
            </a:r>
          </a:p>
          <a:p>
            <a:pPr>
              <a:spcBef>
                <a:spcPts val="1200"/>
              </a:spcBef>
            </a:pPr>
            <a:endParaRPr lang="en-US" sz="1900" dirty="0" smtClean="0"/>
          </a:p>
          <a:p>
            <a:pPr>
              <a:spcBef>
                <a:spcPts val="1200"/>
              </a:spcBef>
            </a:pPr>
            <a:endParaRPr lang="en-US" sz="1900" dirty="0"/>
          </a:p>
        </p:txBody>
      </p:sp>
    </p:spTree>
    <p:extLst>
      <p:ext uri="{BB962C8B-B14F-4D97-AF65-F5344CB8AC3E}">
        <p14:creationId xmlns:p14="http://schemas.microsoft.com/office/powerpoint/2010/main" val="1959773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821" y="343700"/>
            <a:ext cx="9313817" cy="856138"/>
          </a:xfrm>
        </p:spPr>
        <p:txBody>
          <a:bodyPr>
            <a:normAutofit/>
          </a:bodyPr>
          <a:lstStyle/>
          <a:p>
            <a:r>
              <a:rPr lang="en-IN" b="1" u="sng" dirty="0" smtClean="0"/>
              <a:t>ROC Curve</a:t>
            </a:r>
            <a:endParaRPr lang="en-IN" sz="2800" u="sng" dirty="0"/>
          </a:p>
        </p:txBody>
      </p:sp>
      <p:sp>
        <p:nvSpPr>
          <p:cNvPr id="4" name="Content Placeholder 2"/>
          <p:cNvSpPr txBox="1">
            <a:spLocks/>
          </p:cNvSpPr>
          <p:nvPr/>
        </p:nvSpPr>
        <p:spPr>
          <a:xfrm>
            <a:off x="6459899" y="1393371"/>
            <a:ext cx="5369244" cy="51015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smtClean="0"/>
              <a:t>ROC curve plots the %cumulative-attrition (TPR) and %cumulative-non-attrition (FPR) </a:t>
            </a:r>
            <a:r>
              <a:rPr lang="en-US" sz="1800" dirty="0"/>
              <a:t>is called the </a:t>
            </a:r>
            <a:r>
              <a:rPr lang="en-US" sz="1800" dirty="0" smtClean="0"/>
              <a:t>ROC curve. </a:t>
            </a:r>
          </a:p>
          <a:p>
            <a:pPr>
              <a:lnSpc>
                <a:spcPct val="100000"/>
              </a:lnSpc>
            </a:pPr>
            <a:r>
              <a:rPr lang="en-US" sz="1800" dirty="0" smtClean="0"/>
              <a:t>While the perfect model is almost a right triangle, the random model is a straight line. A model that rises steeply is a good model.</a:t>
            </a:r>
          </a:p>
          <a:p>
            <a:pPr>
              <a:lnSpc>
                <a:spcPct val="100000"/>
              </a:lnSpc>
            </a:pPr>
            <a:r>
              <a:rPr lang="en-US" sz="1800" dirty="0" smtClean="0"/>
              <a:t>This also means that the model will cover a higher area under the curve. So, the Gini coefficient which represents the area under ROC curve should be high for a good model.</a:t>
            </a:r>
          </a:p>
          <a:p>
            <a:pPr>
              <a:lnSpc>
                <a:spcPct val="100000"/>
              </a:lnSpc>
            </a:pPr>
            <a:r>
              <a:rPr lang="en-US" sz="1800" dirty="0" smtClean="0"/>
              <a:t>Gini Coefficient = (Area between ROC curve and diagonal line for random model)/(Area of the triangle above the diagonal line)</a:t>
            </a:r>
          </a:p>
          <a:p>
            <a:pPr>
              <a:spcBef>
                <a:spcPts val="1200"/>
              </a:spcBef>
            </a:pPr>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64" y="1180475"/>
            <a:ext cx="5801535" cy="3400900"/>
          </a:xfrm>
          <a:prstGeom prst="rect">
            <a:avLst/>
          </a:prstGeom>
        </p:spPr>
      </p:pic>
      <p:sp>
        <p:nvSpPr>
          <p:cNvPr id="6" name="Content Placeholder 2"/>
          <p:cNvSpPr txBox="1">
            <a:spLocks/>
          </p:cNvSpPr>
          <p:nvPr/>
        </p:nvSpPr>
        <p:spPr>
          <a:xfrm>
            <a:off x="1122821" y="4837793"/>
            <a:ext cx="4915122" cy="17662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en-US" sz="1800" dirty="0" smtClean="0"/>
              <a:t>Gini coefficient = 0.6246</a:t>
            </a:r>
          </a:p>
          <a:p>
            <a:pPr marL="0" indent="0">
              <a:spcBef>
                <a:spcPts val="1200"/>
              </a:spcBef>
              <a:buNone/>
            </a:pPr>
            <a:r>
              <a:rPr lang="en-US" sz="1800" dirty="0" smtClean="0"/>
              <a:t>Since Gini </a:t>
            </a:r>
            <a:r>
              <a:rPr lang="en-US" sz="1800" dirty="0"/>
              <a:t>above 60% is considered a good </a:t>
            </a:r>
            <a:r>
              <a:rPr lang="en-US" sz="1800" dirty="0" smtClean="0"/>
              <a:t>model, Gini of 62.46% shows that the model is good.</a:t>
            </a:r>
            <a:endParaRPr lang="en-US" sz="1800" dirty="0"/>
          </a:p>
          <a:p>
            <a:pPr marL="0" indent="0">
              <a:spcBef>
                <a:spcPts val="1200"/>
              </a:spcBef>
              <a:buNone/>
            </a:pPr>
            <a:endParaRPr lang="en-US" sz="1800" dirty="0" smtClean="0"/>
          </a:p>
        </p:txBody>
      </p:sp>
    </p:spTree>
    <p:extLst>
      <p:ext uri="{BB962C8B-B14F-4D97-AF65-F5344CB8AC3E}">
        <p14:creationId xmlns:p14="http://schemas.microsoft.com/office/powerpoint/2010/main" val="3872867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821" y="343700"/>
            <a:ext cx="9313817" cy="856138"/>
          </a:xfrm>
        </p:spPr>
        <p:txBody>
          <a:bodyPr>
            <a:normAutofit/>
          </a:bodyPr>
          <a:lstStyle/>
          <a:p>
            <a:r>
              <a:rPr lang="en-IN" b="1" u="sng" dirty="0" smtClean="0"/>
              <a:t>Model Deployment</a:t>
            </a:r>
            <a:endParaRPr lang="en-IN" sz="2800" u="sng" dirty="0"/>
          </a:p>
        </p:txBody>
      </p:sp>
      <p:sp>
        <p:nvSpPr>
          <p:cNvPr id="6" name="Content Placeholder 2"/>
          <p:cNvSpPr>
            <a:spLocks noGrp="1"/>
          </p:cNvSpPr>
          <p:nvPr>
            <p:ph idx="1"/>
          </p:nvPr>
        </p:nvSpPr>
        <p:spPr>
          <a:xfrm>
            <a:off x="404949" y="1199838"/>
            <a:ext cx="11168742" cy="4891680"/>
          </a:xfrm>
        </p:spPr>
        <p:txBody>
          <a:bodyPr>
            <a:normAutofit/>
          </a:bodyPr>
          <a:lstStyle/>
          <a:p>
            <a:pPr marL="0" indent="0">
              <a:spcBef>
                <a:spcPts val="1200"/>
              </a:spcBef>
              <a:buNone/>
            </a:pPr>
            <a:r>
              <a:rPr lang="en-IN" sz="2400" b="1" dirty="0" smtClean="0"/>
              <a:t>Identifying Factors of Attrition Model</a:t>
            </a:r>
            <a:r>
              <a:rPr lang="en-IN" sz="2400" b="1" dirty="0"/>
              <a:t> </a:t>
            </a:r>
            <a:r>
              <a:rPr lang="en-IN" sz="2400" b="1" dirty="0" smtClean="0"/>
              <a:t>(in order of relative importance):</a:t>
            </a:r>
          </a:p>
          <a:p>
            <a:pPr marL="0" indent="0">
              <a:spcBef>
                <a:spcPts val="600"/>
              </a:spcBef>
              <a:buNone/>
            </a:pPr>
            <a:endParaRPr lang="en-US" sz="1600" dirty="0" smtClean="0"/>
          </a:p>
        </p:txBody>
      </p:sp>
      <p:pic>
        <p:nvPicPr>
          <p:cNvPr id="3" name="Picture 2"/>
          <p:cNvPicPr>
            <a:picLocks noChangeAspect="1"/>
          </p:cNvPicPr>
          <p:nvPr/>
        </p:nvPicPr>
        <p:blipFill>
          <a:blip r:embed="rId2"/>
          <a:stretch>
            <a:fillRect/>
          </a:stretch>
        </p:blipFill>
        <p:spPr>
          <a:xfrm>
            <a:off x="521104" y="1694329"/>
            <a:ext cx="3580249" cy="4818247"/>
          </a:xfrm>
          <a:prstGeom prst="rect">
            <a:avLst/>
          </a:prstGeom>
        </p:spPr>
      </p:pic>
      <p:sp>
        <p:nvSpPr>
          <p:cNvPr id="5" name="Content Placeholder 2"/>
          <p:cNvSpPr txBox="1">
            <a:spLocks/>
          </p:cNvSpPr>
          <p:nvPr/>
        </p:nvSpPr>
        <p:spPr>
          <a:xfrm>
            <a:off x="4477869" y="1694328"/>
            <a:ext cx="7315201" cy="4961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1200"/>
              </a:spcBef>
            </a:pPr>
            <a:r>
              <a:rPr lang="en-US" sz="1800" dirty="0" smtClean="0"/>
              <a:t>ROC </a:t>
            </a:r>
            <a:r>
              <a:rPr lang="en-US" sz="1800" dirty="0"/>
              <a:t>curve analysis is conducted on each predictor. </a:t>
            </a:r>
            <a:r>
              <a:rPr lang="en-US" sz="1800" dirty="0" smtClean="0"/>
              <a:t>After applying a </a:t>
            </a:r>
            <a:r>
              <a:rPr lang="en-US" sz="1800" dirty="0"/>
              <a:t>series of cutoffs </a:t>
            </a:r>
            <a:r>
              <a:rPr lang="en-US" sz="1800" dirty="0" smtClean="0"/>
              <a:t>to </a:t>
            </a:r>
            <a:r>
              <a:rPr lang="en-US" sz="1800" dirty="0"/>
              <a:t>the predictor data to predict the </a:t>
            </a:r>
            <a:r>
              <a:rPr lang="en-US" sz="1800" dirty="0" smtClean="0"/>
              <a:t>class, the </a:t>
            </a:r>
            <a:r>
              <a:rPr lang="en-US" sz="1800" dirty="0"/>
              <a:t>sensitivity and specificity are computed for each cutoff and the ROC curve is computed. The trapezoidal rule is used to compute the area under the ROC curve. This area is used as the measure of variable importance</a:t>
            </a:r>
            <a:r>
              <a:rPr lang="en-US" sz="1800" dirty="0" smtClean="0"/>
              <a:t>.</a:t>
            </a:r>
          </a:p>
          <a:p>
            <a:pPr algn="just">
              <a:spcBef>
                <a:spcPts val="1200"/>
              </a:spcBef>
            </a:pPr>
            <a:r>
              <a:rPr lang="en-US" sz="1800" dirty="0"/>
              <a:t>Based on this method, we see that </a:t>
            </a:r>
            <a:r>
              <a:rPr lang="en-US" sz="1800" dirty="0" smtClean="0"/>
              <a:t>Workload, </a:t>
            </a:r>
            <a:r>
              <a:rPr lang="en-US" sz="1800" dirty="0" err="1" smtClean="0"/>
              <a:t>YearsSinceLastPromotion</a:t>
            </a:r>
            <a:r>
              <a:rPr lang="en-US" sz="1800" dirty="0" smtClean="0"/>
              <a:t> </a:t>
            </a:r>
            <a:r>
              <a:rPr lang="en-US" sz="1800" dirty="0" smtClean="0"/>
              <a:t>and </a:t>
            </a:r>
            <a:r>
              <a:rPr lang="en-US" sz="1800" dirty="0" err="1" smtClean="0"/>
              <a:t>MaritalStatus</a:t>
            </a:r>
            <a:r>
              <a:rPr lang="en-US" sz="1800" dirty="0" smtClean="0"/>
              <a:t>-Single are </a:t>
            </a:r>
            <a:r>
              <a:rPr lang="en-US" sz="1800" dirty="0"/>
              <a:t>key significant </a:t>
            </a:r>
            <a:r>
              <a:rPr lang="en-US" sz="1800" dirty="0" smtClean="0"/>
              <a:t>variables.</a:t>
            </a:r>
          </a:p>
          <a:p>
            <a:pPr algn="just">
              <a:spcBef>
                <a:spcPts val="1200"/>
              </a:spcBef>
            </a:pPr>
            <a:r>
              <a:rPr lang="en-US" sz="1800" dirty="0" smtClean="0"/>
              <a:t>We also see that </a:t>
            </a:r>
            <a:r>
              <a:rPr lang="en-US" sz="1800" dirty="0" smtClean="0"/>
              <a:t>employee </a:t>
            </a:r>
            <a:r>
              <a:rPr lang="en-US" sz="1800" dirty="0" smtClean="0"/>
              <a:t>survey parameters of Job Satisfaction, </a:t>
            </a:r>
            <a:r>
              <a:rPr lang="en-US" sz="1800" dirty="0" err="1" smtClean="0"/>
              <a:t>WorkLifeBalance</a:t>
            </a:r>
            <a:r>
              <a:rPr lang="en-US" sz="1800" dirty="0" smtClean="0"/>
              <a:t> &amp; </a:t>
            </a:r>
            <a:r>
              <a:rPr lang="en-US" sz="1800" dirty="0" err="1" smtClean="0"/>
              <a:t>EnvironmentSatisfaction</a:t>
            </a:r>
            <a:r>
              <a:rPr lang="en-US" sz="1800" dirty="0" smtClean="0"/>
              <a:t> are </a:t>
            </a:r>
            <a:r>
              <a:rPr lang="en-US" sz="1800" dirty="0" smtClean="0"/>
              <a:t>significant </a:t>
            </a:r>
            <a:r>
              <a:rPr lang="en-US" sz="1800" dirty="0" smtClean="0"/>
              <a:t>variables.</a:t>
            </a:r>
            <a:endParaRPr lang="en-US" sz="1800" dirty="0"/>
          </a:p>
          <a:p>
            <a:pPr algn="just">
              <a:spcBef>
                <a:spcPts val="1200"/>
              </a:spcBef>
            </a:pPr>
            <a:r>
              <a:rPr lang="en-US" sz="1800" dirty="0" smtClean="0"/>
              <a:t>Besides</a:t>
            </a:r>
            <a:r>
              <a:rPr lang="en-US" sz="1800" dirty="0" smtClean="0"/>
              <a:t>, some other variables representing tenure with current manager, </a:t>
            </a:r>
            <a:r>
              <a:rPr lang="en-US" sz="1800" dirty="0" smtClean="0"/>
              <a:t>business </a:t>
            </a:r>
            <a:r>
              <a:rPr lang="en-US" sz="1800" dirty="0" smtClean="0"/>
              <a:t>travel, number of companies worked and research based job roles also show significance.</a:t>
            </a:r>
          </a:p>
          <a:p>
            <a:pPr algn="just">
              <a:spcBef>
                <a:spcPts val="1200"/>
              </a:spcBef>
            </a:pPr>
            <a:r>
              <a:rPr lang="en-US" sz="1800" dirty="0" smtClean="0"/>
              <a:t>Employees in Sales Executive &amp; Research Scientist/Director roles show more likelihood to attrite than other job roles.</a:t>
            </a:r>
          </a:p>
        </p:txBody>
      </p:sp>
    </p:spTree>
    <p:extLst>
      <p:ext uri="{BB962C8B-B14F-4D97-AF65-F5344CB8AC3E}">
        <p14:creationId xmlns:p14="http://schemas.microsoft.com/office/powerpoint/2010/main" val="1303108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821" y="343700"/>
            <a:ext cx="9313817" cy="856138"/>
          </a:xfrm>
        </p:spPr>
        <p:txBody>
          <a:bodyPr>
            <a:normAutofit/>
          </a:bodyPr>
          <a:lstStyle/>
          <a:p>
            <a:r>
              <a:rPr lang="en-IN" b="1" u="sng" dirty="0" smtClean="0"/>
              <a:t>Business Understanding</a:t>
            </a:r>
            <a:endParaRPr lang="en-IN" sz="2800" u="sng" dirty="0"/>
          </a:p>
        </p:txBody>
      </p:sp>
      <p:sp>
        <p:nvSpPr>
          <p:cNvPr id="6" name="Content Placeholder 2"/>
          <p:cNvSpPr>
            <a:spLocks noGrp="1"/>
          </p:cNvSpPr>
          <p:nvPr>
            <p:ph idx="1"/>
          </p:nvPr>
        </p:nvSpPr>
        <p:spPr>
          <a:xfrm>
            <a:off x="404949" y="1303598"/>
            <a:ext cx="11168742" cy="4787920"/>
          </a:xfrm>
        </p:spPr>
        <p:txBody>
          <a:bodyPr>
            <a:normAutofit/>
          </a:bodyPr>
          <a:lstStyle/>
          <a:p>
            <a:pPr marL="0" indent="0">
              <a:spcBef>
                <a:spcPts val="1200"/>
              </a:spcBef>
              <a:buNone/>
            </a:pPr>
            <a:r>
              <a:rPr lang="en-IN" sz="2000" b="1" dirty="0" smtClean="0"/>
              <a:t>Problem Statement:</a:t>
            </a:r>
          </a:p>
          <a:p>
            <a:pPr>
              <a:spcBef>
                <a:spcPts val="1200"/>
              </a:spcBef>
            </a:pPr>
            <a:r>
              <a:rPr lang="en-US" sz="1600" dirty="0" smtClean="0"/>
              <a:t>15% annual attrition is impacting XYZ company having employee strength of 4000</a:t>
            </a:r>
          </a:p>
          <a:p>
            <a:pPr>
              <a:spcBef>
                <a:spcPts val="1200"/>
              </a:spcBef>
            </a:pPr>
            <a:r>
              <a:rPr lang="en-US" sz="1600" dirty="0" smtClean="0"/>
              <a:t>Management wants to understand:</a:t>
            </a:r>
          </a:p>
          <a:p>
            <a:pPr lvl="1">
              <a:spcBef>
                <a:spcPts val="1200"/>
              </a:spcBef>
              <a:buFont typeface="Wingdings" panose="05000000000000000000" pitchFamily="2" charset="2"/>
              <a:buChar char="Ø"/>
            </a:pPr>
            <a:r>
              <a:rPr lang="en-US" sz="1600" dirty="0"/>
              <a:t>W</a:t>
            </a:r>
            <a:r>
              <a:rPr lang="en-US" sz="1600" dirty="0" smtClean="0"/>
              <a:t>hat factors to focus on for curbing attrition</a:t>
            </a:r>
          </a:p>
          <a:p>
            <a:pPr lvl="1">
              <a:spcBef>
                <a:spcPts val="1200"/>
              </a:spcBef>
              <a:buFont typeface="Wingdings" panose="05000000000000000000" pitchFamily="2" charset="2"/>
              <a:buChar char="Ø"/>
            </a:pPr>
            <a:r>
              <a:rPr lang="en-US" sz="1600" dirty="0" smtClean="0"/>
              <a:t>What changes they should make to their workplace</a:t>
            </a:r>
          </a:p>
          <a:p>
            <a:pPr lvl="1">
              <a:spcBef>
                <a:spcPts val="1200"/>
              </a:spcBef>
              <a:buFont typeface="Wingdings" panose="05000000000000000000" pitchFamily="2" charset="2"/>
              <a:buChar char="Ø"/>
            </a:pPr>
            <a:r>
              <a:rPr lang="en-US" sz="1600" dirty="0" smtClean="0"/>
              <a:t>Which factors are most important and need to be addressed right away</a:t>
            </a:r>
          </a:p>
          <a:p>
            <a:pPr marL="0" indent="0">
              <a:spcBef>
                <a:spcPts val="600"/>
              </a:spcBef>
              <a:buNone/>
            </a:pPr>
            <a:endParaRPr lang="en-US" sz="1600" dirty="0" smtClean="0"/>
          </a:p>
          <a:p>
            <a:pPr marL="0" indent="0">
              <a:spcBef>
                <a:spcPts val="0"/>
              </a:spcBef>
              <a:buNone/>
            </a:pPr>
            <a:endParaRPr lang="en-US" sz="1600" b="1" dirty="0"/>
          </a:p>
          <a:p>
            <a:pPr marL="0" indent="0">
              <a:spcBef>
                <a:spcPts val="1200"/>
              </a:spcBef>
              <a:buNone/>
            </a:pPr>
            <a:r>
              <a:rPr lang="en-US" sz="2000" b="1" dirty="0" smtClean="0"/>
              <a:t>Analysis Objectives:</a:t>
            </a:r>
          </a:p>
          <a:p>
            <a:pPr>
              <a:spcBef>
                <a:spcPts val="1200"/>
              </a:spcBef>
            </a:pPr>
            <a:r>
              <a:rPr lang="en-US" sz="1600" dirty="0" smtClean="0"/>
              <a:t>Model the probability of attrition using a logistic regression</a:t>
            </a:r>
            <a:endParaRPr lang="en-US" sz="1600" dirty="0"/>
          </a:p>
          <a:p>
            <a:pPr>
              <a:spcBef>
                <a:spcPts val="1200"/>
              </a:spcBef>
            </a:pPr>
            <a:r>
              <a:rPr lang="en-US" sz="1600" dirty="0" smtClean="0"/>
              <a:t>Use model results to understand what changes management should make to workplace</a:t>
            </a:r>
          </a:p>
          <a:p>
            <a:pPr>
              <a:spcBef>
                <a:spcPts val="1200"/>
              </a:spcBef>
            </a:pPr>
            <a:r>
              <a:rPr lang="en-US" sz="1600" dirty="0" smtClean="0"/>
              <a:t>Identify the most important factors/variables</a:t>
            </a:r>
            <a:endParaRPr lang="en-IN" sz="1400" dirty="0"/>
          </a:p>
        </p:txBody>
      </p:sp>
    </p:spTree>
    <p:extLst>
      <p:ext uri="{BB962C8B-B14F-4D97-AF65-F5344CB8AC3E}">
        <p14:creationId xmlns:p14="http://schemas.microsoft.com/office/powerpoint/2010/main" val="40789942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821" y="343700"/>
            <a:ext cx="9313817" cy="856138"/>
          </a:xfrm>
        </p:spPr>
        <p:txBody>
          <a:bodyPr>
            <a:normAutofit/>
          </a:bodyPr>
          <a:lstStyle/>
          <a:p>
            <a:r>
              <a:rPr lang="en-IN" b="1" u="sng" dirty="0" smtClean="0"/>
              <a:t>Model Deployment</a:t>
            </a:r>
            <a:endParaRPr lang="en-IN" sz="2800" u="sng" dirty="0"/>
          </a:p>
        </p:txBody>
      </p:sp>
      <p:sp>
        <p:nvSpPr>
          <p:cNvPr id="6" name="Content Placeholder 2"/>
          <p:cNvSpPr>
            <a:spLocks noGrp="1"/>
          </p:cNvSpPr>
          <p:nvPr>
            <p:ph idx="1"/>
          </p:nvPr>
        </p:nvSpPr>
        <p:spPr>
          <a:xfrm>
            <a:off x="404949" y="1303598"/>
            <a:ext cx="11168742" cy="4787920"/>
          </a:xfrm>
        </p:spPr>
        <p:txBody>
          <a:bodyPr>
            <a:normAutofit/>
          </a:bodyPr>
          <a:lstStyle/>
          <a:p>
            <a:pPr marL="0" indent="0">
              <a:spcBef>
                <a:spcPts val="1200"/>
              </a:spcBef>
              <a:buNone/>
            </a:pPr>
            <a:r>
              <a:rPr lang="en-IN" sz="2400" b="1" dirty="0" smtClean="0"/>
              <a:t>Recommendations to Management:</a:t>
            </a:r>
          </a:p>
          <a:p>
            <a:pPr algn="just">
              <a:lnSpc>
                <a:spcPct val="120000"/>
              </a:lnSpc>
              <a:spcBef>
                <a:spcPts val="1200"/>
              </a:spcBef>
            </a:pPr>
            <a:r>
              <a:rPr lang="en-US" sz="1800" dirty="0"/>
              <a:t>Given </a:t>
            </a:r>
            <a:r>
              <a:rPr lang="en-US" sz="1800" dirty="0" smtClean="0"/>
              <a:t>our probability </a:t>
            </a:r>
            <a:r>
              <a:rPr lang="en-US" sz="1800" dirty="0"/>
              <a:t>prediction model exhibits good accuracy, sensitivity, specificity and decent discriminative power in terms of significant advantage from random model as seen through gains &amp; lift charts, KS-statistic, ROC curve, the management can use this model to predict likelihood of employee attrition in their company.</a:t>
            </a:r>
          </a:p>
          <a:p>
            <a:pPr algn="just">
              <a:lnSpc>
                <a:spcPct val="120000"/>
              </a:lnSpc>
              <a:spcBef>
                <a:spcPts val="1200"/>
              </a:spcBef>
            </a:pPr>
            <a:r>
              <a:rPr lang="en-US" sz="1800" dirty="0"/>
              <a:t>It appears that </a:t>
            </a:r>
            <a:r>
              <a:rPr lang="en-US" sz="1800" dirty="0" smtClean="0"/>
              <a:t>unmarried </a:t>
            </a:r>
            <a:r>
              <a:rPr lang="en-US" sz="1800" dirty="0"/>
              <a:t>employees </a:t>
            </a:r>
            <a:r>
              <a:rPr lang="en-US" sz="1800" dirty="0"/>
              <a:t>are more likely to attrite than others. </a:t>
            </a:r>
            <a:r>
              <a:rPr lang="en-US" sz="1800" dirty="0" smtClean="0"/>
              <a:t>Employees with </a:t>
            </a:r>
            <a:r>
              <a:rPr lang="en-US" sz="1800" dirty="0" smtClean="0"/>
              <a:t>workload </a:t>
            </a:r>
            <a:r>
              <a:rPr lang="en-US" sz="1800" dirty="0"/>
              <a:t>but not promoted since long time </a:t>
            </a:r>
            <a:r>
              <a:rPr lang="en-US" sz="1800" dirty="0" smtClean="0"/>
              <a:t>are also a possible segment likely to attrite. </a:t>
            </a:r>
            <a:r>
              <a:rPr lang="en-US" sz="1800" dirty="0"/>
              <a:t>The management needs to find ways how to involve such people in </a:t>
            </a:r>
            <a:r>
              <a:rPr lang="en-US" sz="1800" dirty="0" smtClean="0"/>
              <a:t>more important </a:t>
            </a:r>
            <a:r>
              <a:rPr lang="en-US" sz="1800" dirty="0"/>
              <a:t>projects which can provide them visibility and opportunities of promotion</a:t>
            </a:r>
            <a:r>
              <a:rPr lang="en-US" sz="1800" dirty="0" smtClean="0"/>
              <a:t>.</a:t>
            </a:r>
          </a:p>
          <a:p>
            <a:pPr algn="just">
              <a:lnSpc>
                <a:spcPct val="120000"/>
              </a:lnSpc>
              <a:spcBef>
                <a:spcPts val="1200"/>
              </a:spcBef>
            </a:pPr>
            <a:r>
              <a:rPr lang="en-US" sz="1800" dirty="0" smtClean="0"/>
              <a:t>Further, the management needs to take care of employees who have worked long years in multiple </a:t>
            </a:r>
            <a:r>
              <a:rPr lang="en-US" sz="1800" dirty="0" smtClean="0"/>
              <a:t>companies and/or with the same manager </a:t>
            </a:r>
            <a:r>
              <a:rPr lang="en-US" sz="1800" dirty="0" smtClean="0"/>
              <a:t>previously and who </a:t>
            </a:r>
            <a:r>
              <a:rPr lang="en-US" sz="1800" dirty="0" smtClean="0"/>
              <a:t>may have business travel. </a:t>
            </a:r>
            <a:r>
              <a:rPr lang="en-US" sz="1800" dirty="0" smtClean="0"/>
              <a:t>These people could be highly trained and in high impact important roles and their exits would have a strong impact on the company’s operations.</a:t>
            </a:r>
          </a:p>
          <a:p>
            <a:pPr algn="just">
              <a:lnSpc>
                <a:spcPct val="120000"/>
              </a:lnSpc>
              <a:spcBef>
                <a:spcPts val="1200"/>
              </a:spcBef>
            </a:pPr>
            <a:r>
              <a:rPr lang="en-US" sz="1800" dirty="0" smtClean="0"/>
              <a:t>Management also needs to particularly address Sales Executive and Research Scientist/Director job role employees (through incentives or challenging projects) since these are more likely to attrite than other job roles. </a:t>
            </a:r>
          </a:p>
          <a:p>
            <a:pPr algn="just">
              <a:lnSpc>
                <a:spcPct val="120000"/>
              </a:lnSpc>
              <a:spcBef>
                <a:spcPts val="1200"/>
              </a:spcBef>
            </a:pPr>
            <a:endParaRPr lang="en-US" sz="1900" dirty="0"/>
          </a:p>
          <a:p>
            <a:pPr algn="just">
              <a:lnSpc>
                <a:spcPct val="120000"/>
              </a:lnSpc>
              <a:spcBef>
                <a:spcPts val="1200"/>
              </a:spcBef>
            </a:pPr>
            <a:endParaRPr lang="en-US" sz="2000" dirty="0"/>
          </a:p>
          <a:p>
            <a:pPr algn="just">
              <a:lnSpc>
                <a:spcPct val="120000"/>
              </a:lnSpc>
              <a:spcBef>
                <a:spcPts val="1200"/>
              </a:spcBef>
            </a:pPr>
            <a:endParaRPr lang="en-US" sz="1900" dirty="0" smtClean="0"/>
          </a:p>
          <a:p>
            <a:pPr algn="just">
              <a:lnSpc>
                <a:spcPct val="120000"/>
              </a:lnSpc>
              <a:spcBef>
                <a:spcPts val="1200"/>
              </a:spcBef>
            </a:pPr>
            <a:endParaRPr lang="en-US" sz="1900" dirty="0"/>
          </a:p>
        </p:txBody>
      </p:sp>
    </p:spTree>
    <p:extLst>
      <p:ext uri="{BB962C8B-B14F-4D97-AF65-F5344CB8AC3E}">
        <p14:creationId xmlns:p14="http://schemas.microsoft.com/office/powerpoint/2010/main" val="3223874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23657" y="2757715"/>
            <a:ext cx="3198504" cy="707886"/>
          </a:xfrm>
          <a:prstGeom prst="rect">
            <a:avLst/>
          </a:prstGeom>
          <a:noFill/>
        </p:spPr>
        <p:txBody>
          <a:bodyPr wrap="none" rtlCol="0">
            <a:spAutoFit/>
          </a:bodyPr>
          <a:lstStyle/>
          <a:p>
            <a:r>
              <a:rPr lang="en-US" sz="4000" dirty="0" smtClean="0">
                <a:latin typeface="Times New Roman" panose="02020603050405020304" pitchFamily="18" charset="0"/>
                <a:cs typeface="Times New Roman" panose="02020603050405020304" pitchFamily="18" charset="0"/>
              </a:rPr>
              <a:t>THANK YOU</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404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821" y="343700"/>
            <a:ext cx="9313817" cy="856138"/>
          </a:xfrm>
        </p:spPr>
        <p:txBody>
          <a:bodyPr>
            <a:normAutofit/>
          </a:bodyPr>
          <a:lstStyle/>
          <a:p>
            <a:r>
              <a:rPr lang="en-IN" b="1" u="sng" dirty="0" smtClean="0"/>
              <a:t>Analysis Approach</a:t>
            </a:r>
            <a:endParaRPr lang="en-IN" sz="2800" u="sng" dirty="0"/>
          </a:p>
        </p:txBody>
      </p:sp>
      <p:sp>
        <p:nvSpPr>
          <p:cNvPr id="5" name="Rectangle 4"/>
          <p:cNvSpPr/>
          <p:nvPr/>
        </p:nvSpPr>
        <p:spPr>
          <a:xfrm rot="5400000">
            <a:off x="547261" y="3172339"/>
            <a:ext cx="1433761" cy="260398"/>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Freeform 5"/>
          <p:cNvSpPr/>
          <p:nvPr/>
        </p:nvSpPr>
        <p:spPr>
          <a:xfrm>
            <a:off x="679067" y="2298300"/>
            <a:ext cx="2893324" cy="1153822"/>
          </a:xfrm>
          <a:custGeom>
            <a:avLst/>
            <a:gdLst>
              <a:gd name="connsiteX0" fmla="*/ 0 w 2218531"/>
              <a:gd name="connsiteY0" fmla="*/ 133112 h 1331118"/>
              <a:gd name="connsiteX1" fmla="*/ 133112 w 2218531"/>
              <a:gd name="connsiteY1" fmla="*/ 0 h 1331118"/>
              <a:gd name="connsiteX2" fmla="*/ 2085419 w 2218531"/>
              <a:gd name="connsiteY2" fmla="*/ 0 h 1331118"/>
              <a:gd name="connsiteX3" fmla="*/ 2218531 w 2218531"/>
              <a:gd name="connsiteY3" fmla="*/ 133112 h 1331118"/>
              <a:gd name="connsiteX4" fmla="*/ 2218531 w 2218531"/>
              <a:gd name="connsiteY4" fmla="*/ 1198006 h 1331118"/>
              <a:gd name="connsiteX5" fmla="*/ 2085419 w 2218531"/>
              <a:gd name="connsiteY5" fmla="*/ 1331118 h 1331118"/>
              <a:gd name="connsiteX6" fmla="*/ 133112 w 2218531"/>
              <a:gd name="connsiteY6" fmla="*/ 1331118 h 1331118"/>
              <a:gd name="connsiteX7" fmla="*/ 0 w 2218531"/>
              <a:gd name="connsiteY7" fmla="*/ 1198006 h 1331118"/>
              <a:gd name="connsiteX8" fmla="*/ 0 w 2218531"/>
              <a:gd name="connsiteY8" fmla="*/ 133112 h 133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8531" h="1331118">
                <a:moveTo>
                  <a:pt x="0" y="133112"/>
                </a:moveTo>
                <a:cubicBezTo>
                  <a:pt x="0" y="59596"/>
                  <a:pt x="59596" y="0"/>
                  <a:pt x="133112" y="0"/>
                </a:cubicBezTo>
                <a:lnTo>
                  <a:pt x="2085419" y="0"/>
                </a:lnTo>
                <a:cubicBezTo>
                  <a:pt x="2158935" y="0"/>
                  <a:pt x="2218531" y="59596"/>
                  <a:pt x="2218531" y="133112"/>
                </a:cubicBezTo>
                <a:lnTo>
                  <a:pt x="2218531" y="1198006"/>
                </a:lnTo>
                <a:cubicBezTo>
                  <a:pt x="2218531" y="1271522"/>
                  <a:pt x="2158935" y="1331118"/>
                  <a:pt x="2085419" y="1331118"/>
                </a:cubicBezTo>
                <a:lnTo>
                  <a:pt x="133112" y="1331118"/>
                </a:lnTo>
                <a:cubicBezTo>
                  <a:pt x="59596" y="1331118"/>
                  <a:pt x="0" y="1271522"/>
                  <a:pt x="0" y="1198006"/>
                </a:cubicBezTo>
                <a:lnTo>
                  <a:pt x="0" y="133112"/>
                </a:lnTo>
                <a:close/>
              </a:path>
            </a:pathLst>
          </a:custGeom>
          <a:solidFill>
            <a:schemeClr val="accent2">
              <a:lumMod val="20000"/>
              <a:lumOff val="80000"/>
            </a:schemeClr>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947" tIns="99947" rIns="99947" bIns="99947"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Data Collection  from multiple tables – Initial Cleaning and Merging</a:t>
            </a:r>
            <a:endParaRPr lang="en-US" sz="1600" kern="1200" dirty="0">
              <a:solidFill>
                <a:schemeClr val="tx1"/>
              </a:solidFill>
            </a:endParaRPr>
          </a:p>
        </p:txBody>
      </p:sp>
      <p:sp>
        <p:nvSpPr>
          <p:cNvPr id="7" name="Rectangle 6"/>
          <p:cNvSpPr/>
          <p:nvPr/>
        </p:nvSpPr>
        <p:spPr>
          <a:xfrm rot="5400000">
            <a:off x="547261" y="4614617"/>
            <a:ext cx="1433761" cy="260398"/>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 name="Freeform 7"/>
          <p:cNvSpPr/>
          <p:nvPr/>
        </p:nvSpPr>
        <p:spPr>
          <a:xfrm>
            <a:off x="679067" y="3740579"/>
            <a:ext cx="2893324" cy="1153822"/>
          </a:xfrm>
          <a:custGeom>
            <a:avLst/>
            <a:gdLst>
              <a:gd name="connsiteX0" fmla="*/ 0 w 2218531"/>
              <a:gd name="connsiteY0" fmla="*/ 133112 h 1331118"/>
              <a:gd name="connsiteX1" fmla="*/ 133112 w 2218531"/>
              <a:gd name="connsiteY1" fmla="*/ 0 h 1331118"/>
              <a:gd name="connsiteX2" fmla="*/ 2085419 w 2218531"/>
              <a:gd name="connsiteY2" fmla="*/ 0 h 1331118"/>
              <a:gd name="connsiteX3" fmla="*/ 2218531 w 2218531"/>
              <a:gd name="connsiteY3" fmla="*/ 133112 h 1331118"/>
              <a:gd name="connsiteX4" fmla="*/ 2218531 w 2218531"/>
              <a:gd name="connsiteY4" fmla="*/ 1198006 h 1331118"/>
              <a:gd name="connsiteX5" fmla="*/ 2085419 w 2218531"/>
              <a:gd name="connsiteY5" fmla="*/ 1331118 h 1331118"/>
              <a:gd name="connsiteX6" fmla="*/ 133112 w 2218531"/>
              <a:gd name="connsiteY6" fmla="*/ 1331118 h 1331118"/>
              <a:gd name="connsiteX7" fmla="*/ 0 w 2218531"/>
              <a:gd name="connsiteY7" fmla="*/ 1198006 h 1331118"/>
              <a:gd name="connsiteX8" fmla="*/ 0 w 2218531"/>
              <a:gd name="connsiteY8" fmla="*/ 133112 h 133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8531" h="1331118">
                <a:moveTo>
                  <a:pt x="0" y="133112"/>
                </a:moveTo>
                <a:cubicBezTo>
                  <a:pt x="0" y="59596"/>
                  <a:pt x="59596" y="0"/>
                  <a:pt x="133112" y="0"/>
                </a:cubicBezTo>
                <a:lnTo>
                  <a:pt x="2085419" y="0"/>
                </a:lnTo>
                <a:cubicBezTo>
                  <a:pt x="2158935" y="0"/>
                  <a:pt x="2218531" y="59596"/>
                  <a:pt x="2218531" y="133112"/>
                </a:cubicBezTo>
                <a:lnTo>
                  <a:pt x="2218531" y="1198006"/>
                </a:lnTo>
                <a:cubicBezTo>
                  <a:pt x="2218531" y="1271522"/>
                  <a:pt x="2158935" y="1331118"/>
                  <a:pt x="2085419" y="1331118"/>
                </a:cubicBezTo>
                <a:lnTo>
                  <a:pt x="133112" y="1331118"/>
                </a:lnTo>
                <a:cubicBezTo>
                  <a:pt x="59596" y="1331118"/>
                  <a:pt x="0" y="1271522"/>
                  <a:pt x="0" y="1198006"/>
                </a:cubicBezTo>
                <a:lnTo>
                  <a:pt x="0" y="133112"/>
                </a:lnTo>
                <a:close/>
              </a:path>
            </a:pathLst>
          </a:custGeom>
          <a:solidFill>
            <a:schemeClr val="accent2">
              <a:lumMod val="20000"/>
              <a:lumOff val="80000"/>
            </a:schemeClr>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947" tIns="99947" rIns="99947" bIns="99947" numCol="1" spcCol="1270" anchor="ctr" anchorCtr="0">
            <a:noAutofit/>
          </a:bodyPr>
          <a:lstStyle/>
          <a:p>
            <a:pPr algn="ctr" defTabSz="711200">
              <a:lnSpc>
                <a:spcPct val="90000"/>
              </a:lnSpc>
              <a:spcBef>
                <a:spcPct val="0"/>
              </a:spcBef>
              <a:spcAft>
                <a:spcPct val="35000"/>
              </a:spcAft>
            </a:pPr>
            <a:r>
              <a:rPr lang="en-US" sz="1600" dirty="0">
                <a:solidFill>
                  <a:schemeClr val="tx1"/>
                </a:solidFill>
              </a:rPr>
              <a:t>Data Cleaning – Treatment of missing and outlier values</a:t>
            </a:r>
          </a:p>
        </p:txBody>
      </p:sp>
      <p:sp>
        <p:nvSpPr>
          <p:cNvPr id="9" name="Rectangle 8"/>
          <p:cNvSpPr/>
          <p:nvPr/>
        </p:nvSpPr>
        <p:spPr>
          <a:xfrm>
            <a:off x="1270548" y="5379419"/>
            <a:ext cx="3835306" cy="173073"/>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Freeform 9"/>
          <p:cNvSpPr/>
          <p:nvPr/>
        </p:nvSpPr>
        <p:spPr>
          <a:xfrm>
            <a:off x="679067" y="5182857"/>
            <a:ext cx="2893324" cy="1153822"/>
          </a:xfrm>
          <a:custGeom>
            <a:avLst/>
            <a:gdLst>
              <a:gd name="connsiteX0" fmla="*/ 0 w 2218531"/>
              <a:gd name="connsiteY0" fmla="*/ 133112 h 1331118"/>
              <a:gd name="connsiteX1" fmla="*/ 133112 w 2218531"/>
              <a:gd name="connsiteY1" fmla="*/ 0 h 1331118"/>
              <a:gd name="connsiteX2" fmla="*/ 2085419 w 2218531"/>
              <a:gd name="connsiteY2" fmla="*/ 0 h 1331118"/>
              <a:gd name="connsiteX3" fmla="*/ 2218531 w 2218531"/>
              <a:gd name="connsiteY3" fmla="*/ 133112 h 1331118"/>
              <a:gd name="connsiteX4" fmla="*/ 2218531 w 2218531"/>
              <a:gd name="connsiteY4" fmla="*/ 1198006 h 1331118"/>
              <a:gd name="connsiteX5" fmla="*/ 2085419 w 2218531"/>
              <a:gd name="connsiteY5" fmla="*/ 1331118 h 1331118"/>
              <a:gd name="connsiteX6" fmla="*/ 133112 w 2218531"/>
              <a:gd name="connsiteY6" fmla="*/ 1331118 h 1331118"/>
              <a:gd name="connsiteX7" fmla="*/ 0 w 2218531"/>
              <a:gd name="connsiteY7" fmla="*/ 1198006 h 1331118"/>
              <a:gd name="connsiteX8" fmla="*/ 0 w 2218531"/>
              <a:gd name="connsiteY8" fmla="*/ 133112 h 133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8531" h="1331118">
                <a:moveTo>
                  <a:pt x="0" y="133112"/>
                </a:moveTo>
                <a:cubicBezTo>
                  <a:pt x="0" y="59596"/>
                  <a:pt x="59596" y="0"/>
                  <a:pt x="133112" y="0"/>
                </a:cubicBezTo>
                <a:lnTo>
                  <a:pt x="2085419" y="0"/>
                </a:lnTo>
                <a:cubicBezTo>
                  <a:pt x="2158935" y="0"/>
                  <a:pt x="2218531" y="59596"/>
                  <a:pt x="2218531" y="133112"/>
                </a:cubicBezTo>
                <a:lnTo>
                  <a:pt x="2218531" y="1198006"/>
                </a:lnTo>
                <a:cubicBezTo>
                  <a:pt x="2218531" y="1271522"/>
                  <a:pt x="2158935" y="1331118"/>
                  <a:pt x="2085419" y="1331118"/>
                </a:cubicBezTo>
                <a:lnTo>
                  <a:pt x="133112" y="1331118"/>
                </a:lnTo>
                <a:cubicBezTo>
                  <a:pt x="59596" y="1331118"/>
                  <a:pt x="0" y="1271522"/>
                  <a:pt x="0" y="1198006"/>
                </a:cubicBezTo>
                <a:lnTo>
                  <a:pt x="0" y="133112"/>
                </a:lnTo>
                <a:close/>
              </a:path>
            </a:pathLst>
          </a:custGeom>
          <a:solidFill>
            <a:schemeClr val="accent2">
              <a:lumMod val="20000"/>
              <a:lumOff val="80000"/>
            </a:schemeClr>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947" tIns="99947" rIns="99947" bIns="99947" numCol="1" spcCol="1270" anchor="ctr" anchorCtr="0">
            <a:noAutofit/>
          </a:bodyPr>
          <a:lstStyle/>
          <a:p>
            <a:pPr algn="ctr" defTabSz="711200">
              <a:lnSpc>
                <a:spcPct val="90000"/>
              </a:lnSpc>
              <a:spcBef>
                <a:spcPct val="0"/>
              </a:spcBef>
              <a:spcAft>
                <a:spcPct val="35000"/>
              </a:spcAft>
            </a:pPr>
            <a:r>
              <a:rPr lang="en-US" sz="1600" dirty="0">
                <a:solidFill>
                  <a:schemeClr val="tx1"/>
                </a:solidFill>
              </a:rPr>
              <a:t>Create Derived Metrics and Data Transformations</a:t>
            </a:r>
          </a:p>
        </p:txBody>
      </p:sp>
      <p:sp>
        <p:nvSpPr>
          <p:cNvPr id="11" name="Rectangle 10"/>
          <p:cNvSpPr/>
          <p:nvPr/>
        </p:nvSpPr>
        <p:spPr>
          <a:xfrm rot="16200000">
            <a:off x="4395381" y="4614617"/>
            <a:ext cx="1433761" cy="260398"/>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 name="Freeform 11"/>
          <p:cNvSpPr/>
          <p:nvPr/>
        </p:nvSpPr>
        <p:spPr>
          <a:xfrm>
            <a:off x="4527189" y="5182857"/>
            <a:ext cx="2893324" cy="1153822"/>
          </a:xfrm>
          <a:custGeom>
            <a:avLst/>
            <a:gdLst>
              <a:gd name="connsiteX0" fmla="*/ 0 w 2218531"/>
              <a:gd name="connsiteY0" fmla="*/ 133112 h 1331118"/>
              <a:gd name="connsiteX1" fmla="*/ 133112 w 2218531"/>
              <a:gd name="connsiteY1" fmla="*/ 0 h 1331118"/>
              <a:gd name="connsiteX2" fmla="*/ 2085419 w 2218531"/>
              <a:gd name="connsiteY2" fmla="*/ 0 h 1331118"/>
              <a:gd name="connsiteX3" fmla="*/ 2218531 w 2218531"/>
              <a:gd name="connsiteY3" fmla="*/ 133112 h 1331118"/>
              <a:gd name="connsiteX4" fmla="*/ 2218531 w 2218531"/>
              <a:gd name="connsiteY4" fmla="*/ 1198006 h 1331118"/>
              <a:gd name="connsiteX5" fmla="*/ 2085419 w 2218531"/>
              <a:gd name="connsiteY5" fmla="*/ 1331118 h 1331118"/>
              <a:gd name="connsiteX6" fmla="*/ 133112 w 2218531"/>
              <a:gd name="connsiteY6" fmla="*/ 1331118 h 1331118"/>
              <a:gd name="connsiteX7" fmla="*/ 0 w 2218531"/>
              <a:gd name="connsiteY7" fmla="*/ 1198006 h 1331118"/>
              <a:gd name="connsiteX8" fmla="*/ 0 w 2218531"/>
              <a:gd name="connsiteY8" fmla="*/ 133112 h 133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8531" h="1331118">
                <a:moveTo>
                  <a:pt x="0" y="133112"/>
                </a:moveTo>
                <a:cubicBezTo>
                  <a:pt x="0" y="59596"/>
                  <a:pt x="59596" y="0"/>
                  <a:pt x="133112" y="0"/>
                </a:cubicBezTo>
                <a:lnTo>
                  <a:pt x="2085419" y="0"/>
                </a:lnTo>
                <a:cubicBezTo>
                  <a:pt x="2158935" y="0"/>
                  <a:pt x="2218531" y="59596"/>
                  <a:pt x="2218531" y="133112"/>
                </a:cubicBezTo>
                <a:lnTo>
                  <a:pt x="2218531" y="1198006"/>
                </a:lnTo>
                <a:cubicBezTo>
                  <a:pt x="2218531" y="1271522"/>
                  <a:pt x="2158935" y="1331118"/>
                  <a:pt x="2085419" y="1331118"/>
                </a:cubicBezTo>
                <a:lnTo>
                  <a:pt x="133112" y="1331118"/>
                </a:lnTo>
                <a:cubicBezTo>
                  <a:pt x="59596" y="1331118"/>
                  <a:pt x="0" y="1271522"/>
                  <a:pt x="0" y="1198006"/>
                </a:cubicBezTo>
                <a:lnTo>
                  <a:pt x="0" y="133112"/>
                </a:lnTo>
                <a:close/>
              </a:path>
            </a:pathLst>
          </a:custGeom>
          <a:solidFill>
            <a:schemeClr val="accent1">
              <a:lumMod val="20000"/>
              <a:lumOff val="80000"/>
            </a:schemeClr>
          </a:solidFill>
          <a:ln>
            <a:solidFill>
              <a:schemeClr val="accent1">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947" tIns="99947" rIns="99947" bIns="99947" numCol="1" spcCol="1270" anchor="ctr" anchorCtr="0">
            <a:noAutofit/>
          </a:bodyPr>
          <a:lstStyle/>
          <a:p>
            <a:pPr algn="ctr" defTabSz="711200">
              <a:lnSpc>
                <a:spcPct val="90000"/>
              </a:lnSpc>
              <a:spcBef>
                <a:spcPct val="0"/>
              </a:spcBef>
              <a:spcAft>
                <a:spcPct val="35000"/>
              </a:spcAft>
            </a:pPr>
            <a:r>
              <a:rPr lang="en-US" sz="1600" dirty="0">
                <a:solidFill>
                  <a:schemeClr val="tx1"/>
                </a:solidFill>
              </a:rPr>
              <a:t>Split Data into Train and Test</a:t>
            </a:r>
          </a:p>
        </p:txBody>
      </p:sp>
      <p:sp>
        <p:nvSpPr>
          <p:cNvPr id="13" name="Rectangle 12"/>
          <p:cNvSpPr/>
          <p:nvPr/>
        </p:nvSpPr>
        <p:spPr>
          <a:xfrm rot="16200000">
            <a:off x="4395381" y="3172339"/>
            <a:ext cx="1433761" cy="260398"/>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4" name="Freeform 13"/>
          <p:cNvSpPr/>
          <p:nvPr/>
        </p:nvSpPr>
        <p:spPr>
          <a:xfrm>
            <a:off x="4527189" y="3740579"/>
            <a:ext cx="2893324" cy="1153822"/>
          </a:xfrm>
          <a:custGeom>
            <a:avLst/>
            <a:gdLst>
              <a:gd name="connsiteX0" fmla="*/ 0 w 2218531"/>
              <a:gd name="connsiteY0" fmla="*/ 133112 h 1331118"/>
              <a:gd name="connsiteX1" fmla="*/ 133112 w 2218531"/>
              <a:gd name="connsiteY1" fmla="*/ 0 h 1331118"/>
              <a:gd name="connsiteX2" fmla="*/ 2085419 w 2218531"/>
              <a:gd name="connsiteY2" fmla="*/ 0 h 1331118"/>
              <a:gd name="connsiteX3" fmla="*/ 2218531 w 2218531"/>
              <a:gd name="connsiteY3" fmla="*/ 133112 h 1331118"/>
              <a:gd name="connsiteX4" fmla="*/ 2218531 w 2218531"/>
              <a:gd name="connsiteY4" fmla="*/ 1198006 h 1331118"/>
              <a:gd name="connsiteX5" fmla="*/ 2085419 w 2218531"/>
              <a:gd name="connsiteY5" fmla="*/ 1331118 h 1331118"/>
              <a:gd name="connsiteX6" fmla="*/ 133112 w 2218531"/>
              <a:gd name="connsiteY6" fmla="*/ 1331118 h 1331118"/>
              <a:gd name="connsiteX7" fmla="*/ 0 w 2218531"/>
              <a:gd name="connsiteY7" fmla="*/ 1198006 h 1331118"/>
              <a:gd name="connsiteX8" fmla="*/ 0 w 2218531"/>
              <a:gd name="connsiteY8" fmla="*/ 133112 h 133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8531" h="1331118">
                <a:moveTo>
                  <a:pt x="0" y="133112"/>
                </a:moveTo>
                <a:cubicBezTo>
                  <a:pt x="0" y="59596"/>
                  <a:pt x="59596" y="0"/>
                  <a:pt x="133112" y="0"/>
                </a:cubicBezTo>
                <a:lnTo>
                  <a:pt x="2085419" y="0"/>
                </a:lnTo>
                <a:cubicBezTo>
                  <a:pt x="2158935" y="0"/>
                  <a:pt x="2218531" y="59596"/>
                  <a:pt x="2218531" y="133112"/>
                </a:cubicBezTo>
                <a:lnTo>
                  <a:pt x="2218531" y="1198006"/>
                </a:lnTo>
                <a:cubicBezTo>
                  <a:pt x="2218531" y="1271522"/>
                  <a:pt x="2158935" y="1331118"/>
                  <a:pt x="2085419" y="1331118"/>
                </a:cubicBezTo>
                <a:lnTo>
                  <a:pt x="133112" y="1331118"/>
                </a:lnTo>
                <a:cubicBezTo>
                  <a:pt x="59596" y="1331118"/>
                  <a:pt x="0" y="1271522"/>
                  <a:pt x="0" y="1198006"/>
                </a:cubicBezTo>
                <a:lnTo>
                  <a:pt x="0" y="133112"/>
                </a:lnTo>
                <a:close/>
              </a:path>
            </a:pathLst>
          </a:custGeom>
          <a:solidFill>
            <a:schemeClr val="accent1">
              <a:lumMod val="20000"/>
              <a:lumOff val="80000"/>
            </a:schemeClr>
          </a:solidFill>
          <a:ln>
            <a:solidFill>
              <a:schemeClr val="accent1">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947" tIns="99947" rIns="99947" bIns="99947" numCol="1" spcCol="1270" anchor="ctr" anchorCtr="0">
            <a:noAutofit/>
          </a:bodyPr>
          <a:lstStyle/>
          <a:p>
            <a:pPr algn="ctr" defTabSz="711200">
              <a:lnSpc>
                <a:spcPct val="90000"/>
              </a:lnSpc>
              <a:spcBef>
                <a:spcPct val="0"/>
              </a:spcBef>
              <a:spcAft>
                <a:spcPct val="35000"/>
              </a:spcAft>
            </a:pPr>
            <a:r>
              <a:rPr lang="en-US" sz="1600" dirty="0">
                <a:solidFill>
                  <a:schemeClr val="tx1"/>
                </a:solidFill>
              </a:rPr>
              <a:t>Feature Selection through WOE and Information Value</a:t>
            </a:r>
          </a:p>
        </p:txBody>
      </p:sp>
      <p:sp>
        <p:nvSpPr>
          <p:cNvPr id="15" name="Rectangle 14"/>
          <p:cNvSpPr/>
          <p:nvPr/>
        </p:nvSpPr>
        <p:spPr>
          <a:xfrm>
            <a:off x="5118668" y="2494862"/>
            <a:ext cx="3835306" cy="173073"/>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Freeform 15"/>
          <p:cNvSpPr/>
          <p:nvPr/>
        </p:nvSpPr>
        <p:spPr>
          <a:xfrm>
            <a:off x="4527189" y="2298300"/>
            <a:ext cx="2893324" cy="1153822"/>
          </a:xfrm>
          <a:custGeom>
            <a:avLst/>
            <a:gdLst>
              <a:gd name="connsiteX0" fmla="*/ 0 w 2218531"/>
              <a:gd name="connsiteY0" fmla="*/ 133112 h 1331118"/>
              <a:gd name="connsiteX1" fmla="*/ 133112 w 2218531"/>
              <a:gd name="connsiteY1" fmla="*/ 0 h 1331118"/>
              <a:gd name="connsiteX2" fmla="*/ 2085419 w 2218531"/>
              <a:gd name="connsiteY2" fmla="*/ 0 h 1331118"/>
              <a:gd name="connsiteX3" fmla="*/ 2218531 w 2218531"/>
              <a:gd name="connsiteY3" fmla="*/ 133112 h 1331118"/>
              <a:gd name="connsiteX4" fmla="*/ 2218531 w 2218531"/>
              <a:gd name="connsiteY4" fmla="*/ 1198006 h 1331118"/>
              <a:gd name="connsiteX5" fmla="*/ 2085419 w 2218531"/>
              <a:gd name="connsiteY5" fmla="*/ 1331118 h 1331118"/>
              <a:gd name="connsiteX6" fmla="*/ 133112 w 2218531"/>
              <a:gd name="connsiteY6" fmla="*/ 1331118 h 1331118"/>
              <a:gd name="connsiteX7" fmla="*/ 0 w 2218531"/>
              <a:gd name="connsiteY7" fmla="*/ 1198006 h 1331118"/>
              <a:gd name="connsiteX8" fmla="*/ 0 w 2218531"/>
              <a:gd name="connsiteY8" fmla="*/ 133112 h 133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8531" h="1331118">
                <a:moveTo>
                  <a:pt x="0" y="133112"/>
                </a:moveTo>
                <a:cubicBezTo>
                  <a:pt x="0" y="59596"/>
                  <a:pt x="59596" y="0"/>
                  <a:pt x="133112" y="0"/>
                </a:cubicBezTo>
                <a:lnTo>
                  <a:pt x="2085419" y="0"/>
                </a:lnTo>
                <a:cubicBezTo>
                  <a:pt x="2158935" y="0"/>
                  <a:pt x="2218531" y="59596"/>
                  <a:pt x="2218531" y="133112"/>
                </a:cubicBezTo>
                <a:lnTo>
                  <a:pt x="2218531" y="1198006"/>
                </a:lnTo>
                <a:cubicBezTo>
                  <a:pt x="2218531" y="1271522"/>
                  <a:pt x="2158935" y="1331118"/>
                  <a:pt x="2085419" y="1331118"/>
                </a:cubicBezTo>
                <a:lnTo>
                  <a:pt x="133112" y="1331118"/>
                </a:lnTo>
                <a:cubicBezTo>
                  <a:pt x="59596" y="1331118"/>
                  <a:pt x="0" y="1271522"/>
                  <a:pt x="0" y="1198006"/>
                </a:cubicBezTo>
                <a:lnTo>
                  <a:pt x="0" y="133112"/>
                </a:lnTo>
                <a:close/>
              </a:path>
            </a:pathLst>
          </a:custGeom>
          <a:solidFill>
            <a:schemeClr val="accent1">
              <a:lumMod val="20000"/>
              <a:lumOff val="80000"/>
            </a:schemeClr>
          </a:solidFill>
          <a:ln>
            <a:solidFill>
              <a:schemeClr val="accent1">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947" tIns="99947" rIns="99947" bIns="99947"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Logistic Regression on selected variables through stepwise and backward selection</a:t>
            </a:r>
            <a:endParaRPr lang="en-US" sz="1600" kern="1200" dirty="0">
              <a:solidFill>
                <a:schemeClr val="tx1"/>
              </a:solidFill>
            </a:endParaRPr>
          </a:p>
        </p:txBody>
      </p:sp>
      <p:sp>
        <p:nvSpPr>
          <p:cNvPr id="17" name="Rectangle 16"/>
          <p:cNvSpPr/>
          <p:nvPr/>
        </p:nvSpPr>
        <p:spPr>
          <a:xfrm rot="5400000">
            <a:off x="8243503" y="3172339"/>
            <a:ext cx="1433761" cy="260398"/>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8" name="Freeform 17"/>
          <p:cNvSpPr/>
          <p:nvPr/>
        </p:nvSpPr>
        <p:spPr>
          <a:xfrm>
            <a:off x="8375310" y="2298300"/>
            <a:ext cx="2893324" cy="1153822"/>
          </a:xfrm>
          <a:custGeom>
            <a:avLst/>
            <a:gdLst>
              <a:gd name="connsiteX0" fmla="*/ 0 w 2218531"/>
              <a:gd name="connsiteY0" fmla="*/ 133112 h 1331118"/>
              <a:gd name="connsiteX1" fmla="*/ 133112 w 2218531"/>
              <a:gd name="connsiteY1" fmla="*/ 0 h 1331118"/>
              <a:gd name="connsiteX2" fmla="*/ 2085419 w 2218531"/>
              <a:gd name="connsiteY2" fmla="*/ 0 h 1331118"/>
              <a:gd name="connsiteX3" fmla="*/ 2218531 w 2218531"/>
              <a:gd name="connsiteY3" fmla="*/ 133112 h 1331118"/>
              <a:gd name="connsiteX4" fmla="*/ 2218531 w 2218531"/>
              <a:gd name="connsiteY4" fmla="*/ 1198006 h 1331118"/>
              <a:gd name="connsiteX5" fmla="*/ 2085419 w 2218531"/>
              <a:gd name="connsiteY5" fmla="*/ 1331118 h 1331118"/>
              <a:gd name="connsiteX6" fmla="*/ 133112 w 2218531"/>
              <a:gd name="connsiteY6" fmla="*/ 1331118 h 1331118"/>
              <a:gd name="connsiteX7" fmla="*/ 0 w 2218531"/>
              <a:gd name="connsiteY7" fmla="*/ 1198006 h 1331118"/>
              <a:gd name="connsiteX8" fmla="*/ 0 w 2218531"/>
              <a:gd name="connsiteY8" fmla="*/ 133112 h 133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8531" h="1331118">
                <a:moveTo>
                  <a:pt x="0" y="133112"/>
                </a:moveTo>
                <a:cubicBezTo>
                  <a:pt x="0" y="59596"/>
                  <a:pt x="59596" y="0"/>
                  <a:pt x="133112" y="0"/>
                </a:cubicBezTo>
                <a:lnTo>
                  <a:pt x="2085419" y="0"/>
                </a:lnTo>
                <a:cubicBezTo>
                  <a:pt x="2158935" y="0"/>
                  <a:pt x="2218531" y="59596"/>
                  <a:pt x="2218531" y="133112"/>
                </a:cubicBezTo>
                <a:lnTo>
                  <a:pt x="2218531" y="1198006"/>
                </a:lnTo>
                <a:cubicBezTo>
                  <a:pt x="2218531" y="1271522"/>
                  <a:pt x="2158935" y="1331118"/>
                  <a:pt x="2085419" y="1331118"/>
                </a:cubicBezTo>
                <a:lnTo>
                  <a:pt x="133112" y="1331118"/>
                </a:lnTo>
                <a:cubicBezTo>
                  <a:pt x="59596" y="1331118"/>
                  <a:pt x="0" y="1271522"/>
                  <a:pt x="0" y="1198006"/>
                </a:cubicBezTo>
                <a:lnTo>
                  <a:pt x="0" y="133112"/>
                </a:lnTo>
                <a:close/>
              </a:path>
            </a:pathLst>
          </a:custGeom>
          <a:solidFill>
            <a:schemeClr val="accent6">
              <a:lumMod val="20000"/>
              <a:lumOff val="80000"/>
            </a:schemeClr>
          </a:solidFill>
          <a:ln>
            <a:solidFill>
              <a:schemeClr val="accent6">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947" tIns="99947" rIns="99947" bIns="99947"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Evaluate Model Output - Diagnostics on Accuracy, Specificity and Sensitivity</a:t>
            </a:r>
            <a:endParaRPr lang="en-US" sz="1600" kern="1200" dirty="0">
              <a:solidFill>
                <a:schemeClr val="tx1"/>
              </a:solidFill>
            </a:endParaRPr>
          </a:p>
        </p:txBody>
      </p:sp>
      <p:sp>
        <p:nvSpPr>
          <p:cNvPr id="19" name="Rectangle 18"/>
          <p:cNvSpPr/>
          <p:nvPr/>
        </p:nvSpPr>
        <p:spPr>
          <a:xfrm rot="5400000">
            <a:off x="8243503" y="4614617"/>
            <a:ext cx="1433761" cy="260398"/>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Freeform 19"/>
          <p:cNvSpPr/>
          <p:nvPr/>
        </p:nvSpPr>
        <p:spPr>
          <a:xfrm>
            <a:off x="8375310" y="3740579"/>
            <a:ext cx="2893324" cy="1153822"/>
          </a:xfrm>
          <a:custGeom>
            <a:avLst/>
            <a:gdLst>
              <a:gd name="connsiteX0" fmla="*/ 0 w 2218531"/>
              <a:gd name="connsiteY0" fmla="*/ 133112 h 1331118"/>
              <a:gd name="connsiteX1" fmla="*/ 133112 w 2218531"/>
              <a:gd name="connsiteY1" fmla="*/ 0 h 1331118"/>
              <a:gd name="connsiteX2" fmla="*/ 2085419 w 2218531"/>
              <a:gd name="connsiteY2" fmla="*/ 0 h 1331118"/>
              <a:gd name="connsiteX3" fmla="*/ 2218531 w 2218531"/>
              <a:gd name="connsiteY3" fmla="*/ 133112 h 1331118"/>
              <a:gd name="connsiteX4" fmla="*/ 2218531 w 2218531"/>
              <a:gd name="connsiteY4" fmla="*/ 1198006 h 1331118"/>
              <a:gd name="connsiteX5" fmla="*/ 2085419 w 2218531"/>
              <a:gd name="connsiteY5" fmla="*/ 1331118 h 1331118"/>
              <a:gd name="connsiteX6" fmla="*/ 133112 w 2218531"/>
              <a:gd name="connsiteY6" fmla="*/ 1331118 h 1331118"/>
              <a:gd name="connsiteX7" fmla="*/ 0 w 2218531"/>
              <a:gd name="connsiteY7" fmla="*/ 1198006 h 1331118"/>
              <a:gd name="connsiteX8" fmla="*/ 0 w 2218531"/>
              <a:gd name="connsiteY8" fmla="*/ 133112 h 133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8531" h="1331118">
                <a:moveTo>
                  <a:pt x="0" y="133112"/>
                </a:moveTo>
                <a:cubicBezTo>
                  <a:pt x="0" y="59596"/>
                  <a:pt x="59596" y="0"/>
                  <a:pt x="133112" y="0"/>
                </a:cubicBezTo>
                <a:lnTo>
                  <a:pt x="2085419" y="0"/>
                </a:lnTo>
                <a:cubicBezTo>
                  <a:pt x="2158935" y="0"/>
                  <a:pt x="2218531" y="59596"/>
                  <a:pt x="2218531" y="133112"/>
                </a:cubicBezTo>
                <a:lnTo>
                  <a:pt x="2218531" y="1198006"/>
                </a:lnTo>
                <a:cubicBezTo>
                  <a:pt x="2218531" y="1271522"/>
                  <a:pt x="2158935" y="1331118"/>
                  <a:pt x="2085419" y="1331118"/>
                </a:cubicBezTo>
                <a:lnTo>
                  <a:pt x="133112" y="1331118"/>
                </a:lnTo>
                <a:cubicBezTo>
                  <a:pt x="59596" y="1331118"/>
                  <a:pt x="0" y="1271522"/>
                  <a:pt x="0" y="1198006"/>
                </a:cubicBezTo>
                <a:lnTo>
                  <a:pt x="0" y="133112"/>
                </a:lnTo>
                <a:close/>
              </a:path>
            </a:pathLst>
          </a:custGeom>
          <a:solidFill>
            <a:schemeClr val="accent6">
              <a:lumMod val="20000"/>
              <a:lumOff val="80000"/>
            </a:schemeClr>
          </a:solidFill>
          <a:ln>
            <a:solidFill>
              <a:schemeClr val="accent6">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947" tIns="99947" rIns="99947" bIns="99947" numCol="1" spcCol="1270" anchor="ctr" anchorCtr="0">
            <a:noAutofit/>
          </a:bodyPr>
          <a:lstStyle/>
          <a:p>
            <a:pPr algn="ctr" defTabSz="711200">
              <a:lnSpc>
                <a:spcPct val="90000"/>
              </a:lnSpc>
              <a:spcBef>
                <a:spcPct val="0"/>
              </a:spcBef>
              <a:spcAft>
                <a:spcPct val="35000"/>
              </a:spcAft>
            </a:pPr>
            <a:r>
              <a:rPr lang="en-US" sz="1600" dirty="0">
                <a:solidFill>
                  <a:schemeClr val="tx1"/>
                </a:solidFill>
              </a:rPr>
              <a:t>Evaluation of Discriminative Power Measures to determine goodness of model prediction</a:t>
            </a:r>
          </a:p>
        </p:txBody>
      </p:sp>
      <p:sp>
        <p:nvSpPr>
          <p:cNvPr id="21" name="Freeform 20"/>
          <p:cNvSpPr/>
          <p:nvPr/>
        </p:nvSpPr>
        <p:spPr>
          <a:xfrm>
            <a:off x="8375310" y="5182857"/>
            <a:ext cx="2893324" cy="1153822"/>
          </a:xfrm>
          <a:custGeom>
            <a:avLst/>
            <a:gdLst>
              <a:gd name="connsiteX0" fmla="*/ 0 w 2218531"/>
              <a:gd name="connsiteY0" fmla="*/ 133112 h 1331118"/>
              <a:gd name="connsiteX1" fmla="*/ 133112 w 2218531"/>
              <a:gd name="connsiteY1" fmla="*/ 0 h 1331118"/>
              <a:gd name="connsiteX2" fmla="*/ 2085419 w 2218531"/>
              <a:gd name="connsiteY2" fmla="*/ 0 h 1331118"/>
              <a:gd name="connsiteX3" fmla="*/ 2218531 w 2218531"/>
              <a:gd name="connsiteY3" fmla="*/ 133112 h 1331118"/>
              <a:gd name="connsiteX4" fmla="*/ 2218531 w 2218531"/>
              <a:gd name="connsiteY4" fmla="*/ 1198006 h 1331118"/>
              <a:gd name="connsiteX5" fmla="*/ 2085419 w 2218531"/>
              <a:gd name="connsiteY5" fmla="*/ 1331118 h 1331118"/>
              <a:gd name="connsiteX6" fmla="*/ 133112 w 2218531"/>
              <a:gd name="connsiteY6" fmla="*/ 1331118 h 1331118"/>
              <a:gd name="connsiteX7" fmla="*/ 0 w 2218531"/>
              <a:gd name="connsiteY7" fmla="*/ 1198006 h 1331118"/>
              <a:gd name="connsiteX8" fmla="*/ 0 w 2218531"/>
              <a:gd name="connsiteY8" fmla="*/ 133112 h 133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8531" h="1331118">
                <a:moveTo>
                  <a:pt x="0" y="133112"/>
                </a:moveTo>
                <a:cubicBezTo>
                  <a:pt x="0" y="59596"/>
                  <a:pt x="59596" y="0"/>
                  <a:pt x="133112" y="0"/>
                </a:cubicBezTo>
                <a:lnTo>
                  <a:pt x="2085419" y="0"/>
                </a:lnTo>
                <a:cubicBezTo>
                  <a:pt x="2158935" y="0"/>
                  <a:pt x="2218531" y="59596"/>
                  <a:pt x="2218531" y="133112"/>
                </a:cubicBezTo>
                <a:lnTo>
                  <a:pt x="2218531" y="1198006"/>
                </a:lnTo>
                <a:cubicBezTo>
                  <a:pt x="2218531" y="1271522"/>
                  <a:pt x="2158935" y="1331118"/>
                  <a:pt x="2085419" y="1331118"/>
                </a:cubicBezTo>
                <a:lnTo>
                  <a:pt x="133112" y="1331118"/>
                </a:lnTo>
                <a:cubicBezTo>
                  <a:pt x="59596" y="1331118"/>
                  <a:pt x="0" y="1271522"/>
                  <a:pt x="0" y="1198006"/>
                </a:cubicBezTo>
                <a:lnTo>
                  <a:pt x="0" y="133112"/>
                </a:lnTo>
                <a:close/>
              </a:path>
            </a:pathLst>
          </a:custGeom>
          <a:solidFill>
            <a:schemeClr val="accent6">
              <a:lumMod val="20000"/>
              <a:lumOff val="80000"/>
            </a:schemeClr>
          </a:solidFill>
          <a:ln>
            <a:solidFill>
              <a:schemeClr val="accent6">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947" tIns="99947" rIns="99947" bIns="99947" numCol="1" spcCol="1270" anchor="ctr" anchorCtr="0">
            <a:noAutofit/>
          </a:bodyPr>
          <a:lstStyle/>
          <a:p>
            <a:pPr algn="ctr" defTabSz="711200">
              <a:lnSpc>
                <a:spcPct val="90000"/>
              </a:lnSpc>
              <a:spcBef>
                <a:spcPct val="0"/>
              </a:spcBef>
              <a:spcAft>
                <a:spcPct val="35000"/>
              </a:spcAft>
            </a:pPr>
            <a:r>
              <a:rPr lang="en-US" sz="1600" dirty="0">
                <a:solidFill>
                  <a:schemeClr val="tx1"/>
                </a:solidFill>
              </a:rPr>
              <a:t>Identify factors of importance and provide recommendations </a:t>
            </a:r>
          </a:p>
        </p:txBody>
      </p:sp>
      <p:sp>
        <p:nvSpPr>
          <p:cNvPr id="24" name="Freeform 23"/>
          <p:cNvSpPr/>
          <p:nvPr/>
        </p:nvSpPr>
        <p:spPr>
          <a:xfrm>
            <a:off x="679067" y="1113310"/>
            <a:ext cx="2893324" cy="983133"/>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962" tIns="128962" rIns="128962" bIns="128962" numCol="1" spcCol="1270" anchor="ctr" anchorCtr="0">
            <a:noAutofit/>
          </a:bodyPr>
          <a:lstStyle/>
          <a:p>
            <a:pPr lvl="0" algn="ctr" defTabSz="1066800">
              <a:lnSpc>
                <a:spcPct val="90000"/>
              </a:lnSpc>
              <a:spcBef>
                <a:spcPct val="0"/>
              </a:spcBef>
              <a:spcAft>
                <a:spcPct val="35000"/>
              </a:spcAft>
            </a:pPr>
            <a:r>
              <a:rPr lang="en-US" sz="2000" b="1" kern="1200" dirty="0" smtClean="0"/>
              <a:t>Data Understanding &amp; Preparation</a:t>
            </a:r>
            <a:endParaRPr lang="en-US" sz="2000" b="1" kern="1200" dirty="0"/>
          </a:p>
        </p:txBody>
      </p:sp>
      <p:sp>
        <p:nvSpPr>
          <p:cNvPr id="25" name="Freeform 24"/>
          <p:cNvSpPr/>
          <p:nvPr/>
        </p:nvSpPr>
        <p:spPr>
          <a:xfrm>
            <a:off x="3733641" y="1401696"/>
            <a:ext cx="588699" cy="406361"/>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a:solidFill>
            <a:schemeClr val="tx1">
              <a:lumMod val="50000"/>
              <a:lumOff val="5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lvl="0" algn="ctr" defTabSz="844550">
              <a:lnSpc>
                <a:spcPct val="90000"/>
              </a:lnSpc>
              <a:spcBef>
                <a:spcPct val="0"/>
              </a:spcBef>
              <a:spcAft>
                <a:spcPct val="35000"/>
              </a:spcAft>
            </a:pPr>
            <a:endParaRPr lang="en-US" sz="1900" kern="1200"/>
          </a:p>
        </p:txBody>
      </p:sp>
      <p:sp>
        <p:nvSpPr>
          <p:cNvPr id="26" name="Freeform 25"/>
          <p:cNvSpPr/>
          <p:nvPr/>
        </p:nvSpPr>
        <p:spPr>
          <a:xfrm>
            <a:off x="4527189" y="1113310"/>
            <a:ext cx="2893324" cy="983133"/>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962" tIns="128962" rIns="128962" bIns="128962" numCol="1" spcCol="1270" anchor="ctr" anchorCtr="0">
            <a:noAutofit/>
          </a:bodyPr>
          <a:lstStyle/>
          <a:p>
            <a:pPr lvl="0" algn="ctr" defTabSz="1066800">
              <a:lnSpc>
                <a:spcPct val="90000"/>
              </a:lnSpc>
              <a:spcBef>
                <a:spcPct val="0"/>
              </a:spcBef>
              <a:spcAft>
                <a:spcPct val="35000"/>
              </a:spcAft>
            </a:pPr>
            <a:r>
              <a:rPr lang="en-US" sz="2000" b="1" kern="1200" dirty="0" smtClean="0"/>
              <a:t>Model Creation</a:t>
            </a:r>
            <a:endParaRPr lang="en-US" sz="2000" b="1" kern="1200" dirty="0"/>
          </a:p>
        </p:txBody>
      </p:sp>
      <p:sp>
        <p:nvSpPr>
          <p:cNvPr id="27" name="Freeform 26"/>
          <p:cNvSpPr/>
          <p:nvPr/>
        </p:nvSpPr>
        <p:spPr>
          <a:xfrm>
            <a:off x="7621280" y="1401696"/>
            <a:ext cx="588699" cy="406361"/>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a:solidFill>
            <a:schemeClr val="tx1">
              <a:lumMod val="50000"/>
              <a:lumOff val="5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lvl="0" algn="ctr" defTabSz="844550">
              <a:lnSpc>
                <a:spcPct val="90000"/>
              </a:lnSpc>
              <a:spcBef>
                <a:spcPct val="0"/>
              </a:spcBef>
              <a:spcAft>
                <a:spcPct val="35000"/>
              </a:spcAft>
            </a:pPr>
            <a:endParaRPr lang="en-US" sz="1900" kern="1200"/>
          </a:p>
        </p:txBody>
      </p:sp>
      <p:sp>
        <p:nvSpPr>
          <p:cNvPr id="28" name="Freeform 27"/>
          <p:cNvSpPr/>
          <p:nvPr/>
        </p:nvSpPr>
        <p:spPr>
          <a:xfrm>
            <a:off x="8375310" y="1113310"/>
            <a:ext cx="2893324" cy="983133"/>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a:solidFill>
            <a:schemeClr val="accent6">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962" tIns="128962" rIns="128962" bIns="128962" numCol="1" spcCol="1270" anchor="ctr" anchorCtr="0">
            <a:noAutofit/>
          </a:bodyPr>
          <a:lstStyle/>
          <a:p>
            <a:pPr lvl="0" algn="ctr" defTabSz="1066800">
              <a:lnSpc>
                <a:spcPct val="90000"/>
              </a:lnSpc>
              <a:spcBef>
                <a:spcPct val="0"/>
              </a:spcBef>
              <a:spcAft>
                <a:spcPct val="35000"/>
              </a:spcAft>
            </a:pPr>
            <a:r>
              <a:rPr lang="en-US" sz="2000" b="1" kern="1200" dirty="0" smtClean="0"/>
              <a:t>Model Evaluation &amp; Deployment</a:t>
            </a:r>
            <a:endParaRPr lang="en-US" sz="2000" b="1" kern="1200" dirty="0"/>
          </a:p>
        </p:txBody>
      </p:sp>
      <p:cxnSp>
        <p:nvCxnSpPr>
          <p:cNvPr id="30" name="Straight Connector 29"/>
          <p:cNvCxnSpPr/>
          <p:nvPr/>
        </p:nvCxnSpPr>
        <p:spPr>
          <a:xfrm>
            <a:off x="537882" y="2190572"/>
            <a:ext cx="1095935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387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821" y="343700"/>
            <a:ext cx="9313817" cy="856138"/>
          </a:xfrm>
        </p:spPr>
        <p:txBody>
          <a:bodyPr>
            <a:normAutofit/>
          </a:bodyPr>
          <a:lstStyle/>
          <a:p>
            <a:r>
              <a:rPr lang="en-IN" b="1" u="sng" dirty="0" smtClean="0"/>
              <a:t>Data Understanding</a:t>
            </a:r>
            <a:endParaRPr lang="en-IN" sz="2800" u="sng" dirty="0"/>
          </a:p>
        </p:txBody>
      </p:sp>
      <p:sp>
        <p:nvSpPr>
          <p:cNvPr id="6" name="Content Placeholder 2"/>
          <p:cNvSpPr>
            <a:spLocks noGrp="1"/>
          </p:cNvSpPr>
          <p:nvPr>
            <p:ph idx="1"/>
          </p:nvPr>
        </p:nvSpPr>
        <p:spPr>
          <a:xfrm>
            <a:off x="404949" y="1303598"/>
            <a:ext cx="11168742" cy="4787920"/>
          </a:xfrm>
        </p:spPr>
        <p:txBody>
          <a:bodyPr>
            <a:normAutofit lnSpcReduction="10000"/>
          </a:bodyPr>
          <a:lstStyle/>
          <a:p>
            <a:pPr>
              <a:spcBef>
                <a:spcPts val="1200"/>
              </a:spcBef>
            </a:pPr>
            <a:r>
              <a:rPr lang="en-IN" sz="1800" b="1" dirty="0" smtClean="0"/>
              <a:t>Response Variable:</a:t>
            </a:r>
            <a:r>
              <a:rPr lang="en-IN" sz="2100" b="1" dirty="0" smtClean="0"/>
              <a:t> </a:t>
            </a:r>
            <a:r>
              <a:rPr lang="en-IN" sz="1800" dirty="0" smtClean="0"/>
              <a:t>Attrition</a:t>
            </a:r>
          </a:p>
          <a:p>
            <a:pPr>
              <a:spcBef>
                <a:spcPts val="1200"/>
              </a:spcBef>
            </a:pPr>
            <a:r>
              <a:rPr lang="en-IN" sz="1800" b="1" dirty="0" smtClean="0"/>
              <a:t>ID/Label Variable: </a:t>
            </a:r>
            <a:r>
              <a:rPr lang="en-IN" sz="1800" dirty="0" err="1" smtClean="0"/>
              <a:t>EmployeeID</a:t>
            </a:r>
            <a:endParaRPr lang="en-IN" sz="1800" dirty="0" smtClean="0"/>
          </a:p>
          <a:p>
            <a:pPr>
              <a:spcBef>
                <a:spcPts val="1200"/>
              </a:spcBef>
            </a:pPr>
            <a:r>
              <a:rPr lang="en-IN" sz="1800" b="1" dirty="0" smtClean="0"/>
              <a:t>Continuous Variables:</a:t>
            </a:r>
          </a:p>
          <a:p>
            <a:pPr indent="0">
              <a:spcBef>
                <a:spcPts val="600"/>
              </a:spcBef>
              <a:buNone/>
            </a:pPr>
            <a:r>
              <a:rPr lang="en-IN" sz="1800" dirty="0" smtClean="0"/>
              <a:t>Age, Distance from Home, Monthly Income, </a:t>
            </a:r>
            <a:r>
              <a:rPr lang="en-IN" sz="1800" dirty="0" err="1" smtClean="0"/>
              <a:t>NumCompanies</a:t>
            </a:r>
            <a:r>
              <a:rPr lang="en-IN" sz="1800" dirty="0" smtClean="0"/>
              <a:t> Worked, </a:t>
            </a:r>
            <a:r>
              <a:rPr lang="en-IN" sz="1800" dirty="0" err="1" smtClean="0"/>
              <a:t>PercentSalaryHike</a:t>
            </a:r>
            <a:r>
              <a:rPr lang="en-IN" sz="1800" dirty="0" smtClean="0"/>
              <a:t>, </a:t>
            </a:r>
            <a:r>
              <a:rPr lang="en-IN" sz="1800" dirty="0" err="1" smtClean="0"/>
              <a:t>TotalWorkingYears</a:t>
            </a:r>
            <a:r>
              <a:rPr lang="en-IN" sz="1800" dirty="0" smtClean="0"/>
              <a:t>, </a:t>
            </a:r>
            <a:r>
              <a:rPr lang="en-IN" sz="1800" dirty="0" err="1" smtClean="0"/>
              <a:t>YearsAtCompany</a:t>
            </a:r>
            <a:r>
              <a:rPr lang="en-IN" sz="1800" dirty="0" smtClean="0"/>
              <a:t>, </a:t>
            </a:r>
            <a:r>
              <a:rPr lang="en-IN" sz="1800" dirty="0" err="1" smtClean="0"/>
              <a:t>YearsSinceLastPromotion</a:t>
            </a:r>
            <a:r>
              <a:rPr lang="en-IN" sz="1800" dirty="0" smtClean="0"/>
              <a:t>, </a:t>
            </a:r>
            <a:r>
              <a:rPr lang="en-IN" sz="1800" dirty="0" err="1" smtClean="0"/>
              <a:t>YearswithCurrManager</a:t>
            </a:r>
            <a:endParaRPr lang="en-IN" sz="1800" dirty="0" smtClean="0"/>
          </a:p>
          <a:p>
            <a:pPr>
              <a:spcBef>
                <a:spcPts val="1200"/>
              </a:spcBef>
            </a:pPr>
            <a:r>
              <a:rPr lang="en-US" sz="1800" b="1" dirty="0" smtClean="0"/>
              <a:t>Categorical Variables:</a:t>
            </a:r>
            <a:endParaRPr lang="en-US" sz="1800" b="1" dirty="0"/>
          </a:p>
          <a:p>
            <a:pPr lvl="1">
              <a:spcBef>
                <a:spcPts val="600"/>
              </a:spcBef>
              <a:buFont typeface="Wingdings" panose="05000000000000000000" pitchFamily="2" charset="2"/>
              <a:buChar char="§"/>
            </a:pPr>
            <a:r>
              <a:rPr lang="en-US" sz="1800" dirty="0" smtClean="0"/>
              <a:t>General Data - </a:t>
            </a:r>
            <a:r>
              <a:rPr lang="en-US" sz="1800" dirty="0" err="1" smtClean="0"/>
              <a:t>BusinessTravel</a:t>
            </a:r>
            <a:r>
              <a:rPr lang="en-US" sz="1800" dirty="0" smtClean="0"/>
              <a:t>, Department, Education, </a:t>
            </a:r>
            <a:r>
              <a:rPr lang="en-US" sz="1800" dirty="0" err="1" smtClean="0"/>
              <a:t>EducationField</a:t>
            </a:r>
            <a:r>
              <a:rPr lang="en-US" sz="1800" dirty="0" smtClean="0"/>
              <a:t>, Gender, </a:t>
            </a:r>
            <a:r>
              <a:rPr lang="en-US" sz="1800" dirty="0" err="1" smtClean="0"/>
              <a:t>JobLevel</a:t>
            </a:r>
            <a:r>
              <a:rPr lang="en-US" sz="1800" dirty="0" smtClean="0"/>
              <a:t>, </a:t>
            </a:r>
            <a:r>
              <a:rPr lang="en-US" sz="1800" dirty="0" err="1" smtClean="0"/>
              <a:t>JobRole</a:t>
            </a:r>
            <a:r>
              <a:rPr lang="en-US" sz="1800" dirty="0"/>
              <a:t>, </a:t>
            </a:r>
            <a:r>
              <a:rPr lang="en-US" sz="1800" dirty="0" err="1" smtClean="0"/>
              <a:t>MaritalStatus</a:t>
            </a:r>
            <a:r>
              <a:rPr lang="en-US" sz="1800" dirty="0" smtClean="0"/>
              <a:t>, </a:t>
            </a:r>
            <a:r>
              <a:rPr lang="en-US" sz="1800" dirty="0" err="1" smtClean="0"/>
              <a:t>StockOptionLevel</a:t>
            </a:r>
            <a:r>
              <a:rPr lang="en-US" sz="1800" dirty="0" smtClean="0"/>
              <a:t>, </a:t>
            </a:r>
            <a:r>
              <a:rPr lang="en-US" sz="1800" dirty="0" err="1" smtClean="0"/>
              <a:t>TrainingTimesLastYear</a:t>
            </a:r>
            <a:r>
              <a:rPr lang="en-US" sz="1800" dirty="0" smtClean="0"/>
              <a:t>,</a:t>
            </a:r>
          </a:p>
          <a:p>
            <a:pPr lvl="1">
              <a:spcBef>
                <a:spcPts val="600"/>
              </a:spcBef>
              <a:buFont typeface="Wingdings" panose="05000000000000000000" pitchFamily="2" charset="2"/>
              <a:buChar char="§"/>
            </a:pPr>
            <a:r>
              <a:rPr lang="en-US" sz="1800" dirty="0" smtClean="0"/>
              <a:t>Employee Survey Data - </a:t>
            </a:r>
            <a:r>
              <a:rPr lang="en-US" sz="1800" dirty="0" err="1" smtClean="0"/>
              <a:t>EnvironmentSatisfaction</a:t>
            </a:r>
            <a:r>
              <a:rPr lang="en-US" sz="1800" dirty="0"/>
              <a:t>, </a:t>
            </a:r>
            <a:r>
              <a:rPr lang="en-US" sz="1800" dirty="0" err="1"/>
              <a:t>JobSatisfaction</a:t>
            </a:r>
            <a:r>
              <a:rPr lang="en-US" sz="1800" dirty="0"/>
              <a:t>, </a:t>
            </a:r>
            <a:r>
              <a:rPr lang="en-US" sz="1800" dirty="0" err="1" smtClean="0"/>
              <a:t>WorkLifeBalance</a:t>
            </a:r>
            <a:r>
              <a:rPr lang="en-US" sz="1800" dirty="0" smtClean="0"/>
              <a:t>, </a:t>
            </a:r>
          </a:p>
          <a:p>
            <a:pPr lvl="1">
              <a:spcBef>
                <a:spcPts val="600"/>
              </a:spcBef>
              <a:buFont typeface="Wingdings" panose="05000000000000000000" pitchFamily="2" charset="2"/>
              <a:buChar char="§"/>
            </a:pPr>
            <a:r>
              <a:rPr lang="en-US" sz="1800" dirty="0" smtClean="0"/>
              <a:t>Manager Survey Data - </a:t>
            </a:r>
            <a:r>
              <a:rPr lang="en-US" sz="1800" dirty="0" err="1" smtClean="0"/>
              <a:t>JobInvolvement</a:t>
            </a:r>
            <a:r>
              <a:rPr lang="en-US" sz="1800" dirty="0"/>
              <a:t>, </a:t>
            </a:r>
            <a:r>
              <a:rPr lang="en-US" sz="1800" dirty="0" smtClean="0"/>
              <a:t>Performance Rating</a:t>
            </a:r>
            <a:endParaRPr lang="en-US" sz="1800" dirty="0"/>
          </a:p>
          <a:p>
            <a:pPr>
              <a:spcBef>
                <a:spcPts val="1200"/>
              </a:spcBef>
            </a:pPr>
            <a:r>
              <a:rPr lang="en-US" sz="1800" b="1" dirty="0" smtClean="0"/>
              <a:t>In-time and Out-time data:</a:t>
            </a:r>
            <a:r>
              <a:rPr lang="en-US" sz="1800" dirty="0" smtClean="0"/>
              <a:t> </a:t>
            </a:r>
          </a:p>
          <a:p>
            <a:pPr indent="0">
              <a:spcBef>
                <a:spcPts val="600"/>
              </a:spcBef>
              <a:buNone/>
            </a:pPr>
            <a:r>
              <a:rPr lang="en-US" sz="1800" dirty="0" smtClean="0"/>
              <a:t>Difference in these times can be used as an indicator of workload (i.e. how much of work stress for each employee)</a:t>
            </a:r>
          </a:p>
          <a:p>
            <a:pPr>
              <a:spcBef>
                <a:spcPts val="1200"/>
              </a:spcBef>
            </a:pPr>
            <a:r>
              <a:rPr lang="en-US" sz="1800" b="1" dirty="0" smtClean="0"/>
              <a:t>Redundant Variables</a:t>
            </a:r>
            <a:r>
              <a:rPr lang="en-US" sz="1800" b="1" smtClean="0"/>
              <a:t>: (</a:t>
            </a:r>
            <a:r>
              <a:rPr lang="en-US" sz="1800" smtClean="0"/>
              <a:t>Since </a:t>
            </a:r>
            <a:r>
              <a:rPr lang="en-US" sz="1800" dirty="0" smtClean="0"/>
              <a:t>there is only one level throughout </a:t>
            </a:r>
            <a:r>
              <a:rPr lang="en-US" sz="1800" smtClean="0"/>
              <a:t>the data)</a:t>
            </a:r>
            <a:endParaRPr lang="en-US" sz="1800" dirty="0" smtClean="0"/>
          </a:p>
          <a:p>
            <a:pPr indent="0">
              <a:spcBef>
                <a:spcPts val="600"/>
              </a:spcBef>
              <a:buNone/>
            </a:pPr>
            <a:r>
              <a:rPr lang="en-US" sz="1800" dirty="0" err="1" smtClean="0"/>
              <a:t>EmployeeCount</a:t>
            </a:r>
            <a:r>
              <a:rPr lang="en-US" sz="1800" dirty="0" smtClean="0"/>
              <a:t>, Over18, </a:t>
            </a:r>
            <a:r>
              <a:rPr lang="en-US" sz="1800" dirty="0" err="1" smtClean="0"/>
              <a:t>StandardHours</a:t>
            </a:r>
            <a:r>
              <a:rPr lang="en-US" sz="1800" dirty="0" smtClean="0"/>
              <a:t> (</a:t>
            </a:r>
            <a:r>
              <a:rPr lang="en-US" sz="1800" dirty="0" err="1" smtClean="0"/>
              <a:t>StandardHours</a:t>
            </a:r>
            <a:r>
              <a:rPr lang="en-US" sz="1800" dirty="0" smtClean="0"/>
              <a:t> is used in deriving metric for workload indicator)</a:t>
            </a:r>
          </a:p>
          <a:p>
            <a:pPr indent="0">
              <a:spcBef>
                <a:spcPts val="600"/>
              </a:spcBef>
              <a:buNone/>
            </a:pPr>
            <a:endParaRPr lang="en-US" sz="1800" dirty="0"/>
          </a:p>
        </p:txBody>
      </p:sp>
    </p:spTree>
    <p:extLst>
      <p:ext uri="{BB962C8B-B14F-4D97-AF65-F5344CB8AC3E}">
        <p14:creationId xmlns:p14="http://schemas.microsoft.com/office/powerpoint/2010/main" val="1455855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821" y="343700"/>
            <a:ext cx="9313817" cy="856138"/>
          </a:xfrm>
        </p:spPr>
        <p:txBody>
          <a:bodyPr>
            <a:normAutofit/>
          </a:bodyPr>
          <a:lstStyle/>
          <a:p>
            <a:r>
              <a:rPr lang="en-IN" b="1" u="sng" dirty="0" smtClean="0"/>
              <a:t>Data Preparation</a:t>
            </a:r>
            <a:endParaRPr lang="en-IN" sz="2800" u="sng" dirty="0"/>
          </a:p>
        </p:txBody>
      </p:sp>
      <p:sp>
        <p:nvSpPr>
          <p:cNvPr id="7" name="Freeform 6"/>
          <p:cNvSpPr/>
          <p:nvPr/>
        </p:nvSpPr>
        <p:spPr>
          <a:xfrm>
            <a:off x="3415553" y="1363392"/>
            <a:ext cx="8027893" cy="1288894"/>
          </a:xfrm>
          <a:custGeom>
            <a:avLst/>
            <a:gdLst>
              <a:gd name="connsiteX0" fmla="*/ 214820 w 1288894"/>
              <a:gd name="connsiteY0" fmla="*/ 0 h 7148576"/>
              <a:gd name="connsiteX1" fmla="*/ 1074074 w 1288894"/>
              <a:gd name="connsiteY1" fmla="*/ 0 h 7148576"/>
              <a:gd name="connsiteX2" fmla="*/ 1288894 w 1288894"/>
              <a:gd name="connsiteY2" fmla="*/ 214820 h 7148576"/>
              <a:gd name="connsiteX3" fmla="*/ 1288894 w 1288894"/>
              <a:gd name="connsiteY3" fmla="*/ 7148576 h 7148576"/>
              <a:gd name="connsiteX4" fmla="*/ 1288894 w 1288894"/>
              <a:gd name="connsiteY4" fmla="*/ 7148576 h 7148576"/>
              <a:gd name="connsiteX5" fmla="*/ 0 w 1288894"/>
              <a:gd name="connsiteY5" fmla="*/ 7148576 h 7148576"/>
              <a:gd name="connsiteX6" fmla="*/ 0 w 1288894"/>
              <a:gd name="connsiteY6" fmla="*/ 7148576 h 7148576"/>
              <a:gd name="connsiteX7" fmla="*/ 0 w 1288894"/>
              <a:gd name="connsiteY7" fmla="*/ 214820 h 7148576"/>
              <a:gd name="connsiteX8" fmla="*/ 214820 w 1288894"/>
              <a:gd name="connsiteY8" fmla="*/ 0 h 714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8894" h="7148576">
                <a:moveTo>
                  <a:pt x="1288894" y="1191453"/>
                </a:moveTo>
                <a:lnTo>
                  <a:pt x="1288894" y="5957123"/>
                </a:lnTo>
                <a:cubicBezTo>
                  <a:pt x="1288894" y="6615145"/>
                  <a:pt x="1271553" y="7148576"/>
                  <a:pt x="1250162" y="7148576"/>
                </a:cubicBezTo>
                <a:lnTo>
                  <a:pt x="0" y="7148576"/>
                </a:lnTo>
                <a:lnTo>
                  <a:pt x="0" y="7148576"/>
                </a:lnTo>
                <a:lnTo>
                  <a:pt x="0" y="0"/>
                </a:lnTo>
                <a:lnTo>
                  <a:pt x="0" y="0"/>
                </a:lnTo>
                <a:lnTo>
                  <a:pt x="1250162" y="0"/>
                </a:lnTo>
                <a:cubicBezTo>
                  <a:pt x="1271553" y="0"/>
                  <a:pt x="1288894" y="533431"/>
                  <a:pt x="1288894" y="119145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9588" rIns="116258" bIns="89590" numCol="1" spcCol="1270" anchor="ctr" anchorCtr="0">
            <a:noAutofit/>
          </a:bodyPr>
          <a:lstStyle/>
          <a:p>
            <a:pPr marL="114300" lvl="1" indent="-114300" algn="l" defTabSz="622300">
              <a:lnSpc>
                <a:spcPct val="90000"/>
              </a:lnSpc>
              <a:spcBef>
                <a:spcPts val="600"/>
              </a:spcBef>
              <a:spcAft>
                <a:spcPct val="15000"/>
              </a:spcAft>
              <a:buChar char="••"/>
            </a:pPr>
            <a:r>
              <a:rPr lang="en-US" sz="1400" kern="1200" dirty="0" smtClean="0"/>
              <a:t>Check for missing and outlier values in all datasets</a:t>
            </a:r>
            <a:endParaRPr lang="en-US" sz="1400" kern="1200" dirty="0"/>
          </a:p>
          <a:p>
            <a:pPr marL="114300" lvl="1" indent="-114300" algn="l" defTabSz="622300">
              <a:lnSpc>
                <a:spcPct val="90000"/>
              </a:lnSpc>
              <a:spcBef>
                <a:spcPts val="600"/>
              </a:spcBef>
              <a:spcAft>
                <a:spcPct val="15000"/>
              </a:spcAft>
              <a:buChar char="••"/>
            </a:pPr>
            <a:r>
              <a:rPr lang="en-US" sz="1400" kern="1200" dirty="0" smtClean="0"/>
              <a:t>Check for unique and missing values of </a:t>
            </a:r>
            <a:r>
              <a:rPr lang="en-US" sz="1400" kern="1200" dirty="0" err="1" smtClean="0"/>
              <a:t>EmployeeID</a:t>
            </a:r>
            <a:r>
              <a:rPr lang="en-US" sz="1400" kern="1200" dirty="0" smtClean="0"/>
              <a:t> variable in all datasets</a:t>
            </a:r>
            <a:endParaRPr lang="en-US" sz="1400" kern="1200" dirty="0"/>
          </a:p>
          <a:p>
            <a:pPr marL="114300" lvl="1" indent="-114300" algn="l" defTabSz="622300">
              <a:lnSpc>
                <a:spcPct val="90000"/>
              </a:lnSpc>
              <a:spcBef>
                <a:spcPts val="600"/>
              </a:spcBef>
              <a:spcAft>
                <a:spcPct val="15000"/>
              </a:spcAft>
              <a:buChar char="••"/>
            </a:pPr>
            <a:r>
              <a:rPr lang="en-US" sz="1400" kern="1200" dirty="0" smtClean="0"/>
              <a:t>Merge datasets on </a:t>
            </a:r>
            <a:r>
              <a:rPr lang="en-US" sz="1400" kern="1200" dirty="0" err="1" smtClean="0"/>
              <a:t>EmployeeID</a:t>
            </a:r>
            <a:r>
              <a:rPr lang="en-US" sz="1400" kern="1200" dirty="0" smtClean="0"/>
              <a:t> since all tables have identical </a:t>
            </a:r>
            <a:r>
              <a:rPr lang="en-US" sz="1400" kern="1200" dirty="0" err="1" smtClean="0"/>
              <a:t>EmployeeID</a:t>
            </a:r>
            <a:r>
              <a:rPr lang="en-US" sz="1400" kern="1200" dirty="0" smtClean="0"/>
              <a:t> values</a:t>
            </a:r>
          </a:p>
          <a:p>
            <a:pPr marL="114300" lvl="1" indent="-114300" algn="l" defTabSz="622300">
              <a:lnSpc>
                <a:spcPct val="90000"/>
              </a:lnSpc>
              <a:spcBef>
                <a:spcPts val="600"/>
              </a:spcBef>
              <a:spcAft>
                <a:spcPct val="15000"/>
              </a:spcAft>
              <a:buChar char="••"/>
            </a:pPr>
            <a:r>
              <a:rPr lang="en-US" sz="1400" kern="1200" dirty="0" smtClean="0"/>
              <a:t>Comparison of Attrition with various attribute variables</a:t>
            </a:r>
          </a:p>
        </p:txBody>
      </p:sp>
      <p:sp>
        <p:nvSpPr>
          <p:cNvPr id="8" name="Freeform 7"/>
          <p:cNvSpPr/>
          <p:nvPr/>
        </p:nvSpPr>
        <p:spPr>
          <a:xfrm>
            <a:off x="404813" y="1202279"/>
            <a:ext cx="3010740" cy="1611118"/>
          </a:xfrm>
          <a:custGeom>
            <a:avLst/>
            <a:gdLst>
              <a:gd name="connsiteX0" fmla="*/ 0 w 4021074"/>
              <a:gd name="connsiteY0" fmla="*/ 268525 h 1611118"/>
              <a:gd name="connsiteX1" fmla="*/ 268525 w 4021074"/>
              <a:gd name="connsiteY1" fmla="*/ 0 h 1611118"/>
              <a:gd name="connsiteX2" fmla="*/ 3752549 w 4021074"/>
              <a:gd name="connsiteY2" fmla="*/ 0 h 1611118"/>
              <a:gd name="connsiteX3" fmla="*/ 4021074 w 4021074"/>
              <a:gd name="connsiteY3" fmla="*/ 268525 h 1611118"/>
              <a:gd name="connsiteX4" fmla="*/ 4021074 w 4021074"/>
              <a:gd name="connsiteY4" fmla="*/ 1342593 h 1611118"/>
              <a:gd name="connsiteX5" fmla="*/ 3752549 w 4021074"/>
              <a:gd name="connsiteY5" fmla="*/ 1611118 h 1611118"/>
              <a:gd name="connsiteX6" fmla="*/ 268525 w 4021074"/>
              <a:gd name="connsiteY6" fmla="*/ 1611118 h 1611118"/>
              <a:gd name="connsiteX7" fmla="*/ 0 w 4021074"/>
              <a:gd name="connsiteY7" fmla="*/ 1342593 h 1611118"/>
              <a:gd name="connsiteX8" fmla="*/ 0 w 4021074"/>
              <a:gd name="connsiteY8" fmla="*/ 268525 h 161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21074" h="1611118">
                <a:moveTo>
                  <a:pt x="0" y="268525"/>
                </a:moveTo>
                <a:cubicBezTo>
                  <a:pt x="0" y="120223"/>
                  <a:pt x="120223" y="0"/>
                  <a:pt x="268525" y="0"/>
                </a:cubicBezTo>
                <a:lnTo>
                  <a:pt x="3752549" y="0"/>
                </a:lnTo>
                <a:cubicBezTo>
                  <a:pt x="3900851" y="0"/>
                  <a:pt x="4021074" y="120223"/>
                  <a:pt x="4021074" y="268525"/>
                </a:cubicBezTo>
                <a:lnTo>
                  <a:pt x="4021074" y="1342593"/>
                </a:lnTo>
                <a:cubicBezTo>
                  <a:pt x="4021074" y="1490895"/>
                  <a:pt x="3900851" y="1611118"/>
                  <a:pt x="3752549" y="1611118"/>
                </a:cubicBezTo>
                <a:lnTo>
                  <a:pt x="268525" y="1611118"/>
                </a:lnTo>
                <a:cubicBezTo>
                  <a:pt x="120223" y="1611118"/>
                  <a:pt x="0" y="1490895"/>
                  <a:pt x="0" y="1342593"/>
                </a:cubicBezTo>
                <a:lnTo>
                  <a:pt x="0" y="2685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8668" tIns="158658" rIns="238668" bIns="158658" numCol="1" spcCol="1270" anchor="ctr" anchorCtr="0">
            <a:noAutofit/>
          </a:bodyPr>
          <a:lstStyle/>
          <a:p>
            <a:pPr lvl="0" algn="ctr" defTabSz="1866900">
              <a:lnSpc>
                <a:spcPct val="90000"/>
              </a:lnSpc>
              <a:spcBef>
                <a:spcPct val="0"/>
              </a:spcBef>
              <a:spcAft>
                <a:spcPct val="35000"/>
              </a:spcAft>
            </a:pPr>
            <a:r>
              <a:rPr lang="en-US" sz="3200" kern="1200" dirty="0" smtClean="0"/>
              <a:t>Data Cleaning, Merging &amp; EDA</a:t>
            </a:r>
            <a:endParaRPr lang="en-US" sz="3200" kern="1200" dirty="0"/>
          </a:p>
        </p:txBody>
      </p:sp>
      <p:sp>
        <p:nvSpPr>
          <p:cNvPr id="9" name="Freeform 8"/>
          <p:cNvSpPr/>
          <p:nvPr/>
        </p:nvSpPr>
        <p:spPr>
          <a:xfrm>
            <a:off x="3415554" y="3055066"/>
            <a:ext cx="8027892" cy="1288894"/>
          </a:xfrm>
          <a:custGeom>
            <a:avLst/>
            <a:gdLst>
              <a:gd name="connsiteX0" fmla="*/ 214820 w 1288894"/>
              <a:gd name="connsiteY0" fmla="*/ 0 h 7148576"/>
              <a:gd name="connsiteX1" fmla="*/ 1074074 w 1288894"/>
              <a:gd name="connsiteY1" fmla="*/ 0 h 7148576"/>
              <a:gd name="connsiteX2" fmla="*/ 1288894 w 1288894"/>
              <a:gd name="connsiteY2" fmla="*/ 214820 h 7148576"/>
              <a:gd name="connsiteX3" fmla="*/ 1288894 w 1288894"/>
              <a:gd name="connsiteY3" fmla="*/ 7148576 h 7148576"/>
              <a:gd name="connsiteX4" fmla="*/ 1288894 w 1288894"/>
              <a:gd name="connsiteY4" fmla="*/ 7148576 h 7148576"/>
              <a:gd name="connsiteX5" fmla="*/ 0 w 1288894"/>
              <a:gd name="connsiteY5" fmla="*/ 7148576 h 7148576"/>
              <a:gd name="connsiteX6" fmla="*/ 0 w 1288894"/>
              <a:gd name="connsiteY6" fmla="*/ 7148576 h 7148576"/>
              <a:gd name="connsiteX7" fmla="*/ 0 w 1288894"/>
              <a:gd name="connsiteY7" fmla="*/ 214820 h 7148576"/>
              <a:gd name="connsiteX8" fmla="*/ 214820 w 1288894"/>
              <a:gd name="connsiteY8" fmla="*/ 0 h 714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8894" h="7148576">
                <a:moveTo>
                  <a:pt x="1288894" y="1191453"/>
                </a:moveTo>
                <a:lnTo>
                  <a:pt x="1288894" y="5957123"/>
                </a:lnTo>
                <a:cubicBezTo>
                  <a:pt x="1288894" y="6615145"/>
                  <a:pt x="1271553" y="7148576"/>
                  <a:pt x="1250162" y="7148576"/>
                </a:cubicBezTo>
                <a:lnTo>
                  <a:pt x="0" y="7148576"/>
                </a:lnTo>
                <a:lnTo>
                  <a:pt x="0" y="7148576"/>
                </a:lnTo>
                <a:lnTo>
                  <a:pt x="0" y="0"/>
                </a:lnTo>
                <a:lnTo>
                  <a:pt x="0" y="0"/>
                </a:lnTo>
                <a:lnTo>
                  <a:pt x="1250162" y="0"/>
                </a:lnTo>
                <a:cubicBezTo>
                  <a:pt x="1271553" y="0"/>
                  <a:pt x="1288894" y="533431"/>
                  <a:pt x="1288894" y="119145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9588" rIns="116258" bIns="89590" numCol="1" spcCol="1270" anchor="ctr" anchorCtr="0">
            <a:noAutofit/>
          </a:bodyPr>
          <a:lstStyle/>
          <a:p>
            <a:pPr marL="114300" lvl="1" indent="-114300" algn="l" defTabSz="622300">
              <a:lnSpc>
                <a:spcPct val="90000"/>
              </a:lnSpc>
              <a:spcBef>
                <a:spcPts val="600"/>
              </a:spcBef>
              <a:spcAft>
                <a:spcPct val="15000"/>
              </a:spcAft>
              <a:buChar char="••"/>
            </a:pPr>
            <a:r>
              <a:rPr lang="en-US" sz="1400" kern="1200" dirty="0" smtClean="0"/>
              <a:t>Calculate difference between daily in-times and out-times to get daily working hours</a:t>
            </a:r>
            <a:endParaRPr lang="en-US" sz="1400" kern="1200" dirty="0"/>
          </a:p>
          <a:p>
            <a:pPr marL="114300" lvl="1" indent="-114300" algn="l" defTabSz="622300">
              <a:lnSpc>
                <a:spcPct val="90000"/>
              </a:lnSpc>
              <a:spcBef>
                <a:spcPts val="600"/>
              </a:spcBef>
              <a:spcAft>
                <a:spcPct val="15000"/>
              </a:spcAft>
              <a:buChar char="••"/>
            </a:pPr>
            <a:r>
              <a:rPr lang="en-US" sz="1400" kern="1200" dirty="0" smtClean="0"/>
              <a:t>Create workload indicator variable based on following rule: </a:t>
            </a:r>
          </a:p>
          <a:p>
            <a:pPr marL="457200" lvl="2" defTabSz="622300">
              <a:lnSpc>
                <a:spcPct val="90000"/>
              </a:lnSpc>
              <a:spcAft>
                <a:spcPct val="15000"/>
              </a:spcAft>
            </a:pPr>
            <a:r>
              <a:rPr lang="en-US" sz="1400" kern="1200" dirty="0" smtClean="0"/>
              <a:t>If Median of daily working hours &lt; Standard Hours – 1 then Workload=Low; </a:t>
            </a:r>
          </a:p>
          <a:p>
            <a:pPr marL="457200" lvl="2" defTabSz="622300">
              <a:lnSpc>
                <a:spcPct val="90000"/>
              </a:lnSpc>
              <a:spcAft>
                <a:spcPct val="15000"/>
              </a:spcAft>
            </a:pPr>
            <a:r>
              <a:rPr lang="en-US" sz="1400" kern="1200" dirty="0" smtClean="0"/>
              <a:t>Else If Median of daily working hours within Standard Hours +/- 1 then Workload=Medium; </a:t>
            </a:r>
          </a:p>
          <a:p>
            <a:pPr marL="457200" lvl="2" defTabSz="622300">
              <a:lnSpc>
                <a:spcPct val="90000"/>
              </a:lnSpc>
              <a:spcAft>
                <a:spcPct val="15000"/>
              </a:spcAft>
            </a:pPr>
            <a:r>
              <a:rPr lang="en-US" sz="1400" kern="1200" dirty="0" smtClean="0"/>
              <a:t>Else If Median of daily working hours &gt; Standard Hours + 1 then Workload=High</a:t>
            </a:r>
            <a:endParaRPr lang="en-US" sz="1400" kern="1200" dirty="0"/>
          </a:p>
        </p:txBody>
      </p:sp>
      <p:sp>
        <p:nvSpPr>
          <p:cNvPr id="10" name="Freeform 9"/>
          <p:cNvSpPr/>
          <p:nvPr/>
        </p:nvSpPr>
        <p:spPr>
          <a:xfrm>
            <a:off x="404813" y="2893953"/>
            <a:ext cx="3010740" cy="1611118"/>
          </a:xfrm>
          <a:custGeom>
            <a:avLst/>
            <a:gdLst>
              <a:gd name="connsiteX0" fmla="*/ 0 w 4021074"/>
              <a:gd name="connsiteY0" fmla="*/ 268525 h 1611118"/>
              <a:gd name="connsiteX1" fmla="*/ 268525 w 4021074"/>
              <a:gd name="connsiteY1" fmla="*/ 0 h 1611118"/>
              <a:gd name="connsiteX2" fmla="*/ 3752549 w 4021074"/>
              <a:gd name="connsiteY2" fmla="*/ 0 h 1611118"/>
              <a:gd name="connsiteX3" fmla="*/ 4021074 w 4021074"/>
              <a:gd name="connsiteY3" fmla="*/ 268525 h 1611118"/>
              <a:gd name="connsiteX4" fmla="*/ 4021074 w 4021074"/>
              <a:gd name="connsiteY4" fmla="*/ 1342593 h 1611118"/>
              <a:gd name="connsiteX5" fmla="*/ 3752549 w 4021074"/>
              <a:gd name="connsiteY5" fmla="*/ 1611118 h 1611118"/>
              <a:gd name="connsiteX6" fmla="*/ 268525 w 4021074"/>
              <a:gd name="connsiteY6" fmla="*/ 1611118 h 1611118"/>
              <a:gd name="connsiteX7" fmla="*/ 0 w 4021074"/>
              <a:gd name="connsiteY7" fmla="*/ 1342593 h 1611118"/>
              <a:gd name="connsiteX8" fmla="*/ 0 w 4021074"/>
              <a:gd name="connsiteY8" fmla="*/ 268525 h 161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21074" h="1611118">
                <a:moveTo>
                  <a:pt x="0" y="268525"/>
                </a:moveTo>
                <a:cubicBezTo>
                  <a:pt x="0" y="120223"/>
                  <a:pt x="120223" y="0"/>
                  <a:pt x="268525" y="0"/>
                </a:cubicBezTo>
                <a:lnTo>
                  <a:pt x="3752549" y="0"/>
                </a:lnTo>
                <a:cubicBezTo>
                  <a:pt x="3900851" y="0"/>
                  <a:pt x="4021074" y="120223"/>
                  <a:pt x="4021074" y="268525"/>
                </a:cubicBezTo>
                <a:lnTo>
                  <a:pt x="4021074" y="1342593"/>
                </a:lnTo>
                <a:cubicBezTo>
                  <a:pt x="4021074" y="1490895"/>
                  <a:pt x="3900851" y="1611118"/>
                  <a:pt x="3752549" y="1611118"/>
                </a:cubicBezTo>
                <a:lnTo>
                  <a:pt x="268525" y="1611118"/>
                </a:lnTo>
                <a:cubicBezTo>
                  <a:pt x="120223" y="1611118"/>
                  <a:pt x="0" y="1490895"/>
                  <a:pt x="0" y="1342593"/>
                </a:cubicBezTo>
                <a:lnTo>
                  <a:pt x="0" y="2685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8668" tIns="158658" rIns="238668" bIns="158658" numCol="1" spcCol="1270" anchor="ctr" anchorCtr="0">
            <a:noAutofit/>
          </a:bodyPr>
          <a:lstStyle/>
          <a:p>
            <a:pPr lvl="0" algn="ctr" defTabSz="1866900">
              <a:lnSpc>
                <a:spcPct val="90000"/>
              </a:lnSpc>
              <a:spcBef>
                <a:spcPct val="0"/>
              </a:spcBef>
              <a:spcAft>
                <a:spcPct val="35000"/>
              </a:spcAft>
            </a:pPr>
            <a:r>
              <a:rPr lang="en-US" sz="3200" kern="1200" dirty="0" smtClean="0"/>
              <a:t>Deriving New Metrics</a:t>
            </a:r>
            <a:endParaRPr lang="en-US" sz="3200" kern="1200" dirty="0"/>
          </a:p>
        </p:txBody>
      </p:sp>
      <p:sp>
        <p:nvSpPr>
          <p:cNvPr id="11" name="Freeform 10"/>
          <p:cNvSpPr/>
          <p:nvPr/>
        </p:nvSpPr>
        <p:spPr>
          <a:xfrm>
            <a:off x="3415554" y="4746740"/>
            <a:ext cx="8027892" cy="1288895"/>
          </a:xfrm>
          <a:custGeom>
            <a:avLst/>
            <a:gdLst>
              <a:gd name="connsiteX0" fmla="*/ 214820 w 1288894"/>
              <a:gd name="connsiteY0" fmla="*/ 0 h 7148576"/>
              <a:gd name="connsiteX1" fmla="*/ 1074074 w 1288894"/>
              <a:gd name="connsiteY1" fmla="*/ 0 h 7148576"/>
              <a:gd name="connsiteX2" fmla="*/ 1288894 w 1288894"/>
              <a:gd name="connsiteY2" fmla="*/ 214820 h 7148576"/>
              <a:gd name="connsiteX3" fmla="*/ 1288894 w 1288894"/>
              <a:gd name="connsiteY3" fmla="*/ 7148576 h 7148576"/>
              <a:gd name="connsiteX4" fmla="*/ 1288894 w 1288894"/>
              <a:gd name="connsiteY4" fmla="*/ 7148576 h 7148576"/>
              <a:gd name="connsiteX5" fmla="*/ 0 w 1288894"/>
              <a:gd name="connsiteY5" fmla="*/ 7148576 h 7148576"/>
              <a:gd name="connsiteX6" fmla="*/ 0 w 1288894"/>
              <a:gd name="connsiteY6" fmla="*/ 7148576 h 7148576"/>
              <a:gd name="connsiteX7" fmla="*/ 0 w 1288894"/>
              <a:gd name="connsiteY7" fmla="*/ 214820 h 7148576"/>
              <a:gd name="connsiteX8" fmla="*/ 214820 w 1288894"/>
              <a:gd name="connsiteY8" fmla="*/ 0 h 714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8894" h="7148576">
                <a:moveTo>
                  <a:pt x="1288894" y="1191453"/>
                </a:moveTo>
                <a:lnTo>
                  <a:pt x="1288894" y="5957123"/>
                </a:lnTo>
                <a:cubicBezTo>
                  <a:pt x="1288894" y="6615145"/>
                  <a:pt x="1271553" y="7148576"/>
                  <a:pt x="1250162" y="7148576"/>
                </a:cubicBezTo>
                <a:lnTo>
                  <a:pt x="0" y="7148576"/>
                </a:lnTo>
                <a:lnTo>
                  <a:pt x="0" y="7148576"/>
                </a:lnTo>
                <a:lnTo>
                  <a:pt x="0" y="0"/>
                </a:lnTo>
                <a:lnTo>
                  <a:pt x="0" y="0"/>
                </a:lnTo>
                <a:lnTo>
                  <a:pt x="1250162" y="0"/>
                </a:lnTo>
                <a:cubicBezTo>
                  <a:pt x="1271553" y="0"/>
                  <a:pt x="1288894" y="533431"/>
                  <a:pt x="1288894" y="119145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9589" rIns="116258" bIns="89590" numCol="1" spcCol="1270" anchor="ctr" anchorCtr="0">
            <a:noAutofit/>
          </a:bodyPr>
          <a:lstStyle/>
          <a:p>
            <a:pPr marL="114300" lvl="1" indent="-114300" algn="l" defTabSz="622300">
              <a:lnSpc>
                <a:spcPct val="90000"/>
              </a:lnSpc>
              <a:spcBef>
                <a:spcPts val="600"/>
              </a:spcBef>
              <a:spcAft>
                <a:spcPct val="15000"/>
              </a:spcAft>
              <a:buChar char="••"/>
            </a:pPr>
            <a:r>
              <a:rPr lang="en-US" sz="1400" kern="1200" dirty="0" smtClean="0"/>
              <a:t>Scaling of Continuous Variables by dividing centered values of variables by their standard deviations</a:t>
            </a:r>
            <a:endParaRPr lang="en-US" sz="1400" kern="1200" dirty="0"/>
          </a:p>
          <a:p>
            <a:pPr marL="114300" lvl="1" indent="-114300" algn="l" defTabSz="622300">
              <a:lnSpc>
                <a:spcPct val="90000"/>
              </a:lnSpc>
              <a:spcBef>
                <a:spcPts val="600"/>
              </a:spcBef>
              <a:spcAft>
                <a:spcPct val="15000"/>
              </a:spcAft>
              <a:buChar char="••"/>
            </a:pPr>
            <a:r>
              <a:rPr lang="en-US" sz="1400" kern="1200" dirty="0" smtClean="0"/>
              <a:t>Convert Categorical Variables to factors</a:t>
            </a:r>
            <a:endParaRPr lang="en-US" sz="1400" kern="1200" dirty="0"/>
          </a:p>
          <a:p>
            <a:pPr marL="114300" lvl="1" indent="-114300" algn="l" defTabSz="622300">
              <a:lnSpc>
                <a:spcPct val="90000"/>
              </a:lnSpc>
              <a:spcBef>
                <a:spcPts val="600"/>
              </a:spcBef>
              <a:spcAft>
                <a:spcPct val="15000"/>
              </a:spcAft>
              <a:buChar char="••"/>
            </a:pPr>
            <a:r>
              <a:rPr lang="en-US" sz="1400" kern="1200" dirty="0" smtClean="0"/>
              <a:t>Convert Response/Target Variable (Attrition) to factor as 1 (Yes) and 0 (No)</a:t>
            </a:r>
            <a:endParaRPr lang="en-US" sz="1400" kern="1200" dirty="0"/>
          </a:p>
          <a:p>
            <a:pPr marL="114300" lvl="1" indent="-114300" algn="l" defTabSz="622300">
              <a:lnSpc>
                <a:spcPct val="90000"/>
              </a:lnSpc>
              <a:spcBef>
                <a:spcPct val="0"/>
              </a:spcBef>
              <a:spcAft>
                <a:spcPct val="15000"/>
              </a:spcAft>
              <a:buChar char="••"/>
            </a:pPr>
            <a:endParaRPr lang="en-US" sz="1400" kern="1200" dirty="0"/>
          </a:p>
        </p:txBody>
      </p:sp>
      <p:sp>
        <p:nvSpPr>
          <p:cNvPr id="12" name="Freeform 11"/>
          <p:cNvSpPr/>
          <p:nvPr/>
        </p:nvSpPr>
        <p:spPr>
          <a:xfrm>
            <a:off x="404813" y="4585628"/>
            <a:ext cx="3010740" cy="1611118"/>
          </a:xfrm>
          <a:custGeom>
            <a:avLst/>
            <a:gdLst>
              <a:gd name="connsiteX0" fmla="*/ 0 w 4021074"/>
              <a:gd name="connsiteY0" fmla="*/ 268525 h 1611118"/>
              <a:gd name="connsiteX1" fmla="*/ 268525 w 4021074"/>
              <a:gd name="connsiteY1" fmla="*/ 0 h 1611118"/>
              <a:gd name="connsiteX2" fmla="*/ 3752549 w 4021074"/>
              <a:gd name="connsiteY2" fmla="*/ 0 h 1611118"/>
              <a:gd name="connsiteX3" fmla="*/ 4021074 w 4021074"/>
              <a:gd name="connsiteY3" fmla="*/ 268525 h 1611118"/>
              <a:gd name="connsiteX4" fmla="*/ 4021074 w 4021074"/>
              <a:gd name="connsiteY4" fmla="*/ 1342593 h 1611118"/>
              <a:gd name="connsiteX5" fmla="*/ 3752549 w 4021074"/>
              <a:gd name="connsiteY5" fmla="*/ 1611118 h 1611118"/>
              <a:gd name="connsiteX6" fmla="*/ 268525 w 4021074"/>
              <a:gd name="connsiteY6" fmla="*/ 1611118 h 1611118"/>
              <a:gd name="connsiteX7" fmla="*/ 0 w 4021074"/>
              <a:gd name="connsiteY7" fmla="*/ 1342593 h 1611118"/>
              <a:gd name="connsiteX8" fmla="*/ 0 w 4021074"/>
              <a:gd name="connsiteY8" fmla="*/ 268525 h 161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21074" h="1611118">
                <a:moveTo>
                  <a:pt x="0" y="268525"/>
                </a:moveTo>
                <a:cubicBezTo>
                  <a:pt x="0" y="120223"/>
                  <a:pt x="120223" y="0"/>
                  <a:pt x="268525" y="0"/>
                </a:cubicBezTo>
                <a:lnTo>
                  <a:pt x="3752549" y="0"/>
                </a:lnTo>
                <a:cubicBezTo>
                  <a:pt x="3900851" y="0"/>
                  <a:pt x="4021074" y="120223"/>
                  <a:pt x="4021074" y="268525"/>
                </a:cubicBezTo>
                <a:lnTo>
                  <a:pt x="4021074" y="1342593"/>
                </a:lnTo>
                <a:cubicBezTo>
                  <a:pt x="4021074" y="1490895"/>
                  <a:pt x="3900851" y="1611118"/>
                  <a:pt x="3752549" y="1611118"/>
                </a:cubicBezTo>
                <a:lnTo>
                  <a:pt x="268525" y="1611118"/>
                </a:lnTo>
                <a:cubicBezTo>
                  <a:pt x="120223" y="1611118"/>
                  <a:pt x="0" y="1490895"/>
                  <a:pt x="0" y="1342593"/>
                </a:cubicBezTo>
                <a:lnTo>
                  <a:pt x="0" y="2685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8668" tIns="158658" rIns="238668" bIns="158658" numCol="1" spcCol="1270" anchor="ctr" anchorCtr="0">
            <a:noAutofit/>
          </a:bodyPr>
          <a:lstStyle/>
          <a:p>
            <a:pPr lvl="0" algn="ctr" defTabSz="1866900">
              <a:lnSpc>
                <a:spcPct val="90000"/>
              </a:lnSpc>
              <a:spcBef>
                <a:spcPct val="0"/>
              </a:spcBef>
              <a:spcAft>
                <a:spcPct val="35000"/>
              </a:spcAft>
            </a:pPr>
            <a:r>
              <a:rPr lang="en-US" sz="3200" kern="1200" dirty="0" smtClean="0"/>
              <a:t>Data Transformation</a:t>
            </a:r>
            <a:endParaRPr lang="en-US" sz="3200" kern="1200" dirty="0"/>
          </a:p>
        </p:txBody>
      </p:sp>
    </p:spTree>
    <p:extLst>
      <p:ext uri="{BB962C8B-B14F-4D97-AF65-F5344CB8AC3E}">
        <p14:creationId xmlns:p14="http://schemas.microsoft.com/office/powerpoint/2010/main" val="2237197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821" y="343700"/>
            <a:ext cx="9313817" cy="856138"/>
          </a:xfrm>
        </p:spPr>
        <p:txBody>
          <a:bodyPr>
            <a:normAutofit fontScale="90000"/>
          </a:bodyPr>
          <a:lstStyle/>
          <a:p>
            <a:r>
              <a:rPr lang="en-IN" b="1" u="sng" dirty="0" smtClean="0"/>
              <a:t>Comparison of attrition with different attributes - 1</a:t>
            </a:r>
            <a:endParaRPr lang="en-IN" sz="2800" u="sng" dirty="0"/>
          </a:p>
        </p:txBody>
      </p:sp>
      <p:pic>
        <p:nvPicPr>
          <p:cNvPr id="8" name="Picture 7"/>
          <p:cNvPicPr>
            <a:picLocks noChangeAspect="1"/>
          </p:cNvPicPr>
          <p:nvPr/>
        </p:nvPicPr>
        <p:blipFill>
          <a:blip r:embed="rId2"/>
          <a:stretch>
            <a:fillRect/>
          </a:stretch>
        </p:blipFill>
        <p:spPr>
          <a:xfrm>
            <a:off x="136478" y="1547319"/>
            <a:ext cx="11832609" cy="460952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394420"/>
            <a:ext cx="9313817" cy="856138"/>
          </a:xfrm>
        </p:spPr>
        <p:txBody>
          <a:bodyPr>
            <a:normAutofit fontScale="90000"/>
          </a:bodyPr>
          <a:lstStyle/>
          <a:p>
            <a:r>
              <a:rPr lang="en-IN" b="1" u="sng" dirty="0"/>
              <a:t>Comparison of attrition with different attributes - </a:t>
            </a:r>
            <a:r>
              <a:rPr lang="en-IN" b="1" u="sng" dirty="0" smtClean="0"/>
              <a:t>2</a:t>
            </a:r>
            <a:endParaRPr lang="en-IN" dirty="0"/>
          </a:p>
        </p:txBody>
      </p:sp>
      <p:pic>
        <p:nvPicPr>
          <p:cNvPr id="4" name="Picture 3"/>
          <p:cNvPicPr>
            <a:picLocks noChangeAspect="1"/>
          </p:cNvPicPr>
          <p:nvPr/>
        </p:nvPicPr>
        <p:blipFill>
          <a:blip r:embed="rId2"/>
          <a:stretch>
            <a:fillRect/>
          </a:stretch>
        </p:blipFill>
        <p:spPr>
          <a:xfrm>
            <a:off x="159522" y="1724739"/>
            <a:ext cx="11600000" cy="46095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78272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Comparison of attrition with different attributes - </a:t>
            </a:r>
            <a:r>
              <a:rPr lang="en-IN" b="1" u="sng" dirty="0" smtClean="0"/>
              <a:t>3</a:t>
            </a:r>
            <a:endParaRPr lang="en-IN" dirty="0"/>
          </a:p>
        </p:txBody>
      </p:sp>
      <p:pic>
        <p:nvPicPr>
          <p:cNvPr id="4" name="Picture 3"/>
          <p:cNvPicPr>
            <a:picLocks noChangeAspect="1"/>
          </p:cNvPicPr>
          <p:nvPr/>
        </p:nvPicPr>
        <p:blipFill>
          <a:blip r:embed="rId2"/>
          <a:stretch>
            <a:fillRect/>
          </a:stretch>
        </p:blipFill>
        <p:spPr>
          <a:xfrm>
            <a:off x="510310" y="2092476"/>
            <a:ext cx="11465777" cy="41581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67876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526" y="421715"/>
            <a:ext cx="9313817" cy="856138"/>
          </a:xfrm>
        </p:spPr>
        <p:txBody>
          <a:bodyPr>
            <a:normAutofit/>
          </a:bodyPr>
          <a:lstStyle/>
          <a:p>
            <a:r>
              <a:rPr lang="en-IN" sz="3200" b="1" u="sng" dirty="0" smtClean="0"/>
              <a:t>Attrition comparison with Numerical variables - 1</a:t>
            </a:r>
            <a:endParaRPr lang="en-IN" sz="3200" b="1" u="sng" dirty="0"/>
          </a:p>
        </p:txBody>
      </p:sp>
      <p:pic>
        <p:nvPicPr>
          <p:cNvPr id="7" name="Picture 6"/>
          <p:cNvPicPr>
            <a:picLocks noChangeAspect="1"/>
          </p:cNvPicPr>
          <p:nvPr/>
        </p:nvPicPr>
        <p:blipFill>
          <a:blip r:embed="rId2"/>
          <a:stretch>
            <a:fillRect/>
          </a:stretch>
        </p:blipFill>
        <p:spPr>
          <a:xfrm>
            <a:off x="394792" y="1561308"/>
            <a:ext cx="8544492" cy="439047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8" name="TextBox 7"/>
          <p:cNvSpPr txBox="1"/>
          <p:nvPr/>
        </p:nvSpPr>
        <p:spPr>
          <a:xfrm>
            <a:off x="9126453" y="3110215"/>
            <a:ext cx="2565779" cy="646331"/>
          </a:xfrm>
          <a:prstGeom prst="rect">
            <a:avLst/>
          </a:prstGeom>
          <a:noFill/>
          <a:ln>
            <a:solidFill>
              <a:schemeClr val="tx1"/>
            </a:solidFill>
          </a:ln>
        </p:spPr>
        <p:txBody>
          <a:bodyPr wrap="square" rtlCol="0">
            <a:spAutoFit/>
          </a:bodyPr>
          <a:lstStyle/>
          <a:p>
            <a:r>
              <a:rPr lang="en-IN" dirty="0" smtClean="0"/>
              <a:t>Monthly Income has few outliers here.</a:t>
            </a:r>
            <a:endParaRPr lang="en-IN" dirty="0"/>
          </a:p>
        </p:txBody>
      </p:sp>
    </p:spTree>
    <p:extLst>
      <p:ext uri="{BB962C8B-B14F-4D97-AF65-F5344CB8AC3E}">
        <p14:creationId xmlns:p14="http://schemas.microsoft.com/office/powerpoint/2010/main" val="597218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1267</TotalTime>
  <Words>1529</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Office Theme</vt:lpstr>
      <vt:lpstr>HR ANALYTICS CASE STUDY   SUBMISSION </vt:lpstr>
      <vt:lpstr>Business Understanding</vt:lpstr>
      <vt:lpstr>Analysis Approach</vt:lpstr>
      <vt:lpstr>Data Understanding</vt:lpstr>
      <vt:lpstr>Data Preparation</vt:lpstr>
      <vt:lpstr>Comparison of attrition with different attributes - 1</vt:lpstr>
      <vt:lpstr>Comparison of attrition with different attributes - 2</vt:lpstr>
      <vt:lpstr>Comparison of attrition with different attributes - 3</vt:lpstr>
      <vt:lpstr>Attrition comparison with Numerical variables - 1</vt:lpstr>
      <vt:lpstr>Attrition comparison with Numerical variables - 2</vt:lpstr>
      <vt:lpstr>Attrition comparison with Numerical variables - 3</vt:lpstr>
      <vt:lpstr>Correlation Matrix of Continuous Variables</vt:lpstr>
      <vt:lpstr>Model Creation</vt:lpstr>
      <vt:lpstr>Model Evaluation</vt:lpstr>
      <vt:lpstr>Model Discriminative Power Measures</vt:lpstr>
      <vt:lpstr>Interpreting Gains and Lift Chart</vt:lpstr>
      <vt:lpstr>KS-Statistic</vt:lpstr>
      <vt:lpstr>ROC Curve</vt:lpstr>
      <vt:lpstr>Model Deployment</vt:lpstr>
      <vt:lpstr>Model Deployment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Vikash Sharma</cp:lastModifiedBy>
  <cp:revision>123</cp:revision>
  <dcterms:created xsi:type="dcterms:W3CDTF">2016-06-09T08:16:28Z</dcterms:created>
  <dcterms:modified xsi:type="dcterms:W3CDTF">2018-03-25T13:10:20Z</dcterms:modified>
</cp:coreProperties>
</file>