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4" r:id="rId4"/>
    <p:sldId id="260" r:id="rId5"/>
    <p:sldId id="269" r:id="rId6"/>
    <p:sldId id="270" r:id="rId7"/>
    <p:sldId id="271" r:id="rId8"/>
    <p:sldId id="272" r:id="rId9"/>
    <p:sldId id="273" r:id="rId10"/>
    <p:sldId id="268" r:id="rId11"/>
    <p:sldId id="267" r:id="rId12"/>
    <p:sldId id="263" r:id="rId13"/>
    <p:sldId id="277" r:id="rId14"/>
    <p:sldId id="283" r:id="rId15"/>
    <p:sldId id="278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78A4B-FF87-4C22-B40F-2835430EFCD8}" type="datetimeFigureOut">
              <a:rPr lang="en-IN" smtClean="0"/>
              <a:t>22-07-2017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84D5F-6FA8-452D-9F6C-C774F845D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03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4D5F-6FA8-452D-9F6C-C774F845D5F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455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4D5F-6FA8-452D-9F6C-C774F845D5FB}" type="slidenum">
              <a:rPr lang="en-IN" smtClean="0">
                <a:solidFill>
                  <a:prstClr val="black"/>
                </a:solidFill>
              </a:rPr>
              <a:pPr/>
              <a:t>9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11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4D5F-6FA8-452D-9F6C-C774F845D5F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405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we choose 70:20:10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Professor’s opinion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- we tried multiple</a:t>
            </a:r>
            <a:r>
              <a:rPr lang="en-US" baseline="0" dirty="0" smtClean="0"/>
              <a:t> models and concluded this is the best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4D5F-6FA8-452D-9F6C-C774F845D5F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4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F667B8B-817B-4B71-996D-E3F7DA9A1563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D671-F8CA-4536-AA81-855D9EA2523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43" y="4650469"/>
            <a:ext cx="1316580" cy="165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0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7B8B-817B-4B71-996D-E3F7DA9A1563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D671-F8CA-4536-AA81-855D9EA25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32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7B8B-817B-4B71-996D-E3F7DA9A1563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D671-F8CA-4536-AA81-855D9EA2523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55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7B8B-817B-4B71-996D-E3F7DA9A1563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D671-F8CA-4536-AA81-855D9EA25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4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7B8B-817B-4B71-996D-E3F7DA9A1563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D671-F8CA-4536-AA81-855D9EA2523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6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7B8B-817B-4B71-996D-E3F7DA9A1563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D671-F8CA-4536-AA81-855D9EA25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04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7B8B-817B-4B71-996D-E3F7DA9A1563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D671-F8CA-4536-AA81-855D9EA25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11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7B8B-817B-4B71-996D-E3F7DA9A1563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D671-F8CA-4536-AA81-855D9EA25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63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7B8B-817B-4B71-996D-E3F7DA9A1563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D671-F8CA-4536-AA81-855D9EA25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1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7B8B-817B-4B71-996D-E3F7DA9A1563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D671-F8CA-4536-AA81-855D9EA252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96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7B8B-817B-4B71-996D-E3F7DA9A1563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9D671-F8CA-4536-AA81-855D9EA2523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93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F667B8B-817B-4B71-996D-E3F7DA9A1563}" type="datetimeFigureOut">
              <a:rPr lang="en-GB" smtClean="0"/>
              <a:t>22/07/2017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E99D671-F8CA-4536-AA81-855D9EA2523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43" y="4650469"/>
            <a:ext cx="1316580" cy="165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812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 smtClean="0"/>
              <a:t>Breast cancer – survival data and analysis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By Group 2</a:t>
            </a:r>
          </a:p>
          <a:p>
            <a:r>
              <a:rPr lang="en-US" sz="2400" dirty="0" smtClean="0"/>
              <a:t>Advanced Analytics for Management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9861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1631" y="1727511"/>
            <a:ext cx="11245735" cy="4230377"/>
            <a:chOff x="466732" y="1210114"/>
            <a:chExt cx="11245735" cy="4395727"/>
          </a:xfrm>
        </p:grpSpPr>
        <p:sp>
          <p:nvSpPr>
            <p:cNvPr id="6" name="Freeform 5"/>
            <p:cNvSpPr/>
            <p:nvPr/>
          </p:nvSpPr>
          <p:spPr>
            <a:xfrm rot="16200000">
              <a:off x="100421" y="1576425"/>
              <a:ext cx="4395727" cy="3663106"/>
            </a:xfrm>
            <a:custGeom>
              <a:avLst/>
              <a:gdLst>
                <a:gd name="connsiteX0" fmla="*/ 0 w 3663105"/>
                <a:gd name="connsiteY0" fmla="*/ 183155 h 4395726"/>
                <a:gd name="connsiteX1" fmla="*/ 183155 w 3663105"/>
                <a:gd name="connsiteY1" fmla="*/ 0 h 4395726"/>
                <a:gd name="connsiteX2" fmla="*/ 3479950 w 3663105"/>
                <a:gd name="connsiteY2" fmla="*/ 0 h 4395726"/>
                <a:gd name="connsiteX3" fmla="*/ 3663105 w 3663105"/>
                <a:gd name="connsiteY3" fmla="*/ 183155 h 4395726"/>
                <a:gd name="connsiteX4" fmla="*/ 3663105 w 3663105"/>
                <a:gd name="connsiteY4" fmla="*/ 4212571 h 4395726"/>
                <a:gd name="connsiteX5" fmla="*/ 3479950 w 3663105"/>
                <a:gd name="connsiteY5" fmla="*/ 4395726 h 4395726"/>
                <a:gd name="connsiteX6" fmla="*/ 183155 w 3663105"/>
                <a:gd name="connsiteY6" fmla="*/ 4395726 h 4395726"/>
                <a:gd name="connsiteX7" fmla="*/ 0 w 3663105"/>
                <a:gd name="connsiteY7" fmla="*/ 4212571 h 4395726"/>
                <a:gd name="connsiteX8" fmla="*/ 0 w 3663105"/>
                <a:gd name="connsiteY8" fmla="*/ 183155 h 43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3105" h="4395726">
                  <a:moveTo>
                    <a:pt x="3510475" y="1"/>
                  </a:moveTo>
                  <a:cubicBezTo>
                    <a:pt x="3594770" y="1"/>
                    <a:pt x="3663105" y="98402"/>
                    <a:pt x="3663105" y="219787"/>
                  </a:cubicBezTo>
                  <a:lnTo>
                    <a:pt x="3663105" y="4175939"/>
                  </a:lnTo>
                  <a:cubicBezTo>
                    <a:pt x="3663105" y="4297324"/>
                    <a:pt x="3594770" y="4395725"/>
                    <a:pt x="3510475" y="4395725"/>
                  </a:cubicBezTo>
                  <a:lnTo>
                    <a:pt x="152630" y="4395725"/>
                  </a:lnTo>
                  <a:cubicBezTo>
                    <a:pt x="68335" y="4395725"/>
                    <a:pt x="0" y="4297324"/>
                    <a:pt x="0" y="4175939"/>
                  </a:cubicBezTo>
                  <a:lnTo>
                    <a:pt x="0" y="219787"/>
                  </a:lnTo>
                  <a:cubicBezTo>
                    <a:pt x="0" y="98402"/>
                    <a:pt x="68335" y="1"/>
                    <a:pt x="152630" y="1"/>
                  </a:cubicBezTo>
                  <a:lnTo>
                    <a:pt x="3510475" y="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91229" tIns="82297" rIns="106681" bIns="2930483" numCol="1" spcCol="1270" anchor="t" anchorCtr="0">
              <a:noAutofit/>
              <a:scene3d>
                <a:camera prst="orthographicFront">
                  <a:rot lat="0" lon="0" rev="0"/>
                </a:camera>
                <a:lightRig rig="threePt" dir="t"/>
              </a:scene3d>
            </a:bodyPr>
            <a:lstStyle/>
            <a:p>
              <a:pPr lvl="0" algn="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b="1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544575" y="1210115"/>
              <a:ext cx="3585262" cy="4395726"/>
            </a:xfrm>
            <a:custGeom>
              <a:avLst/>
              <a:gdLst>
                <a:gd name="connsiteX0" fmla="*/ 0 w 2729013"/>
                <a:gd name="connsiteY0" fmla="*/ 0 h 4395726"/>
                <a:gd name="connsiteX1" fmla="*/ 2729013 w 2729013"/>
                <a:gd name="connsiteY1" fmla="*/ 0 h 4395726"/>
                <a:gd name="connsiteX2" fmla="*/ 2729013 w 2729013"/>
                <a:gd name="connsiteY2" fmla="*/ 4395726 h 4395726"/>
                <a:gd name="connsiteX3" fmla="*/ 0 w 2729013"/>
                <a:gd name="connsiteY3" fmla="*/ 4395726 h 4395726"/>
                <a:gd name="connsiteX4" fmla="*/ 0 w 2729013"/>
                <a:gd name="connsiteY4" fmla="*/ 0 h 43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9013" h="4395726">
                  <a:moveTo>
                    <a:pt x="0" y="0"/>
                  </a:moveTo>
                  <a:lnTo>
                    <a:pt x="2729013" y="0"/>
                  </a:lnTo>
                  <a:lnTo>
                    <a:pt x="2729013" y="4395726"/>
                  </a:lnTo>
                  <a:lnTo>
                    <a:pt x="0" y="439572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8867" rIns="0" bIns="0" numCol="1" spcCol="1270" anchor="t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i="1" kern="1200" dirty="0" smtClean="0"/>
                <a:t>Data Preparation</a:t>
              </a:r>
              <a:endParaRPr lang="en-US" sz="2400" b="1" i="1" kern="1200" dirty="0" smtClean="0"/>
            </a:p>
            <a:p>
              <a:pPr marL="285750" lvl="0" indent="-28575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dirty="0" smtClean="0"/>
                <a:t>Randomize ordering of observations to remove any bias</a:t>
              </a:r>
              <a:endParaRPr lang="en-US" kern="1200" dirty="0"/>
            </a:p>
            <a:p>
              <a:pPr marL="285750" lvl="0" indent="-28575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dirty="0" smtClean="0"/>
                <a:t>Choose split of 70-20-10 for Training-Validation-Test:</a:t>
              </a:r>
            </a:p>
            <a:p>
              <a:pPr marL="514350" lvl="1" indent="-228600" defTabSz="102235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dirty="0" smtClean="0"/>
                <a:t>Total Observations = 306</a:t>
              </a:r>
            </a:p>
            <a:p>
              <a:pPr marL="514350" lvl="1" indent="-228600" defTabSz="102235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dirty="0" smtClean="0"/>
                <a:t>Training Set = 214</a:t>
              </a:r>
            </a:p>
            <a:p>
              <a:pPr marL="514350" lvl="1" indent="-228600" defTabSz="102235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dirty="0" smtClean="0"/>
                <a:t>Validation Set = 61</a:t>
              </a:r>
            </a:p>
            <a:p>
              <a:pPr marL="514350" lvl="1" indent="-228600" defTabSz="102235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dirty="0" smtClean="0"/>
                <a:t>Test Set = 31</a:t>
              </a:r>
            </a:p>
            <a:p>
              <a:pPr marL="514350" lvl="1" indent="-228600" defTabSz="1022350">
                <a:lnSpc>
                  <a:spcPct val="9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dirty="0" smtClean="0"/>
            </a:p>
            <a:p>
              <a:pPr marL="285750" lvl="0" indent="-28575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kern="1200" dirty="0" smtClean="0"/>
                <a:t>No Missing Values were found</a:t>
              </a:r>
              <a:endParaRPr lang="en-US" kern="1200" dirty="0"/>
            </a:p>
          </p:txBody>
        </p:sp>
        <p:sp>
          <p:nvSpPr>
            <p:cNvPr id="8" name="Freeform 7"/>
            <p:cNvSpPr/>
            <p:nvPr/>
          </p:nvSpPr>
          <p:spPr>
            <a:xfrm rot="16200000">
              <a:off x="3891735" y="1576425"/>
              <a:ext cx="4395727" cy="3663106"/>
            </a:xfrm>
            <a:custGeom>
              <a:avLst/>
              <a:gdLst>
                <a:gd name="connsiteX0" fmla="*/ 0 w 3663105"/>
                <a:gd name="connsiteY0" fmla="*/ 183155 h 4395726"/>
                <a:gd name="connsiteX1" fmla="*/ 183155 w 3663105"/>
                <a:gd name="connsiteY1" fmla="*/ 0 h 4395726"/>
                <a:gd name="connsiteX2" fmla="*/ 3479950 w 3663105"/>
                <a:gd name="connsiteY2" fmla="*/ 0 h 4395726"/>
                <a:gd name="connsiteX3" fmla="*/ 3663105 w 3663105"/>
                <a:gd name="connsiteY3" fmla="*/ 183155 h 4395726"/>
                <a:gd name="connsiteX4" fmla="*/ 3663105 w 3663105"/>
                <a:gd name="connsiteY4" fmla="*/ 4212571 h 4395726"/>
                <a:gd name="connsiteX5" fmla="*/ 3479950 w 3663105"/>
                <a:gd name="connsiteY5" fmla="*/ 4395726 h 4395726"/>
                <a:gd name="connsiteX6" fmla="*/ 183155 w 3663105"/>
                <a:gd name="connsiteY6" fmla="*/ 4395726 h 4395726"/>
                <a:gd name="connsiteX7" fmla="*/ 0 w 3663105"/>
                <a:gd name="connsiteY7" fmla="*/ 4212571 h 4395726"/>
                <a:gd name="connsiteX8" fmla="*/ 0 w 3663105"/>
                <a:gd name="connsiteY8" fmla="*/ 183155 h 43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3105" h="4395726">
                  <a:moveTo>
                    <a:pt x="3510475" y="1"/>
                  </a:moveTo>
                  <a:cubicBezTo>
                    <a:pt x="3594770" y="1"/>
                    <a:pt x="3663105" y="98402"/>
                    <a:pt x="3663105" y="219787"/>
                  </a:cubicBezTo>
                  <a:lnTo>
                    <a:pt x="3663105" y="4175939"/>
                  </a:lnTo>
                  <a:cubicBezTo>
                    <a:pt x="3663105" y="4297324"/>
                    <a:pt x="3594770" y="4395725"/>
                    <a:pt x="3510475" y="4395725"/>
                  </a:cubicBezTo>
                  <a:lnTo>
                    <a:pt x="152630" y="4395725"/>
                  </a:lnTo>
                  <a:cubicBezTo>
                    <a:pt x="68335" y="4395725"/>
                    <a:pt x="0" y="4297324"/>
                    <a:pt x="0" y="4175939"/>
                  </a:cubicBezTo>
                  <a:lnTo>
                    <a:pt x="0" y="219787"/>
                  </a:lnTo>
                  <a:cubicBezTo>
                    <a:pt x="0" y="98402"/>
                    <a:pt x="68335" y="1"/>
                    <a:pt x="152630" y="1"/>
                  </a:cubicBezTo>
                  <a:lnTo>
                    <a:pt x="3510475" y="1"/>
                  </a:lnTo>
                  <a:close/>
                </a:path>
              </a:pathLst>
            </a:custGeom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91229" tIns="82297" rIns="106681" bIns="2930483" numCol="1" spcCol="1270" anchor="t" anchorCtr="0">
              <a:noAutofit/>
            </a:bodyPr>
            <a:lstStyle/>
            <a:p>
              <a:pPr lvl="0" algn="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b="1" kern="1200" dirty="0"/>
            </a:p>
          </p:txBody>
        </p:sp>
        <p:sp>
          <p:nvSpPr>
            <p:cNvPr id="9" name="Flowchart: Extract 8"/>
            <p:cNvSpPr/>
            <p:nvPr/>
          </p:nvSpPr>
          <p:spPr>
            <a:xfrm rot="5400000">
              <a:off x="3953263" y="4704871"/>
              <a:ext cx="646198" cy="549465"/>
            </a:xfrm>
            <a:prstGeom prst="flowChartExtra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4358539" y="1210115"/>
              <a:ext cx="3562613" cy="4395726"/>
            </a:xfrm>
            <a:custGeom>
              <a:avLst/>
              <a:gdLst>
                <a:gd name="connsiteX0" fmla="*/ 0 w 2729013"/>
                <a:gd name="connsiteY0" fmla="*/ 0 h 4395726"/>
                <a:gd name="connsiteX1" fmla="*/ 2729013 w 2729013"/>
                <a:gd name="connsiteY1" fmla="*/ 0 h 4395726"/>
                <a:gd name="connsiteX2" fmla="*/ 2729013 w 2729013"/>
                <a:gd name="connsiteY2" fmla="*/ 4395726 h 4395726"/>
                <a:gd name="connsiteX3" fmla="*/ 0 w 2729013"/>
                <a:gd name="connsiteY3" fmla="*/ 4395726 h 4395726"/>
                <a:gd name="connsiteX4" fmla="*/ 0 w 2729013"/>
                <a:gd name="connsiteY4" fmla="*/ 0 h 43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9013" h="4395726">
                  <a:moveTo>
                    <a:pt x="0" y="0"/>
                  </a:moveTo>
                  <a:lnTo>
                    <a:pt x="2729013" y="0"/>
                  </a:lnTo>
                  <a:lnTo>
                    <a:pt x="2729013" y="4395726"/>
                  </a:lnTo>
                  <a:lnTo>
                    <a:pt x="0" y="439572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8867" rIns="0" bIns="0" numCol="1" spcCol="1270" anchor="t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i="1" dirty="0" smtClean="0"/>
                <a:t>Building the Model</a:t>
              </a:r>
              <a:endParaRPr lang="en-US" sz="2400" b="1" i="1" kern="1200" dirty="0" smtClean="0"/>
            </a:p>
            <a:p>
              <a:pPr marL="285750" indent="-28575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dirty="0" smtClean="0"/>
                <a:t>Passed </a:t>
              </a:r>
              <a:r>
                <a:rPr lang="en-US" dirty="0"/>
                <a:t>VIF Criteria (less than 4) for </a:t>
              </a:r>
              <a:r>
                <a:rPr lang="en-US" dirty="0" smtClean="0"/>
                <a:t>Multicollinearity</a:t>
              </a:r>
            </a:p>
            <a:p>
              <a:pPr marL="285750" indent="-28575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dirty="0"/>
                <a:t>Removed 1 Unusual Observation for R-X </a:t>
              </a:r>
              <a:r>
                <a:rPr lang="en-US" dirty="0" smtClean="0"/>
                <a:t>error</a:t>
              </a:r>
            </a:p>
            <a:p>
              <a:pPr marL="285750" indent="-28575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dirty="0"/>
                <a:t>Passed for p-value of Hosmer-</a:t>
              </a:r>
              <a:r>
                <a:rPr lang="en-US" dirty="0" err="1"/>
                <a:t>Lemeshow</a:t>
              </a:r>
              <a:r>
                <a:rPr lang="en-US" dirty="0"/>
                <a:t> Test (greater than 0.1</a:t>
              </a:r>
              <a:r>
                <a:rPr lang="en-US" dirty="0" smtClean="0"/>
                <a:t>)</a:t>
              </a:r>
            </a:p>
            <a:p>
              <a:pPr marL="285750" indent="-28575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dirty="0"/>
                <a:t>Removed Year of Operation as predictor variable since p-value &gt; </a:t>
              </a:r>
              <a:r>
                <a:rPr lang="en-US" dirty="0" smtClean="0"/>
                <a:t>0.1</a:t>
              </a:r>
            </a:p>
            <a:p>
              <a:pPr marL="285750" indent="-28575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dirty="0" smtClean="0"/>
                <a:t>Repeated above checks for remaining variables</a:t>
              </a:r>
              <a:endParaRPr lang="en-US" dirty="0"/>
            </a:p>
            <a:p>
              <a:pPr marL="285750" indent="-28575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endParaRPr lang="en-US" dirty="0"/>
            </a:p>
            <a:p>
              <a:pPr marL="285750" indent="-28575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endParaRPr lang="en-US" dirty="0"/>
            </a:p>
            <a:p>
              <a:pPr marL="285750" indent="-28575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endParaRPr lang="en-US" dirty="0" smtClean="0"/>
            </a:p>
            <a:p>
              <a:pPr marL="285750" indent="-28575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endParaRPr lang="en-US" dirty="0" smtClean="0"/>
            </a:p>
            <a:p>
              <a:pPr marL="285750" indent="-285750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7683050" y="1576425"/>
              <a:ext cx="4395727" cy="3663106"/>
            </a:xfrm>
            <a:custGeom>
              <a:avLst/>
              <a:gdLst>
                <a:gd name="connsiteX0" fmla="*/ 0 w 3663105"/>
                <a:gd name="connsiteY0" fmla="*/ 183155 h 4395726"/>
                <a:gd name="connsiteX1" fmla="*/ 183155 w 3663105"/>
                <a:gd name="connsiteY1" fmla="*/ 0 h 4395726"/>
                <a:gd name="connsiteX2" fmla="*/ 3479950 w 3663105"/>
                <a:gd name="connsiteY2" fmla="*/ 0 h 4395726"/>
                <a:gd name="connsiteX3" fmla="*/ 3663105 w 3663105"/>
                <a:gd name="connsiteY3" fmla="*/ 183155 h 4395726"/>
                <a:gd name="connsiteX4" fmla="*/ 3663105 w 3663105"/>
                <a:gd name="connsiteY4" fmla="*/ 4212571 h 4395726"/>
                <a:gd name="connsiteX5" fmla="*/ 3479950 w 3663105"/>
                <a:gd name="connsiteY5" fmla="*/ 4395726 h 4395726"/>
                <a:gd name="connsiteX6" fmla="*/ 183155 w 3663105"/>
                <a:gd name="connsiteY6" fmla="*/ 4395726 h 4395726"/>
                <a:gd name="connsiteX7" fmla="*/ 0 w 3663105"/>
                <a:gd name="connsiteY7" fmla="*/ 4212571 h 4395726"/>
                <a:gd name="connsiteX8" fmla="*/ 0 w 3663105"/>
                <a:gd name="connsiteY8" fmla="*/ 183155 h 43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3105" h="4395726">
                  <a:moveTo>
                    <a:pt x="3510475" y="1"/>
                  </a:moveTo>
                  <a:cubicBezTo>
                    <a:pt x="3594770" y="1"/>
                    <a:pt x="3663105" y="98402"/>
                    <a:pt x="3663105" y="219787"/>
                  </a:cubicBezTo>
                  <a:lnTo>
                    <a:pt x="3663105" y="4175939"/>
                  </a:lnTo>
                  <a:cubicBezTo>
                    <a:pt x="3663105" y="4297324"/>
                    <a:pt x="3594770" y="4395725"/>
                    <a:pt x="3510475" y="4395725"/>
                  </a:cubicBezTo>
                  <a:lnTo>
                    <a:pt x="152630" y="4395725"/>
                  </a:lnTo>
                  <a:cubicBezTo>
                    <a:pt x="68335" y="4395725"/>
                    <a:pt x="0" y="4297324"/>
                    <a:pt x="0" y="4175939"/>
                  </a:cubicBezTo>
                  <a:lnTo>
                    <a:pt x="0" y="219787"/>
                  </a:lnTo>
                  <a:cubicBezTo>
                    <a:pt x="0" y="98402"/>
                    <a:pt x="68335" y="1"/>
                    <a:pt x="152630" y="1"/>
                  </a:cubicBezTo>
                  <a:lnTo>
                    <a:pt x="3510475" y="1"/>
                  </a:lnTo>
                  <a:close/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91229" tIns="82296" rIns="106681" bIns="2930484" numCol="1" spcCol="1270" anchor="t" anchorCtr="0">
              <a:noAutofit/>
            </a:bodyPr>
            <a:lstStyle/>
            <a:p>
              <a:pPr lvl="0" algn="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400" b="1" kern="1200" dirty="0"/>
            </a:p>
          </p:txBody>
        </p:sp>
        <p:sp>
          <p:nvSpPr>
            <p:cNvPr id="12" name="Flowchart: Extract 11"/>
            <p:cNvSpPr/>
            <p:nvPr/>
          </p:nvSpPr>
          <p:spPr>
            <a:xfrm rot="5400000">
              <a:off x="7744577" y="4704871"/>
              <a:ext cx="646198" cy="549465"/>
            </a:xfrm>
            <a:prstGeom prst="flowChartExtract">
              <a:avLst/>
            </a:prstGeom>
            <a:solidFill>
              <a:srgbClr val="703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159014" y="1210115"/>
              <a:ext cx="3553453" cy="4395726"/>
            </a:xfrm>
            <a:custGeom>
              <a:avLst/>
              <a:gdLst>
                <a:gd name="connsiteX0" fmla="*/ 0 w 2729013"/>
                <a:gd name="connsiteY0" fmla="*/ 0 h 4395726"/>
                <a:gd name="connsiteX1" fmla="*/ 2729013 w 2729013"/>
                <a:gd name="connsiteY1" fmla="*/ 0 h 4395726"/>
                <a:gd name="connsiteX2" fmla="*/ 2729013 w 2729013"/>
                <a:gd name="connsiteY2" fmla="*/ 4395726 h 4395726"/>
                <a:gd name="connsiteX3" fmla="*/ 0 w 2729013"/>
                <a:gd name="connsiteY3" fmla="*/ 4395726 h 4395726"/>
                <a:gd name="connsiteX4" fmla="*/ 0 w 2729013"/>
                <a:gd name="connsiteY4" fmla="*/ 0 h 439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9013" h="4395726">
                  <a:moveTo>
                    <a:pt x="0" y="0"/>
                  </a:moveTo>
                  <a:lnTo>
                    <a:pt x="2729013" y="0"/>
                  </a:lnTo>
                  <a:lnTo>
                    <a:pt x="2729013" y="4395726"/>
                  </a:lnTo>
                  <a:lnTo>
                    <a:pt x="0" y="439572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8867" rIns="0" bIns="0" numCol="1" spcCol="1270" anchor="t" anchorCtr="0">
              <a:noAutofit/>
            </a:bodyPr>
            <a:lstStyle/>
            <a:p>
              <a:pPr lvl="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i="1" kern="1200" dirty="0" smtClean="0"/>
                <a:t>Model Equation</a:t>
              </a:r>
              <a:endParaRPr lang="en-US" sz="2400" b="1" i="1" kern="1200" dirty="0" smtClean="0"/>
            </a:p>
            <a:p>
              <a:pPr marL="342900" lvl="0" indent="-3429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kern="1200" dirty="0" smtClean="0"/>
                <a:t>Derive logit regression equation</a:t>
              </a:r>
            </a:p>
            <a:p>
              <a:pPr marL="342900" lvl="0" indent="-3429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dirty="0" smtClean="0"/>
                <a:t>Y =3.451 - 0.0331*X1 - 1426*X2</a:t>
              </a:r>
              <a:endParaRPr lang="en-US" dirty="0"/>
            </a:p>
            <a:p>
              <a:pPr marL="342900" lvl="0" indent="-3429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i="1" dirty="0" smtClean="0"/>
                <a:t>Predictor Variables: X1=Age, X2=Number of Axillary Nodes</a:t>
              </a:r>
            </a:p>
            <a:p>
              <a:pPr marL="342900" lvl="0" indent="-3429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i="1" dirty="0" smtClean="0"/>
                <a:t>Dependent Variable: Y=Log[Odds(Survival)]</a:t>
              </a:r>
            </a:p>
            <a:p>
              <a:pPr marL="342900" lvl="0" indent="-3429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i="1" dirty="0" smtClean="0"/>
                <a:t>Response Event: 1=Patient surviving 5 years or longer</a:t>
              </a:r>
            </a:p>
            <a:p>
              <a:pPr marL="342900" lvl="0" indent="-3429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i="1" dirty="0" smtClean="0"/>
                <a:t>Interpretation: Keeping X2 constant, a unit change in X1 (Age) results in a change of odds ratio of survival by e</a:t>
              </a:r>
              <a:r>
                <a:rPr lang="en-US" i="1" baseline="30000" dirty="0" smtClean="0"/>
                <a:t>-0.0331</a:t>
              </a:r>
              <a:r>
                <a:rPr lang="en-US" i="1" dirty="0"/>
                <a:t>.</a:t>
              </a:r>
              <a:endParaRPr lang="en-US" i="1" baseline="30000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13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Validation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802357" y="1731387"/>
            <a:ext cx="3596014" cy="351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Model Results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92187" y="1694227"/>
            <a:ext cx="4336816" cy="4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prstClr val="black"/>
                </a:solidFill>
              </a:rPr>
              <a:t>Validation Check</a:t>
            </a:r>
            <a:endParaRPr lang="en-US" sz="2000" b="1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802357" y="2083075"/>
            <a:ext cx="35661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5200" y="2281164"/>
            <a:ext cx="1663066" cy="1747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b="1" i="1" dirty="0" smtClean="0">
                <a:solidFill>
                  <a:prstClr val="black"/>
                </a:solidFill>
              </a:rPr>
              <a:t>C-Statistic or AUC Value</a:t>
            </a:r>
            <a:endParaRPr lang="en-US" sz="2000" b="1" i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200" y="4137347"/>
            <a:ext cx="1663066" cy="2277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  <a:prstDash val="dash"/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>
              <a:defRPr sz="2000" b="1" i="1"/>
            </a:lvl1pPr>
          </a:lstStyle>
          <a:p>
            <a:pPr algn="ctr"/>
            <a:r>
              <a:rPr lang="en-US" dirty="0" smtClean="0">
                <a:solidFill>
                  <a:prstClr val="black"/>
                </a:solidFill>
              </a:rPr>
              <a:t>Coefficient Confidence Interval Overlap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8892" y="2268124"/>
            <a:ext cx="3671907" cy="1760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Concordant = 71.3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Ties = 0.8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C-Statistics = (71.3 + 0.8/2)% = 0.717</a:t>
            </a:r>
            <a:endParaRPr lang="en-US" sz="1600" dirty="0" smtClean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1500006" y="3025196"/>
            <a:ext cx="1747143" cy="259081"/>
          </a:xfrm>
          <a:prstGeom prst="triangle">
            <a:avLst/>
          </a:prstGeom>
          <a:solidFill>
            <a:schemeClr val="tx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b="1" i="1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28891" y="4134351"/>
            <a:ext cx="3614760" cy="1389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endParaRPr lang="en-US" sz="1600" b="1" dirty="0" smtClean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5400000">
            <a:off x="1232164" y="5146222"/>
            <a:ext cx="2282825" cy="259082"/>
          </a:xfrm>
          <a:prstGeom prst="triangle">
            <a:avLst/>
          </a:prstGeom>
          <a:solidFill>
            <a:schemeClr val="tx2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b="1" i="1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11750" y="2286882"/>
            <a:ext cx="5125137" cy="1741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sz="1600" b="1" u="sng" dirty="0" smtClean="0">
                <a:solidFill>
                  <a:prstClr val="black"/>
                </a:solidFill>
              </a:rPr>
              <a:t>Benchmark Criteria for Predictive Ability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0.5 &lt; C-Stat &lt; 0.7 =&gt; Poor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0.7 &lt; C-Stat &lt; 0.8 =&gt; Satisfactory</a:t>
            </a:r>
          </a:p>
          <a:p>
            <a:endParaRPr lang="en-US" sz="1600" b="1" dirty="0">
              <a:solidFill>
                <a:prstClr val="black"/>
              </a:solidFill>
            </a:endParaRPr>
          </a:p>
          <a:p>
            <a:r>
              <a:rPr lang="en-US" sz="1600" b="1" u="sng" dirty="0" smtClean="0">
                <a:solidFill>
                  <a:prstClr val="black"/>
                </a:solidFill>
              </a:rPr>
              <a:t>Model Performance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C-Stat of 0.717 signifies a satisfactory level of predictive ability.</a:t>
            </a:r>
            <a:endParaRPr lang="en-US" sz="1600" dirty="0" smtClean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11748" y="4129204"/>
            <a:ext cx="5125139" cy="22861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r>
              <a:rPr lang="en-US" sz="1600" b="1" u="sng" dirty="0">
                <a:solidFill>
                  <a:prstClr val="black"/>
                </a:solidFill>
              </a:rPr>
              <a:t>Benchmark Criteria for </a:t>
            </a:r>
            <a:r>
              <a:rPr lang="en-US" sz="1600" b="1" u="sng" dirty="0" smtClean="0">
                <a:solidFill>
                  <a:prstClr val="black"/>
                </a:solidFill>
              </a:rPr>
              <a:t>Validation</a:t>
            </a:r>
          </a:p>
          <a:p>
            <a:r>
              <a:rPr lang="en-US" sz="1600" dirty="0" err="1" smtClean="0">
                <a:solidFill>
                  <a:prstClr val="black"/>
                </a:solidFill>
              </a:rPr>
              <a:t>Coeff</a:t>
            </a:r>
            <a:r>
              <a:rPr lang="en-US" sz="1600" dirty="0" smtClean="0">
                <a:solidFill>
                  <a:prstClr val="black"/>
                </a:solidFill>
              </a:rPr>
              <a:t>–3*SE to Coeff+3*SE intervals obtained using training and validation data should overlap for each variable</a:t>
            </a:r>
          </a:p>
          <a:p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b="1" u="sng" dirty="0" smtClean="0">
                <a:solidFill>
                  <a:prstClr val="black"/>
                </a:solidFill>
              </a:rPr>
              <a:t>Model Performance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As shown here, the said intervals do overlap for each variable signifying that the model may be considered as validated.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517365" y="1568784"/>
            <a:ext cx="6214" cy="5029200"/>
          </a:xfrm>
          <a:prstGeom prst="line">
            <a:avLst/>
          </a:prstGeom>
          <a:ln w="28575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83174" y="2083075"/>
            <a:ext cx="457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979736"/>
              </p:ext>
            </p:extLst>
          </p:nvPr>
        </p:nvGraphicFramePr>
        <p:xfrm>
          <a:off x="2734542" y="4137347"/>
          <a:ext cx="3666258" cy="2277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17"/>
                <a:gridCol w="979912"/>
                <a:gridCol w="841829"/>
                <a:gridCol w="812800"/>
              </a:tblGrid>
              <a:tr h="68700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Variables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Coeff-3*SE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Coeff+3*SE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77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Training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Age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-0.0805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0.0143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77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Nodes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-0.2371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-0.0481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77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Validation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Age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-0.0831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0.0939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77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Nodes</a:t>
                      </a:r>
                      <a:endParaRPr 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-0.1418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0.0274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84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Best Threshold Choice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9025" y="1792404"/>
            <a:ext cx="10895946" cy="444873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 anchor="t">
            <a:no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Threshold </a:t>
            </a:r>
            <a:r>
              <a:rPr lang="en-US" sz="2000" b="1" dirty="0" smtClean="0">
                <a:solidFill>
                  <a:prstClr val="black"/>
                </a:solidFill>
              </a:rPr>
              <a:t>Scenarios as per Validation set results</a:t>
            </a:r>
          </a:p>
          <a:p>
            <a:endParaRPr lang="en-US" sz="2000" b="1" dirty="0">
              <a:solidFill>
                <a:prstClr val="black"/>
              </a:solidFill>
            </a:endParaRPr>
          </a:p>
          <a:p>
            <a:endParaRPr lang="en-US" sz="2000" b="1" dirty="0" smtClean="0">
              <a:solidFill>
                <a:prstClr val="black"/>
              </a:solidFill>
            </a:endParaRPr>
          </a:p>
          <a:p>
            <a:endParaRPr lang="en-US" sz="2000" b="1" dirty="0">
              <a:solidFill>
                <a:prstClr val="black"/>
              </a:solidFill>
            </a:endParaRPr>
          </a:p>
          <a:p>
            <a:endParaRPr lang="en-US" sz="2000" b="1" dirty="0" smtClean="0">
              <a:solidFill>
                <a:prstClr val="black"/>
              </a:solidFill>
            </a:endParaRPr>
          </a:p>
          <a:p>
            <a:endParaRPr lang="en-US" sz="2000" b="1" dirty="0">
              <a:solidFill>
                <a:prstClr val="black"/>
              </a:solidFill>
            </a:endParaRPr>
          </a:p>
          <a:p>
            <a:endParaRPr lang="en-US" sz="1600" b="1" dirty="0" smtClean="0">
              <a:solidFill>
                <a:prstClr val="black"/>
              </a:solidFill>
            </a:endParaRPr>
          </a:p>
          <a:p>
            <a:r>
              <a:rPr lang="en-US" sz="1600" b="1" dirty="0" smtClean="0">
                <a:solidFill>
                  <a:prstClr val="black"/>
                </a:solidFill>
              </a:rPr>
              <a:t>*Specificity: </a:t>
            </a:r>
            <a:r>
              <a:rPr lang="en-US" sz="1600" dirty="0" smtClean="0">
                <a:solidFill>
                  <a:prstClr val="black"/>
                </a:solidFill>
              </a:rPr>
              <a:t>Probability of correctly predicting death within 5 years when the survival observation also stated death within 5 years.</a:t>
            </a:r>
          </a:p>
          <a:p>
            <a:r>
              <a:rPr lang="en-US" sz="1600" b="1" dirty="0" smtClean="0">
                <a:solidFill>
                  <a:prstClr val="black"/>
                </a:solidFill>
              </a:rPr>
              <a:t>**Sensitivity: </a:t>
            </a:r>
            <a:r>
              <a:rPr lang="en-US" sz="1600" dirty="0" smtClean="0">
                <a:solidFill>
                  <a:prstClr val="black"/>
                </a:solidFill>
              </a:rPr>
              <a:t>Probability of the model correctly predicting survival for 5 years or longer given that the actual 	observation also stated survival of 5 years or longer.</a:t>
            </a:r>
          </a:p>
          <a:p>
            <a:pPr marL="457200"/>
            <a:r>
              <a:rPr lang="en-US" sz="1600" b="1" dirty="0" smtClean="0">
                <a:solidFill>
                  <a:prstClr val="black"/>
                </a:solidFill>
              </a:rPr>
              <a:t>^Total Accuracy: </a:t>
            </a:r>
            <a:r>
              <a:rPr lang="en-US" sz="1600" dirty="0" smtClean="0">
                <a:solidFill>
                  <a:prstClr val="black"/>
                </a:solidFill>
              </a:rPr>
              <a:t>Overall proportion of correct predictions for both survival events.</a:t>
            </a:r>
          </a:p>
          <a:p>
            <a:pPr lvl="1"/>
            <a:endParaRPr lang="en-US" sz="1600" dirty="0" smtClean="0">
              <a:solidFill>
                <a:prstClr val="black"/>
              </a:solidFill>
            </a:endParaRPr>
          </a:p>
          <a:p>
            <a:pPr lvl="1"/>
            <a:r>
              <a:rPr lang="en-US" sz="1600" b="1" dirty="0" smtClean="0">
                <a:solidFill>
                  <a:prstClr val="black"/>
                </a:solidFill>
              </a:rPr>
              <a:t>Threshold Choice Criteria:</a:t>
            </a:r>
            <a:r>
              <a:rPr lang="en-US" sz="1600" dirty="0" smtClean="0">
                <a:solidFill>
                  <a:prstClr val="black"/>
                </a:solidFill>
              </a:rPr>
              <a:t> Maximize Total Accuracy, Specificity and Sensitivity.</a:t>
            </a:r>
          </a:p>
          <a:p>
            <a:pPr lvl="1"/>
            <a:r>
              <a:rPr lang="en-US" sz="1600" dirty="0" smtClean="0">
                <a:solidFill>
                  <a:prstClr val="black"/>
                </a:solidFill>
              </a:rPr>
              <a:t>	However, since there is a tradeoff between specificity and sensitivity, we propose choosing 0.70 as the best threshold 	choice which helps us improve on the choice criteria as well as overall accuracy. 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endParaRPr lang="en-US" sz="2000" dirty="0" smtClean="0">
              <a:solidFill>
                <a:prstClr val="black"/>
              </a:solidFill>
            </a:endParaRPr>
          </a:p>
          <a:p>
            <a:endParaRPr lang="en-US" sz="2000" b="1" dirty="0">
              <a:solidFill>
                <a:prstClr val="black"/>
              </a:solidFill>
            </a:endParaRPr>
          </a:p>
          <a:p>
            <a:endParaRPr lang="en-US" sz="2000" b="1" dirty="0">
              <a:solidFill>
                <a:prstClr val="black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71504"/>
              </p:ext>
            </p:extLst>
          </p:nvPr>
        </p:nvGraphicFramePr>
        <p:xfrm>
          <a:off x="870858" y="2214637"/>
          <a:ext cx="73020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300"/>
                <a:gridCol w="1043151"/>
                <a:gridCol w="1087227"/>
                <a:gridCol w="1145996"/>
                <a:gridCol w="1204764"/>
                <a:gridCol w="11166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Specificity*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Accuracy^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1973943" y="2243665"/>
            <a:ext cx="333828" cy="2924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9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Best Threshold Choice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9025" y="1792404"/>
            <a:ext cx="10895946" cy="444873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 anchor="t">
            <a:noAutofit/>
          </a:bodyPr>
          <a:lstStyle/>
          <a:p>
            <a:r>
              <a:rPr lang="en-US" sz="2000" b="1" dirty="0">
                <a:solidFill>
                  <a:prstClr val="black"/>
                </a:solidFill>
              </a:rPr>
              <a:t>Threshold </a:t>
            </a:r>
            <a:r>
              <a:rPr lang="en-US" sz="2000" b="1" dirty="0" smtClean="0">
                <a:solidFill>
                  <a:prstClr val="black"/>
                </a:solidFill>
              </a:rPr>
              <a:t>Scenarios as per Validation set results</a:t>
            </a:r>
          </a:p>
          <a:p>
            <a:endParaRPr lang="en-US" sz="2000" b="1" dirty="0">
              <a:solidFill>
                <a:prstClr val="black"/>
              </a:solidFill>
            </a:endParaRPr>
          </a:p>
          <a:p>
            <a:endParaRPr lang="en-US" sz="2000" b="1" dirty="0" smtClean="0">
              <a:solidFill>
                <a:prstClr val="black"/>
              </a:solidFill>
            </a:endParaRPr>
          </a:p>
          <a:p>
            <a:endParaRPr lang="en-US" sz="2000" b="1" dirty="0">
              <a:solidFill>
                <a:prstClr val="black"/>
              </a:solidFill>
            </a:endParaRPr>
          </a:p>
          <a:p>
            <a:endParaRPr lang="en-US" sz="2000" b="1" dirty="0" smtClean="0">
              <a:solidFill>
                <a:prstClr val="black"/>
              </a:solidFill>
            </a:endParaRPr>
          </a:p>
          <a:p>
            <a:endParaRPr lang="en-US" sz="2000" b="1" dirty="0" smtClean="0">
              <a:solidFill>
                <a:prstClr val="black"/>
              </a:solidFill>
            </a:endParaRPr>
          </a:p>
          <a:p>
            <a:endParaRPr lang="en-US" sz="1600" b="1" dirty="0" smtClean="0">
              <a:solidFill>
                <a:prstClr val="black"/>
              </a:solidFill>
            </a:endParaRPr>
          </a:p>
          <a:p>
            <a:pPr algn="just"/>
            <a:r>
              <a:rPr lang="en-US" b="1" i="1" dirty="0" smtClean="0">
                <a:solidFill>
                  <a:prstClr val="black"/>
                </a:solidFill>
              </a:rPr>
              <a:t>This means </a:t>
            </a:r>
            <a:r>
              <a:rPr lang="en-US" b="1" i="1" dirty="0">
                <a:solidFill>
                  <a:prstClr val="black"/>
                </a:solidFill>
              </a:rPr>
              <a:t>that all observations with a fitted probability above </a:t>
            </a:r>
            <a:r>
              <a:rPr lang="en-US" b="1" i="1" dirty="0" smtClean="0">
                <a:solidFill>
                  <a:prstClr val="black"/>
                </a:solidFill>
              </a:rPr>
              <a:t>0.70 </a:t>
            </a:r>
            <a:r>
              <a:rPr lang="en-US" b="1" i="1" dirty="0">
                <a:solidFill>
                  <a:prstClr val="black"/>
                </a:solidFill>
              </a:rPr>
              <a:t>predict survival of 5 years or longer and all observations with a fitted probability below </a:t>
            </a:r>
            <a:r>
              <a:rPr lang="en-US" b="1" i="1" dirty="0" smtClean="0">
                <a:solidFill>
                  <a:prstClr val="black"/>
                </a:solidFill>
              </a:rPr>
              <a:t>0.70 </a:t>
            </a:r>
            <a:r>
              <a:rPr lang="en-US" b="1" i="1" dirty="0">
                <a:solidFill>
                  <a:prstClr val="black"/>
                </a:solidFill>
              </a:rPr>
              <a:t>predict survival of less than 5 years. </a:t>
            </a:r>
          </a:p>
          <a:p>
            <a:pPr lvl="1"/>
            <a:endParaRPr lang="en-US" sz="1600" dirty="0" smtClean="0">
              <a:solidFill>
                <a:prstClr val="black"/>
              </a:solidFill>
            </a:endParaRPr>
          </a:p>
          <a:p>
            <a:pPr lvl="1"/>
            <a:endParaRPr lang="en-US" sz="1600" b="1" dirty="0" smtClean="0">
              <a:solidFill>
                <a:prstClr val="black"/>
              </a:solidFill>
            </a:endParaRPr>
          </a:p>
          <a:p>
            <a:pPr lvl="1"/>
            <a:endParaRPr lang="en-US" sz="1600" b="1" dirty="0">
              <a:solidFill>
                <a:prstClr val="black"/>
              </a:solidFill>
            </a:endParaRPr>
          </a:p>
          <a:p>
            <a:pPr lvl="1"/>
            <a:r>
              <a:rPr lang="en-US" sz="1600" b="1" dirty="0" smtClean="0">
                <a:solidFill>
                  <a:prstClr val="black"/>
                </a:solidFill>
              </a:rPr>
              <a:t>Threshold Choice Criteria: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Maximize Total Accuracy, Specificity and Sensitivity.</a:t>
            </a:r>
          </a:p>
          <a:p>
            <a:pPr lvl="1" algn="just"/>
            <a:r>
              <a:rPr lang="en-US" sz="1600" dirty="0" smtClean="0">
                <a:solidFill>
                  <a:prstClr val="black"/>
                </a:solidFill>
              </a:rPr>
              <a:t>	However, since there is a tradeoff between specificity and sensitivity, we propose choosing 0.70 as the best threshold 	choice which helps us improve on the choice criteria as well as overall accuracy. </a:t>
            </a:r>
          </a:p>
          <a:p>
            <a:endParaRPr lang="en-US" sz="2000" dirty="0">
              <a:solidFill>
                <a:prstClr val="black"/>
              </a:solidFill>
            </a:endParaRPr>
          </a:p>
          <a:p>
            <a:endParaRPr lang="en-US" sz="2000" dirty="0" smtClean="0">
              <a:solidFill>
                <a:prstClr val="black"/>
              </a:solidFill>
            </a:endParaRPr>
          </a:p>
          <a:p>
            <a:endParaRPr lang="en-US" sz="2000" b="1" dirty="0">
              <a:solidFill>
                <a:prstClr val="black"/>
              </a:solidFill>
            </a:endParaRPr>
          </a:p>
          <a:p>
            <a:endParaRPr lang="en-US" sz="2000" b="1" dirty="0">
              <a:solidFill>
                <a:prstClr val="black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58327"/>
              </p:ext>
            </p:extLst>
          </p:nvPr>
        </p:nvGraphicFramePr>
        <p:xfrm>
          <a:off x="870858" y="2214637"/>
          <a:ext cx="73020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300"/>
                <a:gridCol w="1043151"/>
                <a:gridCol w="1087227"/>
                <a:gridCol w="1145996"/>
                <a:gridCol w="1204764"/>
                <a:gridCol w="11166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0.60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0.65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0.75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0.80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Specificity*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0.57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0.50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0.50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0.39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0.81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0.80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0.85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0.88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Accuracy^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0.75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0.72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0.72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0.59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1973943" y="2243665"/>
            <a:ext cx="333828" cy="2924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4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set observations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9025" y="1792404"/>
            <a:ext cx="10895946" cy="444873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 anchor="t">
            <a:noAutofit/>
          </a:bodyPr>
          <a:lstStyle/>
          <a:p>
            <a:endParaRPr lang="en-US" sz="2000" b="1" dirty="0" smtClean="0">
              <a:solidFill>
                <a:prstClr val="black"/>
              </a:solidFill>
            </a:endParaRPr>
          </a:p>
          <a:p>
            <a:endParaRPr lang="en-US" sz="2000" b="1" dirty="0" smtClean="0">
              <a:solidFill>
                <a:prstClr val="black"/>
              </a:solidFill>
            </a:endParaRPr>
          </a:p>
          <a:p>
            <a:endParaRPr lang="en-US" sz="2000" b="1" dirty="0" smtClean="0">
              <a:solidFill>
                <a:prstClr val="black"/>
              </a:solidFill>
            </a:endParaRPr>
          </a:p>
          <a:p>
            <a:endParaRPr lang="en-US" sz="2000" b="1" dirty="0" smtClean="0">
              <a:solidFill>
                <a:prstClr val="black"/>
              </a:solidFill>
            </a:endParaRPr>
          </a:p>
          <a:p>
            <a:endParaRPr lang="en-US" sz="1600" b="1" dirty="0" smtClean="0">
              <a:solidFill>
                <a:prstClr val="black"/>
              </a:solidFill>
            </a:endParaRPr>
          </a:p>
          <a:p>
            <a:endParaRPr lang="en-US" sz="1600" b="1" dirty="0" smtClean="0">
              <a:solidFill>
                <a:prstClr val="black"/>
              </a:solidFill>
            </a:endParaRPr>
          </a:p>
          <a:p>
            <a:endParaRPr lang="en-US" sz="1600" b="1" dirty="0" smtClean="0">
              <a:solidFill>
                <a:prstClr val="black"/>
              </a:solidFill>
            </a:endParaRPr>
          </a:p>
          <a:p>
            <a:endParaRPr lang="en-US" sz="1600" b="1" i="1" dirty="0" smtClean="0">
              <a:solidFill>
                <a:prstClr val="black"/>
              </a:solidFill>
            </a:endParaRPr>
          </a:p>
          <a:p>
            <a:pPr marL="342900"/>
            <a:endParaRPr lang="en-US" b="1" i="1" dirty="0" smtClean="0">
              <a:solidFill>
                <a:prstClr val="black"/>
              </a:solidFill>
            </a:endParaRPr>
          </a:p>
          <a:p>
            <a:pPr marL="342900"/>
            <a:endParaRPr lang="en-US" b="1" i="1" dirty="0" smtClean="0">
              <a:solidFill>
                <a:prstClr val="black"/>
              </a:solidFill>
            </a:endParaRPr>
          </a:p>
          <a:p>
            <a:pPr marL="342900" algn="just"/>
            <a:r>
              <a:rPr lang="en-US" b="1" i="1" dirty="0" smtClean="0">
                <a:solidFill>
                  <a:prstClr val="black"/>
                </a:solidFill>
              </a:rPr>
              <a:t>The chosen threshold results in an overall prediction accuracy of 65% on the test data set. We are better able to predict survival of 5 years or longer with an accuracy of 83%. However, we are only able to predict survival of less than 5 years with an accuracy of 38%.</a:t>
            </a:r>
            <a:endParaRPr lang="en-US" sz="2000" dirty="0">
              <a:solidFill>
                <a:prstClr val="black"/>
              </a:solidFill>
            </a:endParaRPr>
          </a:p>
          <a:p>
            <a:endParaRPr lang="en-US" sz="2000" dirty="0" smtClean="0">
              <a:solidFill>
                <a:prstClr val="black"/>
              </a:solidFill>
            </a:endParaRPr>
          </a:p>
          <a:p>
            <a:endParaRPr lang="en-US" sz="2000" b="1" dirty="0">
              <a:solidFill>
                <a:prstClr val="black"/>
              </a:solidFill>
            </a:endParaRPr>
          </a:p>
          <a:p>
            <a:endParaRPr lang="en-US" sz="2000" b="1" dirty="0">
              <a:solidFill>
                <a:prstClr val="black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104864"/>
              </p:ext>
            </p:extLst>
          </p:nvPr>
        </p:nvGraphicFramePr>
        <p:xfrm>
          <a:off x="870858" y="2214637"/>
          <a:ext cx="2850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300"/>
                <a:gridCol w="11459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Threshold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Specificity*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Accuracy^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0.65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1973943" y="2243665"/>
            <a:ext cx="333828" cy="29242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14422" y="1845305"/>
            <a:ext cx="238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</a:rPr>
              <a:t>Threshold Performance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83535"/>
              </p:ext>
            </p:extLst>
          </p:nvPr>
        </p:nvGraphicFramePr>
        <p:xfrm>
          <a:off x="5195208" y="2194177"/>
          <a:ext cx="540611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453"/>
                <a:gridCol w="1196453"/>
                <a:gridCol w="970099"/>
                <a:gridCol w="1057275"/>
                <a:gridCol w="98583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Predicted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 5 </a:t>
                      </a:r>
                      <a:r>
                        <a:rPr lang="en-US" dirty="0" err="1" smtClean="0"/>
                        <a:t>yrs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 5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yrs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Actual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&lt; 5 </a:t>
                      </a:r>
                      <a:r>
                        <a:rPr lang="en-US" baseline="0" dirty="0" err="1" smtClean="0"/>
                        <a:t>yrs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 5 </a:t>
                      </a:r>
                      <a:r>
                        <a:rPr lang="en-US" dirty="0" err="1" smtClean="0"/>
                        <a:t>yrs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31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81792" y="1824845"/>
            <a:ext cx="234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Misclassification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1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28944"/>
            <a:ext cx="9720072" cy="1499616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28944"/>
            <a:ext cx="9720072" cy="1499616"/>
          </a:xfrm>
        </p:spPr>
        <p:txBody>
          <a:bodyPr/>
          <a:lstStyle/>
          <a:p>
            <a:r>
              <a:rPr lang="en-US" dirty="0" smtClean="0"/>
              <a:t>appendix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28944"/>
            <a:ext cx="9720072" cy="1499616"/>
          </a:xfrm>
        </p:spPr>
        <p:txBody>
          <a:bodyPr/>
          <a:lstStyle/>
          <a:p>
            <a:r>
              <a:rPr lang="en-US" dirty="0" smtClean="0"/>
              <a:t>Project Team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53738"/>
            <a:ext cx="9720073" cy="4023360"/>
          </a:xfrm>
        </p:spPr>
        <p:txBody>
          <a:bodyPr>
            <a:noAutofit/>
          </a:bodyPr>
          <a:lstStyle/>
          <a:p>
            <a:pPr marL="457200" lvl="1" indent="-328613">
              <a:buFont typeface="Wingdings" panose="05000000000000000000" pitchFamily="2" charset="2"/>
              <a:buChar char="Ø"/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Rajkul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Fulzule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– Team Lead</a:t>
            </a:r>
          </a:p>
          <a:p>
            <a:pPr marL="457200" lvl="1" indent="-328613">
              <a:buFont typeface="Wingdings" panose="05000000000000000000" pitchFamily="2" charset="2"/>
              <a:buChar char="Ø"/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Shivank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Kapur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328613">
              <a:buFont typeface="Wingdings" panose="05000000000000000000" pitchFamily="2" charset="2"/>
              <a:buChar char="Ø"/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Vikash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Sharma</a:t>
            </a:r>
          </a:p>
          <a:p>
            <a:pPr marL="457200" lvl="1" indent="-328613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Praveen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Sattarapu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328613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Sameer Gupta</a:t>
            </a:r>
          </a:p>
          <a:p>
            <a:pPr marL="457200" lvl="1" indent="-328613">
              <a:buFont typeface="Wingdings" panose="05000000000000000000" pitchFamily="2" charset="2"/>
              <a:buChar char="Ø"/>
            </a:pP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Chirag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Jajoo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328613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Ajay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Dahiya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328613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Tarun Arora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16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– brief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57375"/>
            <a:ext cx="10262997" cy="445198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 study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that was conducted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1958 and 1970 at the University of Chicago's Billings Hospital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survival of patients who had undergone surgery for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breast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cancer.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dataset tracks the survival rate of patients with breast cancer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data provided had four variables –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Age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of patient at time of operation (numerical)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Patient's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year of operation (year - 1900, numerical)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of positive axillary nodes detected (numerical)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Survival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status (class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attribute):</a:t>
            </a:r>
          </a:p>
          <a:p>
            <a:pPr marL="1254125" lvl="4" indent="-28575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= the patient survived 5 years or 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longer</a:t>
            </a:r>
          </a:p>
          <a:p>
            <a:pPr marL="1254125" lvl="4" indent="-285750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= the patient died within 5 year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7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913206" y="2084832"/>
            <a:ext cx="8581292" cy="31483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293034" y="2475914"/>
            <a:ext cx="7568418" cy="237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/>
              <a:t>Given age, number of </a:t>
            </a:r>
            <a:r>
              <a:rPr lang="en-US" sz="3600" dirty="0" smtClean="0"/>
              <a:t>axillary </a:t>
            </a:r>
            <a:r>
              <a:rPr lang="en-US" sz="3600" dirty="0" smtClean="0"/>
              <a:t>nodes and year of operation – Can we predict if the patient will survive for less than or more than 5 years?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693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method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24128" y="1819803"/>
          <a:ext cx="10048685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597"/>
                <a:gridCol w="2786063"/>
                <a:gridCol w="1671637"/>
                <a:gridCol w="31003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Predictors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 Sample Present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Possible Model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Numerical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Numerical or Categorical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Numerical or 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r>
                        <a:rPr lang="en-US" baseline="0" dirty="0" smtClean="0"/>
                        <a:t> Logistic Regression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K-means Clustering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Numerical or 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Numerical or Categorical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Classification</a:t>
                      </a:r>
                      <a:r>
                        <a:rPr lang="en-US" baseline="0" dirty="0" smtClean="0"/>
                        <a:t> and Regression Trees (CART)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Numerical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Series</a:t>
                      </a:r>
                      <a:r>
                        <a:rPr lang="en-US" baseline="0" dirty="0" smtClean="0"/>
                        <a:t> Forecasting Models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3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method - LOGISTIC  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4724"/>
              </p:ext>
            </p:extLst>
          </p:nvPr>
        </p:nvGraphicFramePr>
        <p:xfrm>
          <a:off x="1024128" y="1819803"/>
          <a:ext cx="10048685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597"/>
                <a:gridCol w="2786063"/>
                <a:gridCol w="1671637"/>
                <a:gridCol w="31003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Response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Predictors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Training Sample Present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Possible Model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Numerical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Numerical or Categorical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Linear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Regression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Binary - Survival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Numerical or Categorical – Age, Year of Operation, No of</a:t>
                      </a:r>
                      <a:r>
                        <a:rPr lang="en-US" baseline="0" dirty="0" smtClean="0"/>
                        <a:t> Auxiliary Nodes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r>
                        <a:rPr lang="en-US" baseline="0" dirty="0" smtClean="0"/>
                        <a:t> Logistic Regression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Numerical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K-means Clustering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Numerical or Categorical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Numerical or Categorical</a:t>
                      </a:r>
                      <a:endParaRPr lang="en-US" dirty="0" smtClean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Classification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and Regression Trees (CART)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Numerical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Time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Time Series</a:t>
                      </a:r>
                      <a:r>
                        <a:rPr lang="en-US" baseline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Forecasting Models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359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statistics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87321"/>
              </p:ext>
            </p:extLst>
          </p:nvPr>
        </p:nvGraphicFramePr>
        <p:xfrm>
          <a:off x="1282699" y="1827657"/>
          <a:ext cx="9590089" cy="3060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427"/>
                <a:gridCol w="1000125"/>
                <a:gridCol w="1028703"/>
                <a:gridCol w="1014410"/>
                <a:gridCol w="1157287"/>
                <a:gridCol w="1128712"/>
                <a:gridCol w="985838"/>
                <a:gridCol w="1271587"/>
              </a:tblGrid>
              <a:tr h="5002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of Missing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Standard</a:t>
                      </a:r>
                    </a:p>
                    <a:p>
                      <a:pPr algn="ctr"/>
                      <a:r>
                        <a:rPr lang="en-US" dirty="0" smtClean="0"/>
                        <a:t>Deviation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Minimum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Maximum</a:t>
                      </a:r>
                      <a:endParaRPr lang="en-US" dirty="0"/>
                    </a:p>
                  </a:txBody>
                  <a:tcPr anchor="ctr"/>
                </a:tc>
              </a:tr>
              <a:tr h="500291">
                <a:tc>
                  <a:txBody>
                    <a:bodyPr/>
                    <a:lstStyle/>
                    <a:p>
                      <a:r>
                        <a:rPr lang="en-US" dirty="0" smtClean="0"/>
                        <a:t>Age of patients</a:t>
                      </a:r>
                      <a:r>
                        <a:rPr lang="en-US" baseline="0" dirty="0" smtClean="0"/>
                        <a:t> at time of 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83</a:t>
                      </a:r>
                      <a:endParaRPr lang="en-US" dirty="0"/>
                    </a:p>
                  </a:txBody>
                  <a:tcPr/>
                </a:tc>
              </a:tr>
              <a:tr h="500291">
                <a:tc>
                  <a:txBody>
                    <a:bodyPr/>
                    <a:lstStyle/>
                    <a:p>
                      <a:r>
                        <a:rPr lang="en-US" dirty="0" smtClean="0"/>
                        <a:t>Patients year of</a:t>
                      </a:r>
                      <a:r>
                        <a:rPr lang="en-US" baseline="0" dirty="0" smtClean="0"/>
                        <a:t> 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62.9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</a:tr>
              <a:tr h="500291"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positive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axilliary</a:t>
                      </a:r>
                      <a:r>
                        <a:rPr lang="en-US" baseline="0" dirty="0" smtClean="0"/>
                        <a:t> nodes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  <a:tr h="500291">
                <a:tc>
                  <a:txBody>
                    <a:bodyPr/>
                    <a:lstStyle/>
                    <a:p>
                      <a:r>
                        <a:rPr lang="en-US" dirty="0" smtClean="0"/>
                        <a:t>Survival</a:t>
                      </a:r>
                      <a:r>
                        <a:rPr lang="en-US" baseline="0" dirty="0" smtClean="0"/>
                        <a:t>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64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- box </a:t>
            </a:r>
            <a:r>
              <a:rPr lang="en-US" dirty="0" smtClean="0"/>
              <a:t>plot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790" y="1681089"/>
            <a:ext cx="10367010" cy="46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6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- histograms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73" y="1579559"/>
            <a:ext cx="5130654" cy="244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30" y="1579559"/>
            <a:ext cx="5130654" cy="244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329" y="4082683"/>
            <a:ext cx="5130654" cy="244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73" y="4082683"/>
            <a:ext cx="5130654" cy="244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05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623</TotalTime>
  <Words>916</Words>
  <Application>Microsoft Office PowerPoint</Application>
  <PresentationFormat>Widescreen</PresentationFormat>
  <Paragraphs>308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Breast cancer – survival data and analysis</vt:lpstr>
      <vt:lpstr>Project Team</vt:lpstr>
      <vt:lpstr>Case study – brief description</vt:lpstr>
      <vt:lpstr>Problem statement</vt:lpstr>
      <vt:lpstr>Choice of method</vt:lpstr>
      <vt:lpstr>Choice of method - LOGISTIC  </vt:lpstr>
      <vt:lpstr>Descriptive statistics</vt:lpstr>
      <vt:lpstr>EDA - box plot</vt:lpstr>
      <vt:lpstr>EDA - histograms</vt:lpstr>
      <vt:lpstr>Approach</vt:lpstr>
      <vt:lpstr>Model Validation</vt:lpstr>
      <vt:lpstr>Best Threshold Choice</vt:lpstr>
      <vt:lpstr>Best Threshold Choice</vt:lpstr>
      <vt:lpstr>TEST set observations</vt:lpstr>
      <vt:lpstr>Thank you</vt:lpstr>
      <vt:lpstr>appendix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Tarun Arora (RIC/Adv Knowl Solns, Gurgaon)</dc:creator>
  <cp:lastModifiedBy>Vikash Sharma</cp:lastModifiedBy>
  <cp:revision>85</cp:revision>
  <dcterms:created xsi:type="dcterms:W3CDTF">2017-07-11T09:38:26Z</dcterms:created>
  <dcterms:modified xsi:type="dcterms:W3CDTF">2017-07-22T02:29:59Z</dcterms:modified>
</cp:coreProperties>
</file>