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72" r:id="rId6"/>
    <p:sldId id="262" r:id="rId7"/>
    <p:sldId id="270" r:id="rId8"/>
    <p:sldId id="271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01-12-2017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01-12-2017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01-12-2017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 smtClean="0"/>
              <a:t>Vivek</a:t>
            </a:r>
            <a:r>
              <a:rPr lang="en-IN" sz="1800" dirty="0" smtClean="0"/>
              <a:t> </a:t>
            </a:r>
            <a:r>
              <a:rPr lang="en-IN" sz="1800" dirty="0" err="1" smtClean="0"/>
              <a:t>Sachdeva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 smtClean="0"/>
              <a:t>Vikash</a:t>
            </a:r>
            <a:r>
              <a:rPr lang="en-IN" sz="1800" dirty="0" smtClean="0"/>
              <a:t> Sharma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 smtClean="0"/>
              <a:t>Venkatesh</a:t>
            </a:r>
            <a:r>
              <a:rPr lang="en-IN" sz="1800" dirty="0" smtClean="0"/>
              <a:t> </a:t>
            </a:r>
            <a:r>
              <a:rPr lang="en-IN" sz="1800" dirty="0" err="1" smtClean="0"/>
              <a:t>Moorthi</a:t>
            </a:r>
            <a:r>
              <a:rPr lang="en-IN" sz="1800" dirty="0" smtClean="0"/>
              <a:t> K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 smtClean="0"/>
              <a:t>Rajashri</a:t>
            </a:r>
            <a:r>
              <a:rPr lang="en-IN" sz="1800" dirty="0" smtClean="0"/>
              <a:t> </a:t>
            </a:r>
            <a:r>
              <a:rPr lang="en-IN" sz="1800" dirty="0" err="1" smtClean="0"/>
              <a:t>Thakare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60310"/>
            <a:ext cx="11168742" cy="47388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 smtClean="0"/>
              <a:t>Investment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 smtClean="0"/>
              <a:t>Venture funding is the most preferred type by investors. 48% of total investment goes in Venture funds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 smtClean="0"/>
              <a:t>Ideal amount allocation for venture funds, with average investment ~ $12M in the venture funds</a:t>
            </a:r>
          </a:p>
          <a:p>
            <a:pPr marL="457200" lvl="1" indent="0">
              <a:buNone/>
            </a:pPr>
            <a:endParaRPr lang="en-IN" sz="1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 smtClean="0"/>
              <a:t>Top Countries for investments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 smtClean="0"/>
              <a:t>US is the top most investment destination, followed by Britain and India in English speaking countries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 smtClean="0"/>
              <a:t>US accounts 86% of total investment across countries, following by Britain as distant second with 5% of the total investments</a:t>
            </a:r>
          </a:p>
          <a:p>
            <a:pPr marL="457200" lvl="1" indent="0">
              <a:buNone/>
            </a:pPr>
            <a:endParaRPr lang="en-IN" sz="1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/>
              <a:t> I</a:t>
            </a:r>
            <a:r>
              <a:rPr lang="en-IN" sz="1800" dirty="0" smtClean="0"/>
              <a:t>nvestment sectors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 smtClean="0"/>
              <a:t>Top 3 sectors for investment in top 3 English Speaking countries are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1800" dirty="0" smtClean="0"/>
              <a:t>Others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1800" dirty="0" err="1" smtClean="0"/>
              <a:t>Social.Finance.Analytics.Advertising</a:t>
            </a:r>
            <a:endParaRPr lang="en-IN" sz="1800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IN" sz="1800" dirty="0" err="1" smtClean="0"/>
              <a:t>Cleantech.semiconductors</a:t>
            </a:r>
            <a:r>
              <a:rPr lang="en-IN" sz="1800" dirty="0" smtClean="0"/>
              <a:t> (except for </a:t>
            </a:r>
            <a:r>
              <a:rPr lang="en-IN" sz="1800" dirty="0" smtClean="0"/>
              <a:t>India which has News, Search and Messaging)</a:t>
            </a:r>
            <a:endParaRPr lang="en-IN" sz="18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IN" sz="1800" dirty="0" smtClean="0"/>
          </a:p>
          <a:p>
            <a:pPr marL="0" indent="0">
              <a:buNone/>
            </a:pPr>
            <a:endParaRPr lang="en-IN" sz="2200" dirty="0" smtClean="0"/>
          </a:p>
          <a:p>
            <a:pPr marL="457200" lvl="1" indent="0">
              <a:buNone/>
            </a:pPr>
            <a:endParaRPr lang="en-IN" sz="1800" dirty="0" smtClean="0"/>
          </a:p>
          <a:p>
            <a:pPr marL="457200" lvl="1" indent="0">
              <a:buNone/>
            </a:pP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32003" y="408068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sz="3600" b="1" u="sng" dirty="0" smtClean="0"/>
              <a:t>Investment Proposal for </a:t>
            </a:r>
            <a:r>
              <a:rPr lang="en-IN" sz="3600" b="1" u="sng" dirty="0" smtClean="0"/>
              <a:t>Spark </a:t>
            </a:r>
            <a:r>
              <a:rPr lang="en-IN" sz="3600" b="1" u="sng" dirty="0"/>
              <a:t>F</a:t>
            </a:r>
            <a:r>
              <a:rPr lang="en-IN" sz="3600" b="1" u="sng" dirty="0" smtClean="0"/>
              <a:t>unds</a:t>
            </a:r>
            <a:endParaRPr lang="en-IN" sz="2400" u="sng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38" y="1965277"/>
            <a:ext cx="5231576" cy="4206613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IN" sz="1800" dirty="0" smtClean="0"/>
              <a:t> Identify ideal funding type as per Sparks fund requirements</a:t>
            </a:r>
          </a:p>
          <a:p>
            <a:pPr marL="457200" lvl="1" indent="0">
              <a:buNone/>
            </a:pPr>
            <a:endParaRPr lang="en-IN" sz="1800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IN" sz="18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800" dirty="0" smtClean="0"/>
              <a:t>Top Destinations to be identified for investments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IN" sz="1800" dirty="0"/>
          </a:p>
          <a:p>
            <a:pPr lvl="1">
              <a:buFont typeface="Wingdings" panose="05000000000000000000" pitchFamily="2" charset="2"/>
              <a:buChar char="q"/>
            </a:pPr>
            <a:endParaRPr lang="en-IN" sz="18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800" dirty="0" smtClean="0"/>
              <a:t>Suitable sectors for investments in top destinations</a:t>
            </a: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64776" y="339829"/>
            <a:ext cx="9099158" cy="856138"/>
          </a:xfrm>
        </p:spPr>
        <p:txBody>
          <a:bodyPr/>
          <a:lstStyle/>
          <a:p>
            <a:pPr algn="ctr"/>
            <a:r>
              <a:rPr lang="en-IN" b="1" u="sng" dirty="0" smtClean="0"/>
              <a:t>Business Goals</a:t>
            </a:r>
            <a:endParaRPr lang="en-IN" sz="2800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59605" y="1965277"/>
            <a:ext cx="57593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ideal investments based on preferred investment types by other investors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top 9 English Speaking countries for ease of investment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main sectors to be identified based on categories, based on top destinations investment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triped Right Arrow 3"/>
          <p:cNvSpPr/>
          <p:nvPr/>
        </p:nvSpPr>
        <p:spPr>
          <a:xfrm>
            <a:off x="5213443" y="2243624"/>
            <a:ext cx="846161" cy="328051"/>
          </a:xfrm>
          <a:prstGeom prst="stripedRight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triped Right Arrow 5"/>
          <p:cNvSpPr/>
          <p:nvPr/>
        </p:nvSpPr>
        <p:spPr>
          <a:xfrm>
            <a:off x="5213444" y="3396438"/>
            <a:ext cx="846161" cy="328051"/>
          </a:xfrm>
          <a:prstGeom prst="stripedRight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triped Right Arrow 6"/>
          <p:cNvSpPr/>
          <p:nvPr/>
        </p:nvSpPr>
        <p:spPr>
          <a:xfrm>
            <a:off x="5213444" y="4498348"/>
            <a:ext cx="846161" cy="328051"/>
          </a:xfrm>
          <a:prstGeom prst="stripedRight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8926547" y="3050608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</a:t>
            </a:r>
            <a:endParaRPr lang="en-IN" dirty="0"/>
          </a:p>
        </p:txBody>
      </p:sp>
      <p:sp>
        <p:nvSpPr>
          <p:cNvPr id="45" name="Rectangle 44"/>
          <p:cNvSpPr/>
          <p:nvPr/>
        </p:nvSpPr>
        <p:spPr>
          <a:xfrm>
            <a:off x="10223458" y="2342134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Yes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6029973" y="5059026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Yes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892323" y="3144310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Yes</a:t>
            </a:r>
            <a:endParaRPr lang="en-IN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475285" y="1045842"/>
            <a:ext cx="1269242" cy="52365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Fetch all tables to R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28465" y="4804012"/>
            <a:ext cx="0" cy="334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16604" y="3837060"/>
            <a:ext cx="1617260" cy="966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Convert all primary columns to lower case and rename them to same name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5" name="Flowchart: Decision 14"/>
          <p:cNvSpPr/>
          <p:nvPr/>
        </p:nvSpPr>
        <p:spPr>
          <a:xfrm>
            <a:off x="-9800" y="2157367"/>
            <a:ext cx="2346599" cy="120859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Is there any unique/primary column in rounds2 and companies</a:t>
            </a:r>
            <a:endParaRPr lang="en-IN" sz="1200" dirty="0"/>
          </a:p>
        </p:txBody>
      </p:sp>
      <p:sp>
        <p:nvSpPr>
          <p:cNvPr id="20" name="Rectangle 19"/>
          <p:cNvSpPr/>
          <p:nvPr/>
        </p:nvSpPr>
        <p:spPr>
          <a:xfrm>
            <a:off x="156949" y="5145713"/>
            <a:ext cx="1920481" cy="975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Merge rounds2 and companies table on primary column to create </a:t>
            </a:r>
            <a:r>
              <a:rPr lang="en-IN" sz="1200" dirty="0" err="1" smtClean="0"/>
              <a:t>master_frame</a:t>
            </a:r>
            <a:endParaRPr lang="en-IN" sz="1200" dirty="0" smtClean="0"/>
          </a:p>
          <a:p>
            <a:pPr algn="ctr"/>
            <a:r>
              <a:rPr lang="en-IN" sz="1200" dirty="0" err="1" smtClean="0"/>
              <a:t>Cleanup</a:t>
            </a:r>
            <a:r>
              <a:rPr lang="en-IN" sz="1200" dirty="0" smtClean="0"/>
              <a:t> mapping data for 0</a:t>
            </a:r>
            <a:endParaRPr lang="en-IN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077431" y="5633557"/>
            <a:ext cx="447405" cy="10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92036" y="4956223"/>
            <a:ext cx="1661175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Align mapping (after long format) and companies sheet on categories (with upper case on column)</a:t>
            </a:r>
            <a:endParaRPr lang="en-IN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2524836" y="5021495"/>
            <a:ext cx="1752600" cy="13002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Arrange data by raised amount to summarize different funding types</a:t>
            </a:r>
            <a:endParaRPr lang="en-IN" sz="1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257342" y="5643856"/>
            <a:ext cx="447405" cy="10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344631" y="5643856"/>
            <a:ext cx="447405" cy="10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477023" y="5643856"/>
            <a:ext cx="447405" cy="10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8924428" y="4960900"/>
            <a:ext cx="1828800" cy="13711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Arrange and summarize raised amount for different countries to identify top </a:t>
            </a:r>
            <a:r>
              <a:rPr lang="en-IN" sz="1400" dirty="0" smtClean="0"/>
              <a:t>investment </a:t>
            </a:r>
            <a:r>
              <a:rPr lang="en-IN" sz="1400" dirty="0" smtClean="0"/>
              <a:t>destinations</a:t>
            </a:r>
            <a:endParaRPr lang="en-IN" sz="1400" dirty="0"/>
          </a:p>
        </p:txBody>
      </p:sp>
      <p:cxnSp>
        <p:nvCxnSpPr>
          <p:cNvPr id="36" name="Elbow Connector 35"/>
          <p:cNvCxnSpPr/>
          <p:nvPr/>
        </p:nvCxnSpPr>
        <p:spPr>
          <a:xfrm flipV="1">
            <a:off x="10738714" y="4335050"/>
            <a:ext cx="182880" cy="13259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37"/>
          <p:cNvSpPr/>
          <p:nvPr/>
        </p:nvSpPr>
        <p:spPr>
          <a:xfrm>
            <a:off x="9637483" y="3048000"/>
            <a:ext cx="2562317" cy="127253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Does this </a:t>
            </a:r>
            <a:r>
              <a:rPr lang="en-IN" sz="1400" dirty="0" smtClean="0"/>
              <a:t>fetch English </a:t>
            </a:r>
            <a:r>
              <a:rPr lang="en-IN" sz="1400" dirty="0" smtClean="0"/>
              <a:t>speaking countries</a:t>
            </a:r>
            <a:endParaRPr lang="en-IN" sz="1400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0927399" y="2514600"/>
            <a:ext cx="3672" cy="523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9982200" y="1569493"/>
            <a:ext cx="1943100" cy="9451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Identify top 3 sectors for top </a:t>
            </a:r>
            <a:r>
              <a:rPr lang="en-IN" sz="1400" dirty="0" smtClean="0"/>
              <a:t>3 English speaking </a:t>
            </a:r>
            <a:r>
              <a:rPr lang="en-IN" sz="1400" dirty="0" smtClean="0"/>
              <a:t>countries of investments</a:t>
            </a:r>
            <a:endParaRPr lang="en-IN" sz="1400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364776" y="339829"/>
            <a:ext cx="9099158" cy="856138"/>
          </a:xfrm>
        </p:spPr>
        <p:txBody>
          <a:bodyPr>
            <a:normAutofit/>
          </a:bodyPr>
          <a:lstStyle/>
          <a:p>
            <a:pPr algn="ctr"/>
            <a:r>
              <a:rPr lang="en-IN" sz="3200" b="1" u="sng" dirty="0" smtClean="0"/>
              <a:t>Problem Solving Methodology</a:t>
            </a:r>
            <a:endParaRPr lang="en-IN" sz="2000" u="sng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156834" y="336595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42320" y="1569493"/>
            <a:ext cx="0" cy="594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347747" y="4111661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</a:t>
            </a:r>
            <a:endParaRPr lang="en-IN" dirty="0"/>
          </a:p>
        </p:txBody>
      </p:sp>
      <p:sp>
        <p:nvSpPr>
          <p:cNvPr id="39" name="Rounded Rectangle 38"/>
          <p:cNvSpPr/>
          <p:nvPr/>
        </p:nvSpPr>
        <p:spPr>
          <a:xfrm>
            <a:off x="4563186" y="3507808"/>
            <a:ext cx="1943100" cy="658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No funding type is suitable</a:t>
            </a:r>
            <a:endParaRPr lang="en-IN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 rot="10800000">
            <a:off x="5533551" y="4165234"/>
            <a:ext cx="0" cy="777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4704747" y="4950600"/>
            <a:ext cx="1659978" cy="138651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Any funding type between $5 -15M </a:t>
            </a:r>
            <a:endParaRPr lang="en-IN" sz="1400" dirty="0"/>
          </a:p>
        </p:txBody>
      </p:sp>
      <p:sp>
        <p:nvSpPr>
          <p:cNvPr id="44" name="Rounded Rectangle 43"/>
          <p:cNvSpPr/>
          <p:nvPr/>
        </p:nvSpPr>
        <p:spPr>
          <a:xfrm>
            <a:off x="7096741" y="3493906"/>
            <a:ext cx="1943100" cy="658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No English speaking country for suitable funding type</a:t>
            </a:r>
            <a:endParaRPr lang="en-IN" sz="1400" dirty="0"/>
          </a:p>
        </p:txBody>
      </p:sp>
      <p:cxnSp>
        <p:nvCxnSpPr>
          <p:cNvPr id="46" name="Straight Arrow Connector 45"/>
          <p:cNvCxnSpPr/>
          <p:nvPr/>
        </p:nvCxnSpPr>
        <p:spPr>
          <a:xfrm rot="10800000">
            <a:off x="9035936" y="3684268"/>
            <a:ext cx="5943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821" y="34370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sz="3200" b="1" u="sng" dirty="0" smtClean="0"/>
              <a:t>Funding </a:t>
            </a:r>
            <a:r>
              <a:rPr lang="en-IN" sz="3200" b="1" u="sng" dirty="0" smtClean="0"/>
              <a:t>types with Investments</a:t>
            </a:r>
            <a:endParaRPr lang="en-IN" sz="2000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07" y="1199838"/>
            <a:ext cx="11164377" cy="506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32411" y="257942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sz="3200" b="1" u="sng" dirty="0" smtClean="0"/>
              <a:t>Investment Destinations across all funding types</a:t>
            </a:r>
            <a:endParaRPr lang="en-IN" sz="3200" b="1" u="sng" dirty="0"/>
          </a:p>
        </p:txBody>
      </p:sp>
      <p:grpSp>
        <p:nvGrpSpPr>
          <p:cNvPr id="10" name="Group 9"/>
          <p:cNvGrpSpPr/>
          <p:nvPr/>
        </p:nvGrpSpPr>
        <p:grpSpPr>
          <a:xfrm>
            <a:off x="779233" y="983448"/>
            <a:ext cx="10875738" cy="5518951"/>
            <a:chOff x="721176" y="1215678"/>
            <a:chExt cx="10643509" cy="531575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1176" y="6032117"/>
              <a:ext cx="10643509" cy="49931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176" y="1215678"/>
              <a:ext cx="10643508" cy="457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1177" y="1604046"/>
              <a:ext cx="10643508" cy="43989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925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30" y="1109781"/>
            <a:ext cx="11290873" cy="543000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32411" y="257942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sz="3200" b="1" u="sng" dirty="0" smtClean="0"/>
              <a:t>Plot 1 – Investment Type Analysis</a:t>
            </a:r>
            <a:endParaRPr lang="en-IN" sz="3200" b="1" u="sng" dirty="0"/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411" y="257942"/>
            <a:ext cx="9313817" cy="856138"/>
          </a:xfrm>
        </p:spPr>
        <p:txBody>
          <a:bodyPr>
            <a:noAutofit/>
          </a:bodyPr>
          <a:lstStyle/>
          <a:p>
            <a:r>
              <a:rPr lang="en-IN" sz="2800" b="1" u="sng" dirty="0" smtClean="0"/>
              <a:t>Plot 2 – Top 9 </a:t>
            </a:r>
            <a:r>
              <a:rPr lang="en-IN" sz="2800" b="1" u="sng" dirty="0" smtClean="0"/>
              <a:t>Investment </a:t>
            </a:r>
            <a:r>
              <a:rPr lang="en-IN" sz="2800" b="1" u="sng" dirty="0" smtClean="0"/>
              <a:t>Destinations Overall for venture funding</a:t>
            </a:r>
            <a:endParaRPr lang="en-IN" sz="2800" b="1" u="sng" dirty="0"/>
          </a:p>
        </p:txBody>
      </p:sp>
      <p:grpSp>
        <p:nvGrpSpPr>
          <p:cNvPr id="6" name="Group 5"/>
          <p:cNvGrpSpPr/>
          <p:nvPr/>
        </p:nvGrpSpPr>
        <p:grpSpPr>
          <a:xfrm>
            <a:off x="802639" y="1197646"/>
            <a:ext cx="10329818" cy="5204506"/>
            <a:chOff x="3005136" y="1443037"/>
            <a:chExt cx="6181726" cy="430793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5137" y="1443037"/>
              <a:ext cx="6181725" cy="397192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5136" y="5508744"/>
              <a:ext cx="6181725" cy="242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879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00086" y="1107779"/>
            <a:ext cx="10676126" cy="5383306"/>
            <a:chOff x="700086" y="977153"/>
            <a:chExt cx="10676126" cy="538330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087" y="977153"/>
              <a:ext cx="10676125" cy="495951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086" y="6048375"/>
              <a:ext cx="10676125" cy="312084"/>
            </a:xfrm>
            <a:prstGeom prst="rect">
              <a:avLst/>
            </a:prstGeom>
          </p:spPr>
        </p:pic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32411" y="257942"/>
            <a:ext cx="9313817" cy="856138"/>
          </a:xfrm>
        </p:spPr>
        <p:txBody>
          <a:bodyPr>
            <a:noAutofit/>
          </a:bodyPr>
          <a:lstStyle/>
          <a:p>
            <a:r>
              <a:rPr lang="en-IN" sz="2800" b="1" u="sng" dirty="0" smtClean="0"/>
              <a:t>Plot 2 – Top 9 English speaking countries for Investment through venture funding</a:t>
            </a:r>
            <a:endParaRPr lang="en-IN" sz="2800" b="1" u="sng" dirty="0"/>
          </a:p>
        </p:txBody>
      </p:sp>
    </p:spTree>
    <p:extLst>
      <p:ext uri="{BB962C8B-B14F-4D97-AF65-F5344CB8AC3E}">
        <p14:creationId xmlns:p14="http://schemas.microsoft.com/office/powerpoint/2010/main" val="109860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8" y="1048468"/>
            <a:ext cx="10768084" cy="554323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566" y="198752"/>
            <a:ext cx="9522336" cy="856138"/>
          </a:xfrm>
        </p:spPr>
        <p:txBody>
          <a:bodyPr>
            <a:noAutofit/>
          </a:bodyPr>
          <a:lstStyle/>
          <a:p>
            <a:r>
              <a:rPr lang="en-IN" sz="2400" b="1" u="sng" dirty="0" smtClean="0"/>
              <a:t>Plot 3 - Top 3 English Speaking Countries Sectoral Investment in venture funding</a:t>
            </a:r>
            <a:endParaRPr lang="en-IN" sz="2400" u="sng" dirty="0"/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1810</TotalTime>
  <Words>386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Times New Roman</vt:lpstr>
      <vt:lpstr>Wingdings</vt:lpstr>
      <vt:lpstr>Office Theme</vt:lpstr>
      <vt:lpstr>INVESTMENT CASE STUDY   SUBMISSION </vt:lpstr>
      <vt:lpstr>Business Goals</vt:lpstr>
      <vt:lpstr>Problem Solving Methodology</vt:lpstr>
      <vt:lpstr>Funding types with Investments</vt:lpstr>
      <vt:lpstr>Investment Destinations across all funding types</vt:lpstr>
      <vt:lpstr>Plot 1 – Investment Type Analysis</vt:lpstr>
      <vt:lpstr>Plot 2 – Top 9 Investment Destinations Overall for venture funding</vt:lpstr>
      <vt:lpstr>Plot 2 – Top 9 English speaking countries for Investment through venture funding</vt:lpstr>
      <vt:lpstr>Plot 3 - Top 3 English Speaking Countries Sectoral Investment in venture funding</vt:lpstr>
      <vt:lpstr>Investment Proposal for Spark Funds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Vikash Sharma</cp:lastModifiedBy>
  <cp:revision>76</cp:revision>
  <dcterms:created xsi:type="dcterms:W3CDTF">2016-06-09T08:16:28Z</dcterms:created>
  <dcterms:modified xsi:type="dcterms:W3CDTF">2017-12-02T16:37:21Z</dcterms:modified>
</cp:coreProperties>
</file>