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2"/>
  </p:notesMasterIdLst>
  <p:sldIdLst>
    <p:sldId id="275" r:id="rId5"/>
    <p:sldId id="781" r:id="rId6"/>
    <p:sldId id="276" r:id="rId7"/>
    <p:sldId id="615" r:id="rId8"/>
    <p:sldId id="818" r:id="rId9"/>
    <p:sldId id="256" r:id="rId10"/>
    <p:sldId id="782"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783" r:id="rId88"/>
    <p:sldId id="353" r:id="rId89"/>
    <p:sldId id="354" r:id="rId90"/>
    <p:sldId id="355" r:id="rId91"/>
    <p:sldId id="356" r:id="rId92"/>
    <p:sldId id="357" r:id="rId93"/>
    <p:sldId id="358" r:id="rId94"/>
    <p:sldId id="616" r:id="rId95"/>
    <p:sldId id="784" r:id="rId96"/>
    <p:sldId id="617" r:id="rId97"/>
    <p:sldId id="618" r:id="rId98"/>
    <p:sldId id="619" r:id="rId99"/>
    <p:sldId id="620" r:id="rId100"/>
    <p:sldId id="621" r:id="rId101"/>
    <p:sldId id="622" r:id="rId102"/>
    <p:sldId id="623" r:id="rId103"/>
    <p:sldId id="624" r:id="rId104"/>
    <p:sldId id="625" r:id="rId105"/>
    <p:sldId id="626" r:id="rId106"/>
    <p:sldId id="627" r:id="rId107"/>
    <p:sldId id="628" r:id="rId108"/>
    <p:sldId id="629" r:id="rId109"/>
    <p:sldId id="630" r:id="rId110"/>
    <p:sldId id="631" r:id="rId111"/>
    <p:sldId id="632" r:id="rId112"/>
    <p:sldId id="633" r:id="rId113"/>
    <p:sldId id="634" r:id="rId114"/>
    <p:sldId id="635" r:id="rId115"/>
    <p:sldId id="636" r:id="rId116"/>
    <p:sldId id="637" r:id="rId117"/>
    <p:sldId id="638" r:id="rId118"/>
    <p:sldId id="639" r:id="rId119"/>
    <p:sldId id="640" r:id="rId120"/>
    <p:sldId id="641" r:id="rId121"/>
    <p:sldId id="642" r:id="rId122"/>
    <p:sldId id="643" r:id="rId123"/>
    <p:sldId id="644" r:id="rId124"/>
    <p:sldId id="645" r:id="rId125"/>
    <p:sldId id="646" r:id="rId126"/>
    <p:sldId id="647" r:id="rId127"/>
    <p:sldId id="648" r:id="rId128"/>
    <p:sldId id="649" r:id="rId129"/>
    <p:sldId id="650" r:id="rId130"/>
    <p:sldId id="651" r:id="rId131"/>
    <p:sldId id="652" r:id="rId132"/>
    <p:sldId id="653" r:id="rId133"/>
    <p:sldId id="654" r:id="rId134"/>
    <p:sldId id="655" r:id="rId135"/>
    <p:sldId id="656" r:id="rId136"/>
    <p:sldId id="657" r:id="rId137"/>
    <p:sldId id="658" r:id="rId138"/>
    <p:sldId id="659" r:id="rId139"/>
    <p:sldId id="660" r:id="rId140"/>
    <p:sldId id="661" r:id="rId141"/>
    <p:sldId id="662" r:id="rId142"/>
    <p:sldId id="663" r:id="rId143"/>
    <p:sldId id="664" r:id="rId144"/>
    <p:sldId id="665" r:id="rId145"/>
    <p:sldId id="666" r:id="rId146"/>
    <p:sldId id="667" r:id="rId147"/>
    <p:sldId id="668" r:id="rId148"/>
    <p:sldId id="669" r:id="rId149"/>
    <p:sldId id="670" r:id="rId150"/>
    <p:sldId id="671" r:id="rId151"/>
    <p:sldId id="672" r:id="rId152"/>
    <p:sldId id="673" r:id="rId153"/>
    <p:sldId id="674" r:id="rId154"/>
    <p:sldId id="675" r:id="rId155"/>
    <p:sldId id="676" r:id="rId156"/>
    <p:sldId id="677" r:id="rId157"/>
    <p:sldId id="678" r:id="rId158"/>
    <p:sldId id="679" r:id="rId159"/>
    <p:sldId id="680" r:id="rId160"/>
    <p:sldId id="681" r:id="rId161"/>
    <p:sldId id="682" r:id="rId162"/>
    <p:sldId id="683" r:id="rId163"/>
    <p:sldId id="684" r:id="rId164"/>
    <p:sldId id="685" r:id="rId165"/>
    <p:sldId id="686" r:id="rId166"/>
    <p:sldId id="687" r:id="rId167"/>
    <p:sldId id="688" r:id="rId168"/>
    <p:sldId id="412" r:id="rId169"/>
    <p:sldId id="785" r:id="rId170"/>
    <p:sldId id="413" r:id="rId171"/>
    <p:sldId id="414" r:id="rId172"/>
    <p:sldId id="415" r:id="rId173"/>
    <p:sldId id="416" r:id="rId174"/>
    <p:sldId id="417" r:id="rId175"/>
    <p:sldId id="418" r:id="rId176"/>
    <p:sldId id="419" r:id="rId177"/>
    <p:sldId id="420" r:id="rId178"/>
    <p:sldId id="421" r:id="rId179"/>
    <p:sldId id="422" r:id="rId180"/>
    <p:sldId id="423" r:id="rId181"/>
    <p:sldId id="424" r:id="rId182"/>
    <p:sldId id="425" r:id="rId183"/>
    <p:sldId id="426" r:id="rId184"/>
    <p:sldId id="427" r:id="rId185"/>
    <p:sldId id="428" r:id="rId186"/>
    <p:sldId id="429" r:id="rId187"/>
    <p:sldId id="430" r:id="rId188"/>
    <p:sldId id="431" r:id="rId189"/>
    <p:sldId id="432" r:id="rId190"/>
    <p:sldId id="433" r:id="rId191"/>
    <p:sldId id="434" r:id="rId192"/>
    <p:sldId id="435" r:id="rId193"/>
    <p:sldId id="436" r:id="rId194"/>
    <p:sldId id="437" r:id="rId195"/>
    <p:sldId id="438" r:id="rId196"/>
    <p:sldId id="439" r:id="rId197"/>
    <p:sldId id="440" r:id="rId198"/>
    <p:sldId id="441" r:id="rId199"/>
    <p:sldId id="442" r:id="rId200"/>
    <p:sldId id="443" r:id="rId201"/>
    <p:sldId id="444" r:id="rId202"/>
    <p:sldId id="445" r:id="rId203"/>
    <p:sldId id="446" r:id="rId204"/>
    <p:sldId id="447" r:id="rId205"/>
    <p:sldId id="448" r:id="rId206"/>
    <p:sldId id="449" r:id="rId207"/>
    <p:sldId id="786" r:id="rId208"/>
    <p:sldId id="450" r:id="rId209"/>
    <p:sldId id="451" r:id="rId210"/>
    <p:sldId id="452" r:id="rId211"/>
    <p:sldId id="453" r:id="rId212"/>
    <p:sldId id="454" r:id="rId213"/>
    <p:sldId id="455" r:id="rId214"/>
    <p:sldId id="456" r:id="rId215"/>
    <p:sldId id="457" r:id="rId216"/>
    <p:sldId id="458" r:id="rId217"/>
    <p:sldId id="459" r:id="rId218"/>
    <p:sldId id="460" r:id="rId219"/>
    <p:sldId id="461" r:id="rId220"/>
    <p:sldId id="462" r:id="rId221"/>
    <p:sldId id="463" r:id="rId222"/>
    <p:sldId id="464" r:id="rId223"/>
    <p:sldId id="465" r:id="rId224"/>
    <p:sldId id="466" r:id="rId225"/>
    <p:sldId id="467" r:id="rId226"/>
    <p:sldId id="468" r:id="rId227"/>
    <p:sldId id="469" r:id="rId228"/>
    <p:sldId id="470" r:id="rId229"/>
    <p:sldId id="471" r:id="rId230"/>
    <p:sldId id="472" r:id="rId231"/>
    <p:sldId id="473" r:id="rId232"/>
    <p:sldId id="474" r:id="rId233"/>
    <p:sldId id="475" r:id="rId234"/>
    <p:sldId id="476" r:id="rId235"/>
    <p:sldId id="477" r:id="rId236"/>
    <p:sldId id="478" r:id="rId237"/>
    <p:sldId id="479" r:id="rId238"/>
    <p:sldId id="480" r:id="rId239"/>
    <p:sldId id="481" r:id="rId240"/>
    <p:sldId id="482" r:id="rId241"/>
    <p:sldId id="483" r:id="rId242"/>
    <p:sldId id="484" r:id="rId243"/>
    <p:sldId id="485" r:id="rId244"/>
    <p:sldId id="486" r:id="rId245"/>
    <p:sldId id="487" r:id="rId246"/>
    <p:sldId id="488" r:id="rId247"/>
    <p:sldId id="489" r:id="rId248"/>
    <p:sldId id="490" r:id="rId249"/>
    <p:sldId id="491" r:id="rId250"/>
    <p:sldId id="492" r:id="rId251"/>
    <p:sldId id="493" r:id="rId252"/>
    <p:sldId id="494" r:id="rId253"/>
    <p:sldId id="495" r:id="rId254"/>
    <p:sldId id="689" r:id="rId255"/>
    <p:sldId id="787" r:id="rId256"/>
    <p:sldId id="690" r:id="rId257"/>
    <p:sldId id="691" r:id="rId258"/>
    <p:sldId id="692" r:id="rId259"/>
    <p:sldId id="693" r:id="rId260"/>
    <p:sldId id="694" r:id="rId261"/>
    <p:sldId id="695" r:id="rId262"/>
    <p:sldId id="696" r:id="rId263"/>
    <p:sldId id="697" r:id="rId264"/>
    <p:sldId id="698" r:id="rId265"/>
    <p:sldId id="699" r:id="rId266"/>
    <p:sldId id="700" r:id="rId267"/>
    <p:sldId id="701" r:id="rId268"/>
    <p:sldId id="702" r:id="rId269"/>
    <p:sldId id="703" r:id="rId270"/>
    <p:sldId id="704" r:id="rId271"/>
    <p:sldId id="705" r:id="rId272"/>
    <p:sldId id="706" r:id="rId273"/>
    <p:sldId id="707" r:id="rId274"/>
    <p:sldId id="708" r:id="rId275"/>
    <p:sldId id="709" r:id="rId276"/>
    <p:sldId id="710" r:id="rId277"/>
    <p:sldId id="711" r:id="rId278"/>
    <p:sldId id="712" r:id="rId279"/>
    <p:sldId id="713" r:id="rId280"/>
    <p:sldId id="714" r:id="rId281"/>
    <p:sldId id="715" r:id="rId282"/>
    <p:sldId id="716" r:id="rId283"/>
    <p:sldId id="717" r:id="rId284"/>
    <p:sldId id="718" r:id="rId285"/>
    <p:sldId id="719" r:id="rId286"/>
    <p:sldId id="720" r:id="rId287"/>
    <p:sldId id="721" r:id="rId288"/>
    <p:sldId id="722" r:id="rId289"/>
    <p:sldId id="723" r:id="rId290"/>
    <p:sldId id="724" r:id="rId291"/>
    <p:sldId id="725" r:id="rId292"/>
    <p:sldId id="726" r:id="rId293"/>
    <p:sldId id="727" r:id="rId294"/>
    <p:sldId id="728" r:id="rId295"/>
    <p:sldId id="729" r:id="rId296"/>
    <p:sldId id="730" r:id="rId297"/>
    <p:sldId id="731" r:id="rId298"/>
    <p:sldId id="732" r:id="rId299"/>
    <p:sldId id="733" r:id="rId300"/>
    <p:sldId id="734" r:id="rId301"/>
    <p:sldId id="735" r:id="rId302"/>
    <p:sldId id="736" r:id="rId303"/>
    <p:sldId id="737" r:id="rId304"/>
    <p:sldId id="738" r:id="rId305"/>
    <p:sldId id="739" r:id="rId306"/>
    <p:sldId id="740" r:id="rId307"/>
    <p:sldId id="609" r:id="rId308"/>
    <p:sldId id="610" r:id="rId309"/>
    <p:sldId id="611" r:id="rId310"/>
    <p:sldId id="788" r:id="rId311"/>
    <p:sldId id="612" r:id="rId312"/>
    <p:sldId id="613" r:id="rId313"/>
    <p:sldId id="614" r:id="rId314"/>
    <p:sldId id="741" r:id="rId315"/>
    <p:sldId id="789" r:id="rId316"/>
    <p:sldId id="742" r:id="rId317"/>
    <p:sldId id="743" r:id="rId318"/>
    <p:sldId id="744" r:id="rId319"/>
    <p:sldId id="745" r:id="rId320"/>
    <p:sldId id="746" r:id="rId321"/>
    <p:sldId id="747" r:id="rId322"/>
    <p:sldId id="748" r:id="rId323"/>
    <p:sldId id="749" r:id="rId324"/>
    <p:sldId id="750" r:id="rId325"/>
    <p:sldId id="751" r:id="rId326"/>
    <p:sldId id="752" r:id="rId327"/>
    <p:sldId id="753" r:id="rId328"/>
    <p:sldId id="754" r:id="rId329"/>
    <p:sldId id="755" r:id="rId330"/>
    <p:sldId id="756" r:id="rId331"/>
    <p:sldId id="757" r:id="rId332"/>
    <p:sldId id="758" r:id="rId333"/>
    <p:sldId id="759" r:id="rId334"/>
    <p:sldId id="760" r:id="rId335"/>
    <p:sldId id="761" r:id="rId336"/>
    <p:sldId id="762" r:id="rId337"/>
    <p:sldId id="763" r:id="rId338"/>
    <p:sldId id="764" r:id="rId339"/>
    <p:sldId id="765" r:id="rId340"/>
    <p:sldId id="766" r:id="rId341"/>
    <p:sldId id="767" r:id="rId342"/>
    <p:sldId id="768" r:id="rId343"/>
    <p:sldId id="769" r:id="rId344"/>
    <p:sldId id="770" r:id="rId345"/>
    <p:sldId id="771" r:id="rId346"/>
    <p:sldId id="772" r:id="rId347"/>
    <p:sldId id="773" r:id="rId348"/>
    <p:sldId id="774" r:id="rId349"/>
    <p:sldId id="775" r:id="rId350"/>
    <p:sldId id="776" r:id="rId351"/>
    <p:sldId id="777" r:id="rId352"/>
    <p:sldId id="778" r:id="rId353"/>
    <p:sldId id="779" r:id="rId354"/>
    <p:sldId id="780" r:id="rId355"/>
    <p:sldId id="791" r:id="rId356"/>
    <p:sldId id="792" r:id="rId357"/>
    <p:sldId id="793" r:id="rId358"/>
    <p:sldId id="794" r:id="rId359"/>
    <p:sldId id="795" r:id="rId360"/>
    <p:sldId id="796" r:id="rId361"/>
    <p:sldId id="806" r:id="rId362"/>
    <p:sldId id="800" r:id="rId363"/>
    <p:sldId id="799" r:id="rId364"/>
    <p:sldId id="802" r:id="rId365"/>
    <p:sldId id="805" r:id="rId366"/>
    <p:sldId id="798" r:id="rId367"/>
    <p:sldId id="804" r:id="rId368"/>
    <p:sldId id="803" r:id="rId369"/>
    <p:sldId id="801" r:id="rId370"/>
    <p:sldId id="797" r:id="rId371"/>
    <p:sldId id="807" r:id="rId372"/>
    <p:sldId id="808" r:id="rId373"/>
    <p:sldId id="809" r:id="rId374"/>
    <p:sldId id="810" r:id="rId375"/>
    <p:sldId id="815" r:id="rId376"/>
    <p:sldId id="814" r:id="rId377"/>
    <p:sldId id="813" r:id="rId378"/>
    <p:sldId id="812" r:id="rId379"/>
    <p:sldId id="811" r:id="rId380"/>
    <p:sldId id="817" r:id="rId3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slide" Target="slides/slide295.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324" Type="http://schemas.openxmlformats.org/officeDocument/2006/relationships/slide" Target="slides/slide320.xml"/><Relationship Id="rId366" Type="http://schemas.openxmlformats.org/officeDocument/2006/relationships/slide" Target="slides/slide362.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335" Type="http://schemas.openxmlformats.org/officeDocument/2006/relationships/slide" Target="slides/slide331.xml"/><Relationship Id="rId377" Type="http://schemas.openxmlformats.org/officeDocument/2006/relationships/slide" Target="slides/slide373.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slide" Target="slides/slide275.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304" Type="http://schemas.openxmlformats.org/officeDocument/2006/relationships/slide" Target="slides/slide300.xml"/><Relationship Id="rId346" Type="http://schemas.openxmlformats.org/officeDocument/2006/relationships/slide" Target="slides/slide342.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357" Type="http://schemas.openxmlformats.org/officeDocument/2006/relationships/slide" Target="slides/slide353.xml"/><Relationship Id="rId54" Type="http://schemas.openxmlformats.org/officeDocument/2006/relationships/slide" Target="slides/slide50.xml"/><Relationship Id="rId96" Type="http://schemas.openxmlformats.org/officeDocument/2006/relationships/slide" Target="slides/slide92.xml"/><Relationship Id="rId161" Type="http://schemas.openxmlformats.org/officeDocument/2006/relationships/slide" Target="slides/slide157.xml"/><Relationship Id="rId217" Type="http://schemas.openxmlformats.org/officeDocument/2006/relationships/slide" Target="slides/slide213.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326" Type="http://schemas.openxmlformats.org/officeDocument/2006/relationships/slide" Target="slides/slide322.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172" Type="http://schemas.openxmlformats.org/officeDocument/2006/relationships/slide" Target="slides/slide168.xml"/><Relationship Id="rId228" Type="http://schemas.openxmlformats.org/officeDocument/2006/relationships/slide" Target="slides/slide224.xml"/><Relationship Id="rId281" Type="http://schemas.openxmlformats.org/officeDocument/2006/relationships/slide" Target="slides/slide277.xml"/><Relationship Id="rId337" Type="http://schemas.openxmlformats.org/officeDocument/2006/relationships/slide" Target="slides/slide333.xml"/><Relationship Id="rId34" Type="http://schemas.openxmlformats.org/officeDocument/2006/relationships/slide" Target="slides/slide30.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7" Type="http://schemas.openxmlformats.org/officeDocument/2006/relationships/slide" Target="slides/slide3.xml"/><Relationship Id="rId183" Type="http://schemas.openxmlformats.org/officeDocument/2006/relationships/slide" Target="slides/slide179.xml"/><Relationship Id="rId239" Type="http://schemas.openxmlformats.org/officeDocument/2006/relationships/slide" Target="slides/slide235.xml"/><Relationship Id="rId250" Type="http://schemas.openxmlformats.org/officeDocument/2006/relationships/slide" Target="slides/slide246.xml"/><Relationship Id="rId292" Type="http://schemas.openxmlformats.org/officeDocument/2006/relationships/slide" Target="slides/slide288.xml"/><Relationship Id="rId306" Type="http://schemas.openxmlformats.org/officeDocument/2006/relationships/slide" Target="slides/slide302.xml"/><Relationship Id="rId45" Type="http://schemas.openxmlformats.org/officeDocument/2006/relationships/slide" Target="slides/slide41.xml"/><Relationship Id="rId87" Type="http://schemas.openxmlformats.org/officeDocument/2006/relationships/slide" Target="slides/slide83.xml"/><Relationship Id="rId110" Type="http://schemas.openxmlformats.org/officeDocument/2006/relationships/slide" Target="slides/slide106.xml"/><Relationship Id="rId348" Type="http://schemas.openxmlformats.org/officeDocument/2006/relationships/slide" Target="slides/slide344.xml"/><Relationship Id="rId152" Type="http://schemas.openxmlformats.org/officeDocument/2006/relationships/slide" Target="slides/slide148.xml"/><Relationship Id="rId194" Type="http://schemas.openxmlformats.org/officeDocument/2006/relationships/slide" Target="slides/slide190.xml"/><Relationship Id="rId208" Type="http://schemas.openxmlformats.org/officeDocument/2006/relationships/slide" Target="slides/slide204.xml"/><Relationship Id="rId261" Type="http://schemas.openxmlformats.org/officeDocument/2006/relationships/slide" Target="slides/slide257.xml"/><Relationship Id="rId14" Type="http://schemas.openxmlformats.org/officeDocument/2006/relationships/slide" Target="slides/slide10.xml"/><Relationship Id="rId56" Type="http://schemas.openxmlformats.org/officeDocument/2006/relationships/slide" Target="slides/slide52.xml"/><Relationship Id="rId317" Type="http://schemas.openxmlformats.org/officeDocument/2006/relationships/slide" Target="slides/slide313.xml"/><Relationship Id="rId359" Type="http://schemas.openxmlformats.org/officeDocument/2006/relationships/slide" Target="slides/slide355.xml"/><Relationship Id="rId98" Type="http://schemas.openxmlformats.org/officeDocument/2006/relationships/slide" Target="slides/slide94.xml"/><Relationship Id="rId121" Type="http://schemas.openxmlformats.org/officeDocument/2006/relationships/slide" Target="slides/slide117.xml"/><Relationship Id="rId163" Type="http://schemas.openxmlformats.org/officeDocument/2006/relationships/slide" Target="slides/slide159.xml"/><Relationship Id="rId219" Type="http://schemas.openxmlformats.org/officeDocument/2006/relationships/slide" Target="slides/slide215.xml"/><Relationship Id="rId370" Type="http://schemas.openxmlformats.org/officeDocument/2006/relationships/slide" Target="slides/slide366.xml"/><Relationship Id="rId230" Type="http://schemas.openxmlformats.org/officeDocument/2006/relationships/slide" Target="slides/slide226.xml"/><Relationship Id="rId25" Type="http://schemas.openxmlformats.org/officeDocument/2006/relationships/slide" Target="slides/slide21.xml"/><Relationship Id="rId67" Type="http://schemas.openxmlformats.org/officeDocument/2006/relationships/slide" Target="slides/slide63.xml"/><Relationship Id="rId272" Type="http://schemas.openxmlformats.org/officeDocument/2006/relationships/slide" Target="slides/slide268.xml"/><Relationship Id="rId328" Type="http://schemas.openxmlformats.org/officeDocument/2006/relationships/slide" Target="slides/slide324.xml"/><Relationship Id="rId132" Type="http://schemas.openxmlformats.org/officeDocument/2006/relationships/slide" Target="slides/slide128.xml"/><Relationship Id="rId174" Type="http://schemas.openxmlformats.org/officeDocument/2006/relationships/slide" Target="slides/slide170.xml"/><Relationship Id="rId381" Type="http://schemas.openxmlformats.org/officeDocument/2006/relationships/slide" Target="slides/slide377.xml"/><Relationship Id="rId241" Type="http://schemas.openxmlformats.org/officeDocument/2006/relationships/slide" Target="slides/slide237.xml"/><Relationship Id="rId36" Type="http://schemas.openxmlformats.org/officeDocument/2006/relationships/slide" Target="slides/slide32.xml"/><Relationship Id="rId283" Type="http://schemas.openxmlformats.org/officeDocument/2006/relationships/slide" Target="slides/slide279.xml"/><Relationship Id="rId339" Type="http://schemas.openxmlformats.org/officeDocument/2006/relationships/slide" Target="slides/slide335.xml"/><Relationship Id="rId78" Type="http://schemas.openxmlformats.org/officeDocument/2006/relationships/slide" Target="slides/slide74.xml"/><Relationship Id="rId101" Type="http://schemas.openxmlformats.org/officeDocument/2006/relationships/slide" Target="slides/slide97.xml"/><Relationship Id="rId143" Type="http://schemas.openxmlformats.org/officeDocument/2006/relationships/slide" Target="slides/slide139.xml"/><Relationship Id="rId185" Type="http://schemas.openxmlformats.org/officeDocument/2006/relationships/slide" Target="slides/slide181.xml"/><Relationship Id="rId350" Type="http://schemas.openxmlformats.org/officeDocument/2006/relationships/slide" Target="slides/slide346.xml"/><Relationship Id="rId9" Type="http://schemas.openxmlformats.org/officeDocument/2006/relationships/slide" Target="slides/slide5.xml"/><Relationship Id="rId210" Type="http://schemas.openxmlformats.org/officeDocument/2006/relationships/slide" Target="slides/slide206.xml"/><Relationship Id="rId252" Type="http://schemas.openxmlformats.org/officeDocument/2006/relationships/slide" Target="slides/slide248.xml"/><Relationship Id="rId294" Type="http://schemas.openxmlformats.org/officeDocument/2006/relationships/slide" Target="slides/slide290.xml"/><Relationship Id="rId308" Type="http://schemas.openxmlformats.org/officeDocument/2006/relationships/slide" Target="slides/slide304.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340" Type="http://schemas.openxmlformats.org/officeDocument/2006/relationships/slide" Target="slides/slide336.xml"/><Relationship Id="rId361" Type="http://schemas.openxmlformats.org/officeDocument/2006/relationships/slide" Target="slides/slide357.xml"/><Relationship Id="rId196" Type="http://schemas.openxmlformats.org/officeDocument/2006/relationships/slide" Target="slides/slide192.xml"/><Relationship Id="rId200" Type="http://schemas.openxmlformats.org/officeDocument/2006/relationships/slide" Target="slides/slide196.xml"/><Relationship Id="rId382" Type="http://schemas.openxmlformats.org/officeDocument/2006/relationships/notesMaster" Target="notesMasters/notesMaster1.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19" Type="http://schemas.openxmlformats.org/officeDocument/2006/relationships/slide" Target="slides/slide315.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330" Type="http://schemas.openxmlformats.org/officeDocument/2006/relationships/slide" Target="slides/slide326.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351" Type="http://schemas.openxmlformats.org/officeDocument/2006/relationships/slide" Target="slides/slide347.xml"/><Relationship Id="rId372" Type="http://schemas.openxmlformats.org/officeDocument/2006/relationships/slide" Target="slides/slide368.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slide" Target="slides/slide291.xml"/><Relationship Id="rId309" Type="http://schemas.openxmlformats.org/officeDocument/2006/relationships/slide" Target="slides/slide305.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320" Type="http://schemas.openxmlformats.org/officeDocument/2006/relationships/slide" Target="slides/slide316.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341" Type="http://schemas.openxmlformats.org/officeDocument/2006/relationships/slide" Target="slides/slide337.xml"/><Relationship Id="rId362" Type="http://schemas.openxmlformats.org/officeDocument/2006/relationships/slide" Target="slides/slide358.xml"/><Relationship Id="rId383" Type="http://schemas.openxmlformats.org/officeDocument/2006/relationships/presProps" Target="presProps.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310" Type="http://schemas.openxmlformats.org/officeDocument/2006/relationships/slide" Target="slides/slide306.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331" Type="http://schemas.openxmlformats.org/officeDocument/2006/relationships/slide" Target="slides/slide327.xml"/><Relationship Id="rId352" Type="http://schemas.openxmlformats.org/officeDocument/2006/relationships/slide" Target="slides/slide348.xml"/><Relationship Id="rId373" Type="http://schemas.openxmlformats.org/officeDocument/2006/relationships/slide" Target="slides/slide369.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slide" Target="slides/slide292.xml"/><Relationship Id="rId300" Type="http://schemas.openxmlformats.org/officeDocument/2006/relationships/slide" Target="slides/slide296.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321" Type="http://schemas.openxmlformats.org/officeDocument/2006/relationships/slide" Target="slides/slide317.xml"/><Relationship Id="rId342" Type="http://schemas.openxmlformats.org/officeDocument/2006/relationships/slide" Target="slides/slide338.xml"/><Relationship Id="rId363" Type="http://schemas.openxmlformats.org/officeDocument/2006/relationships/slide" Target="slides/slide359.xml"/><Relationship Id="rId384" Type="http://schemas.openxmlformats.org/officeDocument/2006/relationships/viewProps" Target="viewProps.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311" Type="http://schemas.openxmlformats.org/officeDocument/2006/relationships/slide" Target="slides/slide307.xml"/><Relationship Id="rId332" Type="http://schemas.openxmlformats.org/officeDocument/2006/relationships/slide" Target="slides/slide328.xml"/><Relationship Id="rId353" Type="http://schemas.openxmlformats.org/officeDocument/2006/relationships/slide" Target="slides/slide349.xml"/><Relationship Id="rId374" Type="http://schemas.openxmlformats.org/officeDocument/2006/relationships/slide" Target="slides/slide370.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slide" Target="slides/slide293.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slide" Target="slides/slide297.xml"/><Relationship Id="rId322" Type="http://schemas.openxmlformats.org/officeDocument/2006/relationships/slide" Target="slides/slide318.xml"/><Relationship Id="rId343" Type="http://schemas.openxmlformats.org/officeDocument/2006/relationships/slide" Target="slides/slide339.xml"/><Relationship Id="rId364" Type="http://schemas.openxmlformats.org/officeDocument/2006/relationships/slide" Target="slides/slide360.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385" Type="http://schemas.openxmlformats.org/officeDocument/2006/relationships/theme" Target="theme/theme1.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312" Type="http://schemas.openxmlformats.org/officeDocument/2006/relationships/slide" Target="slides/slide308.xml"/><Relationship Id="rId333" Type="http://schemas.openxmlformats.org/officeDocument/2006/relationships/slide" Target="slides/slide329.xml"/><Relationship Id="rId354" Type="http://schemas.openxmlformats.org/officeDocument/2006/relationships/slide" Target="slides/slide350.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75" Type="http://schemas.openxmlformats.org/officeDocument/2006/relationships/slide" Target="slides/slide371.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slide" Target="slides/slide294.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slide" Target="slides/slide298.xml"/><Relationship Id="rId323" Type="http://schemas.openxmlformats.org/officeDocument/2006/relationships/slide" Target="slides/slide319.xml"/><Relationship Id="rId344" Type="http://schemas.openxmlformats.org/officeDocument/2006/relationships/slide" Target="slides/slide340.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365" Type="http://schemas.openxmlformats.org/officeDocument/2006/relationships/slide" Target="slides/slide361.xml"/><Relationship Id="rId386" Type="http://schemas.openxmlformats.org/officeDocument/2006/relationships/tableStyles" Target="tableStyles.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06" Type="http://schemas.openxmlformats.org/officeDocument/2006/relationships/slide" Target="slides/slide102.xml"/><Relationship Id="rId127" Type="http://schemas.openxmlformats.org/officeDocument/2006/relationships/slide" Target="slides/slide123.xml"/><Relationship Id="rId313" Type="http://schemas.openxmlformats.org/officeDocument/2006/relationships/slide" Target="slides/slide309.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334" Type="http://schemas.openxmlformats.org/officeDocument/2006/relationships/slide" Target="slides/slide330.xml"/><Relationship Id="rId355" Type="http://schemas.openxmlformats.org/officeDocument/2006/relationships/slide" Target="slides/slide351.xml"/><Relationship Id="rId376" Type="http://schemas.openxmlformats.org/officeDocument/2006/relationships/slide" Target="slides/slide372.xml"/><Relationship Id="rId4" Type="http://schemas.openxmlformats.org/officeDocument/2006/relationships/slideMaster" Target="slideMasters/slideMaster1.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303" Type="http://schemas.openxmlformats.org/officeDocument/2006/relationships/slide" Target="slides/slide299.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345" Type="http://schemas.openxmlformats.org/officeDocument/2006/relationships/slide" Target="slides/slide341.xml"/><Relationship Id="rId387" Type="http://schemas.microsoft.com/office/2016/11/relationships/changesInfo" Target="changesInfos/changesInfo1.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314" Type="http://schemas.openxmlformats.org/officeDocument/2006/relationships/slide" Target="slides/slide310.xml"/><Relationship Id="rId356" Type="http://schemas.openxmlformats.org/officeDocument/2006/relationships/slide" Target="slides/slide352.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325" Type="http://schemas.openxmlformats.org/officeDocument/2006/relationships/slide" Target="slides/slide321.xml"/><Relationship Id="rId367" Type="http://schemas.openxmlformats.org/officeDocument/2006/relationships/slide" Target="slides/slide363.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 Id="rId336" Type="http://schemas.openxmlformats.org/officeDocument/2006/relationships/slide" Target="slides/slide332.xml"/><Relationship Id="rId75" Type="http://schemas.openxmlformats.org/officeDocument/2006/relationships/slide" Target="slides/slide71.xml"/><Relationship Id="rId140" Type="http://schemas.openxmlformats.org/officeDocument/2006/relationships/slide" Target="slides/slide136.xml"/><Relationship Id="rId182" Type="http://schemas.openxmlformats.org/officeDocument/2006/relationships/slide" Target="slides/slide178.xml"/><Relationship Id="rId378" Type="http://schemas.openxmlformats.org/officeDocument/2006/relationships/slide" Target="slides/slide374.xml"/><Relationship Id="rId6" Type="http://schemas.openxmlformats.org/officeDocument/2006/relationships/slide" Target="slides/slide2.xml"/><Relationship Id="rId238" Type="http://schemas.openxmlformats.org/officeDocument/2006/relationships/slide" Target="slides/slide234.xml"/><Relationship Id="rId291" Type="http://schemas.openxmlformats.org/officeDocument/2006/relationships/slide" Target="slides/slide287.xml"/><Relationship Id="rId305" Type="http://schemas.openxmlformats.org/officeDocument/2006/relationships/slide" Target="slides/slide301.xml"/><Relationship Id="rId347" Type="http://schemas.openxmlformats.org/officeDocument/2006/relationships/slide" Target="slides/slide343.xml"/><Relationship Id="rId44" Type="http://schemas.openxmlformats.org/officeDocument/2006/relationships/slide" Target="slides/slide40.xml"/><Relationship Id="rId86" Type="http://schemas.openxmlformats.org/officeDocument/2006/relationships/slide" Target="slides/slide82.xml"/><Relationship Id="rId151" Type="http://schemas.openxmlformats.org/officeDocument/2006/relationships/slide" Target="slides/slide147.xml"/><Relationship Id="rId193" Type="http://schemas.openxmlformats.org/officeDocument/2006/relationships/slide" Target="slides/slide189.xml"/><Relationship Id="rId207" Type="http://schemas.openxmlformats.org/officeDocument/2006/relationships/slide" Target="slides/slide203.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316" Type="http://schemas.openxmlformats.org/officeDocument/2006/relationships/slide" Target="slides/slide312.xml"/><Relationship Id="rId55" Type="http://schemas.openxmlformats.org/officeDocument/2006/relationships/slide" Target="slides/slide51.xml"/><Relationship Id="rId97" Type="http://schemas.openxmlformats.org/officeDocument/2006/relationships/slide" Target="slides/slide93.xml"/><Relationship Id="rId120" Type="http://schemas.openxmlformats.org/officeDocument/2006/relationships/slide" Target="slides/slide116.xml"/><Relationship Id="rId358" Type="http://schemas.openxmlformats.org/officeDocument/2006/relationships/slide" Target="slides/slide354.xml"/><Relationship Id="rId162" Type="http://schemas.openxmlformats.org/officeDocument/2006/relationships/slide" Target="slides/slide158.xml"/><Relationship Id="rId218" Type="http://schemas.openxmlformats.org/officeDocument/2006/relationships/slide" Target="slides/slide214.xml"/><Relationship Id="rId271" Type="http://schemas.openxmlformats.org/officeDocument/2006/relationships/slide" Target="slides/slide267.xml"/><Relationship Id="rId24" Type="http://schemas.openxmlformats.org/officeDocument/2006/relationships/slide" Target="slides/slide20.xml"/><Relationship Id="rId66" Type="http://schemas.openxmlformats.org/officeDocument/2006/relationships/slide" Target="slides/slide62.xml"/><Relationship Id="rId131" Type="http://schemas.openxmlformats.org/officeDocument/2006/relationships/slide" Target="slides/slide127.xml"/><Relationship Id="rId327" Type="http://schemas.openxmlformats.org/officeDocument/2006/relationships/slide" Target="slides/slide323.xml"/><Relationship Id="rId369" Type="http://schemas.openxmlformats.org/officeDocument/2006/relationships/slide" Target="slides/slide365.xml"/><Relationship Id="rId173" Type="http://schemas.openxmlformats.org/officeDocument/2006/relationships/slide" Target="slides/slide169.xml"/><Relationship Id="rId229" Type="http://schemas.openxmlformats.org/officeDocument/2006/relationships/slide" Target="slides/slide225.xml"/><Relationship Id="rId380" Type="http://schemas.openxmlformats.org/officeDocument/2006/relationships/slide" Target="slides/slide376.xml"/><Relationship Id="rId240" Type="http://schemas.openxmlformats.org/officeDocument/2006/relationships/slide" Target="slides/slide236.xml"/><Relationship Id="rId35" Type="http://schemas.openxmlformats.org/officeDocument/2006/relationships/slide" Target="slides/slide31.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338" Type="http://schemas.openxmlformats.org/officeDocument/2006/relationships/slide" Target="slides/slide334.xml"/><Relationship Id="rId8" Type="http://schemas.openxmlformats.org/officeDocument/2006/relationships/slide" Target="slides/slide4.xml"/><Relationship Id="rId142" Type="http://schemas.openxmlformats.org/officeDocument/2006/relationships/slide" Target="slides/slide138.xml"/><Relationship Id="rId184" Type="http://schemas.openxmlformats.org/officeDocument/2006/relationships/slide" Target="slides/slide180.xml"/><Relationship Id="rId251" Type="http://schemas.openxmlformats.org/officeDocument/2006/relationships/slide" Target="slides/slide247.xml"/><Relationship Id="rId46" Type="http://schemas.openxmlformats.org/officeDocument/2006/relationships/slide" Target="slides/slide42.xml"/><Relationship Id="rId293" Type="http://schemas.openxmlformats.org/officeDocument/2006/relationships/slide" Target="slides/slide289.xml"/><Relationship Id="rId307" Type="http://schemas.openxmlformats.org/officeDocument/2006/relationships/slide" Target="slides/slide303.xml"/><Relationship Id="rId349" Type="http://schemas.openxmlformats.org/officeDocument/2006/relationships/slide" Target="slides/slide345.xml"/><Relationship Id="rId88" Type="http://schemas.openxmlformats.org/officeDocument/2006/relationships/slide" Target="slides/slide84.xml"/><Relationship Id="rId111" Type="http://schemas.openxmlformats.org/officeDocument/2006/relationships/slide" Target="slides/slide107.xml"/><Relationship Id="rId153" Type="http://schemas.openxmlformats.org/officeDocument/2006/relationships/slide" Target="slides/slide149.xml"/><Relationship Id="rId195" Type="http://schemas.openxmlformats.org/officeDocument/2006/relationships/slide" Target="slides/slide191.xml"/><Relationship Id="rId209" Type="http://schemas.openxmlformats.org/officeDocument/2006/relationships/slide" Target="slides/slide205.xml"/><Relationship Id="rId360" Type="http://schemas.openxmlformats.org/officeDocument/2006/relationships/slide" Target="slides/slide356.xml"/><Relationship Id="rId220" Type="http://schemas.openxmlformats.org/officeDocument/2006/relationships/slide" Target="slides/slide216.xml"/><Relationship Id="rId15" Type="http://schemas.openxmlformats.org/officeDocument/2006/relationships/slide" Target="slides/slide11.xml"/><Relationship Id="rId57" Type="http://schemas.openxmlformats.org/officeDocument/2006/relationships/slide" Target="slides/slide53.xml"/><Relationship Id="rId262" Type="http://schemas.openxmlformats.org/officeDocument/2006/relationships/slide" Target="slides/slide258.xml"/><Relationship Id="rId318" Type="http://schemas.openxmlformats.org/officeDocument/2006/relationships/slide" Target="slides/slide314.xml"/><Relationship Id="rId99" Type="http://schemas.openxmlformats.org/officeDocument/2006/relationships/slide" Target="slides/slide95.xml"/><Relationship Id="rId122" Type="http://schemas.openxmlformats.org/officeDocument/2006/relationships/slide" Target="slides/slide118.xml"/><Relationship Id="rId164" Type="http://schemas.openxmlformats.org/officeDocument/2006/relationships/slide" Target="slides/slide160.xml"/><Relationship Id="rId371" Type="http://schemas.openxmlformats.org/officeDocument/2006/relationships/slide" Target="slides/slide367.xml"/><Relationship Id="rId26" Type="http://schemas.openxmlformats.org/officeDocument/2006/relationships/slide" Target="slides/slide22.xml"/><Relationship Id="rId231" Type="http://schemas.openxmlformats.org/officeDocument/2006/relationships/slide" Target="slides/slide227.xml"/><Relationship Id="rId273" Type="http://schemas.openxmlformats.org/officeDocument/2006/relationships/slide" Target="slides/slide269.xml"/><Relationship Id="rId329" Type="http://schemas.openxmlformats.org/officeDocument/2006/relationships/slide" Target="slides/slide3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Pandurang Kolumbkar (Securities)" userId="12770362-e9e7-493b-9fe3-b7300bdadcf7" providerId="ADAL" clId="{C38D84B0-913C-42E3-831B-D9883DC02A07}"/>
    <pc:docChg chg="custSel modMainMaster">
      <pc:chgData name="Amit Pandurang Kolumbkar (Securities)" userId="12770362-e9e7-493b-9fe3-b7300bdadcf7" providerId="ADAL" clId="{C38D84B0-913C-42E3-831B-D9883DC02A07}" dt="2018-10-29T09:20:52.630" v="29"/>
      <pc:docMkLst>
        <pc:docMk/>
      </pc:docMkLst>
      <pc:sldMasterChg chg="addSp modSp">
        <pc:chgData name="Amit Pandurang Kolumbkar (Securities)" userId="12770362-e9e7-493b-9fe3-b7300bdadcf7" providerId="ADAL" clId="{C38D84B0-913C-42E3-831B-D9883DC02A07}" dt="2018-10-29T09:20:52.630" v="29"/>
        <pc:sldMasterMkLst>
          <pc:docMk/>
          <pc:sldMasterMk cId="0" sldId="2147483648"/>
        </pc:sldMasterMkLst>
        <pc:spChg chg="add mod ord">
          <ac:chgData name="Amit Pandurang Kolumbkar (Securities)" userId="12770362-e9e7-493b-9fe3-b7300bdadcf7" providerId="ADAL" clId="{C38D84B0-913C-42E3-831B-D9883DC02A07}" dt="2018-10-29T09:20:52.630" v="29"/>
          <ac:spMkLst>
            <pc:docMk/>
            <pc:sldMasterMk cId="0" sldId="2147483648"/>
            <ac:spMk id="7" creationId="{B4100B40-74AE-4DAA-8554-4390EF3C9558}"/>
          </ac:spMkLst>
        </pc:sp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5F6C1-77DD-4EF6-806F-67CC63EC9657}" type="datetimeFigureOut">
              <a:rPr lang="en-US" smtClean="0"/>
              <a:pPr/>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50ABC-DBF8-4182-B32A-B1ADB84248F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en.wikipedia.org/wiki/W._Edwards_Deming" TargetMode="External"/><Relationship Id="rId2" Type="http://schemas.openxmlformats.org/officeDocument/2006/relationships/slide" Target="../slides/slide100.xml"/><Relationship Id="rId1" Type="http://schemas.openxmlformats.org/officeDocument/2006/relationships/notesMaster" Target="../notesMasters/notesMaster1.xml"/><Relationship Id="rId4" Type="http://schemas.openxmlformats.org/officeDocument/2006/relationships/hyperlink" Target="http://en.wikipedia.org/wiki/Walter_A._Shewhart" TargetMode="Externa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Welcome to </a:t>
            </a:r>
            <a:r>
              <a:rPr lang="en-US" sz="1200" b="0"/>
              <a:t>Application Testing 4.1</a:t>
            </a:r>
            <a:r>
              <a:rPr lang="en-US"/>
              <a:t>. </a:t>
            </a:r>
          </a:p>
        </p:txBody>
      </p:sp>
      <p:sp>
        <p:nvSpPr>
          <p:cNvPr id="19149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2008 Wipro Ltd</a:t>
            </a:r>
          </a:p>
        </p:txBody>
      </p:sp>
      <p:sp>
        <p:nvSpPr>
          <p:cNvPr id="19149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93A486-FA9E-49C4-AB3F-3D7824C5FF39}" type="slidenum">
              <a:rPr lang="en-US" smtClean="0">
                <a:latin typeface="Arial" pitchFamily="34" charset="0"/>
              </a:rPr>
              <a:pPr/>
              <a:t>1</a:t>
            </a:fld>
            <a:endParaRPr lang="en-US">
              <a:latin typeface="Arial" pitchFamily="34" charset="0"/>
            </a:endParaRPr>
          </a:p>
        </p:txBody>
      </p:sp>
    </p:spTree>
    <p:extLst>
      <p:ext uri="{BB962C8B-B14F-4D97-AF65-F5344CB8AC3E}">
        <p14:creationId xmlns:p14="http://schemas.microsoft.com/office/powerpoint/2010/main" val="91291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A790E-5CCE-4CF5-9E55-626E6013F742}" type="slidenum">
              <a:rPr lang="en-US"/>
              <a:pPr/>
              <a:t>10</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t>The test plan includes certain pre planning activities.</a:t>
            </a:r>
          </a:p>
          <a:p>
            <a:r>
              <a:rPr lang="en-US"/>
              <a:t>It should define clearly the success criteria/acceptance criteria. This enables the stakeholders to understand the customer expectation and under what criteria he/she will accept the product. This is based on the requirements defined</a:t>
            </a:r>
          </a:p>
          <a:p>
            <a:r>
              <a:rPr lang="en-US"/>
              <a:t>Test Objectives has to be clearly mentioned so that everyone involved will know clearly about what they have to achieve</a:t>
            </a:r>
          </a:p>
          <a:p>
            <a:r>
              <a:rPr lang="en-US"/>
              <a:t>We have to assume certain things before start of testing. Assumptions include budget, resource availability etc.,</a:t>
            </a:r>
          </a:p>
          <a:p>
            <a:r>
              <a:rPr lang="en-US"/>
              <a:t>Project issues that are likely to happen. Most times we call this as Risk. This has to be properly identified and mitigated</a:t>
            </a:r>
          </a:p>
          <a:p>
            <a:r>
              <a:rPr lang="en-US"/>
              <a:t>Constraints include time factor, budget which will be a limiting </a:t>
            </a:r>
          </a:p>
          <a:p>
            <a:r>
              <a:rPr lang="en-US"/>
              <a:t>to success of the project most of the times</a:t>
            </a:r>
          </a:p>
          <a:p>
            <a:r>
              <a:rPr lang="en-US"/>
              <a:t>Entry/Exit Criteria basically gives a clear cut idea about the approved inputs and approved outputs at each and every stage of testing tasks</a:t>
            </a:r>
          </a:p>
          <a:p>
            <a:endParaRPr lang="en-US"/>
          </a:p>
          <a:p>
            <a:endParaRPr lang="en-US"/>
          </a:p>
        </p:txBody>
      </p:sp>
    </p:spTree>
    <p:extLst>
      <p:ext uri="{BB962C8B-B14F-4D97-AF65-F5344CB8AC3E}">
        <p14:creationId xmlns:p14="http://schemas.microsoft.com/office/powerpoint/2010/main" val="14784464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81997-B65C-44A9-A42B-0F8BAB47A1B8}" type="slidenum">
              <a:rPr lang="en-US"/>
              <a:pPr/>
              <a:t>106</a:t>
            </a:fld>
            <a:endParaRPr lang="en-US"/>
          </a:p>
        </p:txBody>
      </p:sp>
      <p:sp>
        <p:nvSpPr>
          <p:cNvPr id="269314" name="Rectangle 2"/>
          <p:cNvSpPr txBox="1">
            <a:spLocks noGrp="1" noRot="1" noChangeAspect="1" noChangeArrowheads="1" noTextEdit="1"/>
          </p:cNvSpPr>
          <p:nvPr>
            <p:ph type="sldImg"/>
          </p:nvPr>
        </p:nvSpPr>
        <p:spPr>
          <a:xfrm>
            <a:off x="1141413" y="684213"/>
            <a:ext cx="4567237" cy="3425825"/>
          </a:xfrm>
          <a:ln/>
        </p:spPr>
      </p:sp>
      <p:sp>
        <p:nvSpPr>
          <p:cNvPr id="269315" name="Text Box 3"/>
          <p:cNvSpPr txBox="1">
            <a:spLocks noGrp="1" noChangeArrowheads="1"/>
          </p:cNvSpPr>
          <p:nvPr>
            <p:ph type="body" idx="1"/>
          </p:nvPr>
        </p:nvSpPr>
        <p:spPr>
          <a:xfrm>
            <a:off x="914400" y="4343400"/>
            <a:ext cx="5021263" cy="4029075"/>
          </a:xfrm>
          <a:noFill/>
          <a:ln/>
        </p:spPr>
        <p:txBody>
          <a:bodyPr wrap="none" anchor="ctr"/>
          <a:lstStyle/>
          <a:p>
            <a:r>
              <a:rPr lang="en-US"/>
              <a:t>Five Maturity levels is illustrated in figure</a:t>
            </a:r>
          </a:p>
        </p:txBody>
      </p:sp>
    </p:spTree>
    <p:extLst>
      <p:ext uri="{BB962C8B-B14F-4D97-AF65-F5344CB8AC3E}">
        <p14:creationId xmlns:p14="http://schemas.microsoft.com/office/powerpoint/2010/main" val="245827717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377B4-62BE-41FB-AFC8-1F5F14986A3F}" type="slidenum">
              <a:rPr lang="en-US"/>
              <a:pPr/>
              <a:t>107</a:t>
            </a:fld>
            <a:endParaRPr lang="en-US"/>
          </a:p>
        </p:txBody>
      </p:sp>
      <p:sp>
        <p:nvSpPr>
          <p:cNvPr id="271362" name="Rectangle 2"/>
          <p:cNvSpPr txBox="1">
            <a:spLocks noGrp="1" noRot="1" noChangeAspect="1" noChangeArrowheads="1" noTextEdit="1"/>
          </p:cNvSpPr>
          <p:nvPr>
            <p:ph type="sldImg"/>
          </p:nvPr>
        </p:nvSpPr>
        <p:spPr>
          <a:xfrm>
            <a:off x="1141413" y="684213"/>
            <a:ext cx="4567237" cy="3425825"/>
          </a:xfrm>
          <a:ln/>
        </p:spPr>
      </p:sp>
      <p:sp>
        <p:nvSpPr>
          <p:cNvPr id="271363"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sz="1000" b="1"/>
              <a:t>Level 1: Initial</a:t>
            </a:r>
          </a:p>
          <a:p>
            <a:pPr lvl="1">
              <a:lnSpc>
                <a:spcPct val="163000"/>
              </a:lnSpc>
            </a:pPr>
            <a:r>
              <a:rPr lang="en-GB"/>
              <a:t>Processes are not defined or insufficiently defined. Development processes are adhoc and chaotic</a:t>
            </a:r>
          </a:p>
          <a:p>
            <a:pPr>
              <a:lnSpc>
                <a:spcPct val="163000"/>
              </a:lnSpc>
            </a:pPr>
            <a:r>
              <a:rPr lang="en-GB" sz="1000" b="1"/>
              <a:t>Level 2: Managed</a:t>
            </a:r>
          </a:p>
          <a:p>
            <a:pPr lvl="1">
              <a:lnSpc>
                <a:spcPct val="163000"/>
              </a:lnSpc>
            </a:pPr>
            <a:r>
              <a:rPr lang="en-GB"/>
              <a:t>Essential management processes are established and applied in projects, though in different ways or degrees.</a:t>
            </a:r>
          </a:p>
          <a:p>
            <a:pPr>
              <a:lnSpc>
                <a:spcPct val="163000"/>
              </a:lnSpc>
            </a:pPr>
            <a:r>
              <a:rPr lang="en-GB" sz="1000" b="1"/>
              <a:t>Level 3: Defined</a:t>
            </a:r>
          </a:p>
          <a:p>
            <a:pPr lvl="1">
              <a:lnSpc>
                <a:spcPct val="163000"/>
              </a:lnSpc>
            </a:pPr>
            <a:r>
              <a:rPr lang="en-GB"/>
              <a:t>Standard processes are introduced throughout the organization</a:t>
            </a:r>
          </a:p>
          <a:p>
            <a:endParaRPr lang="en-US"/>
          </a:p>
        </p:txBody>
      </p:sp>
    </p:spTree>
    <p:extLst>
      <p:ext uri="{BB962C8B-B14F-4D97-AF65-F5344CB8AC3E}">
        <p14:creationId xmlns:p14="http://schemas.microsoft.com/office/powerpoint/2010/main" val="115660638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BF697-7A5F-43F2-93C5-08A7E64CFD78}" type="slidenum">
              <a:rPr lang="en-US"/>
              <a:pPr/>
              <a:t>108</a:t>
            </a:fld>
            <a:endParaRPr lang="en-US"/>
          </a:p>
        </p:txBody>
      </p:sp>
      <p:sp>
        <p:nvSpPr>
          <p:cNvPr id="273410" name="Rectangle 2"/>
          <p:cNvSpPr txBox="1">
            <a:spLocks noGrp="1" noRot="1" noChangeAspect="1" noChangeArrowheads="1" noTextEdit="1"/>
          </p:cNvSpPr>
          <p:nvPr>
            <p:ph type="sldImg"/>
          </p:nvPr>
        </p:nvSpPr>
        <p:spPr>
          <a:xfrm>
            <a:off x="1141413" y="684213"/>
            <a:ext cx="4567237" cy="3425825"/>
          </a:xfrm>
          <a:ln/>
        </p:spPr>
      </p:sp>
      <p:sp>
        <p:nvSpPr>
          <p:cNvPr id="273411"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sz="1000" b="1"/>
              <a:t>Level 4: Quantitatively managed</a:t>
            </a:r>
            <a:r>
              <a:rPr lang="en-GB" sz="1000"/>
              <a:t> </a:t>
            </a:r>
          </a:p>
          <a:p>
            <a:pPr lvl="1">
              <a:lnSpc>
                <a:spcPct val="166000"/>
              </a:lnSpc>
            </a:pPr>
            <a:r>
              <a:rPr lang="en-GB"/>
              <a:t>Decisions on improvements are made based on quantitative measures. Performance measures are used intensively throughout the organization</a:t>
            </a:r>
          </a:p>
          <a:p>
            <a:pPr>
              <a:lnSpc>
                <a:spcPct val="166000"/>
              </a:lnSpc>
            </a:pPr>
            <a:r>
              <a:rPr lang="en-GB" sz="1000" b="1"/>
              <a:t>Level 5: Optimizing</a:t>
            </a:r>
          </a:p>
          <a:p>
            <a:pPr lvl="1">
              <a:lnSpc>
                <a:spcPct val="166000"/>
              </a:lnSpc>
            </a:pPr>
            <a:r>
              <a:rPr lang="en-GB"/>
              <a:t>This level is characterized by systematic and continuous process improvement. Assessment of success or failure is based on quantitative statistics</a:t>
            </a:r>
          </a:p>
          <a:p>
            <a:endParaRPr lang="en-US"/>
          </a:p>
        </p:txBody>
      </p:sp>
    </p:spTree>
    <p:extLst>
      <p:ext uri="{BB962C8B-B14F-4D97-AF65-F5344CB8AC3E}">
        <p14:creationId xmlns:p14="http://schemas.microsoft.com/office/powerpoint/2010/main" val="36114245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ED5FD-7C47-4838-BF2A-00E23DDF096D}" type="slidenum">
              <a:rPr lang="en-US"/>
              <a:pPr/>
              <a:t>109</a:t>
            </a:fld>
            <a:endParaRPr lang="en-US"/>
          </a:p>
        </p:txBody>
      </p:sp>
      <p:sp>
        <p:nvSpPr>
          <p:cNvPr id="275458" name="Rectangle 2"/>
          <p:cNvSpPr txBox="1">
            <a:spLocks noGrp="1" noRot="1" noChangeAspect="1" noChangeArrowheads="1" noTextEdit="1"/>
          </p:cNvSpPr>
          <p:nvPr>
            <p:ph type="sldImg"/>
          </p:nvPr>
        </p:nvSpPr>
        <p:spPr>
          <a:xfrm>
            <a:off x="1141413" y="684213"/>
            <a:ext cx="4567237" cy="3425825"/>
          </a:xfrm>
          <a:ln/>
        </p:spPr>
      </p:sp>
      <p:sp>
        <p:nvSpPr>
          <p:cNvPr id="275459"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Besides the maturity level components, CMMI consists of process areas that cover or combine all requirements related to one particular area</a:t>
            </a:r>
          </a:p>
          <a:p>
            <a:pPr>
              <a:lnSpc>
                <a:spcPct val="143000"/>
              </a:lnSpc>
            </a:pPr>
            <a:r>
              <a:rPr lang="en-GB"/>
              <a:t>Staged representation was used in CMM</a:t>
            </a:r>
          </a:p>
          <a:p>
            <a:pPr>
              <a:lnSpc>
                <a:spcPct val="143000"/>
              </a:lnSpc>
            </a:pPr>
            <a:r>
              <a:rPr lang="en-GB"/>
              <a:t>Continuous representation assigns the </a:t>
            </a:r>
            <a:r>
              <a:rPr lang="en-GB" b="1"/>
              <a:t>process areas</a:t>
            </a:r>
            <a:r>
              <a:rPr lang="en-GB"/>
              <a:t> to the following 4 categories:</a:t>
            </a:r>
          </a:p>
          <a:p>
            <a:pPr lvl="1">
              <a:lnSpc>
                <a:spcPct val="143000"/>
              </a:lnSpc>
            </a:pPr>
            <a:r>
              <a:rPr lang="en-GB" sz="1400"/>
              <a:t>Process Management</a:t>
            </a:r>
          </a:p>
          <a:p>
            <a:pPr lvl="1">
              <a:lnSpc>
                <a:spcPct val="143000"/>
              </a:lnSpc>
            </a:pPr>
            <a:r>
              <a:rPr lang="en-GB" sz="1400"/>
              <a:t>Project Management</a:t>
            </a:r>
          </a:p>
          <a:p>
            <a:pPr lvl="1">
              <a:lnSpc>
                <a:spcPct val="143000"/>
              </a:lnSpc>
            </a:pPr>
            <a:r>
              <a:rPr lang="en-GB" sz="1400"/>
              <a:t>Engineering</a:t>
            </a:r>
          </a:p>
          <a:p>
            <a:pPr lvl="1">
              <a:lnSpc>
                <a:spcPct val="143000"/>
              </a:lnSpc>
            </a:pPr>
            <a:r>
              <a:rPr lang="en-GB" sz="1400"/>
              <a:t>Support</a:t>
            </a:r>
          </a:p>
          <a:p>
            <a:endParaRPr lang="en-US"/>
          </a:p>
        </p:txBody>
      </p:sp>
    </p:spTree>
    <p:extLst>
      <p:ext uri="{BB962C8B-B14F-4D97-AF65-F5344CB8AC3E}">
        <p14:creationId xmlns:p14="http://schemas.microsoft.com/office/powerpoint/2010/main" val="116330318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5FCEC-07B3-470D-81CE-F57ADC188D8B}" type="slidenum">
              <a:rPr lang="en-US"/>
              <a:pPr/>
              <a:t>110</a:t>
            </a:fld>
            <a:endParaRPr lang="en-US"/>
          </a:p>
        </p:txBody>
      </p:sp>
      <p:sp>
        <p:nvSpPr>
          <p:cNvPr id="277506" name="Rectangle 2"/>
          <p:cNvSpPr txBox="1">
            <a:spLocks noGrp="1" noRot="1" noChangeAspect="1" noChangeArrowheads="1" noTextEdit="1"/>
          </p:cNvSpPr>
          <p:nvPr>
            <p:ph type="sldImg"/>
          </p:nvPr>
        </p:nvSpPr>
        <p:spPr>
          <a:xfrm>
            <a:off x="1141413" y="684213"/>
            <a:ext cx="4567237" cy="3425825"/>
          </a:xfrm>
          <a:ln/>
        </p:spPr>
      </p:sp>
      <p:sp>
        <p:nvSpPr>
          <p:cNvPr id="277507" name="Text Box 3"/>
          <p:cNvSpPr txBox="1">
            <a:spLocks noGrp="1" noChangeArrowheads="1"/>
          </p:cNvSpPr>
          <p:nvPr>
            <p:ph type="body" idx="1"/>
          </p:nvPr>
        </p:nvSpPr>
        <p:spPr>
          <a:xfrm>
            <a:off x="914400" y="4343400"/>
            <a:ext cx="5021263" cy="4029075"/>
          </a:xfrm>
          <a:noFill/>
          <a:ln/>
        </p:spPr>
        <p:txBody>
          <a:bodyPr wrap="none" anchor="ctr"/>
          <a:lstStyle/>
          <a:p>
            <a:r>
              <a:rPr lang="en-US"/>
              <a:t>This is a very important slide</a:t>
            </a:r>
          </a:p>
          <a:p>
            <a:endParaRPr lang="en-US"/>
          </a:p>
          <a:p>
            <a:r>
              <a:rPr lang="en-US"/>
              <a:t>The common process areas defined for Level – 2 Managed includes, requirements managements, project planning, project monitoring and control etc.,</a:t>
            </a:r>
          </a:p>
        </p:txBody>
      </p:sp>
    </p:spTree>
    <p:extLst>
      <p:ext uri="{BB962C8B-B14F-4D97-AF65-F5344CB8AC3E}">
        <p14:creationId xmlns:p14="http://schemas.microsoft.com/office/powerpoint/2010/main" val="18805964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27E66F-404F-4AB3-91A8-450FA54EEBF8}" type="slidenum">
              <a:rPr lang="en-US"/>
              <a:pPr/>
              <a:t>111</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a:t>Similarly, The common process areas defined for Level – 3 Defined includes, requirements development, </a:t>
            </a:r>
            <a:r>
              <a:rPr lang="en-US" sz="1000"/>
              <a:t>Technical Solution,</a:t>
            </a:r>
            <a:r>
              <a:rPr lang="en-US"/>
              <a:t> product integration etc.,</a:t>
            </a:r>
          </a:p>
        </p:txBody>
      </p:sp>
    </p:spTree>
    <p:extLst>
      <p:ext uri="{BB962C8B-B14F-4D97-AF65-F5344CB8AC3E}">
        <p14:creationId xmlns:p14="http://schemas.microsoft.com/office/powerpoint/2010/main" val="31357804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7F6F9-946C-44F6-A968-5C07995353F3}" type="slidenum">
              <a:rPr lang="en-US"/>
              <a:pPr/>
              <a:t>112</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r>
              <a:rPr lang="en-US"/>
              <a:t>Similarly for level -4 and level-5 what are the defined process areas to concentrate is clearly defined in table.</a:t>
            </a:r>
          </a:p>
          <a:p>
            <a:endParaRPr lang="en-US"/>
          </a:p>
          <a:p>
            <a:r>
              <a:rPr lang="en-US"/>
              <a:t>These process areas ensures in a particular level, what to measure to decide on quality</a:t>
            </a:r>
          </a:p>
        </p:txBody>
      </p:sp>
    </p:spTree>
    <p:extLst>
      <p:ext uri="{BB962C8B-B14F-4D97-AF65-F5344CB8AC3E}">
        <p14:creationId xmlns:p14="http://schemas.microsoft.com/office/powerpoint/2010/main" val="42062872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B2C95-C0D5-4BC0-ACFB-07E5C6A16DA6}" type="slidenum">
              <a:rPr lang="en-US"/>
              <a:pPr/>
              <a:t>113</a:t>
            </a:fld>
            <a:endParaRPr lang="en-US"/>
          </a:p>
        </p:txBody>
      </p:sp>
      <p:sp>
        <p:nvSpPr>
          <p:cNvPr id="283650" name="Rectangle 2"/>
          <p:cNvSpPr txBox="1">
            <a:spLocks noGrp="1" noRot="1" noChangeAspect="1" noChangeArrowheads="1" noTextEdit="1"/>
          </p:cNvSpPr>
          <p:nvPr>
            <p:ph type="sldImg"/>
          </p:nvPr>
        </p:nvSpPr>
        <p:spPr>
          <a:xfrm>
            <a:off x="1141413" y="684213"/>
            <a:ext cx="4567237" cy="3425825"/>
          </a:xfrm>
          <a:ln/>
        </p:spPr>
      </p:sp>
      <p:sp>
        <p:nvSpPr>
          <p:cNvPr id="283651" name="Text Box 3"/>
          <p:cNvSpPr txBox="1">
            <a:spLocks noGrp="1" noChangeArrowheads="1"/>
          </p:cNvSpPr>
          <p:nvPr>
            <p:ph type="body" idx="1"/>
          </p:nvPr>
        </p:nvSpPr>
        <p:spPr>
          <a:xfrm>
            <a:off x="914400" y="4343400"/>
            <a:ext cx="5021263" cy="4029075"/>
          </a:xfrm>
          <a:noFill/>
          <a:ln/>
        </p:spPr>
        <p:txBody>
          <a:bodyPr wrap="none" anchor="ctr"/>
          <a:lstStyle/>
          <a:p>
            <a:r>
              <a:rPr lang="en-US"/>
              <a:t>This slide talks about the capability grade of individual process areas</a:t>
            </a:r>
          </a:p>
          <a:p>
            <a:endParaRPr lang="en-US"/>
          </a:p>
          <a:p>
            <a:pPr>
              <a:lnSpc>
                <a:spcPct val="93000"/>
              </a:lnSpc>
            </a:pPr>
            <a:r>
              <a:rPr lang="en-GB"/>
              <a:t>The continuous representation specifies 5 generic goals for validating particular process</a:t>
            </a:r>
          </a:p>
          <a:p>
            <a:pPr>
              <a:lnSpc>
                <a:spcPct val="140000"/>
              </a:lnSpc>
            </a:pPr>
            <a:r>
              <a:rPr lang="en-GB"/>
              <a:t>The path to complete implementation is divided into six capability levels ( 0 = incomplete, 1 = performed, 2 = managed, 3 = defined, 4 = quantitatively managed, 5 = optimizing)</a:t>
            </a:r>
          </a:p>
          <a:p>
            <a:endParaRPr lang="en-US"/>
          </a:p>
        </p:txBody>
      </p:sp>
    </p:spTree>
    <p:extLst>
      <p:ext uri="{BB962C8B-B14F-4D97-AF65-F5344CB8AC3E}">
        <p14:creationId xmlns:p14="http://schemas.microsoft.com/office/powerpoint/2010/main" val="412170476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0D602-230F-48DA-8892-A87F982E381E}" type="slidenum">
              <a:rPr lang="en-US"/>
              <a:pPr/>
              <a:t>114</a:t>
            </a:fld>
            <a:endParaRPr lang="en-US"/>
          </a:p>
        </p:txBody>
      </p:sp>
      <p:sp>
        <p:nvSpPr>
          <p:cNvPr id="285698" name="Rectangle 2"/>
          <p:cNvSpPr txBox="1">
            <a:spLocks noGrp="1" noRot="1" noChangeAspect="1" noChangeArrowheads="1" noTextEdit="1"/>
          </p:cNvSpPr>
          <p:nvPr>
            <p:ph type="sldImg"/>
          </p:nvPr>
        </p:nvSpPr>
        <p:spPr>
          <a:xfrm>
            <a:off x="1141413" y="684213"/>
            <a:ext cx="4567237" cy="3425825"/>
          </a:xfrm>
          <a:ln/>
        </p:spPr>
      </p:sp>
      <p:sp>
        <p:nvSpPr>
          <p:cNvPr id="285699"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sz="1000"/>
              <a:t>The process areas verification and validation are very important to the test manager</a:t>
            </a:r>
          </a:p>
          <a:p>
            <a:pPr>
              <a:lnSpc>
                <a:spcPct val="143000"/>
              </a:lnSpc>
            </a:pPr>
            <a:r>
              <a:rPr lang="en-GB" sz="1000" b="1"/>
              <a:t>Verification</a:t>
            </a:r>
          </a:p>
          <a:p>
            <a:pPr lvl="1">
              <a:lnSpc>
                <a:spcPct val="143000"/>
              </a:lnSpc>
            </a:pPr>
            <a:r>
              <a:rPr lang="en-GB"/>
              <a:t>CMMI requirements requiring verification, ie., the work products are selected for verification, peer reviews are conducted and executed through peer reviews, test and static analysis.</a:t>
            </a:r>
          </a:p>
          <a:p>
            <a:pPr>
              <a:lnSpc>
                <a:spcPct val="143000"/>
              </a:lnSpc>
            </a:pPr>
            <a:r>
              <a:rPr lang="en-GB" sz="1000" b="1"/>
              <a:t>Validation</a:t>
            </a:r>
          </a:p>
          <a:p>
            <a:pPr lvl="1">
              <a:lnSpc>
                <a:spcPct val="143000"/>
              </a:lnSpc>
            </a:pPr>
            <a:r>
              <a:rPr lang="en-GB"/>
              <a:t>Validation is the process of verifying if customer requirements have been implemented.</a:t>
            </a:r>
          </a:p>
          <a:p>
            <a:pPr lvl="1">
              <a:lnSpc>
                <a:spcPct val="143000"/>
              </a:lnSpc>
            </a:pPr>
            <a:r>
              <a:rPr lang="en-GB"/>
              <a:t>The task is to verify constantly and repeatedly if the defined results and requirements have achieved the required benefit.</a:t>
            </a:r>
          </a:p>
          <a:p>
            <a:endParaRPr lang="en-US"/>
          </a:p>
        </p:txBody>
      </p:sp>
    </p:spTree>
    <p:extLst>
      <p:ext uri="{BB962C8B-B14F-4D97-AF65-F5344CB8AC3E}">
        <p14:creationId xmlns:p14="http://schemas.microsoft.com/office/powerpoint/2010/main" val="16512660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1F7F4-68AA-4D7B-A39D-4265CD5B13D8}" type="slidenum">
              <a:rPr lang="en-US"/>
              <a:pPr/>
              <a:t>115</a:t>
            </a:fld>
            <a:endParaRPr lang="en-US"/>
          </a:p>
        </p:txBody>
      </p:sp>
      <p:sp>
        <p:nvSpPr>
          <p:cNvPr id="287746" name="Rectangle 2"/>
          <p:cNvSpPr txBox="1">
            <a:spLocks noGrp="1" noRot="1" noChangeAspect="1" noChangeArrowheads="1" noTextEdit="1"/>
          </p:cNvSpPr>
          <p:nvPr>
            <p:ph type="sldImg"/>
          </p:nvPr>
        </p:nvSpPr>
        <p:spPr>
          <a:xfrm>
            <a:off x="1141413" y="684213"/>
            <a:ext cx="4567237" cy="3425825"/>
          </a:xfrm>
          <a:ln/>
        </p:spPr>
      </p:sp>
      <p:sp>
        <p:nvSpPr>
          <p:cNvPr id="287747" name="Text Box 3"/>
          <p:cNvSpPr txBox="1">
            <a:spLocks noGrp="1" noChangeArrowheads="1"/>
          </p:cNvSpPr>
          <p:nvPr>
            <p:ph type="body" idx="1"/>
          </p:nvPr>
        </p:nvSpPr>
        <p:spPr>
          <a:xfrm>
            <a:off x="914400" y="4343400"/>
            <a:ext cx="5021263" cy="4029075"/>
          </a:xfrm>
          <a:noFill/>
          <a:ln/>
        </p:spPr>
        <p:txBody>
          <a:bodyPr wrap="none" anchor="ctr"/>
          <a:lstStyle/>
          <a:p>
            <a:pPr>
              <a:lnSpc>
                <a:spcPct val="133000"/>
              </a:lnSpc>
            </a:pPr>
            <a:r>
              <a:rPr lang="en-GB" b="1"/>
              <a:t>S</a:t>
            </a:r>
            <a:r>
              <a:rPr lang="en-GB"/>
              <a:t>oftware </a:t>
            </a:r>
            <a:r>
              <a:rPr lang="en-GB" b="1"/>
              <a:t>P</a:t>
            </a:r>
            <a:r>
              <a:rPr lang="en-GB"/>
              <a:t>rocess </a:t>
            </a:r>
            <a:r>
              <a:rPr lang="en-GB" b="1"/>
              <a:t>I</a:t>
            </a:r>
            <a:r>
              <a:rPr lang="en-GB"/>
              <a:t>mprovement and </a:t>
            </a:r>
            <a:r>
              <a:rPr lang="en-GB" b="1"/>
              <a:t>C</a:t>
            </a:r>
            <a:r>
              <a:rPr lang="en-GB"/>
              <a:t>apability d</a:t>
            </a:r>
            <a:r>
              <a:rPr lang="en-GB" b="1"/>
              <a:t>E</a:t>
            </a:r>
            <a:r>
              <a:rPr lang="en-GB"/>
              <a:t>termination (</a:t>
            </a:r>
            <a:r>
              <a:rPr lang="en-GB" b="1"/>
              <a:t>SPICE</a:t>
            </a:r>
            <a:r>
              <a:rPr lang="en-GB"/>
              <a:t>) was developed by the Joint Technical Subcommittee between ISO and IEC (International Electrotechnical Commission)</a:t>
            </a:r>
          </a:p>
          <a:p>
            <a:pPr>
              <a:lnSpc>
                <a:spcPct val="133000"/>
              </a:lnSpc>
            </a:pPr>
            <a:r>
              <a:rPr lang="en-GB"/>
              <a:t>It unifies available evaluation methods like CMMI, Trillium (Extension of CMM specifically for telecommunications software) etc.,</a:t>
            </a:r>
          </a:p>
          <a:p>
            <a:pPr>
              <a:lnSpc>
                <a:spcPct val="133000"/>
              </a:lnSpc>
            </a:pPr>
            <a:r>
              <a:rPr lang="en-GB"/>
              <a:t>The SPICE project group used CMM as basis to develop a similar approach to the one used in CMMI</a:t>
            </a:r>
          </a:p>
          <a:p>
            <a:pPr>
              <a:lnSpc>
                <a:spcPct val="133000"/>
              </a:lnSpc>
            </a:pPr>
            <a:r>
              <a:rPr lang="en-GB"/>
              <a:t>In Contrast to CMMI, the SPICE model consists of </a:t>
            </a:r>
            <a:r>
              <a:rPr lang="en-GB" b="1"/>
              <a:t>continuous representation only</a:t>
            </a:r>
            <a:r>
              <a:rPr lang="en-GB"/>
              <a:t> and identifies individual process capability levels</a:t>
            </a:r>
          </a:p>
          <a:p>
            <a:endParaRPr lang="en-US"/>
          </a:p>
        </p:txBody>
      </p:sp>
    </p:spTree>
    <p:extLst>
      <p:ext uri="{BB962C8B-B14F-4D97-AF65-F5344CB8AC3E}">
        <p14:creationId xmlns:p14="http://schemas.microsoft.com/office/powerpoint/2010/main" val="89881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90964-25B8-4AC7-88C3-129D8978D992}" type="slidenum">
              <a:rPr lang="en-US"/>
              <a:pPr/>
              <a:t>11</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Looking at the slide we can understand easily the need of clear test objective. Test objective has to be precise and no complex words should be used. This will minimize the risk of misunderstanding the objective.. Test objectives are mainly defined focused on two criteria’s : Meeting Requirements and Fit for use</a:t>
            </a:r>
          </a:p>
          <a:p>
            <a:r>
              <a:rPr lang="en-US"/>
              <a:t>Meeting Requirements: Product should satisfy the requirements specified in SRS </a:t>
            </a:r>
          </a:p>
          <a:p>
            <a:r>
              <a:rPr lang="en-US"/>
              <a:t>Fit for Use: Whether the real users are happy with the product to use </a:t>
            </a:r>
          </a:p>
          <a:p>
            <a:endParaRPr lang="en-US"/>
          </a:p>
          <a:p>
            <a:r>
              <a:rPr lang="en-US"/>
              <a:t>Cost of Quality will be minimum if we identify and fix the defects at its right place. The cost of fixing the fault increases the later if the fault is found. Testers have to proactive identifying defects at the right place</a:t>
            </a:r>
          </a:p>
          <a:p>
            <a:endParaRPr lang="en-US"/>
          </a:p>
          <a:p>
            <a:r>
              <a:rPr lang="en-US"/>
              <a:t>Concentrate the most important test cases first for testing. This reduces failure risk</a:t>
            </a:r>
          </a:p>
          <a:p>
            <a:endParaRPr lang="en-US"/>
          </a:p>
        </p:txBody>
      </p:sp>
    </p:spTree>
    <p:extLst>
      <p:ext uri="{BB962C8B-B14F-4D97-AF65-F5344CB8AC3E}">
        <p14:creationId xmlns:p14="http://schemas.microsoft.com/office/powerpoint/2010/main" val="18577688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0A448-11C3-4542-819B-A0B3BAB8F94F}" type="slidenum">
              <a:rPr lang="en-US"/>
              <a:pPr/>
              <a:t>116</a:t>
            </a:fld>
            <a:endParaRPr lang="en-US"/>
          </a:p>
        </p:txBody>
      </p:sp>
      <p:sp>
        <p:nvSpPr>
          <p:cNvPr id="289794" name="Rectangle 2"/>
          <p:cNvSpPr txBox="1">
            <a:spLocks noGrp="1" noRot="1" noChangeAspect="1" noChangeArrowheads="1" noTextEdit="1"/>
          </p:cNvSpPr>
          <p:nvPr>
            <p:ph type="sldImg"/>
          </p:nvPr>
        </p:nvSpPr>
        <p:spPr>
          <a:xfrm>
            <a:off x="1141413" y="684213"/>
            <a:ext cx="4567237" cy="3425825"/>
          </a:xfrm>
          <a:ln/>
        </p:spPr>
      </p:sp>
      <p:sp>
        <p:nvSpPr>
          <p:cNvPr id="289795" name="Text Box 3"/>
          <p:cNvSpPr txBox="1">
            <a:spLocks noGrp="1" noChangeArrowheads="1"/>
          </p:cNvSpPr>
          <p:nvPr>
            <p:ph type="body" idx="1"/>
          </p:nvPr>
        </p:nvSpPr>
        <p:spPr>
          <a:xfrm>
            <a:off x="914400" y="4343400"/>
            <a:ext cx="5021263" cy="4029075"/>
          </a:xfrm>
          <a:noFill/>
          <a:ln/>
        </p:spPr>
        <p:txBody>
          <a:bodyPr wrap="none" anchor="ctr"/>
          <a:lstStyle/>
          <a:p>
            <a:pPr>
              <a:lnSpc>
                <a:spcPct val="183000"/>
              </a:lnSpc>
            </a:pPr>
            <a:r>
              <a:rPr lang="en-GB"/>
              <a:t>For assessing different processes used in different business sectors, variants such as “Automotive SPICE”, ”SPICE4SPICE”, ”MEDISPICE”, etc. have been developed.</a:t>
            </a:r>
          </a:p>
          <a:p>
            <a:endParaRPr lang="en-US"/>
          </a:p>
        </p:txBody>
      </p:sp>
    </p:spTree>
    <p:extLst>
      <p:ext uri="{BB962C8B-B14F-4D97-AF65-F5344CB8AC3E}">
        <p14:creationId xmlns:p14="http://schemas.microsoft.com/office/powerpoint/2010/main" val="6938631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0D931-26F5-4E24-9BE8-1E0DEF4D6F39}" type="slidenum">
              <a:rPr lang="en-US"/>
              <a:pPr/>
              <a:t>117</a:t>
            </a:fld>
            <a:endParaRPr lang="en-US"/>
          </a:p>
        </p:txBody>
      </p:sp>
      <p:sp>
        <p:nvSpPr>
          <p:cNvPr id="291842" name="Rectangle 2"/>
          <p:cNvSpPr txBox="1">
            <a:spLocks noGrp="1" noRot="1" noChangeAspect="1" noChangeArrowheads="1" noTextEdit="1"/>
          </p:cNvSpPr>
          <p:nvPr>
            <p:ph type="sldImg"/>
          </p:nvPr>
        </p:nvSpPr>
        <p:spPr>
          <a:xfrm>
            <a:off x="1141413" y="684213"/>
            <a:ext cx="4567237" cy="3425825"/>
          </a:xfrm>
          <a:ln/>
        </p:spPr>
      </p:sp>
      <p:sp>
        <p:nvSpPr>
          <p:cNvPr id="291843" name="Text Box 3"/>
          <p:cNvSpPr txBox="1">
            <a:spLocks noGrp="1" noChangeArrowheads="1"/>
          </p:cNvSpPr>
          <p:nvPr>
            <p:ph type="body" idx="1"/>
          </p:nvPr>
        </p:nvSpPr>
        <p:spPr>
          <a:xfrm>
            <a:off x="914400" y="4343400"/>
            <a:ext cx="5021263" cy="4029075"/>
          </a:xfrm>
          <a:noFill/>
          <a:ln/>
        </p:spPr>
        <p:txBody>
          <a:bodyPr wrap="none" anchor="ctr"/>
          <a:lstStyle/>
          <a:p>
            <a:r>
              <a:rPr lang="en-US"/>
              <a:t>There are various benefits from using SPICE in an organization. Most important are listed below:</a:t>
            </a:r>
          </a:p>
          <a:p>
            <a:endParaRPr lang="en-US"/>
          </a:p>
          <a:p>
            <a:r>
              <a:rPr lang="en-US"/>
              <a:t>For acquirers:</a:t>
            </a:r>
          </a:p>
          <a:p>
            <a:r>
              <a:rPr lang="en-US"/>
              <a:t>• An ability to determine the current and potential capability of a supplier’s software processes</a:t>
            </a:r>
          </a:p>
          <a:p>
            <a:r>
              <a:rPr lang="en-US"/>
              <a:t>For suppliers:</a:t>
            </a:r>
          </a:p>
          <a:p>
            <a:r>
              <a:rPr lang="en-US"/>
              <a:t>• An ability to determine the current and potential capability of their own software processes</a:t>
            </a:r>
          </a:p>
          <a:p>
            <a:r>
              <a:rPr lang="en-US"/>
              <a:t>• A ability to define areas and priorities for software process improvement</a:t>
            </a:r>
          </a:p>
          <a:p>
            <a:r>
              <a:rPr lang="en-US"/>
              <a:t>• A framework that defines a road map for software process improvement</a:t>
            </a:r>
          </a:p>
          <a:p>
            <a:r>
              <a:rPr lang="en-US"/>
              <a:t>For assessors:</a:t>
            </a:r>
          </a:p>
          <a:p>
            <a:r>
              <a:rPr lang="en-US"/>
              <a:t>• A framework that defines all aspects of conducting assessments</a:t>
            </a:r>
          </a:p>
          <a:p>
            <a:r>
              <a:rPr lang="en-US"/>
              <a:t>SPICE can be used in various contexts. Before using SPICE, the organization must first define the key determinant of why SPICE is needed. There are three choices:</a:t>
            </a:r>
          </a:p>
          <a:p>
            <a:r>
              <a:rPr lang="en-US"/>
              <a:t>• To understand the software process used</a:t>
            </a:r>
          </a:p>
          <a:p>
            <a:r>
              <a:rPr lang="en-US"/>
              <a:t>• To support process improvement</a:t>
            </a:r>
          </a:p>
          <a:p>
            <a:r>
              <a:rPr lang="en-US"/>
              <a:t>• To support process capability determination</a:t>
            </a:r>
          </a:p>
          <a:p>
            <a:endParaRPr lang="en-US"/>
          </a:p>
          <a:p>
            <a:endParaRPr lang="en-US"/>
          </a:p>
          <a:p>
            <a:r>
              <a:rPr lang="en-US"/>
              <a:t>Source: http://www.sqi.gu.edu.au/spice/</a:t>
            </a:r>
          </a:p>
        </p:txBody>
      </p:sp>
    </p:spTree>
    <p:extLst>
      <p:ext uri="{BB962C8B-B14F-4D97-AF65-F5344CB8AC3E}">
        <p14:creationId xmlns:p14="http://schemas.microsoft.com/office/powerpoint/2010/main" val="372059479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C5C78-F983-4098-B775-8849B882EE9C}" type="slidenum">
              <a:rPr lang="en-US"/>
              <a:pPr/>
              <a:t>118</a:t>
            </a:fld>
            <a:endParaRPr lang="en-US"/>
          </a:p>
        </p:txBody>
      </p:sp>
      <p:sp>
        <p:nvSpPr>
          <p:cNvPr id="293890" name="Rectangle 2"/>
          <p:cNvSpPr txBox="1">
            <a:spLocks noGrp="1" noRot="1" noChangeAspect="1" noChangeArrowheads="1" noTextEdit="1"/>
          </p:cNvSpPr>
          <p:nvPr>
            <p:ph type="sldImg"/>
          </p:nvPr>
        </p:nvSpPr>
        <p:spPr>
          <a:xfrm>
            <a:off x="1141413" y="684213"/>
            <a:ext cx="4567237" cy="3425825"/>
          </a:xfrm>
          <a:ln/>
        </p:spPr>
      </p:sp>
      <p:sp>
        <p:nvSpPr>
          <p:cNvPr id="293891" name="Text Box 3"/>
          <p:cNvSpPr txBox="1">
            <a:spLocks noGrp="1" noChangeArrowheads="1"/>
          </p:cNvSpPr>
          <p:nvPr>
            <p:ph type="body" idx="1"/>
          </p:nvPr>
        </p:nvSpPr>
        <p:spPr>
          <a:xfrm>
            <a:off x="914400" y="4343400"/>
            <a:ext cx="5021263" cy="4029075"/>
          </a:xfrm>
          <a:noFill/>
          <a:ln/>
        </p:spPr>
        <p:txBody>
          <a:bodyPr wrap="none" anchor="ctr"/>
          <a:lstStyle/>
          <a:p>
            <a:r>
              <a:rPr lang="en-US"/>
              <a:t>Capability levels provide two benefits:</a:t>
            </a:r>
          </a:p>
          <a:p>
            <a:r>
              <a:rPr lang="en-US"/>
              <a:t>1. Acknowledging dependencies among the practices of a process</a:t>
            </a:r>
          </a:p>
          <a:p>
            <a:r>
              <a:rPr lang="en-US"/>
              <a:t>2. Help an organization to identify which improvements it might perform first</a:t>
            </a:r>
          </a:p>
          <a:p>
            <a:endParaRPr lang="en-US"/>
          </a:p>
          <a:p>
            <a:r>
              <a:rPr lang="en-US"/>
              <a:t>Capability levels are named as followed[Sp2 v1.0]</a:t>
            </a:r>
          </a:p>
          <a:p>
            <a:r>
              <a:rPr lang="en-US"/>
              <a:t>• Level 0  Not performed</a:t>
            </a:r>
          </a:p>
          <a:p>
            <a:r>
              <a:rPr lang="en-US"/>
              <a:t>• Level 1  Performed informally</a:t>
            </a:r>
          </a:p>
          <a:p>
            <a:r>
              <a:rPr lang="en-US"/>
              <a:t>• Level 2  Planned and tracked</a:t>
            </a:r>
          </a:p>
          <a:p>
            <a:r>
              <a:rPr lang="en-US"/>
              <a:t>• Level 3  Well defined</a:t>
            </a:r>
          </a:p>
          <a:p>
            <a:r>
              <a:rPr lang="en-US"/>
              <a:t>• Level 4  Quantitatively controlled</a:t>
            </a:r>
          </a:p>
          <a:p>
            <a:r>
              <a:rPr lang="en-US"/>
              <a:t>• Level 5  Continuously improving</a:t>
            </a:r>
          </a:p>
        </p:txBody>
      </p:sp>
    </p:spTree>
    <p:extLst>
      <p:ext uri="{BB962C8B-B14F-4D97-AF65-F5344CB8AC3E}">
        <p14:creationId xmlns:p14="http://schemas.microsoft.com/office/powerpoint/2010/main" val="27121912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4C990-A1C1-495F-915D-6343AD576A0F}" type="slidenum">
              <a:rPr lang="en-US"/>
              <a:pPr/>
              <a:t>119</a:t>
            </a:fld>
            <a:endParaRPr lang="en-US"/>
          </a:p>
        </p:txBody>
      </p:sp>
      <p:sp>
        <p:nvSpPr>
          <p:cNvPr id="295938" name="Rectangle 2"/>
          <p:cNvSpPr txBox="1">
            <a:spLocks noGrp="1" noRot="1" noChangeAspect="1" noChangeArrowheads="1" noTextEdit="1"/>
          </p:cNvSpPr>
          <p:nvPr>
            <p:ph type="sldImg"/>
          </p:nvPr>
        </p:nvSpPr>
        <p:spPr>
          <a:xfrm>
            <a:off x="1141413" y="684213"/>
            <a:ext cx="4567237" cy="3425825"/>
          </a:xfrm>
          <a:ln/>
        </p:spPr>
      </p:sp>
      <p:sp>
        <p:nvSpPr>
          <p:cNvPr id="295939" name="Text Box 3"/>
          <p:cNvSpPr txBox="1">
            <a:spLocks noGrp="1" noChangeArrowheads="1"/>
          </p:cNvSpPr>
          <p:nvPr>
            <p:ph type="body" idx="1"/>
          </p:nvPr>
        </p:nvSpPr>
        <p:spPr>
          <a:xfrm>
            <a:off x="914400" y="4343400"/>
            <a:ext cx="5021263" cy="4029075"/>
          </a:xfrm>
          <a:noFill/>
          <a:ln/>
        </p:spPr>
        <p:txBody>
          <a:bodyPr wrap="none" anchor="ctr">
            <a:normAutofit fontScale="77500" lnSpcReduction="20000"/>
          </a:bodyPr>
          <a:lstStyle/>
          <a:p>
            <a:r>
              <a:rPr lang="en-GB"/>
              <a:t>Processes are categorized into process categories and organized into nine process groups to gain more clarity within the reference model</a:t>
            </a:r>
            <a:endParaRPr lang="en-US" b="1"/>
          </a:p>
          <a:p>
            <a:endParaRPr lang="en-US" b="1"/>
          </a:p>
          <a:p>
            <a:r>
              <a:rPr lang="en-US" b="1"/>
              <a:t>Acquisition Process Group (ACQ)</a:t>
            </a:r>
            <a:endParaRPr lang="en-US"/>
          </a:p>
          <a:p>
            <a:r>
              <a:rPr lang="en-US"/>
              <a:t>ACQ.1 Acquisition preparation</a:t>
            </a:r>
          </a:p>
          <a:p>
            <a:r>
              <a:rPr lang="en-US"/>
              <a:t>ACQ.2 Supplier selection</a:t>
            </a:r>
            <a:endParaRPr lang="en-US" b="1"/>
          </a:p>
          <a:p>
            <a:r>
              <a:rPr lang="en-US"/>
              <a:t>ACQ.3 Contract agreement</a:t>
            </a:r>
            <a:endParaRPr lang="en-US" b="1"/>
          </a:p>
          <a:p>
            <a:r>
              <a:rPr lang="en-US"/>
              <a:t>ACQ.4 Supplier monitoring</a:t>
            </a:r>
          </a:p>
          <a:p>
            <a:r>
              <a:rPr lang="en-US"/>
              <a:t>ACQ.5 Customer acceptance etc.,</a:t>
            </a:r>
            <a:endParaRPr lang="en-US" b="1"/>
          </a:p>
          <a:p>
            <a:r>
              <a:rPr lang="en-US" b="1"/>
              <a:t>Engineering Process Group (ENG)</a:t>
            </a:r>
          </a:p>
          <a:p>
            <a:r>
              <a:rPr lang="en-US"/>
              <a:t>ENG.1 Requirements elicitation</a:t>
            </a:r>
            <a:endParaRPr lang="en-US" b="1"/>
          </a:p>
          <a:p>
            <a:r>
              <a:rPr lang="en-US"/>
              <a:t>ENG.2 System requirements analysis</a:t>
            </a:r>
            <a:endParaRPr lang="en-US" b="1"/>
          </a:p>
          <a:p>
            <a:r>
              <a:rPr lang="en-US"/>
              <a:t>ENG.3 System architectural design</a:t>
            </a:r>
            <a:endParaRPr lang="en-US" b="1"/>
          </a:p>
          <a:p>
            <a:r>
              <a:rPr lang="en-US"/>
              <a:t>ENG.4 Software requirements analysis</a:t>
            </a:r>
            <a:endParaRPr lang="en-US" b="1"/>
          </a:p>
          <a:p>
            <a:r>
              <a:rPr lang="en-US"/>
              <a:t>ENG.5 Software design</a:t>
            </a:r>
            <a:endParaRPr lang="en-US" b="1"/>
          </a:p>
          <a:p>
            <a:r>
              <a:rPr lang="en-US"/>
              <a:t>ENG.6 Software construction</a:t>
            </a:r>
            <a:endParaRPr lang="en-US" b="1"/>
          </a:p>
          <a:p>
            <a:r>
              <a:rPr lang="en-US"/>
              <a:t>ENG.7 Software integration</a:t>
            </a:r>
            <a:endParaRPr lang="en-US" b="1"/>
          </a:p>
          <a:p>
            <a:r>
              <a:rPr lang="en-US"/>
              <a:t>ENG.8 Software testing</a:t>
            </a:r>
            <a:endParaRPr lang="en-US" b="1"/>
          </a:p>
          <a:p>
            <a:r>
              <a:rPr lang="en-US"/>
              <a:t>ENG.9 System integration</a:t>
            </a:r>
            <a:endParaRPr lang="en-US" b="1"/>
          </a:p>
          <a:p>
            <a:r>
              <a:rPr lang="en-US"/>
              <a:t>ENG.10 System testing</a:t>
            </a:r>
          </a:p>
          <a:p>
            <a:r>
              <a:rPr lang="en-US"/>
              <a:t>ENG.11 Software installation</a:t>
            </a:r>
          </a:p>
          <a:p>
            <a:r>
              <a:rPr lang="en-US"/>
              <a:t>ENG.12 Software and system maintenance</a:t>
            </a:r>
            <a:endParaRPr lang="en-US" b="1"/>
          </a:p>
          <a:p>
            <a:r>
              <a:rPr lang="en-US" b="1"/>
              <a:t>Operation Process Group (OPE)</a:t>
            </a:r>
            <a:endParaRPr lang="en-US"/>
          </a:p>
          <a:p>
            <a:r>
              <a:rPr lang="en-US"/>
              <a:t>OPE.1 Operational use</a:t>
            </a:r>
          </a:p>
          <a:p>
            <a:r>
              <a:rPr lang="en-US"/>
              <a:t>OPE.2 Customer support</a:t>
            </a:r>
            <a:endParaRPr lang="en-US" b="1"/>
          </a:p>
          <a:p>
            <a:r>
              <a:rPr lang="en-US" b="1"/>
              <a:t>Support Process Group (SUP)</a:t>
            </a:r>
          </a:p>
          <a:p>
            <a:r>
              <a:rPr lang="en-US"/>
              <a:t>SUP.1 Quality assurance </a:t>
            </a:r>
            <a:endParaRPr lang="en-US" b="1"/>
          </a:p>
          <a:p>
            <a:r>
              <a:rPr lang="en-US"/>
              <a:t>SUP.2 Verification</a:t>
            </a:r>
          </a:p>
          <a:p>
            <a:r>
              <a:rPr lang="en-US"/>
              <a:t>SUP.3 Validation</a:t>
            </a:r>
            <a:endParaRPr lang="en-US" b="1"/>
          </a:p>
          <a:p>
            <a:r>
              <a:rPr lang="en-US"/>
              <a:t>SUP.4 Joint review</a:t>
            </a:r>
          </a:p>
          <a:p>
            <a:r>
              <a:rPr lang="en-US"/>
              <a:t>SUP.5 Audit</a:t>
            </a:r>
          </a:p>
          <a:p>
            <a:r>
              <a:rPr lang="en-US"/>
              <a:t>SUP.6 Product evaluation</a:t>
            </a:r>
            <a:endParaRPr lang="en-US" b="1"/>
          </a:p>
          <a:p>
            <a:r>
              <a:rPr lang="en-US"/>
              <a:t>SUP.7 Documentation</a:t>
            </a:r>
            <a:endParaRPr lang="en-US" b="1"/>
          </a:p>
          <a:p>
            <a:r>
              <a:rPr lang="en-US"/>
              <a:t>SUP.8 Configuration management</a:t>
            </a:r>
            <a:endParaRPr lang="en-US" b="1"/>
          </a:p>
          <a:p>
            <a:r>
              <a:rPr lang="en-US"/>
              <a:t>SUP.9 Problem resolution management</a:t>
            </a:r>
            <a:endParaRPr lang="en-US" b="1"/>
          </a:p>
          <a:p>
            <a:r>
              <a:rPr lang="en-US"/>
              <a:t>SUP.10 Change request management</a:t>
            </a:r>
          </a:p>
        </p:txBody>
      </p:sp>
    </p:spTree>
    <p:extLst>
      <p:ext uri="{BB962C8B-B14F-4D97-AF65-F5344CB8AC3E}">
        <p14:creationId xmlns:p14="http://schemas.microsoft.com/office/powerpoint/2010/main" val="212225808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93116-9E7B-4F2A-8985-1830C1D08D7E}" type="slidenum">
              <a:rPr lang="en-US"/>
              <a:pPr/>
              <a:t>120</a:t>
            </a:fld>
            <a:endParaRPr lang="en-US"/>
          </a:p>
        </p:txBody>
      </p:sp>
      <p:sp>
        <p:nvSpPr>
          <p:cNvPr id="297986" name="Rectangle 2"/>
          <p:cNvSpPr txBox="1">
            <a:spLocks noGrp="1" noRot="1" noChangeAspect="1" noChangeArrowheads="1" noTextEdit="1"/>
          </p:cNvSpPr>
          <p:nvPr>
            <p:ph type="sldImg"/>
          </p:nvPr>
        </p:nvSpPr>
        <p:spPr>
          <a:xfrm>
            <a:off x="1141413" y="684213"/>
            <a:ext cx="4567237" cy="3425825"/>
          </a:xfrm>
          <a:ln/>
        </p:spPr>
      </p:sp>
      <p:sp>
        <p:nvSpPr>
          <p:cNvPr id="297987" name="Text Box 3"/>
          <p:cNvSpPr txBox="1">
            <a:spLocks noGrp="1" noChangeArrowheads="1"/>
          </p:cNvSpPr>
          <p:nvPr>
            <p:ph type="body" idx="1"/>
          </p:nvPr>
        </p:nvSpPr>
        <p:spPr>
          <a:xfrm>
            <a:off x="914400" y="4343400"/>
            <a:ext cx="5021263" cy="4029075"/>
          </a:xfrm>
          <a:noFill/>
          <a:ln/>
        </p:spPr>
        <p:txBody>
          <a:bodyPr wrap="none" anchor="ctr"/>
          <a:lstStyle/>
          <a:p>
            <a:pPr lvl="1"/>
            <a:r>
              <a:rPr lang="en-GB"/>
              <a:t>Organization &amp; Management (OLC)</a:t>
            </a:r>
          </a:p>
          <a:p>
            <a:pPr lvl="2"/>
            <a:r>
              <a:rPr lang="en-GB"/>
              <a:t>Management (MAN)</a:t>
            </a:r>
          </a:p>
          <a:p>
            <a:pPr lvl="2"/>
            <a:r>
              <a:rPr lang="en-GB"/>
              <a:t>Process Improvement (PIM)</a:t>
            </a:r>
          </a:p>
          <a:p>
            <a:pPr lvl="2"/>
            <a:r>
              <a:rPr lang="en-GB"/>
              <a:t>Resource and Infrastructure (RIN)</a:t>
            </a:r>
          </a:p>
          <a:p>
            <a:pPr lvl="2"/>
            <a:r>
              <a:rPr lang="en-GB"/>
              <a:t>Reuse (REU)</a:t>
            </a:r>
          </a:p>
          <a:p>
            <a:pPr lvl="1"/>
            <a:r>
              <a:rPr lang="en-GB"/>
              <a:t>Support (SLC)</a:t>
            </a:r>
          </a:p>
          <a:p>
            <a:pPr lvl="2"/>
            <a:r>
              <a:rPr lang="en-GB"/>
              <a:t>Support (SUP)</a:t>
            </a:r>
          </a:p>
          <a:p>
            <a:endParaRPr lang="en-US"/>
          </a:p>
        </p:txBody>
      </p:sp>
    </p:spTree>
    <p:extLst>
      <p:ext uri="{BB962C8B-B14F-4D97-AF65-F5344CB8AC3E}">
        <p14:creationId xmlns:p14="http://schemas.microsoft.com/office/powerpoint/2010/main" val="206892546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9BB2E-2523-4C91-A1E3-676974E21C28}" type="slidenum">
              <a:rPr lang="en-US"/>
              <a:pPr/>
              <a:t>121</a:t>
            </a:fld>
            <a:endParaRPr lang="en-US"/>
          </a:p>
        </p:txBody>
      </p:sp>
      <p:sp>
        <p:nvSpPr>
          <p:cNvPr id="300034" name="Rectangle 2"/>
          <p:cNvSpPr txBox="1">
            <a:spLocks noGrp="1" noRot="1" noChangeAspect="1" noChangeArrowheads="1" noTextEdit="1"/>
          </p:cNvSpPr>
          <p:nvPr>
            <p:ph type="sldImg"/>
          </p:nvPr>
        </p:nvSpPr>
        <p:spPr>
          <a:xfrm>
            <a:off x="1141413" y="684213"/>
            <a:ext cx="4567237" cy="3425825"/>
          </a:xfrm>
          <a:ln/>
        </p:spPr>
      </p:sp>
      <p:sp>
        <p:nvSpPr>
          <p:cNvPr id="300035"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Each of the process groups are divided even further, amounting to several hundred base processes or base practices. </a:t>
            </a:r>
          </a:p>
          <a:p>
            <a:pPr>
              <a:lnSpc>
                <a:spcPct val="143000"/>
              </a:lnSpc>
            </a:pPr>
            <a:r>
              <a:rPr lang="en-GB"/>
              <a:t>Examples are: the planning of a process or the training of staff members that are applicable to all processes</a:t>
            </a:r>
          </a:p>
          <a:p>
            <a:pPr>
              <a:lnSpc>
                <a:spcPct val="143000"/>
              </a:lnSpc>
            </a:pPr>
            <a:endParaRPr lang="en-GB"/>
          </a:p>
          <a:p>
            <a:pPr>
              <a:lnSpc>
                <a:spcPct val="143000"/>
              </a:lnSpc>
            </a:pPr>
            <a:r>
              <a:rPr lang="en-GB"/>
              <a:t>Software Test Planning (ENG.2), Software Test Preparation (ENG.3), Software Construction (ENG.6), Software Testing (ENG.8) and System Testing (ENG.10) belong to the Engineering (ENG) process category and of interest to the test manager.</a:t>
            </a:r>
          </a:p>
          <a:p>
            <a:pPr>
              <a:lnSpc>
                <a:spcPct val="143000"/>
              </a:lnSpc>
            </a:pPr>
            <a:r>
              <a:rPr lang="en-GB"/>
              <a:t>Verification (SUP.2) and Validation (SUP.3) belongs to (SUP) category</a:t>
            </a:r>
          </a:p>
          <a:p>
            <a:pPr>
              <a:lnSpc>
                <a:spcPct val="143000"/>
              </a:lnSpc>
            </a:pPr>
            <a:endParaRPr lang="en-GB"/>
          </a:p>
          <a:p>
            <a:endParaRPr lang="en-US"/>
          </a:p>
        </p:txBody>
      </p:sp>
    </p:spTree>
    <p:extLst>
      <p:ext uri="{BB962C8B-B14F-4D97-AF65-F5344CB8AC3E}">
        <p14:creationId xmlns:p14="http://schemas.microsoft.com/office/powerpoint/2010/main" val="28839679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54A2F-1EF6-4268-97DF-09AB5002F224}" type="slidenum">
              <a:rPr lang="en-US"/>
              <a:pPr/>
              <a:t>122</a:t>
            </a:fld>
            <a:endParaRPr lang="en-US"/>
          </a:p>
        </p:txBody>
      </p:sp>
      <p:sp>
        <p:nvSpPr>
          <p:cNvPr id="302082" name="Rectangle 2"/>
          <p:cNvSpPr txBox="1">
            <a:spLocks noGrp="1" noRot="1" noChangeAspect="1" noChangeArrowheads="1" noTextEdit="1"/>
          </p:cNvSpPr>
          <p:nvPr>
            <p:ph type="sldImg"/>
          </p:nvPr>
        </p:nvSpPr>
        <p:spPr>
          <a:xfrm>
            <a:off x="1141413" y="684213"/>
            <a:ext cx="4567237" cy="3425825"/>
          </a:xfrm>
          <a:ln/>
        </p:spPr>
      </p:sp>
      <p:sp>
        <p:nvSpPr>
          <p:cNvPr id="302083" name="Text Box 3"/>
          <p:cNvSpPr txBox="1">
            <a:spLocks noGrp="1" noChangeArrowheads="1"/>
          </p:cNvSpPr>
          <p:nvPr>
            <p:ph type="body" idx="1"/>
          </p:nvPr>
        </p:nvSpPr>
        <p:spPr>
          <a:xfrm>
            <a:off x="914400" y="4343400"/>
            <a:ext cx="5021263" cy="4029075"/>
          </a:xfrm>
          <a:noFill/>
          <a:ln/>
        </p:spPr>
        <p:txBody>
          <a:bodyPr wrap="none" anchor="ctr"/>
          <a:lstStyle/>
          <a:p>
            <a:pPr>
              <a:lnSpc>
                <a:spcPct val="173000"/>
              </a:lnSpc>
            </a:pPr>
            <a:r>
              <a:rPr lang="en-GB" sz="1000"/>
              <a:t>For Software Testing (ENG.8), the model lists the following activities:</a:t>
            </a:r>
          </a:p>
          <a:p>
            <a:pPr lvl="1">
              <a:lnSpc>
                <a:spcPct val="173000"/>
              </a:lnSpc>
            </a:pPr>
            <a:r>
              <a:rPr lang="en-GB"/>
              <a:t>Develop tests for integrated software product</a:t>
            </a:r>
          </a:p>
          <a:p>
            <a:pPr lvl="1">
              <a:lnSpc>
                <a:spcPct val="173000"/>
              </a:lnSpc>
            </a:pPr>
            <a:r>
              <a:rPr lang="en-GB"/>
              <a:t>Test integrated software product</a:t>
            </a:r>
          </a:p>
          <a:p>
            <a:pPr lvl="1">
              <a:lnSpc>
                <a:spcPct val="173000"/>
              </a:lnSpc>
            </a:pPr>
            <a:r>
              <a:rPr lang="en-GB"/>
              <a:t>Regression test integrated software</a:t>
            </a:r>
          </a:p>
          <a:p>
            <a:endParaRPr lang="en-US"/>
          </a:p>
        </p:txBody>
      </p:sp>
    </p:spTree>
    <p:extLst>
      <p:ext uri="{BB962C8B-B14F-4D97-AF65-F5344CB8AC3E}">
        <p14:creationId xmlns:p14="http://schemas.microsoft.com/office/powerpoint/2010/main" val="9572919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47718-AD33-42AB-8874-9495A29422F9}" type="slidenum">
              <a:rPr lang="en-US"/>
              <a:pPr/>
              <a:t>123</a:t>
            </a:fld>
            <a:endParaRPr lang="en-US"/>
          </a:p>
        </p:txBody>
      </p:sp>
      <p:sp>
        <p:nvSpPr>
          <p:cNvPr id="304130" name="Rectangle 2"/>
          <p:cNvSpPr txBox="1">
            <a:spLocks noGrp="1" noRot="1" noChangeAspect="1" noChangeArrowheads="1" noTextEdit="1"/>
          </p:cNvSpPr>
          <p:nvPr>
            <p:ph type="sldImg"/>
          </p:nvPr>
        </p:nvSpPr>
        <p:spPr>
          <a:xfrm>
            <a:off x="1141413" y="684213"/>
            <a:ext cx="4567237" cy="3425825"/>
          </a:xfrm>
          <a:ln/>
        </p:spPr>
      </p:sp>
      <p:sp>
        <p:nvSpPr>
          <p:cNvPr id="304131" name="Text Box 3"/>
          <p:cNvSpPr txBox="1">
            <a:spLocks noGrp="1" noChangeArrowheads="1"/>
          </p:cNvSpPr>
          <p:nvPr>
            <p:ph type="body" idx="1"/>
          </p:nvPr>
        </p:nvSpPr>
        <p:spPr>
          <a:xfrm>
            <a:off x="914400" y="4343400"/>
            <a:ext cx="5021263" cy="4029075"/>
          </a:xfrm>
          <a:noFill/>
          <a:ln/>
        </p:spPr>
        <p:txBody>
          <a:bodyPr wrap="none" anchor="ctr"/>
          <a:lstStyle/>
          <a:p>
            <a:pPr lvl="1"/>
            <a:r>
              <a:rPr lang="en-GB"/>
              <a:t>For System Testing (ENG.10), the model lists the following activities:</a:t>
            </a:r>
          </a:p>
          <a:p>
            <a:pPr lvl="2"/>
            <a:r>
              <a:rPr lang="en-GB"/>
              <a:t>Develop tests for integrated software product</a:t>
            </a:r>
          </a:p>
          <a:p>
            <a:pPr lvl="2"/>
            <a:r>
              <a:rPr lang="en-GB"/>
              <a:t>Test integrated software product</a:t>
            </a:r>
          </a:p>
          <a:p>
            <a:pPr lvl="2"/>
            <a:r>
              <a:rPr lang="en-GB"/>
              <a:t>Regression test integrated software</a:t>
            </a:r>
          </a:p>
          <a:p>
            <a:pPr lvl="2"/>
            <a:r>
              <a:rPr lang="en-GB"/>
              <a:t>Confirm system readiness</a:t>
            </a:r>
          </a:p>
          <a:p>
            <a:endParaRPr lang="en-US"/>
          </a:p>
        </p:txBody>
      </p:sp>
    </p:spTree>
    <p:extLst>
      <p:ext uri="{BB962C8B-B14F-4D97-AF65-F5344CB8AC3E}">
        <p14:creationId xmlns:p14="http://schemas.microsoft.com/office/powerpoint/2010/main" val="408951936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8275C-BFB0-48D6-A4FD-274F7306F6B2}" type="slidenum">
              <a:rPr lang="en-US"/>
              <a:pPr/>
              <a:t>124</a:t>
            </a:fld>
            <a:endParaRPr lang="en-US"/>
          </a:p>
        </p:txBody>
      </p:sp>
      <p:sp>
        <p:nvSpPr>
          <p:cNvPr id="306178" name="Rectangle 2"/>
          <p:cNvSpPr txBox="1">
            <a:spLocks noGrp="1" noRot="1" noChangeAspect="1" noChangeArrowheads="1" noTextEdit="1"/>
          </p:cNvSpPr>
          <p:nvPr>
            <p:ph type="sldImg"/>
          </p:nvPr>
        </p:nvSpPr>
        <p:spPr>
          <a:xfrm>
            <a:off x="1141413" y="684213"/>
            <a:ext cx="4567237" cy="3425825"/>
          </a:xfrm>
          <a:ln/>
        </p:spPr>
      </p:sp>
      <p:sp>
        <p:nvSpPr>
          <p:cNvPr id="306179"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The SPICE standard provides test managers with relevant task descriptions </a:t>
            </a:r>
          </a:p>
          <a:p>
            <a:pPr>
              <a:lnSpc>
                <a:spcPct val="163000"/>
              </a:lnSpc>
            </a:pPr>
            <a:r>
              <a:rPr lang="en-GB"/>
              <a:t>It explains all the documents to be developed by them or their test teams</a:t>
            </a:r>
          </a:p>
          <a:p>
            <a:pPr>
              <a:lnSpc>
                <a:spcPct val="163000"/>
              </a:lnSpc>
            </a:pPr>
            <a:r>
              <a:rPr lang="en-GB"/>
              <a:t>It becomes clear for the test manager that a structured development process is of advantage for the test process to be prepared</a:t>
            </a:r>
            <a:endParaRPr lang="en-US"/>
          </a:p>
        </p:txBody>
      </p:sp>
    </p:spTree>
    <p:extLst>
      <p:ext uri="{BB962C8B-B14F-4D97-AF65-F5344CB8AC3E}">
        <p14:creationId xmlns:p14="http://schemas.microsoft.com/office/powerpoint/2010/main" val="12958382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14AB0-1BEF-464E-BBFE-B922AEA8C059}" type="slidenum">
              <a:rPr lang="en-US"/>
              <a:pPr/>
              <a:t>125</a:t>
            </a:fld>
            <a:endParaRPr lang="en-US"/>
          </a:p>
        </p:txBody>
      </p:sp>
      <p:sp>
        <p:nvSpPr>
          <p:cNvPr id="308226" name="Rectangle 2"/>
          <p:cNvSpPr txBox="1">
            <a:spLocks noGrp="1" noRot="1" noChangeAspect="1" noChangeArrowheads="1" noTextEdit="1"/>
          </p:cNvSpPr>
          <p:nvPr>
            <p:ph type="sldImg"/>
          </p:nvPr>
        </p:nvSpPr>
        <p:spPr>
          <a:xfrm>
            <a:off x="1141413" y="684213"/>
            <a:ext cx="4567237" cy="3425825"/>
          </a:xfrm>
          <a:ln/>
        </p:spPr>
      </p:sp>
      <p:sp>
        <p:nvSpPr>
          <p:cNvPr id="308227" name="Text Box 3"/>
          <p:cNvSpPr txBox="1">
            <a:spLocks noGrp="1" noChangeArrowheads="1"/>
          </p:cNvSpPr>
          <p:nvPr>
            <p:ph type="body" idx="1"/>
          </p:nvPr>
        </p:nvSpPr>
        <p:spPr>
          <a:xfrm>
            <a:off x="914400" y="4343400"/>
            <a:ext cx="5021263" cy="4029075"/>
          </a:xfrm>
          <a:noFill/>
          <a:ln/>
        </p:spPr>
        <p:txBody>
          <a:bodyPr wrap="none" anchor="ctr"/>
          <a:lstStyle/>
          <a:p>
            <a:pPr>
              <a:lnSpc>
                <a:spcPct val="133000"/>
              </a:lnSpc>
            </a:pPr>
            <a:r>
              <a:rPr lang="en-GB"/>
              <a:t>The Testing Maturity Model was developed by Illinois Institute of Technology in Chicago in 1996 and used CMM as one of its bases.</a:t>
            </a:r>
          </a:p>
          <a:p>
            <a:pPr>
              <a:lnSpc>
                <a:spcPct val="133000"/>
              </a:lnSpc>
            </a:pPr>
            <a:r>
              <a:rPr lang="en-GB"/>
              <a:t>TMM puts particular focus on testing as a process to be evaluated and improved.</a:t>
            </a:r>
          </a:p>
          <a:p>
            <a:pPr>
              <a:lnSpc>
                <a:spcPct val="133000"/>
              </a:lnSpc>
            </a:pPr>
            <a:r>
              <a:rPr lang="en-GB"/>
              <a:t>Improvement of the process is supposed to achieve the following objectives:</a:t>
            </a:r>
          </a:p>
          <a:p>
            <a:pPr lvl="1">
              <a:lnSpc>
                <a:spcPct val="133000"/>
              </a:lnSpc>
            </a:pPr>
            <a:r>
              <a:rPr lang="en-GB" sz="1400"/>
              <a:t>Smarter testers</a:t>
            </a:r>
          </a:p>
          <a:p>
            <a:pPr lvl="1">
              <a:lnSpc>
                <a:spcPct val="133000"/>
              </a:lnSpc>
            </a:pPr>
            <a:r>
              <a:rPr lang="en-GB" sz="1400"/>
              <a:t>Higher quality software</a:t>
            </a:r>
          </a:p>
          <a:p>
            <a:pPr lvl="1">
              <a:lnSpc>
                <a:spcPct val="133000"/>
              </a:lnSpc>
            </a:pPr>
            <a:r>
              <a:rPr lang="en-GB" sz="1400"/>
              <a:t>The ability to meet budget and scheduling goals</a:t>
            </a:r>
          </a:p>
          <a:p>
            <a:pPr lvl="1">
              <a:lnSpc>
                <a:spcPct val="133000"/>
              </a:lnSpc>
            </a:pPr>
            <a:r>
              <a:rPr lang="en-GB" sz="1400"/>
              <a:t>Improved planning</a:t>
            </a:r>
          </a:p>
          <a:p>
            <a:pPr lvl="1">
              <a:lnSpc>
                <a:spcPct val="133000"/>
              </a:lnSpc>
            </a:pPr>
            <a:r>
              <a:rPr lang="en-GB" sz="1400"/>
              <a:t>The ability to meet quantifiable testing goals</a:t>
            </a:r>
          </a:p>
          <a:p>
            <a:endParaRPr lang="en-US"/>
          </a:p>
        </p:txBody>
      </p:sp>
    </p:spTree>
    <p:extLst>
      <p:ext uri="{BB962C8B-B14F-4D97-AF65-F5344CB8AC3E}">
        <p14:creationId xmlns:p14="http://schemas.microsoft.com/office/powerpoint/2010/main" val="34312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BBCC1-BCF4-4487-B868-C6B258EF788A}" type="slidenum">
              <a:rPr lang="en-US"/>
              <a:pPr/>
              <a:t>12</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pPr algn="just">
              <a:lnSpc>
                <a:spcPct val="132000"/>
              </a:lnSpc>
            </a:pPr>
            <a:r>
              <a:rPr lang="en-US"/>
              <a:t>Acceptance Criteria is the set of conditions defined by the customer during planning phase to accept the product</a:t>
            </a:r>
          </a:p>
          <a:p>
            <a:pPr algn="just">
              <a:lnSpc>
                <a:spcPct val="132000"/>
              </a:lnSpc>
            </a:pPr>
            <a:r>
              <a:rPr lang="en-US"/>
              <a:t>Many developmental methods are used to gather the software requirements such as joint application development (JAD), taking customer surveys, planning user involvement at different milestones during development/testing</a:t>
            </a:r>
          </a:p>
          <a:p>
            <a:pPr algn="just">
              <a:lnSpc>
                <a:spcPct val="132000"/>
              </a:lnSpc>
            </a:pPr>
            <a:r>
              <a:rPr lang="en-US"/>
              <a:t>The purpose of these techniques is to facilitate communication between the IT organization and the users</a:t>
            </a:r>
          </a:p>
          <a:p>
            <a:pPr algn="just">
              <a:lnSpc>
                <a:spcPct val="132000"/>
              </a:lnSpc>
            </a:pPr>
            <a:endParaRPr lang="en-US"/>
          </a:p>
          <a:p>
            <a:pPr algn="just">
              <a:lnSpc>
                <a:spcPct val="132000"/>
              </a:lnSpc>
            </a:pPr>
            <a:r>
              <a:rPr lang="en-US"/>
              <a:t>Ensuring Quality can be achieved by QA and QC activities</a:t>
            </a:r>
          </a:p>
          <a:p>
            <a:endParaRPr lang="en-US"/>
          </a:p>
        </p:txBody>
      </p:sp>
    </p:spTree>
    <p:extLst>
      <p:ext uri="{BB962C8B-B14F-4D97-AF65-F5344CB8AC3E}">
        <p14:creationId xmlns:p14="http://schemas.microsoft.com/office/powerpoint/2010/main" val="146806836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9E80F-9A1A-4892-9988-01F44389E6E7}" type="slidenum">
              <a:rPr lang="en-US"/>
              <a:pPr/>
              <a:t>126</a:t>
            </a:fld>
            <a:endParaRPr lang="en-US"/>
          </a:p>
        </p:txBody>
      </p:sp>
      <p:sp>
        <p:nvSpPr>
          <p:cNvPr id="310274" name="Rectangle 2"/>
          <p:cNvSpPr txBox="1">
            <a:spLocks noGrp="1" noRot="1" noChangeAspect="1" noChangeArrowheads="1" noTextEdit="1"/>
          </p:cNvSpPr>
          <p:nvPr>
            <p:ph type="sldImg"/>
          </p:nvPr>
        </p:nvSpPr>
        <p:spPr>
          <a:xfrm>
            <a:off x="1141413" y="684213"/>
            <a:ext cx="4567237" cy="3425825"/>
          </a:xfrm>
          <a:ln/>
        </p:spPr>
      </p:sp>
      <p:sp>
        <p:nvSpPr>
          <p:cNvPr id="310275" name="Text Box 3"/>
          <p:cNvSpPr txBox="1">
            <a:spLocks noGrp="1" noChangeArrowheads="1"/>
          </p:cNvSpPr>
          <p:nvPr>
            <p:ph type="body" idx="1"/>
          </p:nvPr>
        </p:nvSpPr>
        <p:spPr>
          <a:xfrm>
            <a:off x="914400" y="4343400"/>
            <a:ext cx="5021263" cy="4029075"/>
          </a:xfrm>
          <a:noFill/>
          <a:ln/>
        </p:spPr>
        <p:txBody>
          <a:bodyPr wrap="none" anchor="ctr"/>
          <a:lstStyle/>
          <a:p>
            <a:pPr>
              <a:lnSpc>
                <a:spcPct val="173000"/>
              </a:lnSpc>
            </a:pPr>
            <a:r>
              <a:rPr lang="en-GB" sz="1000"/>
              <a:t>TMM consists of five identically structured maturity levels containing the following parts:</a:t>
            </a:r>
          </a:p>
          <a:p>
            <a:pPr>
              <a:lnSpc>
                <a:spcPct val="173000"/>
              </a:lnSpc>
            </a:pPr>
            <a:r>
              <a:rPr lang="en-GB" sz="1000" b="1"/>
              <a:t>Maturity Goals</a:t>
            </a:r>
            <a:r>
              <a:rPr lang="en-GB" sz="1000"/>
              <a:t>:</a:t>
            </a:r>
          </a:p>
          <a:p>
            <a:pPr lvl="1">
              <a:lnSpc>
                <a:spcPct val="173000"/>
              </a:lnSpc>
            </a:pPr>
            <a:r>
              <a:rPr lang="en-GB"/>
              <a:t>Are defined for each level except level 1</a:t>
            </a:r>
          </a:p>
          <a:p>
            <a:pPr>
              <a:lnSpc>
                <a:spcPct val="173000"/>
              </a:lnSpc>
            </a:pPr>
            <a:r>
              <a:rPr lang="en-GB" sz="1000" b="1"/>
              <a:t>Maturity sub-goals</a:t>
            </a:r>
            <a:r>
              <a:rPr lang="en-GB" sz="1000"/>
              <a:t>:</a:t>
            </a:r>
          </a:p>
          <a:p>
            <a:pPr lvl="1">
              <a:lnSpc>
                <a:spcPct val="173000"/>
              </a:lnSpc>
            </a:pPr>
            <a:r>
              <a:rPr lang="en-GB"/>
              <a:t>Are  concretely specified and provide information relating to the scope, range, constraints, and performance of process evaluation and improvement activities and tasks.</a:t>
            </a:r>
          </a:p>
          <a:p>
            <a:endParaRPr lang="en-US"/>
          </a:p>
        </p:txBody>
      </p:sp>
    </p:spTree>
    <p:extLst>
      <p:ext uri="{BB962C8B-B14F-4D97-AF65-F5344CB8AC3E}">
        <p14:creationId xmlns:p14="http://schemas.microsoft.com/office/powerpoint/2010/main" val="332984752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1BAC2-B089-4DCF-B3D3-DA555D00261A}" type="slidenum">
              <a:rPr lang="en-US"/>
              <a:pPr/>
              <a:t>127</a:t>
            </a:fld>
            <a:endParaRPr lang="en-US"/>
          </a:p>
        </p:txBody>
      </p:sp>
      <p:sp>
        <p:nvSpPr>
          <p:cNvPr id="312322" name="Rectangle 2"/>
          <p:cNvSpPr txBox="1">
            <a:spLocks noGrp="1" noRot="1" noChangeAspect="1" noChangeArrowheads="1" noTextEdit="1"/>
          </p:cNvSpPr>
          <p:nvPr>
            <p:ph type="sldImg"/>
          </p:nvPr>
        </p:nvSpPr>
        <p:spPr>
          <a:xfrm>
            <a:off x="1141413" y="684213"/>
            <a:ext cx="4567237" cy="3425825"/>
          </a:xfrm>
          <a:ln/>
        </p:spPr>
      </p:sp>
      <p:sp>
        <p:nvSpPr>
          <p:cNvPr id="312323"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sz="1000" b="1"/>
              <a:t>Activities/tasks and responsibilities</a:t>
            </a:r>
            <a:r>
              <a:rPr lang="en-GB" sz="1000"/>
              <a:t>:</a:t>
            </a:r>
          </a:p>
          <a:p>
            <a:pPr lvl="1">
              <a:lnSpc>
                <a:spcPct val="166000"/>
              </a:lnSpc>
            </a:pPr>
            <a:r>
              <a:rPr lang="en-GB"/>
              <a:t>Are described in detail and must be performed to reach the respective maturity level.</a:t>
            </a:r>
          </a:p>
          <a:p>
            <a:pPr lvl="1">
              <a:lnSpc>
                <a:spcPct val="166000"/>
              </a:lnSpc>
            </a:pPr>
            <a:r>
              <a:rPr lang="en-GB"/>
              <a:t>Three groups of people are involved: manager, developer and tester, user and customer</a:t>
            </a:r>
          </a:p>
          <a:p>
            <a:endParaRPr lang="en-US"/>
          </a:p>
        </p:txBody>
      </p:sp>
    </p:spTree>
    <p:extLst>
      <p:ext uri="{BB962C8B-B14F-4D97-AF65-F5344CB8AC3E}">
        <p14:creationId xmlns:p14="http://schemas.microsoft.com/office/powerpoint/2010/main" val="108597429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4EE88-040F-412B-898C-FAA7885B9845}" type="slidenum">
              <a:rPr lang="en-US"/>
              <a:pPr/>
              <a:t>128</a:t>
            </a:fld>
            <a:endParaRPr lang="en-US"/>
          </a:p>
        </p:txBody>
      </p:sp>
      <p:sp>
        <p:nvSpPr>
          <p:cNvPr id="314370" name="Rectangle 2"/>
          <p:cNvSpPr txBox="1">
            <a:spLocks noGrp="1" noRot="1" noChangeAspect="1" noChangeArrowheads="1" noTextEdit="1"/>
          </p:cNvSpPr>
          <p:nvPr>
            <p:ph type="sldImg"/>
          </p:nvPr>
        </p:nvSpPr>
        <p:spPr>
          <a:xfrm>
            <a:off x="1141413" y="684213"/>
            <a:ext cx="4567237" cy="3425825"/>
          </a:xfrm>
          <a:ln/>
        </p:spPr>
      </p:sp>
      <p:sp>
        <p:nvSpPr>
          <p:cNvPr id="314371" name="Text Box 3"/>
          <p:cNvSpPr txBox="1">
            <a:spLocks noGrp="1" noChangeArrowheads="1"/>
          </p:cNvSpPr>
          <p:nvPr>
            <p:ph type="body" idx="1"/>
          </p:nvPr>
        </p:nvSpPr>
        <p:spPr>
          <a:xfrm>
            <a:off x="914400" y="4343400"/>
            <a:ext cx="5021263" cy="4029075"/>
          </a:xfrm>
          <a:noFill/>
          <a:ln/>
        </p:spPr>
        <p:txBody>
          <a:bodyPr wrap="none" anchor="ctr"/>
          <a:lstStyle/>
          <a:p>
            <a:r>
              <a:rPr lang="en-US"/>
              <a:t>Testing is a critical component of a mature software development process. It is one of the most challenging and costly process activities, and in its fullest definition it provides strong support for the development of high quality software. Existing maturity models do not adequately address testing issues, nor has the concept of a mature testing process been well defined. We are developing a Testing Maturity Model (TMM) to address these issues. The TMM will contain a set of maturity levels through which an organization can progress towards testing process maturity, a set of recommended practices at each level of maturity that can be put into place, and an assessment model that will allow software development organizations to evaluate and improve their testing processes. In this paper we discuss our approach to TMM development, the major features of the TMM, its ties to the Capability Maturity Model, and our initial plans for a Testers' Tool Workbench that will support testing process maturity growth.</a:t>
            </a:r>
          </a:p>
        </p:txBody>
      </p:sp>
    </p:spTree>
    <p:extLst>
      <p:ext uri="{BB962C8B-B14F-4D97-AF65-F5344CB8AC3E}">
        <p14:creationId xmlns:p14="http://schemas.microsoft.com/office/powerpoint/2010/main" val="239948026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668D4-C8B1-487E-A84B-CF0517A0F0B8}" type="slidenum">
              <a:rPr lang="en-US"/>
              <a:pPr/>
              <a:t>129</a:t>
            </a:fld>
            <a:endParaRPr lang="en-US"/>
          </a:p>
        </p:txBody>
      </p:sp>
      <p:sp>
        <p:nvSpPr>
          <p:cNvPr id="316418" name="Rectangle 2"/>
          <p:cNvSpPr txBox="1">
            <a:spLocks noGrp="1" noRot="1" noChangeAspect="1" noChangeArrowheads="1" noTextEdit="1"/>
          </p:cNvSpPr>
          <p:nvPr>
            <p:ph type="sldImg"/>
          </p:nvPr>
        </p:nvSpPr>
        <p:spPr>
          <a:xfrm>
            <a:off x="1141413" y="684213"/>
            <a:ext cx="4567237" cy="3425825"/>
          </a:xfrm>
          <a:ln/>
        </p:spPr>
      </p:sp>
      <p:sp>
        <p:nvSpPr>
          <p:cNvPr id="316419" name="Text Box 3"/>
          <p:cNvSpPr txBox="1">
            <a:spLocks noGrp="1" noChangeArrowheads="1"/>
          </p:cNvSpPr>
          <p:nvPr>
            <p:ph type="body" idx="1"/>
          </p:nvPr>
        </p:nvSpPr>
        <p:spPr>
          <a:xfrm>
            <a:off x="914400" y="4343400"/>
            <a:ext cx="5021263" cy="4029075"/>
          </a:xfrm>
          <a:noFill/>
          <a:ln/>
        </p:spPr>
        <p:txBody>
          <a:bodyPr wrap="none" anchor="ctr"/>
          <a:lstStyle/>
          <a:p>
            <a:r>
              <a:rPr lang="en-US"/>
              <a:t>Similar to CMMI process areas, we discussed this lists out the TMM maturity models and process areas</a:t>
            </a:r>
          </a:p>
        </p:txBody>
      </p:sp>
    </p:spTree>
    <p:extLst>
      <p:ext uri="{BB962C8B-B14F-4D97-AF65-F5344CB8AC3E}">
        <p14:creationId xmlns:p14="http://schemas.microsoft.com/office/powerpoint/2010/main" val="38373155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9238F-1CF4-4DBC-924A-F27364D4BAC0}" type="slidenum">
              <a:rPr lang="en-US"/>
              <a:pPr/>
              <a:t>130</a:t>
            </a:fld>
            <a:endParaRPr lang="en-US"/>
          </a:p>
        </p:txBody>
      </p:sp>
      <p:sp>
        <p:nvSpPr>
          <p:cNvPr id="318466" name="Rectangle 2"/>
          <p:cNvSpPr txBox="1">
            <a:spLocks noGrp="1" noRot="1" noChangeAspect="1" noChangeArrowheads="1" noTextEdit="1"/>
          </p:cNvSpPr>
          <p:nvPr>
            <p:ph type="sldImg"/>
          </p:nvPr>
        </p:nvSpPr>
        <p:spPr>
          <a:xfrm>
            <a:off x="1141413" y="684213"/>
            <a:ext cx="4567237" cy="3425825"/>
          </a:xfrm>
          <a:ln/>
        </p:spPr>
      </p:sp>
      <p:sp>
        <p:nvSpPr>
          <p:cNvPr id="318467"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b="1"/>
              <a:t>Level – 1: Initial</a:t>
            </a:r>
          </a:p>
          <a:p>
            <a:pPr>
              <a:lnSpc>
                <a:spcPct val="143000"/>
              </a:lnSpc>
            </a:pPr>
            <a:r>
              <a:rPr lang="en-GB"/>
              <a:t>Testing is a chaotic, undefined process and considered to be a part of debugging</a:t>
            </a:r>
          </a:p>
          <a:p>
            <a:pPr>
              <a:lnSpc>
                <a:spcPct val="143000"/>
              </a:lnSpc>
            </a:pPr>
            <a:r>
              <a:rPr lang="en-GB"/>
              <a:t>The objective of testing at this level is to show that no serious anomalies occur during software execution</a:t>
            </a:r>
          </a:p>
          <a:p>
            <a:pPr>
              <a:lnSpc>
                <a:spcPct val="143000"/>
              </a:lnSpc>
            </a:pPr>
            <a:r>
              <a:rPr lang="en-GB"/>
              <a:t>Software quality evaluation and defect related risk assessment does not take place and software products are released with poor quality</a:t>
            </a:r>
          </a:p>
          <a:p>
            <a:pPr>
              <a:lnSpc>
                <a:spcPct val="143000"/>
              </a:lnSpc>
            </a:pPr>
            <a:r>
              <a:rPr lang="en-GB"/>
              <a:t>Within the test process, there is a lack of resources, support tools and qualified testers</a:t>
            </a:r>
          </a:p>
          <a:p>
            <a:endParaRPr lang="en-US"/>
          </a:p>
        </p:txBody>
      </p:sp>
    </p:spTree>
    <p:extLst>
      <p:ext uri="{BB962C8B-B14F-4D97-AF65-F5344CB8AC3E}">
        <p14:creationId xmlns:p14="http://schemas.microsoft.com/office/powerpoint/2010/main" val="395650112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21F8D-2B38-4E54-9531-C03C468F42EB}" type="slidenum">
              <a:rPr lang="en-US"/>
              <a:pPr/>
              <a:t>131</a:t>
            </a:fld>
            <a:endParaRPr lang="en-US"/>
          </a:p>
        </p:txBody>
      </p:sp>
      <p:sp>
        <p:nvSpPr>
          <p:cNvPr id="320514" name="Rectangle 2"/>
          <p:cNvSpPr txBox="1">
            <a:spLocks noGrp="1" noRot="1" noChangeAspect="1" noChangeArrowheads="1" noTextEdit="1"/>
          </p:cNvSpPr>
          <p:nvPr>
            <p:ph type="sldImg"/>
          </p:nvPr>
        </p:nvSpPr>
        <p:spPr>
          <a:xfrm>
            <a:off x="1141413" y="684213"/>
            <a:ext cx="4567237" cy="3425825"/>
          </a:xfrm>
          <a:ln/>
        </p:spPr>
      </p:sp>
      <p:sp>
        <p:nvSpPr>
          <p:cNvPr id="320515"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b="1"/>
              <a:t>Level – 2: Phase Definition</a:t>
            </a:r>
          </a:p>
          <a:p>
            <a:pPr>
              <a:lnSpc>
                <a:spcPct val="163000"/>
              </a:lnSpc>
            </a:pPr>
            <a:r>
              <a:rPr lang="en-GB"/>
              <a:t>The test process is seen as a clear, defined process separated from debugging</a:t>
            </a:r>
          </a:p>
          <a:p>
            <a:pPr>
              <a:lnSpc>
                <a:spcPct val="163000"/>
              </a:lnSpc>
            </a:pPr>
            <a:r>
              <a:rPr lang="en-GB"/>
              <a:t>Test plans are established and contain a definition of the test strategy</a:t>
            </a:r>
          </a:p>
          <a:p>
            <a:pPr>
              <a:lnSpc>
                <a:spcPct val="163000"/>
              </a:lnSpc>
            </a:pPr>
            <a:r>
              <a:rPr lang="en-GB"/>
              <a:t>Test techniques are applied to derive and select test cases from requirements specifications</a:t>
            </a:r>
          </a:p>
          <a:p>
            <a:pPr>
              <a:lnSpc>
                <a:spcPct val="163000"/>
              </a:lnSpc>
            </a:pPr>
            <a:r>
              <a:rPr lang="en-GB"/>
              <a:t>The main objective of testing is to verify that the specified requirements are satisfied</a:t>
            </a:r>
          </a:p>
          <a:p>
            <a:endParaRPr lang="en-US"/>
          </a:p>
        </p:txBody>
      </p:sp>
    </p:spTree>
    <p:extLst>
      <p:ext uri="{BB962C8B-B14F-4D97-AF65-F5344CB8AC3E}">
        <p14:creationId xmlns:p14="http://schemas.microsoft.com/office/powerpoint/2010/main" val="5487850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64F86-DEDA-40DE-B685-A87566C22FBD}" type="slidenum">
              <a:rPr lang="en-US"/>
              <a:pPr/>
              <a:t>132</a:t>
            </a:fld>
            <a:endParaRPr lang="en-US"/>
          </a:p>
        </p:txBody>
      </p:sp>
      <p:sp>
        <p:nvSpPr>
          <p:cNvPr id="322562" name="Rectangle 2"/>
          <p:cNvSpPr txBox="1">
            <a:spLocks noGrp="1" noRot="1" noChangeAspect="1" noChangeArrowheads="1" noTextEdit="1"/>
          </p:cNvSpPr>
          <p:nvPr>
            <p:ph type="sldImg"/>
          </p:nvPr>
        </p:nvSpPr>
        <p:spPr>
          <a:xfrm>
            <a:off x="1141413" y="684213"/>
            <a:ext cx="4567237" cy="3425825"/>
          </a:xfrm>
          <a:ln/>
        </p:spPr>
      </p:sp>
      <p:sp>
        <p:nvSpPr>
          <p:cNvPr id="322563" name="Text Box 3"/>
          <p:cNvSpPr txBox="1">
            <a:spLocks noGrp="1" noChangeArrowheads="1"/>
          </p:cNvSpPr>
          <p:nvPr>
            <p:ph type="body" idx="1"/>
          </p:nvPr>
        </p:nvSpPr>
        <p:spPr>
          <a:xfrm>
            <a:off x="914400" y="4343400"/>
            <a:ext cx="5021263" cy="4029075"/>
          </a:xfrm>
          <a:noFill/>
          <a:ln/>
        </p:spPr>
        <p:txBody>
          <a:bodyPr wrap="none" anchor="ctr"/>
          <a:lstStyle/>
          <a:p>
            <a:r>
              <a:rPr lang="en-US"/>
              <a:t>Reviews or Static Testing is done at all levels. </a:t>
            </a:r>
            <a:r>
              <a:rPr lang="en-US" err="1"/>
              <a:t>Ie</a:t>
            </a:r>
            <a:r>
              <a:rPr lang="en-US"/>
              <a:t>., In Requirement, Design, Coding, Testing Phase etc.,</a:t>
            </a:r>
          </a:p>
          <a:p>
            <a:endParaRPr lang="en-US"/>
          </a:p>
          <a:p>
            <a:r>
              <a:rPr lang="en-US"/>
              <a:t>It includes Verification techniques like walkthrough, inspection, desk checking etc.,</a:t>
            </a:r>
          </a:p>
          <a:p>
            <a:endParaRPr lang="en-US"/>
          </a:p>
          <a:p>
            <a:pPr>
              <a:lnSpc>
                <a:spcPct val="133000"/>
              </a:lnSpc>
            </a:pPr>
            <a:r>
              <a:rPr lang="en-GB" b="1"/>
              <a:t>Level – 3: Integration</a:t>
            </a:r>
          </a:p>
          <a:p>
            <a:pPr>
              <a:lnSpc>
                <a:spcPct val="133000"/>
              </a:lnSpc>
            </a:pPr>
            <a:r>
              <a:rPr lang="en-GB"/>
              <a:t>The Test process is fully integrated in the software development life cycle</a:t>
            </a:r>
          </a:p>
          <a:p>
            <a:pPr>
              <a:lnSpc>
                <a:spcPct val="133000"/>
              </a:lnSpc>
            </a:pPr>
            <a:r>
              <a:rPr lang="en-GB"/>
              <a:t>Test planning is performed at an early stage</a:t>
            </a:r>
          </a:p>
          <a:p>
            <a:pPr>
              <a:lnSpc>
                <a:spcPct val="133000"/>
              </a:lnSpc>
            </a:pPr>
            <a:r>
              <a:rPr lang="en-GB"/>
              <a:t>Test strategy is based on fully documented requirements and determined by risk considerations</a:t>
            </a:r>
          </a:p>
          <a:p>
            <a:pPr>
              <a:lnSpc>
                <a:spcPct val="133000"/>
              </a:lnSpc>
            </a:pPr>
            <a:r>
              <a:rPr lang="en-GB"/>
              <a:t>Testing focuses on invalid inputs and failure situations</a:t>
            </a:r>
          </a:p>
          <a:p>
            <a:pPr>
              <a:lnSpc>
                <a:spcPct val="133000"/>
              </a:lnSpc>
            </a:pPr>
            <a:r>
              <a:rPr lang="en-GB"/>
              <a:t>Reviews are performed ad hoc </a:t>
            </a:r>
            <a:r>
              <a:rPr lang="en-GB" err="1"/>
              <a:t>ie</a:t>
            </a:r>
            <a:r>
              <a:rPr lang="en-GB"/>
              <a:t>., not in a consistent or formal way and not through the entire development life cycle</a:t>
            </a:r>
          </a:p>
          <a:p>
            <a:pPr>
              <a:lnSpc>
                <a:spcPct val="133000"/>
              </a:lnSpc>
            </a:pPr>
            <a:r>
              <a:rPr lang="en-GB"/>
              <a:t>A test organization exists, testers are perceived as an independent, professional group.</a:t>
            </a:r>
          </a:p>
          <a:p>
            <a:endParaRPr lang="en-US"/>
          </a:p>
        </p:txBody>
      </p:sp>
    </p:spTree>
    <p:extLst>
      <p:ext uri="{BB962C8B-B14F-4D97-AF65-F5344CB8AC3E}">
        <p14:creationId xmlns:p14="http://schemas.microsoft.com/office/powerpoint/2010/main" val="35122654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867D9-8395-46DD-8597-99F76C5D1F78}" type="slidenum">
              <a:rPr lang="en-US"/>
              <a:pPr/>
              <a:t>133</a:t>
            </a:fld>
            <a:endParaRPr lang="en-US"/>
          </a:p>
        </p:txBody>
      </p:sp>
      <p:sp>
        <p:nvSpPr>
          <p:cNvPr id="324610" name="Rectangle 2"/>
          <p:cNvSpPr txBox="1">
            <a:spLocks noGrp="1" noRot="1" noChangeAspect="1" noChangeArrowheads="1" noTextEdit="1"/>
          </p:cNvSpPr>
          <p:nvPr>
            <p:ph type="sldImg"/>
          </p:nvPr>
        </p:nvSpPr>
        <p:spPr>
          <a:xfrm>
            <a:off x="1141413" y="684213"/>
            <a:ext cx="4567237" cy="3425825"/>
          </a:xfrm>
          <a:ln/>
        </p:spPr>
      </p:sp>
      <p:sp>
        <p:nvSpPr>
          <p:cNvPr id="324611"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b="1"/>
              <a:t>Level – 4: Management and Measurement</a:t>
            </a:r>
          </a:p>
          <a:p>
            <a:pPr>
              <a:lnSpc>
                <a:spcPct val="143000"/>
              </a:lnSpc>
            </a:pPr>
            <a:r>
              <a:rPr lang="en-GB"/>
              <a:t>Here, testing is a comprehensively defined and measurable process</a:t>
            </a:r>
          </a:p>
          <a:p>
            <a:pPr>
              <a:lnSpc>
                <a:spcPct val="143000"/>
              </a:lnSpc>
            </a:pPr>
            <a:r>
              <a:rPr lang="en-GB"/>
              <a:t>Individual test activities are well founded</a:t>
            </a:r>
          </a:p>
          <a:p>
            <a:pPr>
              <a:lnSpc>
                <a:spcPct val="143000"/>
              </a:lnSpc>
            </a:pPr>
            <a:r>
              <a:rPr lang="en-GB"/>
              <a:t>Document reviews are systematically performed throughout the entire SDLC and agreed upon selection criteria</a:t>
            </a:r>
          </a:p>
          <a:p>
            <a:pPr>
              <a:lnSpc>
                <a:spcPct val="143000"/>
              </a:lnSpc>
            </a:pPr>
            <a:r>
              <a:rPr lang="en-GB"/>
              <a:t>Software products are evaluated using quality factors like reliability, usability and maintainability</a:t>
            </a:r>
          </a:p>
          <a:p>
            <a:pPr>
              <a:lnSpc>
                <a:spcPct val="143000"/>
              </a:lnSpc>
            </a:pPr>
            <a:r>
              <a:rPr lang="en-GB"/>
              <a:t>Test Cases are gathered, stored and managed in a central database for later reuse and regression testing  </a:t>
            </a:r>
          </a:p>
          <a:p>
            <a:endParaRPr lang="en-US"/>
          </a:p>
        </p:txBody>
      </p:sp>
    </p:spTree>
    <p:extLst>
      <p:ext uri="{BB962C8B-B14F-4D97-AF65-F5344CB8AC3E}">
        <p14:creationId xmlns:p14="http://schemas.microsoft.com/office/powerpoint/2010/main" val="264303491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D6F90-D49D-4C98-BC26-E5285EF81EF7}" type="slidenum">
              <a:rPr lang="en-US"/>
              <a:pPr/>
              <a:t>134</a:t>
            </a:fld>
            <a:endParaRPr lang="en-US"/>
          </a:p>
        </p:txBody>
      </p:sp>
      <p:sp>
        <p:nvSpPr>
          <p:cNvPr id="326658" name="Rectangle 2"/>
          <p:cNvSpPr txBox="1">
            <a:spLocks noGrp="1" noRot="1" noChangeAspect="1" noChangeArrowheads="1" noTextEdit="1"/>
          </p:cNvSpPr>
          <p:nvPr>
            <p:ph type="sldImg"/>
          </p:nvPr>
        </p:nvSpPr>
        <p:spPr>
          <a:xfrm>
            <a:off x="1141413" y="684213"/>
            <a:ext cx="4567237" cy="3425825"/>
          </a:xfrm>
          <a:ln/>
        </p:spPr>
      </p:sp>
      <p:sp>
        <p:nvSpPr>
          <p:cNvPr id="326659"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b="1"/>
              <a:t>Level – 5: Optimization, Defect prevention and Quality Control</a:t>
            </a:r>
          </a:p>
          <a:p>
            <a:pPr>
              <a:lnSpc>
                <a:spcPct val="153000"/>
              </a:lnSpc>
            </a:pPr>
            <a:r>
              <a:rPr lang="en-GB"/>
              <a:t>Testing is a completely defined process</a:t>
            </a:r>
          </a:p>
          <a:p>
            <a:pPr>
              <a:lnSpc>
                <a:spcPct val="153000"/>
              </a:lnSpc>
            </a:pPr>
            <a:r>
              <a:rPr lang="en-GB"/>
              <a:t>Costs and test effectiveness are controllable</a:t>
            </a:r>
          </a:p>
          <a:p>
            <a:pPr>
              <a:lnSpc>
                <a:spcPct val="153000"/>
              </a:lnSpc>
            </a:pPr>
            <a:r>
              <a:rPr lang="en-GB"/>
              <a:t>Test techniques are optimized and test process improvement is continuously pursued</a:t>
            </a:r>
          </a:p>
          <a:p>
            <a:pPr>
              <a:lnSpc>
                <a:spcPct val="153000"/>
              </a:lnSpc>
            </a:pPr>
            <a:r>
              <a:rPr lang="en-GB"/>
              <a:t>Defect prevention and quality control are part of the test process</a:t>
            </a:r>
          </a:p>
          <a:p>
            <a:pPr>
              <a:lnSpc>
                <a:spcPct val="153000"/>
              </a:lnSpc>
            </a:pPr>
            <a:r>
              <a:rPr lang="en-GB"/>
              <a:t>A documented procedure is in place for the selection and evaluation of the test tools</a:t>
            </a:r>
          </a:p>
          <a:p>
            <a:pPr>
              <a:lnSpc>
                <a:spcPct val="153000"/>
              </a:lnSpc>
            </a:pPr>
            <a:r>
              <a:rPr lang="en-GB"/>
              <a:t>Early defect prevention is the main objective of the test process</a:t>
            </a:r>
          </a:p>
          <a:p>
            <a:endParaRPr lang="en-US"/>
          </a:p>
        </p:txBody>
      </p:sp>
    </p:spTree>
    <p:extLst>
      <p:ext uri="{BB962C8B-B14F-4D97-AF65-F5344CB8AC3E}">
        <p14:creationId xmlns:p14="http://schemas.microsoft.com/office/powerpoint/2010/main" val="414150393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368D96-FDB8-4ACF-84A8-D87607795E1E}" type="slidenum">
              <a:rPr lang="en-US"/>
              <a:pPr/>
              <a:t>135</a:t>
            </a:fld>
            <a:endParaRPr lang="en-US"/>
          </a:p>
        </p:txBody>
      </p:sp>
      <p:sp>
        <p:nvSpPr>
          <p:cNvPr id="328706" name="Rectangle 2"/>
          <p:cNvSpPr txBox="1">
            <a:spLocks noGrp="1" noRot="1" noChangeAspect="1" noChangeArrowheads="1" noTextEdit="1"/>
          </p:cNvSpPr>
          <p:nvPr>
            <p:ph type="sldImg"/>
          </p:nvPr>
        </p:nvSpPr>
        <p:spPr>
          <a:xfrm>
            <a:off x="1141413" y="684213"/>
            <a:ext cx="4567237" cy="3425825"/>
          </a:xfrm>
          <a:ln/>
        </p:spPr>
      </p:sp>
      <p:sp>
        <p:nvSpPr>
          <p:cNvPr id="328707"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b="1"/>
              <a:t>Level – 2 : Test Policy and Test Objectives</a:t>
            </a:r>
          </a:p>
          <a:p>
            <a:pPr>
              <a:lnSpc>
                <a:spcPct val="153000"/>
              </a:lnSpc>
            </a:pPr>
            <a:r>
              <a:rPr lang="en-GB"/>
              <a:t>The organization has set up a group responsible for the development of the test policy and test objectives</a:t>
            </a:r>
          </a:p>
          <a:p>
            <a:pPr>
              <a:lnSpc>
                <a:spcPct val="153000"/>
              </a:lnSpc>
            </a:pPr>
            <a:r>
              <a:rPr lang="en-GB"/>
              <a:t>It enjoys full management support and has been provided with sufficient funds.</a:t>
            </a:r>
          </a:p>
          <a:p>
            <a:pPr>
              <a:lnSpc>
                <a:spcPct val="153000"/>
              </a:lnSpc>
            </a:pPr>
            <a:r>
              <a:rPr lang="en-GB"/>
              <a:t>The committee defines and documents goals for testing and debugging and communicates them to all project managers and developers</a:t>
            </a:r>
          </a:p>
          <a:p>
            <a:pPr>
              <a:lnSpc>
                <a:spcPct val="153000"/>
              </a:lnSpc>
            </a:pPr>
            <a:r>
              <a:rPr lang="en-GB"/>
              <a:t>The test objectives are reflected in the test schedule</a:t>
            </a:r>
          </a:p>
          <a:p>
            <a:endParaRPr lang="en-US"/>
          </a:p>
        </p:txBody>
      </p:sp>
    </p:spTree>
    <p:extLst>
      <p:ext uri="{BB962C8B-B14F-4D97-AF65-F5344CB8AC3E}">
        <p14:creationId xmlns:p14="http://schemas.microsoft.com/office/powerpoint/2010/main" val="158163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F70FA-A63E-468C-8348-C06682F2E85A}" type="slidenum">
              <a:rPr lang="en-US"/>
              <a:pPr/>
              <a:t>13</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Assumption is a very important factor that has to be identified and incorporated into test process. Identifying assumptions and planning effectively minimize the risks that are supposed to occur. </a:t>
            </a:r>
          </a:p>
          <a:p>
            <a:r>
              <a:rPr lang="en-US"/>
              <a:t>Example: “unit testing will be completed within the first month of the testing start..” This kind of assumptions enable us to prepare the test plan effectively..</a:t>
            </a:r>
          </a:p>
        </p:txBody>
      </p:sp>
    </p:spTree>
    <p:extLst>
      <p:ext uri="{BB962C8B-B14F-4D97-AF65-F5344CB8AC3E}">
        <p14:creationId xmlns:p14="http://schemas.microsoft.com/office/powerpoint/2010/main" val="21808260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70F36-8FD8-454D-BE16-A1D468746F7D}" type="slidenum">
              <a:rPr lang="en-US"/>
              <a:pPr/>
              <a:t>136</a:t>
            </a:fld>
            <a:endParaRPr lang="en-US"/>
          </a:p>
        </p:txBody>
      </p:sp>
      <p:sp>
        <p:nvSpPr>
          <p:cNvPr id="330754" name="Rectangle 2"/>
          <p:cNvSpPr txBox="1">
            <a:spLocks noGrp="1" noRot="1" noChangeAspect="1" noChangeArrowheads="1" noTextEdit="1"/>
          </p:cNvSpPr>
          <p:nvPr>
            <p:ph type="sldImg"/>
          </p:nvPr>
        </p:nvSpPr>
        <p:spPr>
          <a:xfrm>
            <a:off x="1141413" y="684213"/>
            <a:ext cx="4567237" cy="3425825"/>
          </a:xfrm>
          <a:ln/>
        </p:spPr>
      </p:sp>
      <p:sp>
        <p:nvSpPr>
          <p:cNvPr id="330755" name="Text Box 3"/>
          <p:cNvSpPr txBox="1">
            <a:spLocks noGrp="1" noChangeArrowheads="1"/>
          </p:cNvSpPr>
          <p:nvPr>
            <p:ph type="body" idx="1"/>
          </p:nvPr>
        </p:nvSpPr>
        <p:spPr>
          <a:xfrm>
            <a:off x="914400" y="4343400"/>
            <a:ext cx="5021263" cy="4029075"/>
          </a:xfrm>
          <a:noFill/>
          <a:ln/>
        </p:spPr>
        <p:txBody>
          <a:bodyPr wrap="none" anchor="ctr"/>
          <a:lstStyle/>
          <a:p>
            <a:pPr>
              <a:lnSpc>
                <a:spcPct val="183000"/>
              </a:lnSpc>
            </a:pPr>
            <a:r>
              <a:rPr lang="en-GB" b="1"/>
              <a:t>Level – 2 : Test Planning</a:t>
            </a:r>
          </a:p>
          <a:p>
            <a:pPr>
              <a:lnSpc>
                <a:spcPct val="183000"/>
              </a:lnSpc>
            </a:pPr>
            <a:r>
              <a:rPr lang="en-GB"/>
              <a:t>A group for test planning has been established</a:t>
            </a:r>
          </a:p>
          <a:p>
            <a:pPr>
              <a:lnSpc>
                <a:spcPct val="183000"/>
              </a:lnSpc>
            </a:pPr>
            <a:r>
              <a:rPr lang="en-GB"/>
              <a:t>A test schedule template has been developed and distributed to all project managers and developers</a:t>
            </a:r>
          </a:p>
          <a:p>
            <a:pPr>
              <a:lnSpc>
                <a:spcPct val="183000"/>
              </a:lnSpc>
            </a:pPr>
            <a:r>
              <a:rPr lang="en-GB"/>
              <a:t>Basic planning tools have been evaluated, recommended and purchased</a:t>
            </a:r>
          </a:p>
          <a:p>
            <a:endParaRPr lang="en-US"/>
          </a:p>
        </p:txBody>
      </p:sp>
    </p:spTree>
    <p:extLst>
      <p:ext uri="{BB962C8B-B14F-4D97-AF65-F5344CB8AC3E}">
        <p14:creationId xmlns:p14="http://schemas.microsoft.com/office/powerpoint/2010/main" val="81649735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4AA3E-47FD-499F-B35D-44AEC6A083A8}" type="slidenum">
              <a:rPr lang="en-US"/>
              <a:pPr/>
              <a:t>137</a:t>
            </a:fld>
            <a:endParaRPr lang="en-US"/>
          </a:p>
        </p:txBody>
      </p:sp>
      <p:sp>
        <p:nvSpPr>
          <p:cNvPr id="332802" name="Rectangle 2"/>
          <p:cNvSpPr txBox="1">
            <a:spLocks noGrp="1" noRot="1" noChangeAspect="1" noChangeArrowheads="1" noTextEdit="1"/>
          </p:cNvSpPr>
          <p:nvPr>
            <p:ph type="sldImg"/>
          </p:nvPr>
        </p:nvSpPr>
        <p:spPr>
          <a:xfrm>
            <a:off x="1141413" y="684213"/>
            <a:ext cx="4567237" cy="3425825"/>
          </a:xfrm>
          <a:ln/>
        </p:spPr>
      </p:sp>
      <p:sp>
        <p:nvSpPr>
          <p:cNvPr id="332803"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b="1"/>
              <a:t>Level – 2 : Test Techniques and Test methods</a:t>
            </a:r>
          </a:p>
          <a:p>
            <a:pPr>
              <a:lnSpc>
                <a:spcPct val="163000"/>
              </a:lnSpc>
            </a:pPr>
            <a:r>
              <a:rPr lang="en-GB"/>
              <a:t>A company wide test technology group has been set up to develop, evaluate and recommend a set of basic test techniques and methods. Ex: individual black box and white box techniques, distinction between different levels etc.,</a:t>
            </a:r>
          </a:p>
          <a:p>
            <a:pPr>
              <a:lnSpc>
                <a:spcPct val="163000"/>
              </a:lnSpc>
            </a:pPr>
            <a:r>
              <a:rPr lang="en-GB"/>
              <a:t>The issue of adequate tool support is also been addressed by the group</a:t>
            </a:r>
          </a:p>
          <a:p>
            <a:endParaRPr lang="en-US"/>
          </a:p>
        </p:txBody>
      </p:sp>
    </p:spTree>
    <p:extLst>
      <p:ext uri="{BB962C8B-B14F-4D97-AF65-F5344CB8AC3E}">
        <p14:creationId xmlns:p14="http://schemas.microsoft.com/office/powerpoint/2010/main" val="29198467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1A687-6CB1-4403-8EA3-010D00FDC129}" type="slidenum">
              <a:rPr lang="en-US"/>
              <a:pPr/>
              <a:t>138</a:t>
            </a:fld>
            <a:endParaRPr lang="en-US"/>
          </a:p>
        </p:txBody>
      </p:sp>
      <p:sp>
        <p:nvSpPr>
          <p:cNvPr id="334850" name="Rectangle 2"/>
          <p:cNvSpPr txBox="1">
            <a:spLocks noGrp="1" noRot="1" noChangeAspect="1" noChangeArrowheads="1" noTextEdit="1"/>
          </p:cNvSpPr>
          <p:nvPr>
            <p:ph type="sldImg"/>
          </p:nvPr>
        </p:nvSpPr>
        <p:spPr>
          <a:xfrm>
            <a:off x="1141413" y="684213"/>
            <a:ext cx="4567237" cy="3425825"/>
          </a:xfrm>
          <a:ln/>
        </p:spPr>
      </p:sp>
      <p:sp>
        <p:nvSpPr>
          <p:cNvPr id="334851"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b="1"/>
              <a:t>Level – 3 : Test Organization</a:t>
            </a:r>
          </a:p>
          <a:p>
            <a:pPr>
              <a:lnSpc>
                <a:spcPct val="143000"/>
              </a:lnSpc>
            </a:pPr>
            <a:r>
              <a:rPr lang="en-GB"/>
              <a:t>A company wide test group has been built up with the necessary management support</a:t>
            </a:r>
          </a:p>
          <a:p>
            <a:pPr>
              <a:lnSpc>
                <a:spcPct val="143000"/>
              </a:lnSpc>
            </a:pPr>
            <a:r>
              <a:rPr lang="en-GB"/>
              <a:t>Test process rules and duties are defined</a:t>
            </a:r>
          </a:p>
          <a:p>
            <a:pPr>
              <a:lnSpc>
                <a:spcPct val="143000"/>
              </a:lnSpc>
            </a:pPr>
            <a:r>
              <a:rPr lang="en-GB"/>
              <a:t>Well trained and motivated members of staff are in this group</a:t>
            </a:r>
          </a:p>
          <a:p>
            <a:pPr>
              <a:lnSpc>
                <a:spcPct val="143000"/>
              </a:lnSpc>
            </a:pPr>
            <a:r>
              <a:rPr lang="en-GB"/>
              <a:t>The communication channels used by the test group allow direct involvement of users and customers in the test process</a:t>
            </a:r>
          </a:p>
          <a:p>
            <a:pPr>
              <a:lnSpc>
                <a:spcPct val="143000"/>
              </a:lnSpc>
            </a:pPr>
            <a:r>
              <a:rPr lang="en-GB"/>
              <a:t>User wishes, worries, and requirements are gathered, documented and incorporated in the test process</a:t>
            </a:r>
          </a:p>
          <a:p>
            <a:endParaRPr lang="en-US"/>
          </a:p>
        </p:txBody>
      </p:sp>
    </p:spTree>
    <p:extLst>
      <p:ext uri="{BB962C8B-B14F-4D97-AF65-F5344CB8AC3E}">
        <p14:creationId xmlns:p14="http://schemas.microsoft.com/office/powerpoint/2010/main" val="98976371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C4B56-69CD-4EFA-965F-ECD9BDA2A400}" type="slidenum">
              <a:rPr lang="en-US"/>
              <a:pPr/>
              <a:t>139</a:t>
            </a:fld>
            <a:endParaRPr lang="en-US"/>
          </a:p>
        </p:txBody>
      </p:sp>
      <p:sp>
        <p:nvSpPr>
          <p:cNvPr id="336898" name="Rectangle 2"/>
          <p:cNvSpPr txBox="1">
            <a:spLocks noGrp="1" noRot="1" noChangeAspect="1" noChangeArrowheads="1" noTextEdit="1"/>
          </p:cNvSpPr>
          <p:nvPr>
            <p:ph type="sldImg"/>
          </p:nvPr>
        </p:nvSpPr>
        <p:spPr>
          <a:xfrm>
            <a:off x="1141413" y="684213"/>
            <a:ext cx="4567237" cy="3425825"/>
          </a:xfrm>
          <a:ln/>
        </p:spPr>
      </p:sp>
      <p:sp>
        <p:nvSpPr>
          <p:cNvPr id="336899"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b="1"/>
              <a:t>Level – 3 : Test Training Program</a:t>
            </a:r>
          </a:p>
          <a:p>
            <a:pPr>
              <a:lnSpc>
                <a:spcPct val="163000"/>
              </a:lnSpc>
            </a:pPr>
            <a:r>
              <a:rPr lang="en-GB"/>
              <a:t>Management has set up a training program, taking into consideration training objectives and plans</a:t>
            </a:r>
          </a:p>
          <a:p>
            <a:pPr>
              <a:lnSpc>
                <a:spcPct val="163000"/>
              </a:lnSpc>
            </a:pPr>
            <a:r>
              <a:rPr lang="en-GB"/>
              <a:t>A training group has been established in the organization, equipped with all necessary tools, premises and materials</a:t>
            </a:r>
          </a:p>
          <a:p>
            <a:endParaRPr lang="en-US"/>
          </a:p>
        </p:txBody>
      </p:sp>
    </p:spTree>
    <p:extLst>
      <p:ext uri="{BB962C8B-B14F-4D97-AF65-F5344CB8AC3E}">
        <p14:creationId xmlns:p14="http://schemas.microsoft.com/office/powerpoint/2010/main" val="96471100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857B0-2FA2-45B3-988D-B751B9EF17FC}" type="slidenum">
              <a:rPr lang="en-US"/>
              <a:pPr/>
              <a:t>140</a:t>
            </a:fld>
            <a:endParaRPr lang="en-US"/>
          </a:p>
        </p:txBody>
      </p:sp>
      <p:sp>
        <p:nvSpPr>
          <p:cNvPr id="338946" name="Rectangle 2"/>
          <p:cNvSpPr txBox="1">
            <a:spLocks noGrp="1" noRot="1" noChangeAspect="1" noChangeArrowheads="1" noTextEdit="1"/>
          </p:cNvSpPr>
          <p:nvPr>
            <p:ph type="sldImg"/>
          </p:nvPr>
        </p:nvSpPr>
        <p:spPr>
          <a:xfrm>
            <a:off x="1141413" y="684213"/>
            <a:ext cx="4567237" cy="3425825"/>
          </a:xfrm>
          <a:ln/>
        </p:spPr>
      </p:sp>
      <p:sp>
        <p:nvSpPr>
          <p:cNvPr id="338947"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b="1"/>
              <a:t>Level – 3 : Monitoring and Control</a:t>
            </a:r>
          </a:p>
          <a:p>
            <a:pPr>
              <a:lnSpc>
                <a:spcPct val="153000"/>
              </a:lnSpc>
            </a:pPr>
            <a:r>
              <a:rPr lang="en-GB"/>
              <a:t>The organization has defined mechanisms and objectives for test process control and monitoring.</a:t>
            </a:r>
          </a:p>
          <a:p>
            <a:pPr>
              <a:lnSpc>
                <a:spcPct val="153000"/>
              </a:lnSpc>
            </a:pPr>
            <a:r>
              <a:rPr lang="en-GB"/>
              <a:t>Principal process related measurements are defined and documented.</a:t>
            </a:r>
          </a:p>
          <a:p>
            <a:pPr>
              <a:lnSpc>
                <a:spcPct val="153000"/>
              </a:lnSpc>
            </a:pPr>
            <a:r>
              <a:rPr lang="en-GB"/>
              <a:t>In case of significant deviations from the test plan, correction measures and contingency plans have been developed and documented</a:t>
            </a:r>
          </a:p>
          <a:p>
            <a:endParaRPr lang="en-US"/>
          </a:p>
        </p:txBody>
      </p:sp>
    </p:spTree>
    <p:extLst>
      <p:ext uri="{BB962C8B-B14F-4D97-AF65-F5344CB8AC3E}">
        <p14:creationId xmlns:p14="http://schemas.microsoft.com/office/powerpoint/2010/main" val="27611776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7B485-1B2A-4957-B755-1FC47B0087F6}" type="slidenum">
              <a:rPr lang="en-US"/>
              <a:pPr/>
              <a:t>141</a:t>
            </a:fld>
            <a:endParaRPr lang="en-US"/>
          </a:p>
        </p:txBody>
      </p:sp>
      <p:sp>
        <p:nvSpPr>
          <p:cNvPr id="340994" name="Rectangle 2"/>
          <p:cNvSpPr txBox="1">
            <a:spLocks noGrp="1" noRot="1" noChangeAspect="1" noChangeArrowheads="1" noTextEdit="1"/>
          </p:cNvSpPr>
          <p:nvPr>
            <p:ph type="sldImg"/>
          </p:nvPr>
        </p:nvSpPr>
        <p:spPr>
          <a:xfrm>
            <a:off x="1141413" y="684213"/>
            <a:ext cx="4567237" cy="3425825"/>
          </a:xfrm>
          <a:ln/>
        </p:spPr>
      </p:sp>
      <p:sp>
        <p:nvSpPr>
          <p:cNvPr id="340995" name="Text Box 3"/>
          <p:cNvSpPr txBox="1">
            <a:spLocks noGrp="1" noChangeArrowheads="1"/>
          </p:cNvSpPr>
          <p:nvPr>
            <p:ph type="body" idx="1"/>
          </p:nvPr>
        </p:nvSpPr>
        <p:spPr>
          <a:xfrm>
            <a:off x="914400" y="4343400"/>
            <a:ext cx="5021263" cy="4029075"/>
          </a:xfrm>
          <a:noFill/>
          <a:ln/>
        </p:spPr>
        <p:txBody>
          <a:bodyPr wrap="none" anchor="ctr"/>
          <a:lstStyle/>
          <a:p>
            <a:r>
              <a:rPr lang="en-GB"/>
              <a:t>The Test Process Improvement model serves to assess the maturity of the test processes within an organization and supports step wise process improvement</a:t>
            </a:r>
          </a:p>
          <a:p>
            <a:endParaRPr lang="en-GB"/>
          </a:p>
          <a:p>
            <a:r>
              <a:rPr lang="en-GB"/>
              <a:t>It contains mainly Key areas and levels</a:t>
            </a:r>
            <a:endParaRPr lang="en-US"/>
          </a:p>
        </p:txBody>
      </p:sp>
    </p:spTree>
    <p:extLst>
      <p:ext uri="{BB962C8B-B14F-4D97-AF65-F5344CB8AC3E}">
        <p14:creationId xmlns:p14="http://schemas.microsoft.com/office/powerpoint/2010/main" val="392306349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446FD-C8ED-4AB2-A28B-32382A5C9893}" type="slidenum">
              <a:rPr lang="en-US"/>
              <a:pPr/>
              <a:t>142</a:t>
            </a:fld>
            <a:endParaRPr lang="en-US"/>
          </a:p>
        </p:txBody>
      </p:sp>
      <p:sp>
        <p:nvSpPr>
          <p:cNvPr id="343042" name="Rectangle 2"/>
          <p:cNvSpPr txBox="1">
            <a:spLocks noGrp="1" noRot="1" noChangeAspect="1" noChangeArrowheads="1" noTextEdit="1"/>
          </p:cNvSpPr>
          <p:nvPr>
            <p:ph type="sldImg"/>
          </p:nvPr>
        </p:nvSpPr>
        <p:spPr>
          <a:xfrm>
            <a:off x="1141413" y="684213"/>
            <a:ext cx="4567237" cy="3425825"/>
          </a:xfrm>
          <a:ln/>
        </p:spPr>
      </p:sp>
      <p:sp>
        <p:nvSpPr>
          <p:cNvPr id="343043"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The Test Process Improvement (TPI) model supports the improvement of the test processes</a:t>
            </a:r>
          </a:p>
          <a:p>
            <a:pPr>
              <a:lnSpc>
                <a:spcPct val="143000"/>
              </a:lnSpc>
            </a:pPr>
            <a:r>
              <a:rPr lang="en-GB"/>
              <a:t>The model offers insight in the “maturity” of the test processes within the organization</a:t>
            </a:r>
          </a:p>
          <a:p>
            <a:pPr>
              <a:lnSpc>
                <a:spcPct val="143000"/>
              </a:lnSpc>
            </a:pPr>
            <a:r>
              <a:rPr lang="en-GB"/>
              <a:t>This model helps to define gradual and controllable improvement steps</a:t>
            </a:r>
          </a:p>
          <a:p>
            <a:pPr>
              <a:lnSpc>
                <a:spcPct val="143000"/>
              </a:lnSpc>
            </a:pPr>
            <a:r>
              <a:rPr lang="en-GB"/>
              <a:t>The model considers different aspects of the testing process. For Ex: the use of the test tools, design techniques and reporting. These are called as </a:t>
            </a:r>
            <a:r>
              <a:rPr lang="en-GB" b="1"/>
              <a:t>Key areas</a:t>
            </a:r>
          </a:p>
          <a:p>
            <a:pPr>
              <a:lnSpc>
                <a:spcPct val="143000"/>
              </a:lnSpc>
            </a:pPr>
            <a:r>
              <a:rPr lang="en-GB"/>
              <a:t>Every key area can be classified into </a:t>
            </a:r>
            <a:r>
              <a:rPr lang="en-GB" b="1"/>
              <a:t>levels</a:t>
            </a:r>
            <a:r>
              <a:rPr lang="en-GB"/>
              <a:t> of maturity</a:t>
            </a:r>
          </a:p>
          <a:p>
            <a:endParaRPr lang="en-US"/>
          </a:p>
        </p:txBody>
      </p:sp>
    </p:spTree>
    <p:extLst>
      <p:ext uri="{BB962C8B-B14F-4D97-AF65-F5344CB8AC3E}">
        <p14:creationId xmlns:p14="http://schemas.microsoft.com/office/powerpoint/2010/main" val="155112952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B3AF6-AD2C-4CC6-94EB-3580A6989A04}" type="slidenum">
              <a:rPr lang="en-US"/>
              <a:pPr/>
              <a:t>143</a:t>
            </a:fld>
            <a:endParaRPr lang="en-US"/>
          </a:p>
        </p:txBody>
      </p:sp>
      <p:sp>
        <p:nvSpPr>
          <p:cNvPr id="345090" name="Rectangle 2"/>
          <p:cNvSpPr txBox="1">
            <a:spLocks noGrp="1" noRot="1" noChangeAspect="1" noChangeArrowheads="1" noTextEdit="1"/>
          </p:cNvSpPr>
          <p:nvPr>
            <p:ph type="sldImg"/>
          </p:nvPr>
        </p:nvSpPr>
        <p:spPr>
          <a:xfrm>
            <a:off x="1141413" y="684213"/>
            <a:ext cx="4567237" cy="3425825"/>
          </a:xfrm>
          <a:ln/>
        </p:spPr>
      </p:sp>
      <p:sp>
        <p:nvSpPr>
          <p:cNvPr id="345091"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The TPI model has 20 key areas and all are not equally important for the performance of whole test process and some dependencies exist between different key areas and levels</a:t>
            </a:r>
          </a:p>
          <a:p>
            <a:pPr>
              <a:lnSpc>
                <a:spcPct val="143000"/>
              </a:lnSpc>
            </a:pPr>
            <a:r>
              <a:rPr lang="en-GB"/>
              <a:t>For this, Test Maturity Matrix is used</a:t>
            </a:r>
          </a:p>
          <a:p>
            <a:pPr>
              <a:lnSpc>
                <a:spcPct val="143000"/>
              </a:lnSpc>
            </a:pPr>
            <a:r>
              <a:rPr lang="en-GB"/>
              <a:t>The way key areas are organized within a test process determines the maturity of the process</a:t>
            </a:r>
          </a:p>
          <a:p>
            <a:pPr>
              <a:lnSpc>
                <a:spcPct val="143000"/>
              </a:lnSpc>
            </a:pPr>
            <a:r>
              <a:rPr lang="en-GB"/>
              <a:t>In order to enable insight in the state of the key areas, the model offers </a:t>
            </a:r>
            <a:r>
              <a:rPr lang="en-GB" b="1"/>
              <a:t>Levels</a:t>
            </a:r>
            <a:r>
              <a:rPr lang="en-GB"/>
              <a:t> (from A to B to C etc.)</a:t>
            </a:r>
          </a:p>
          <a:p>
            <a:endParaRPr lang="en-US"/>
          </a:p>
        </p:txBody>
      </p:sp>
    </p:spTree>
    <p:extLst>
      <p:ext uri="{BB962C8B-B14F-4D97-AF65-F5344CB8AC3E}">
        <p14:creationId xmlns:p14="http://schemas.microsoft.com/office/powerpoint/2010/main" val="348660820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B0129-78B9-42C3-919E-C9B18C4DAC48}" type="slidenum">
              <a:rPr lang="en-US"/>
              <a:pPr/>
              <a:t>144</a:t>
            </a:fld>
            <a:endParaRPr lang="en-US"/>
          </a:p>
        </p:txBody>
      </p:sp>
      <p:sp>
        <p:nvSpPr>
          <p:cNvPr id="347138" name="Rectangle 2"/>
          <p:cNvSpPr txBox="1">
            <a:spLocks noGrp="1" noRot="1" noChangeAspect="1" noChangeArrowheads="1" noTextEdit="1"/>
          </p:cNvSpPr>
          <p:nvPr>
            <p:ph type="sldImg"/>
          </p:nvPr>
        </p:nvSpPr>
        <p:spPr>
          <a:xfrm>
            <a:off x="1141413" y="684213"/>
            <a:ext cx="4567237" cy="3425825"/>
          </a:xfrm>
          <a:ln/>
        </p:spPr>
      </p:sp>
      <p:sp>
        <p:nvSpPr>
          <p:cNvPr id="347139"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b="1"/>
              <a:t>For example, for the key area Reporting the levels are:</a:t>
            </a:r>
          </a:p>
          <a:p>
            <a:pPr lvl="1">
              <a:lnSpc>
                <a:spcPct val="143000"/>
              </a:lnSpc>
            </a:pPr>
            <a:r>
              <a:rPr lang="en-GB" sz="1400"/>
              <a:t>defects found are reported</a:t>
            </a:r>
          </a:p>
          <a:p>
            <a:pPr lvl="1">
              <a:lnSpc>
                <a:spcPct val="143000"/>
              </a:lnSpc>
            </a:pPr>
            <a:r>
              <a:rPr lang="en-GB" sz="1400"/>
              <a:t>there is also reporting on the progress of the test process and</a:t>
            </a:r>
          </a:p>
          <a:p>
            <a:pPr lvl="1">
              <a:lnSpc>
                <a:spcPct val="143000"/>
              </a:lnSpc>
            </a:pPr>
            <a:r>
              <a:rPr lang="en-GB" sz="1400"/>
              <a:t>risks for the system are described and recommendations are given </a:t>
            </a:r>
          </a:p>
          <a:p>
            <a:pPr>
              <a:lnSpc>
                <a:spcPct val="143000"/>
              </a:lnSpc>
            </a:pPr>
            <a:r>
              <a:rPr lang="en-GB"/>
              <a:t>Each level consists of certain requirements for the key area.</a:t>
            </a:r>
          </a:p>
          <a:p>
            <a:pPr>
              <a:lnSpc>
                <a:spcPct val="143000"/>
              </a:lnSpc>
            </a:pPr>
            <a:r>
              <a:rPr lang="en-GB" b="1"/>
              <a:t>One or more Checkpoints</a:t>
            </a:r>
            <a:r>
              <a:rPr lang="en-GB"/>
              <a:t> are used in levels to determine the strengths and weakness of a test process </a:t>
            </a:r>
          </a:p>
          <a:p>
            <a:pPr>
              <a:lnSpc>
                <a:spcPct val="143000"/>
              </a:lnSpc>
            </a:pPr>
            <a:r>
              <a:rPr lang="en-GB"/>
              <a:t>The requirements (checkpoint) of a certain level also compromises the requirements of lower levels.</a:t>
            </a:r>
          </a:p>
          <a:p>
            <a:pPr>
              <a:lnSpc>
                <a:spcPct val="143000"/>
              </a:lnSpc>
            </a:pPr>
            <a:endParaRPr lang="en-GB"/>
          </a:p>
          <a:p>
            <a:pPr>
              <a:lnSpc>
                <a:spcPct val="143000"/>
              </a:lnSpc>
            </a:pPr>
            <a:r>
              <a:rPr lang="en-GB"/>
              <a:t>We will discuss more on Checkpoints later in the following slides</a:t>
            </a:r>
          </a:p>
          <a:p>
            <a:pPr>
              <a:lnSpc>
                <a:spcPct val="143000"/>
              </a:lnSpc>
            </a:pPr>
            <a:endParaRPr lang="en-GB"/>
          </a:p>
          <a:p>
            <a:endParaRPr lang="en-US"/>
          </a:p>
        </p:txBody>
      </p:sp>
    </p:spTree>
    <p:extLst>
      <p:ext uri="{BB962C8B-B14F-4D97-AF65-F5344CB8AC3E}">
        <p14:creationId xmlns:p14="http://schemas.microsoft.com/office/powerpoint/2010/main" val="295362919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E86E1-BEB6-4863-BD18-4E02B56CDBB1}" type="slidenum">
              <a:rPr lang="en-US"/>
              <a:pPr/>
              <a:t>145</a:t>
            </a:fld>
            <a:endParaRPr lang="en-US"/>
          </a:p>
        </p:txBody>
      </p:sp>
      <p:sp>
        <p:nvSpPr>
          <p:cNvPr id="349186" name="Rectangle 2"/>
          <p:cNvSpPr txBox="1">
            <a:spLocks noGrp="1" noRot="1" noChangeAspect="1" noChangeArrowheads="1" noTextEdit="1"/>
          </p:cNvSpPr>
          <p:nvPr>
            <p:ph type="sldImg"/>
          </p:nvPr>
        </p:nvSpPr>
        <p:spPr>
          <a:xfrm>
            <a:off x="1141413" y="684213"/>
            <a:ext cx="4567237" cy="3425825"/>
          </a:xfrm>
          <a:ln/>
        </p:spPr>
      </p:sp>
      <p:sp>
        <p:nvSpPr>
          <p:cNvPr id="349187" name="Text Box 3"/>
          <p:cNvSpPr txBox="1">
            <a:spLocks noGrp="1" noChangeArrowheads="1"/>
          </p:cNvSpPr>
          <p:nvPr>
            <p:ph type="body" idx="1"/>
          </p:nvPr>
        </p:nvSpPr>
        <p:spPr>
          <a:xfrm>
            <a:off x="914400" y="4343400"/>
            <a:ext cx="5021263" cy="4029075"/>
          </a:xfrm>
          <a:noFill/>
          <a:ln/>
        </p:spPr>
        <p:txBody>
          <a:bodyPr wrap="none" anchor="ctr"/>
          <a:lstStyle/>
          <a:p>
            <a:r>
              <a:rPr lang="en-US"/>
              <a:t>Example of key areas according to categories is explained in table</a:t>
            </a:r>
          </a:p>
        </p:txBody>
      </p:sp>
    </p:spTree>
    <p:extLst>
      <p:ext uri="{BB962C8B-B14F-4D97-AF65-F5344CB8AC3E}">
        <p14:creationId xmlns:p14="http://schemas.microsoft.com/office/powerpoint/2010/main" val="30565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229B9-ED61-4BFD-ABE8-EB8BCDB6CA3F}" type="slidenum">
              <a:rPr lang="en-US"/>
              <a:pPr/>
              <a:t>14</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a:t>This basically tells about the stakeholders involved and their roles and responsibilities in the entire STLC (Software Testing Life Cycle)</a:t>
            </a:r>
          </a:p>
          <a:p>
            <a:endParaRPr lang="en-US"/>
          </a:p>
          <a:p>
            <a:r>
              <a:rPr lang="en-US"/>
              <a:t>Example: Who should run the project, Who can make decisions, Who can decide on requirements etc.,</a:t>
            </a:r>
          </a:p>
        </p:txBody>
      </p:sp>
    </p:spTree>
    <p:extLst>
      <p:ext uri="{BB962C8B-B14F-4D97-AF65-F5344CB8AC3E}">
        <p14:creationId xmlns:p14="http://schemas.microsoft.com/office/powerpoint/2010/main" val="271225052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BAEEF-9809-43C7-9D33-821421A27732}" type="slidenum">
              <a:rPr lang="en-US"/>
              <a:pPr/>
              <a:t>146</a:t>
            </a:fld>
            <a:endParaRPr lang="en-US"/>
          </a:p>
        </p:txBody>
      </p:sp>
      <p:sp>
        <p:nvSpPr>
          <p:cNvPr id="351234" name="Rectangle 2"/>
          <p:cNvSpPr txBox="1">
            <a:spLocks noGrp="1" noRot="1" noChangeAspect="1" noChangeArrowheads="1" noTextEdit="1"/>
          </p:cNvSpPr>
          <p:nvPr>
            <p:ph type="sldImg"/>
          </p:nvPr>
        </p:nvSpPr>
        <p:spPr>
          <a:xfrm>
            <a:off x="1141413" y="684213"/>
            <a:ext cx="4567237" cy="3425825"/>
          </a:xfrm>
          <a:ln/>
        </p:spPr>
      </p:sp>
      <p:sp>
        <p:nvSpPr>
          <p:cNvPr id="351235"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In order to determine the requirements of certain levels, the checkpoints are used.</a:t>
            </a:r>
          </a:p>
          <a:p>
            <a:pPr>
              <a:lnSpc>
                <a:spcPct val="143000"/>
              </a:lnSpc>
            </a:pPr>
            <a:r>
              <a:rPr lang="en-GB"/>
              <a:t>The requirements are defined in the form of questions that needs to be answered positively in order to reach certain level</a:t>
            </a:r>
          </a:p>
          <a:p>
            <a:pPr>
              <a:lnSpc>
                <a:spcPct val="143000"/>
              </a:lnSpc>
            </a:pPr>
            <a:r>
              <a:rPr lang="en-GB"/>
              <a:t>Based on the checkpoint, a test process has been assessed and for each key area the proper level can be established</a:t>
            </a:r>
          </a:p>
          <a:p>
            <a:pPr>
              <a:lnSpc>
                <a:spcPct val="143000"/>
              </a:lnSpc>
            </a:pPr>
            <a:r>
              <a:rPr lang="en-GB"/>
              <a:t>Every next level of a key area correspond an improvement</a:t>
            </a:r>
          </a:p>
          <a:p>
            <a:pPr>
              <a:lnSpc>
                <a:spcPct val="143000"/>
              </a:lnSpc>
            </a:pPr>
            <a:r>
              <a:rPr lang="en-GB"/>
              <a:t>The checkpoints are also cumulative: in order to classify for level B the test process needs to answer positively to the checkpoints both of level B and of level A</a:t>
            </a:r>
          </a:p>
          <a:p>
            <a:endParaRPr lang="en-US"/>
          </a:p>
        </p:txBody>
      </p:sp>
    </p:spTree>
    <p:extLst>
      <p:ext uri="{BB962C8B-B14F-4D97-AF65-F5344CB8AC3E}">
        <p14:creationId xmlns:p14="http://schemas.microsoft.com/office/powerpoint/2010/main" val="275388344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5B310-09AC-4111-8F4D-8D0CE568C16C}" type="slidenum">
              <a:rPr lang="en-US"/>
              <a:pPr/>
              <a:t>147</a:t>
            </a:fld>
            <a:endParaRPr lang="en-US"/>
          </a:p>
        </p:txBody>
      </p:sp>
      <p:sp>
        <p:nvSpPr>
          <p:cNvPr id="353282" name="Rectangle 2"/>
          <p:cNvSpPr txBox="1">
            <a:spLocks noGrp="1" noRot="1" noChangeAspect="1" noChangeArrowheads="1" noTextEdit="1"/>
          </p:cNvSpPr>
          <p:nvPr>
            <p:ph type="sldImg"/>
          </p:nvPr>
        </p:nvSpPr>
        <p:spPr>
          <a:xfrm>
            <a:off x="1141413" y="684213"/>
            <a:ext cx="4567237" cy="3425825"/>
          </a:xfrm>
          <a:ln/>
        </p:spPr>
      </p:sp>
      <p:sp>
        <p:nvSpPr>
          <p:cNvPr id="353283"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sz="1000" b="1"/>
              <a:t>Planning and Control Tools (Level A)</a:t>
            </a:r>
          </a:p>
          <a:p>
            <a:pPr>
              <a:lnSpc>
                <a:spcPct val="163000"/>
              </a:lnSpc>
            </a:pPr>
            <a:r>
              <a:rPr lang="en-GB" sz="1000"/>
              <a:t>Checkpoints:</a:t>
            </a:r>
          </a:p>
          <a:p>
            <a:pPr lvl="1">
              <a:lnSpc>
                <a:spcPct val="163000"/>
              </a:lnSpc>
            </a:pPr>
            <a:r>
              <a:rPr lang="en-GB"/>
              <a:t>Automated tools (other than word processing) are used for the defect administration and for at least 2 other activities of planning and control</a:t>
            </a:r>
          </a:p>
          <a:p>
            <a:pPr>
              <a:lnSpc>
                <a:spcPct val="163000"/>
              </a:lnSpc>
            </a:pPr>
            <a:r>
              <a:rPr lang="en-GB" sz="1000" b="1"/>
              <a:t>Execution and Analysis Tools (Level B)</a:t>
            </a:r>
          </a:p>
          <a:p>
            <a:pPr>
              <a:lnSpc>
                <a:spcPct val="163000"/>
              </a:lnSpc>
            </a:pPr>
            <a:r>
              <a:rPr lang="en-GB" sz="1000"/>
              <a:t>Checkpoints:</a:t>
            </a:r>
          </a:p>
          <a:p>
            <a:pPr lvl="1">
              <a:lnSpc>
                <a:spcPct val="163000"/>
              </a:lnSpc>
            </a:pPr>
            <a:r>
              <a:rPr lang="en-GB"/>
              <a:t>At least 2 sorts of automated tools are used for test execution, such as capture and playback tools, test coverage tools etc.,</a:t>
            </a:r>
          </a:p>
          <a:p>
            <a:pPr lvl="1">
              <a:lnSpc>
                <a:spcPct val="163000"/>
              </a:lnSpc>
            </a:pPr>
            <a:r>
              <a:rPr lang="en-GB"/>
              <a:t>The test team has a general insight into the cost/profit ratio of the tools</a:t>
            </a:r>
          </a:p>
          <a:p>
            <a:endParaRPr lang="en-US"/>
          </a:p>
        </p:txBody>
      </p:sp>
    </p:spTree>
    <p:extLst>
      <p:ext uri="{BB962C8B-B14F-4D97-AF65-F5344CB8AC3E}">
        <p14:creationId xmlns:p14="http://schemas.microsoft.com/office/powerpoint/2010/main" val="173259619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AD7BB-B873-4265-9580-B6A44D38E0FD}" type="slidenum">
              <a:rPr lang="en-US"/>
              <a:pPr/>
              <a:t>148</a:t>
            </a:fld>
            <a:endParaRPr lang="en-US"/>
          </a:p>
        </p:txBody>
      </p:sp>
      <p:sp>
        <p:nvSpPr>
          <p:cNvPr id="355330" name="Rectangle 2"/>
          <p:cNvSpPr txBox="1">
            <a:spLocks noGrp="1" noRot="1" noChangeAspect="1" noChangeArrowheads="1" noTextEdit="1"/>
          </p:cNvSpPr>
          <p:nvPr>
            <p:ph type="sldImg"/>
          </p:nvPr>
        </p:nvSpPr>
        <p:spPr>
          <a:xfrm>
            <a:off x="1141413" y="684213"/>
            <a:ext cx="4567237" cy="3425825"/>
          </a:xfrm>
          <a:ln/>
        </p:spPr>
      </p:sp>
      <p:sp>
        <p:nvSpPr>
          <p:cNvPr id="355331"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sz="1000" b="1"/>
              <a:t>Extensive Automation of the Test Process (Level C)</a:t>
            </a:r>
          </a:p>
          <a:p>
            <a:pPr>
              <a:lnSpc>
                <a:spcPct val="143000"/>
              </a:lnSpc>
            </a:pPr>
            <a:r>
              <a:rPr lang="en-GB" sz="1000"/>
              <a:t>Checkpoints:</a:t>
            </a:r>
          </a:p>
          <a:p>
            <a:pPr lvl="1">
              <a:lnSpc>
                <a:spcPct val="143000"/>
              </a:lnSpc>
            </a:pPr>
            <a:r>
              <a:rPr lang="en-GB"/>
              <a:t>Automated Tools (other than word processing) are used for the planning phase, preparation, specification and execution (in total 5 sort of tools has to be used) </a:t>
            </a:r>
          </a:p>
          <a:p>
            <a:pPr lvl="1">
              <a:lnSpc>
                <a:spcPct val="143000"/>
              </a:lnSpc>
            </a:pPr>
            <a:r>
              <a:rPr lang="en-GB"/>
              <a:t>The test team has a general insight into the cost/profit ratio of the tools</a:t>
            </a:r>
            <a:endParaRPr lang="en-US"/>
          </a:p>
        </p:txBody>
      </p:sp>
    </p:spTree>
    <p:extLst>
      <p:ext uri="{BB962C8B-B14F-4D97-AF65-F5344CB8AC3E}">
        <p14:creationId xmlns:p14="http://schemas.microsoft.com/office/powerpoint/2010/main" val="91310661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C611-244E-4911-BEA9-41506331D5BA}" type="slidenum">
              <a:rPr lang="en-US"/>
              <a:pPr/>
              <a:t>149</a:t>
            </a:fld>
            <a:endParaRPr lang="en-US"/>
          </a:p>
        </p:txBody>
      </p:sp>
      <p:sp>
        <p:nvSpPr>
          <p:cNvPr id="357378" name="Rectangle 2"/>
          <p:cNvSpPr txBox="1">
            <a:spLocks noGrp="1" noRot="1" noChangeAspect="1" noChangeArrowheads="1" noTextEdit="1"/>
          </p:cNvSpPr>
          <p:nvPr>
            <p:ph type="sldImg"/>
          </p:nvPr>
        </p:nvSpPr>
        <p:spPr>
          <a:xfrm>
            <a:off x="1141413" y="684213"/>
            <a:ext cx="4567237" cy="3425825"/>
          </a:xfrm>
          <a:ln/>
        </p:spPr>
      </p:sp>
      <p:sp>
        <p:nvSpPr>
          <p:cNvPr id="357379"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After determining the levels for each key area, attention should be directed as to which improvement steps to take, because not all key areas and levels are equally important</a:t>
            </a:r>
          </a:p>
          <a:p>
            <a:pPr>
              <a:lnSpc>
                <a:spcPct val="153000"/>
              </a:lnSpc>
            </a:pPr>
            <a:r>
              <a:rPr lang="en-GB"/>
              <a:t>For Example, a good test strategy (level A of key area “Test Strategy”) is more important than a description of the test methodology used (level A of key area like “Scope of Methodology”)</a:t>
            </a:r>
          </a:p>
          <a:p>
            <a:pPr>
              <a:lnSpc>
                <a:spcPct val="153000"/>
              </a:lnSpc>
            </a:pPr>
            <a:r>
              <a:rPr lang="en-GB"/>
              <a:t>In addition to these priorities, there are dependencies between the levels of different key areas.</a:t>
            </a:r>
          </a:p>
          <a:p>
            <a:endParaRPr lang="en-US"/>
          </a:p>
        </p:txBody>
      </p:sp>
    </p:spTree>
    <p:extLst>
      <p:ext uri="{BB962C8B-B14F-4D97-AF65-F5344CB8AC3E}">
        <p14:creationId xmlns:p14="http://schemas.microsoft.com/office/powerpoint/2010/main" val="155275664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A1A93-8B8F-4341-ABB5-273B2B4BB8F5}" type="slidenum">
              <a:rPr lang="en-US"/>
              <a:pPr/>
              <a:t>150</a:t>
            </a:fld>
            <a:endParaRPr lang="en-US"/>
          </a:p>
        </p:txBody>
      </p:sp>
      <p:sp>
        <p:nvSpPr>
          <p:cNvPr id="359426" name="Rectangle 2"/>
          <p:cNvSpPr txBox="1">
            <a:spLocks noGrp="1" noRot="1" noChangeAspect="1" noChangeArrowheads="1" noTextEdit="1"/>
          </p:cNvSpPr>
          <p:nvPr>
            <p:ph type="sldImg"/>
          </p:nvPr>
        </p:nvSpPr>
        <p:spPr>
          <a:xfrm>
            <a:off x="1141413" y="684213"/>
            <a:ext cx="4567237" cy="3425825"/>
          </a:xfrm>
          <a:ln/>
        </p:spPr>
      </p:sp>
      <p:sp>
        <p:nvSpPr>
          <p:cNvPr id="359427"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For Ex: Before statistics can be gathered for defects found (level A – Project Metrics of Key area “Metrics”) the test process has to classify for level B – Extended defect management with flexible reporting facilities of key area “Defect Management”</a:t>
            </a:r>
          </a:p>
          <a:p>
            <a:pPr>
              <a:lnSpc>
                <a:spcPct val="143000"/>
              </a:lnSpc>
            </a:pPr>
            <a:r>
              <a:rPr lang="en-GB"/>
              <a:t>Corresponding dependencies can be found between many levels and  key areas</a:t>
            </a:r>
          </a:p>
          <a:p>
            <a:pPr>
              <a:lnSpc>
                <a:spcPct val="143000"/>
              </a:lnSpc>
            </a:pPr>
            <a:r>
              <a:rPr lang="en-GB"/>
              <a:t>Levels and Key areas are related to each other in a Test Maturity Matrix</a:t>
            </a:r>
          </a:p>
          <a:p>
            <a:pPr>
              <a:lnSpc>
                <a:spcPct val="143000"/>
              </a:lnSpc>
            </a:pPr>
            <a:r>
              <a:rPr lang="en-GB"/>
              <a:t>The vertical axis of the matrix indicated key areas and the horizontal axis shows scales of maturity</a:t>
            </a:r>
          </a:p>
          <a:p>
            <a:endParaRPr lang="en-US"/>
          </a:p>
        </p:txBody>
      </p:sp>
    </p:spTree>
    <p:extLst>
      <p:ext uri="{BB962C8B-B14F-4D97-AF65-F5344CB8AC3E}">
        <p14:creationId xmlns:p14="http://schemas.microsoft.com/office/powerpoint/2010/main" val="137932002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F0596-AF3D-4FA4-8724-057AA13C1D0B}" type="slidenum">
              <a:rPr lang="en-US"/>
              <a:pPr/>
              <a:t>151</a:t>
            </a:fld>
            <a:endParaRPr lang="en-US"/>
          </a:p>
        </p:txBody>
      </p:sp>
      <p:sp>
        <p:nvSpPr>
          <p:cNvPr id="361474" name="Rectangle 2"/>
          <p:cNvSpPr txBox="1">
            <a:spLocks noGrp="1" noRot="1" noChangeAspect="1" noChangeArrowheads="1" noTextEdit="1"/>
          </p:cNvSpPr>
          <p:nvPr>
            <p:ph type="sldImg"/>
          </p:nvPr>
        </p:nvSpPr>
        <p:spPr>
          <a:xfrm>
            <a:off x="1141413" y="684213"/>
            <a:ext cx="4567237" cy="3425825"/>
          </a:xfrm>
          <a:ln/>
        </p:spPr>
      </p:sp>
      <p:sp>
        <p:nvSpPr>
          <p:cNvPr id="361475" name="Text Box 3"/>
          <p:cNvSpPr txBox="1">
            <a:spLocks noGrp="1" noChangeArrowheads="1"/>
          </p:cNvSpPr>
          <p:nvPr>
            <p:ph type="body" idx="1"/>
          </p:nvPr>
        </p:nvSpPr>
        <p:spPr>
          <a:xfrm>
            <a:off x="914400" y="4343400"/>
            <a:ext cx="5021263" cy="4029075"/>
          </a:xfrm>
          <a:noFill/>
          <a:ln/>
        </p:spPr>
        <p:txBody>
          <a:bodyPr wrap="none" anchor="ctr"/>
          <a:lstStyle/>
          <a:p>
            <a:pPr>
              <a:lnSpc>
                <a:spcPct val="183000"/>
              </a:lnSpc>
            </a:pPr>
            <a:r>
              <a:rPr lang="en-GB"/>
              <a:t>In the matrix, each level is related to certain scale of test maturity. </a:t>
            </a:r>
          </a:p>
          <a:p>
            <a:pPr>
              <a:lnSpc>
                <a:spcPct val="183000"/>
              </a:lnSpc>
            </a:pPr>
            <a:r>
              <a:rPr lang="en-GB"/>
              <a:t>This results in 13 scales of test maturity</a:t>
            </a:r>
          </a:p>
          <a:p>
            <a:pPr>
              <a:lnSpc>
                <a:spcPct val="183000"/>
              </a:lnSpc>
            </a:pPr>
            <a:r>
              <a:rPr lang="en-GB"/>
              <a:t>The open cells between different levels have no meaning in themselves, but indicate in achieving a higher maturity for a key area is related to the maturity of other key areas</a:t>
            </a:r>
          </a:p>
          <a:p>
            <a:pPr>
              <a:lnSpc>
                <a:spcPct val="183000"/>
              </a:lnSpc>
            </a:pPr>
            <a:r>
              <a:rPr lang="en-GB"/>
              <a:t>There is no gradation between different levels</a:t>
            </a:r>
          </a:p>
          <a:p>
            <a:pPr>
              <a:lnSpc>
                <a:spcPct val="183000"/>
              </a:lnSpc>
            </a:pPr>
            <a:r>
              <a:rPr lang="en-GB"/>
              <a:t>As long as the test process is not entirely classified at level B, it remains at level A</a:t>
            </a:r>
          </a:p>
          <a:p>
            <a:pPr>
              <a:lnSpc>
                <a:spcPct val="183000"/>
              </a:lnSpc>
            </a:pPr>
            <a:endParaRPr lang="en-GB"/>
          </a:p>
          <a:p>
            <a:endParaRPr lang="en-US"/>
          </a:p>
        </p:txBody>
      </p:sp>
    </p:spTree>
    <p:extLst>
      <p:ext uri="{BB962C8B-B14F-4D97-AF65-F5344CB8AC3E}">
        <p14:creationId xmlns:p14="http://schemas.microsoft.com/office/powerpoint/2010/main" val="387632466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F9843-ACEC-486B-890C-80DC1E96F6D8}" type="slidenum">
              <a:rPr lang="en-US"/>
              <a:pPr/>
              <a:t>152</a:t>
            </a:fld>
            <a:endParaRPr lang="en-US"/>
          </a:p>
        </p:txBody>
      </p:sp>
      <p:sp>
        <p:nvSpPr>
          <p:cNvPr id="363522" name="Rectangle 2"/>
          <p:cNvSpPr txBox="1">
            <a:spLocks noGrp="1" noRot="1" noChangeAspect="1" noChangeArrowheads="1" noTextEdit="1"/>
          </p:cNvSpPr>
          <p:nvPr>
            <p:ph type="sldImg"/>
          </p:nvPr>
        </p:nvSpPr>
        <p:spPr>
          <a:xfrm>
            <a:off x="1141413" y="684213"/>
            <a:ext cx="4567237" cy="3425825"/>
          </a:xfrm>
          <a:ln/>
        </p:spPr>
      </p:sp>
      <p:sp>
        <p:nvSpPr>
          <p:cNvPr id="363523" name="Text Box 3"/>
          <p:cNvSpPr txBox="1">
            <a:spLocks noGrp="1" noChangeArrowheads="1"/>
          </p:cNvSpPr>
          <p:nvPr>
            <p:ph type="body" idx="1"/>
          </p:nvPr>
        </p:nvSpPr>
        <p:spPr>
          <a:xfrm>
            <a:off x="914400" y="4343400"/>
            <a:ext cx="5021263" cy="4029075"/>
          </a:xfrm>
          <a:noFill/>
          <a:ln/>
        </p:spPr>
        <p:txBody>
          <a:bodyPr wrap="none" anchor="ctr"/>
          <a:lstStyle/>
          <a:p>
            <a:r>
              <a:rPr lang="en-US"/>
              <a:t>TPI matrix with 20 Key areas and with 13 scales of test maturity is depicted in the slide</a:t>
            </a:r>
          </a:p>
        </p:txBody>
      </p:sp>
    </p:spTree>
    <p:extLst>
      <p:ext uri="{BB962C8B-B14F-4D97-AF65-F5344CB8AC3E}">
        <p14:creationId xmlns:p14="http://schemas.microsoft.com/office/powerpoint/2010/main" val="348195436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14863-272A-41AD-8257-851F7B860D51}" type="slidenum">
              <a:rPr lang="en-US"/>
              <a:pPr/>
              <a:t>153</a:t>
            </a:fld>
            <a:endParaRPr lang="en-US"/>
          </a:p>
        </p:txBody>
      </p:sp>
      <p:sp>
        <p:nvSpPr>
          <p:cNvPr id="365570" name="Rectangle 2"/>
          <p:cNvSpPr txBox="1">
            <a:spLocks noGrp="1" noRot="1" noChangeAspect="1" noChangeArrowheads="1" noTextEdit="1"/>
          </p:cNvSpPr>
          <p:nvPr>
            <p:ph type="sldImg"/>
          </p:nvPr>
        </p:nvSpPr>
        <p:spPr>
          <a:xfrm>
            <a:off x="1141413" y="684213"/>
            <a:ext cx="4567237" cy="3425825"/>
          </a:xfrm>
          <a:ln/>
        </p:spPr>
      </p:sp>
      <p:sp>
        <p:nvSpPr>
          <p:cNvPr id="365571"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The matrix makes it easy to see which key area has reached which level</a:t>
            </a:r>
          </a:p>
          <a:p>
            <a:pPr>
              <a:lnSpc>
                <a:spcPct val="153000"/>
              </a:lnSpc>
            </a:pPr>
            <a:r>
              <a:rPr lang="en-GB"/>
              <a:t>The goal is to achieve continuous improvement without leaving lower level key areas behind</a:t>
            </a:r>
          </a:p>
          <a:p>
            <a:pPr>
              <a:lnSpc>
                <a:spcPct val="153000"/>
              </a:lnSpc>
            </a:pPr>
            <a:r>
              <a:rPr lang="en-GB"/>
              <a:t>The 13 maturity or development scales can be grouped into three categories:</a:t>
            </a:r>
          </a:p>
          <a:p>
            <a:pPr lvl="1">
              <a:lnSpc>
                <a:spcPct val="153000"/>
              </a:lnSpc>
            </a:pPr>
            <a:r>
              <a:rPr lang="en-GB" sz="1400"/>
              <a:t>Controlled</a:t>
            </a:r>
          </a:p>
          <a:p>
            <a:pPr lvl="1">
              <a:lnSpc>
                <a:spcPct val="153000"/>
              </a:lnSpc>
            </a:pPr>
            <a:r>
              <a:rPr lang="en-GB" sz="1400"/>
              <a:t>Efficient</a:t>
            </a:r>
          </a:p>
          <a:p>
            <a:pPr lvl="1">
              <a:lnSpc>
                <a:spcPct val="153000"/>
              </a:lnSpc>
            </a:pPr>
            <a:r>
              <a:rPr lang="en-GB" sz="1400"/>
              <a:t>Optimizing</a:t>
            </a:r>
          </a:p>
          <a:p>
            <a:endParaRPr lang="en-US"/>
          </a:p>
        </p:txBody>
      </p:sp>
    </p:spTree>
    <p:extLst>
      <p:ext uri="{BB962C8B-B14F-4D97-AF65-F5344CB8AC3E}">
        <p14:creationId xmlns:p14="http://schemas.microsoft.com/office/powerpoint/2010/main" val="99957370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F13615-FE53-4107-AD7E-5478A8815CA0}" type="slidenum">
              <a:rPr lang="en-US"/>
              <a:pPr/>
              <a:t>154</a:t>
            </a:fld>
            <a:endParaRPr lang="en-US"/>
          </a:p>
        </p:txBody>
      </p:sp>
      <p:sp>
        <p:nvSpPr>
          <p:cNvPr id="367618" name="Rectangle 2"/>
          <p:cNvSpPr txBox="1">
            <a:spLocks noGrp="1" noRot="1" noChangeAspect="1" noChangeArrowheads="1" noTextEdit="1"/>
          </p:cNvSpPr>
          <p:nvPr>
            <p:ph type="sldImg"/>
          </p:nvPr>
        </p:nvSpPr>
        <p:spPr>
          <a:xfrm>
            <a:off x="1141413" y="684213"/>
            <a:ext cx="4567237" cy="3425825"/>
          </a:xfrm>
          <a:ln/>
        </p:spPr>
      </p:sp>
      <p:sp>
        <p:nvSpPr>
          <p:cNvPr id="367619" name="Text Box 3"/>
          <p:cNvSpPr txBox="1">
            <a:spLocks noGrp="1" noChangeArrowheads="1"/>
          </p:cNvSpPr>
          <p:nvPr>
            <p:ph type="body" idx="1"/>
          </p:nvPr>
        </p:nvSpPr>
        <p:spPr>
          <a:xfrm>
            <a:off x="914400" y="4343400"/>
            <a:ext cx="5021263" cy="4029075"/>
          </a:xfrm>
          <a:noFill/>
          <a:ln/>
        </p:spPr>
        <p:txBody>
          <a:bodyPr wrap="none" anchor="ctr"/>
          <a:lstStyle/>
          <a:p>
            <a:pPr>
              <a:lnSpc>
                <a:spcPct val="173000"/>
              </a:lnSpc>
            </a:pPr>
            <a:r>
              <a:rPr lang="en-GB" sz="1000" b="1"/>
              <a:t>Controlled:</a:t>
            </a:r>
          </a:p>
          <a:p>
            <a:pPr lvl="1">
              <a:lnSpc>
                <a:spcPct val="173000"/>
              </a:lnSpc>
            </a:pPr>
            <a:r>
              <a:rPr lang="en-GB"/>
              <a:t>Scales 1 to 5 are aimed at the control of the test process</a:t>
            </a:r>
          </a:p>
          <a:p>
            <a:pPr lvl="1">
              <a:lnSpc>
                <a:spcPct val="173000"/>
              </a:lnSpc>
            </a:pPr>
            <a:r>
              <a:rPr lang="en-GB"/>
              <a:t>The Test process is carried out in phases according to a strategy defined in advance</a:t>
            </a:r>
          </a:p>
          <a:p>
            <a:pPr lvl="1">
              <a:lnSpc>
                <a:spcPct val="173000"/>
              </a:lnSpc>
            </a:pPr>
            <a:r>
              <a:rPr lang="en-GB"/>
              <a:t>Test specification techniques are used for testing, and defects are recorded and reported</a:t>
            </a:r>
          </a:p>
          <a:p>
            <a:pPr lvl="1">
              <a:lnSpc>
                <a:spcPct val="173000"/>
              </a:lnSpc>
            </a:pPr>
            <a:r>
              <a:rPr lang="en-GB"/>
              <a:t>The </a:t>
            </a:r>
            <a:r>
              <a:rPr lang="en-GB" err="1"/>
              <a:t>testware</a:t>
            </a:r>
            <a:r>
              <a:rPr lang="en-GB"/>
              <a:t> and test environment are well controlled and the test staff are sufficiently trained</a:t>
            </a:r>
          </a:p>
          <a:p>
            <a:endParaRPr lang="en-US"/>
          </a:p>
        </p:txBody>
      </p:sp>
    </p:spTree>
    <p:extLst>
      <p:ext uri="{BB962C8B-B14F-4D97-AF65-F5344CB8AC3E}">
        <p14:creationId xmlns:p14="http://schemas.microsoft.com/office/powerpoint/2010/main" val="295599608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4805E-8283-4FDC-8A6B-FD02DD339321}" type="slidenum">
              <a:rPr lang="en-US"/>
              <a:pPr/>
              <a:t>155</a:t>
            </a:fld>
            <a:endParaRPr lang="en-US"/>
          </a:p>
        </p:txBody>
      </p:sp>
      <p:sp>
        <p:nvSpPr>
          <p:cNvPr id="369666" name="Rectangle 2"/>
          <p:cNvSpPr txBox="1">
            <a:spLocks noGrp="1" noRot="1" noChangeAspect="1" noChangeArrowheads="1" noTextEdit="1"/>
          </p:cNvSpPr>
          <p:nvPr>
            <p:ph type="sldImg"/>
          </p:nvPr>
        </p:nvSpPr>
        <p:spPr>
          <a:xfrm>
            <a:off x="1141413" y="684213"/>
            <a:ext cx="4567237" cy="3425825"/>
          </a:xfrm>
          <a:ln/>
        </p:spPr>
      </p:sp>
      <p:sp>
        <p:nvSpPr>
          <p:cNvPr id="369667" name="Text Box 3"/>
          <p:cNvSpPr txBox="1">
            <a:spLocks noGrp="1" noChangeArrowheads="1"/>
          </p:cNvSpPr>
          <p:nvPr>
            <p:ph type="body" idx="1"/>
          </p:nvPr>
        </p:nvSpPr>
        <p:spPr>
          <a:xfrm>
            <a:off x="914400" y="4343400"/>
            <a:ext cx="5021263" cy="4029075"/>
          </a:xfrm>
          <a:noFill/>
          <a:ln/>
        </p:spPr>
        <p:txBody>
          <a:bodyPr wrap="none" anchor="ctr"/>
          <a:lstStyle/>
          <a:p>
            <a:pPr>
              <a:lnSpc>
                <a:spcPct val="156000"/>
              </a:lnSpc>
            </a:pPr>
            <a:r>
              <a:rPr lang="en-GB" sz="1000" b="1"/>
              <a:t>Efficient:</a:t>
            </a:r>
          </a:p>
          <a:p>
            <a:pPr lvl="1">
              <a:lnSpc>
                <a:spcPct val="156000"/>
              </a:lnSpc>
            </a:pPr>
            <a:r>
              <a:rPr lang="en-GB"/>
              <a:t>The levels in scales 6 to 10 aim more on the efficiency of the test process</a:t>
            </a:r>
          </a:p>
          <a:p>
            <a:pPr lvl="1">
              <a:lnSpc>
                <a:spcPct val="156000"/>
              </a:lnSpc>
            </a:pPr>
            <a:r>
              <a:rPr lang="en-GB"/>
              <a:t>The efficiency can be achieved e.g., by automating the test process, by better integration between the mutual test processes and with other parties within system development</a:t>
            </a:r>
          </a:p>
          <a:p>
            <a:endParaRPr lang="en-US"/>
          </a:p>
        </p:txBody>
      </p:sp>
    </p:spTree>
    <p:extLst>
      <p:ext uri="{BB962C8B-B14F-4D97-AF65-F5344CB8AC3E}">
        <p14:creationId xmlns:p14="http://schemas.microsoft.com/office/powerpoint/2010/main" val="113624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293A0-DA1B-43C7-8610-74F795E05959}" type="slidenum">
              <a:rPr lang="en-US"/>
              <a:pPr/>
              <a:t>15</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People involved in SDLC will come under these categories:</a:t>
            </a:r>
          </a:p>
          <a:p>
            <a:r>
              <a:rPr lang="en-US"/>
              <a:t>People who will make the software system happen – Developer</a:t>
            </a:r>
          </a:p>
          <a:p>
            <a:r>
              <a:rPr lang="en-US"/>
              <a:t>People who will hope the software system happens -  Customer</a:t>
            </a:r>
          </a:p>
          <a:p>
            <a:r>
              <a:rPr lang="en-US"/>
              <a:t>People who will let the software system happen – Management</a:t>
            </a:r>
          </a:p>
          <a:p>
            <a:r>
              <a:rPr lang="en-US"/>
              <a:t>People who will attempt to make the software system not happen – Testers</a:t>
            </a:r>
          </a:p>
          <a:p>
            <a:endParaRPr lang="en-US"/>
          </a:p>
          <a:p>
            <a:r>
              <a:rPr lang="en-US"/>
              <a:t>All should participate in testing</a:t>
            </a:r>
          </a:p>
        </p:txBody>
      </p:sp>
    </p:spTree>
    <p:extLst>
      <p:ext uri="{BB962C8B-B14F-4D97-AF65-F5344CB8AC3E}">
        <p14:creationId xmlns:p14="http://schemas.microsoft.com/office/powerpoint/2010/main" val="143273683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6B597-47E7-4FBA-9BEF-B80FFF8BC11D}" type="slidenum">
              <a:rPr lang="en-US"/>
              <a:pPr/>
              <a:t>156</a:t>
            </a:fld>
            <a:endParaRPr lang="en-US"/>
          </a:p>
        </p:txBody>
      </p:sp>
      <p:sp>
        <p:nvSpPr>
          <p:cNvPr id="371714" name="Rectangle 2"/>
          <p:cNvSpPr txBox="1">
            <a:spLocks noGrp="1" noRot="1" noChangeAspect="1" noChangeArrowheads="1" noTextEdit="1"/>
          </p:cNvSpPr>
          <p:nvPr>
            <p:ph type="sldImg"/>
          </p:nvPr>
        </p:nvSpPr>
        <p:spPr>
          <a:xfrm>
            <a:off x="1141413" y="684213"/>
            <a:ext cx="4567237" cy="3425825"/>
          </a:xfrm>
          <a:ln/>
        </p:spPr>
      </p:sp>
      <p:sp>
        <p:nvSpPr>
          <p:cNvPr id="371715"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sz="1000" b="1"/>
              <a:t>Optimizing</a:t>
            </a:r>
            <a:r>
              <a:rPr lang="en-GB" sz="1000"/>
              <a:t>:</a:t>
            </a:r>
          </a:p>
          <a:p>
            <a:pPr lvl="1">
              <a:lnSpc>
                <a:spcPct val="166000"/>
              </a:lnSpc>
            </a:pPr>
            <a:r>
              <a:rPr lang="en-GB"/>
              <a:t>An efficient test process in the current situation may not be efficient in the future</a:t>
            </a:r>
          </a:p>
          <a:p>
            <a:pPr lvl="1">
              <a:lnSpc>
                <a:spcPct val="166000"/>
              </a:lnSpc>
            </a:pPr>
            <a:r>
              <a:rPr lang="en-GB"/>
              <a:t>The levels in scales 11 to 13 are for increasing optimization of the test process</a:t>
            </a:r>
          </a:p>
          <a:p>
            <a:pPr lvl="1">
              <a:lnSpc>
                <a:spcPct val="166000"/>
              </a:lnSpc>
            </a:pPr>
            <a:r>
              <a:rPr lang="en-GB"/>
              <a:t>They focus more on ensuring that continuous improvement of the test process will be a part of the working methods of the organization</a:t>
            </a:r>
            <a:endParaRPr lang="en-US"/>
          </a:p>
        </p:txBody>
      </p:sp>
    </p:spTree>
    <p:extLst>
      <p:ext uri="{BB962C8B-B14F-4D97-AF65-F5344CB8AC3E}">
        <p14:creationId xmlns:p14="http://schemas.microsoft.com/office/powerpoint/2010/main" val="260859472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4AE51-17E8-4D2A-8C6E-47FBB3786354}" type="slidenum">
              <a:rPr lang="en-US"/>
              <a:pPr/>
              <a:t>157</a:t>
            </a:fld>
            <a:endParaRPr lang="en-US"/>
          </a:p>
        </p:txBody>
      </p:sp>
      <p:sp>
        <p:nvSpPr>
          <p:cNvPr id="373762" name="Rectangle 2"/>
          <p:cNvSpPr txBox="1">
            <a:spLocks noGrp="1" noRot="1" noChangeAspect="1" noChangeArrowheads="1" noTextEdit="1"/>
          </p:cNvSpPr>
          <p:nvPr>
            <p:ph type="sldImg"/>
          </p:nvPr>
        </p:nvSpPr>
        <p:spPr>
          <a:xfrm>
            <a:off x="1141413" y="684213"/>
            <a:ext cx="4567237" cy="3425825"/>
          </a:xfrm>
          <a:ln/>
        </p:spPr>
      </p:sp>
      <p:sp>
        <p:nvSpPr>
          <p:cNvPr id="373763" name="Text Box 3"/>
          <p:cNvSpPr txBox="1">
            <a:spLocks noGrp="1" noChangeArrowheads="1"/>
          </p:cNvSpPr>
          <p:nvPr>
            <p:ph type="body" idx="1"/>
          </p:nvPr>
        </p:nvSpPr>
        <p:spPr>
          <a:xfrm>
            <a:off x="914400" y="4343400"/>
            <a:ext cx="5021263" cy="4029075"/>
          </a:xfrm>
          <a:noFill/>
          <a:ln/>
        </p:spPr>
        <p:txBody>
          <a:bodyPr wrap="none" anchor="ctr"/>
          <a:lstStyle/>
          <a:p>
            <a:pPr>
              <a:lnSpc>
                <a:spcPct val="123000"/>
              </a:lnSpc>
            </a:pPr>
            <a:r>
              <a:rPr lang="en-GB"/>
              <a:t>The main purpose of the matrix is to show the strong and weakness of the current test process and actions for improvement</a:t>
            </a:r>
          </a:p>
          <a:p>
            <a:pPr>
              <a:lnSpc>
                <a:spcPct val="123000"/>
              </a:lnSpc>
            </a:pPr>
            <a:r>
              <a:rPr lang="en-GB"/>
              <a:t>The matrix works from left to right, so low mature key areas are to be improved first</a:t>
            </a:r>
          </a:p>
          <a:p>
            <a:r>
              <a:rPr lang="en-US"/>
              <a:t>Current situation is above</a:t>
            </a:r>
          </a:p>
        </p:txBody>
      </p:sp>
    </p:spTree>
    <p:extLst>
      <p:ext uri="{BB962C8B-B14F-4D97-AF65-F5344CB8AC3E}">
        <p14:creationId xmlns:p14="http://schemas.microsoft.com/office/powerpoint/2010/main" val="14154077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93D20-6CF0-4D15-8BB1-49F5F2F8BA3F}" type="slidenum">
              <a:rPr lang="en-US"/>
              <a:pPr/>
              <a:t>158</a:t>
            </a:fld>
            <a:endParaRPr lang="en-US"/>
          </a:p>
        </p:txBody>
      </p:sp>
      <p:sp>
        <p:nvSpPr>
          <p:cNvPr id="375810" name="Rectangle 2"/>
          <p:cNvSpPr txBox="1">
            <a:spLocks noGrp="1" noRot="1" noChangeAspect="1" noChangeArrowheads="1" noTextEdit="1"/>
          </p:cNvSpPr>
          <p:nvPr>
            <p:ph type="sldImg"/>
          </p:nvPr>
        </p:nvSpPr>
        <p:spPr>
          <a:xfrm>
            <a:off x="1141413" y="684213"/>
            <a:ext cx="4567237" cy="3425825"/>
          </a:xfrm>
          <a:ln/>
        </p:spPr>
      </p:sp>
      <p:sp>
        <p:nvSpPr>
          <p:cNvPr id="375811" name="Text Box 3"/>
          <p:cNvSpPr txBox="1">
            <a:spLocks noGrp="1" noChangeArrowheads="1"/>
          </p:cNvSpPr>
          <p:nvPr>
            <p:ph type="body" idx="1"/>
          </p:nvPr>
        </p:nvSpPr>
        <p:spPr>
          <a:xfrm>
            <a:off x="914400" y="4343400"/>
            <a:ext cx="5021263" cy="4029075"/>
          </a:xfrm>
          <a:noFill/>
          <a:ln/>
        </p:spPr>
        <p:txBody>
          <a:bodyPr wrap="none" anchor="ctr"/>
          <a:lstStyle/>
          <a:p>
            <a:pPr>
              <a:lnSpc>
                <a:spcPct val="93000"/>
              </a:lnSpc>
            </a:pPr>
            <a:r>
              <a:rPr lang="en-GB"/>
              <a:t>A TPI assessment evaluates the test process, using the checkpoints to determine the level of achievement for the key areas.</a:t>
            </a:r>
          </a:p>
          <a:p>
            <a:pPr>
              <a:lnSpc>
                <a:spcPct val="140000"/>
              </a:lnSpc>
            </a:pPr>
            <a:r>
              <a:rPr lang="en-GB"/>
              <a:t>The TPI matrix is also used to determine the next improvement actions and the target situation</a:t>
            </a:r>
          </a:p>
          <a:p>
            <a:pPr>
              <a:lnSpc>
                <a:spcPct val="140000"/>
              </a:lnSpc>
            </a:pPr>
            <a:r>
              <a:rPr lang="en-GB"/>
              <a:t>Required Situation is above</a:t>
            </a:r>
            <a:endParaRPr lang="en-US"/>
          </a:p>
        </p:txBody>
      </p:sp>
    </p:spTree>
    <p:extLst>
      <p:ext uri="{BB962C8B-B14F-4D97-AF65-F5344CB8AC3E}">
        <p14:creationId xmlns:p14="http://schemas.microsoft.com/office/powerpoint/2010/main" val="220732809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03E42-5FD0-444F-AB62-32B37229EF9E}" type="slidenum">
              <a:rPr lang="en-US"/>
              <a:pPr/>
              <a:t>159</a:t>
            </a:fld>
            <a:endParaRPr lang="en-US"/>
          </a:p>
        </p:txBody>
      </p:sp>
      <p:sp>
        <p:nvSpPr>
          <p:cNvPr id="377858" name="Rectangle 2"/>
          <p:cNvSpPr txBox="1">
            <a:spLocks noGrp="1" noRot="1" noChangeAspect="1" noChangeArrowheads="1" noTextEdit="1"/>
          </p:cNvSpPr>
          <p:nvPr>
            <p:ph type="sldImg"/>
          </p:nvPr>
        </p:nvSpPr>
        <p:spPr>
          <a:xfrm>
            <a:off x="1141413" y="684213"/>
            <a:ext cx="4567237" cy="3425825"/>
          </a:xfrm>
          <a:ln/>
        </p:spPr>
      </p:sp>
      <p:sp>
        <p:nvSpPr>
          <p:cNvPr id="377859" name="Text Box 3"/>
          <p:cNvSpPr txBox="1">
            <a:spLocks noGrp="1" noChangeArrowheads="1"/>
          </p:cNvSpPr>
          <p:nvPr>
            <p:ph type="body" idx="1"/>
          </p:nvPr>
        </p:nvSpPr>
        <p:spPr>
          <a:xfrm>
            <a:off x="914400" y="4343400"/>
            <a:ext cx="5021263" cy="4029075"/>
          </a:xfrm>
          <a:noFill/>
          <a:ln/>
        </p:spPr>
        <p:txBody>
          <a:bodyPr wrap="none" anchor="ctr"/>
          <a:lstStyle/>
          <a:p>
            <a:pPr>
              <a:lnSpc>
                <a:spcPct val="193000"/>
              </a:lnSpc>
            </a:pPr>
            <a:r>
              <a:rPr lang="en-GB"/>
              <a:t>For a test process to achieve a higher level, the checkpoints provide concrete starting points</a:t>
            </a:r>
          </a:p>
          <a:p>
            <a:pPr>
              <a:lnSpc>
                <a:spcPct val="193000"/>
              </a:lnSpc>
            </a:pPr>
            <a:r>
              <a:rPr lang="en-GB"/>
              <a:t>Further ideas on how to improve the test process are given in the improvement suggestions</a:t>
            </a:r>
          </a:p>
          <a:p>
            <a:pPr>
              <a:lnSpc>
                <a:spcPct val="193000"/>
              </a:lnSpc>
            </a:pPr>
            <a:r>
              <a:rPr lang="en-GB"/>
              <a:t>For each transition to a higher level, the TPI model offers a variety of suggestions</a:t>
            </a:r>
          </a:p>
          <a:p>
            <a:endParaRPr lang="en-US"/>
          </a:p>
        </p:txBody>
      </p:sp>
    </p:spTree>
    <p:extLst>
      <p:ext uri="{BB962C8B-B14F-4D97-AF65-F5344CB8AC3E}">
        <p14:creationId xmlns:p14="http://schemas.microsoft.com/office/powerpoint/2010/main" val="67748023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39210-0FFA-4AF9-951D-0B2F95EC2E2A}" type="slidenum">
              <a:rPr lang="en-US"/>
              <a:pPr/>
              <a:t>160</a:t>
            </a:fld>
            <a:endParaRPr lang="en-US"/>
          </a:p>
        </p:txBody>
      </p:sp>
      <p:sp>
        <p:nvSpPr>
          <p:cNvPr id="379906" name="Rectangle 2"/>
          <p:cNvSpPr txBox="1">
            <a:spLocks noGrp="1" noRot="1" noChangeAspect="1" noChangeArrowheads="1" noTextEdit="1"/>
          </p:cNvSpPr>
          <p:nvPr>
            <p:ph type="sldImg"/>
          </p:nvPr>
        </p:nvSpPr>
        <p:spPr>
          <a:xfrm>
            <a:off x="1141413" y="684213"/>
            <a:ext cx="4567237" cy="3425825"/>
          </a:xfrm>
          <a:ln/>
        </p:spPr>
      </p:sp>
      <p:sp>
        <p:nvSpPr>
          <p:cNvPr id="379907" name="Text Box 3"/>
          <p:cNvSpPr txBox="1">
            <a:spLocks noGrp="1" noChangeArrowheads="1"/>
          </p:cNvSpPr>
          <p:nvPr>
            <p:ph type="body" idx="1"/>
          </p:nvPr>
        </p:nvSpPr>
        <p:spPr>
          <a:xfrm>
            <a:off x="914400" y="4343400"/>
            <a:ext cx="5021263" cy="4029075"/>
          </a:xfrm>
          <a:noFill/>
          <a:ln/>
        </p:spPr>
        <p:txBody>
          <a:bodyPr wrap="none" anchor="ctr"/>
          <a:lstStyle/>
          <a:p>
            <a:r>
              <a:rPr lang="en-GB">
                <a:latin typeface="Trebuchet MS" pitchFamily="34" charset="0"/>
              </a:rPr>
              <a:t>TPI Assessment – Improvement technique is shown in figure</a:t>
            </a:r>
            <a:endParaRPr lang="en-US">
              <a:latin typeface="Trebuchet MS" pitchFamily="34" charset="0"/>
            </a:endParaRPr>
          </a:p>
        </p:txBody>
      </p:sp>
    </p:spTree>
    <p:extLst>
      <p:ext uri="{BB962C8B-B14F-4D97-AF65-F5344CB8AC3E}">
        <p14:creationId xmlns:p14="http://schemas.microsoft.com/office/powerpoint/2010/main" val="199130738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3FBEC-A031-4D7A-BB8E-F7F944E81464}" type="slidenum">
              <a:rPr lang="en-US"/>
              <a:pPr/>
              <a:t>161</a:t>
            </a:fld>
            <a:endParaRPr lang="en-US"/>
          </a:p>
        </p:txBody>
      </p:sp>
      <p:sp>
        <p:nvSpPr>
          <p:cNvPr id="381954" name="Rectangle 2"/>
          <p:cNvSpPr txBox="1">
            <a:spLocks noGrp="1" noRot="1" noChangeAspect="1" noChangeArrowheads="1" noTextEdit="1"/>
          </p:cNvSpPr>
          <p:nvPr>
            <p:ph type="sldImg"/>
          </p:nvPr>
        </p:nvSpPr>
        <p:spPr>
          <a:xfrm>
            <a:off x="1141413" y="684213"/>
            <a:ext cx="4567237" cy="3425825"/>
          </a:xfrm>
          <a:ln/>
        </p:spPr>
      </p:sp>
      <p:sp>
        <p:nvSpPr>
          <p:cNvPr id="381955"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An Audit is defined as a systematic and independent examination to evaluate software products and development processes and determine compliance with standards, guidelines, specifications, and/or processes</a:t>
            </a:r>
          </a:p>
          <a:p>
            <a:pPr>
              <a:lnSpc>
                <a:spcPct val="153000"/>
              </a:lnSpc>
            </a:pPr>
            <a:r>
              <a:rPr lang="en-GB"/>
              <a:t>There are 3 types of Audits</a:t>
            </a:r>
          </a:p>
          <a:p>
            <a:pPr lvl="1">
              <a:lnSpc>
                <a:spcPct val="153000"/>
              </a:lnSpc>
            </a:pPr>
            <a:r>
              <a:rPr lang="en-GB" sz="1400"/>
              <a:t>System Audit</a:t>
            </a:r>
          </a:p>
          <a:p>
            <a:pPr lvl="1">
              <a:lnSpc>
                <a:spcPct val="153000"/>
              </a:lnSpc>
            </a:pPr>
            <a:r>
              <a:rPr lang="en-GB" sz="1400"/>
              <a:t>Process Audit</a:t>
            </a:r>
          </a:p>
          <a:p>
            <a:pPr lvl="1">
              <a:lnSpc>
                <a:spcPct val="153000"/>
              </a:lnSpc>
            </a:pPr>
            <a:r>
              <a:rPr lang="en-GB" sz="1400"/>
              <a:t>Product Audit</a:t>
            </a:r>
          </a:p>
          <a:p>
            <a:endParaRPr lang="en-US"/>
          </a:p>
        </p:txBody>
      </p:sp>
    </p:spTree>
    <p:extLst>
      <p:ext uri="{BB962C8B-B14F-4D97-AF65-F5344CB8AC3E}">
        <p14:creationId xmlns:p14="http://schemas.microsoft.com/office/powerpoint/2010/main" val="182785028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ACDAB-C096-4CE6-8A0C-FB3261CF372F}" type="slidenum">
              <a:rPr lang="en-US"/>
              <a:pPr/>
              <a:t>162</a:t>
            </a:fld>
            <a:endParaRPr lang="en-US"/>
          </a:p>
        </p:txBody>
      </p:sp>
      <p:sp>
        <p:nvSpPr>
          <p:cNvPr id="384002" name="Rectangle 2"/>
          <p:cNvSpPr txBox="1">
            <a:spLocks noGrp="1" noRot="1" noChangeAspect="1" noChangeArrowheads="1" noTextEdit="1"/>
          </p:cNvSpPr>
          <p:nvPr>
            <p:ph type="sldImg"/>
          </p:nvPr>
        </p:nvSpPr>
        <p:spPr>
          <a:xfrm>
            <a:off x="1141413" y="684213"/>
            <a:ext cx="4567237" cy="3425825"/>
          </a:xfrm>
          <a:ln/>
        </p:spPr>
      </p:sp>
      <p:sp>
        <p:nvSpPr>
          <p:cNvPr id="384003"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a:t>The </a:t>
            </a:r>
            <a:r>
              <a:rPr lang="en-GB" b="1"/>
              <a:t>System Audit</a:t>
            </a:r>
            <a:r>
              <a:rPr lang="en-GB"/>
              <a:t> examines the quality management system or selected parts of it with regard to structure and workflow</a:t>
            </a:r>
          </a:p>
          <a:p>
            <a:pPr>
              <a:lnSpc>
                <a:spcPct val="166000"/>
              </a:lnSpc>
            </a:pPr>
            <a:r>
              <a:rPr lang="en-GB"/>
              <a:t>The </a:t>
            </a:r>
            <a:r>
              <a:rPr lang="en-GB" b="1"/>
              <a:t>Process Audit</a:t>
            </a:r>
            <a:r>
              <a:rPr lang="en-GB"/>
              <a:t> analyses processes with regard to human resource allocation, process monitoring, and the order of individual process steps</a:t>
            </a:r>
          </a:p>
          <a:p>
            <a:pPr>
              <a:lnSpc>
                <a:spcPct val="166000"/>
              </a:lnSpc>
            </a:pPr>
            <a:r>
              <a:rPr lang="en-GB"/>
              <a:t>A </a:t>
            </a:r>
            <a:r>
              <a:rPr lang="en-GB" b="1"/>
              <a:t>Product audit</a:t>
            </a:r>
            <a:r>
              <a:rPr lang="en-GB"/>
              <a:t> evaluates (part) products relative to their compliance with specification and adherence to standards and guidelines</a:t>
            </a:r>
          </a:p>
          <a:p>
            <a:endParaRPr lang="en-US"/>
          </a:p>
        </p:txBody>
      </p:sp>
    </p:spTree>
    <p:extLst>
      <p:ext uri="{BB962C8B-B14F-4D97-AF65-F5344CB8AC3E}">
        <p14:creationId xmlns:p14="http://schemas.microsoft.com/office/powerpoint/2010/main" val="240426198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2F375-42AC-4CE4-B157-405ADA5483F0}" type="slidenum">
              <a:rPr lang="en-US"/>
              <a:pPr/>
              <a:t>163</a:t>
            </a:fld>
            <a:endParaRPr lang="en-US"/>
          </a:p>
        </p:txBody>
      </p:sp>
      <p:sp>
        <p:nvSpPr>
          <p:cNvPr id="386050" name="Rectangle 2"/>
          <p:cNvSpPr txBox="1">
            <a:spLocks noGrp="1" noRot="1" noChangeAspect="1" noChangeArrowheads="1" noTextEdit="1"/>
          </p:cNvSpPr>
          <p:nvPr>
            <p:ph type="sldImg"/>
          </p:nvPr>
        </p:nvSpPr>
        <p:spPr>
          <a:xfrm>
            <a:off x="1141413" y="684213"/>
            <a:ext cx="4567237" cy="3425825"/>
          </a:xfrm>
          <a:ln/>
        </p:spPr>
      </p:sp>
      <p:sp>
        <p:nvSpPr>
          <p:cNvPr id="386051" name="Text Box 3"/>
          <p:cNvSpPr txBox="1">
            <a:spLocks noGrp="1" noChangeArrowheads="1"/>
          </p:cNvSpPr>
          <p:nvPr>
            <p:ph type="body" idx="1"/>
          </p:nvPr>
        </p:nvSpPr>
        <p:spPr>
          <a:xfrm>
            <a:off x="914400" y="4343400"/>
            <a:ext cx="5021263" cy="4029075"/>
          </a:xfrm>
          <a:noFill/>
          <a:ln/>
        </p:spPr>
        <p:txBody>
          <a:bodyPr wrap="none" anchor="ctr"/>
          <a:lstStyle/>
          <a:p>
            <a:pPr>
              <a:lnSpc>
                <a:spcPct val="93000"/>
              </a:lnSpc>
            </a:pPr>
            <a:r>
              <a:rPr lang="en-GB"/>
              <a:t>All audits aim at revealing weaknesses, documenting them and proposing concrete and lasting improvements</a:t>
            </a:r>
          </a:p>
          <a:p>
            <a:pPr>
              <a:lnSpc>
                <a:spcPct val="140000"/>
              </a:lnSpc>
            </a:pPr>
            <a:r>
              <a:rPr lang="en-GB"/>
              <a:t>Determine the need for the audit (</a:t>
            </a:r>
            <a:r>
              <a:rPr lang="en-GB" err="1"/>
              <a:t>eg</a:t>
            </a:r>
            <a:r>
              <a:rPr lang="en-GB"/>
              <a:t>., recognized necessity for internal process improvement or external customer requirement)</a:t>
            </a:r>
          </a:p>
          <a:p>
            <a:pPr>
              <a:lnSpc>
                <a:spcPct val="140000"/>
              </a:lnSpc>
            </a:pPr>
            <a:r>
              <a:rPr lang="en-GB"/>
              <a:t>Plan the audits (content, team, formal basis, resources, dates)</a:t>
            </a:r>
          </a:p>
          <a:p>
            <a:pPr>
              <a:lnSpc>
                <a:spcPct val="140000"/>
              </a:lnSpc>
            </a:pPr>
            <a:r>
              <a:rPr lang="en-GB"/>
              <a:t>Perform the audits in accordance with the plan and determine the achieved results</a:t>
            </a:r>
          </a:p>
          <a:p>
            <a:pPr>
              <a:lnSpc>
                <a:spcPct val="140000"/>
              </a:lnSpc>
            </a:pPr>
            <a:r>
              <a:rPr lang="en-GB"/>
              <a:t>Discuss strengths and weaknesses and decide whether or not improvement actions are necessary</a:t>
            </a:r>
          </a:p>
          <a:p>
            <a:pPr>
              <a:lnSpc>
                <a:spcPct val="140000"/>
              </a:lnSpc>
            </a:pPr>
            <a:r>
              <a:rPr lang="en-GB"/>
              <a:t>Implement the improvement suggestions and ensure appropriate reporting and archiving</a:t>
            </a:r>
          </a:p>
          <a:p>
            <a:endParaRPr lang="en-US"/>
          </a:p>
        </p:txBody>
      </p:sp>
    </p:spTree>
    <p:extLst>
      <p:ext uri="{BB962C8B-B14F-4D97-AF65-F5344CB8AC3E}">
        <p14:creationId xmlns:p14="http://schemas.microsoft.com/office/powerpoint/2010/main" val="221490014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8C4D7-8A3B-4466-B8C9-5E996308A110}" type="slidenum">
              <a:rPr lang="en-US"/>
              <a:pPr/>
              <a:t>164</a:t>
            </a:fld>
            <a:endParaRPr lang="en-US"/>
          </a:p>
        </p:txBody>
      </p:sp>
      <p:sp>
        <p:nvSpPr>
          <p:cNvPr id="388098" name="Rectangle 2"/>
          <p:cNvSpPr txBox="1">
            <a:spLocks noGrp="1" noRot="1" noChangeAspect="1" noChangeArrowheads="1" noTextEdit="1"/>
          </p:cNvSpPr>
          <p:nvPr>
            <p:ph type="sldImg"/>
          </p:nvPr>
        </p:nvSpPr>
        <p:spPr>
          <a:xfrm>
            <a:off x="1141413" y="684213"/>
            <a:ext cx="4567237" cy="3425825"/>
          </a:xfrm>
          <a:ln/>
        </p:spPr>
      </p:sp>
      <p:sp>
        <p:nvSpPr>
          <p:cNvPr id="388099"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Assessments are similar to larger audits; they last several days and involve teams with 3 or 5 people</a:t>
            </a:r>
          </a:p>
          <a:p>
            <a:pPr>
              <a:lnSpc>
                <a:spcPct val="163000"/>
              </a:lnSpc>
            </a:pPr>
            <a:r>
              <a:rPr lang="en-GB"/>
              <a:t>An Assessment checks the operational processes and practices against the requirements of an assessment model</a:t>
            </a:r>
          </a:p>
          <a:p>
            <a:pPr>
              <a:lnSpc>
                <a:spcPct val="163000"/>
              </a:lnSpc>
            </a:pPr>
            <a:r>
              <a:rPr lang="en-GB"/>
              <a:t>CMMI and SPICE are typical assessment examples</a:t>
            </a:r>
          </a:p>
          <a:p>
            <a:pPr>
              <a:lnSpc>
                <a:spcPct val="163000"/>
              </a:lnSpc>
            </a:pPr>
            <a:r>
              <a:rPr lang="en-GB"/>
              <a:t>Maturity or capability levels assigned to organizations or individual processes are determined</a:t>
            </a:r>
          </a:p>
          <a:p>
            <a:pPr>
              <a:lnSpc>
                <a:spcPct val="163000"/>
              </a:lnSpc>
            </a:pPr>
            <a:r>
              <a:rPr lang="en-GB"/>
              <a:t>Strengths and weakness are pointed out</a:t>
            </a:r>
          </a:p>
          <a:p>
            <a:endParaRPr lang="en-US"/>
          </a:p>
        </p:txBody>
      </p:sp>
    </p:spTree>
    <p:extLst>
      <p:ext uri="{BB962C8B-B14F-4D97-AF65-F5344CB8AC3E}">
        <p14:creationId xmlns:p14="http://schemas.microsoft.com/office/powerpoint/2010/main" val="429300372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165</a:t>
            </a:fld>
            <a:endParaRPr lang="en-US">
              <a:latin typeface="Arial" pitchFamily="34" charset="0"/>
            </a:endParaRPr>
          </a:p>
        </p:txBody>
      </p:sp>
    </p:spTree>
    <p:extLst>
      <p:ext uri="{BB962C8B-B14F-4D97-AF65-F5344CB8AC3E}">
        <p14:creationId xmlns:p14="http://schemas.microsoft.com/office/powerpoint/2010/main" val="1462534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AA119-F4E6-49DD-A5A6-3457E217F95F}" type="slidenum">
              <a:rPr lang="en-US"/>
              <a:pPr/>
              <a:t>16</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Constraints are nothing but limitations. Examples of constraints are time, budget etc. Constraints has to be identified and documented in the test plan as early as possible to reduce the possibility of risk that tend to failure.</a:t>
            </a:r>
          </a:p>
        </p:txBody>
      </p:sp>
    </p:spTree>
    <p:extLst>
      <p:ext uri="{BB962C8B-B14F-4D97-AF65-F5344CB8AC3E}">
        <p14:creationId xmlns:p14="http://schemas.microsoft.com/office/powerpoint/2010/main" val="177400794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70049657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E68DC-4919-49E3-9EB1-BE96C000AE27}" type="slidenum">
              <a:rPr lang="en-US"/>
              <a:pPr/>
              <a:t>167</a:t>
            </a:fld>
            <a:endParaRPr lang="en-US"/>
          </a:p>
        </p:txBody>
      </p:sp>
      <p:sp>
        <p:nvSpPr>
          <p:cNvPr id="84994" name="Text Box 2"/>
          <p:cNvSpPr txBox="1">
            <a:spLocks noChangeArrowheads="1"/>
          </p:cNvSpPr>
          <p:nvPr/>
        </p:nvSpPr>
        <p:spPr bwMode="auto">
          <a:xfrm>
            <a:off x="1155700" y="684213"/>
            <a:ext cx="45466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84995" name="Text Box 3"/>
          <p:cNvSpPr txBox="1">
            <a:spLocks noGrp="1" noChangeArrowheads="1"/>
          </p:cNvSpPr>
          <p:nvPr>
            <p:ph type="body"/>
          </p:nvPr>
        </p:nvSpPr>
        <p:spPr>
          <a:xfrm>
            <a:off x="914400" y="4343400"/>
            <a:ext cx="5021263" cy="4117975"/>
          </a:xfrm>
          <a:noFill/>
          <a:ln/>
        </p:spPr>
        <p:txBody>
          <a:bodyPr wrap="none" anchor="ctr"/>
          <a:lstStyle/>
          <a:p>
            <a:pPr>
              <a:lnSpc>
                <a:spcPct val="104000"/>
              </a:lnSpc>
            </a:pPr>
            <a:r>
              <a:rPr lang="en-GB"/>
              <a:t>A Risk is a problem that could occur in the future with undesirable consequences.</a:t>
            </a:r>
          </a:p>
          <a:p>
            <a:pPr>
              <a:lnSpc>
                <a:spcPct val="140000"/>
              </a:lnSpc>
            </a:pPr>
            <a:r>
              <a:rPr lang="en-GB"/>
              <a:t>A Risk is an event that may happen or may not happen</a:t>
            </a:r>
          </a:p>
          <a:p>
            <a:r>
              <a:rPr lang="en-GB"/>
              <a:t>If it happens, we need to have to manage risks in a way without compromising quality</a:t>
            </a:r>
          </a:p>
          <a:p>
            <a:pPr>
              <a:lnSpc>
                <a:spcPct val="140000"/>
              </a:lnSpc>
            </a:pPr>
            <a:endParaRPr lang="en-US"/>
          </a:p>
          <a:p>
            <a:endParaRPr lang="en-US"/>
          </a:p>
          <a:p>
            <a:r>
              <a:rPr lang="en-US"/>
              <a:t>Amount of testing performed will not depend on test data that we use during testing.. It is a Risk factor</a:t>
            </a:r>
          </a:p>
          <a:p>
            <a:endParaRPr lang="en-US"/>
          </a:p>
          <a:p>
            <a:r>
              <a:rPr lang="en-US"/>
              <a:t>Testing is not done to find faults in the system. It is done to minimize risks and to ensure quality in the work product. We already know that quality can be ensured 100% with meeting requirements and not with usability factor of end users. </a:t>
            </a:r>
          </a:p>
        </p:txBody>
      </p:sp>
    </p:spTree>
    <p:extLst>
      <p:ext uri="{BB962C8B-B14F-4D97-AF65-F5344CB8AC3E}">
        <p14:creationId xmlns:p14="http://schemas.microsoft.com/office/powerpoint/2010/main" val="188879860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6A9C7-5889-4F53-8FEE-C2BDEF2EB9EF}" type="slidenum">
              <a:rPr lang="en-US"/>
              <a:pPr/>
              <a:t>168</a:t>
            </a:fld>
            <a:endParaRPr lang="en-US"/>
          </a:p>
        </p:txBody>
      </p:sp>
      <p:sp>
        <p:nvSpPr>
          <p:cNvPr id="87042" name="Rectangle 2"/>
          <p:cNvSpPr txBox="1">
            <a:spLocks noGrp="1" noRot="1" noChangeAspect="1" noChangeArrowheads="1" noTextEdit="1"/>
          </p:cNvSpPr>
          <p:nvPr>
            <p:ph type="sldImg"/>
          </p:nvPr>
        </p:nvSpPr>
        <p:spPr>
          <a:xfrm>
            <a:off x="1141413" y="684213"/>
            <a:ext cx="4567237" cy="3425825"/>
          </a:xfrm>
          <a:ln/>
        </p:spPr>
      </p:sp>
      <p:sp>
        <p:nvSpPr>
          <p:cNvPr id="87043" name="Text Box 3"/>
          <p:cNvSpPr txBox="1">
            <a:spLocks noGrp="1" noChangeArrowheads="1"/>
          </p:cNvSpPr>
          <p:nvPr>
            <p:ph type="body" idx="1"/>
          </p:nvPr>
        </p:nvSpPr>
        <p:spPr>
          <a:xfrm>
            <a:off x="914400" y="4343400"/>
            <a:ext cx="5021263" cy="4029075"/>
          </a:xfrm>
          <a:noFill/>
          <a:ln/>
        </p:spPr>
        <p:txBody>
          <a:bodyPr wrap="none" anchor="ctr"/>
          <a:lstStyle/>
          <a:p>
            <a:pPr marL="228600" indent="-228600"/>
            <a:r>
              <a:rPr lang="en-US"/>
              <a:t>Proper risk management in testing is done by test manager. Two ways to react to risk after identifying the same is</a:t>
            </a:r>
          </a:p>
          <a:p>
            <a:pPr marL="228600" indent="-228600">
              <a:buFontTx/>
              <a:buAutoNum type="arabicParenR"/>
            </a:pPr>
            <a:r>
              <a:rPr lang="en-US"/>
              <a:t>Ignoring it</a:t>
            </a:r>
          </a:p>
          <a:p>
            <a:pPr marL="228600" indent="-228600">
              <a:buFontTx/>
              <a:buAutoNum type="arabicParenR"/>
            </a:pPr>
            <a:r>
              <a:rPr lang="en-US"/>
              <a:t>Tolerating it and do proactive risk management</a:t>
            </a:r>
          </a:p>
          <a:p>
            <a:pPr marL="228600" indent="-228600"/>
            <a:endParaRPr lang="en-US"/>
          </a:p>
        </p:txBody>
      </p:sp>
    </p:spTree>
    <p:extLst>
      <p:ext uri="{BB962C8B-B14F-4D97-AF65-F5344CB8AC3E}">
        <p14:creationId xmlns:p14="http://schemas.microsoft.com/office/powerpoint/2010/main" val="233442922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BAEF1-2175-413F-815B-7EF8B0B63B52}" type="slidenum">
              <a:rPr lang="en-US"/>
              <a:pPr/>
              <a:t>169</a:t>
            </a:fld>
            <a:endParaRPr lang="en-US"/>
          </a:p>
        </p:txBody>
      </p:sp>
      <p:sp>
        <p:nvSpPr>
          <p:cNvPr id="89090" name="Rectangle 2"/>
          <p:cNvSpPr txBox="1">
            <a:spLocks noGrp="1" noRot="1" noChangeAspect="1" noChangeArrowheads="1" noTextEdit="1"/>
          </p:cNvSpPr>
          <p:nvPr>
            <p:ph type="sldImg"/>
          </p:nvPr>
        </p:nvSpPr>
        <p:spPr>
          <a:xfrm>
            <a:off x="1141413" y="684213"/>
            <a:ext cx="4567237" cy="3425825"/>
          </a:xfrm>
          <a:ln/>
        </p:spPr>
      </p:sp>
      <p:sp>
        <p:nvSpPr>
          <p:cNvPr id="89091" name="Text Box 3"/>
          <p:cNvSpPr txBox="1">
            <a:spLocks noGrp="1" noChangeArrowheads="1"/>
          </p:cNvSpPr>
          <p:nvPr>
            <p:ph type="body" idx="1"/>
          </p:nvPr>
        </p:nvSpPr>
        <p:spPr>
          <a:xfrm>
            <a:off x="914400" y="4343400"/>
            <a:ext cx="5021263" cy="4029075"/>
          </a:xfrm>
          <a:noFill/>
          <a:ln/>
        </p:spPr>
        <p:txBody>
          <a:bodyPr wrap="none" anchor="ctr"/>
          <a:lstStyle/>
          <a:p>
            <a:r>
              <a:rPr lang="en-US"/>
              <a:t>Only exceptional risks that cannot be handled in better way has to be ignored. Other risks has to undergo proactive risk management.</a:t>
            </a:r>
          </a:p>
          <a:p>
            <a:endParaRPr lang="en-US"/>
          </a:p>
          <a:p>
            <a:r>
              <a:rPr lang="en-US"/>
              <a:t>Again proper risk management will not prove project success, but it gives an idea about the possible future to act accordingly minimizing loss</a:t>
            </a:r>
          </a:p>
          <a:p>
            <a:endParaRPr lang="en-US"/>
          </a:p>
        </p:txBody>
      </p:sp>
    </p:spTree>
    <p:extLst>
      <p:ext uri="{BB962C8B-B14F-4D97-AF65-F5344CB8AC3E}">
        <p14:creationId xmlns:p14="http://schemas.microsoft.com/office/powerpoint/2010/main" val="59644071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75886-F10F-4E73-A587-E6968035D233}" type="slidenum">
              <a:rPr lang="en-US"/>
              <a:pPr/>
              <a:t>170</a:t>
            </a:fld>
            <a:endParaRPr lang="en-US"/>
          </a:p>
        </p:txBody>
      </p:sp>
      <p:sp>
        <p:nvSpPr>
          <p:cNvPr id="91138" name="Rectangle 2"/>
          <p:cNvSpPr txBox="1">
            <a:spLocks noGrp="1" noRot="1" noChangeAspect="1" noChangeArrowheads="1" noTextEdit="1"/>
          </p:cNvSpPr>
          <p:nvPr>
            <p:ph type="sldImg"/>
          </p:nvPr>
        </p:nvSpPr>
        <p:spPr>
          <a:xfrm>
            <a:off x="1141413" y="684213"/>
            <a:ext cx="4567237" cy="3425825"/>
          </a:xfrm>
          <a:ln/>
        </p:spPr>
      </p:sp>
      <p:sp>
        <p:nvSpPr>
          <p:cNvPr id="91139" name="Text Box 3"/>
          <p:cNvSpPr txBox="1">
            <a:spLocks noGrp="1" noChangeArrowheads="1"/>
          </p:cNvSpPr>
          <p:nvPr>
            <p:ph type="body" idx="1"/>
          </p:nvPr>
        </p:nvSpPr>
        <p:spPr>
          <a:xfrm>
            <a:off x="914400" y="4343400"/>
            <a:ext cx="5021263" cy="4029075"/>
          </a:xfrm>
          <a:noFill/>
          <a:ln/>
        </p:spPr>
        <p:txBody>
          <a:bodyPr wrap="none" anchor="ctr"/>
          <a:lstStyle/>
          <a:p>
            <a:r>
              <a:rPr lang="en-US"/>
              <a:t>Risk Management ensures better quality.. Prevention better than curing is the motto of Risk management. Effective Risk management will prevent loss before that event may or may not occur. Ensure spending reasonable time to do proper risk management</a:t>
            </a:r>
          </a:p>
          <a:p>
            <a:endParaRPr lang="en-US"/>
          </a:p>
        </p:txBody>
      </p:sp>
    </p:spTree>
    <p:extLst>
      <p:ext uri="{BB962C8B-B14F-4D97-AF65-F5344CB8AC3E}">
        <p14:creationId xmlns:p14="http://schemas.microsoft.com/office/powerpoint/2010/main" val="206042914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CDC28-ED88-4A3F-B4A5-FAC3822DF9E7}" type="slidenum">
              <a:rPr lang="en-US"/>
              <a:pPr/>
              <a:t>171</a:t>
            </a:fld>
            <a:endParaRPr lang="en-US"/>
          </a:p>
        </p:txBody>
      </p:sp>
      <p:sp>
        <p:nvSpPr>
          <p:cNvPr id="93186" name="Rectangle 2"/>
          <p:cNvSpPr txBox="1">
            <a:spLocks noGrp="1" noRot="1" noChangeAspect="1" noChangeArrowheads="1" noTextEdit="1"/>
          </p:cNvSpPr>
          <p:nvPr>
            <p:ph type="sldImg"/>
          </p:nvPr>
        </p:nvSpPr>
        <p:spPr>
          <a:xfrm>
            <a:off x="1141413" y="684213"/>
            <a:ext cx="4567237" cy="3425825"/>
          </a:xfrm>
          <a:ln/>
        </p:spPr>
      </p:sp>
      <p:sp>
        <p:nvSpPr>
          <p:cNvPr id="93187" name="Text Box 3"/>
          <p:cNvSpPr txBox="1">
            <a:spLocks noGrp="1" noChangeArrowheads="1"/>
          </p:cNvSpPr>
          <p:nvPr>
            <p:ph type="body" idx="1"/>
          </p:nvPr>
        </p:nvSpPr>
        <p:spPr>
          <a:xfrm>
            <a:off x="914400" y="4343400"/>
            <a:ext cx="5021263" cy="4029075"/>
          </a:xfrm>
          <a:noFill/>
          <a:ln/>
        </p:spPr>
        <p:txBody>
          <a:bodyPr wrap="none" anchor="ctr"/>
          <a:lstStyle/>
          <a:p>
            <a:r>
              <a:rPr lang="en-US"/>
              <a:t>Risk Management life cycle:</a:t>
            </a:r>
          </a:p>
          <a:p>
            <a:endParaRPr lang="en-US"/>
          </a:p>
          <a:p>
            <a:pPr lvl="1" eaLnBrk="0" hangingPunct="0">
              <a:lnSpc>
                <a:spcPct val="135000"/>
              </a:lnSpc>
              <a:spcBef>
                <a:spcPct val="0"/>
              </a:spcBef>
              <a:buClr>
                <a:srgbClr val="000000"/>
              </a:buClr>
              <a:buFont typeface="Arial" pitchFamily="34" charset="0"/>
              <a:buNone/>
            </a:pPr>
            <a:r>
              <a:rPr lang="en-GB">
                <a:solidFill>
                  <a:srgbClr val="000000"/>
                </a:solidFill>
              </a:rPr>
              <a:t>Systematic Identification -&gt; Analysis -&gt; Evaluation -&gt; Control -&gt; Monitoring -&gt; Communication of Risks</a:t>
            </a:r>
          </a:p>
          <a:p>
            <a:pPr lvl="1" eaLnBrk="0" hangingPunct="0">
              <a:lnSpc>
                <a:spcPct val="135000"/>
              </a:lnSpc>
              <a:spcBef>
                <a:spcPct val="0"/>
              </a:spcBef>
              <a:buClr>
                <a:srgbClr val="000000"/>
              </a:buClr>
              <a:buFont typeface="Arial" pitchFamily="34" charset="0"/>
              <a:buNone/>
            </a:pPr>
            <a:endParaRPr lang="en-GB">
              <a:solidFill>
                <a:srgbClr val="000000"/>
              </a:solidFill>
            </a:endParaRPr>
          </a:p>
          <a:p>
            <a:pPr lvl="1" eaLnBrk="0" hangingPunct="0">
              <a:lnSpc>
                <a:spcPct val="135000"/>
              </a:lnSpc>
              <a:spcBef>
                <a:spcPct val="0"/>
              </a:spcBef>
              <a:buClr>
                <a:srgbClr val="000000"/>
              </a:buClr>
              <a:buFont typeface="Arial" pitchFamily="34" charset="0"/>
              <a:buNone/>
            </a:pPr>
            <a:r>
              <a:rPr lang="en-GB">
                <a:solidFill>
                  <a:srgbClr val="000000"/>
                </a:solidFill>
              </a:rPr>
              <a:t>Identify the System</a:t>
            </a:r>
          </a:p>
          <a:p>
            <a:pPr lvl="1" eaLnBrk="0" hangingPunct="0">
              <a:lnSpc>
                <a:spcPct val="135000"/>
              </a:lnSpc>
              <a:spcBef>
                <a:spcPct val="0"/>
              </a:spcBef>
              <a:buClr>
                <a:srgbClr val="000000"/>
              </a:buClr>
              <a:buFont typeface="Arial" pitchFamily="34" charset="0"/>
              <a:buNone/>
            </a:pPr>
            <a:r>
              <a:rPr lang="en-GB">
                <a:solidFill>
                  <a:srgbClr val="000000"/>
                </a:solidFill>
              </a:rPr>
              <a:t>Analyse the system accurately and identify the possible risks</a:t>
            </a:r>
          </a:p>
          <a:p>
            <a:pPr lvl="1" eaLnBrk="0" hangingPunct="0">
              <a:lnSpc>
                <a:spcPct val="135000"/>
              </a:lnSpc>
              <a:spcBef>
                <a:spcPct val="0"/>
              </a:spcBef>
              <a:buClr>
                <a:srgbClr val="000000"/>
              </a:buClr>
              <a:buFont typeface="Arial" pitchFamily="34" charset="0"/>
              <a:buNone/>
            </a:pPr>
            <a:r>
              <a:rPr lang="en-GB">
                <a:solidFill>
                  <a:srgbClr val="000000"/>
                </a:solidFill>
              </a:rPr>
              <a:t>Evaluate the risk and rank the risks based on the nature of the risk</a:t>
            </a:r>
          </a:p>
          <a:p>
            <a:pPr lvl="1" eaLnBrk="0" hangingPunct="0">
              <a:lnSpc>
                <a:spcPct val="135000"/>
              </a:lnSpc>
              <a:spcBef>
                <a:spcPct val="0"/>
              </a:spcBef>
              <a:buClr>
                <a:srgbClr val="000000"/>
              </a:buClr>
              <a:buFont typeface="Arial" pitchFamily="34" charset="0"/>
              <a:buNone/>
            </a:pPr>
            <a:r>
              <a:rPr lang="en-GB">
                <a:solidFill>
                  <a:srgbClr val="000000"/>
                </a:solidFill>
              </a:rPr>
              <a:t>Find suitable controlling mechanism for each identified risks</a:t>
            </a:r>
          </a:p>
          <a:p>
            <a:pPr lvl="1" eaLnBrk="0" hangingPunct="0">
              <a:lnSpc>
                <a:spcPct val="135000"/>
              </a:lnSpc>
              <a:spcBef>
                <a:spcPct val="0"/>
              </a:spcBef>
              <a:buClr>
                <a:srgbClr val="000000"/>
              </a:buClr>
              <a:buFont typeface="Arial" pitchFamily="34" charset="0"/>
              <a:buNone/>
            </a:pPr>
            <a:r>
              <a:rPr lang="en-GB">
                <a:solidFill>
                  <a:srgbClr val="000000"/>
                </a:solidFill>
              </a:rPr>
              <a:t>Ensure periodic monitoring of controlling risks</a:t>
            </a:r>
          </a:p>
          <a:p>
            <a:pPr lvl="1" eaLnBrk="0" hangingPunct="0">
              <a:lnSpc>
                <a:spcPct val="135000"/>
              </a:lnSpc>
              <a:spcBef>
                <a:spcPct val="0"/>
              </a:spcBef>
              <a:buClr>
                <a:srgbClr val="000000"/>
              </a:buClr>
              <a:buFont typeface="Arial" pitchFamily="34" charset="0"/>
              <a:buNone/>
            </a:pPr>
            <a:r>
              <a:rPr lang="en-GB">
                <a:solidFill>
                  <a:srgbClr val="000000"/>
                </a:solidFill>
              </a:rPr>
              <a:t>Communicate the nature and the mechanism used for effective management across all stakeholders</a:t>
            </a:r>
          </a:p>
          <a:p>
            <a:endParaRPr lang="en-US"/>
          </a:p>
        </p:txBody>
      </p:sp>
    </p:spTree>
    <p:extLst>
      <p:ext uri="{BB962C8B-B14F-4D97-AF65-F5344CB8AC3E}">
        <p14:creationId xmlns:p14="http://schemas.microsoft.com/office/powerpoint/2010/main" val="271641254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451AB-9870-4F51-B627-98E35DF4C5FD}" type="slidenum">
              <a:rPr lang="en-US"/>
              <a:pPr/>
              <a:t>172</a:t>
            </a:fld>
            <a:endParaRPr lang="en-US"/>
          </a:p>
        </p:txBody>
      </p:sp>
      <p:sp>
        <p:nvSpPr>
          <p:cNvPr id="95234" name="Rectangle 2"/>
          <p:cNvSpPr txBox="1">
            <a:spLocks noGrp="1" noRot="1" noChangeAspect="1" noChangeArrowheads="1" noTextEdit="1"/>
          </p:cNvSpPr>
          <p:nvPr>
            <p:ph type="sldImg"/>
          </p:nvPr>
        </p:nvSpPr>
        <p:spPr>
          <a:xfrm>
            <a:off x="1141413" y="684213"/>
            <a:ext cx="4567237" cy="3425825"/>
          </a:xfrm>
          <a:ln/>
        </p:spPr>
      </p:sp>
      <p:sp>
        <p:nvSpPr>
          <p:cNvPr id="95235" name="Text Box 3"/>
          <p:cNvSpPr txBox="1">
            <a:spLocks noGrp="1" noChangeArrowheads="1"/>
          </p:cNvSpPr>
          <p:nvPr>
            <p:ph type="body" idx="1"/>
          </p:nvPr>
        </p:nvSpPr>
        <p:spPr>
          <a:xfrm>
            <a:off x="914400" y="4343400"/>
            <a:ext cx="5021263" cy="4029075"/>
          </a:xfrm>
          <a:noFill/>
          <a:ln/>
        </p:spPr>
        <p:txBody>
          <a:bodyPr wrap="none" anchor="ctr"/>
          <a:lstStyle/>
          <a:p>
            <a:r>
              <a:rPr lang="en-GB"/>
              <a:t>The intention of Risk oriented Testing is to design software testing within the given constraints (effort, time, availability, etc) in such a way as to minimize as much as possible previous identified risks</a:t>
            </a:r>
          </a:p>
          <a:p>
            <a:endParaRPr lang="en-GB"/>
          </a:p>
          <a:p>
            <a:r>
              <a:rPr lang="en-GB"/>
              <a:t>Minimizing project and product risks</a:t>
            </a:r>
            <a:endParaRPr lang="en-US"/>
          </a:p>
          <a:p>
            <a:endParaRPr lang="en-US"/>
          </a:p>
        </p:txBody>
      </p:sp>
    </p:spTree>
    <p:extLst>
      <p:ext uri="{BB962C8B-B14F-4D97-AF65-F5344CB8AC3E}">
        <p14:creationId xmlns:p14="http://schemas.microsoft.com/office/powerpoint/2010/main" val="49100080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1F7D3-75D3-4243-A27B-1E2AE1217134}" type="slidenum">
              <a:rPr lang="en-US"/>
              <a:pPr/>
              <a:t>173</a:t>
            </a:fld>
            <a:endParaRPr lang="en-US"/>
          </a:p>
        </p:txBody>
      </p:sp>
      <p:sp>
        <p:nvSpPr>
          <p:cNvPr id="97282" name="Rectangle 2"/>
          <p:cNvSpPr txBox="1">
            <a:spLocks noGrp="1" noRot="1" noChangeAspect="1" noChangeArrowheads="1" noTextEdit="1"/>
          </p:cNvSpPr>
          <p:nvPr>
            <p:ph type="sldImg"/>
          </p:nvPr>
        </p:nvSpPr>
        <p:spPr>
          <a:xfrm>
            <a:off x="1141413" y="684213"/>
            <a:ext cx="4567237" cy="3425825"/>
          </a:xfrm>
          <a:ln/>
        </p:spPr>
      </p:sp>
      <p:sp>
        <p:nvSpPr>
          <p:cNvPr id="97283" name="Text Box 3"/>
          <p:cNvSpPr txBox="1">
            <a:spLocks noGrp="1" noChangeArrowheads="1"/>
          </p:cNvSpPr>
          <p:nvPr>
            <p:ph type="body" idx="1"/>
          </p:nvPr>
        </p:nvSpPr>
        <p:spPr>
          <a:xfrm>
            <a:off x="914400" y="4343400"/>
            <a:ext cx="5021263" cy="4029075"/>
          </a:xfrm>
          <a:noFill/>
          <a:ln/>
        </p:spPr>
        <p:txBody>
          <a:bodyPr wrap="none" anchor="ctr"/>
          <a:lstStyle/>
          <a:p>
            <a:r>
              <a:rPr lang="en-US"/>
              <a:t>Please refer the slide above.. It tells the intension of proper risk management</a:t>
            </a:r>
          </a:p>
          <a:p>
            <a:endParaRPr lang="en-US"/>
          </a:p>
        </p:txBody>
      </p:sp>
    </p:spTree>
    <p:extLst>
      <p:ext uri="{BB962C8B-B14F-4D97-AF65-F5344CB8AC3E}">
        <p14:creationId xmlns:p14="http://schemas.microsoft.com/office/powerpoint/2010/main" val="168139658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D3D46-8C94-4A02-B7E9-52AA26A58835}" type="slidenum">
              <a:rPr lang="en-US"/>
              <a:pPr/>
              <a:t>174</a:t>
            </a:fld>
            <a:endParaRPr lang="en-US"/>
          </a:p>
        </p:txBody>
      </p:sp>
      <p:sp>
        <p:nvSpPr>
          <p:cNvPr id="99330" name="Rectangle 2"/>
          <p:cNvSpPr txBox="1">
            <a:spLocks noGrp="1" noRot="1" noChangeAspect="1" noChangeArrowheads="1" noTextEdit="1"/>
          </p:cNvSpPr>
          <p:nvPr>
            <p:ph type="sldImg"/>
          </p:nvPr>
        </p:nvSpPr>
        <p:spPr>
          <a:xfrm>
            <a:off x="1141413" y="684213"/>
            <a:ext cx="4567237" cy="3425825"/>
          </a:xfrm>
          <a:ln/>
        </p:spPr>
      </p:sp>
      <p:sp>
        <p:nvSpPr>
          <p:cNvPr id="99331" name="Text Box 3"/>
          <p:cNvSpPr txBox="1">
            <a:spLocks noGrp="1" noChangeArrowheads="1"/>
          </p:cNvSpPr>
          <p:nvPr>
            <p:ph type="body" idx="1"/>
          </p:nvPr>
        </p:nvSpPr>
        <p:spPr>
          <a:xfrm>
            <a:off x="914400" y="4343400"/>
            <a:ext cx="5021263" cy="4029075"/>
          </a:xfrm>
          <a:noFill/>
          <a:ln/>
        </p:spPr>
        <p:txBody>
          <a:bodyPr wrap="none" anchor="ctr"/>
          <a:lstStyle/>
          <a:p>
            <a:r>
              <a:rPr lang="en-US"/>
              <a:t>Stakeholders involved in risk management includes:</a:t>
            </a:r>
          </a:p>
          <a:p>
            <a:endParaRPr lang="en-US"/>
          </a:p>
          <a:p>
            <a:r>
              <a:rPr lang="en-US"/>
              <a:t>Customer</a:t>
            </a:r>
          </a:p>
          <a:p>
            <a:r>
              <a:rPr lang="en-US"/>
              <a:t>Management</a:t>
            </a:r>
          </a:p>
          <a:p>
            <a:r>
              <a:rPr lang="en-US"/>
              <a:t>Project Manager</a:t>
            </a:r>
          </a:p>
          <a:p>
            <a:r>
              <a:rPr lang="en-US"/>
              <a:t>Test Manager</a:t>
            </a:r>
          </a:p>
          <a:p>
            <a:r>
              <a:rPr lang="en-US"/>
              <a:t>Developer</a:t>
            </a:r>
          </a:p>
          <a:p>
            <a:r>
              <a:rPr lang="en-US"/>
              <a:t>User</a:t>
            </a:r>
          </a:p>
          <a:p>
            <a:r>
              <a:rPr lang="en-US"/>
              <a:t>Tester etc.,</a:t>
            </a:r>
          </a:p>
          <a:p>
            <a:endParaRPr lang="en-US"/>
          </a:p>
        </p:txBody>
      </p:sp>
    </p:spTree>
    <p:extLst>
      <p:ext uri="{BB962C8B-B14F-4D97-AF65-F5344CB8AC3E}">
        <p14:creationId xmlns:p14="http://schemas.microsoft.com/office/powerpoint/2010/main" val="118215091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31E39-3395-4040-9311-AB1F91C0E390}" type="slidenum">
              <a:rPr lang="en-US"/>
              <a:pPr/>
              <a:t>175</a:t>
            </a:fld>
            <a:endParaRPr lang="en-US"/>
          </a:p>
        </p:txBody>
      </p:sp>
      <p:sp>
        <p:nvSpPr>
          <p:cNvPr id="101378" name="Rectangle 2"/>
          <p:cNvSpPr txBox="1">
            <a:spLocks noGrp="1" noRot="1" noChangeAspect="1" noChangeArrowheads="1" noTextEdit="1"/>
          </p:cNvSpPr>
          <p:nvPr>
            <p:ph type="sldImg"/>
          </p:nvPr>
        </p:nvSpPr>
        <p:spPr>
          <a:xfrm>
            <a:off x="1141413" y="684213"/>
            <a:ext cx="4567237" cy="3425825"/>
          </a:xfrm>
          <a:ln/>
        </p:spPr>
      </p:sp>
      <p:sp>
        <p:nvSpPr>
          <p:cNvPr id="101379" name="Text Box 3"/>
          <p:cNvSpPr txBox="1">
            <a:spLocks noGrp="1" noChangeArrowheads="1"/>
          </p:cNvSpPr>
          <p:nvPr>
            <p:ph type="body" idx="1"/>
          </p:nvPr>
        </p:nvSpPr>
        <p:spPr>
          <a:xfrm>
            <a:off x="914400" y="4343400"/>
            <a:ext cx="5021263" cy="4029075"/>
          </a:xfrm>
          <a:noFill/>
          <a:ln/>
        </p:spPr>
        <p:txBody>
          <a:bodyPr wrap="none" anchor="ctr"/>
          <a:lstStyle/>
          <a:p>
            <a:r>
              <a:rPr lang="en-US"/>
              <a:t>Roles and responsibilities of each stakeholders involved is explained here</a:t>
            </a:r>
          </a:p>
          <a:p>
            <a:endParaRPr lang="en-US"/>
          </a:p>
        </p:txBody>
      </p:sp>
    </p:spTree>
    <p:extLst>
      <p:ext uri="{BB962C8B-B14F-4D97-AF65-F5344CB8AC3E}">
        <p14:creationId xmlns:p14="http://schemas.microsoft.com/office/powerpoint/2010/main" val="347464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92310-CBE3-4583-A855-3844ECC2B159}" type="slidenum">
              <a:rPr lang="en-US"/>
              <a:pPr/>
              <a:t>17</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t>Test Plan creation is very important in STLC as it provides a mechanism to prevent the defects that are likely to occur in later phases.. Prevention is always better than curing. It should start as soon as possible in the life cycle</a:t>
            </a:r>
          </a:p>
        </p:txBody>
      </p:sp>
    </p:spTree>
    <p:extLst>
      <p:ext uri="{BB962C8B-B14F-4D97-AF65-F5344CB8AC3E}">
        <p14:creationId xmlns:p14="http://schemas.microsoft.com/office/powerpoint/2010/main" val="5949162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6F19A-C7DD-4FEE-A0CE-217998DD406F}" type="slidenum">
              <a:rPr lang="en-US"/>
              <a:pPr/>
              <a:t>176</a:t>
            </a:fld>
            <a:endParaRPr lang="en-US"/>
          </a:p>
        </p:txBody>
      </p:sp>
      <p:sp>
        <p:nvSpPr>
          <p:cNvPr id="103426" name="Rectangle 2"/>
          <p:cNvSpPr txBox="1">
            <a:spLocks noGrp="1" noRot="1" noChangeAspect="1" noChangeArrowheads="1" noTextEdit="1"/>
          </p:cNvSpPr>
          <p:nvPr>
            <p:ph type="sldImg"/>
          </p:nvPr>
        </p:nvSpPr>
        <p:spPr>
          <a:xfrm>
            <a:off x="1141413" y="684213"/>
            <a:ext cx="4567237" cy="3425825"/>
          </a:xfrm>
          <a:ln/>
        </p:spPr>
      </p:sp>
      <p:sp>
        <p:nvSpPr>
          <p:cNvPr id="103427" name="Text Box 3"/>
          <p:cNvSpPr txBox="1">
            <a:spLocks noGrp="1" noChangeArrowheads="1"/>
          </p:cNvSpPr>
          <p:nvPr>
            <p:ph type="body" idx="1"/>
          </p:nvPr>
        </p:nvSpPr>
        <p:spPr>
          <a:xfrm>
            <a:off x="914400" y="4343400"/>
            <a:ext cx="5021263" cy="4029075"/>
          </a:xfrm>
          <a:noFill/>
          <a:ln/>
        </p:spPr>
        <p:txBody>
          <a:bodyPr wrap="none" anchor="ctr"/>
          <a:lstStyle/>
          <a:p>
            <a:r>
              <a:rPr lang="en-US" b="1" u="sng"/>
              <a:t>Risk management Life Cycle:</a:t>
            </a:r>
          </a:p>
          <a:p>
            <a:endParaRPr lang="en-US" b="1" u="sng"/>
          </a:p>
          <a:p>
            <a:pPr>
              <a:buFont typeface="Wingdings" pitchFamily="2" charset="2"/>
              <a:buNone/>
            </a:pPr>
            <a:r>
              <a:rPr lang="en-GB"/>
              <a:t>Identification of the Risk context</a:t>
            </a:r>
          </a:p>
          <a:p>
            <a:pPr>
              <a:buFont typeface="Wingdings" pitchFamily="2" charset="2"/>
              <a:buNone/>
            </a:pPr>
            <a:r>
              <a:rPr lang="en-GB"/>
              <a:t>Risk Identification</a:t>
            </a:r>
          </a:p>
          <a:p>
            <a:pPr>
              <a:buFont typeface="Wingdings" pitchFamily="2" charset="2"/>
              <a:buNone/>
            </a:pPr>
            <a:r>
              <a:rPr lang="en-GB"/>
              <a:t>Risk Analysis and Risk Evaluation</a:t>
            </a:r>
          </a:p>
          <a:p>
            <a:pPr>
              <a:buFont typeface="Wingdings" pitchFamily="2" charset="2"/>
              <a:buNone/>
            </a:pPr>
            <a:r>
              <a:rPr lang="en-GB"/>
              <a:t>Risk Control and Treatment</a:t>
            </a:r>
          </a:p>
          <a:p>
            <a:pPr>
              <a:buFont typeface="Wingdings" pitchFamily="2" charset="2"/>
              <a:buNone/>
            </a:pPr>
            <a:r>
              <a:rPr lang="en-GB"/>
              <a:t>Risk Verification and Monitoring</a:t>
            </a:r>
            <a:endParaRPr lang="en-US"/>
          </a:p>
          <a:p>
            <a:endParaRPr lang="en-US"/>
          </a:p>
        </p:txBody>
      </p:sp>
    </p:spTree>
    <p:extLst>
      <p:ext uri="{BB962C8B-B14F-4D97-AF65-F5344CB8AC3E}">
        <p14:creationId xmlns:p14="http://schemas.microsoft.com/office/powerpoint/2010/main" val="4148399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1FA25-058C-4319-9E57-9F6008DA1BC8}" type="slidenum">
              <a:rPr lang="en-US"/>
              <a:pPr/>
              <a:t>177</a:t>
            </a:fld>
            <a:endParaRPr lang="en-US"/>
          </a:p>
        </p:txBody>
      </p:sp>
      <p:sp>
        <p:nvSpPr>
          <p:cNvPr id="105474" name="Rectangle 2"/>
          <p:cNvSpPr txBox="1">
            <a:spLocks noGrp="1" noRot="1" noChangeAspect="1" noChangeArrowheads="1" noTextEdit="1"/>
          </p:cNvSpPr>
          <p:nvPr>
            <p:ph type="sldImg"/>
          </p:nvPr>
        </p:nvSpPr>
        <p:spPr>
          <a:xfrm>
            <a:off x="1141413" y="684213"/>
            <a:ext cx="4567237" cy="3425825"/>
          </a:xfrm>
          <a:ln/>
        </p:spPr>
      </p:sp>
      <p:sp>
        <p:nvSpPr>
          <p:cNvPr id="105475" name="Text Box 3"/>
          <p:cNvSpPr txBox="1">
            <a:spLocks noGrp="1" noChangeArrowheads="1"/>
          </p:cNvSpPr>
          <p:nvPr>
            <p:ph type="body" idx="1"/>
          </p:nvPr>
        </p:nvSpPr>
        <p:spPr>
          <a:xfrm>
            <a:off x="914400" y="4343400"/>
            <a:ext cx="5021263" cy="4029075"/>
          </a:xfrm>
          <a:noFill/>
          <a:ln/>
        </p:spPr>
        <p:txBody>
          <a:bodyPr wrap="none" anchor="ctr"/>
          <a:lstStyle/>
          <a:p>
            <a:r>
              <a:rPr lang="en-GB"/>
              <a:t>The Risk context must be defined right at the beginning of the Risk evaluation. This is the first step in risk management.</a:t>
            </a:r>
          </a:p>
          <a:p>
            <a:endParaRPr lang="en-GB"/>
          </a:p>
          <a:p>
            <a:r>
              <a:rPr lang="en-GB"/>
              <a:t>It comprises the project stakeholders, the agreed-upon project goals and results, and the scope and delimitations of risk management within the project context</a:t>
            </a:r>
            <a:endParaRPr lang="en-US"/>
          </a:p>
          <a:p>
            <a:endParaRPr lang="en-US"/>
          </a:p>
        </p:txBody>
      </p:sp>
    </p:spTree>
    <p:extLst>
      <p:ext uri="{BB962C8B-B14F-4D97-AF65-F5344CB8AC3E}">
        <p14:creationId xmlns:p14="http://schemas.microsoft.com/office/powerpoint/2010/main" val="176885136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A77BC6-9C7B-4646-8901-A5EC94E627AE}" type="slidenum">
              <a:rPr lang="en-US"/>
              <a:pPr/>
              <a:t>178</a:t>
            </a:fld>
            <a:endParaRPr lang="en-US"/>
          </a:p>
        </p:txBody>
      </p:sp>
      <p:sp>
        <p:nvSpPr>
          <p:cNvPr id="107522" name="Rectangle 2"/>
          <p:cNvSpPr txBox="1">
            <a:spLocks noGrp="1" noRot="1" noChangeAspect="1" noChangeArrowheads="1" noTextEdit="1"/>
          </p:cNvSpPr>
          <p:nvPr>
            <p:ph type="sldImg"/>
          </p:nvPr>
        </p:nvSpPr>
        <p:spPr>
          <a:xfrm>
            <a:off x="1141413" y="684213"/>
            <a:ext cx="4567237" cy="3425825"/>
          </a:xfrm>
          <a:ln/>
        </p:spPr>
      </p:sp>
      <p:sp>
        <p:nvSpPr>
          <p:cNvPr id="107523" name="Text Box 3"/>
          <p:cNvSpPr txBox="1">
            <a:spLocks noGrp="1" noChangeArrowheads="1"/>
          </p:cNvSpPr>
          <p:nvPr>
            <p:ph type="body" idx="1"/>
          </p:nvPr>
        </p:nvSpPr>
        <p:spPr>
          <a:xfrm>
            <a:off x="914400" y="4343400"/>
            <a:ext cx="5021263" cy="4029075"/>
          </a:xfrm>
          <a:noFill/>
          <a:ln/>
        </p:spPr>
        <p:txBody>
          <a:bodyPr wrap="none" anchor="ctr"/>
          <a:lstStyle/>
          <a:p>
            <a:r>
              <a:rPr lang="en-US"/>
              <a:t>Risk can be identified through Brainstorming..</a:t>
            </a:r>
          </a:p>
          <a:p>
            <a:endParaRPr lang="en-US"/>
          </a:p>
          <a:p>
            <a:r>
              <a:rPr lang="en-US"/>
              <a:t>Brainstorming – Group of people sitting together, everyone saying one, one risk based on their intuition and experience. There are also many other techniques like risk checklist, estimations etc.,</a:t>
            </a:r>
          </a:p>
          <a:p>
            <a:endParaRPr lang="en-US"/>
          </a:p>
          <a:p>
            <a:r>
              <a:rPr lang="en-US" b="1" u="sng"/>
              <a:t>Common Risk Factors:</a:t>
            </a:r>
          </a:p>
          <a:p>
            <a:endParaRPr lang="en-US" b="1" u="sng"/>
          </a:p>
          <a:p>
            <a:pPr>
              <a:buFont typeface="Wingdings" pitchFamily="2" charset="2"/>
              <a:buNone/>
            </a:pPr>
            <a:r>
              <a:rPr lang="en-US"/>
              <a:t>Management</a:t>
            </a:r>
          </a:p>
          <a:p>
            <a:pPr>
              <a:buFont typeface="Wingdings" pitchFamily="2" charset="2"/>
              <a:buNone/>
            </a:pPr>
            <a:r>
              <a:rPr lang="en-US"/>
              <a:t>Predictable Risks Ignored</a:t>
            </a:r>
          </a:p>
          <a:p>
            <a:pPr>
              <a:buFont typeface="Wingdings" pitchFamily="2" charset="2"/>
              <a:buNone/>
            </a:pPr>
            <a:r>
              <a:rPr lang="en-US"/>
              <a:t>Disciplines Not Uniformly Applied</a:t>
            </a:r>
          </a:p>
          <a:p>
            <a:pPr>
              <a:buFont typeface="Wingdings" pitchFamily="2" charset="2"/>
              <a:buNone/>
            </a:pPr>
            <a:r>
              <a:rPr lang="en-US"/>
              <a:t>Poor Training</a:t>
            </a:r>
          </a:p>
          <a:p>
            <a:pPr>
              <a:buFont typeface="Wingdings" pitchFamily="2" charset="2"/>
              <a:buNone/>
            </a:pPr>
            <a:r>
              <a:rPr lang="en-US"/>
              <a:t>Fallacy of Easy Solutions</a:t>
            </a:r>
          </a:p>
          <a:p>
            <a:pPr>
              <a:buFont typeface="Wingdings" pitchFamily="2" charset="2"/>
              <a:buNone/>
            </a:pPr>
            <a:r>
              <a:rPr lang="en-US"/>
              <a:t>Inadequate Work Plans</a:t>
            </a:r>
          </a:p>
          <a:p>
            <a:pPr>
              <a:buFont typeface="Wingdings" pitchFamily="2" charset="2"/>
              <a:buNone/>
            </a:pPr>
            <a:r>
              <a:rPr lang="en-US"/>
              <a:t>Schedule Reality</a:t>
            </a:r>
          </a:p>
          <a:p>
            <a:pPr>
              <a:buFont typeface="Wingdings" pitchFamily="2" charset="2"/>
              <a:buNone/>
            </a:pPr>
            <a:r>
              <a:rPr lang="en-US"/>
              <a:t>Delivery Focus</a:t>
            </a:r>
          </a:p>
          <a:p>
            <a:pPr>
              <a:buFont typeface="Wingdings" pitchFamily="2" charset="2"/>
              <a:buNone/>
            </a:pPr>
            <a:r>
              <a:rPr lang="en-US"/>
              <a:t>Customer Responsibility</a:t>
            </a:r>
          </a:p>
          <a:p>
            <a:pPr>
              <a:buFont typeface="Wingdings" pitchFamily="2" charset="2"/>
              <a:buNone/>
            </a:pPr>
            <a:r>
              <a:rPr lang="en-US"/>
              <a:t>Methods and Tool Selection</a:t>
            </a:r>
          </a:p>
          <a:p>
            <a:endParaRPr lang="en-US"/>
          </a:p>
        </p:txBody>
      </p:sp>
    </p:spTree>
    <p:extLst>
      <p:ext uri="{BB962C8B-B14F-4D97-AF65-F5344CB8AC3E}">
        <p14:creationId xmlns:p14="http://schemas.microsoft.com/office/powerpoint/2010/main" val="206494301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A3D64-D10E-41CD-B926-EE54B4219BA6}" type="slidenum">
              <a:rPr lang="en-US"/>
              <a:pPr/>
              <a:t>179</a:t>
            </a:fld>
            <a:endParaRPr lang="en-US"/>
          </a:p>
        </p:txBody>
      </p:sp>
      <p:sp>
        <p:nvSpPr>
          <p:cNvPr id="109570" name="Rectangle 2"/>
          <p:cNvSpPr txBox="1">
            <a:spLocks noGrp="1" noRot="1" noChangeAspect="1" noChangeArrowheads="1" noTextEdit="1"/>
          </p:cNvSpPr>
          <p:nvPr>
            <p:ph type="sldImg"/>
          </p:nvPr>
        </p:nvSpPr>
        <p:spPr>
          <a:xfrm>
            <a:off x="1141413" y="684213"/>
            <a:ext cx="4567237" cy="3425825"/>
          </a:xfrm>
          <a:ln/>
        </p:spPr>
      </p:sp>
      <p:sp>
        <p:nvSpPr>
          <p:cNvPr id="109571" name="Text Box 3"/>
          <p:cNvSpPr txBox="1">
            <a:spLocks noGrp="1" noChangeArrowheads="1"/>
          </p:cNvSpPr>
          <p:nvPr>
            <p:ph type="body" idx="1"/>
          </p:nvPr>
        </p:nvSpPr>
        <p:spPr>
          <a:xfrm>
            <a:off x="914400" y="4343400"/>
            <a:ext cx="5021263" cy="4029075"/>
          </a:xfrm>
          <a:noFill/>
          <a:ln/>
        </p:spPr>
        <p:txBody>
          <a:bodyPr wrap="none" anchor="ctr"/>
          <a:lstStyle/>
          <a:p>
            <a:r>
              <a:rPr lang="en-US"/>
              <a:t>Risks can also be identified using different techniques like:</a:t>
            </a:r>
          </a:p>
          <a:p>
            <a:pPr lvl="1">
              <a:lnSpc>
                <a:spcPct val="143000"/>
              </a:lnSpc>
            </a:pPr>
            <a:r>
              <a:rPr lang="en-GB" sz="1400"/>
              <a:t>Expert Interviews and questionnaires</a:t>
            </a:r>
          </a:p>
          <a:p>
            <a:pPr lvl="1">
              <a:lnSpc>
                <a:spcPct val="143000"/>
              </a:lnSpc>
            </a:pPr>
            <a:r>
              <a:rPr lang="en-GB" sz="1400"/>
              <a:t>Independent estimations ( audits, assessments )</a:t>
            </a:r>
          </a:p>
          <a:p>
            <a:pPr lvl="1">
              <a:lnSpc>
                <a:spcPct val="143000"/>
              </a:lnSpc>
            </a:pPr>
            <a:r>
              <a:rPr lang="en-GB" sz="1400"/>
              <a:t>Risk workshops</a:t>
            </a:r>
          </a:p>
          <a:p>
            <a:pPr lvl="1">
              <a:lnSpc>
                <a:spcPct val="143000"/>
              </a:lnSpc>
            </a:pPr>
            <a:r>
              <a:rPr lang="en-GB" sz="1400"/>
              <a:t>Risk brainstorming</a:t>
            </a:r>
          </a:p>
          <a:p>
            <a:pPr lvl="1">
              <a:lnSpc>
                <a:spcPct val="143000"/>
              </a:lnSpc>
            </a:pPr>
            <a:r>
              <a:rPr lang="en-GB" sz="1400"/>
              <a:t>Use of Risk templates and checklists</a:t>
            </a:r>
          </a:p>
          <a:p>
            <a:pPr lvl="1">
              <a:lnSpc>
                <a:spcPct val="143000"/>
              </a:lnSpc>
            </a:pPr>
            <a:r>
              <a:rPr lang="en-GB" sz="1400"/>
              <a:t>Experiences from Completed projects</a:t>
            </a:r>
          </a:p>
          <a:p>
            <a:pPr lvl="1">
              <a:lnSpc>
                <a:spcPct val="143000"/>
              </a:lnSpc>
            </a:pPr>
            <a:endParaRPr lang="en-GB" sz="1400"/>
          </a:p>
          <a:p>
            <a:pPr lvl="1">
              <a:lnSpc>
                <a:spcPct val="143000"/>
              </a:lnSpc>
            </a:pPr>
            <a:r>
              <a:rPr lang="en-GB" sz="1400"/>
              <a:t>Once the risk has been identified, it has to be ranked based on severity </a:t>
            </a:r>
            <a:endParaRPr lang="en-US" sz="1400"/>
          </a:p>
          <a:p>
            <a:endParaRPr lang="en-US"/>
          </a:p>
        </p:txBody>
      </p:sp>
    </p:spTree>
    <p:extLst>
      <p:ext uri="{BB962C8B-B14F-4D97-AF65-F5344CB8AC3E}">
        <p14:creationId xmlns:p14="http://schemas.microsoft.com/office/powerpoint/2010/main" val="144055327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D06E4-7EF1-442C-ABE8-B97D418F5085}" type="slidenum">
              <a:rPr lang="en-US"/>
              <a:pPr/>
              <a:t>180</a:t>
            </a:fld>
            <a:endParaRPr lang="en-US"/>
          </a:p>
        </p:txBody>
      </p:sp>
      <p:sp>
        <p:nvSpPr>
          <p:cNvPr id="111618" name="Rectangle 2"/>
          <p:cNvSpPr txBox="1">
            <a:spLocks noGrp="1" noRot="1" noChangeAspect="1" noChangeArrowheads="1" noTextEdit="1"/>
          </p:cNvSpPr>
          <p:nvPr>
            <p:ph type="sldImg"/>
          </p:nvPr>
        </p:nvSpPr>
        <p:spPr>
          <a:xfrm>
            <a:off x="1141413" y="684213"/>
            <a:ext cx="4567237" cy="3425825"/>
          </a:xfrm>
          <a:ln/>
        </p:spPr>
      </p:sp>
      <p:sp>
        <p:nvSpPr>
          <p:cNvPr id="111619" name="Text Box 3"/>
          <p:cNvSpPr txBox="1">
            <a:spLocks noGrp="1" noChangeArrowheads="1"/>
          </p:cNvSpPr>
          <p:nvPr>
            <p:ph type="body" idx="1"/>
          </p:nvPr>
        </p:nvSpPr>
        <p:spPr>
          <a:xfrm>
            <a:off x="914400" y="4343400"/>
            <a:ext cx="5021263" cy="4029075"/>
          </a:xfrm>
          <a:noFill/>
          <a:ln/>
        </p:spPr>
        <p:txBody>
          <a:bodyPr wrap="none" anchor="ctr"/>
          <a:lstStyle/>
          <a:p>
            <a:r>
              <a:rPr lang="en-US"/>
              <a:t>Group of people identifying risks includes executives, external consultants, project managers etc., They may have vast experience on dealing with different sort of risks in their experience</a:t>
            </a:r>
          </a:p>
          <a:p>
            <a:endParaRPr lang="en-US"/>
          </a:p>
          <a:p>
            <a:endParaRPr lang="en-US"/>
          </a:p>
        </p:txBody>
      </p:sp>
    </p:spTree>
    <p:extLst>
      <p:ext uri="{BB962C8B-B14F-4D97-AF65-F5344CB8AC3E}">
        <p14:creationId xmlns:p14="http://schemas.microsoft.com/office/powerpoint/2010/main" val="26744984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87C63-D986-4437-B79A-29F181190E7F}" type="slidenum">
              <a:rPr lang="en-US"/>
              <a:pPr/>
              <a:t>181</a:t>
            </a:fld>
            <a:endParaRPr lang="en-US"/>
          </a:p>
        </p:txBody>
      </p:sp>
      <p:sp>
        <p:nvSpPr>
          <p:cNvPr id="113666" name="Rectangle 2"/>
          <p:cNvSpPr txBox="1">
            <a:spLocks noGrp="1" noRot="1" noChangeAspect="1" noChangeArrowheads="1" noTextEdit="1"/>
          </p:cNvSpPr>
          <p:nvPr>
            <p:ph type="sldImg"/>
          </p:nvPr>
        </p:nvSpPr>
        <p:spPr>
          <a:xfrm>
            <a:off x="1141413" y="684213"/>
            <a:ext cx="4567237" cy="3425825"/>
          </a:xfrm>
          <a:ln/>
        </p:spPr>
      </p:sp>
      <p:sp>
        <p:nvSpPr>
          <p:cNvPr id="113667" name="Text Box 3"/>
          <p:cNvSpPr txBox="1">
            <a:spLocks noGrp="1" noChangeArrowheads="1"/>
          </p:cNvSpPr>
          <p:nvPr>
            <p:ph type="body" idx="1"/>
          </p:nvPr>
        </p:nvSpPr>
        <p:spPr>
          <a:xfrm>
            <a:off x="914400" y="4343400"/>
            <a:ext cx="5021263" cy="4029075"/>
          </a:xfrm>
          <a:noFill/>
          <a:ln/>
        </p:spPr>
        <p:txBody>
          <a:bodyPr wrap="none" anchor="ctr"/>
          <a:lstStyle/>
          <a:p>
            <a:r>
              <a:rPr lang="en-US"/>
              <a:t>Risk workshop is a formal meeting for gathering possible risks</a:t>
            </a:r>
          </a:p>
          <a:p>
            <a:endParaRPr lang="en-US"/>
          </a:p>
        </p:txBody>
      </p:sp>
    </p:spTree>
    <p:extLst>
      <p:ext uri="{BB962C8B-B14F-4D97-AF65-F5344CB8AC3E}">
        <p14:creationId xmlns:p14="http://schemas.microsoft.com/office/powerpoint/2010/main" val="203904297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532E4-6EA8-4E2A-8174-2C2C1832ACCF}" type="slidenum">
              <a:rPr lang="en-US"/>
              <a:pPr/>
              <a:t>182</a:t>
            </a:fld>
            <a:endParaRPr lang="en-US"/>
          </a:p>
        </p:txBody>
      </p:sp>
      <p:sp>
        <p:nvSpPr>
          <p:cNvPr id="115714" name="Rectangle 2"/>
          <p:cNvSpPr txBox="1">
            <a:spLocks noGrp="1" noRot="1" noChangeAspect="1" noChangeArrowheads="1" noTextEdit="1"/>
          </p:cNvSpPr>
          <p:nvPr>
            <p:ph type="sldImg"/>
          </p:nvPr>
        </p:nvSpPr>
        <p:spPr>
          <a:xfrm>
            <a:off x="1141413" y="684213"/>
            <a:ext cx="4567237" cy="3425825"/>
          </a:xfrm>
          <a:ln/>
        </p:spPr>
      </p:sp>
      <p:sp>
        <p:nvSpPr>
          <p:cNvPr id="115715" name="Text Box 3"/>
          <p:cNvSpPr txBox="1">
            <a:spLocks noGrp="1" noChangeArrowheads="1"/>
          </p:cNvSpPr>
          <p:nvPr>
            <p:ph type="body" idx="1"/>
          </p:nvPr>
        </p:nvSpPr>
        <p:spPr>
          <a:xfrm>
            <a:off x="914400" y="4343400"/>
            <a:ext cx="5021263" cy="4029075"/>
          </a:xfrm>
          <a:noFill/>
          <a:ln/>
        </p:spPr>
        <p:txBody>
          <a:bodyPr wrap="none" anchor="ctr"/>
          <a:lstStyle/>
          <a:p>
            <a:r>
              <a:rPr lang="en-US"/>
              <a:t>It includes a risk manager as a organizer for identifying risks from the team</a:t>
            </a:r>
          </a:p>
          <a:p>
            <a:endParaRPr lang="en-US"/>
          </a:p>
        </p:txBody>
      </p:sp>
    </p:spTree>
    <p:extLst>
      <p:ext uri="{BB962C8B-B14F-4D97-AF65-F5344CB8AC3E}">
        <p14:creationId xmlns:p14="http://schemas.microsoft.com/office/powerpoint/2010/main" val="273269770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4E585-A8D7-4EAE-A099-F7038DD8E91B}" type="slidenum">
              <a:rPr lang="en-US"/>
              <a:pPr/>
              <a:t>183</a:t>
            </a:fld>
            <a:endParaRPr lang="en-US"/>
          </a:p>
        </p:txBody>
      </p:sp>
      <p:sp>
        <p:nvSpPr>
          <p:cNvPr id="117762" name="Rectangle 2"/>
          <p:cNvSpPr txBox="1">
            <a:spLocks noGrp="1" noRot="1" noChangeAspect="1" noChangeArrowheads="1" noTextEdit="1"/>
          </p:cNvSpPr>
          <p:nvPr>
            <p:ph type="sldImg"/>
          </p:nvPr>
        </p:nvSpPr>
        <p:spPr>
          <a:xfrm>
            <a:off x="1141413" y="684213"/>
            <a:ext cx="4567237" cy="3425825"/>
          </a:xfrm>
          <a:ln/>
        </p:spPr>
      </p:sp>
      <p:sp>
        <p:nvSpPr>
          <p:cNvPr id="117763" name="Text Box 3"/>
          <p:cNvSpPr txBox="1">
            <a:spLocks noGrp="1" noChangeArrowheads="1"/>
          </p:cNvSpPr>
          <p:nvPr>
            <p:ph type="body" idx="1"/>
          </p:nvPr>
        </p:nvSpPr>
        <p:spPr>
          <a:xfrm>
            <a:off x="914400" y="4343400"/>
            <a:ext cx="5021263" cy="4029075"/>
          </a:xfrm>
          <a:noFill/>
          <a:ln/>
        </p:spPr>
        <p:txBody>
          <a:bodyPr wrap="none" anchor="ctr"/>
          <a:lstStyle/>
          <a:p>
            <a:r>
              <a:rPr lang="en-US"/>
              <a:t>Brainstorming is a quick solution way of identifying risks. The project situation is explained and the team comes up with different identified risks from their experience.. Duplicates are removed and the final list is taken</a:t>
            </a:r>
          </a:p>
          <a:p>
            <a:endParaRPr lang="en-US"/>
          </a:p>
        </p:txBody>
      </p:sp>
    </p:spTree>
    <p:extLst>
      <p:ext uri="{BB962C8B-B14F-4D97-AF65-F5344CB8AC3E}">
        <p14:creationId xmlns:p14="http://schemas.microsoft.com/office/powerpoint/2010/main" val="420502442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56495-9529-4475-8797-B05FCAEE81B1}" type="slidenum">
              <a:rPr lang="en-US"/>
              <a:pPr/>
              <a:t>184</a:t>
            </a:fld>
            <a:endParaRPr lang="en-US"/>
          </a:p>
        </p:txBody>
      </p:sp>
      <p:sp>
        <p:nvSpPr>
          <p:cNvPr id="119810" name="Rectangle 2"/>
          <p:cNvSpPr txBox="1">
            <a:spLocks noGrp="1" noRot="1" noChangeAspect="1" noChangeArrowheads="1" noTextEdit="1"/>
          </p:cNvSpPr>
          <p:nvPr>
            <p:ph type="sldImg"/>
          </p:nvPr>
        </p:nvSpPr>
        <p:spPr>
          <a:xfrm>
            <a:off x="1141413" y="684213"/>
            <a:ext cx="4567237" cy="3425825"/>
          </a:xfrm>
          <a:ln/>
        </p:spPr>
      </p:sp>
      <p:sp>
        <p:nvSpPr>
          <p:cNvPr id="119811" name="Text Box 3"/>
          <p:cNvSpPr txBox="1">
            <a:spLocks noGrp="1" noChangeArrowheads="1"/>
          </p:cNvSpPr>
          <p:nvPr>
            <p:ph type="body" idx="1"/>
          </p:nvPr>
        </p:nvSpPr>
        <p:spPr>
          <a:xfrm>
            <a:off x="914400" y="4343400"/>
            <a:ext cx="5021263" cy="4029075"/>
          </a:xfrm>
          <a:noFill/>
          <a:ln/>
        </p:spPr>
        <p:txBody>
          <a:bodyPr wrap="none" anchor="ctr"/>
          <a:lstStyle/>
          <a:p>
            <a:r>
              <a:rPr lang="en-US"/>
              <a:t>More on brainstorming in detail is explained here</a:t>
            </a:r>
          </a:p>
          <a:p>
            <a:endParaRPr lang="en-US"/>
          </a:p>
        </p:txBody>
      </p:sp>
    </p:spTree>
    <p:extLst>
      <p:ext uri="{BB962C8B-B14F-4D97-AF65-F5344CB8AC3E}">
        <p14:creationId xmlns:p14="http://schemas.microsoft.com/office/powerpoint/2010/main" val="33693613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671C7-9072-4BB3-BA9F-020C0944E565}" type="slidenum">
              <a:rPr lang="en-US"/>
              <a:pPr/>
              <a:t>185</a:t>
            </a:fld>
            <a:endParaRPr lang="en-US"/>
          </a:p>
        </p:txBody>
      </p:sp>
      <p:sp>
        <p:nvSpPr>
          <p:cNvPr id="121858" name="Rectangle 2"/>
          <p:cNvSpPr txBox="1">
            <a:spLocks noGrp="1" noRot="1" noChangeAspect="1" noChangeArrowheads="1" noTextEdit="1"/>
          </p:cNvSpPr>
          <p:nvPr>
            <p:ph type="sldImg"/>
          </p:nvPr>
        </p:nvSpPr>
        <p:spPr>
          <a:xfrm>
            <a:off x="1141413" y="684213"/>
            <a:ext cx="4567237" cy="3425825"/>
          </a:xfrm>
          <a:ln/>
        </p:spPr>
      </p:sp>
      <p:sp>
        <p:nvSpPr>
          <p:cNvPr id="121859" name="Text Box 3"/>
          <p:cNvSpPr txBox="1">
            <a:spLocks noGrp="1" noChangeArrowheads="1"/>
          </p:cNvSpPr>
          <p:nvPr>
            <p:ph type="body" idx="1"/>
          </p:nvPr>
        </p:nvSpPr>
        <p:spPr>
          <a:xfrm>
            <a:off x="914400" y="4343400"/>
            <a:ext cx="5021263" cy="4029075"/>
          </a:xfrm>
          <a:noFill/>
          <a:ln/>
        </p:spPr>
        <p:txBody>
          <a:bodyPr wrap="none" anchor="ctr"/>
          <a:lstStyle/>
          <a:p>
            <a:r>
              <a:rPr lang="en-US"/>
              <a:t>Checklist may be an effective and easy way to identify and backtrack risk identification.</a:t>
            </a:r>
          </a:p>
          <a:p>
            <a:endParaRPr lang="en-US"/>
          </a:p>
          <a:p>
            <a:r>
              <a:rPr lang="en-US"/>
              <a:t>It shares the people experiences from different projects and from different organizations</a:t>
            </a:r>
          </a:p>
          <a:p>
            <a:endParaRPr lang="en-US"/>
          </a:p>
        </p:txBody>
      </p:sp>
    </p:spTree>
    <p:extLst>
      <p:ext uri="{BB962C8B-B14F-4D97-AF65-F5344CB8AC3E}">
        <p14:creationId xmlns:p14="http://schemas.microsoft.com/office/powerpoint/2010/main" val="386709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61893-9A16-4754-A4B7-6D9FA35D23B3}" type="slidenum">
              <a:rPr lang="en-US"/>
              <a:pPr/>
              <a:t>18</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t>Considering the cost of testing involved in the entire project, it is always better to start testing as early as possible in testing life cycle to reduce COQ (</a:t>
            </a:r>
            <a:r>
              <a:rPr lang="en-US" err="1"/>
              <a:t>ie</a:t>
            </a:r>
            <a:r>
              <a:rPr lang="en-US"/>
              <a:t>., Cost of Quality). Keeping this in mind, test planning should begin at the same time when requirement definition starts.. Test plan is not a static document, it has to be detailed with application requirements and with following phases of SDLC</a:t>
            </a:r>
          </a:p>
        </p:txBody>
      </p:sp>
    </p:spTree>
    <p:extLst>
      <p:ext uri="{BB962C8B-B14F-4D97-AF65-F5344CB8AC3E}">
        <p14:creationId xmlns:p14="http://schemas.microsoft.com/office/powerpoint/2010/main" val="57153979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ED47E-44FF-4B15-96B2-43F248859336}" type="slidenum">
              <a:rPr lang="en-US"/>
              <a:pPr/>
              <a:t>186</a:t>
            </a:fld>
            <a:endParaRPr lang="en-US"/>
          </a:p>
        </p:txBody>
      </p:sp>
      <p:sp>
        <p:nvSpPr>
          <p:cNvPr id="123906" name="Rectangle 2"/>
          <p:cNvSpPr txBox="1">
            <a:spLocks noGrp="1" noRot="1" noChangeAspect="1" noChangeArrowheads="1" noTextEdit="1"/>
          </p:cNvSpPr>
          <p:nvPr>
            <p:ph type="sldImg"/>
          </p:nvPr>
        </p:nvSpPr>
        <p:spPr>
          <a:xfrm>
            <a:off x="1141413" y="684213"/>
            <a:ext cx="4567237" cy="3425825"/>
          </a:xfrm>
          <a:ln/>
        </p:spPr>
      </p:sp>
      <p:sp>
        <p:nvSpPr>
          <p:cNvPr id="123907" name="Text Box 3"/>
          <p:cNvSpPr txBox="1">
            <a:spLocks noGrp="1" noChangeArrowheads="1"/>
          </p:cNvSpPr>
          <p:nvPr>
            <p:ph type="body" idx="1"/>
          </p:nvPr>
        </p:nvSpPr>
        <p:spPr>
          <a:xfrm>
            <a:off x="914400" y="4343400"/>
            <a:ext cx="5021263" cy="4029075"/>
          </a:xfrm>
          <a:noFill/>
          <a:ln/>
        </p:spPr>
        <p:txBody>
          <a:bodyPr wrap="none" anchor="ctr"/>
          <a:lstStyle/>
          <a:p>
            <a:r>
              <a:rPr lang="en-US"/>
              <a:t>Risk Checklist example including risks is shown above</a:t>
            </a:r>
          </a:p>
          <a:p>
            <a:endParaRPr lang="en-US"/>
          </a:p>
          <a:p>
            <a:pPr>
              <a:lnSpc>
                <a:spcPct val="156000"/>
              </a:lnSpc>
            </a:pPr>
            <a:r>
              <a:rPr lang="en-GB" sz="1000"/>
              <a:t>Common Risks that occurs in projects are:</a:t>
            </a:r>
          </a:p>
          <a:p>
            <a:pPr lvl="1">
              <a:lnSpc>
                <a:spcPct val="156000"/>
              </a:lnSpc>
            </a:pPr>
            <a:r>
              <a:rPr lang="en-GB"/>
              <a:t>Insufficient top-level management support</a:t>
            </a:r>
          </a:p>
          <a:p>
            <a:pPr lvl="1">
              <a:lnSpc>
                <a:spcPct val="156000"/>
              </a:lnSpc>
            </a:pPr>
            <a:r>
              <a:rPr lang="en-GB"/>
              <a:t>Unrealistic schedules and budgets</a:t>
            </a:r>
          </a:p>
          <a:p>
            <a:pPr lvl="1">
              <a:lnSpc>
                <a:spcPct val="156000"/>
              </a:lnSpc>
            </a:pPr>
            <a:r>
              <a:rPr lang="en-GB"/>
              <a:t>Lack of user involvement; as a result, incompletely defined requirements and continuous requirement changes</a:t>
            </a:r>
          </a:p>
          <a:p>
            <a:pPr lvl="1">
              <a:lnSpc>
                <a:spcPct val="156000"/>
              </a:lnSpc>
            </a:pPr>
            <a:r>
              <a:rPr lang="en-GB"/>
              <a:t>Plans either missing or not detailed enough</a:t>
            </a:r>
          </a:p>
          <a:p>
            <a:pPr lvl="1">
              <a:lnSpc>
                <a:spcPct val="156000"/>
              </a:lnSpc>
            </a:pPr>
            <a:r>
              <a:rPr lang="en-GB"/>
              <a:t>Development of wrong functions and features</a:t>
            </a:r>
          </a:p>
          <a:p>
            <a:pPr lvl="1">
              <a:lnSpc>
                <a:spcPct val="156000"/>
              </a:lnSpc>
            </a:pPr>
            <a:r>
              <a:rPr lang="en-GB"/>
              <a:t>Development of a wrong or poor user interface</a:t>
            </a:r>
          </a:p>
          <a:p>
            <a:pPr lvl="1">
              <a:lnSpc>
                <a:spcPct val="156000"/>
              </a:lnSpc>
            </a:pPr>
            <a:r>
              <a:rPr lang="en-GB"/>
              <a:t>Unnecessary “gold-plating” of already sufficient functions and features</a:t>
            </a:r>
          </a:p>
          <a:p>
            <a:pPr lvl="1">
              <a:lnSpc>
                <a:spcPct val="156000"/>
              </a:lnSpc>
            </a:pPr>
            <a:r>
              <a:rPr lang="en-GB"/>
              <a:t>Insufficient qualification or poor productivity</a:t>
            </a:r>
            <a:endParaRPr lang="en-US"/>
          </a:p>
        </p:txBody>
      </p:sp>
    </p:spTree>
    <p:extLst>
      <p:ext uri="{BB962C8B-B14F-4D97-AF65-F5344CB8AC3E}">
        <p14:creationId xmlns:p14="http://schemas.microsoft.com/office/powerpoint/2010/main" val="128391482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9AC7D-BF7B-47FF-BDE9-4517EA8DCF2E}" type="slidenum">
              <a:rPr lang="en-US"/>
              <a:pPr/>
              <a:t>187</a:t>
            </a:fld>
            <a:endParaRPr lang="en-US"/>
          </a:p>
        </p:txBody>
      </p:sp>
      <p:sp>
        <p:nvSpPr>
          <p:cNvPr id="125954" name="Rectangle 2"/>
          <p:cNvSpPr txBox="1">
            <a:spLocks noGrp="1" noRot="1" noChangeAspect="1" noChangeArrowheads="1" noTextEdit="1"/>
          </p:cNvSpPr>
          <p:nvPr>
            <p:ph type="sldImg"/>
          </p:nvPr>
        </p:nvSpPr>
        <p:spPr>
          <a:xfrm>
            <a:off x="1141413" y="684213"/>
            <a:ext cx="4567237" cy="3425825"/>
          </a:xfrm>
          <a:ln/>
        </p:spPr>
      </p:sp>
      <p:sp>
        <p:nvSpPr>
          <p:cNvPr id="125955" name="Text Box 3"/>
          <p:cNvSpPr txBox="1">
            <a:spLocks noGrp="1" noChangeArrowheads="1"/>
          </p:cNvSpPr>
          <p:nvPr>
            <p:ph type="body" idx="1"/>
          </p:nvPr>
        </p:nvSpPr>
        <p:spPr>
          <a:xfrm>
            <a:off x="914400" y="4343400"/>
            <a:ext cx="5021263" cy="4029075"/>
          </a:xfrm>
          <a:noFill/>
          <a:ln/>
        </p:spPr>
        <p:txBody>
          <a:bodyPr wrap="none" anchor="ctr"/>
          <a:lstStyle/>
          <a:p>
            <a:r>
              <a:rPr lang="en-US"/>
              <a:t>Example for testing risks include:</a:t>
            </a:r>
          </a:p>
          <a:p>
            <a:endParaRPr lang="en-US"/>
          </a:p>
          <a:p>
            <a:r>
              <a:rPr lang="en-US"/>
              <a:t>New Technology</a:t>
            </a:r>
          </a:p>
          <a:p>
            <a:r>
              <a:rPr lang="en-US"/>
              <a:t>New Testing Tool</a:t>
            </a:r>
          </a:p>
          <a:p>
            <a:r>
              <a:rPr lang="en-US"/>
              <a:t>Testers competency etc.,</a:t>
            </a:r>
          </a:p>
          <a:p>
            <a:endParaRPr lang="en-US"/>
          </a:p>
        </p:txBody>
      </p:sp>
    </p:spTree>
    <p:extLst>
      <p:ext uri="{BB962C8B-B14F-4D97-AF65-F5344CB8AC3E}">
        <p14:creationId xmlns:p14="http://schemas.microsoft.com/office/powerpoint/2010/main" val="424184603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870B7-2E7D-470C-B8A1-BFFB911204FF}" type="slidenum">
              <a:rPr lang="en-US"/>
              <a:pPr/>
              <a:t>188</a:t>
            </a:fld>
            <a:endParaRPr lang="en-US"/>
          </a:p>
        </p:txBody>
      </p:sp>
      <p:sp>
        <p:nvSpPr>
          <p:cNvPr id="128002" name="Rectangle 2"/>
          <p:cNvSpPr txBox="1">
            <a:spLocks noGrp="1" noRot="1" noChangeAspect="1" noChangeArrowheads="1" noTextEdit="1"/>
          </p:cNvSpPr>
          <p:nvPr>
            <p:ph type="sldImg"/>
          </p:nvPr>
        </p:nvSpPr>
        <p:spPr>
          <a:xfrm>
            <a:off x="1141413" y="684213"/>
            <a:ext cx="4567237" cy="3425825"/>
          </a:xfrm>
          <a:ln/>
        </p:spPr>
      </p:sp>
      <p:sp>
        <p:nvSpPr>
          <p:cNvPr id="128003" name="Text Box 3"/>
          <p:cNvSpPr txBox="1">
            <a:spLocks noGrp="1" noChangeArrowheads="1"/>
          </p:cNvSpPr>
          <p:nvPr>
            <p:ph type="body" idx="1"/>
          </p:nvPr>
        </p:nvSpPr>
        <p:spPr>
          <a:xfrm>
            <a:off x="914400" y="4343400"/>
            <a:ext cx="5021263" cy="4029075"/>
          </a:xfrm>
          <a:noFill/>
          <a:ln/>
        </p:spPr>
        <p:txBody>
          <a:bodyPr wrap="none" anchor="ctr"/>
          <a:lstStyle/>
          <a:p>
            <a:r>
              <a:rPr lang="en-US"/>
              <a:t>The slide tells most common testing risks</a:t>
            </a:r>
          </a:p>
          <a:p>
            <a:endParaRPr lang="en-US"/>
          </a:p>
        </p:txBody>
      </p:sp>
    </p:spTree>
    <p:extLst>
      <p:ext uri="{BB962C8B-B14F-4D97-AF65-F5344CB8AC3E}">
        <p14:creationId xmlns:p14="http://schemas.microsoft.com/office/powerpoint/2010/main" val="63106681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C438C-5CD9-4D8B-9702-6E3B3018B1B9}" type="slidenum">
              <a:rPr lang="en-US"/>
              <a:pPr/>
              <a:t>189</a:t>
            </a:fld>
            <a:endParaRPr lang="en-US"/>
          </a:p>
        </p:txBody>
      </p:sp>
      <p:sp>
        <p:nvSpPr>
          <p:cNvPr id="130050" name="Rectangle 2"/>
          <p:cNvSpPr txBox="1">
            <a:spLocks noGrp="1" noRot="1" noChangeAspect="1" noChangeArrowheads="1" noTextEdit="1"/>
          </p:cNvSpPr>
          <p:nvPr>
            <p:ph type="sldImg"/>
          </p:nvPr>
        </p:nvSpPr>
        <p:spPr>
          <a:xfrm>
            <a:off x="1141413" y="684213"/>
            <a:ext cx="4567237" cy="3425825"/>
          </a:xfrm>
          <a:ln/>
        </p:spPr>
      </p:sp>
      <p:sp>
        <p:nvSpPr>
          <p:cNvPr id="130051" name="Text Box 3"/>
          <p:cNvSpPr txBox="1">
            <a:spLocks noGrp="1" noChangeArrowheads="1"/>
          </p:cNvSpPr>
          <p:nvPr>
            <p:ph type="body" idx="1"/>
          </p:nvPr>
        </p:nvSpPr>
        <p:spPr>
          <a:xfrm>
            <a:off x="914400" y="4343400"/>
            <a:ext cx="5021263" cy="4029075"/>
          </a:xfrm>
          <a:noFill/>
          <a:ln/>
        </p:spPr>
        <p:txBody>
          <a:bodyPr wrap="none" anchor="ctr"/>
          <a:lstStyle/>
          <a:p>
            <a:r>
              <a:rPr lang="en-US"/>
              <a:t>The slide tells most common testing risks</a:t>
            </a:r>
          </a:p>
          <a:p>
            <a:endParaRPr lang="en-US"/>
          </a:p>
        </p:txBody>
      </p:sp>
    </p:spTree>
    <p:extLst>
      <p:ext uri="{BB962C8B-B14F-4D97-AF65-F5344CB8AC3E}">
        <p14:creationId xmlns:p14="http://schemas.microsoft.com/office/powerpoint/2010/main" val="120474290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D455-CBF6-4556-8F0D-67185AA87F1F}" type="slidenum">
              <a:rPr lang="en-US"/>
              <a:pPr/>
              <a:t>190</a:t>
            </a:fld>
            <a:endParaRPr lang="en-US"/>
          </a:p>
        </p:txBody>
      </p:sp>
      <p:sp>
        <p:nvSpPr>
          <p:cNvPr id="132098" name="Rectangle 2"/>
          <p:cNvSpPr txBox="1">
            <a:spLocks noGrp="1" noRot="1" noChangeAspect="1" noChangeArrowheads="1" noTextEdit="1"/>
          </p:cNvSpPr>
          <p:nvPr>
            <p:ph type="sldImg"/>
          </p:nvPr>
        </p:nvSpPr>
        <p:spPr>
          <a:xfrm>
            <a:off x="1141413" y="684213"/>
            <a:ext cx="4567237" cy="3425825"/>
          </a:xfrm>
          <a:ln/>
        </p:spPr>
      </p:sp>
      <p:sp>
        <p:nvSpPr>
          <p:cNvPr id="132099" name="Text Box 3"/>
          <p:cNvSpPr txBox="1">
            <a:spLocks noGrp="1" noChangeArrowheads="1"/>
          </p:cNvSpPr>
          <p:nvPr>
            <p:ph type="body" idx="1"/>
          </p:nvPr>
        </p:nvSpPr>
        <p:spPr>
          <a:xfrm>
            <a:off x="914400" y="4343400"/>
            <a:ext cx="5021263" cy="4029075"/>
          </a:xfrm>
          <a:noFill/>
          <a:ln/>
        </p:spPr>
        <p:txBody>
          <a:bodyPr wrap="none" anchor="ctr"/>
          <a:lstStyle/>
          <a:p>
            <a:r>
              <a:rPr lang="en-US"/>
              <a:t>Once risks has been identified, it has to get categorized based on the characteristics of the defects</a:t>
            </a:r>
          </a:p>
          <a:p>
            <a:endParaRPr lang="en-US"/>
          </a:p>
          <a:p>
            <a:r>
              <a:rPr lang="en-US"/>
              <a:t>Its classified as External risks and Strategic risks.</a:t>
            </a:r>
          </a:p>
          <a:p>
            <a:endParaRPr lang="en-US"/>
          </a:p>
          <a:p>
            <a:r>
              <a:rPr lang="en-US"/>
              <a:t>We need to have a contingency plan for external risks.. </a:t>
            </a:r>
          </a:p>
          <a:p>
            <a:endParaRPr lang="en-US"/>
          </a:p>
          <a:p>
            <a:endParaRPr lang="en-US"/>
          </a:p>
          <a:p>
            <a:r>
              <a:rPr lang="en-US"/>
              <a:t>Proper contingency measures have to be planned in advance where it is suspected that location may get affected with external risks like heavy rains, earth quakes, </a:t>
            </a:r>
            <a:r>
              <a:rPr lang="en-US" err="1"/>
              <a:t>volcono’s</a:t>
            </a:r>
            <a:r>
              <a:rPr lang="en-US"/>
              <a:t> </a:t>
            </a:r>
            <a:r>
              <a:rPr lang="en-US" err="1"/>
              <a:t>etc</a:t>
            </a:r>
            <a:r>
              <a:rPr lang="en-US"/>
              <a:t> </a:t>
            </a:r>
          </a:p>
        </p:txBody>
      </p:sp>
    </p:spTree>
    <p:extLst>
      <p:ext uri="{BB962C8B-B14F-4D97-AF65-F5344CB8AC3E}">
        <p14:creationId xmlns:p14="http://schemas.microsoft.com/office/powerpoint/2010/main" val="281484830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567CB-6798-4F2E-8822-B34162F3C65F}" type="slidenum">
              <a:rPr lang="en-US"/>
              <a:pPr/>
              <a:t>191</a:t>
            </a:fld>
            <a:endParaRPr lang="en-US"/>
          </a:p>
        </p:txBody>
      </p:sp>
      <p:sp>
        <p:nvSpPr>
          <p:cNvPr id="134146" name="Rectangle 2"/>
          <p:cNvSpPr txBox="1">
            <a:spLocks noGrp="1" noRot="1" noChangeAspect="1" noChangeArrowheads="1" noTextEdit="1"/>
          </p:cNvSpPr>
          <p:nvPr>
            <p:ph type="sldImg"/>
          </p:nvPr>
        </p:nvSpPr>
        <p:spPr>
          <a:xfrm>
            <a:off x="1141413" y="684213"/>
            <a:ext cx="4567237" cy="3425825"/>
          </a:xfrm>
          <a:ln/>
        </p:spPr>
      </p:sp>
      <p:sp>
        <p:nvSpPr>
          <p:cNvPr id="134147" name="Text Box 3"/>
          <p:cNvSpPr txBox="1">
            <a:spLocks noGrp="1" noChangeArrowheads="1"/>
          </p:cNvSpPr>
          <p:nvPr>
            <p:ph type="body" idx="1"/>
          </p:nvPr>
        </p:nvSpPr>
        <p:spPr>
          <a:xfrm>
            <a:off x="914400" y="4343400"/>
            <a:ext cx="5021263" cy="4029075"/>
          </a:xfrm>
          <a:noFill/>
          <a:ln/>
        </p:spPr>
        <p:txBody>
          <a:bodyPr wrap="none" anchor="ctr"/>
          <a:lstStyle/>
          <a:p>
            <a:r>
              <a:rPr lang="en-US"/>
              <a:t>Example for strategic risks include outsourcings etc.,</a:t>
            </a:r>
          </a:p>
          <a:p>
            <a:endParaRPr lang="en-US"/>
          </a:p>
        </p:txBody>
      </p:sp>
    </p:spTree>
    <p:extLst>
      <p:ext uri="{BB962C8B-B14F-4D97-AF65-F5344CB8AC3E}">
        <p14:creationId xmlns:p14="http://schemas.microsoft.com/office/powerpoint/2010/main" val="7660821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AF65F-E2D3-4ECE-B7E7-E37EACE094DE}" type="slidenum">
              <a:rPr lang="en-US"/>
              <a:pPr/>
              <a:t>192</a:t>
            </a:fld>
            <a:endParaRPr lang="en-US"/>
          </a:p>
        </p:txBody>
      </p:sp>
      <p:sp>
        <p:nvSpPr>
          <p:cNvPr id="136194" name="Rectangle 2"/>
          <p:cNvSpPr txBox="1">
            <a:spLocks noGrp="1" noRot="1" noChangeAspect="1" noChangeArrowheads="1" noTextEdit="1"/>
          </p:cNvSpPr>
          <p:nvPr>
            <p:ph type="sldImg"/>
          </p:nvPr>
        </p:nvSpPr>
        <p:spPr>
          <a:xfrm>
            <a:off x="1141413" y="684213"/>
            <a:ext cx="4567237" cy="3425825"/>
          </a:xfrm>
          <a:ln/>
        </p:spPr>
      </p:sp>
      <p:sp>
        <p:nvSpPr>
          <p:cNvPr id="136195" name="Text Box 3"/>
          <p:cNvSpPr txBox="1">
            <a:spLocks noGrp="1" noChangeArrowheads="1"/>
          </p:cNvSpPr>
          <p:nvPr>
            <p:ph type="body" idx="1"/>
          </p:nvPr>
        </p:nvSpPr>
        <p:spPr>
          <a:xfrm>
            <a:off x="914400" y="4343400"/>
            <a:ext cx="5021263" cy="4029075"/>
          </a:xfrm>
          <a:noFill/>
          <a:ln/>
        </p:spPr>
        <p:txBody>
          <a:bodyPr wrap="none" anchor="ctr"/>
          <a:lstStyle/>
          <a:p>
            <a:r>
              <a:rPr lang="en-US"/>
              <a:t>We have already discussed this risk in detail.. The probability of events that affect the project in common is called as project risk. Common project related risks are listed here.. This identifications and solutions can be applied across different related projects. For example Staff fluctuation</a:t>
            </a:r>
          </a:p>
          <a:p>
            <a:endParaRPr lang="en-US"/>
          </a:p>
        </p:txBody>
      </p:sp>
    </p:spTree>
    <p:extLst>
      <p:ext uri="{BB962C8B-B14F-4D97-AF65-F5344CB8AC3E}">
        <p14:creationId xmlns:p14="http://schemas.microsoft.com/office/powerpoint/2010/main" val="185598783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DDC8A-580E-46B8-8E6C-BDFB6E6CEF40}" type="slidenum">
              <a:rPr lang="en-US"/>
              <a:pPr/>
              <a:t>193</a:t>
            </a:fld>
            <a:endParaRPr lang="en-US"/>
          </a:p>
        </p:txBody>
      </p:sp>
      <p:sp>
        <p:nvSpPr>
          <p:cNvPr id="138242" name="Rectangle 2"/>
          <p:cNvSpPr txBox="1">
            <a:spLocks noGrp="1" noRot="1" noChangeAspect="1" noChangeArrowheads="1" noTextEdit="1"/>
          </p:cNvSpPr>
          <p:nvPr>
            <p:ph type="sldImg"/>
          </p:nvPr>
        </p:nvSpPr>
        <p:spPr>
          <a:xfrm>
            <a:off x="1141413" y="684213"/>
            <a:ext cx="4567237" cy="3425825"/>
          </a:xfrm>
          <a:ln/>
        </p:spPr>
      </p:sp>
      <p:sp>
        <p:nvSpPr>
          <p:cNvPr id="138243" name="Text Box 3"/>
          <p:cNvSpPr txBox="1">
            <a:spLocks noGrp="1" noChangeArrowheads="1"/>
          </p:cNvSpPr>
          <p:nvPr>
            <p:ph type="body" idx="1"/>
          </p:nvPr>
        </p:nvSpPr>
        <p:spPr>
          <a:xfrm>
            <a:off x="914400" y="4343400"/>
            <a:ext cx="5021263" cy="4029075"/>
          </a:xfrm>
          <a:noFill/>
          <a:ln/>
        </p:spPr>
        <p:txBody>
          <a:bodyPr wrap="none" anchor="ctr"/>
          <a:lstStyle/>
          <a:p>
            <a:r>
              <a:rPr lang="en-GB"/>
              <a:t>Product Risks are result of problems with the delivered product. It is specific to the particular product..</a:t>
            </a:r>
            <a:endParaRPr lang="en-US"/>
          </a:p>
          <a:p>
            <a:endParaRPr lang="en-US"/>
          </a:p>
        </p:txBody>
      </p:sp>
    </p:spTree>
    <p:extLst>
      <p:ext uri="{BB962C8B-B14F-4D97-AF65-F5344CB8AC3E}">
        <p14:creationId xmlns:p14="http://schemas.microsoft.com/office/powerpoint/2010/main" val="285365517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771D9-9BDC-4C02-8F33-7799897B7501}" type="slidenum">
              <a:rPr lang="en-US"/>
              <a:pPr/>
              <a:t>194</a:t>
            </a:fld>
            <a:endParaRPr lang="en-US"/>
          </a:p>
        </p:txBody>
      </p:sp>
      <p:sp>
        <p:nvSpPr>
          <p:cNvPr id="140290" name="Rectangle 2"/>
          <p:cNvSpPr txBox="1">
            <a:spLocks noGrp="1" noRot="1" noChangeAspect="1" noChangeArrowheads="1" noTextEdit="1"/>
          </p:cNvSpPr>
          <p:nvPr>
            <p:ph type="sldImg"/>
          </p:nvPr>
        </p:nvSpPr>
        <p:spPr>
          <a:xfrm>
            <a:off x="1141413" y="684213"/>
            <a:ext cx="4567237" cy="3425825"/>
          </a:xfrm>
          <a:ln/>
        </p:spPr>
      </p:sp>
      <p:sp>
        <p:nvSpPr>
          <p:cNvPr id="140291" name="Text Box 3"/>
          <p:cNvSpPr txBox="1">
            <a:spLocks noGrp="1" noChangeArrowheads="1"/>
          </p:cNvSpPr>
          <p:nvPr>
            <p:ph type="body" idx="1"/>
          </p:nvPr>
        </p:nvSpPr>
        <p:spPr>
          <a:xfrm>
            <a:off x="914400" y="4343400"/>
            <a:ext cx="5021263" cy="4029075"/>
          </a:xfrm>
          <a:noFill/>
          <a:ln/>
        </p:spPr>
        <p:txBody>
          <a:bodyPr wrap="none" anchor="ctr"/>
          <a:lstStyle/>
          <a:p>
            <a:r>
              <a:rPr lang="en-US"/>
              <a:t>Product risks can be functional or non-functional</a:t>
            </a:r>
          </a:p>
          <a:p>
            <a:endParaRPr lang="en-US"/>
          </a:p>
        </p:txBody>
      </p:sp>
    </p:spTree>
    <p:extLst>
      <p:ext uri="{BB962C8B-B14F-4D97-AF65-F5344CB8AC3E}">
        <p14:creationId xmlns:p14="http://schemas.microsoft.com/office/powerpoint/2010/main" val="36668663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82087F-6B3B-4079-8653-40BB4DD677A0}" type="slidenum">
              <a:rPr lang="en-US"/>
              <a:pPr/>
              <a:t>195</a:t>
            </a:fld>
            <a:endParaRPr lang="en-US"/>
          </a:p>
        </p:txBody>
      </p:sp>
      <p:sp>
        <p:nvSpPr>
          <p:cNvPr id="142338" name="Rectangle 2"/>
          <p:cNvSpPr txBox="1">
            <a:spLocks noGrp="1" noRot="1" noChangeAspect="1" noChangeArrowheads="1" noTextEdit="1"/>
          </p:cNvSpPr>
          <p:nvPr>
            <p:ph type="sldImg"/>
          </p:nvPr>
        </p:nvSpPr>
        <p:spPr>
          <a:xfrm>
            <a:off x="1141413" y="684213"/>
            <a:ext cx="4567237" cy="3425825"/>
          </a:xfrm>
          <a:ln/>
        </p:spPr>
      </p:sp>
      <p:sp>
        <p:nvSpPr>
          <p:cNvPr id="142339" name="Text Box 3"/>
          <p:cNvSpPr txBox="1">
            <a:spLocks noGrp="1" noChangeArrowheads="1"/>
          </p:cNvSpPr>
          <p:nvPr>
            <p:ph type="body" idx="1"/>
          </p:nvPr>
        </p:nvSpPr>
        <p:spPr>
          <a:xfrm>
            <a:off x="914400" y="4343400"/>
            <a:ext cx="5021263" cy="4029075"/>
          </a:xfrm>
          <a:noFill/>
          <a:ln/>
        </p:spPr>
        <p:txBody>
          <a:bodyPr wrap="none" anchor="ctr"/>
          <a:lstStyle/>
          <a:p>
            <a:r>
              <a:rPr lang="en-US"/>
              <a:t>In Quantifying risks, the term RE represents Risk Exposure</a:t>
            </a:r>
          </a:p>
          <a:p>
            <a:endParaRPr lang="en-US"/>
          </a:p>
          <a:p>
            <a:r>
              <a:rPr lang="en-US"/>
              <a:t>Risk can be analyzed using the formula:</a:t>
            </a:r>
          </a:p>
          <a:p>
            <a:endParaRPr lang="en-US"/>
          </a:p>
          <a:p>
            <a:r>
              <a:rPr lang="en-US"/>
              <a:t>Magnitude of Risk = Probability of Occurrence x Impact.. If the magnitude is more it is given high ranking..</a:t>
            </a:r>
          </a:p>
        </p:txBody>
      </p:sp>
    </p:spTree>
    <p:extLst>
      <p:ext uri="{BB962C8B-B14F-4D97-AF65-F5344CB8AC3E}">
        <p14:creationId xmlns:p14="http://schemas.microsoft.com/office/powerpoint/2010/main" val="2033039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4A680-0BF4-41F2-8B6F-C52A64F17BDC}" type="slidenum">
              <a:rPr lang="en-US"/>
              <a:pPr/>
              <a:t>19</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b="1"/>
              <a:t>Repeatable :</a:t>
            </a:r>
            <a:r>
              <a:rPr lang="en-US"/>
              <a:t> Once the necessary tests are documented, anyone on the test team should be able to execute the tests. If the test gets executed multiple times, the plan ensures that all of the critical elements are tested correctly. Parts of the entire plan can be executed for any necessary regression testing</a:t>
            </a:r>
          </a:p>
          <a:p>
            <a:r>
              <a:rPr lang="en-US" b="1"/>
              <a:t>Controllable :</a:t>
            </a:r>
            <a:r>
              <a:rPr lang="en-US"/>
              <a:t> Knowing what test data is required, when testing should be run, and what the expected results are, all are documented to control the testing process</a:t>
            </a:r>
          </a:p>
          <a:p>
            <a:r>
              <a:rPr lang="en-US" b="1"/>
              <a:t>Coverage :</a:t>
            </a:r>
            <a:r>
              <a:rPr lang="en-US"/>
              <a:t> Based on the risks and priorities associated with the elements of the system, the test plan is designed to ensure that adequate test coverage is built into the test. The plan can be reviewed by the appropriate parties to ensure that all are in agreement, so that the correct amount and types of tests are planned</a:t>
            </a:r>
          </a:p>
          <a:p>
            <a:endParaRPr lang="en-US"/>
          </a:p>
        </p:txBody>
      </p:sp>
    </p:spTree>
    <p:extLst>
      <p:ext uri="{BB962C8B-B14F-4D97-AF65-F5344CB8AC3E}">
        <p14:creationId xmlns:p14="http://schemas.microsoft.com/office/powerpoint/2010/main" val="281340288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9CDD4-93B2-4778-8558-1EB37FB910A2}" type="slidenum">
              <a:rPr lang="en-US"/>
              <a:pPr/>
              <a:t>196</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t>Project Managers or Test Managers will do Risk Estimation</a:t>
            </a:r>
          </a:p>
          <a:p>
            <a:endParaRPr lang="en-US"/>
          </a:p>
          <a:p>
            <a:r>
              <a:rPr lang="en-US"/>
              <a:t>This slide clearly depicts on analyzing the risks by risk formula</a:t>
            </a:r>
          </a:p>
          <a:p>
            <a:endParaRPr lang="en-US"/>
          </a:p>
        </p:txBody>
      </p:sp>
    </p:spTree>
    <p:extLst>
      <p:ext uri="{BB962C8B-B14F-4D97-AF65-F5344CB8AC3E}">
        <p14:creationId xmlns:p14="http://schemas.microsoft.com/office/powerpoint/2010/main" val="305105121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AE5D-2D63-41D9-8ED2-56A56B98111C}" type="slidenum">
              <a:rPr lang="en-US"/>
              <a:pPr/>
              <a:t>197</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t>Risk matrix is a tool that tells about the characteristics of identified risks.. It’s a analysis tool</a:t>
            </a:r>
          </a:p>
          <a:p>
            <a:endParaRPr lang="en-US"/>
          </a:p>
        </p:txBody>
      </p:sp>
    </p:spTree>
    <p:extLst>
      <p:ext uri="{BB962C8B-B14F-4D97-AF65-F5344CB8AC3E}">
        <p14:creationId xmlns:p14="http://schemas.microsoft.com/office/powerpoint/2010/main" val="353973793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5A679-5648-4D1C-AE0E-AC7BB5366C1A}" type="slidenum">
              <a:rPr lang="en-US"/>
              <a:pPr/>
              <a:t>198</a:t>
            </a:fld>
            <a:endParaRPr lang="en-US"/>
          </a:p>
        </p:txBody>
      </p:sp>
      <p:sp>
        <p:nvSpPr>
          <p:cNvPr id="148482" name="Rectangle 2"/>
          <p:cNvSpPr txBox="1">
            <a:spLocks noGrp="1" noRot="1" noChangeAspect="1" noChangeArrowheads="1" noTextEdit="1"/>
          </p:cNvSpPr>
          <p:nvPr>
            <p:ph type="sldImg"/>
          </p:nvPr>
        </p:nvSpPr>
        <p:spPr>
          <a:xfrm>
            <a:off x="1141413" y="684213"/>
            <a:ext cx="4567237" cy="3425825"/>
          </a:xfrm>
          <a:ln/>
        </p:spPr>
      </p:sp>
      <p:sp>
        <p:nvSpPr>
          <p:cNvPr id="148483" name="Text Box 3"/>
          <p:cNvSpPr txBox="1">
            <a:spLocks noGrp="1" noChangeArrowheads="1"/>
          </p:cNvSpPr>
          <p:nvPr>
            <p:ph type="body" idx="1"/>
          </p:nvPr>
        </p:nvSpPr>
        <p:spPr>
          <a:xfrm>
            <a:off x="914400" y="4343400"/>
            <a:ext cx="5021263" cy="4029075"/>
          </a:xfrm>
          <a:noFill/>
          <a:ln/>
        </p:spPr>
        <p:txBody>
          <a:bodyPr wrap="none" anchor="ctr"/>
          <a:lstStyle/>
          <a:p>
            <a:r>
              <a:rPr lang="en-GB"/>
              <a:t>All findings gained during risk analysis (risk identification and risk evaluation) are entered into risk inventory or risk profile, arranged by their financial consequences and their occurrence probability</a:t>
            </a:r>
          </a:p>
          <a:p>
            <a:endParaRPr lang="en-GB"/>
          </a:p>
          <a:p>
            <a:r>
              <a:rPr lang="en-GB"/>
              <a:t>Risks are recorded and listed in the inventory as shown in the slide</a:t>
            </a:r>
            <a:endParaRPr lang="en-US"/>
          </a:p>
          <a:p>
            <a:endParaRPr lang="en-US"/>
          </a:p>
        </p:txBody>
      </p:sp>
    </p:spTree>
    <p:extLst>
      <p:ext uri="{BB962C8B-B14F-4D97-AF65-F5344CB8AC3E}">
        <p14:creationId xmlns:p14="http://schemas.microsoft.com/office/powerpoint/2010/main" val="144303706"/>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B0723-BE9E-47C1-A5AD-7AF4D4058C6F}" type="slidenum">
              <a:rPr lang="en-US"/>
              <a:pPr/>
              <a:t>199</a:t>
            </a:fld>
            <a:endParaRPr lang="en-US"/>
          </a:p>
        </p:txBody>
      </p:sp>
      <p:sp>
        <p:nvSpPr>
          <p:cNvPr id="150530" name="Rectangle 2"/>
          <p:cNvSpPr txBox="1">
            <a:spLocks noGrp="1" noRot="1" noChangeAspect="1" noChangeArrowheads="1" noTextEdit="1"/>
          </p:cNvSpPr>
          <p:nvPr>
            <p:ph type="sldImg"/>
          </p:nvPr>
        </p:nvSpPr>
        <p:spPr>
          <a:xfrm>
            <a:off x="1141413" y="684213"/>
            <a:ext cx="4567237" cy="3425825"/>
          </a:xfrm>
          <a:ln/>
        </p:spPr>
      </p:sp>
      <p:sp>
        <p:nvSpPr>
          <p:cNvPr id="150531" name="Text Box 3"/>
          <p:cNvSpPr txBox="1">
            <a:spLocks noGrp="1" noChangeArrowheads="1"/>
          </p:cNvSpPr>
          <p:nvPr>
            <p:ph type="body" idx="1"/>
          </p:nvPr>
        </p:nvSpPr>
        <p:spPr>
          <a:xfrm>
            <a:off x="914400" y="4343400"/>
            <a:ext cx="5021263" cy="4029075"/>
          </a:xfrm>
          <a:noFill/>
          <a:ln/>
        </p:spPr>
        <p:txBody>
          <a:bodyPr wrap="none" anchor="ctr"/>
          <a:lstStyle/>
          <a:p>
            <a:r>
              <a:rPr lang="en-GB"/>
              <a:t>Depending on the actual value of the occurrence indicators, risks can be coloured  and size coded and represented in circles like the above picture</a:t>
            </a:r>
          </a:p>
          <a:p>
            <a:endParaRPr lang="en-GB"/>
          </a:p>
          <a:p>
            <a:r>
              <a:rPr lang="en-GB"/>
              <a:t>In the above example, R1 is a risk that has low magnitude and R4, R5 and R6 has medium magnitude and R2, R3, R7 has very high magnitude</a:t>
            </a:r>
            <a:endParaRPr lang="en-US"/>
          </a:p>
          <a:p>
            <a:endParaRPr lang="en-US"/>
          </a:p>
        </p:txBody>
      </p:sp>
    </p:spTree>
    <p:extLst>
      <p:ext uri="{BB962C8B-B14F-4D97-AF65-F5344CB8AC3E}">
        <p14:creationId xmlns:p14="http://schemas.microsoft.com/office/powerpoint/2010/main" val="169562062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6EB1D7-1EC4-42E0-BF91-AE33E099FDF8}" type="slidenum">
              <a:rPr lang="en-US"/>
              <a:pPr/>
              <a:t>200</a:t>
            </a:fld>
            <a:endParaRPr lang="en-US"/>
          </a:p>
        </p:txBody>
      </p:sp>
      <p:sp>
        <p:nvSpPr>
          <p:cNvPr id="152578" name="Rectangle 2"/>
          <p:cNvSpPr txBox="1">
            <a:spLocks noGrp="1" noRot="1" noChangeAspect="1" noChangeArrowheads="1" noTextEdit="1"/>
          </p:cNvSpPr>
          <p:nvPr>
            <p:ph type="sldImg"/>
          </p:nvPr>
        </p:nvSpPr>
        <p:spPr>
          <a:xfrm>
            <a:off x="1141413" y="684213"/>
            <a:ext cx="4567237" cy="3425825"/>
          </a:xfrm>
          <a:ln/>
        </p:spPr>
      </p:sp>
      <p:sp>
        <p:nvSpPr>
          <p:cNvPr id="152579" name="Text Box 3"/>
          <p:cNvSpPr txBox="1">
            <a:spLocks noGrp="1" noChangeArrowheads="1"/>
          </p:cNvSpPr>
          <p:nvPr>
            <p:ph type="body" idx="1"/>
          </p:nvPr>
        </p:nvSpPr>
        <p:spPr>
          <a:xfrm>
            <a:off x="914400" y="4343400"/>
            <a:ext cx="5021263" cy="4029075"/>
          </a:xfrm>
          <a:noFill/>
          <a:ln/>
        </p:spPr>
        <p:txBody>
          <a:bodyPr wrap="none" anchor="ctr"/>
          <a:lstStyle/>
          <a:p>
            <a:r>
              <a:rPr lang="en-US">
                <a:solidFill>
                  <a:schemeClr val="tx2">
                    <a:lumMod val="60000"/>
                    <a:lumOff val="40000"/>
                  </a:schemeClr>
                </a:solidFill>
              </a:rPr>
              <a:t>The risk or issue that needs to be addressed during testing is called as a Test Factor</a:t>
            </a:r>
          </a:p>
          <a:p>
            <a:endParaRPr lang="en-US"/>
          </a:p>
          <a:p>
            <a:r>
              <a:rPr lang="en-US"/>
              <a:t>Once the risk has been identified and analyzed it has to be responded properly.</a:t>
            </a:r>
          </a:p>
          <a:p>
            <a:endParaRPr lang="en-US"/>
          </a:p>
          <a:p>
            <a:r>
              <a:rPr lang="en-US"/>
              <a:t>Different risk management responses includes:</a:t>
            </a:r>
          </a:p>
          <a:p>
            <a:endParaRPr lang="en-US"/>
          </a:p>
          <a:p>
            <a:r>
              <a:rPr lang="en-US"/>
              <a:t>Risk Acceptance</a:t>
            </a:r>
          </a:p>
          <a:p>
            <a:r>
              <a:rPr lang="en-US"/>
              <a:t>Risk Mitigation</a:t>
            </a:r>
          </a:p>
          <a:p>
            <a:r>
              <a:rPr lang="en-US"/>
              <a:t>Risk Transfer</a:t>
            </a:r>
          </a:p>
          <a:p>
            <a:r>
              <a:rPr lang="en-US"/>
              <a:t>Risk Avoidance</a:t>
            </a:r>
          </a:p>
          <a:p>
            <a:endParaRPr lang="en-US"/>
          </a:p>
          <a:p>
            <a:endParaRPr lang="en-US"/>
          </a:p>
        </p:txBody>
      </p:sp>
    </p:spTree>
    <p:extLst>
      <p:ext uri="{BB962C8B-B14F-4D97-AF65-F5344CB8AC3E}">
        <p14:creationId xmlns:p14="http://schemas.microsoft.com/office/powerpoint/2010/main" val="198019364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23652-15E5-42F4-8F69-D9716C122483}" type="slidenum">
              <a:rPr lang="en-US"/>
              <a:pPr/>
              <a:t>201</a:t>
            </a:fld>
            <a:endParaRPr lang="en-US"/>
          </a:p>
        </p:txBody>
      </p:sp>
      <p:sp>
        <p:nvSpPr>
          <p:cNvPr id="154626" name="Rectangle 2"/>
          <p:cNvSpPr txBox="1">
            <a:spLocks noGrp="1" noRot="1" noChangeAspect="1" noChangeArrowheads="1" noTextEdit="1"/>
          </p:cNvSpPr>
          <p:nvPr>
            <p:ph type="sldImg"/>
          </p:nvPr>
        </p:nvSpPr>
        <p:spPr>
          <a:xfrm>
            <a:off x="1141413" y="684213"/>
            <a:ext cx="4567237" cy="3425825"/>
          </a:xfrm>
          <a:ln/>
        </p:spPr>
      </p:sp>
      <p:sp>
        <p:nvSpPr>
          <p:cNvPr id="154627" name="Text Box 3"/>
          <p:cNvSpPr txBox="1">
            <a:spLocks noGrp="1" noChangeArrowheads="1"/>
          </p:cNvSpPr>
          <p:nvPr>
            <p:ph type="body" idx="1"/>
          </p:nvPr>
        </p:nvSpPr>
        <p:spPr>
          <a:xfrm>
            <a:off x="914400" y="4343400"/>
            <a:ext cx="5021263" cy="4029075"/>
          </a:xfrm>
          <a:noFill/>
          <a:ln/>
        </p:spPr>
        <p:txBody>
          <a:bodyPr wrap="none" anchor="ctr"/>
          <a:lstStyle/>
          <a:p>
            <a:r>
              <a:rPr lang="en-US"/>
              <a:t>Risk Acceptance – Accept the risk and continue working </a:t>
            </a:r>
          </a:p>
          <a:p>
            <a:r>
              <a:rPr lang="en-US"/>
              <a:t>Risk Mitigation – Changing the work flow that minimizes risks</a:t>
            </a:r>
          </a:p>
          <a:p>
            <a:r>
              <a:rPr lang="en-US"/>
              <a:t>Risk Transfer – Transfer the risk to someone else., Ex: Moving the risk to a insurance company</a:t>
            </a:r>
          </a:p>
          <a:p>
            <a:r>
              <a:rPr lang="en-US"/>
              <a:t>Risk Avoidance – Not accepting the risk </a:t>
            </a:r>
          </a:p>
          <a:p>
            <a:endParaRPr lang="en-US"/>
          </a:p>
          <a:p>
            <a:r>
              <a:rPr lang="en-GB"/>
              <a:t>The choice of a suitable response to a risk depends on the benefits associated with its removal or mitigation and the cost of the risk reducing measures</a:t>
            </a:r>
            <a:endParaRPr lang="en-US"/>
          </a:p>
          <a:p>
            <a:endParaRPr lang="en-US"/>
          </a:p>
        </p:txBody>
      </p:sp>
    </p:spTree>
    <p:extLst>
      <p:ext uri="{BB962C8B-B14F-4D97-AF65-F5344CB8AC3E}">
        <p14:creationId xmlns:p14="http://schemas.microsoft.com/office/powerpoint/2010/main" val="261882430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BFA28-6976-4612-9AA7-93690F743711}" type="slidenum">
              <a:rPr lang="en-US"/>
              <a:pPr/>
              <a:t>202</a:t>
            </a:fld>
            <a:endParaRPr lang="en-US"/>
          </a:p>
        </p:txBody>
      </p:sp>
      <p:sp>
        <p:nvSpPr>
          <p:cNvPr id="156674" name="Rectangle 2"/>
          <p:cNvSpPr txBox="1">
            <a:spLocks noGrp="1" noRot="1" noChangeAspect="1" noChangeArrowheads="1" noTextEdit="1"/>
          </p:cNvSpPr>
          <p:nvPr>
            <p:ph type="sldImg"/>
          </p:nvPr>
        </p:nvSpPr>
        <p:spPr>
          <a:xfrm>
            <a:off x="1141413" y="684213"/>
            <a:ext cx="4567237" cy="3425825"/>
          </a:xfrm>
          <a:ln/>
        </p:spPr>
      </p:sp>
      <p:sp>
        <p:nvSpPr>
          <p:cNvPr id="156675" name="Text Box 3"/>
          <p:cNvSpPr txBox="1">
            <a:spLocks noGrp="1" noChangeArrowheads="1"/>
          </p:cNvSpPr>
          <p:nvPr>
            <p:ph type="body" idx="1"/>
          </p:nvPr>
        </p:nvSpPr>
        <p:spPr>
          <a:xfrm>
            <a:off x="914400" y="4343400"/>
            <a:ext cx="5021263" cy="4029075"/>
          </a:xfrm>
          <a:noFill/>
          <a:ln/>
        </p:spPr>
        <p:txBody>
          <a:bodyPr wrap="none" anchor="ctr"/>
          <a:lstStyle/>
          <a:p>
            <a:r>
              <a:rPr lang="en-US"/>
              <a:t>One more risk matrix template for your reference</a:t>
            </a:r>
          </a:p>
          <a:p>
            <a:endParaRPr lang="en-US"/>
          </a:p>
        </p:txBody>
      </p:sp>
    </p:spTree>
    <p:extLst>
      <p:ext uri="{BB962C8B-B14F-4D97-AF65-F5344CB8AC3E}">
        <p14:creationId xmlns:p14="http://schemas.microsoft.com/office/powerpoint/2010/main" val="12958069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203</a:t>
            </a:fld>
            <a:endParaRPr lang="en-US">
              <a:latin typeface="Arial" pitchFamily="34" charset="0"/>
            </a:endParaRPr>
          </a:p>
        </p:txBody>
      </p:sp>
    </p:spTree>
    <p:extLst>
      <p:ext uri="{BB962C8B-B14F-4D97-AF65-F5344CB8AC3E}">
        <p14:creationId xmlns:p14="http://schemas.microsoft.com/office/powerpoint/2010/main" val="717420125"/>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77920506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2CDC5-8604-45A1-83DD-DD48D54AD081}" type="slidenum">
              <a:rPr lang="en-US"/>
              <a:pPr/>
              <a:t>205</a:t>
            </a:fld>
            <a:endParaRPr lang="en-US"/>
          </a:p>
        </p:txBody>
      </p:sp>
      <p:sp>
        <p:nvSpPr>
          <p:cNvPr id="105474" name="Text Box 2"/>
          <p:cNvSpPr txBox="1">
            <a:spLocks noChangeArrowheads="1"/>
          </p:cNvSpPr>
          <p:nvPr/>
        </p:nvSpPr>
        <p:spPr bwMode="auto">
          <a:xfrm>
            <a:off x="1155700" y="684213"/>
            <a:ext cx="45466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5475" name="Text Box 3"/>
          <p:cNvSpPr txBox="1">
            <a:spLocks noGrp="1" noChangeArrowheads="1"/>
          </p:cNvSpPr>
          <p:nvPr>
            <p:ph type="body"/>
          </p:nvPr>
        </p:nvSpPr>
        <p:spPr>
          <a:xfrm>
            <a:off x="914400" y="4343400"/>
            <a:ext cx="5021263" cy="4117975"/>
          </a:xfrm>
          <a:noFill/>
          <a:ln/>
        </p:spPr>
        <p:txBody>
          <a:bodyPr wrap="none" anchor="ctr"/>
          <a:lstStyle/>
          <a:p>
            <a:r>
              <a:rPr lang="en-US"/>
              <a:t>Testing is a part of cost of quality. It includes prevention costs, appraisal costs and failure costs. </a:t>
            </a:r>
            <a:r>
              <a:rPr lang="en-US" b="1"/>
              <a:t>COQ + Build Cost = Production Costs. </a:t>
            </a:r>
            <a:endParaRPr lang="en-US"/>
          </a:p>
          <a:p>
            <a:endParaRPr lang="en-US"/>
          </a:p>
          <a:p>
            <a:r>
              <a:rPr lang="en-US"/>
              <a:t>We have to identify defects as early as possible in the testing life cycle to reduce COQ. </a:t>
            </a:r>
          </a:p>
          <a:p>
            <a:endParaRPr lang="en-US"/>
          </a:p>
          <a:p>
            <a:r>
              <a:rPr lang="en-US"/>
              <a:t>For Example, if a requirement defect is identified in the coding phase and needs to get fixed it takes huge amount of cost, because the defect have moved into design and coding. So identify and fix the defects as early as possible in the life cycle.</a:t>
            </a:r>
            <a:endParaRPr lang="en-US" b="1"/>
          </a:p>
          <a:p>
            <a:endParaRPr lang="en-US"/>
          </a:p>
        </p:txBody>
      </p:sp>
    </p:spTree>
    <p:extLst>
      <p:ext uri="{BB962C8B-B14F-4D97-AF65-F5344CB8AC3E}">
        <p14:creationId xmlns:p14="http://schemas.microsoft.com/office/powerpoint/2010/main" val="298015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TextEdit="1"/>
          </p:cNvSpPr>
          <p:nvPr>
            <p:ph type="sldImg"/>
          </p:nvPr>
        </p:nvSpPr>
        <p:spPr bwMode="auto">
          <a:noFill/>
          <a:ln>
            <a:solidFill>
              <a:srgbClr val="000000"/>
            </a:solidFill>
            <a:miter lim="800000"/>
            <a:headEnd/>
            <a:tailEnd/>
          </a:ln>
        </p:spPr>
      </p:sp>
      <p:sp>
        <p:nvSpPr>
          <p:cNvPr id="212275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982630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6F567-356C-4AD6-9ABC-784B03B045F0}" type="slidenum">
              <a:rPr lang="en-US"/>
              <a:pPr/>
              <a:t>20</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t>One should have a clear objective on the prerequisites for creating the test plan. We will be discussing the same one by one in detail in our upcoming slides.</a:t>
            </a:r>
          </a:p>
          <a:p>
            <a:r>
              <a:rPr lang="en-US"/>
              <a:t>The following tasks help us to understand what is necessary to develop a good test plan:</a:t>
            </a:r>
          </a:p>
          <a:p>
            <a:pPr lvl="1" algn="just">
              <a:lnSpc>
                <a:spcPct val="132000"/>
              </a:lnSpc>
            </a:pPr>
            <a:r>
              <a:rPr lang="en-US"/>
              <a:t>Understand the characteristics of the software  being developed</a:t>
            </a:r>
          </a:p>
          <a:p>
            <a:pPr lvl="1" algn="just">
              <a:lnSpc>
                <a:spcPct val="132000"/>
              </a:lnSpc>
            </a:pPr>
            <a:r>
              <a:rPr lang="en-US"/>
              <a:t>Build the test plan (prerequisites for test plan design)</a:t>
            </a:r>
          </a:p>
          <a:p>
            <a:pPr lvl="1" algn="just">
              <a:lnSpc>
                <a:spcPct val="132000"/>
              </a:lnSpc>
            </a:pPr>
            <a:r>
              <a:rPr lang="en-US"/>
              <a:t>Write the test plan</a:t>
            </a:r>
          </a:p>
        </p:txBody>
      </p:sp>
    </p:spTree>
    <p:extLst>
      <p:ext uri="{BB962C8B-B14F-4D97-AF65-F5344CB8AC3E}">
        <p14:creationId xmlns:p14="http://schemas.microsoft.com/office/powerpoint/2010/main" val="406446153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DA153-EFEA-49A4-A79F-F0DF1167080A}" type="slidenum">
              <a:rPr lang="en-US"/>
              <a:pPr/>
              <a:t>206</a:t>
            </a:fld>
            <a:endParaRPr lang="en-US"/>
          </a:p>
        </p:txBody>
      </p:sp>
      <p:sp>
        <p:nvSpPr>
          <p:cNvPr id="107522" name="Rectangle 2"/>
          <p:cNvSpPr txBox="1">
            <a:spLocks noGrp="1" noRot="1" noChangeAspect="1" noChangeArrowheads="1" noTextEdit="1"/>
          </p:cNvSpPr>
          <p:nvPr>
            <p:ph type="sldImg"/>
          </p:nvPr>
        </p:nvSpPr>
        <p:spPr>
          <a:xfrm>
            <a:off x="1141413" y="684213"/>
            <a:ext cx="4567237" cy="3425825"/>
          </a:xfrm>
          <a:ln/>
        </p:spPr>
      </p:sp>
      <p:sp>
        <p:nvSpPr>
          <p:cNvPr id="107523" name="Text Box 3"/>
          <p:cNvSpPr txBox="1">
            <a:spLocks noGrp="1" noChangeArrowheads="1"/>
          </p:cNvSpPr>
          <p:nvPr>
            <p:ph type="body" idx="1"/>
          </p:nvPr>
        </p:nvSpPr>
        <p:spPr>
          <a:xfrm>
            <a:off x="914400" y="4343400"/>
            <a:ext cx="5021263" cy="4029075"/>
          </a:xfrm>
          <a:noFill/>
          <a:ln/>
        </p:spPr>
        <p:txBody>
          <a:bodyPr wrap="none" anchor="ctr"/>
          <a:lstStyle/>
          <a:p>
            <a:r>
              <a:rPr lang="en-US"/>
              <a:t>Incidents can be reported on anything and on any stage of SDLC. Improvement suggested will not be considered as a defect</a:t>
            </a:r>
          </a:p>
          <a:p>
            <a:endParaRPr lang="en-US"/>
          </a:p>
          <a:p>
            <a:r>
              <a:rPr lang="en-US"/>
              <a:t>The activity of finding a error and asking the appropriate team to get it corrected ensuring quality is called testing</a:t>
            </a:r>
          </a:p>
          <a:p>
            <a:r>
              <a:rPr lang="en-US"/>
              <a:t>The activity of diagnosing the precise nature of a known error and then correcting the Error is called Debugging</a:t>
            </a:r>
          </a:p>
          <a:p>
            <a:endParaRPr lang="en-US"/>
          </a:p>
          <a:p>
            <a:r>
              <a:rPr lang="en-US"/>
              <a:t>Striving to correct every reported defect before release will kill more time.. We can effectively plan discussing with stakeholders involved when to fix the defect and in what release </a:t>
            </a:r>
          </a:p>
          <a:p>
            <a:endParaRPr lang="en-US"/>
          </a:p>
          <a:p>
            <a:r>
              <a:rPr lang="en-US"/>
              <a:t>Defect reporting doesn’t have any significance with test coverage</a:t>
            </a:r>
          </a:p>
        </p:txBody>
      </p:sp>
    </p:spTree>
    <p:extLst>
      <p:ext uri="{BB962C8B-B14F-4D97-AF65-F5344CB8AC3E}">
        <p14:creationId xmlns:p14="http://schemas.microsoft.com/office/powerpoint/2010/main" val="2827624432"/>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BC8F5-67B2-42EE-988E-F1D0EEE35598}" type="slidenum">
              <a:rPr lang="en-US"/>
              <a:pPr/>
              <a:t>207</a:t>
            </a:fld>
            <a:endParaRPr lang="en-US"/>
          </a:p>
        </p:txBody>
      </p:sp>
      <p:sp>
        <p:nvSpPr>
          <p:cNvPr id="109570" name="Rectangle 2"/>
          <p:cNvSpPr txBox="1">
            <a:spLocks noGrp="1" noRot="1" noChangeAspect="1" noChangeArrowheads="1" noTextEdit="1"/>
          </p:cNvSpPr>
          <p:nvPr>
            <p:ph type="sldImg"/>
          </p:nvPr>
        </p:nvSpPr>
        <p:spPr>
          <a:xfrm>
            <a:off x="1141413" y="684213"/>
            <a:ext cx="4567237" cy="3425825"/>
          </a:xfrm>
          <a:ln/>
        </p:spPr>
      </p:sp>
      <p:sp>
        <p:nvSpPr>
          <p:cNvPr id="109571" name="Text Box 3"/>
          <p:cNvSpPr txBox="1">
            <a:spLocks noGrp="1" noChangeArrowheads="1"/>
          </p:cNvSpPr>
          <p:nvPr>
            <p:ph type="body" idx="1"/>
          </p:nvPr>
        </p:nvSpPr>
        <p:spPr>
          <a:xfrm>
            <a:off x="914400" y="4343400"/>
            <a:ext cx="5021263" cy="4029075"/>
          </a:xfrm>
          <a:noFill/>
          <a:ln/>
        </p:spPr>
        <p:txBody>
          <a:bodyPr wrap="none" anchor="ctr"/>
          <a:lstStyle/>
          <a:p>
            <a:pPr>
              <a:lnSpc>
                <a:spcPct val="176000"/>
              </a:lnSpc>
            </a:pPr>
            <a:r>
              <a:rPr lang="en-GB"/>
              <a:t>An </a:t>
            </a:r>
            <a:r>
              <a:rPr lang="en-GB" b="1"/>
              <a:t>error</a:t>
            </a:r>
            <a:r>
              <a:rPr lang="en-GB"/>
              <a:t> is an erroneous act of a person or group causing a defect in the system</a:t>
            </a:r>
          </a:p>
          <a:p>
            <a:pPr>
              <a:lnSpc>
                <a:spcPct val="176000"/>
              </a:lnSpc>
            </a:pPr>
            <a:r>
              <a:rPr lang="en-GB"/>
              <a:t>A </a:t>
            </a:r>
            <a:r>
              <a:rPr lang="en-GB" b="1"/>
              <a:t>defect</a:t>
            </a:r>
            <a:r>
              <a:rPr lang="en-GB"/>
              <a:t> is a fault in the system that, with a certain probability, will lead to a failure</a:t>
            </a:r>
          </a:p>
          <a:p>
            <a:pPr>
              <a:lnSpc>
                <a:spcPct val="176000"/>
              </a:lnSpc>
            </a:pPr>
            <a:r>
              <a:rPr lang="en-GB"/>
              <a:t>A </a:t>
            </a:r>
            <a:r>
              <a:rPr lang="en-GB" b="1"/>
              <a:t>failure</a:t>
            </a:r>
            <a:r>
              <a:rPr lang="en-GB"/>
              <a:t> is the visible deviation of a system's operational behaviour from the requirement specifications</a:t>
            </a:r>
          </a:p>
          <a:p>
            <a:pPr>
              <a:lnSpc>
                <a:spcPct val="176000"/>
              </a:lnSpc>
            </a:pPr>
            <a:endParaRPr lang="en-GB"/>
          </a:p>
          <a:p>
            <a:pPr>
              <a:lnSpc>
                <a:spcPct val="176000"/>
              </a:lnSpc>
            </a:pPr>
            <a:r>
              <a:rPr lang="en-GB"/>
              <a:t>Human make errors in the system which manifests as a fault. If faults are made visible, failure occurs. Testers main responsibility is to make faults visible</a:t>
            </a:r>
          </a:p>
          <a:p>
            <a:endParaRPr lang="en-US"/>
          </a:p>
        </p:txBody>
      </p:sp>
    </p:spTree>
    <p:extLst>
      <p:ext uri="{BB962C8B-B14F-4D97-AF65-F5344CB8AC3E}">
        <p14:creationId xmlns:p14="http://schemas.microsoft.com/office/powerpoint/2010/main" val="53670914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D6499-F692-473E-8169-1B5C1A58A81C}" type="slidenum">
              <a:rPr lang="en-US"/>
              <a:pPr/>
              <a:t>208</a:t>
            </a:fld>
            <a:endParaRPr lang="en-US"/>
          </a:p>
        </p:txBody>
      </p:sp>
      <p:sp>
        <p:nvSpPr>
          <p:cNvPr id="111618" name="Rectangle 2"/>
          <p:cNvSpPr txBox="1">
            <a:spLocks noGrp="1" noRot="1" noChangeAspect="1" noChangeArrowheads="1" noTextEdit="1"/>
          </p:cNvSpPr>
          <p:nvPr>
            <p:ph type="sldImg"/>
          </p:nvPr>
        </p:nvSpPr>
        <p:spPr>
          <a:xfrm>
            <a:off x="1141413" y="684213"/>
            <a:ext cx="4567237" cy="3425825"/>
          </a:xfrm>
          <a:ln/>
        </p:spPr>
      </p:sp>
      <p:sp>
        <p:nvSpPr>
          <p:cNvPr id="111619" name="Text Box 3"/>
          <p:cNvSpPr txBox="1">
            <a:spLocks noGrp="1" noChangeArrowheads="1"/>
          </p:cNvSpPr>
          <p:nvPr>
            <p:ph type="body" idx="1"/>
          </p:nvPr>
        </p:nvSpPr>
        <p:spPr>
          <a:xfrm>
            <a:off x="914400" y="4343400"/>
            <a:ext cx="5021263" cy="4029075"/>
          </a:xfrm>
          <a:noFill/>
          <a:ln/>
        </p:spPr>
        <p:txBody>
          <a:bodyPr wrap="none" anchor="ctr"/>
          <a:lstStyle/>
          <a:p>
            <a:r>
              <a:rPr lang="en-US"/>
              <a:t>Error is a human action. This is the first step that discovers a defect in the software</a:t>
            </a:r>
          </a:p>
          <a:p>
            <a:r>
              <a:rPr lang="en-US"/>
              <a:t>Examples of Errors include:</a:t>
            </a:r>
          </a:p>
          <a:p>
            <a:pPr lvl="1">
              <a:buFont typeface="Wingdings" pitchFamily="2" charset="2"/>
              <a:buNone/>
            </a:pPr>
            <a:r>
              <a:rPr lang="en-US" sz="1400"/>
              <a:t>Actual bugs in the code.</a:t>
            </a:r>
          </a:p>
          <a:p>
            <a:pPr lvl="1">
              <a:buFont typeface="Wingdings" pitchFamily="2" charset="2"/>
              <a:buNone/>
            </a:pPr>
            <a:endParaRPr lang="en-US" sz="1400"/>
          </a:p>
          <a:p>
            <a:pPr lvl="1">
              <a:buFont typeface="Wingdings" pitchFamily="2" charset="2"/>
              <a:buNone/>
            </a:pPr>
            <a:r>
              <a:rPr lang="en-US" sz="1400"/>
              <a:t>Calculation errors.</a:t>
            </a:r>
          </a:p>
          <a:p>
            <a:pPr lvl="1">
              <a:buFont typeface="Wingdings" pitchFamily="2" charset="2"/>
              <a:buNone/>
            </a:pPr>
            <a:endParaRPr lang="en-US" sz="1400"/>
          </a:p>
          <a:p>
            <a:pPr lvl="1">
              <a:buFont typeface="Wingdings" pitchFamily="2" charset="2"/>
              <a:buNone/>
            </a:pPr>
            <a:r>
              <a:rPr lang="en-US" sz="1400"/>
              <a:t>Errors in handling/interpreting data.</a:t>
            </a:r>
          </a:p>
          <a:p>
            <a:pPr lvl="1">
              <a:buFont typeface="Wingdings" pitchFamily="2" charset="2"/>
              <a:buNone/>
            </a:pPr>
            <a:endParaRPr lang="en-US" sz="1400"/>
          </a:p>
          <a:p>
            <a:pPr lvl="1">
              <a:buFont typeface="Wingdings" pitchFamily="2" charset="2"/>
              <a:buNone/>
            </a:pPr>
            <a:r>
              <a:rPr lang="en-US" sz="1400"/>
              <a:t>User does not observe operation described in manuals.</a:t>
            </a:r>
          </a:p>
          <a:p>
            <a:pPr lvl="1">
              <a:buFont typeface="Wingdings" pitchFamily="2" charset="2"/>
              <a:buNone/>
            </a:pPr>
            <a:endParaRPr lang="en-US" sz="1400"/>
          </a:p>
          <a:p>
            <a:pPr lvl="1">
              <a:buFont typeface="Wingdings" pitchFamily="2" charset="2"/>
              <a:buNone/>
            </a:pPr>
            <a:r>
              <a:rPr lang="en-US" sz="1400"/>
              <a:t>Testing errors.</a:t>
            </a:r>
          </a:p>
          <a:p>
            <a:endParaRPr lang="en-US"/>
          </a:p>
          <a:p>
            <a:endParaRPr lang="en-US"/>
          </a:p>
          <a:p>
            <a:endParaRPr lang="en-US"/>
          </a:p>
        </p:txBody>
      </p:sp>
    </p:spTree>
    <p:extLst>
      <p:ext uri="{BB962C8B-B14F-4D97-AF65-F5344CB8AC3E}">
        <p14:creationId xmlns:p14="http://schemas.microsoft.com/office/powerpoint/2010/main" val="1563514048"/>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D7951-ECE8-4BCE-BFBF-5F1948BF3385}" type="slidenum">
              <a:rPr lang="en-US"/>
              <a:pPr/>
              <a:t>209</a:t>
            </a:fld>
            <a:endParaRPr lang="en-US"/>
          </a:p>
        </p:txBody>
      </p:sp>
      <p:sp>
        <p:nvSpPr>
          <p:cNvPr id="113666" name="Rectangle 2"/>
          <p:cNvSpPr txBox="1">
            <a:spLocks noGrp="1" noRot="1" noChangeAspect="1" noChangeArrowheads="1" noTextEdit="1"/>
          </p:cNvSpPr>
          <p:nvPr>
            <p:ph type="sldImg"/>
          </p:nvPr>
        </p:nvSpPr>
        <p:spPr>
          <a:xfrm>
            <a:off x="1141413" y="684213"/>
            <a:ext cx="4567237" cy="3425825"/>
          </a:xfrm>
          <a:ln/>
        </p:spPr>
      </p:sp>
      <p:sp>
        <p:nvSpPr>
          <p:cNvPr id="113667" name="Text Box 3"/>
          <p:cNvSpPr txBox="1">
            <a:spLocks noGrp="1" noChangeArrowheads="1"/>
          </p:cNvSpPr>
          <p:nvPr>
            <p:ph type="body" idx="1"/>
          </p:nvPr>
        </p:nvSpPr>
        <p:spPr>
          <a:xfrm>
            <a:off x="914400" y="4343400"/>
            <a:ext cx="5021263" cy="4029075"/>
          </a:xfrm>
          <a:noFill/>
          <a:ln/>
        </p:spPr>
        <p:txBody>
          <a:bodyPr wrap="none" anchor="ctr"/>
          <a:lstStyle/>
          <a:p>
            <a:r>
              <a:rPr lang="en-US"/>
              <a:t>A fault occurs when a human error results in a mistake in a software product. Error results in Fault</a:t>
            </a:r>
          </a:p>
          <a:p>
            <a:r>
              <a:rPr lang="en-US"/>
              <a:t>Error and Fault can have any kind of relationship., For Ex: One to One, One to Many, Many to One etc.,</a:t>
            </a:r>
          </a:p>
          <a:p>
            <a:endParaRPr lang="en-US"/>
          </a:p>
        </p:txBody>
      </p:sp>
    </p:spTree>
    <p:extLst>
      <p:ext uri="{BB962C8B-B14F-4D97-AF65-F5344CB8AC3E}">
        <p14:creationId xmlns:p14="http://schemas.microsoft.com/office/powerpoint/2010/main" val="2477420775"/>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559E-E950-4367-9987-0B6F3366D131}" type="slidenum">
              <a:rPr lang="en-US"/>
              <a:pPr/>
              <a:t>210</a:t>
            </a:fld>
            <a:endParaRPr lang="en-US"/>
          </a:p>
        </p:txBody>
      </p:sp>
      <p:sp>
        <p:nvSpPr>
          <p:cNvPr id="115714" name="Rectangle 2"/>
          <p:cNvSpPr txBox="1">
            <a:spLocks noGrp="1" noRot="1" noChangeAspect="1" noChangeArrowheads="1" noTextEdit="1"/>
          </p:cNvSpPr>
          <p:nvPr>
            <p:ph type="sldImg"/>
          </p:nvPr>
        </p:nvSpPr>
        <p:spPr>
          <a:xfrm>
            <a:off x="1141413" y="684213"/>
            <a:ext cx="4567237" cy="3425825"/>
          </a:xfrm>
          <a:ln/>
        </p:spPr>
      </p:sp>
      <p:sp>
        <p:nvSpPr>
          <p:cNvPr id="115715" name="Text Box 3"/>
          <p:cNvSpPr txBox="1">
            <a:spLocks noGrp="1" noChangeArrowheads="1"/>
          </p:cNvSpPr>
          <p:nvPr>
            <p:ph type="body" idx="1"/>
          </p:nvPr>
        </p:nvSpPr>
        <p:spPr>
          <a:xfrm>
            <a:off x="914400" y="4343400"/>
            <a:ext cx="5021263" cy="4029075"/>
          </a:xfrm>
          <a:noFill/>
          <a:ln/>
        </p:spPr>
        <p:txBody>
          <a:bodyPr wrap="none" anchor="ctr"/>
          <a:lstStyle/>
          <a:p>
            <a:r>
              <a:rPr lang="en-US"/>
              <a:t>If we execute a fault, failure will happen. So, the relation between the three factors is Error -&gt; Fault -&gt; Failure</a:t>
            </a:r>
          </a:p>
          <a:p>
            <a:endParaRPr lang="en-US"/>
          </a:p>
          <a:p>
            <a:r>
              <a:rPr lang="en-US"/>
              <a:t>Inability of a system to perform its required functions within specified performance requirements is called as Failure</a:t>
            </a:r>
          </a:p>
          <a:p>
            <a:endParaRPr lang="en-US"/>
          </a:p>
        </p:txBody>
      </p:sp>
    </p:spTree>
    <p:extLst>
      <p:ext uri="{BB962C8B-B14F-4D97-AF65-F5344CB8AC3E}">
        <p14:creationId xmlns:p14="http://schemas.microsoft.com/office/powerpoint/2010/main" val="50875296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14A05-2B85-4BAA-ACF2-42BEBC52940B}" type="slidenum">
              <a:rPr lang="en-US"/>
              <a:pPr/>
              <a:t>211</a:t>
            </a:fld>
            <a:endParaRPr lang="en-US"/>
          </a:p>
        </p:txBody>
      </p:sp>
      <p:sp>
        <p:nvSpPr>
          <p:cNvPr id="117762" name="Rectangle 2"/>
          <p:cNvSpPr txBox="1">
            <a:spLocks noGrp="1" noRot="1" noChangeAspect="1" noChangeArrowheads="1" noTextEdit="1"/>
          </p:cNvSpPr>
          <p:nvPr>
            <p:ph type="sldImg"/>
          </p:nvPr>
        </p:nvSpPr>
        <p:spPr>
          <a:xfrm>
            <a:off x="1141413" y="684213"/>
            <a:ext cx="4567237" cy="3425825"/>
          </a:xfrm>
          <a:ln/>
        </p:spPr>
      </p:sp>
      <p:sp>
        <p:nvSpPr>
          <p:cNvPr id="117763" name="Text Box 3"/>
          <p:cNvSpPr txBox="1">
            <a:spLocks noGrp="1" noChangeArrowheads="1"/>
          </p:cNvSpPr>
          <p:nvPr>
            <p:ph type="body" idx="1"/>
          </p:nvPr>
        </p:nvSpPr>
        <p:spPr>
          <a:xfrm>
            <a:off x="914400" y="4343400"/>
            <a:ext cx="5021263" cy="4029075"/>
          </a:xfrm>
          <a:noFill/>
          <a:ln/>
        </p:spPr>
        <p:txBody>
          <a:bodyPr wrap="none" anchor="ctr"/>
          <a:lstStyle/>
          <a:p>
            <a:pPr marL="228600" indent="-228600"/>
            <a:endParaRPr lang="en-US"/>
          </a:p>
          <a:p>
            <a:pPr marL="228600" indent="-228600"/>
            <a:r>
              <a:rPr lang="en-US"/>
              <a:t>Software defects are most expensive, the cost of finding and correcting these defects are the most expensive activities (man power, time and budget) in the software development process. As we know that defects are bound to be there in the software, they are inevitable, at the most we can minimize their number and the impact on the software. In order to achieve this, software development team needs to employ a systematic process of defect management. The major objectives of the defect management process are to identify defects as early as possible, rather prevent them and minimize the impact on the software. The basic principles of defect management process are: </a:t>
            </a:r>
          </a:p>
          <a:p>
            <a:pPr marL="228600" indent="-228600">
              <a:buFontTx/>
              <a:buAutoNum type="arabicPeriod"/>
            </a:pPr>
            <a:r>
              <a:rPr lang="en-US"/>
              <a:t>Prevent occurrence of defects and optimize the risk.</a:t>
            </a:r>
          </a:p>
          <a:p>
            <a:pPr marL="228600" indent="-228600">
              <a:buFontTx/>
              <a:buAutoNum type="arabicPeriod"/>
            </a:pPr>
            <a:r>
              <a:rPr lang="en-US"/>
              <a:t>If not practical to prevent defects, try to find / hunt them as early as possible.</a:t>
            </a:r>
          </a:p>
          <a:p>
            <a:pPr marL="228600" indent="-228600">
              <a:buFontTx/>
              <a:buAutoNum type="arabicPeriod"/>
            </a:pPr>
            <a:r>
              <a:rPr lang="en-US"/>
              <a:t>Minimize impact of the hidden defects.</a:t>
            </a:r>
          </a:p>
          <a:p>
            <a:pPr marL="228600" indent="-228600">
              <a:buFontTx/>
              <a:buAutoNum type="arabicPeriod"/>
            </a:pPr>
            <a:r>
              <a:rPr lang="en-US"/>
              <a:t>Collect defect information and analyze it.</a:t>
            </a:r>
          </a:p>
          <a:p>
            <a:pPr marL="228600" indent="-228600">
              <a:buFontTx/>
              <a:buAutoNum type="arabicPeriod"/>
            </a:pPr>
            <a:r>
              <a:rPr lang="en-US"/>
              <a:t>Utilize the defects information captured to improvise the process.</a:t>
            </a:r>
          </a:p>
          <a:p>
            <a:pPr marL="228600" indent="-228600">
              <a:buFontTx/>
              <a:buAutoNum type="arabicPeriod"/>
            </a:pPr>
            <a:r>
              <a:rPr lang="en-US"/>
              <a:t>Process of defect measurement should be integrated within the software development process and should cater to improve development process.</a:t>
            </a:r>
          </a:p>
          <a:p>
            <a:pPr marL="228600" indent="-228600"/>
            <a:endParaRPr lang="en-US"/>
          </a:p>
        </p:txBody>
      </p:sp>
    </p:spTree>
    <p:extLst>
      <p:ext uri="{BB962C8B-B14F-4D97-AF65-F5344CB8AC3E}">
        <p14:creationId xmlns:p14="http://schemas.microsoft.com/office/powerpoint/2010/main" val="180814087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868B2-DE6A-4290-B468-A16598C1DC85}" type="slidenum">
              <a:rPr lang="en-US"/>
              <a:pPr/>
              <a:t>212</a:t>
            </a:fld>
            <a:endParaRPr lang="en-US"/>
          </a:p>
        </p:txBody>
      </p:sp>
      <p:sp>
        <p:nvSpPr>
          <p:cNvPr id="119810" name="Rectangle 2"/>
          <p:cNvSpPr txBox="1">
            <a:spLocks noGrp="1" noRot="1" noChangeAspect="1" noChangeArrowheads="1" noTextEdit="1"/>
          </p:cNvSpPr>
          <p:nvPr>
            <p:ph type="sldImg"/>
          </p:nvPr>
        </p:nvSpPr>
        <p:spPr>
          <a:xfrm>
            <a:off x="1141413" y="684213"/>
            <a:ext cx="4567237" cy="3425825"/>
          </a:xfrm>
          <a:ln/>
        </p:spPr>
      </p:sp>
      <p:sp>
        <p:nvSpPr>
          <p:cNvPr id="119811" name="Text Box 3"/>
          <p:cNvSpPr txBox="1">
            <a:spLocks noGrp="1" noChangeArrowheads="1"/>
          </p:cNvSpPr>
          <p:nvPr>
            <p:ph type="body" idx="1"/>
          </p:nvPr>
        </p:nvSpPr>
        <p:spPr>
          <a:xfrm>
            <a:off x="914400" y="4343400"/>
            <a:ext cx="5021263" cy="4029075"/>
          </a:xfrm>
          <a:noFill/>
          <a:ln/>
        </p:spPr>
        <p:txBody>
          <a:bodyPr wrap="none" anchor="ctr"/>
          <a:lstStyle/>
          <a:p>
            <a:r>
              <a:rPr lang="en-GB"/>
              <a:t>Communication of Incident reports can be done by properly documenting and communicated via email, spread sheet, or a specialized deviation management system</a:t>
            </a:r>
          </a:p>
          <a:p>
            <a:r>
              <a:rPr lang="en-GB"/>
              <a:t>The description of the incident report must allow simple and accurate reproduction of the failure</a:t>
            </a:r>
          </a:p>
          <a:p>
            <a:pPr>
              <a:lnSpc>
                <a:spcPct val="143000"/>
              </a:lnSpc>
            </a:pPr>
            <a:r>
              <a:rPr lang="en-GB"/>
              <a:t>The test run and required inputs are to be succinctly described so the test run can be reproduced easily</a:t>
            </a:r>
          </a:p>
          <a:p>
            <a:pPr>
              <a:lnSpc>
                <a:spcPct val="143000"/>
              </a:lnSpc>
            </a:pPr>
            <a:r>
              <a:rPr lang="en-GB"/>
              <a:t>The incident report refers directly to a test case specification and/or an automated test procedure based on which development can reproduce the failure</a:t>
            </a:r>
            <a:endParaRPr lang="en-US"/>
          </a:p>
        </p:txBody>
      </p:sp>
    </p:spTree>
    <p:extLst>
      <p:ext uri="{BB962C8B-B14F-4D97-AF65-F5344CB8AC3E}">
        <p14:creationId xmlns:p14="http://schemas.microsoft.com/office/powerpoint/2010/main" val="2680933112"/>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37FB1-95BD-4F6F-89E4-EFF1AB5BFB51}" type="slidenum">
              <a:rPr lang="en-US"/>
              <a:pPr/>
              <a:t>213</a:t>
            </a:fld>
            <a:endParaRPr lang="en-US"/>
          </a:p>
        </p:txBody>
      </p:sp>
      <p:sp>
        <p:nvSpPr>
          <p:cNvPr id="121858" name="Rectangle 2"/>
          <p:cNvSpPr txBox="1">
            <a:spLocks noGrp="1" noRot="1" noChangeAspect="1" noChangeArrowheads="1" noTextEdit="1"/>
          </p:cNvSpPr>
          <p:nvPr>
            <p:ph type="sldImg"/>
          </p:nvPr>
        </p:nvSpPr>
        <p:spPr>
          <a:xfrm>
            <a:off x="1141413" y="684213"/>
            <a:ext cx="4567237" cy="3425825"/>
          </a:xfrm>
          <a:ln/>
        </p:spPr>
      </p:sp>
      <p:sp>
        <p:nvSpPr>
          <p:cNvPr id="121859"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The report shall address only one single, clearly defined problem and not a combination of several anomalies</a:t>
            </a:r>
          </a:p>
          <a:p>
            <a:pPr>
              <a:lnSpc>
                <a:spcPct val="153000"/>
              </a:lnSpc>
            </a:pPr>
            <a:r>
              <a:rPr lang="en-GB"/>
              <a:t>The environment in which the test was executed must be clearly documented – Ex: the version of the test object, platform, reference data etc.,</a:t>
            </a:r>
          </a:p>
          <a:p>
            <a:pPr>
              <a:lnSpc>
                <a:spcPct val="153000"/>
              </a:lnSpc>
            </a:pPr>
            <a:r>
              <a:rPr lang="en-GB"/>
              <a:t>It must be possible to prioritize a number of anomalies relative to each other to resolve them according to their assigned priority</a:t>
            </a:r>
          </a:p>
          <a:p>
            <a:endParaRPr lang="en-US"/>
          </a:p>
        </p:txBody>
      </p:sp>
    </p:spTree>
    <p:extLst>
      <p:ext uri="{BB962C8B-B14F-4D97-AF65-F5344CB8AC3E}">
        <p14:creationId xmlns:p14="http://schemas.microsoft.com/office/powerpoint/2010/main" val="134164594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DC72B-D137-4B5C-AE01-D8512C3D7CE9}" type="slidenum">
              <a:rPr lang="en-US"/>
              <a:pPr/>
              <a:t>214</a:t>
            </a:fld>
            <a:endParaRPr lang="en-US"/>
          </a:p>
        </p:txBody>
      </p:sp>
      <p:sp>
        <p:nvSpPr>
          <p:cNvPr id="123906" name="Rectangle 2"/>
          <p:cNvSpPr txBox="1">
            <a:spLocks noGrp="1" noRot="1" noChangeAspect="1" noChangeArrowheads="1" noTextEdit="1"/>
          </p:cNvSpPr>
          <p:nvPr>
            <p:ph type="sldImg"/>
          </p:nvPr>
        </p:nvSpPr>
        <p:spPr>
          <a:xfrm>
            <a:off x="1141413" y="684213"/>
            <a:ext cx="4567237" cy="3425825"/>
          </a:xfrm>
          <a:ln/>
        </p:spPr>
      </p:sp>
      <p:sp>
        <p:nvSpPr>
          <p:cNvPr id="123907" name="Text Box 3"/>
          <p:cNvSpPr txBox="1">
            <a:spLocks noGrp="1" noChangeArrowheads="1"/>
          </p:cNvSpPr>
          <p:nvPr>
            <p:ph type="body" idx="1"/>
          </p:nvPr>
        </p:nvSpPr>
        <p:spPr>
          <a:xfrm>
            <a:off x="914400" y="4343400"/>
            <a:ext cx="5021263" cy="4029075"/>
          </a:xfrm>
          <a:noFill/>
          <a:ln/>
        </p:spPr>
        <p:txBody>
          <a:bodyPr wrap="none" anchor="ctr"/>
          <a:lstStyle/>
          <a:p>
            <a:pPr>
              <a:lnSpc>
                <a:spcPct val="176000"/>
              </a:lnSpc>
            </a:pPr>
            <a:r>
              <a:rPr lang="en-GB"/>
              <a:t>Many people are involved in resolution of an incident, effective control must be supported. Ex: assigning unique status to the report, people responsible for debugging, defect resolution and retesting</a:t>
            </a:r>
          </a:p>
          <a:p>
            <a:pPr>
              <a:lnSpc>
                <a:spcPct val="176000"/>
              </a:lnSpc>
            </a:pPr>
            <a:endParaRPr lang="en-GB"/>
          </a:p>
          <a:p>
            <a:pPr>
              <a:lnSpc>
                <a:spcPct val="176000"/>
              </a:lnSpc>
            </a:pPr>
            <a:r>
              <a:rPr lang="en-GB"/>
              <a:t>Date and time of the incident was detected and documented</a:t>
            </a:r>
          </a:p>
          <a:p>
            <a:pPr>
              <a:lnSpc>
                <a:spcPct val="176000"/>
              </a:lnSpc>
            </a:pPr>
            <a:endParaRPr lang="en-GB"/>
          </a:p>
          <a:p>
            <a:pPr>
              <a:lnSpc>
                <a:spcPct val="176000"/>
              </a:lnSpc>
            </a:pPr>
            <a:r>
              <a:rPr lang="en-GB"/>
              <a:t>We need to plan effectively for preparation of the document since it helps in many ways</a:t>
            </a:r>
          </a:p>
          <a:p>
            <a:endParaRPr lang="en-US"/>
          </a:p>
        </p:txBody>
      </p:sp>
    </p:spTree>
    <p:extLst>
      <p:ext uri="{BB962C8B-B14F-4D97-AF65-F5344CB8AC3E}">
        <p14:creationId xmlns:p14="http://schemas.microsoft.com/office/powerpoint/2010/main" val="2445845167"/>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A1397-5285-4A98-B19A-34A2BB16AF9C}" type="slidenum">
              <a:rPr lang="en-US"/>
              <a:pPr/>
              <a:t>215</a:t>
            </a:fld>
            <a:endParaRPr lang="en-US"/>
          </a:p>
        </p:txBody>
      </p:sp>
      <p:sp>
        <p:nvSpPr>
          <p:cNvPr id="125954" name="Rectangle 2"/>
          <p:cNvSpPr txBox="1">
            <a:spLocks noGrp="1" noRot="1" noChangeAspect="1" noChangeArrowheads="1" noTextEdit="1"/>
          </p:cNvSpPr>
          <p:nvPr>
            <p:ph type="sldImg"/>
          </p:nvPr>
        </p:nvSpPr>
        <p:spPr>
          <a:xfrm>
            <a:off x="1141413" y="684213"/>
            <a:ext cx="4567237" cy="3425825"/>
          </a:xfrm>
          <a:ln/>
        </p:spPr>
      </p:sp>
      <p:sp>
        <p:nvSpPr>
          <p:cNvPr id="125955" name="Text Box 3"/>
          <p:cNvSpPr txBox="1">
            <a:spLocks noGrp="1" noChangeArrowheads="1"/>
          </p:cNvSpPr>
          <p:nvPr>
            <p:ph type="body" idx="1"/>
          </p:nvPr>
        </p:nvSpPr>
        <p:spPr>
          <a:xfrm>
            <a:off x="914400" y="4343400"/>
            <a:ext cx="5021263" cy="4029075"/>
          </a:xfrm>
          <a:noFill/>
          <a:ln/>
        </p:spPr>
        <p:txBody>
          <a:bodyPr wrap="none" anchor="ctr"/>
          <a:lstStyle/>
          <a:p>
            <a:r>
              <a:rPr lang="en-US"/>
              <a:t>Please look at the sample defect template and the style of reporting with common classification</a:t>
            </a:r>
          </a:p>
        </p:txBody>
      </p:sp>
    </p:spTree>
    <p:extLst>
      <p:ext uri="{BB962C8B-B14F-4D97-AF65-F5344CB8AC3E}">
        <p14:creationId xmlns:p14="http://schemas.microsoft.com/office/powerpoint/2010/main" val="291771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4FFBB-7410-40CF-8571-8EEFE1D89909}" type="slidenum">
              <a:rPr lang="en-US"/>
              <a:pPr/>
              <a:t>21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pPr marL="228600" indent="-228600"/>
            <a:r>
              <a:rPr lang="en-US"/>
              <a:t>The test team should have a clear focus on the project characteristics in order to evaluate the magnitude of risk. Risk is a event that may or may not happen. We can discuss more on managing risks in Chapter-3.</a:t>
            </a:r>
          </a:p>
          <a:p>
            <a:pPr marL="228600" indent="-228600"/>
            <a:r>
              <a:rPr lang="en-US"/>
              <a:t>While investigating project characteristics the testers should do the following:</a:t>
            </a:r>
          </a:p>
          <a:p>
            <a:pPr marL="685800" lvl="1" indent="-228600" algn="just">
              <a:lnSpc>
                <a:spcPct val="112000"/>
              </a:lnSpc>
              <a:buFont typeface="Times New Roman" pitchFamily="18" charset="0"/>
              <a:buNone/>
            </a:pPr>
            <a:r>
              <a:rPr lang="en-US" sz="1400"/>
              <a:t>Define what it means to meet the project objectives</a:t>
            </a:r>
          </a:p>
          <a:p>
            <a:pPr marL="685800" lvl="1" indent="-228600" algn="just">
              <a:lnSpc>
                <a:spcPct val="112000"/>
              </a:lnSpc>
              <a:buFont typeface="Times New Roman" pitchFamily="18" charset="0"/>
              <a:buNone/>
            </a:pPr>
            <a:r>
              <a:rPr lang="en-US" sz="1400"/>
              <a:t>Understand the core business areas and processes</a:t>
            </a:r>
          </a:p>
          <a:p>
            <a:pPr marL="685800" lvl="1" indent="-228600" algn="just">
              <a:lnSpc>
                <a:spcPct val="112000"/>
              </a:lnSpc>
              <a:buFont typeface="Times New Roman" pitchFamily="18" charset="0"/>
              <a:buNone/>
            </a:pPr>
            <a:r>
              <a:rPr lang="en-US" sz="1400"/>
              <a:t>Assess the severity of potential failures. This is helpful for proper risk management</a:t>
            </a:r>
          </a:p>
          <a:p>
            <a:pPr marL="685800" lvl="1" indent="-228600" algn="just">
              <a:lnSpc>
                <a:spcPct val="112000"/>
              </a:lnSpc>
              <a:buFont typeface="Times New Roman" pitchFamily="18" charset="0"/>
              <a:buNone/>
            </a:pPr>
            <a:r>
              <a:rPr lang="en-US" sz="1400"/>
              <a:t>Identify the components for the system. This let us know the application complexity and what exactly we need to do</a:t>
            </a:r>
          </a:p>
        </p:txBody>
      </p:sp>
    </p:spTree>
    <p:extLst>
      <p:ext uri="{BB962C8B-B14F-4D97-AF65-F5344CB8AC3E}">
        <p14:creationId xmlns:p14="http://schemas.microsoft.com/office/powerpoint/2010/main" val="4080989100"/>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BC4D0-48A3-41D6-924E-03E56ECBF1FF}" type="slidenum">
              <a:rPr lang="en-US"/>
              <a:pPr/>
              <a:t>216</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t>Please look at the sample defect template and the style of reporting with classifications</a:t>
            </a:r>
          </a:p>
          <a:p>
            <a:endParaRPr lang="en-US"/>
          </a:p>
        </p:txBody>
      </p:sp>
    </p:spTree>
    <p:extLst>
      <p:ext uri="{BB962C8B-B14F-4D97-AF65-F5344CB8AC3E}">
        <p14:creationId xmlns:p14="http://schemas.microsoft.com/office/powerpoint/2010/main" val="184298173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6A1E6-52B6-4AB3-BAB0-659ACE25F4FE}" type="slidenum">
              <a:rPr lang="en-US"/>
              <a:pPr/>
              <a:t>217</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Please look at the sample defect template and the style of reporting with classifications</a:t>
            </a:r>
          </a:p>
        </p:txBody>
      </p:sp>
    </p:spTree>
    <p:extLst>
      <p:ext uri="{BB962C8B-B14F-4D97-AF65-F5344CB8AC3E}">
        <p14:creationId xmlns:p14="http://schemas.microsoft.com/office/powerpoint/2010/main" val="254598841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00245-DE31-4FBA-ABB5-C3BBEA3CDD4C}" type="slidenum">
              <a:rPr lang="en-US"/>
              <a:pPr/>
              <a:t>218</a:t>
            </a:fld>
            <a:endParaRPr lang="en-US"/>
          </a:p>
        </p:txBody>
      </p:sp>
      <p:sp>
        <p:nvSpPr>
          <p:cNvPr id="132098" name="Rectangle 2"/>
          <p:cNvSpPr txBox="1">
            <a:spLocks noGrp="1" noRot="1" noChangeAspect="1" noChangeArrowheads="1" noTextEdit="1"/>
          </p:cNvSpPr>
          <p:nvPr>
            <p:ph type="sldImg"/>
          </p:nvPr>
        </p:nvSpPr>
        <p:spPr>
          <a:xfrm>
            <a:off x="1141413" y="684213"/>
            <a:ext cx="4567237" cy="3425825"/>
          </a:xfrm>
          <a:ln/>
        </p:spPr>
      </p:sp>
      <p:sp>
        <p:nvSpPr>
          <p:cNvPr id="132099" name="Text Box 3"/>
          <p:cNvSpPr txBox="1">
            <a:spLocks noGrp="1" noChangeArrowheads="1"/>
          </p:cNvSpPr>
          <p:nvPr>
            <p:ph type="body" idx="1"/>
          </p:nvPr>
        </p:nvSpPr>
        <p:spPr>
          <a:xfrm>
            <a:off x="914400" y="4343400"/>
            <a:ext cx="5021263" cy="4029075"/>
          </a:xfrm>
          <a:noFill/>
          <a:ln/>
        </p:spPr>
        <p:txBody>
          <a:bodyPr wrap="none" anchor="ctr"/>
          <a:lstStyle/>
          <a:p>
            <a:pPr marL="228600" indent="-228600"/>
            <a:r>
              <a:rPr lang="en-GB"/>
              <a:t>Incident Life Cycle - Anomaly Detected -&gt; Documented -&gt; Analyzed -&gt; Corrected</a:t>
            </a:r>
          </a:p>
          <a:p>
            <a:pPr marL="228600" indent="-228600"/>
            <a:endParaRPr lang="en-GB"/>
          </a:p>
          <a:p>
            <a:pPr marL="228600" indent="-228600"/>
            <a:r>
              <a:rPr lang="en-US" b="1"/>
              <a:t>Defect Life Cycle – </a:t>
            </a:r>
          </a:p>
          <a:p>
            <a:pPr marL="228600" indent="-228600"/>
            <a:r>
              <a:rPr lang="en-US"/>
              <a:t>The software defect reported by a tester need to be addressed properly, and this is done with help of a systematic defect life cycle.</a:t>
            </a:r>
          </a:p>
          <a:p>
            <a:pPr marL="228600" indent="-228600">
              <a:buFontTx/>
              <a:buAutoNum type="arabicPeriod"/>
            </a:pPr>
            <a:r>
              <a:rPr lang="en-US" b="1"/>
              <a:t>New</a:t>
            </a:r>
            <a:r>
              <a:rPr lang="en-US"/>
              <a:t> -  The reported defect has a status New. </a:t>
            </a:r>
          </a:p>
          <a:p>
            <a:pPr marL="228600" indent="-228600">
              <a:buFontTx/>
              <a:buAutoNum type="arabicPeriod"/>
            </a:pPr>
            <a:r>
              <a:rPr lang="en-US" b="1"/>
              <a:t>Opened</a:t>
            </a:r>
            <a:r>
              <a:rPr lang="en-US"/>
              <a:t> – The status of a defect is changed as ‘Opened’  when it is opened by a test manager. After opening , the defect is reviewed. After the review, if it is not a defect, it can be directly closed. Otherwise, the status can be changed as- 0</a:t>
            </a:r>
          </a:p>
          <a:p>
            <a:pPr marL="228600" indent="-228600">
              <a:buFontTx/>
              <a:buAutoNum type="arabicPeriod"/>
            </a:pPr>
            <a:r>
              <a:rPr lang="en-US" b="1"/>
              <a:t>Duplicate – </a:t>
            </a:r>
            <a:r>
              <a:rPr lang="en-US"/>
              <a:t>If the same defect is already reported by any other tester , defect can be closed by changing it’s status as ‘Duplicate’.</a:t>
            </a:r>
          </a:p>
          <a:p>
            <a:pPr marL="228600" indent="-228600">
              <a:buFontTx/>
              <a:buAutoNum type="arabicPeriod"/>
            </a:pPr>
            <a:r>
              <a:rPr lang="en-US" b="1"/>
              <a:t>Deferred  </a:t>
            </a:r>
            <a:r>
              <a:rPr lang="en-US"/>
              <a:t>- Though the defect is valid, if the defect is not so important and it is decided not to fix it and may be fixed in the next version, the status of a defect is ‘Deferred’. </a:t>
            </a:r>
          </a:p>
          <a:p>
            <a:pPr marL="228600" indent="-228600">
              <a:buFontTx/>
              <a:buAutoNum type="arabicPeriod"/>
            </a:pPr>
            <a:r>
              <a:rPr lang="en-US" b="1"/>
              <a:t>Assigned</a:t>
            </a:r>
            <a:r>
              <a:rPr lang="en-US"/>
              <a:t> – After review, if the defect is a valid defect, it will be assigned to a development team to fix. </a:t>
            </a:r>
            <a:endParaRPr lang="en-US" b="1"/>
          </a:p>
          <a:p>
            <a:pPr marL="228600" indent="-228600">
              <a:buFontTx/>
              <a:buAutoNum type="arabicPeriod"/>
            </a:pPr>
            <a:r>
              <a:rPr lang="en-US"/>
              <a:t> </a:t>
            </a:r>
            <a:r>
              <a:rPr lang="en-US" b="1"/>
              <a:t>Fixed –</a:t>
            </a:r>
            <a:r>
              <a:rPr lang="en-US"/>
              <a:t> Depending of the priority, when the developer will make the changes to the application to remove the defect, the status of a defect will be changed as </a:t>
            </a:r>
            <a:r>
              <a:rPr lang="en-US" b="1"/>
              <a:t>‘Fixed’</a:t>
            </a:r>
            <a:r>
              <a:rPr lang="en-US"/>
              <a:t>. </a:t>
            </a:r>
          </a:p>
          <a:p>
            <a:pPr marL="228600" indent="-228600">
              <a:buFontTx/>
              <a:buAutoNum type="arabicPeriod"/>
            </a:pPr>
            <a:r>
              <a:rPr lang="en-US" b="1"/>
              <a:t>Retested</a:t>
            </a:r>
            <a:r>
              <a:rPr lang="en-US"/>
              <a:t> – When the defect is fixed, the application needs to be retested to check whether the defect is removed or not.  </a:t>
            </a:r>
          </a:p>
          <a:p>
            <a:pPr marL="228600" indent="-228600">
              <a:buFontTx/>
              <a:buAutoNum type="arabicPeriod"/>
            </a:pPr>
            <a:r>
              <a:rPr lang="en-US" b="1"/>
              <a:t>Reopened / Closed</a:t>
            </a:r>
            <a:r>
              <a:rPr lang="en-US"/>
              <a:t> - After retesting, if the fixed defect is unsatisfactory, then it is reopened but if it is satisfactory, it is generally ‘closed’. </a:t>
            </a:r>
          </a:p>
          <a:p>
            <a:pPr marL="228600" indent="-228600"/>
            <a:endParaRPr lang="en-US"/>
          </a:p>
        </p:txBody>
      </p:sp>
    </p:spTree>
    <p:extLst>
      <p:ext uri="{BB962C8B-B14F-4D97-AF65-F5344CB8AC3E}">
        <p14:creationId xmlns:p14="http://schemas.microsoft.com/office/powerpoint/2010/main" val="3848753426"/>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F9162-1268-4D5E-8696-C48107F48866}" type="slidenum">
              <a:rPr lang="en-US"/>
              <a:pPr/>
              <a:t>219</a:t>
            </a:fld>
            <a:endParaRPr lang="en-US"/>
          </a:p>
        </p:txBody>
      </p:sp>
      <p:sp>
        <p:nvSpPr>
          <p:cNvPr id="134146" name="Rectangle 2"/>
          <p:cNvSpPr txBox="1">
            <a:spLocks noGrp="1" noRot="1" noChangeAspect="1" noChangeArrowheads="1" noTextEdit="1"/>
          </p:cNvSpPr>
          <p:nvPr>
            <p:ph type="sldImg"/>
          </p:nvPr>
        </p:nvSpPr>
        <p:spPr>
          <a:xfrm>
            <a:off x="1141413" y="684213"/>
            <a:ext cx="4567237" cy="3425825"/>
          </a:xfrm>
          <a:ln/>
        </p:spPr>
      </p:sp>
      <p:sp>
        <p:nvSpPr>
          <p:cNvPr id="134147"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The Tester reports incidents, documenting them with input data for analysis. He performs retesting after defect correction</a:t>
            </a:r>
          </a:p>
          <a:p>
            <a:pPr>
              <a:lnSpc>
                <a:spcPct val="153000"/>
              </a:lnSpc>
            </a:pPr>
            <a:r>
              <a:rPr lang="en-GB"/>
              <a:t>The Test</a:t>
            </a:r>
            <a:r>
              <a:rPr lang="en-GB" b="1"/>
              <a:t> </a:t>
            </a:r>
            <a:r>
              <a:rPr lang="en-GB"/>
              <a:t>Manager leads the test team and organizes the deviation management, tracking the incidence occurrence and the correction measures and use this as a base for planning and control of his test activities.</a:t>
            </a:r>
          </a:p>
          <a:p>
            <a:pPr>
              <a:lnSpc>
                <a:spcPct val="153000"/>
              </a:lnSpc>
            </a:pPr>
            <a:r>
              <a:rPr lang="en-GB"/>
              <a:t>The developer analyses the incident reports and resolves defects</a:t>
            </a:r>
            <a:endParaRPr lang="en-US"/>
          </a:p>
        </p:txBody>
      </p:sp>
    </p:spTree>
    <p:extLst>
      <p:ext uri="{BB962C8B-B14F-4D97-AF65-F5344CB8AC3E}">
        <p14:creationId xmlns:p14="http://schemas.microsoft.com/office/powerpoint/2010/main" val="3398336773"/>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50044-D0F1-4284-9FBE-ACF4B640DEAB}" type="slidenum">
              <a:rPr lang="en-US"/>
              <a:pPr/>
              <a:t>220</a:t>
            </a:fld>
            <a:endParaRPr lang="en-US"/>
          </a:p>
        </p:txBody>
      </p:sp>
      <p:sp>
        <p:nvSpPr>
          <p:cNvPr id="136194" name="Rectangle 2"/>
          <p:cNvSpPr txBox="1">
            <a:spLocks noGrp="1" noRot="1" noChangeAspect="1" noChangeArrowheads="1" noTextEdit="1"/>
          </p:cNvSpPr>
          <p:nvPr>
            <p:ph type="sldImg"/>
          </p:nvPr>
        </p:nvSpPr>
        <p:spPr>
          <a:xfrm>
            <a:off x="1141413" y="684213"/>
            <a:ext cx="4567237" cy="3425825"/>
          </a:xfrm>
          <a:ln/>
        </p:spPr>
      </p:sp>
      <p:sp>
        <p:nvSpPr>
          <p:cNvPr id="136195"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The development manager is in charge of development project and leads the development team</a:t>
            </a:r>
          </a:p>
          <a:p>
            <a:pPr>
              <a:lnSpc>
                <a:spcPct val="153000"/>
              </a:lnSpc>
            </a:pPr>
            <a:r>
              <a:rPr lang="en-GB"/>
              <a:t>The development manager is responsible for the success of the defect resolution process.</a:t>
            </a:r>
          </a:p>
          <a:p>
            <a:pPr>
              <a:lnSpc>
                <a:spcPct val="153000"/>
              </a:lnSpc>
            </a:pPr>
            <a:r>
              <a:rPr lang="en-GB"/>
              <a:t>The development manager is responsible for estimating and accounting the effort required to perform the resolution activities</a:t>
            </a:r>
          </a:p>
          <a:p>
            <a:endParaRPr lang="en-US"/>
          </a:p>
        </p:txBody>
      </p:sp>
    </p:spTree>
    <p:extLst>
      <p:ext uri="{BB962C8B-B14F-4D97-AF65-F5344CB8AC3E}">
        <p14:creationId xmlns:p14="http://schemas.microsoft.com/office/powerpoint/2010/main" val="851573213"/>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C64BC-9805-46E6-8240-6022748AA556}" type="slidenum">
              <a:rPr lang="en-US"/>
              <a:pPr/>
              <a:t>221</a:t>
            </a:fld>
            <a:endParaRPr lang="en-US"/>
          </a:p>
        </p:txBody>
      </p:sp>
      <p:sp>
        <p:nvSpPr>
          <p:cNvPr id="138242" name="Rectangle 2"/>
          <p:cNvSpPr txBox="1">
            <a:spLocks noGrp="1" noRot="1" noChangeAspect="1" noChangeArrowheads="1" noTextEdit="1"/>
          </p:cNvSpPr>
          <p:nvPr>
            <p:ph type="sldImg"/>
          </p:nvPr>
        </p:nvSpPr>
        <p:spPr>
          <a:xfrm>
            <a:off x="1141413" y="684213"/>
            <a:ext cx="4567237" cy="3425825"/>
          </a:xfrm>
          <a:ln/>
        </p:spPr>
      </p:sp>
      <p:sp>
        <p:nvSpPr>
          <p:cNvPr id="138243" name="Text Box 3"/>
          <p:cNvSpPr txBox="1">
            <a:spLocks noGrp="1" noChangeArrowheads="1"/>
          </p:cNvSpPr>
          <p:nvPr>
            <p:ph type="body" idx="1"/>
          </p:nvPr>
        </p:nvSpPr>
        <p:spPr>
          <a:xfrm>
            <a:off x="914400" y="4343400"/>
            <a:ext cx="5021263" cy="4029075"/>
          </a:xfrm>
          <a:noFill/>
          <a:ln/>
        </p:spPr>
        <p:txBody>
          <a:bodyPr wrap="none" anchor="ctr"/>
          <a:lstStyle/>
          <a:p>
            <a:pPr lvl="1"/>
            <a:r>
              <a:rPr lang="en-GB">
                <a:solidFill>
                  <a:srgbClr val="000000"/>
                </a:solidFill>
              </a:rPr>
              <a:t>The product manager is responsible for product developed in the project. He approves change requests and is responsible for the prioritization of the correction activities</a:t>
            </a:r>
          </a:p>
          <a:p>
            <a:pPr lvl="1"/>
            <a:r>
              <a:rPr lang="en-GB">
                <a:solidFill>
                  <a:srgbClr val="000000"/>
                </a:solidFill>
              </a:rPr>
              <a:t>The customer may be closely involved in the development process , evaluating new incidents. He may even report incidents himself in many cases</a:t>
            </a:r>
          </a:p>
          <a:p>
            <a:pPr lvl="1"/>
            <a:r>
              <a:rPr lang="en-GB">
                <a:solidFill>
                  <a:srgbClr val="000000"/>
                </a:solidFill>
              </a:rPr>
              <a:t>The </a:t>
            </a:r>
            <a:r>
              <a:rPr lang="en-GB" b="1">
                <a:solidFill>
                  <a:srgbClr val="000000"/>
                </a:solidFill>
              </a:rPr>
              <a:t>Change Control Board (CCB)</a:t>
            </a:r>
            <a:r>
              <a:rPr lang="en-GB">
                <a:solidFill>
                  <a:srgbClr val="000000"/>
                </a:solidFill>
              </a:rPr>
              <a:t> regularly tracks the progress of deviation detection and resolution and decides on prioritization of defect resolution and change requests</a:t>
            </a:r>
          </a:p>
          <a:p>
            <a:pPr lvl="1"/>
            <a:r>
              <a:rPr lang="en-GB">
                <a:solidFill>
                  <a:srgbClr val="000000"/>
                </a:solidFill>
              </a:rPr>
              <a:t>CCB is the Configuration Management Team for managing changes</a:t>
            </a:r>
          </a:p>
          <a:p>
            <a:pPr lvl="1"/>
            <a:endParaRPr lang="en-GB">
              <a:solidFill>
                <a:srgbClr val="000000"/>
              </a:solidFill>
            </a:endParaRPr>
          </a:p>
          <a:p>
            <a:endParaRPr lang="en-US"/>
          </a:p>
        </p:txBody>
      </p:sp>
    </p:spTree>
    <p:extLst>
      <p:ext uri="{BB962C8B-B14F-4D97-AF65-F5344CB8AC3E}">
        <p14:creationId xmlns:p14="http://schemas.microsoft.com/office/powerpoint/2010/main" val="421958988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5FFE8-0283-4B48-8217-5F8A166E9F2E}" type="slidenum">
              <a:rPr lang="en-US"/>
              <a:pPr/>
              <a:t>222</a:t>
            </a:fld>
            <a:endParaRPr lang="en-US"/>
          </a:p>
        </p:txBody>
      </p:sp>
      <p:sp>
        <p:nvSpPr>
          <p:cNvPr id="140290" name="Rectangle 2"/>
          <p:cNvSpPr txBox="1">
            <a:spLocks noGrp="1" noRot="1" noChangeAspect="1" noChangeArrowheads="1" noTextEdit="1"/>
          </p:cNvSpPr>
          <p:nvPr>
            <p:ph type="sldImg"/>
          </p:nvPr>
        </p:nvSpPr>
        <p:spPr>
          <a:xfrm>
            <a:off x="1141413" y="684213"/>
            <a:ext cx="4567237" cy="3425825"/>
          </a:xfrm>
          <a:ln/>
        </p:spPr>
      </p:sp>
      <p:sp>
        <p:nvSpPr>
          <p:cNvPr id="140291" name="Text Box 3"/>
          <p:cNvSpPr txBox="1">
            <a:spLocks noGrp="1" noChangeArrowheads="1"/>
          </p:cNvSpPr>
          <p:nvPr>
            <p:ph type="body" idx="1"/>
          </p:nvPr>
        </p:nvSpPr>
        <p:spPr>
          <a:xfrm>
            <a:off x="914400" y="4343400"/>
            <a:ext cx="5021263" cy="4029075"/>
          </a:xfrm>
          <a:noFill/>
          <a:ln/>
        </p:spPr>
        <p:txBody>
          <a:bodyPr wrap="none" anchor="ctr"/>
          <a:lstStyle/>
          <a:p>
            <a:pPr marL="228600" indent="-228600"/>
            <a:r>
              <a:rPr lang="en-US" b="1"/>
              <a:t>Defect Life Cycle – </a:t>
            </a:r>
          </a:p>
          <a:p>
            <a:pPr marL="228600" indent="-228600"/>
            <a:r>
              <a:rPr lang="en-US"/>
              <a:t>The software defect reported by a tester need to be addressed properly, and this is done with help of a systematic defect life cycle.</a:t>
            </a:r>
          </a:p>
          <a:p>
            <a:pPr marL="228600" indent="-228600">
              <a:buFontTx/>
              <a:buAutoNum type="arabicPeriod"/>
            </a:pPr>
            <a:r>
              <a:rPr lang="en-US" b="1"/>
              <a:t>New</a:t>
            </a:r>
            <a:r>
              <a:rPr lang="en-US"/>
              <a:t> -  The reported defect has a status New. </a:t>
            </a:r>
          </a:p>
          <a:p>
            <a:pPr marL="228600" indent="-228600">
              <a:buFontTx/>
              <a:buAutoNum type="arabicPeriod"/>
            </a:pPr>
            <a:r>
              <a:rPr lang="en-US" b="1"/>
              <a:t>Opened</a:t>
            </a:r>
            <a:r>
              <a:rPr lang="en-US"/>
              <a:t> – The status of a defect is changed as ‘Opened’  when it is opened by a test manager. After opening , the defect is reviewed. After the review, if it is not a defect, it can be directly closed. Otherwise, the status can be changed as- 0</a:t>
            </a:r>
          </a:p>
          <a:p>
            <a:pPr marL="228600" indent="-228600">
              <a:buFontTx/>
              <a:buAutoNum type="arabicPeriod"/>
            </a:pPr>
            <a:r>
              <a:rPr lang="en-US" b="1"/>
              <a:t>Duplicate – </a:t>
            </a:r>
            <a:r>
              <a:rPr lang="en-US"/>
              <a:t>If the same defect is already reported by any other tester , defect can be closed by changing it’s status as ‘Duplicate’.</a:t>
            </a:r>
          </a:p>
          <a:p>
            <a:pPr marL="228600" indent="-228600">
              <a:buFontTx/>
              <a:buAutoNum type="arabicPeriod"/>
            </a:pPr>
            <a:r>
              <a:rPr lang="en-US" b="1"/>
              <a:t>Deferred  </a:t>
            </a:r>
            <a:r>
              <a:rPr lang="en-US"/>
              <a:t>- Though the defect is valid, if the defect is not so important and it is decided not to fix it and may be fixed in the next version, the status of a defect is ‘Deferred’. </a:t>
            </a:r>
          </a:p>
          <a:p>
            <a:pPr marL="228600" indent="-228600">
              <a:buFontTx/>
              <a:buAutoNum type="arabicPeriod"/>
            </a:pPr>
            <a:r>
              <a:rPr lang="en-US" b="1"/>
              <a:t>Assigned</a:t>
            </a:r>
            <a:r>
              <a:rPr lang="en-US"/>
              <a:t> – After review, if the defect is a valid defect, it will be assigned to a development team to fix. </a:t>
            </a:r>
            <a:endParaRPr lang="en-US" b="1"/>
          </a:p>
          <a:p>
            <a:pPr marL="228600" indent="-228600">
              <a:buFontTx/>
              <a:buAutoNum type="arabicPeriod"/>
            </a:pPr>
            <a:r>
              <a:rPr lang="en-US"/>
              <a:t> </a:t>
            </a:r>
            <a:r>
              <a:rPr lang="en-US" b="1"/>
              <a:t>Fixed –</a:t>
            </a:r>
            <a:r>
              <a:rPr lang="en-US"/>
              <a:t> Depending of the priority, when the developer will make the changes to the application to remove the defect, the status of a defect will be changed as </a:t>
            </a:r>
            <a:r>
              <a:rPr lang="en-US" b="1"/>
              <a:t>‘Fixed’</a:t>
            </a:r>
            <a:r>
              <a:rPr lang="en-US"/>
              <a:t>. </a:t>
            </a:r>
          </a:p>
          <a:p>
            <a:pPr marL="228600" indent="-228600">
              <a:buFontTx/>
              <a:buAutoNum type="arabicPeriod"/>
            </a:pPr>
            <a:r>
              <a:rPr lang="en-US" b="1"/>
              <a:t>Retested</a:t>
            </a:r>
            <a:r>
              <a:rPr lang="en-US"/>
              <a:t> – When the defect is fixed, the application needs to be retested to check whether the defect is removed or not.  </a:t>
            </a:r>
          </a:p>
          <a:p>
            <a:pPr marL="228600" indent="-228600">
              <a:buFontTx/>
              <a:buAutoNum type="arabicPeriod"/>
            </a:pPr>
            <a:r>
              <a:rPr lang="en-US" b="1"/>
              <a:t>Reopened / Closed</a:t>
            </a:r>
            <a:r>
              <a:rPr lang="en-US"/>
              <a:t> - After retesting, if the fixed defect is unsatisfactory, then it is reopened but if it is satisfactory, it is generally ‘closed’. </a:t>
            </a:r>
          </a:p>
          <a:p>
            <a:pPr marL="228600" indent="-228600"/>
            <a:endParaRPr lang="en-US"/>
          </a:p>
        </p:txBody>
      </p:sp>
    </p:spTree>
    <p:extLst>
      <p:ext uri="{BB962C8B-B14F-4D97-AF65-F5344CB8AC3E}">
        <p14:creationId xmlns:p14="http://schemas.microsoft.com/office/powerpoint/2010/main" val="3755005123"/>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D6528-EAB8-4247-B4FE-E476EE5A8EB6}" type="slidenum">
              <a:rPr lang="en-US"/>
              <a:pPr/>
              <a:t>223</a:t>
            </a:fld>
            <a:endParaRPr lang="en-US"/>
          </a:p>
        </p:txBody>
      </p:sp>
      <p:sp>
        <p:nvSpPr>
          <p:cNvPr id="142338" name="Rectangle 2"/>
          <p:cNvSpPr txBox="1">
            <a:spLocks noGrp="1" noRot="1" noChangeAspect="1" noChangeArrowheads="1" noTextEdit="1"/>
          </p:cNvSpPr>
          <p:nvPr>
            <p:ph type="sldImg"/>
          </p:nvPr>
        </p:nvSpPr>
        <p:spPr>
          <a:xfrm>
            <a:off x="1141413" y="684213"/>
            <a:ext cx="4567237" cy="3425825"/>
          </a:xfrm>
          <a:ln/>
        </p:spPr>
      </p:sp>
      <p:sp>
        <p:nvSpPr>
          <p:cNvPr id="142339" name="Text Box 3"/>
          <p:cNvSpPr txBox="1">
            <a:spLocks noGrp="1" noChangeArrowheads="1"/>
          </p:cNvSpPr>
          <p:nvPr>
            <p:ph type="body" idx="1"/>
          </p:nvPr>
        </p:nvSpPr>
        <p:spPr>
          <a:xfrm>
            <a:off x="914400" y="4343400"/>
            <a:ext cx="5021263" cy="4029075"/>
          </a:xfrm>
          <a:noFill/>
          <a:ln/>
        </p:spPr>
        <p:txBody>
          <a:bodyPr wrap="none" anchor="ctr"/>
          <a:lstStyle/>
          <a:p>
            <a:r>
              <a:rPr lang="en-US"/>
              <a:t>One more defect reporting template for your reference</a:t>
            </a:r>
          </a:p>
        </p:txBody>
      </p:sp>
    </p:spTree>
    <p:extLst>
      <p:ext uri="{BB962C8B-B14F-4D97-AF65-F5344CB8AC3E}">
        <p14:creationId xmlns:p14="http://schemas.microsoft.com/office/powerpoint/2010/main" val="12567806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1C075-94A8-4818-9B46-1F6D80ECE0AA}" type="slidenum">
              <a:rPr lang="en-US"/>
              <a:pPr/>
              <a:t>224</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t>One more defect reporting template for your reference</a:t>
            </a:r>
          </a:p>
          <a:p>
            <a:endParaRPr lang="en-US"/>
          </a:p>
        </p:txBody>
      </p:sp>
    </p:spTree>
    <p:extLst>
      <p:ext uri="{BB962C8B-B14F-4D97-AF65-F5344CB8AC3E}">
        <p14:creationId xmlns:p14="http://schemas.microsoft.com/office/powerpoint/2010/main" val="1424124361"/>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56954-BC04-434B-BD66-AA3C70B28145}" type="slidenum">
              <a:rPr lang="en-US"/>
              <a:pPr/>
              <a:t>225</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t>One more defect reporting template for your reference</a:t>
            </a:r>
          </a:p>
          <a:p>
            <a:endParaRPr lang="en-US"/>
          </a:p>
        </p:txBody>
      </p:sp>
    </p:spTree>
    <p:extLst>
      <p:ext uri="{BB962C8B-B14F-4D97-AF65-F5344CB8AC3E}">
        <p14:creationId xmlns:p14="http://schemas.microsoft.com/office/powerpoint/2010/main" val="2226477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C21CA-4922-415E-B382-E230242F216B}" type="slidenum">
              <a:rPr lang="en-US"/>
              <a:pPr/>
              <a:t>22</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t>All requirements may not be testable requirements. Ensure whether the given requirements are testable</a:t>
            </a:r>
          </a:p>
          <a:p>
            <a:r>
              <a:rPr lang="en-US"/>
              <a:t>Address all implementation schedule issues</a:t>
            </a:r>
          </a:p>
          <a:p>
            <a:r>
              <a:rPr lang="en-US"/>
              <a:t>Address issues related to interfacing and data exchanges </a:t>
            </a:r>
            <a:r>
              <a:rPr lang="en-US" err="1"/>
              <a:t>ie</a:t>
            </a:r>
            <a:r>
              <a:rPr lang="en-US"/>
              <a:t>., due to data transfer and data dependencies. These issues helps to plan integration testing effectively</a:t>
            </a:r>
          </a:p>
          <a:p>
            <a:r>
              <a:rPr lang="en-US"/>
              <a:t>Evaluate contingency plans for system and activities involved. This ensures proper risk management</a:t>
            </a:r>
          </a:p>
          <a:p>
            <a:r>
              <a:rPr lang="en-US"/>
              <a:t>Identify vulnerable parts of the system and processes operating outside the information resource management area ensuring all will work fine when put together</a:t>
            </a:r>
          </a:p>
        </p:txBody>
      </p:sp>
    </p:spTree>
    <p:extLst>
      <p:ext uri="{BB962C8B-B14F-4D97-AF65-F5344CB8AC3E}">
        <p14:creationId xmlns:p14="http://schemas.microsoft.com/office/powerpoint/2010/main" val="825807358"/>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7F8C9-C8BE-4763-9296-BC19464558F0}" type="slidenum">
              <a:rPr lang="en-US"/>
              <a:pPr/>
              <a:t>226</a:t>
            </a:fld>
            <a:endParaRPr lang="en-US"/>
          </a:p>
        </p:txBody>
      </p:sp>
      <p:sp>
        <p:nvSpPr>
          <p:cNvPr id="148482" name="Rectangle 2"/>
          <p:cNvSpPr txBox="1">
            <a:spLocks noGrp="1" noRot="1" noChangeAspect="1" noChangeArrowheads="1" noTextEdit="1"/>
          </p:cNvSpPr>
          <p:nvPr>
            <p:ph type="sldImg"/>
          </p:nvPr>
        </p:nvSpPr>
        <p:spPr>
          <a:xfrm>
            <a:off x="1141413" y="684213"/>
            <a:ext cx="4567237" cy="3425825"/>
          </a:xfrm>
          <a:ln/>
        </p:spPr>
      </p:sp>
      <p:sp>
        <p:nvSpPr>
          <p:cNvPr id="148483" name="Text Box 3"/>
          <p:cNvSpPr txBox="1">
            <a:spLocks noGrp="1" noChangeArrowheads="1"/>
          </p:cNvSpPr>
          <p:nvPr>
            <p:ph type="body" idx="1"/>
          </p:nvPr>
        </p:nvSpPr>
        <p:spPr>
          <a:xfrm>
            <a:off x="914400" y="4343400"/>
            <a:ext cx="5021263" cy="4029075"/>
          </a:xfrm>
          <a:noFill/>
          <a:ln/>
        </p:spPr>
        <p:txBody>
          <a:bodyPr wrap="none" anchor="ctr"/>
          <a:lstStyle/>
          <a:p>
            <a:r>
              <a:rPr lang="en-US"/>
              <a:t>Defects are mainly classified into 2 categories: </a:t>
            </a:r>
          </a:p>
          <a:p>
            <a:pPr>
              <a:lnSpc>
                <a:spcPct val="93000"/>
              </a:lnSpc>
              <a:spcBef>
                <a:spcPts val="700"/>
              </a:spcBef>
            </a:pPr>
            <a:r>
              <a:rPr lang="en-GB" b="1" u="sng"/>
              <a:t>Defect from specifications:</a:t>
            </a:r>
          </a:p>
          <a:p>
            <a:r>
              <a:rPr lang="en-US"/>
              <a:t>The requirement document says something, and the actual product says something.. There is a deviation between the SRS and the developed product</a:t>
            </a:r>
          </a:p>
          <a:p>
            <a:r>
              <a:rPr lang="en-GB" b="1" u="sng"/>
              <a:t>Defect in capturing user requirements:</a:t>
            </a:r>
          </a:p>
          <a:p>
            <a:r>
              <a:rPr lang="en-US"/>
              <a:t>The customer requirements have not correctly mapped into the requirement specification ie., SRS. In this case, the developed product matches with the SRS documented; since the SRS is not the exact requirements that the customer needed, results in a defective product.</a:t>
            </a:r>
          </a:p>
          <a:p>
            <a:endParaRPr lang="en-US"/>
          </a:p>
        </p:txBody>
      </p:sp>
    </p:spTree>
    <p:extLst>
      <p:ext uri="{BB962C8B-B14F-4D97-AF65-F5344CB8AC3E}">
        <p14:creationId xmlns:p14="http://schemas.microsoft.com/office/powerpoint/2010/main" val="81381136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A0D3A-9CB7-4C2E-AAF9-A0959BB9A89A}" type="slidenum">
              <a:rPr lang="en-US"/>
              <a:pPr/>
              <a:t>227</a:t>
            </a:fld>
            <a:endParaRPr lang="en-US"/>
          </a:p>
        </p:txBody>
      </p:sp>
      <p:sp>
        <p:nvSpPr>
          <p:cNvPr id="150530" name="Rectangle 2"/>
          <p:cNvSpPr txBox="1">
            <a:spLocks noGrp="1" noRot="1" noChangeAspect="1" noChangeArrowheads="1" noTextEdit="1"/>
          </p:cNvSpPr>
          <p:nvPr>
            <p:ph type="sldImg"/>
          </p:nvPr>
        </p:nvSpPr>
        <p:spPr>
          <a:xfrm>
            <a:off x="1141413" y="684213"/>
            <a:ext cx="4567237" cy="3425825"/>
          </a:xfrm>
          <a:ln/>
        </p:spPr>
      </p:sp>
      <p:sp>
        <p:nvSpPr>
          <p:cNvPr id="150531" name="Text Box 3"/>
          <p:cNvSpPr txBox="1">
            <a:spLocks noGrp="1" noChangeArrowheads="1"/>
          </p:cNvSpPr>
          <p:nvPr>
            <p:ph type="body" idx="1"/>
          </p:nvPr>
        </p:nvSpPr>
        <p:spPr>
          <a:xfrm>
            <a:off x="914400" y="4343400"/>
            <a:ext cx="5021263" cy="4029075"/>
          </a:xfrm>
          <a:noFill/>
          <a:ln/>
        </p:spPr>
        <p:txBody>
          <a:bodyPr wrap="none" anchor="ctr"/>
          <a:lstStyle/>
          <a:p>
            <a:r>
              <a:rPr lang="en-US">
                <a:solidFill>
                  <a:srgbClr val="FF0000"/>
                </a:solidFill>
              </a:rPr>
              <a:t>There are different categories in defects:</a:t>
            </a:r>
          </a:p>
          <a:p>
            <a:endParaRPr lang="en-US"/>
          </a:p>
          <a:p>
            <a:r>
              <a:rPr lang="en-US"/>
              <a:t>Something that has been implemented wrong which the customer was not expecting is considered to be defect</a:t>
            </a:r>
          </a:p>
          <a:p>
            <a:r>
              <a:rPr lang="en-US"/>
              <a:t>Example: Customer expects calculator ADD functionality to work properly, and in real its not working as expected, </a:t>
            </a:r>
            <a:r>
              <a:rPr lang="en-US" err="1"/>
              <a:t>ie</a:t>
            </a:r>
            <a:r>
              <a:rPr lang="en-US"/>
              <a:t>., there is a deviation from expected to actual it is considered as a defect</a:t>
            </a:r>
          </a:p>
          <a:p>
            <a:endParaRPr lang="en-US"/>
          </a:p>
          <a:p>
            <a:r>
              <a:rPr lang="en-US"/>
              <a:t>The next category is “Missing”. Customer expected functionality has not implemented in real. Say for ex: customer is expecting scientific functions in a calculator is missing in real. It is a defect</a:t>
            </a:r>
          </a:p>
          <a:p>
            <a:endParaRPr lang="en-US"/>
          </a:p>
          <a:p>
            <a:r>
              <a:rPr lang="en-US"/>
              <a:t>Third category is “Extra”. Something that customer is not expecting is there in real. Say for ex: customer don’t want the calculator to work in solar technology, but its implemented. It is considered to be a defect</a:t>
            </a:r>
          </a:p>
          <a:p>
            <a:endParaRPr lang="en-US"/>
          </a:p>
          <a:p>
            <a:endParaRPr lang="en-US"/>
          </a:p>
        </p:txBody>
      </p:sp>
    </p:spTree>
    <p:extLst>
      <p:ext uri="{BB962C8B-B14F-4D97-AF65-F5344CB8AC3E}">
        <p14:creationId xmlns:p14="http://schemas.microsoft.com/office/powerpoint/2010/main" val="176339059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17AB5-D26C-4F00-86A3-78CB7827B677}" type="slidenum">
              <a:rPr lang="en-US"/>
              <a:pPr/>
              <a:t>228</a:t>
            </a:fld>
            <a:endParaRPr lang="en-US"/>
          </a:p>
        </p:txBody>
      </p:sp>
      <p:sp>
        <p:nvSpPr>
          <p:cNvPr id="152578" name="Rectangle 2"/>
          <p:cNvSpPr txBox="1">
            <a:spLocks noGrp="1" noRot="1" noChangeAspect="1" noChangeArrowheads="1" noTextEdit="1"/>
          </p:cNvSpPr>
          <p:nvPr>
            <p:ph type="sldImg"/>
          </p:nvPr>
        </p:nvSpPr>
        <p:spPr>
          <a:xfrm>
            <a:off x="1141413" y="684213"/>
            <a:ext cx="4567237" cy="3425825"/>
          </a:xfrm>
          <a:ln/>
        </p:spPr>
      </p:sp>
      <p:sp>
        <p:nvSpPr>
          <p:cNvPr id="152579" name="Text Box 3"/>
          <p:cNvSpPr txBox="1">
            <a:spLocks noGrp="1" noChangeArrowheads="1"/>
          </p:cNvSpPr>
          <p:nvPr>
            <p:ph type="body" idx="1"/>
          </p:nvPr>
        </p:nvSpPr>
        <p:spPr>
          <a:xfrm>
            <a:off x="914400" y="4343400"/>
            <a:ext cx="5021263" cy="4029075"/>
          </a:xfrm>
          <a:noFill/>
          <a:ln/>
        </p:spPr>
        <p:txBody>
          <a:bodyPr wrap="none" anchor="ctr"/>
          <a:lstStyle/>
          <a:p>
            <a:pPr eaLnBrk="0" hangingPunct="0">
              <a:lnSpc>
                <a:spcPct val="173000"/>
              </a:lnSpc>
              <a:spcBef>
                <a:spcPct val="0"/>
              </a:spcBef>
              <a:buClr>
                <a:srgbClr val="000000"/>
              </a:buClr>
              <a:buFontTx/>
              <a:buChar char="•"/>
            </a:pPr>
            <a:r>
              <a:rPr lang="en-GB"/>
              <a:t>A Incident Tracking System helps manage software development projects by tracking software bugs, action items, and change requests with problem reports.</a:t>
            </a:r>
          </a:p>
          <a:p>
            <a:pPr eaLnBrk="0" hangingPunct="0">
              <a:lnSpc>
                <a:spcPct val="173000"/>
              </a:lnSpc>
              <a:spcBef>
                <a:spcPct val="0"/>
              </a:spcBef>
              <a:buClr>
                <a:srgbClr val="000000"/>
              </a:buClr>
              <a:buFontTx/>
              <a:buChar char="•"/>
            </a:pPr>
            <a:r>
              <a:rPr lang="en-GB"/>
              <a:t>Better to do tracking through a automation tool, that helps in effective tracking and managing</a:t>
            </a:r>
          </a:p>
          <a:p>
            <a:endParaRPr lang="en-US"/>
          </a:p>
        </p:txBody>
      </p:sp>
    </p:spTree>
    <p:extLst>
      <p:ext uri="{BB962C8B-B14F-4D97-AF65-F5344CB8AC3E}">
        <p14:creationId xmlns:p14="http://schemas.microsoft.com/office/powerpoint/2010/main" val="3310828640"/>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28419-CBB6-4E94-9B56-007D33A04270}" type="slidenum">
              <a:rPr lang="en-US"/>
              <a:pPr/>
              <a:t>229</a:t>
            </a:fld>
            <a:endParaRPr lang="en-US"/>
          </a:p>
        </p:txBody>
      </p:sp>
      <p:sp>
        <p:nvSpPr>
          <p:cNvPr id="154626" name="Rectangle 2"/>
          <p:cNvSpPr txBox="1">
            <a:spLocks noGrp="1" noRot="1" noChangeAspect="1" noChangeArrowheads="1" noTextEdit="1"/>
          </p:cNvSpPr>
          <p:nvPr>
            <p:ph type="sldImg"/>
          </p:nvPr>
        </p:nvSpPr>
        <p:spPr>
          <a:xfrm>
            <a:off x="1141413" y="684213"/>
            <a:ext cx="4567237" cy="3425825"/>
          </a:xfrm>
          <a:ln/>
        </p:spPr>
      </p:sp>
      <p:sp>
        <p:nvSpPr>
          <p:cNvPr id="154627" name="Text Box 3"/>
          <p:cNvSpPr txBox="1">
            <a:spLocks noGrp="1" noChangeArrowheads="1"/>
          </p:cNvSpPr>
          <p:nvPr>
            <p:ph type="body" idx="1"/>
          </p:nvPr>
        </p:nvSpPr>
        <p:spPr>
          <a:xfrm>
            <a:off x="914400" y="4343400"/>
            <a:ext cx="5021263" cy="4029075"/>
          </a:xfrm>
          <a:noFill/>
          <a:ln/>
        </p:spPr>
        <p:txBody>
          <a:bodyPr wrap="none" anchor="ctr"/>
          <a:lstStyle/>
          <a:p>
            <a:r>
              <a:rPr lang="en-GB"/>
              <a:t>These software testing tools helps manage developing projects more efficiently by tracking bugs. </a:t>
            </a:r>
          </a:p>
          <a:p>
            <a:r>
              <a:rPr lang="en-GB"/>
              <a:t>This will bring you better response to the user because it identifies how many bugs are in process, and how many bugs are closed.</a:t>
            </a:r>
          </a:p>
          <a:p>
            <a:r>
              <a:rPr lang="en-GB"/>
              <a:t>Besides it records bug report in database and it allows simultaneous access by different users. And it offers bug classification</a:t>
            </a:r>
          </a:p>
          <a:p>
            <a:endParaRPr lang="en-GB"/>
          </a:p>
          <a:p>
            <a:r>
              <a:rPr lang="en-GB"/>
              <a:t>Popular defect tracking tool is Bugzilla</a:t>
            </a:r>
            <a:endParaRPr lang="en-US"/>
          </a:p>
        </p:txBody>
      </p:sp>
    </p:spTree>
    <p:extLst>
      <p:ext uri="{BB962C8B-B14F-4D97-AF65-F5344CB8AC3E}">
        <p14:creationId xmlns:p14="http://schemas.microsoft.com/office/powerpoint/2010/main" val="841160281"/>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44468-3C93-4AF7-BA75-185127205732}" type="slidenum">
              <a:rPr lang="en-US"/>
              <a:pPr/>
              <a:t>230</a:t>
            </a:fld>
            <a:endParaRPr lang="en-US"/>
          </a:p>
        </p:txBody>
      </p:sp>
      <p:sp>
        <p:nvSpPr>
          <p:cNvPr id="156674" name="Rectangle 2"/>
          <p:cNvSpPr txBox="1">
            <a:spLocks noGrp="1" noRot="1" noChangeAspect="1" noChangeArrowheads="1" noTextEdit="1"/>
          </p:cNvSpPr>
          <p:nvPr>
            <p:ph type="sldImg"/>
          </p:nvPr>
        </p:nvSpPr>
        <p:spPr>
          <a:xfrm>
            <a:off x="1141413" y="684213"/>
            <a:ext cx="4567237" cy="3425825"/>
          </a:xfrm>
          <a:ln/>
        </p:spPr>
      </p:sp>
      <p:sp>
        <p:nvSpPr>
          <p:cNvPr id="156675" name="Text Box 3"/>
          <p:cNvSpPr txBox="1">
            <a:spLocks noGrp="1" noChangeArrowheads="1"/>
          </p:cNvSpPr>
          <p:nvPr>
            <p:ph type="body" idx="1"/>
          </p:nvPr>
        </p:nvSpPr>
        <p:spPr>
          <a:xfrm>
            <a:off x="914400" y="4343400"/>
            <a:ext cx="5021263" cy="4029075"/>
          </a:xfrm>
          <a:noFill/>
          <a:ln/>
        </p:spPr>
        <p:txBody>
          <a:bodyPr wrap="none" anchor="ctr"/>
          <a:lstStyle/>
          <a:p>
            <a:r>
              <a:rPr lang="en-GB"/>
              <a:t>Defect Tracking system allows to keep track of defect information during software testing.</a:t>
            </a:r>
          </a:p>
          <a:p>
            <a:r>
              <a:rPr lang="en-GB"/>
              <a:t>It provides general information such as</a:t>
            </a:r>
          </a:p>
          <a:p>
            <a:pPr lvl="1"/>
            <a:r>
              <a:rPr lang="en-GB"/>
              <a:t>Origin of defect </a:t>
            </a:r>
          </a:p>
          <a:p>
            <a:pPr lvl="1"/>
            <a:r>
              <a:rPr lang="en-GB"/>
              <a:t>Status</a:t>
            </a:r>
          </a:p>
          <a:p>
            <a:pPr lvl="1"/>
            <a:r>
              <a:rPr lang="en-GB"/>
              <a:t>Symptoms</a:t>
            </a:r>
          </a:p>
          <a:p>
            <a:pPr lvl="1"/>
            <a:r>
              <a:rPr lang="en-GB"/>
              <a:t>Repair priority</a:t>
            </a:r>
          </a:p>
          <a:p>
            <a:pPr lvl="1"/>
            <a:r>
              <a:rPr lang="en-GB"/>
              <a:t>Severity etc., These we have already seen in defect template in our previous slides</a:t>
            </a:r>
          </a:p>
          <a:p>
            <a:endParaRPr lang="en-US"/>
          </a:p>
        </p:txBody>
      </p:sp>
    </p:spTree>
    <p:extLst>
      <p:ext uri="{BB962C8B-B14F-4D97-AF65-F5344CB8AC3E}">
        <p14:creationId xmlns:p14="http://schemas.microsoft.com/office/powerpoint/2010/main" val="337042266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C69C3-ABEC-4858-82BA-FB09D8AB9002}" type="slidenum">
              <a:rPr lang="en-US"/>
              <a:pPr/>
              <a:t>231</a:t>
            </a:fld>
            <a:endParaRPr lang="en-US"/>
          </a:p>
        </p:txBody>
      </p:sp>
      <p:sp>
        <p:nvSpPr>
          <p:cNvPr id="158722" name="Rectangle 2"/>
          <p:cNvSpPr txBox="1">
            <a:spLocks noGrp="1" noRot="1" noChangeAspect="1" noChangeArrowheads="1" noTextEdit="1"/>
          </p:cNvSpPr>
          <p:nvPr>
            <p:ph type="sldImg"/>
          </p:nvPr>
        </p:nvSpPr>
        <p:spPr>
          <a:xfrm>
            <a:off x="1141413" y="684213"/>
            <a:ext cx="4567237" cy="3425825"/>
          </a:xfrm>
          <a:ln/>
        </p:spPr>
      </p:sp>
      <p:sp>
        <p:nvSpPr>
          <p:cNvPr id="158723" name="Text Box 3"/>
          <p:cNvSpPr txBox="1">
            <a:spLocks noGrp="1" noChangeArrowheads="1"/>
          </p:cNvSpPr>
          <p:nvPr>
            <p:ph type="body" idx="1"/>
          </p:nvPr>
        </p:nvSpPr>
        <p:spPr>
          <a:xfrm>
            <a:off x="914400" y="4343400"/>
            <a:ext cx="5021263" cy="4029075"/>
          </a:xfrm>
          <a:noFill/>
          <a:ln/>
        </p:spPr>
        <p:txBody>
          <a:bodyPr wrap="none" anchor="ctr"/>
          <a:lstStyle/>
          <a:p>
            <a:r>
              <a:rPr lang="en-GB" b="1"/>
              <a:t>General</a:t>
            </a:r>
            <a:r>
              <a:rPr lang="en-GB"/>
              <a:t>	-	Allows to specify the Basic information of the  Defect, priority, Severity, number of times the problem occurred and symptoms.</a:t>
            </a:r>
          </a:p>
          <a:p>
            <a:r>
              <a:rPr lang="en-GB" b="1"/>
              <a:t>Priority</a:t>
            </a:r>
            <a:r>
              <a:rPr lang="en-GB"/>
              <a:t> - 	Specifies Repair priority of defect. </a:t>
            </a:r>
          </a:p>
          <a:p>
            <a:r>
              <a:rPr lang="en-GB"/>
              <a:t>The default priorities settings are :</a:t>
            </a:r>
          </a:p>
          <a:p>
            <a:r>
              <a:rPr lang="en-GB"/>
              <a:t>		1 - Resolve immediately</a:t>
            </a:r>
          </a:p>
          <a:p>
            <a:r>
              <a:rPr lang="en-GB"/>
              <a:t>		2 - Give High Attention</a:t>
            </a:r>
          </a:p>
          <a:p>
            <a:r>
              <a:rPr lang="en-GB"/>
              <a:t>		3 - Normal Queue</a:t>
            </a:r>
          </a:p>
          <a:p>
            <a:r>
              <a:rPr lang="en-GB"/>
              <a:t>		4 - Low Priority</a:t>
            </a:r>
          </a:p>
          <a:p>
            <a:r>
              <a:rPr lang="en-GB"/>
              <a:t>Different organizations have different severity and priority status</a:t>
            </a:r>
          </a:p>
          <a:p>
            <a:endParaRPr lang="en-US"/>
          </a:p>
        </p:txBody>
      </p:sp>
    </p:spTree>
    <p:extLst>
      <p:ext uri="{BB962C8B-B14F-4D97-AF65-F5344CB8AC3E}">
        <p14:creationId xmlns:p14="http://schemas.microsoft.com/office/powerpoint/2010/main" val="197345321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B40FD-7A4A-483D-8226-3EF7EADBCDF0}" type="slidenum">
              <a:rPr lang="en-US"/>
              <a:pPr/>
              <a:t>232</a:t>
            </a:fld>
            <a:endParaRPr lang="en-US"/>
          </a:p>
        </p:txBody>
      </p:sp>
      <p:sp>
        <p:nvSpPr>
          <p:cNvPr id="160770" name="Rectangle 2"/>
          <p:cNvSpPr txBox="1">
            <a:spLocks noGrp="1" noRot="1" noChangeAspect="1" noChangeArrowheads="1" noTextEdit="1"/>
          </p:cNvSpPr>
          <p:nvPr>
            <p:ph type="sldImg"/>
          </p:nvPr>
        </p:nvSpPr>
        <p:spPr>
          <a:xfrm>
            <a:off x="1141413" y="684213"/>
            <a:ext cx="4567237" cy="3425825"/>
          </a:xfrm>
          <a:ln/>
        </p:spPr>
      </p:sp>
      <p:sp>
        <p:nvSpPr>
          <p:cNvPr id="160771" name="Text Box 3"/>
          <p:cNvSpPr txBox="1">
            <a:spLocks noGrp="1" noChangeArrowheads="1"/>
          </p:cNvSpPr>
          <p:nvPr>
            <p:ph type="body" idx="1"/>
          </p:nvPr>
        </p:nvSpPr>
        <p:spPr>
          <a:xfrm>
            <a:off x="914400" y="4343400"/>
            <a:ext cx="5021263" cy="4029075"/>
          </a:xfrm>
          <a:noFill/>
          <a:ln/>
        </p:spPr>
        <p:txBody>
          <a:bodyPr wrap="none" anchor="ctr"/>
          <a:lstStyle/>
          <a:p>
            <a:r>
              <a:rPr lang="en-GB"/>
              <a:t>Severity can be customized using the admin option. </a:t>
            </a:r>
          </a:p>
          <a:p>
            <a:pPr lvl="1"/>
            <a:r>
              <a:rPr lang="en-GB" b="1"/>
              <a:t>Occurrences</a:t>
            </a:r>
            <a:r>
              <a:rPr lang="en-GB"/>
              <a:t> - Specifies how many times the defect has occurred during testing.</a:t>
            </a:r>
          </a:p>
          <a:p>
            <a:pPr lvl="1"/>
            <a:r>
              <a:rPr lang="en-GB" b="1"/>
              <a:t>Symptoms </a:t>
            </a:r>
            <a:r>
              <a:rPr lang="en-GB"/>
              <a:t>- Allows to specify the symptoms for the defect.</a:t>
            </a:r>
          </a:p>
          <a:p>
            <a:r>
              <a:rPr lang="en-GB"/>
              <a:t>We need two parameters to identify the nature of the defect. Ie.,, Severity and Priority</a:t>
            </a:r>
          </a:p>
          <a:p>
            <a:pPr lvl="1"/>
            <a:r>
              <a:rPr lang="en-GB" b="1"/>
              <a:t>Severity</a:t>
            </a:r>
            <a:r>
              <a:rPr lang="en-GB"/>
              <a:t> tells us how bad the defect is</a:t>
            </a:r>
          </a:p>
          <a:p>
            <a:pPr lvl="1"/>
            <a:r>
              <a:rPr lang="en-GB" b="1"/>
              <a:t>Priority</a:t>
            </a:r>
            <a:r>
              <a:rPr lang="en-GB"/>
              <a:t> tells us how soon it is desired to fix the problem</a:t>
            </a:r>
          </a:p>
          <a:p>
            <a:endParaRPr lang="en-US"/>
          </a:p>
        </p:txBody>
      </p:sp>
    </p:spTree>
    <p:extLst>
      <p:ext uri="{BB962C8B-B14F-4D97-AF65-F5344CB8AC3E}">
        <p14:creationId xmlns:p14="http://schemas.microsoft.com/office/powerpoint/2010/main" val="1604251772"/>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4EEC1-FABD-42BE-955E-21198E4DCE45}" type="slidenum">
              <a:rPr lang="en-US"/>
              <a:pPr/>
              <a:t>233</a:t>
            </a:fld>
            <a:endParaRPr lang="en-US"/>
          </a:p>
        </p:txBody>
      </p:sp>
      <p:sp>
        <p:nvSpPr>
          <p:cNvPr id="162818" name="Rectangle 2"/>
          <p:cNvSpPr txBox="1">
            <a:spLocks noGrp="1" noRot="1" noChangeAspect="1" noChangeArrowheads="1" noTextEdit="1"/>
          </p:cNvSpPr>
          <p:nvPr>
            <p:ph type="sldImg"/>
          </p:nvPr>
        </p:nvSpPr>
        <p:spPr>
          <a:xfrm>
            <a:off x="1141413" y="684213"/>
            <a:ext cx="4567237" cy="3425825"/>
          </a:xfrm>
          <a:ln/>
        </p:spPr>
      </p:sp>
      <p:sp>
        <p:nvSpPr>
          <p:cNvPr id="162819" name="Text Box 3"/>
          <p:cNvSpPr txBox="1">
            <a:spLocks noGrp="1" noChangeArrowheads="1"/>
          </p:cNvSpPr>
          <p:nvPr>
            <p:ph type="body" idx="1"/>
          </p:nvPr>
        </p:nvSpPr>
        <p:spPr>
          <a:xfrm>
            <a:off x="914400" y="4343400"/>
            <a:ext cx="5021263" cy="4029075"/>
          </a:xfrm>
          <a:noFill/>
          <a:ln/>
        </p:spPr>
        <p:txBody>
          <a:bodyPr wrap="none" anchor="ctr"/>
          <a:lstStyle/>
          <a:p>
            <a:r>
              <a:rPr lang="en-GB"/>
              <a:t>Some of default symptom settings are:</a:t>
            </a:r>
          </a:p>
          <a:p>
            <a:pPr lvl="1"/>
            <a:r>
              <a:rPr lang="en-GB"/>
              <a:t>Cosmetic Flaw</a:t>
            </a:r>
          </a:p>
          <a:p>
            <a:pPr lvl="1"/>
            <a:r>
              <a:rPr lang="en-GB"/>
              <a:t> Data Corruption</a:t>
            </a:r>
          </a:p>
          <a:p>
            <a:pPr lvl="1"/>
            <a:r>
              <a:rPr lang="en-GB"/>
              <a:t> Data loss</a:t>
            </a:r>
          </a:p>
          <a:p>
            <a:pPr lvl="1"/>
            <a:r>
              <a:rPr lang="en-GB"/>
              <a:t> Documentation Issue</a:t>
            </a:r>
          </a:p>
          <a:p>
            <a:pPr lvl="1"/>
            <a:r>
              <a:rPr lang="en-GB"/>
              <a:t>Incorrect  Operation</a:t>
            </a:r>
          </a:p>
          <a:p>
            <a:pPr lvl="1"/>
            <a:r>
              <a:rPr lang="en-GB"/>
              <a:t>Installation Problem</a:t>
            </a:r>
          </a:p>
          <a:p>
            <a:pPr lvl="1"/>
            <a:r>
              <a:rPr lang="en-GB"/>
              <a:t>Missing Feature</a:t>
            </a:r>
          </a:p>
          <a:p>
            <a:pPr lvl="1"/>
            <a:r>
              <a:rPr lang="en-GB"/>
              <a:t>Slow Performance</a:t>
            </a:r>
          </a:p>
          <a:p>
            <a:pPr lvl="1"/>
            <a:r>
              <a:rPr lang="en-GB"/>
              <a:t>System Crash</a:t>
            </a:r>
          </a:p>
          <a:p>
            <a:pPr lvl="1"/>
            <a:r>
              <a:rPr lang="en-GB"/>
              <a:t>Unexpected Behaviour etc.,</a:t>
            </a:r>
          </a:p>
          <a:p>
            <a:endParaRPr lang="en-US"/>
          </a:p>
        </p:txBody>
      </p:sp>
    </p:spTree>
    <p:extLst>
      <p:ext uri="{BB962C8B-B14F-4D97-AF65-F5344CB8AC3E}">
        <p14:creationId xmlns:p14="http://schemas.microsoft.com/office/powerpoint/2010/main" val="4132915623"/>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80CAF-8F7F-4C85-AFBF-D23804EEC6FD}" type="slidenum">
              <a:rPr lang="en-US"/>
              <a:pPr/>
              <a:t>234</a:t>
            </a:fld>
            <a:endParaRPr lang="en-US"/>
          </a:p>
        </p:txBody>
      </p:sp>
      <p:sp>
        <p:nvSpPr>
          <p:cNvPr id="164866" name="Rectangle 2"/>
          <p:cNvSpPr txBox="1">
            <a:spLocks noGrp="1" noRot="1" noChangeAspect="1" noChangeArrowheads="1" noTextEdit="1"/>
          </p:cNvSpPr>
          <p:nvPr>
            <p:ph type="sldImg"/>
          </p:nvPr>
        </p:nvSpPr>
        <p:spPr>
          <a:xfrm>
            <a:off x="1141413" y="684213"/>
            <a:ext cx="4567237" cy="3425825"/>
          </a:xfrm>
          <a:ln/>
        </p:spPr>
      </p:sp>
      <p:sp>
        <p:nvSpPr>
          <p:cNvPr id="164867" name="Text Box 3"/>
          <p:cNvSpPr txBox="1">
            <a:spLocks noGrp="1" noChangeArrowheads="1"/>
          </p:cNvSpPr>
          <p:nvPr>
            <p:ph type="body" idx="1"/>
          </p:nvPr>
        </p:nvSpPr>
        <p:spPr>
          <a:xfrm>
            <a:off x="914400" y="4343400"/>
            <a:ext cx="5021263" cy="4029075"/>
          </a:xfrm>
          <a:noFill/>
          <a:ln/>
        </p:spPr>
        <p:txBody>
          <a:bodyPr wrap="none" anchor="ctr"/>
          <a:lstStyle/>
          <a:p>
            <a:r>
              <a:rPr lang="en-US"/>
              <a:t>Defects can be tracked both in Manual Testing and Automated Testing.</a:t>
            </a:r>
          </a:p>
          <a:p>
            <a:endParaRPr lang="en-US"/>
          </a:p>
          <a:p>
            <a:r>
              <a:rPr lang="en-US" b="1" u="sng"/>
              <a:t>Manual Tracking:</a:t>
            </a:r>
          </a:p>
          <a:p>
            <a:r>
              <a:rPr lang="en-US"/>
              <a:t>Manually enter the defects in the defect management tool, generally in the excel sheet in the template provided by the organization. For wipro’s template, please refer VelociQ.</a:t>
            </a:r>
          </a:p>
          <a:p>
            <a:endParaRPr lang="en-US" b="1" u="sng"/>
          </a:p>
          <a:p>
            <a:r>
              <a:rPr lang="en-US" b="1" u="sng"/>
              <a:t>Automation Tracking:</a:t>
            </a:r>
          </a:p>
          <a:p>
            <a:r>
              <a:rPr lang="en-US"/>
              <a:t>Automation Scripts are recorded in either a functional or performance testing tool. After execution of the script, the results of script execution is displayed in Test log viewer. If the result of script execution is “PASS”, exit the defect tracking sequence. It means there is no defect as the expected and actual result matches.</a:t>
            </a:r>
          </a:p>
          <a:p>
            <a:r>
              <a:rPr lang="en-US"/>
              <a:t>If the result of script execution is “FAIL” generate the defect into the test management tool automatically and review the status in the defect form displayed in the test management tool.</a:t>
            </a:r>
          </a:p>
          <a:p>
            <a:endParaRPr lang="en-US"/>
          </a:p>
        </p:txBody>
      </p:sp>
    </p:spTree>
    <p:extLst>
      <p:ext uri="{BB962C8B-B14F-4D97-AF65-F5344CB8AC3E}">
        <p14:creationId xmlns:p14="http://schemas.microsoft.com/office/powerpoint/2010/main" val="1380699160"/>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D8488-B483-4704-A262-050164F09515}" type="slidenum">
              <a:rPr lang="en-US"/>
              <a:pPr/>
              <a:t>235</a:t>
            </a:fld>
            <a:endParaRPr lang="en-US"/>
          </a:p>
        </p:txBody>
      </p:sp>
      <p:sp>
        <p:nvSpPr>
          <p:cNvPr id="166914" name="Rectangle 2"/>
          <p:cNvSpPr txBox="1">
            <a:spLocks noGrp="1" noRot="1" noChangeAspect="1" noChangeArrowheads="1" noTextEdit="1"/>
          </p:cNvSpPr>
          <p:nvPr>
            <p:ph type="sldImg"/>
          </p:nvPr>
        </p:nvSpPr>
        <p:spPr>
          <a:xfrm>
            <a:off x="1141413" y="684213"/>
            <a:ext cx="4567237" cy="3425825"/>
          </a:xfrm>
          <a:ln/>
        </p:spPr>
      </p:sp>
      <p:sp>
        <p:nvSpPr>
          <p:cNvPr id="166915" name="Text Box 3"/>
          <p:cNvSpPr txBox="1">
            <a:spLocks noGrp="1" noChangeArrowheads="1"/>
          </p:cNvSpPr>
          <p:nvPr>
            <p:ph type="body" idx="1"/>
          </p:nvPr>
        </p:nvSpPr>
        <p:spPr>
          <a:xfrm>
            <a:off x="914400" y="4343400"/>
            <a:ext cx="5021263" cy="4029075"/>
          </a:xfrm>
          <a:noFill/>
          <a:ln/>
        </p:spPr>
        <p:txBody>
          <a:bodyPr wrap="none" anchor="ctr"/>
          <a:lstStyle/>
          <a:p>
            <a:r>
              <a:rPr lang="en-US"/>
              <a:t>KLOC – Kilo lines of Code</a:t>
            </a:r>
          </a:p>
          <a:p>
            <a:r>
              <a:rPr lang="en-US"/>
              <a:t>FP – Function Points</a:t>
            </a:r>
          </a:p>
          <a:p>
            <a:r>
              <a:rPr lang="en-US"/>
              <a:t>FFP – Fine Functional Points</a:t>
            </a:r>
          </a:p>
          <a:p>
            <a:endParaRPr lang="en-US"/>
          </a:p>
          <a:p>
            <a:r>
              <a:rPr lang="en-US"/>
              <a:t>Metrics is a valuable information used for analyzing defects to make up a decision. Various metrics can be defined to make a decision. This includes:</a:t>
            </a:r>
          </a:p>
          <a:p>
            <a:pPr>
              <a:lnSpc>
                <a:spcPct val="93000"/>
              </a:lnSpc>
              <a:spcBef>
                <a:spcPts val="700"/>
              </a:spcBef>
              <a:buFont typeface="Wingdings" pitchFamily="2" charset="2"/>
              <a:buNone/>
            </a:pPr>
            <a:r>
              <a:rPr lang="en-GB"/>
              <a:t> Number of defects</a:t>
            </a:r>
          </a:p>
          <a:p>
            <a:pPr>
              <a:lnSpc>
                <a:spcPct val="93000"/>
              </a:lnSpc>
              <a:spcBef>
                <a:spcPts val="700"/>
              </a:spcBef>
              <a:buFont typeface="Wingdings" pitchFamily="2" charset="2"/>
              <a:buNone/>
            </a:pPr>
            <a:r>
              <a:rPr lang="en-GB"/>
              <a:t> Defect density (Defect / size – KLOC,FP,COSMIC FFP)</a:t>
            </a:r>
          </a:p>
          <a:p>
            <a:pPr>
              <a:lnSpc>
                <a:spcPct val="93000"/>
              </a:lnSpc>
              <a:spcBef>
                <a:spcPts val="700"/>
              </a:spcBef>
              <a:buFont typeface="Wingdings" pitchFamily="2" charset="2"/>
              <a:buNone/>
            </a:pPr>
            <a:r>
              <a:rPr lang="en-GB"/>
              <a:t> Defects per test level</a:t>
            </a:r>
          </a:p>
          <a:p>
            <a:pPr>
              <a:lnSpc>
                <a:spcPct val="93000"/>
              </a:lnSpc>
              <a:spcBef>
                <a:spcPts val="700"/>
              </a:spcBef>
              <a:buFont typeface="Wingdings" pitchFamily="2" charset="2"/>
              <a:buNone/>
            </a:pPr>
            <a:r>
              <a:rPr lang="en-GB"/>
              <a:t> Defects per unit / module</a:t>
            </a:r>
          </a:p>
          <a:p>
            <a:pPr>
              <a:lnSpc>
                <a:spcPct val="93000"/>
              </a:lnSpc>
              <a:spcBef>
                <a:spcPts val="700"/>
              </a:spcBef>
              <a:buFont typeface="Wingdings" pitchFamily="2" charset="2"/>
              <a:buNone/>
            </a:pPr>
            <a:r>
              <a:rPr lang="en-GB"/>
              <a:t> Defects per cause</a:t>
            </a:r>
          </a:p>
          <a:p>
            <a:pPr>
              <a:lnSpc>
                <a:spcPct val="93000"/>
              </a:lnSpc>
              <a:spcBef>
                <a:spcPts val="700"/>
              </a:spcBef>
              <a:buFont typeface="Wingdings" pitchFamily="2" charset="2"/>
              <a:buNone/>
            </a:pPr>
            <a:r>
              <a:rPr lang="en-GB"/>
              <a:t> Defect per status</a:t>
            </a:r>
          </a:p>
          <a:p>
            <a:pPr>
              <a:lnSpc>
                <a:spcPct val="93000"/>
              </a:lnSpc>
              <a:spcBef>
                <a:spcPts val="700"/>
              </a:spcBef>
              <a:buFont typeface="Wingdings" pitchFamily="2" charset="2"/>
              <a:buNone/>
            </a:pPr>
            <a:r>
              <a:rPr lang="en-GB"/>
              <a:t> Defect per priority</a:t>
            </a:r>
          </a:p>
          <a:p>
            <a:endParaRPr lang="en-US"/>
          </a:p>
          <a:p>
            <a:endParaRPr lang="en-US"/>
          </a:p>
        </p:txBody>
      </p:sp>
    </p:spTree>
    <p:extLst>
      <p:ext uri="{BB962C8B-B14F-4D97-AF65-F5344CB8AC3E}">
        <p14:creationId xmlns:p14="http://schemas.microsoft.com/office/powerpoint/2010/main" val="702752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546E3-272F-4552-96EA-D51D8ECAD63B}" type="slidenum">
              <a:rPr lang="en-US"/>
              <a:pPr/>
              <a:t>23</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a:t>Building the test plan involves the following tasks:</a:t>
            </a:r>
          </a:p>
          <a:p>
            <a:pPr>
              <a:lnSpc>
                <a:spcPct val="142000"/>
              </a:lnSpc>
            </a:pPr>
            <a:r>
              <a:rPr lang="en-US"/>
              <a:t>Set test objectives</a:t>
            </a:r>
          </a:p>
          <a:p>
            <a:pPr algn="just">
              <a:lnSpc>
                <a:spcPct val="142000"/>
              </a:lnSpc>
            </a:pPr>
            <a:r>
              <a:rPr lang="en-US"/>
              <a:t>Develop the text matrix</a:t>
            </a:r>
          </a:p>
          <a:p>
            <a:pPr algn="just">
              <a:lnSpc>
                <a:spcPct val="142000"/>
              </a:lnSpc>
            </a:pPr>
            <a:r>
              <a:rPr lang="en-US"/>
              <a:t>Define test administration</a:t>
            </a:r>
          </a:p>
          <a:p>
            <a:pPr algn="just">
              <a:lnSpc>
                <a:spcPct val="142000"/>
              </a:lnSpc>
            </a:pPr>
            <a:endParaRPr lang="en-US"/>
          </a:p>
          <a:p>
            <a:pPr algn="just">
              <a:lnSpc>
                <a:spcPct val="142000"/>
              </a:lnSpc>
            </a:pPr>
            <a:r>
              <a:rPr lang="en-US"/>
              <a:t>We can see each and everyone in detail</a:t>
            </a:r>
          </a:p>
        </p:txBody>
      </p:sp>
    </p:spTree>
    <p:extLst>
      <p:ext uri="{BB962C8B-B14F-4D97-AF65-F5344CB8AC3E}">
        <p14:creationId xmlns:p14="http://schemas.microsoft.com/office/powerpoint/2010/main" val="2829322744"/>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1F483-0620-4F77-8339-485FD5768B6B}" type="slidenum">
              <a:rPr lang="en-US"/>
              <a:pPr/>
              <a:t>236</a:t>
            </a:fld>
            <a:endParaRPr lang="en-US"/>
          </a:p>
        </p:txBody>
      </p:sp>
      <p:sp>
        <p:nvSpPr>
          <p:cNvPr id="168962" name="Rectangle 2"/>
          <p:cNvSpPr txBox="1">
            <a:spLocks noGrp="1" noRot="1" noChangeAspect="1" noChangeArrowheads="1" noTextEdit="1"/>
          </p:cNvSpPr>
          <p:nvPr>
            <p:ph type="sldImg"/>
          </p:nvPr>
        </p:nvSpPr>
        <p:spPr>
          <a:xfrm>
            <a:off x="1141413" y="684213"/>
            <a:ext cx="4567237" cy="3425825"/>
          </a:xfrm>
          <a:ln/>
        </p:spPr>
      </p:sp>
      <p:sp>
        <p:nvSpPr>
          <p:cNvPr id="168963" name="Text Box 3"/>
          <p:cNvSpPr txBox="1">
            <a:spLocks noGrp="1" noChangeArrowheads="1"/>
          </p:cNvSpPr>
          <p:nvPr>
            <p:ph type="body" idx="1"/>
          </p:nvPr>
        </p:nvSpPr>
        <p:spPr>
          <a:xfrm>
            <a:off x="914400" y="4343400"/>
            <a:ext cx="5021263" cy="4029075"/>
          </a:xfrm>
          <a:noFill/>
          <a:ln/>
        </p:spPr>
        <p:txBody>
          <a:bodyPr wrap="none" anchor="ctr"/>
          <a:lstStyle/>
          <a:p>
            <a:r>
              <a:rPr lang="en-GB">
                <a:latin typeface="Trebuchet MS" pitchFamily="34" charset="0"/>
              </a:rPr>
              <a:t>Sample Template – Incident Report is shown above.</a:t>
            </a:r>
          </a:p>
          <a:p>
            <a:endParaRPr lang="en-GB">
              <a:latin typeface="Trebuchet MS" pitchFamily="34" charset="0"/>
            </a:endParaRPr>
          </a:p>
          <a:p>
            <a:r>
              <a:rPr lang="en-GB">
                <a:latin typeface="Trebuchet MS" pitchFamily="34" charset="0"/>
              </a:rPr>
              <a:t>It again changes from organization to organization</a:t>
            </a:r>
            <a:endParaRPr lang="en-US">
              <a:latin typeface="Trebuchet MS" pitchFamily="34" charset="0"/>
            </a:endParaRPr>
          </a:p>
        </p:txBody>
      </p:sp>
    </p:spTree>
    <p:extLst>
      <p:ext uri="{BB962C8B-B14F-4D97-AF65-F5344CB8AC3E}">
        <p14:creationId xmlns:p14="http://schemas.microsoft.com/office/powerpoint/2010/main" val="3087298536"/>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BCD86-69BB-4AE1-8CB0-B2CCD1831680}" type="slidenum">
              <a:rPr lang="en-US"/>
              <a:pPr/>
              <a:t>237</a:t>
            </a:fld>
            <a:endParaRPr lang="en-US"/>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The [IEEE 1044] standard describes the classification of anomalies, the documentation of the attributes of an anomaly, and the associated process.</a:t>
            </a:r>
          </a:p>
          <a:p>
            <a:pPr>
              <a:lnSpc>
                <a:spcPct val="153000"/>
              </a:lnSpc>
            </a:pPr>
            <a:endParaRPr lang="en-GB"/>
          </a:p>
          <a:p>
            <a:pPr>
              <a:lnSpc>
                <a:spcPct val="153000"/>
              </a:lnSpc>
            </a:pPr>
            <a:r>
              <a:rPr lang="en-GB"/>
              <a:t>It defines a sequence of 4 steps:</a:t>
            </a:r>
          </a:p>
          <a:p>
            <a:pPr lvl="1">
              <a:lnSpc>
                <a:spcPct val="153000"/>
              </a:lnSpc>
            </a:pPr>
            <a:r>
              <a:rPr lang="en-GB" sz="1400"/>
              <a:t>Recognition</a:t>
            </a:r>
          </a:p>
          <a:p>
            <a:pPr lvl="1">
              <a:lnSpc>
                <a:spcPct val="153000"/>
              </a:lnSpc>
            </a:pPr>
            <a:r>
              <a:rPr lang="en-GB" sz="1400"/>
              <a:t>Investigation</a:t>
            </a:r>
          </a:p>
          <a:p>
            <a:pPr lvl="1">
              <a:lnSpc>
                <a:spcPct val="153000"/>
              </a:lnSpc>
            </a:pPr>
            <a:r>
              <a:rPr lang="en-GB" sz="1400"/>
              <a:t>Action</a:t>
            </a:r>
          </a:p>
          <a:p>
            <a:pPr lvl="1">
              <a:lnSpc>
                <a:spcPct val="153000"/>
              </a:lnSpc>
            </a:pPr>
            <a:r>
              <a:rPr lang="en-GB" sz="1400"/>
              <a:t>Disposition</a:t>
            </a:r>
          </a:p>
          <a:p>
            <a:pPr>
              <a:lnSpc>
                <a:spcPct val="153000"/>
              </a:lnSpc>
            </a:pPr>
            <a:endParaRPr lang="en-GB"/>
          </a:p>
          <a:p>
            <a:pPr>
              <a:lnSpc>
                <a:spcPct val="153000"/>
              </a:lnSpc>
            </a:pPr>
            <a:endParaRPr lang="en-GB"/>
          </a:p>
          <a:p>
            <a:endParaRPr lang="en-US"/>
          </a:p>
        </p:txBody>
      </p:sp>
    </p:spTree>
    <p:extLst>
      <p:ext uri="{BB962C8B-B14F-4D97-AF65-F5344CB8AC3E}">
        <p14:creationId xmlns:p14="http://schemas.microsoft.com/office/powerpoint/2010/main" val="2108269026"/>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DF126-7113-4E77-8F92-456EC482DF61}" type="slidenum">
              <a:rPr lang="en-US"/>
              <a:pPr/>
              <a:t>238</a:t>
            </a:fld>
            <a:endParaRPr lang="en-US"/>
          </a:p>
        </p:txBody>
      </p:sp>
      <p:sp>
        <p:nvSpPr>
          <p:cNvPr id="173058" name="Rectangle 2"/>
          <p:cNvSpPr txBox="1">
            <a:spLocks noGrp="1" noRot="1" noChangeAspect="1" noChangeArrowheads="1" noTextEdit="1"/>
          </p:cNvSpPr>
          <p:nvPr>
            <p:ph type="sldImg"/>
          </p:nvPr>
        </p:nvSpPr>
        <p:spPr>
          <a:xfrm>
            <a:off x="1141413" y="684213"/>
            <a:ext cx="4567237" cy="3425825"/>
          </a:xfrm>
          <a:ln/>
        </p:spPr>
      </p:sp>
      <p:sp>
        <p:nvSpPr>
          <p:cNvPr id="173059"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Each of the four steps consists of the execution of three parallel activities:</a:t>
            </a:r>
          </a:p>
          <a:p>
            <a:pPr lvl="1">
              <a:lnSpc>
                <a:spcPct val="163000"/>
              </a:lnSpc>
            </a:pPr>
            <a:r>
              <a:rPr lang="en-GB" sz="1400"/>
              <a:t>Recording</a:t>
            </a:r>
          </a:p>
          <a:p>
            <a:pPr lvl="1">
              <a:lnSpc>
                <a:spcPct val="163000"/>
              </a:lnSpc>
            </a:pPr>
            <a:r>
              <a:rPr lang="en-GB" sz="1400"/>
              <a:t>Classifying</a:t>
            </a:r>
          </a:p>
          <a:p>
            <a:pPr lvl="1">
              <a:lnSpc>
                <a:spcPct val="163000"/>
              </a:lnSpc>
            </a:pPr>
            <a:r>
              <a:rPr lang="en-GB" sz="1400"/>
              <a:t>Identifying impacts</a:t>
            </a:r>
          </a:p>
          <a:p>
            <a:pPr>
              <a:lnSpc>
                <a:spcPct val="163000"/>
              </a:lnSpc>
            </a:pPr>
            <a:r>
              <a:rPr lang="en-GB"/>
              <a:t>Applied on each step, the 3 activities classify and document the features of the incident from different perspectives</a:t>
            </a:r>
          </a:p>
          <a:p>
            <a:pPr>
              <a:lnSpc>
                <a:spcPct val="163000"/>
              </a:lnSpc>
            </a:pPr>
            <a:r>
              <a:rPr lang="en-GB"/>
              <a:t>The focus of this work flow is on report classification</a:t>
            </a:r>
          </a:p>
          <a:p>
            <a:pPr>
              <a:lnSpc>
                <a:spcPct val="163000"/>
              </a:lnSpc>
            </a:pPr>
            <a:endParaRPr lang="en-GB"/>
          </a:p>
          <a:p>
            <a:endParaRPr lang="en-US"/>
          </a:p>
        </p:txBody>
      </p:sp>
    </p:spTree>
    <p:extLst>
      <p:ext uri="{BB962C8B-B14F-4D97-AF65-F5344CB8AC3E}">
        <p14:creationId xmlns:p14="http://schemas.microsoft.com/office/powerpoint/2010/main" val="3494907186"/>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5A267-4309-4350-8F63-6BCEDBB04537}" type="slidenum">
              <a:rPr lang="en-US"/>
              <a:pPr/>
              <a:t>239</a:t>
            </a:fld>
            <a:endParaRPr lang="en-US"/>
          </a:p>
        </p:txBody>
      </p:sp>
      <p:sp>
        <p:nvSpPr>
          <p:cNvPr id="175106" name="Rectangle 2"/>
          <p:cNvSpPr txBox="1">
            <a:spLocks noGrp="1" noRot="1" noChangeAspect="1" noChangeArrowheads="1" noTextEdit="1"/>
          </p:cNvSpPr>
          <p:nvPr>
            <p:ph type="sldImg"/>
          </p:nvPr>
        </p:nvSpPr>
        <p:spPr>
          <a:xfrm>
            <a:off x="1141413" y="684213"/>
            <a:ext cx="4567237" cy="3425825"/>
          </a:xfrm>
          <a:ln/>
        </p:spPr>
      </p:sp>
      <p:sp>
        <p:nvSpPr>
          <p:cNvPr id="175107"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The standard does not describe a complete management process and does not give details on how to deal with rejected reports or ineffective corrections</a:t>
            </a:r>
          </a:p>
          <a:p>
            <a:pPr>
              <a:lnSpc>
                <a:spcPct val="163000"/>
              </a:lnSpc>
            </a:pPr>
            <a:r>
              <a:rPr lang="en-GB"/>
              <a:t>It is important to classify in each step; i.e., to classify not only the severity and impact of an anomaly defined during analysis but also the circumstances that have led to its detection, the necessary resolution actions and the report's disposition after closure</a:t>
            </a:r>
            <a:endParaRPr lang="en-US"/>
          </a:p>
        </p:txBody>
      </p:sp>
    </p:spTree>
    <p:extLst>
      <p:ext uri="{BB962C8B-B14F-4D97-AF65-F5344CB8AC3E}">
        <p14:creationId xmlns:p14="http://schemas.microsoft.com/office/powerpoint/2010/main" val="3642394910"/>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1A4F2-7467-47FE-8974-BE26F915963F}" type="slidenum">
              <a:rPr lang="en-US"/>
              <a:pPr/>
              <a:t>240</a:t>
            </a:fld>
            <a:endParaRPr lang="en-US"/>
          </a:p>
        </p:txBody>
      </p:sp>
      <p:sp>
        <p:nvSpPr>
          <p:cNvPr id="177154" name="Rectangle 2"/>
          <p:cNvSpPr txBox="1">
            <a:spLocks noGrp="1" noRot="1" noChangeAspect="1" noChangeArrowheads="1" noTextEdit="1"/>
          </p:cNvSpPr>
          <p:nvPr>
            <p:ph type="sldImg"/>
          </p:nvPr>
        </p:nvSpPr>
        <p:spPr>
          <a:xfrm>
            <a:off x="1141413" y="684213"/>
            <a:ext cx="4567237" cy="3425825"/>
          </a:xfrm>
          <a:ln/>
        </p:spPr>
      </p:sp>
      <p:sp>
        <p:nvSpPr>
          <p:cNvPr id="177155" name="Text Box 3"/>
          <p:cNvSpPr txBox="1">
            <a:spLocks noGrp="1" noChangeArrowheads="1"/>
          </p:cNvSpPr>
          <p:nvPr>
            <p:ph type="body" idx="1"/>
          </p:nvPr>
        </p:nvSpPr>
        <p:spPr>
          <a:xfrm>
            <a:off x="914400" y="4343400"/>
            <a:ext cx="5021263" cy="4029075"/>
          </a:xfrm>
          <a:noFill/>
          <a:ln/>
        </p:spPr>
        <p:txBody>
          <a:bodyPr wrap="none" anchor="ctr"/>
          <a:lstStyle/>
          <a:p>
            <a:pPr marL="228600" indent="-228600"/>
            <a:r>
              <a:rPr lang="en-US"/>
              <a:t>In Recognition, Investigation, Action and Disposition we need to identify impact and classify accordingly</a:t>
            </a:r>
          </a:p>
          <a:p>
            <a:pPr marL="228600" indent="-228600"/>
            <a:endParaRPr lang="en-US"/>
          </a:p>
          <a:p>
            <a:pPr marL="228600" indent="-228600">
              <a:buFontTx/>
              <a:buAutoNum type="arabicPeriod"/>
            </a:pPr>
            <a:r>
              <a:rPr lang="en-US"/>
              <a:t>Classify recognition</a:t>
            </a:r>
          </a:p>
          <a:p>
            <a:pPr marL="228600" indent="-228600">
              <a:buFontTx/>
              <a:buAutoNum type="arabicPeriod"/>
            </a:pPr>
            <a:r>
              <a:rPr lang="en-US"/>
              <a:t>Classify investigation results</a:t>
            </a:r>
          </a:p>
          <a:p>
            <a:pPr marL="228600" indent="-228600">
              <a:buFontTx/>
              <a:buAutoNum type="arabicPeriod"/>
            </a:pPr>
            <a:r>
              <a:rPr lang="en-US"/>
              <a:t>Classify action</a:t>
            </a:r>
          </a:p>
          <a:p>
            <a:pPr marL="228600" indent="-228600">
              <a:buFontTx/>
              <a:buAutoNum type="arabicPeriod"/>
            </a:pPr>
            <a:r>
              <a:rPr lang="en-US"/>
              <a:t>Classify recognition</a:t>
            </a:r>
          </a:p>
        </p:txBody>
      </p:sp>
    </p:spTree>
    <p:extLst>
      <p:ext uri="{BB962C8B-B14F-4D97-AF65-F5344CB8AC3E}">
        <p14:creationId xmlns:p14="http://schemas.microsoft.com/office/powerpoint/2010/main" val="3388216321"/>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8019F-4771-4037-9961-F9B0DC5B27A6}" type="slidenum">
              <a:rPr lang="en-US"/>
              <a:pPr/>
              <a:t>241</a:t>
            </a:fld>
            <a:endParaRPr lang="en-US"/>
          </a:p>
        </p:txBody>
      </p:sp>
      <p:sp>
        <p:nvSpPr>
          <p:cNvPr id="179202" name="Rectangle 2"/>
          <p:cNvSpPr txBox="1">
            <a:spLocks noGrp="1" noRot="1" noChangeAspect="1" noChangeArrowheads="1" noTextEdit="1"/>
          </p:cNvSpPr>
          <p:nvPr>
            <p:ph type="sldImg"/>
          </p:nvPr>
        </p:nvSpPr>
        <p:spPr>
          <a:xfrm>
            <a:off x="1141413" y="684213"/>
            <a:ext cx="4567237" cy="3425825"/>
          </a:xfrm>
          <a:ln/>
        </p:spPr>
      </p:sp>
      <p:sp>
        <p:nvSpPr>
          <p:cNvPr id="179203" name="Text Box 3"/>
          <p:cNvSpPr txBox="1">
            <a:spLocks noGrp="1" noChangeArrowheads="1"/>
          </p:cNvSpPr>
          <p:nvPr>
            <p:ph type="body" idx="1"/>
          </p:nvPr>
        </p:nvSpPr>
        <p:spPr>
          <a:xfrm>
            <a:off x="914400" y="4343400"/>
            <a:ext cx="5021263" cy="4029075"/>
          </a:xfrm>
          <a:noFill/>
          <a:ln/>
        </p:spPr>
        <p:txBody>
          <a:bodyPr wrap="none" anchor="ctr"/>
          <a:lstStyle/>
          <a:p>
            <a:r>
              <a:rPr lang="en-US"/>
              <a:t>The above table depicts the </a:t>
            </a:r>
            <a:r>
              <a:rPr lang="en-GB">
                <a:latin typeface="Trebuchet MS" pitchFamily="34" charset="0"/>
              </a:rPr>
              <a:t>Classification Steps discussed in Detail with attributes</a:t>
            </a:r>
            <a:endParaRPr lang="en-US">
              <a:latin typeface="Trebuchet MS" pitchFamily="34" charset="0"/>
            </a:endParaRPr>
          </a:p>
        </p:txBody>
      </p:sp>
    </p:spTree>
    <p:extLst>
      <p:ext uri="{BB962C8B-B14F-4D97-AF65-F5344CB8AC3E}">
        <p14:creationId xmlns:p14="http://schemas.microsoft.com/office/powerpoint/2010/main" val="278069354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82A6C-2C14-4404-A6F4-54942D30CEE6}" type="slidenum">
              <a:rPr lang="en-US"/>
              <a:pPr/>
              <a:t>242</a:t>
            </a:fld>
            <a:endParaRPr lang="en-US"/>
          </a:p>
        </p:txBody>
      </p:sp>
      <p:sp>
        <p:nvSpPr>
          <p:cNvPr id="181250" name="Rectangle 2"/>
          <p:cNvSpPr txBox="1">
            <a:spLocks noGrp="1" noRot="1" noChangeAspect="1" noChangeArrowheads="1" noTextEdit="1"/>
          </p:cNvSpPr>
          <p:nvPr>
            <p:ph type="sldImg"/>
          </p:nvPr>
        </p:nvSpPr>
        <p:spPr>
          <a:xfrm>
            <a:off x="1141413" y="684213"/>
            <a:ext cx="4567237" cy="3425825"/>
          </a:xfrm>
          <a:ln/>
        </p:spPr>
      </p:sp>
      <p:sp>
        <p:nvSpPr>
          <p:cNvPr id="181251" name="Text Box 3"/>
          <p:cNvSpPr txBox="1">
            <a:spLocks noGrp="1" noChangeArrowheads="1"/>
          </p:cNvSpPr>
          <p:nvPr>
            <p:ph type="body" idx="1"/>
          </p:nvPr>
        </p:nvSpPr>
        <p:spPr>
          <a:xfrm>
            <a:off x="914400" y="4343400"/>
            <a:ext cx="5021263" cy="4029075"/>
          </a:xfrm>
          <a:noFill/>
          <a:ln/>
        </p:spPr>
        <p:txBody>
          <a:bodyPr wrap="none" anchor="ctr"/>
          <a:lstStyle/>
          <a:p>
            <a:r>
              <a:rPr lang="en-US"/>
              <a:t>The above table depicts the </a:t>
            </a:r>
            <a:r>
              <a:rPr lang="en-GB">
                <a:latin typeface="Trebuchet MS" pitchFamily="34" charset="0"/>
              </a:rPr>
              <a:t>Classification Steps discussed in Detail with attributes</a:t>
            </a:r>
          </a:p>
          <a:p>
            <a:endParaRPr lang="en-GB">
              <a:latin typeface="Trebuchet MS" pitchFamily="34" charset="0"/>
            </a:endParaRPr>
          </a:p>
          <a:p>
            <a:r>
              <a:rPr lang="en-GB">
                <a:latin typeface="Trebuchet MS" pitchFamily="34" charset="0"/>
              </a:rPr>
              <a:t>An example of investigation supporting data item is explained in slide</a:t>
            </a:r>
            <a:endParaRPr lang="en-US">
              <a:latin typeface="Trebuchet MS" pitchFamily="34" charset="0"/>
            </a:endParaRPr>
          </a:p>
          <a:p>
            <a:endParaRPr lang="en-US"/>
          </a:p>
        </p:txBody>
      </p:sp>
    </p:spTree>
    <p:extLst>
      <p:ext uri="{BB962C8B-B14F-4D97-AF65-F5344CB8AC3E}">
        <p14:creationId xmlns:p14="http://schemas.microsoft.com/office/powerpoint/2010/main" val="3275320557"/>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D235D-B613-4008-ADAF-DEA026DECAF9}" type="slidenum">
              <a:rPr lang="en-US"/>
              <a:pPr/>
              <a:t>243</a:t>
            </a:fld>
            <a:endParaRPr lang="en-US"/>
          </a:p>
        </p:txBody>
      </p:sp>
      <p:sp>
        <p:nvSpPr>
          <p:cNvPr id="183298" name="Rectangle 2"/>
          <p:cNvSpPr txBox="1">
            <a:spLocks noGrp="1" noRot="1" noChangeAspect="1" noChangeArrowheads="1" noTextEdit="1"/>
          </p:cNvSpPr>
          <p:nvPr>
            <p:ph type="sldImg"/>
          </p:nvPr>
        </p:nvSpPr>
        <p:spPr>
          <a:xfrm>
            <a:off x="1141413" y="684213"/>
            <a:ext cx="4567237" cy="3425825"/>
          </a:xfrm>
          <a:ln/>
        </p:spPr>
      </p:sp>
      <p:sp>
        <p:nvSpPr>
          <p:cNvPr id="183299"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sz="1000"/>
              <a:t>Recognition Phase is as follows:</a:t>
            </a:r>
          </a:p>
          <a:p>
            <a:pPr>
              <a:lnSpc>
                <a:spcPct val="153000"/>
              </a:lnSpc>
            </a:pPr>
            <a:endParaRPr lang="en-GB" sz="1000"/>
          </a:p>
          <a:p>
            <a:pPr>
              <a:lnSpc>
                <a:spcPct val="153000"/>
              </a:lnSpc>
            </a:pPr>
            <a:r>
              <a:rPr lang="en-GB" sz="1000"/>
              <a:t>Each Project member can report anomalies. The following activities of the recognition step are performed as soon as the anomaly is encountered:</a:t>
            </a:r>
          </a:p>
          <a:p>
            <a:pPr lvl="1">
              <a:lnSpc>
                <a:spcPct val="153000"/>
              </a:lnSpc>
            </a:pPr>
            <a:r>
              <a:rPr lang="en-GB"/>
              <a:t>Documentation by collecting </a:t>
            </a:r>
            <a:r>
              <a:rPr lang="en-GB" i="1"/>
              <a:t>recognition supporting data items</a:t>
            </a:r>
            <a:r>
              <a:rPr lang="en-GB"/>
              <a:t>. These items comprise of data related to the environment in which the anomaly was detected</a:t>
            </a:r>
          </a:p>
          <a:p>
            <a:pPr lvl="1">
              <a:lnSpc>
                <a:spcPct val="153000"/>
              </a:lnSpc>
            </a:pPr>
            <a:r>
              <a:rPr lang="en-GB"/>
              <a:t>Example: Data such as h/w and s/w environment and test supporting s/w, contact ID of the reporting person, time of occurrence etc.,</a:t>
            </a:r>
          </a:p>
          <a:p>
            <a:endParaRPr lang="en-US"/>
          </a:p>
        </p:txBody>
      </p:sp>
    </p:spTree>
    <p:extLst>
      <p:ext uri="{BB962C8B-B14F-4D97-AF65-F5344CB8AC3E}">
        <p14:creationId xmlns:p14="http://schemas.microsoft.com/office/powerpoint/2010/main" val="2707858113"/>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E67D5-AB1E-4296-AE4E-5BB8FF5069B1}" type="slidenum">
              <a:rPr lang="en-US"/>
              <a:pPr/>
              <a:t>244</a:t>
            </a:fld>
            <a:endParaRPr lang="en-US"/>
          </a:p>
        </p:txBody>
      </p:sp>
      <p:sp>
        <p:nvSpPr>
          <p:cNvPr id="185346" name="Rectangle 2"/>
          <p:cNvSpPr txBox="1">
            <a:spLocks noGrp="1" noRot="1" noChangeAspect="1" noChangeArrowheads="1" noTextEdit="1"/>
          </p:cNvSpPr>
          <p:nvPr>
            <p:ph type="sldImg"/>
          </p:nvPr>
        </p:nvSpPr>
        <p:spPr>
          <a:xfrm>
            <a:off x="1141413" y="684213"/>
            <a:ext cx="4567237" cy="3425825"/>
          </a:xfrm>
          <a:ln/>
        </p:spPr>
      </p:sp>
      <p:sp>
        <p:nvSpPr>
          <p:cNvPr id="185347"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Classification via selection of values out of the recognition classification scheme. It consists of project phase, symptom, system status etc., that help providing accurate reporting</a:t>
            </a:r>
          </a:p>
          <a:p>
            <a:pPr>
              <a:lnSpc>
                <a:spcPct val="163000"/>
              </a:lnSpc>
            </a:pPr>
            <a:r>
              <a:rPr lang="en-GB"/>
              <a:t>Identifying the Impact by means of the </a:t>
            </a:r>
            <a:r>
              <a:rPr lang="en-GB" i="1"/>
              <a:t>impact classification scheme</a:t>
            </a:r>
            <a:r>
              <a:rPr lang="en-GB"/>
              <a:t> and the </a:t>
            </a:r>
            <a:r>
              <a:rPr lang="en-GB" i="1"/>
              <a:t>impact supporting data items</a:t>
            </a:r>
          </a:p>
          <a:p>
            <a:endParaRPr lang="en-US"/>
          </a:p>
        </p:txBody>
      </p:sp>
    </p:spTree>
    <p:extLst>
      <p:ext uri="{BB962C8B-B14F-4D97-AF65-F5344CB8AC3E}">
        <p14:creationId xmlns:p14="http://schemas.microsoft.com/office/powerpoint/2010/main" val="4034342080"/>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96A39-6756-4873-88E2-951E7AA09E07}" type="slidenum">
              <a:rPr lang="en-US"/>
              <a:pPr/>
              <a:t>245</a:t>
            </a:fld>
            <a:endParaRPr lang="en-US"/>
          </a:p>
        </p:txBody>
      </p:sp>
      <p:sp>
        <p:nvSpPr>
          <p:cNvPr id="187394" name="Rectangle 2"/>
          <p:cNvSpPr txBox="1">
            <a:spLocks noGrp="1" noRot="1" noChangeAspect="1" noChangeArrowheads="1" noTextEdit="1"/>
          </p:cNvSpPr>
          <p:nvPr>
            <p:ph type="sldImg"/>
          </p:nvPr>
        </p:nvSpPr>
        <p:spPr>
          <a:xfrm>
            <a:off x="1141413" y="684213"/>
            <a:ext cx="4567237" cy="3425825"/>
          </a:xfrm>
          <a:ln/>
        </p:spPr>
      </p:sp>
      <p:sp>
        <p:nvSpPr>
          <p:cNvPr id="187395" name="Text Box 3"/>
          <p:cNvSpPr txBox="1">
            <a:spLocks noGrp="1" noChangeArrowheads="1"/>
          </p:cNvSpPr>
          <p:nvPr>
            <p:ph type="body" idx="1"/>
          </p:nvPr>
        </p:nvSpPr>
        <p:spPr>
          <a:xfrm>
            <a:off x="914400" y="4343400"/>
            <a:ext cx="5021263" cy="4029075"/>
          </a:xfrm>
          <a:noFill/>
          <a:ln/>
        </p:spPr>
        <p:txBody>
          <a:bodyPr wrap="none" anchor="ctr"/>
          <a:lstStyle/>
          <a:p>
            <a:r>
              <a:rPr lang="en-US"/>
              <a:t>Analyzing anomaly is a challenging activity</a:t>
            </a:r>
          </a:p>
          <a:p>
            <a:pPr>
              <a:lnSpc>
                <a:spcPct val="163000"/>
              </a:lnSpc>
            </a:pPr>
            <a:r>
              <a:rPr lang="en-GB"/>
              <a:t>Each reported Anomaly must be investigated. The aim of investigation is to be able to evaluate the anomaly. This is carried out mainly by the developers, but testers or other project members too provide useful information</a:t>
            </a:r>
          </a:p>
          <a:p>
            <a:pPr>
              <a:lnSpc>
                <a:spcPct val="163000"/>
              </a:lnSpc>
            </a:pPr>
            <a:r>
              <a:rPr lang="en-GB" b="1"/>
              <a:t>Documentation:</a:t>
            </a:r>
            <a:r>
              <a:rPr lang="en-GB"/>
              <a:t> The investigation supporting data items are collected to confirm the existence and reproducibility of the anomaly and to identify possible workarounds and correction measures</a:t>
            </a:r>
          </a:p>
          <a:p>
            <a:endParaRPr lang="en-US"/>
          </a:p>
          <a:p>
            <a:endParaRPr lang="en-US"/>
          </a:p>
        </p:txBody>
      </p:sp>
    </p:spTree>
    <p:extLst>
      <p:ext uri="{BB962C8B-B14F-4D97-AF65-F5344CB8AC3E}">
        <p14:creationId xmlns:p14="http://schemas.microsoft.com/office/powerpoint/2010/main" val="2453091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0028B-18AB-4C4D-B1FC-CCB2C913E03D}" type="slidenum">
              <a:rPr lang="en-US"/>
              <a:pPr/>
              <a:t>24</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a:t>Test objectives are nothing but testing goals that the team has to achieve respective to testing</a:t>
            </a:r>
          </a:p>
          <a:p>
            <a:r>
              <a:rPr lang="en-US"/>
              <a:t>These test objectives should be defined clearly, measured and prioritized the way in which we need to achieve. This enables the stakeholders involved to understand clearly what is all about testing here.</a:t>
            </a:r>
          </a:p>
          <a:p>
            <a:r>
              <a:rPr lang="en-US"/>
              <a:t>Test Objectives should restate the project objectives from the project plan. Both has to be in sync</a:t>
            </a:r>
          </a:p>
          <a:p>
            <a:pPr algn="just">
              <a:lnSpc>
                <a:spcPct val="102000"/>
              </a:lnSpc>
            </a:pPr>
            <a:r>
              <a:rPr lang="en-US"/>
              <a:t>If the project plan does not have clearly stated objectives, then the testers must develop their own by:</a:t>
            </a:r>
          </a:p>
          <a:p>
            <a:pPr lvl="1" algn="just">
              <a:lnSpc>
                <a:spcPct val="102000"/>
              </a:lnSpc>
            </a:pPr>
            <a:r>
              <a:rPr lang="en-US" sz="1400"/>
              <a:t>Setting objectives to minimize the project risks</a:t>
            </a:r>
          </a:p>
          <a:p>
            <a:pPr lvl="1" algn="just">
              <a:lnSpc>
                <a:spcPct val="102000"/>
              </a:lnSpc>
            </a:pPr>
            <a:r>
              <a:rPr lang="en-US" sz="1400"/>
              <a:t>Brainstorming to identify project objectives</a:t>
            </a:r>
          </a:p>
          <a:p>
            <a:pPr lvl="1" algn="just">
              <a:lnSpc>
                <a:spcPct val="102000"/>
              </a:lnSpc>
            </a:pPr>
            <a:r>
              <a:rPr lang="en-US" sz="1400"/>
              <a:t>Relating objectives to the testing policy, if established</a:t>
            </a:r>
          </a:p>
          <a:p>
            <a:endParaRPr lang="en-US"/>
          </a:p>
          <a:p>
            <a:r>
              <a:rPr lang="en-US" b="1"/>
              <a:t>Brainstorming :</a:t>
            </a:r>
            <a:r>
              <a:rPr lang="en-US"/>
              <a:t> Group of people sitting together and everyone bringing up their ideas from intuition and experience. Collecting all ideas together helps identifying project objectives</a:t>
            </a:r>
          </a:p>
        </p:txBody>
      </p:sp>
    </p:spTree>
    <p:extLst>
      <p:ext uri="{BB962C8B-B14F-4D97-AF65-F5344CB8AC3E}">
        <p14:creationId xmlns:p14="http://schemas.microsoft.com/office/powerpoint/2010/main" val="49153535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60B2F-41AB-4A51-871A-0547A06BD2CD}" type="slidenum">
              <a:rPr lang="en-US"/>
              <a:pPr/>
              <a:t>246</a:t>
            </a:fld>
            <a:endParaRPr lang="en-US"/>
          </a:p>
        </p:txBody>
      </p:sp>
      <p:sp>
        <p:nvSpPr>
          <p:cNvPr id="189442" name="Rectangle 2"/>
          <p:cNvSpPr txBox="1">
            <a:spLocks noGrp="1" noRot="1" noChangeAspect="1" noChangeArrowheads="1" noTextEdit="1"/>
          </p:cNvSpPr>
          <p:nvPr>
            <p:ph type="sldImg"/>
          </p:nvPr>
        </p:nvSpPr>
        <p:spPr>
          <a:xfrm>
            <a:off x="1141413" y="684213"/>
            <a:ext cx="4567237" cy="3425825"/>
          </a:xfrm>
          <a:ln/>
        </p:spPr>
      </p:sp>
      <p:sp>
        <p:nvSpPr>
          <p:cNvPr id="189443"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b="1"/>
              <a:t>Classification:</a:t>
            </a:r>
            <a:r>
              <a:rPr lang="en-GB"/>
              <a:t> Selection of suitable data out of the investigation classification scheme to describe the actual cause, the impacted documents and the nature of the anomaly</a:t>
            </a:r>
          </a:p>
          <a:p>
            <a:pPr>
              <a:lnSpc>
                <a:spcPct val="163000"/>
              </a:lnSpc>
            </a:pPr>
            <a:r>
              <a:rPr lang="en-GB" b="1"/>
              <a:t>Identification of the Impact:</a:t>
            </a:r>
            <a:r>
              <a:rPr lang="en-GB"/>
              <a:t> The assumptions made on the impact of the anomaly at the first step are checked and corrected</a:t>
            </a:r>
          </a:p>
          <a:p>
            <a:endParaRPr lang="en-US"/>
          </a:p>
        </p:txBody>
      </p:sp>
    </p:spTree>
    <p:extLst>
      <p:ext uri="{BB962C8B-B14F-4D97-AF65-F5344CB8AC3E}">
        <p14:creationId xmlns:p14="http://schemas.microsoft.com/office/powerpoint/2010/main" val="69442477"/>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D9599-584C-4450-AFF3-979C1E3C4326}" type="slidenum">
              <a:rPr lang="en-US"/>
              <a:pPr/>
              <a:t>247</a:t>
            </a:fld>
            <a:endParaRPr lang="en-US"/>
          </a:p>
        </p:txBody>
      </p:sp>
      <p:sp>
        <p:nvSpPr>
          <p:cNvPr id="191490" name="Rectangle 2"/>
          <p:cNvSpPr txBox="1">
            <a:spLocks noGrp="1" noRot="1" noChangeAspect="1" noChangeArrowheads="1" noTextEdit="1"/>
          </p:cNvSpPr>
          <p:nvPr>
            <p:ph type="sldImg"/>
          </p:nvPr>
        </p:nvSpPr>
        <p:spPr>
          <a:xfrm>
            <a:off x="1141413" y="684213"/>
            <a:ext cx="4567237" cy="3425825"/>
          </a:xfrm>
          <a:ln/>
        </p:spPr>
      </p:sp>
      <p:sp>
        <p:nvSpPr>
          <p:cNvPr id="191491" name="Text Box 3"/>
          <p:cNvSpPr txBox="1">
            <a:spLocks noGrp="1" noChangeArrowheads="1"/>
          </p:cNvSpPr>
          <p:nvPr>
            <p:ph type="body" idx="1"/>
          </p:nvPr>
        </p:nvSpPr>
        <p:spPr>
          <a:xfrm>
            <a:off x="914400" y="4343400"/>
            <a:ext cx="5021263" cy="4029075"/>
          </a:xfrm>
          <a:noFill/>
          <a:ln/>
        </p:spPr>
        <p:txBody>
          <a:bodyPr wrap="none" anchor="ctr"/>
          <a:lstStyle/>
          <a:p>
            <a:r>
              <a:rPr lang="en-US"/>
              <a:t>Resolution of the anomaly:</a:t>
            </a:r>
          </a:p>
          <a:p>
            <a:endParaRPr lang="en-US"/>
          </a:p>
          <a:p>
            <a:pPr>
              <a:lnSpc>
                <a:spcPct val="143000"/>
              </a:lnSpc>
            </a:pPr>
            <a:r>
              <a:rPr lang="en-GB"/>
              <a:t>Based on the analysis results, resolution actions are planned. </a:t>
            </a:r>
          </a:p>
          <a:p>
            <a:pPr>
              <a:lnSpc>
                <a:spcPct val="143000"/>
              </a:lnSpc>
            </a:pPr>
            <a:r>
              <a:rPr lang="en-GB"/>
              <a:t>Development is primarily involved, also the product manager and quality assurance department may also get involved.</a:t>
            </a:r>
          </a:p>
          <a:p>
            <a:pPr>
              <a:lnSpc>
                <a:spcPct val="143000"/>
              </a:lnSpc>
            </a:pPr>
            <a:r>
              <a:rPr lang="en-GB"/>
              <a:t>Documentation: Action supporting data items are collected; Ex: planned resolution date and product delivery status, description of the resolution activities, and the names or functions of people responsible for correction or retesting.</a:t>
            </a:r>
          </a:p>
          <a:p>
            <a:pPr>
              <a:lnSpc>
                <a:spcPct val="143000"/>
              </a:lnSpc>
            </a:pPr>
            <a:r>
              <a:rPr lang="en-GB"/>
              <a:t>Classification: This is done using action classification scheme, describing the type of action (eg., code or document changes) and their priority (immediate -&gt; no resolution) </a:t>
            </a:r>
          </a:p>
          <a:p>
            <a:endParaRPr lang="en-US"/>
          </a:p>
        </p:txBody>
      </p:sp>
    </p:spTree>
    <p:extLst>
      <p:ext uri="{BB962C8B-B14F-4D97-AF65-F5344CB8AC3E}">
        <p14:creationId xmlns:p14="http://schemas.microsoft.com/office/powerpoint/2010/main" val="257724884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6CAC6-784A-4DF4-B9A5-74381EFCDB2D}" type="slidenum">
              <a:rPr lang="en-US"/>
              <a:pPr/>
              <a:t>248</a:t>
            </a:fld>
            <a:endParaRPr lang="en-US"/>
          </a:p>
        </p:txBody>
      </p:sp>
      <p:sp>
        <p:nvSpPr>
          <p:cNvPr id="193538" name="Rectangle 2"/>
          <p:cNvSpPr txBox="1">
            <a:spLocks noGrp="1" noRot="1" noChangeAspect="1" noChangeArrowheads="1" noTextEdit="1"/>
          </p:cNvSpPr>
          <p:nvPr>
            <p:ph type="sldImg"/>
          </p:nvPr>
        </p:nvSpPr>
        <p:spPr>
          <a:xfrm>
            <a:off x="1141413" y="684213"/>
            <a:ext cx="4567237" cy="3425825"/>
          </a:xfrm>
          <a:ln/>
        </p:spPr>
      </p:sp>
      <p:sp>
        <p:nvSpPr>
          <p:cNvPr id="193539" name="Text Box 3"/>
          <p:cNvSpPr txBox="1">
            <a:spLocks noGrp="1" noChangeArrowheads="1"/>
          </p:cNvSpPr>
          <p:nvPr>
            <p:ph type="body" idx="1"/>
          </p:nvPr>
        </p:nvSpPr>
        <p:spPr>
          <a:xfrm>
            <a:off x="914400" y="4343400"/>
            <a:ext cx="5021263" cy="4029075"/>
          </a:xfrm>
          <a:noFill/>
          <a:ln/>
        </p:spPr>
        <p:txBody>
          <a:bodyPr wrap="none" anchor="ctr"/>
          <a:lstStyle/>
          <a:p>
            <a:r>
              <a:rPr lang="en-GB" b="1"/>
              <a:t>Classification:</a:t>
            </a:r>
            <a:r>
              <a:rPr lang="en-GB"/>
              <a:t> This is done using action classification scheme, describing the type of action (eg., code or document changes) and their priority (immediate -&gt; no resolution) </a:t>
            </a:r>
          </a:p>
          <a:p>
            <a:r>
              <a:rPr lang="en-GB" b="1"/>
              <a:t>Identifying the Impact: </a:t>
            </a:r>
            <a:r>
              <a:rPr lang="en-GB"/>
              <a:t>Impact categories documented in the previous steps are reviewed and if necessary updated</a:t>
            </a:r>
          </a:p>
          <a:p>
            <a:endParaRPr lang="en-US"/>
          </a:p>
        </p:txBody>
      </p:sp>
    </p:spTree>
    <p:extLst>
      <p:ext uri="{BB962C8B-B14F-4D97-AF65-F5344CB8AC3E}">
        <p14:creationId xmlns:p14="http://schemas.microsoft.com/office/powerpoint/2010/main" val="3016936370"/>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C5B67-3E40-4FC5-BD7D-F8B570608435}" type="slidenum">
              <a:rPr lang="en-US"/>
              <a:pPr/>
              <a:t>249</a:t>
            </a:fld>
            <a:endParaRPr lang="en-US"/>
          </a:p>
        </p:txBody>
      </p:sp>
      <p:sp>
        <p:nvSpPr>
          <p:cNvPr id="195586" name="Rectangle 2"/>
          <p:cNvSpPr txBox="1">
            <a:spLocks noGrp="1" noRot="1" noChangeAspect="1" noChangeArrowheads="1" noTextEdit="1"/>
          </p:cNvSpPr>
          <p:nvPr>
            <p:ph type="sldImg"/>
          </p:nvPr>
        </p:nvSpPr>
        <p:spPr>
          <a:xfrm>
            <a:off x="1141413" y="684213"/>
            <a:ext cx="4567237" cy="3425825"/>
          </a:xfrm>
          <a:ln/>
        </p:spPr>
      </p:sp>
      <p:sp>
        <p:nvSpPr>
          <p:cNvPr id="195587"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After all resolution activities have been completed the removal of the anomaly is to be documented</a:t>
            </a:r>
          </a:p>
          <a:p>
            <a:pPr>
              <a:lnSpc>
                <a:spcPct val="153000"/>
              </a:lnSpc>
            </a:pPr>
            <a:r>
              <a:rPr lang="en-GB"/>
              <a:t>The main actors involved in this step are testers, support staff and product manager.</a:t>
            </a:r>
          </a:p>
          <a:p>
            <a:pPr>
              <a:lnSpc>
                <a:spcPct val="153000"/>
              </a:lnSpc>
            </a:pPr>
            <a:r>
              <a:rPr lang="en-GB"/>
              <a:t>Documentation: The disposition supporting data items, for instance, document that the customer has been informed about the resolution. They are used to document verification results</a:t>
            </a:r>
          </a:p>
          <a:p>
            <a:endParaRPr lang="en-US"/>
          </a:p>
        </p:txBody>
      </p:sp>
    </p:spTree>
    <p:extLst>
      <p:ext uri="{BB962C8B-B14F-4D97-AF65-F5344CB8AC3E}">
        <p14:creationId xmlns:p14="http://schemas.microsoft.com/office/powerpoint/2010/main" val="2113160061"/>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ADB93-D2EE-430E-8892-2F1133B95C60}" type="slidenum">
              <a:rPr lang="en-US"/>
              <a:pPr/>
              <a:t>250</a:t>
            </a:fld>
            <a:endParaRPr lang="en-US"/>
          </a:p>
        </p:txBody>
      </p:sp>
      <p:sp>
        <p:nvSpPr>
          <p:cNvPr id="197634" name="Rectangle 2"/>
          <p:cNvSpPr txBox="1">
            <a:spLocks noGrp="1" noRot="1" noChangeAspect="1" noChangeArrowheads="1" noTextEdit="1"/>
          </p:cNvSpPr>
          <p:nvPr>
            <p:ph type="sldImg"/>
          </p:nvPr>
        </p:nvSpPr>
        <p:spPr>
          <a:xfrm>
            <a:off x="1141413" y="684213"/>
            <a:ext cx="4567237" cy="3425825"/>
          </a:xfrm>
          <a:ln/>
        </p:spPr>
      </p:sp>
      <p:sp>
        <p:nvSpPr>
          <p:cNvPr id="197635" name="Text Box 3"/>
          <p:cNvSpPr txBox="1">
            <a:spLocks noGrp="1" noChangeArrowheads="1"/>
          </p:cNvSpPr>
          <p:nvPr>
            <p:ph type="body" idx="1"/>
          </p:nvPr>
        </p:nvSpPr>
        <p:spPr>
          <a:xfrm>
            <a:off x="914400" y="4343400"/>
            <a:ext cx="5021263" cy="4029075"/>
          </a:xfrm>
          <a:noFill/>
          <a:ln/>
        </p:spPr>
        <p:txBody>
          <a:bodyPr wrap="none" anchor="ctr"/>
          <a:lstStyle/>
          <a:p>
            <a:r>
              <a:rPr lang="en-GB"/>
              <a:t>Classification: The disposition classification scheme documents the final version of the anomaly report (e.g., “resolution completed” or “duplicate problem”</a:t>
            </a:r>
          </a:p>
          <a:p>
            <a:r>
              <a:rPr lang="en-GB"/>
              <a:t>Identifying the Impact: A concluding consideration is made and  previously documented impacts are reviewed and updated</a:t>
            </a:r>
          </a:p>
          <a:p>
            <a:endParaRPr lang="en-US"/>
          </a:p>
        </p:txBody>
      </p:sp>
    </p:spTree>
    <p:extLst>
      <p:ext uri="{BB962C8B-B14F-4D97-AF65-F5344CB8AC3E}">
        <p14:creationId xmlns:p14="http://schemas.microsoft.com/office/powerpoint/2010/main" val="1667684136"/>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251</a:t>
            </a:fld>
            <a:endParaRPr lang="en-US">
              <a:latin typeface="Arial" pitchFamily="34" charset="0"/>
            </a:endParaRPr>
          </a:p>
        </p:txBody>
      </p:sp>
    </p:spTree>
    <p:extLst>
      <p:ext uri="{BB962C8B-B14F-4D97-AF65-F5344CB8AC3E}">
        <p14:creationId xmlns:p14="http://schemas.microsoft.com/office/powerpoint/2010/main" val="111469751"/>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743352414"/>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3DE92-8A72-428B-AC8A-33680123A9BF}" type="slidenum">
              <a:rPr lang="en-US"/>
              <a:pPr/>
              <a:t>253</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pPr marL="228600" indent="-228600"/>
            <a:r>
              <a:rPr lang="en-US"/>
              <a:t>The main objectives that we are going to see in this chapter includes the following:</a:t>
            </a:r>
          </a:p>
          <a:p>
            <a:pPr marL="228600" indent="-228600" algn="just">
              <a:lnSpc>
                <a:spcPct val="152000"/>
              </a:lnSpc>
            </a:pPr>
            <a:r>
              <a:rPr lang="en-US"/>
              <a:t>Test management documentation</a:t>
            </a:r>
          </a:p>
          <a:p>
            <a:pPr marL="228600" indent="-228600" algn="just">
              <a:lnSpc>
                <a:spcPct val="152000"/>
              </a:lnSpc>
            </a:pPr>
            <a:r>
              <a:rPr lang="en-US"/>
              <a:t>Test concept documentation</a:t>
            </a:r>
          </a:p>
          <a:p>
            <a:pPr marL="228600" indent="-228600" algn="just">
              <a:lnSpc>
                <a:spcPct val="152000"/>
              </a:lnSpc>
            </a:pPr>
            <a:r>
              <a:rPr lang="en-US"/>
              <a:t>Test cost estimation</a:t>
            </a:r>
          </a:p>
          <a:p>
            <a:pPr marL="228600" indent="-228600" algn="just">
              <a:lnSpc>
                <a:spcPct val="152000"/>
              </a:lnSpc>
            </a:pPr>
            <a:r>
              <a:rPr lang="en-US"/>
              <a:t>Scheduling test planning</a:t>
            </a:r>
          </a:p>
          <a:p>
            <a:pPr marL="228600" indent="-228600" algn="just">
              <a:lnSpc>
                <a:spcPct val="152000"/>
              </a:lnSpc>
            </a:pPr>
            <a:r>
              <a:rPr lang="en-US"/>
              <a:t>Test progress monitoring and checking</a:t>
            </a:r>
          </a:p>
          <a:p>
            <a:pPr marL="228600" indent="-228600"/>
            <a:endParaRPr lang="en-US"/>
          </a:p>
          <a:p>
            <a:pPr marL="228600" indent="-228600"/>
            <a:endParaRPr lang="en-US"/>
          </a:p>
          <a:p>
            <a:pPr marL="228600" indent="-228600"/>
            <a:r>
              <a:rPr lang="en-US"/>
              <a:t>If the project plan does not have clearly stated objectives, then the testers must develop their own by:</a:t>
            </a:r>
          </a:p>
          <a:p>
            <a:pPr marL="228600" indent="-228600">
              <a:buFontTx/>
              <a:buAutoNum type="arabicPeriod"/>
            </a:pPr>
            <a:r>
              <a:rPr lang="en-US"/>
              <a:t>Setting objectives to minimize the project risks</a:t>
            </a:r>
          </a:p>
          <a:p>
            <a:pPr marL="228600" indent="-228600">
              <a:buFontTx/>
              <a:buAutoNum type="arabicPeriod"/>
            </a:pPr>
            <a:r>
              <a:rPr lang="en-US"/>
              <a:t>Brainstorming</a:t>
            </a:r>
          </a:p>
          <a:p>
            <a:pPr marL="228600" indent="-228600">
              <a:buFontTx/>
              <a:buAutoNum type="arabicPeriod"/>
            </a:pPr>
            <a:r>
              <a:rPr lang="en-US"/>
              <a:t>Relating objectives to the testing policy, if established. </a:t>
            </a:r>
          </a:p>
          <a:p>
            <a:pPr marL="228600" indent="-228600">
              <a:buFontTx/>
              <a:buAutoNum type="arabicPeriod"/>
            </a:pPr>
            <a:endParaRPr lang="en-US"/>
          </a:p>
          <a:p>
            <a:pPr marL="228600" indent="-228600"/>
            <a:r>
              <a:rPr lang="en-US"/>
              <a:t>We will see more on testing policy in later slides.</a:t>
            </a:r>
          </a:p>
        </p:txBody>
      </p:sp>
    </p:spTree>
    <p:extLst>
      <p:ext uri="{BB962C8B-B14F-4D97-AF65-F5344CB8AC3E}">
        <p14:creationId xmlns:p14="http://schemas.microsoft.com/office/powerpoint/2010/main" val="2942646311"/>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858F7-D4E2-4AB8-AE88-4B81DFB00225}" type="slidenum">
              <a:rPr lang="en-US"/>
              <a:pPr/>
              <a:t>254</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Test Management documentation mainly talks about the following:</a:t>
            </a:r>
          </a:p>
          <a:p>
            <a:pPr>
              <a:lnSpc>
                <a:spcPct val="142000"/>
              </a:lnSpc>
            </a:pPr>
            <a:r>
              <a:rPr lang="en-US"/>
              <a:t>Test policy</a:t>
            </a:r>
          </a:p>
          <a:p>
            <a:pPr>
              <a:lnSpc>
                <a:spcPct val="142000"/>
              </a:lnSpc>
            </a:pPr>
            <a:r>
              <a:rPr lang="en-US"/>
              <a:t>Test handbook</a:t>
            </a:r>
          </a:p>
          <a:p>
            <a:pPr>
              <a:lnSpc>
                <a:spcPct val="142000"/>
              </a:lnSpc>
            </a:pPr>
            <a:r>
              <a:rPr lang="en-US"/>
              <a:t>Test concept</a:t>
            </a:r>
          </a:p>
          <a:p>
            <a:pPr>
              <a:lnSpc>
                <a:spcPct val="142000"/>
              </a:lnSpc>
            </a:pPr>
            <a:r>
              <a:rPr lang="en-US"/>
              <a:t>Test step plan</a:t>
            </a:r>
          </a:p>
          <a:p>
            <a:pPr>
              <a:lnSpc>
                <a:spcPct val="142000"/>
              </a:lnSpc>
            </a:pPr>
            <a:endParaRPr lang="en-US"/>
          </a:p>
          <a:p>
            <a:pPr>
              <a:lnSpc>
                <a:spcPct val="142000"/>
              </a:lnSpc>
            </a:pPr>
            <a:r>
              <a:rPr lang="en-US"/>
              <a:t>These concepts are very important when we are talking about process in an testing environment. We can see each of these in detail</a:t>
            </a:r>
          </a:p>
        </p:txBody>
      </p:sp>
    </p:spTree>
    <p:extLst>
      <p:ext uri="{BB962C8B-B14F-4D97-AF65-F5344CB8AC3E}">
        <p14:creationId xmlns:p14="http://schemas.microsoft.com/office/powerpoint/2010/main" val="49748689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F2D77-5770-4AAA-9615-A7492350E4AA}" type="slidenum">
              <a:rPr lang="en-US"/>
              <a:pPr/>
              <a:t>255</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a:t>Policy is nothing but management intension and actions</a:t>
            </a:r>
          </a:p>
          <a:p>
            <a:endParaRPr lang="en-US"/>
          </a:p>
          <a:p>
            <a:r>
              <a:rPr lang="en-US"/>
              <a:t>Test Policy is a document that talks about management intension and actions relevant to testing. It is otherwise called Quality Assurance. If there is no process, then there is no quality assurance.</a:t>
            </a:r>
          </a:p>
        </p:txBody>
      </p:sp>
    </p:spTree>
    <p:extLst>
      <p:ext uri="{BB962C8B-B14F-4D97-AF65-F5344CB8AC3E}">
        <p14:creationId xmlns:p14="http://schemas.microsoft.com/office/powerpoint/2010/main" val="2973741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BFE43-2162-49F7-BEA0-CE76955736FA}" type="slidenum">
              <a:rPr lang="en-US"/>
              <a:pPr/>
              <a:t>25</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a:t>How to define test objective is clearly stated in this slide:</a:t>
            </a:r>
          </a:p>
          <a:p>
            <a:endParaRPr lang="en-US"/>
          </a:p>
        </p:txBody>
      </p:sp>
    </p:spTree>
    <p:extLst>
      <p:ext uri="{BB962C8B-B14F-4D97-AF65-F5344CB8AC3E}">
        <p14:creationId xmlns:p14="http://schemas.microsoft.com/office/powerpoint/2010/main" val="3991382690"/>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FA9CC-5F47-4C8E-99DC-04E446743A4D}" type="slidenum">
              <a:rPr lang="en-US"/>
              <a:pPr/>
              <a:t>256</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Test handbook is like a ‘bible’ for testing. </a:t>
            </a:r>
          </a:p>
          <a:p>
            <a:r>
              <a:rPr lang="en-US"/>
              <a:t>It is a framework document in which the test steps to be executed and the test activities to be carried out are described. </a:t>
            </a:r>
          </a:p>
          <a:p>
            <a:r>
              <a:rPr lang="en-US"/>
              <a:t>Test handbook is a detailed document which maps with the testing policy and provides a test definition that can be applied to all related testing projects in an organization.</a:t>
            </a:r>
          </a:p>
          <a:p>
            <a:r>
              <a:rPr lang="en-US"/>
              <a:t>The main objective of having these documents is to have the stakeholders aware of their responsibilities and adhere to the company standards relevant to their nature of job. It restricts the team involved to do their responsibilities in their own way. It provides them a common guideline for future projects</a:t>
            </a:r>
          </a:p>
          <a:p>
            <a:endParaRPr lang="en-US"/>
          </a:p>
        </p:txBody>
      </p:sp>
    </p:spTree>
    <p:extLst>
      <p:ext uri="{BB962C8B-B14F-4D97-AF65-F5344CB8AC3E}">
        <p14:creationId xmlns:p14="http://schemas.microsoft.com/office/powerpoint/2010/main" val="695671845"/>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C4116-2831-4D6D-A340-529B49E7B0F0}" type="slidenum">
              <a:rPr lang="en-US"/>
              <a:pPr/>
              <a:t>257</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a:t>The test concept describes in detail the actual test steps and test activities to be executed for the particular project. </a:t>
            </a:r>
          </a:p>
          <a:p>
            <a:endParaRPr lang="en-US"/>
          </a:p>
          <a:p>
            <a:r>
              <a:rPr lang="en-US"/>
              <a:t>Please note these are not the real test cases that we design in test design phase. This will act as a use case reference for the tester to create real test cases.</a:t>
            </a:r>
          </a:p>
        </p:txBody>
      </p:sp>
    </p:spTree>
    <p:extLst>
      <p:ext uri="{BB962C8B-B14F-4D97-AF65-F5344CB8AC3E}">
        <p14:creationId xmlns:p14="http://schemas.microsoft.com/office/powerpoint/2010/main" val="3486422058"/>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ECAB1-955B-4170-8DF9-D6F8EC96A52F}" type="slidenum">
              <a:rPr lang="en-US"/>
              <a:pPr/>
              <a:t>258</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As the title itself says this test step plan details the procedure that we use for creating a test step and also describes in detail about the implementation of the test concept relevant to the test step.</a:t>
            </a:r>
          </a:p>
          <a:p>
            <a:endParaRPr lang="en-US"/>
          </a:p>
          <a:p>
            <a:r>
              <a:rPr lang="en-US"/>
              <a:t>Generally test policy, test handbook, test concept and test step plan are combined together into one documents with different sections or subdivided into different documents. It depends on the organization how they follow in defining all the details.</a:t>
            </a:r>
          </a:p>
          <a:p>
            <a:endParaRPr lang="en-US"/>
          </a:p>
          <a:p>
            <a:r>
              <a:rPr lang="en-US"/>
              <a:t>The document that include all goals and activities for all phases, including resource estimates, methods for design, documentation etc., through to installation and operation is called as Project Plan</a:t>
            </a:r>
          </a:p>
        </p:txBody>
      </p:sp>
    </p:spTree>
    <p:extLst>
      <p:ext uri="{BB962C8B-B14F-4D97-AF65-F5344CB8AC3E}">
        <p14:creationId xmlns:p14="http://schemas.microsoft.com/office/powerpoint/2010/main" val="4135204293"/>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FAEC-2266-4519-9671-36D5705D9F0A}" type="slidenum">
              <a:rPr lang="en-US"/>
              <a:pPr/>
              <a:t>259</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Quality Policy, a very generic term that we have often heard about.</a:t>
            </a:r>
          </a:p>
          <a:p>
            <a:endParaRPr lang="en-US"/>
          </a:p>
          <a:p>
            <a:r>
              <a:rPr lang="en-US"/>
              <a:t>If we go to any well established organizations/schools/colleges/hospitals etc., we will find this board hanging with the title saying Quality Policy..</a:t>
            </a:r>
          </a:p>
          <a:p>
            <a:endParaRPr lang="en-US"/>
          </a:p>
          <a:p>
            <a:r>
              <a:rPr lang="en-US"/>
              <a:t>It basically defines the </a:t>
            </a:r>
            <a:r>
              <a:rPr lang="en-GB"/>
              <a:t>overall intention and direction of an organization regarding quality as formally expressed by top management</a:t>
            </a:r>
          </a:p>
          <a:p>
            <a:endParaRPr lang="en-GB"/>
          </a:p>
          <a:p>
            <a:r>
              <a:rPr lang="en-GB"/>
              <a:t>Quality policy mainly focuses on products, services and processes </a:t>
            </a:r>
          </a:p>
          <a:p>
            <a:endParaRPr lang="en-GB"/>
          </a:p>
          <a:p>
            <a:r>
              <a:rPr lang="en-GB"/>
              <a:t>Quality policy is general to development, testing, maintenance etc., Testing policy </a:t>
            </a:r>
            <a:r>
              <a:rPr lang="en-US"/>
              <a:t>defines the </a:t>
            </a:r>
            <a:r>
              <a:rPr lang="en-GB"/>
              <a:t>overall intention and direction of an organization regarding quality in testing.</a:t>
            </a:r>
          </a:p>
          <a:p>
            <a:endParaRPr lang="en-GB"/>
          </a:p>
          <a:p>
            <a:r>
              <a:rPr lang="en-GB"/>
              <a:t>Management main responsibility is to ensure whether the quality policy is reviewed periodically confirming its continuing appropriateness</a:t>
            </a:r>
          </a:p>
          <a:p>
            <a:endParaRPr lang="en-GB"/>
          </a:p>
          <a:p>
            <a:endParaRPr lang="en-GB"/>
          </a:p>
          <a:p>
            <a:endParaRPr lang="en-GB"/>
          </a:p>
          <a:p>
            <a:endParaRPr lang="en-US"/>
          </a:p>
        </p:txBody>
      </p:sp>
    </p:spTree>
    <p:extLst>
      <p:ext uri="{BB962C8B-B14F-4D97-AF65-F5344CB8AC3E}">
        <p14:creationId xmlns:p14="http://schemas.microsoft.com/office/powerpoint/2010/main" val="2628686339"/>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A864F-FC56-4B41-87CE-5147E0053D59}" type="slidenum">
              <a:rPr lang="en-US"/>
              <a:pPr/>
              <a:t>260</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t>You can see a our quality policy</a:t>
            </a:r>
          </a:p>
          <a:p>
            <a:r>
              <a:rPr lang="en-US" sz="1300">
                <a:latin typeface="Trebuchet MS" pitchFamily="34" charset="0"/>
              </a:rPr>
              <a:t>“</a:t>
            </a:r>
            <a:r>
              <a:rPr lang="en-US"/>
              <a:t>Achieve Customer Satisfaction by providing defect free products on time</a:t>
            </a:r>
            <a:r>
              <a:rPr lang="en-US" sz="1300">
                <a:latin typeface="Trebuchet MS" pitchFamily="34" charset="0"/>
              </a:rPr>
              <a:t>”</a:t>
            </a:r>
          </a:p>
          <a:p>
            <a:endParaRPr lang="en-US" sz="1300">
              <a:latin typeface="Trebuchet MS" pitchFamily="34" charset="0"/>
            </a:endParaRPr>
          </a:p>
          <a:p>
            <a:r>
              <a:rPr lang="en-US" sz="1300">
                <a:latin typeface="Trebuchet MS" pitchFamily="34" charset="0"/>
              </a:rPr>
              <a:t>This quality policy is generic that can be applied from both development and testing perspective.</a:t>
            </a:r>
          </a:p>
          <a:p>
            <a:endParaRPr lang="en-US" sz="1300">
              <a:latin typeface="Trebuchet MS" pitchFamily="34" charset="0"/>
            </a:endParaRPr>
          </a:p>
          <a:p>
            <a:r>
              <a:rPr lang="en-US" sz="1300">
                <a:latin typeface="Trebuchet MS" pitchFamily="34" charset="0"/>
              </a:rPr>
              <a:t>Looking at this quality policy all stakeholders involved will have a clear picture how we are going to deliver quality to customers. Our focus here is to ensure quality by providing defect free products on time.</a:t>
            </a:r>
          </a:p>
          <a:p>
            <a:endParaRPr lang="en-US" sz="1300">
              <a:latin typeface="Trebuchet MS" pitchFamily="34" charset="0"/>
            </a:endParaRPr>
          </a:p>
          <a:p>
            <a:r>
              <a:rPr lang="en-US" sz="1300">
                <a:latin typeface="Trebuchet MS" pitchFamily="34" charset="0"/>
              </a:rPr>
              <a:t>How to ensure defect free products and how to deliver on time, all these detailed explanations will be available in the related documents test handbook, test concept and test step plan. Going through all these documents in detail, all stakeholders will have a clear picture what they are supposed to do relevant to quality</a:t>
            </a:r>
          </a:p>
          <a:p>
            <a:endParaRPr lang="en-US" sz="1300">
              <a:latin typeface="Trebuchet MS" pitchFamily="34" charset="0"/>
            </a:endParaRPr>
          </a:p>
          <a:p>
            <a:r>
              <a:rPr lang="en-US" sz="1300">
                <a:latin typeface="Trebuchet MS" pitchFamily="34" charset="0"/>
              </a:rPr>
              <a:t>Please have a look-up in velociQ, clicking the above link where you will find different layer policies and the annexure to the policies defined.</a:t>
            </a:r>
          </a:p>
          <a:p>
            <a:endParaRPr lang="en-US"/>
          </a:p>
          <a:p>
            <a:endParaRPr lang="en-US"/>
          </a:p>
        </p:txBody>
      </p:sp>
    </p:spTree>
    <p:extLst>
      <p:ext uri="{BB962C8B-B14F-4D97-AF65-F5344CB8AC3E}">
        <p14:creationId xmlns:p14="http://schemas.microsoft.com/office/powerpoint/2010/main" val="1526453238"/>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BEEF3-1D7F-4128-80D4-643466152B3C}" type="slidenum">
              <a:rPr lang="en-US"/>
              <a:pPr/>
              <a:t>261</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t>Quality policy is generic for the entire organization</a:t>
            </a:r>
          </a:p>
          <a:p>
            <a:r>
              <a:rPr lang="en-US"/>
              <a:t>Test Policy is specific for the testing team</a:t>
            </a:r>
          </a:p>
          <a:p>
            <a:r>
              <a:rPr lang="en-US"/>
              <a:t>Process oriented testing commences with the test policy. It is developed by the IT department and relates with the company philosophy</a:t>
            </a:r>
          </a:p>
          <a:p>
            <a:r>
              <a:rPr lang="en-US"/>
              <a:t>Test policy should have relevance with the general quality policy defined for the organization</a:t>
            </a:r>
          </a:p>
          <a:p>
            <a:r>
              <a:rPr lang="en-US"/>
              <a:t>The quality policy describes the basic views and aims of a company, regarding quality, as pursued by management</a:t>
            </a:r>
          </a:p>
          <a:p>
            <a:endParaRPr lang="en-US"/>
          </a:p>
          <a:p>
            <a:r>
              <a:rPr lang="en-US"/>
              <a:t>The methods, tools, coverage and techniques used to accomplish test objectives is called Test Approach. Test Policy defines the test approach to be followed aligned to defined standards</a:t>
            </a:r>
          </a:p>
          <a:p>
            <a:r>
              <a:rPr lang="en-US"/>
              <a:t>The step-by-step method that ensures standards are met is called Test Procedure</a:t>
            </a:r>
          </a:p>
          <a:p>
            <a:endParaRPr lang="en-US"/>
          </a:p>
          <a:p>
            <a:r>
              <a:rPr lang="en-US"/>
              <a:t>Work Processes includes policies, procedures and standards..</a:t>
            </a:r>
          </a:p>
          <a:p>
            <a:endParaRPr lang="en-US"/>
          </a:p>
          <a:p>
            <a:r>
              <a:rPr lang="en-US"/>
              <a:t>Various good ways to raise management's awareness of the importance of testing includes:</a:t>
            </a:r>
          </a:p>
          <a:p>
            <a:r>
              <a:rPr lang="en-US"/>
              <a:t>	Make sure management knows what they get for the money they spend on testing</a:t>
            </a:r>
          </a:p>
          <a:p>
            <a:r>
              <a:rPr lang="en-US"/>
              <a:t>	Relay other benefits of testing</a:t>
            </a:r>
          </a:p>
          <a:p>
            <a:r>
              <a:rPr lang="en-US"/>
              <a:t>	Collect and distribute articles about testing etc.,</a:t>
            </a:r>
          </a:p>
        </p:txBody>
      </p:sp>
    </p:spTree>
    <p:extLst>
      <p:ext uri="{BB962C8B-B14F-4D97-AF65-F5344CB8AC3E}">
        <p14:creationId xmlns:p14="http://schemas.microsoft.com/office/powerpoint/2010/main" val="2183841369"/>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A6008-F349-48B3-9D87-165E9906163E}" type="slidenum">
              <a:rPr lang="en-US"/>
              <a:pPr/>
              <a:t>262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a:t>This slide basically tells what and all a test policy should contain. </a:t>
            </a:r>
          </a:p>
          <a:p>
            <a:endParaRPr lang="en-US"/>
          </a:p>
          <a:p>
            <a:r>
              <a:rPr lang="en-US"/>
              <a:t>Continuous process improvement happens on:</a:t>
            </a:r>
          </a:p>
          <a:p>
            <a:r>
              <a:rPr lang="en-US"/>
              <a:t>Monitor performance of prior improvement initiatives</a:t>
            </a:r>
          </a:p>
          <a:p>
            <a:r>
              <a:rPr lang="en-US"/>
              <a:t>Base improvement efforts on the organization's needs and business goals</a:t>
            </a:r>
          </a:p>
          <a:p>
            <a:r>
              <a:rPr lang="en-US"/>
              <a:t>Enforce the newly developed processes</a:t>
            </a:r>
          </a:p>
          <a:p>
            <a:endParaRPr lang="en-US"/>
          </a:p>
          <a:p>
            <a:endParaRPr lang="en-US"/>
          </a:p>
        </p:txBody>
      </p:sp>
    </p:spTree>
    <p:extLst>
      <p:ext uri="{BB962C8B-B14F-4D97-AF65-F5344CB8AC3E}">
        <p14:creationId xmlns:p14="http://schemas.microsoft.com/office/powerpoint/2010/main" val="2934818553"/>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D95BB-77E1-4906-9800-4356DBEE4FB8}" type="slidenum">
              <a:rPr lang="en-US"/>
              <a:pPr/>
              <a:t>263</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t>This slide basically talks about the relation between test policy and quality policy</a:t>
            </a:r>
          </a:p>
          <a:p>
            <a:endParaRPr lang="en-US"/>
          </a:p>
          <a:p>
            <a:r>
              <a:rPr lang="en-US"/>
              <a:t>It is better to have the quality policy and test policy together in a single document with different names. This enables to compare the end results easily. Maintainability becomes easier</a:t>
            </a:r>
          </a:p>
          <a:p>
            <a:endParaRPr lang="en-US"/>
          </a:p>
        </p:txBody>
      </p:sp>
    </p:spTree>
    <p:extLst>
      <p:ext uri="{BB962C8B-B14F-4D97-AF65-F5344CB8AC3E}">
        <p14:creationId xmlns:p14="http://schemas.microsoft.com/office/powerpoint/2010/main" val="1631636103"/>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7E72-9F44-4867-99D3-87DBE7DFCDB5}" type="slidenum">
              <a:rPr lang="en-US"/>
              <a:pPr/>
              <a:t>264</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t>A good test policy should have the following features</a:t>
            </a:r>
          </a:p>
          <a:p>
            <a:endParaRPr lang="en-US"/>
          </a:p>
          <a:p>
            <a:r>
              <a:rPr lang="en-US"/>
              <a:t>Be realistic – Give only practical cases that can only be achievable</a:t>
            </a:r>
          </a:p>
          <a:p>
            <a:r>
              <a:rPr lang="en-US"/>
              <a:t>Adequate Maturity – Have only roles and responsibilities defined which are mandatory for the situation managing the risks effectively</a:t>
            </a:r>
          </a:p>
          <a:p>
            <a:r>
              <a:rPr lang="en-US"/>
              <a:t>Measurability – Identify appropriate metrics that can enable to have a conclusion defining quality</a:t>
            </a:r>
          </a:p>
          <a:p>
            <a:r>
              <a:rPr lang="en-US"/>
              <a:t>Liveliness – Test policy document is not static and it has to reviewed, improved based on quality needs. It’s a dynamic document</a:t>
            </a:r>
          </a:p>
          <a:p>
            <a:endParaRPr lang="en-US"/>
          </a:p>
          <a:p>
            <a:r>
              <a:rPr lang="en-US"/>
              <a:t>Policies help building systems, testing systems, resource allocation, environment management etc.,</a:t>
            </a:r>
          </a:p>
        </p:txBody>
      </p:sp>
    </p:spTree>
    <p:extLst>
      <p:ext uri="{BB962C8B-B14F-4D97-AF65-F5344CB8AC3E}">
        <p14:creationId xmlns:p14="http://schemas.microsoft.com/office/powerpoint/2010/main" val="1180534205"/>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7A2E4-0166-4248-A9C2-FFF0FFC941D0}" type="slidenum">
              <a:rPr lang="en-US"/>
              <a:pPr/>
              <a:t>265</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t>Already we have discussed about test handbook. It gives a detail study of what is mentioned in the test policy and how to achieve the same effectively ensuring quality</a:t>
            </a:r>
          </a:p>
        </p:txBody>
      </p:sp>
    </p:spTree>
    <p:extLst>
      <p:ext uri="{BB962C8B-B14F-4D97-AF65-F5344CB8AC3E}">
        <p14:creationId xmlns:p14="http://schemas.microsoft.com/office/powerpoint/2010/main" val="2504208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36562B-A02F-4DE4-A14C-D5FF0BAE7C30}" type="slidenum">
              <a:rPr lang="en-US"/>
              <a:pPr/>
              <a:t>26</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Acceptance Criteria has to be defined for each objective. Then only as a tester we will know what exactly we need to achieve by testing that requirement</a:t>
            </a:r>
          </a:p>
          <a:p>
            <a:r>
              <a:rPr lang="en-US"/>
              <a:t>This enables a tester if he has clear acceptance criteria defined, to cross check in later phases whether the requirement has been met or not</a:t>
            </a:r>
          </a:p>
        </p:txBody>
      </p:sp>
    </p:spTree>
    <p:extLst>
      <p:ext uri="{BB962C8B-B14F-4D97-AF65-F5344CB8AC3E}">
        <p14:creationId xmlns:p14="http://schemas.microsoft.com/office/powerpoint/2010/main" val="1129799297"/>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3FA13-D8B0-4A07-BA79-0CF0862A0F38}" type="slidenum">
              <a:rPr lang="en-US"/>
              <a:pPr/>
              <a:t>266</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pPr algn="just">
              <a:lnSpc>
                <a:spcPct val="112000"/>
              </a:lnSpc>
            </a:pPr>
            <a:r>
              <a:rPr lang="en-US"/>
              <a:t>Test handbook covers the generic test requirements for an organization specified in the requirement specification document</a:t>
            </a:r>
          </a:p>
          <a:p>
            <a:pPr algn="just">
              <a:lnSpc>
                <a:spcPct val="112000"/>
              </a:lnSpc>
            </a:pPr>
            <a:r>
              <a:rPr lang="en-US"/>
              <a:t>Test handbook deals with the risks and describes a process whereby these risks can be weakened, in conjunction with the test policy</a:t>
            </a:r>
          </a:p>
          <a:p>
            <a:pPr algn="just">
              <a:lnSpc>
                <a:spcPct val="112000"/>
              </a:lnSpc>
            </a:pPr>
            <a:r>
              <a:rPr lang="en-US"/>
              <a:t>Test handbook contains a description of the test steps to be used</a:t>
            </a:r>
          </a:p>
          <a:p>
            <a:pPr algn="just">
              <a:lnSpc>
                <a:spcPct val="112000"/>
              </a:lnSpc>
            </a:pPr>
            <a:r>
              <a:rPr lang="en-US"/>
              <a:t>A test handbook consists normally of two main parts:</a:t>
            </a:r>
          </a:p>
          <a:p>
            <a:pPr lvl="1" algn="just">
              <a:lnSpc>
                <a:spcPct val="112000"/>
              </a:lnSpc>
            </a:pPr>
            <a:r>
              <a:rPr lang="en-US" sz="1400"/>
              <a:t>An explanation of the risks which should be covered by software testing</a:t>
            </a:r>
          </a:p>
          <a:p>
            <a:pPr lvl="1" algn="just">
              <a:lnSpc>
                <a:spcPct val="112000"/>
              </a:lnSpc>
            </a:pPr>
            <a:r>
              <a:rPr lang="en-US" sz="1400"/>
              <a:t>The specific test activities that must be carried out to cover the identified risks</a:t>
            </a:r>
          </a:p>
          <a:p>
            <a:pPr lvl="1" algn="just">
              <a:lnSpc>
                <a:spcPct val="112000"/>
              </a:lnSpc>
            </a:pPr>
            <a:endParaRPr lang="en-US" sz="1400"/>
          </a:p>
          <a:p>
            <a:pPr lvl="1" algn="just">
              <a:lnSpc>
                <a:spcPct val="112000"/>
              </a:lnSpc>
            </a:pPr>
            <a:r>
              <a:rPr lang="en-US" sz="1400"/>
              <a:t>We can see more in detail about risk management in chapter 3</a:t>
            </a:r>
          </a:p>
          <a:p>
            <a:endParaRPr lang="en-US"/>
          </a:p>
        </p:txBody>
      </p:sp>
    </p:spTree>
    <p:extLst>
      <p:ext uri="{BB962C8B-B14F-4D97-AF65-F5344CB8AC3E}">
        <p14:creationId xmlns:p14="http://schemas.microsoft.com/office/powerpoint/2010/main" val="3052038136"/>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AE8B-EE2E-4344-8A47-95C77F36A88D}" type="slidenum">
              <a:rPr lang="en-US"/>
              <a:pPr/>
              <a:t>267</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algn="just">
              <a:lnSpc>
                <a:spcPct val="132000"/>
              </a:lnSpc>
            </a:pPr>
            <a:r>
              <a:rPr lang="en-US"/>
              <a:t>When a test manager plans his tests in a new project, he can, draw upon the test handbook as a catalogue for the test activities to be performed. He will get a clear picture how to make a effective plan for his team</a:t>
            </a:r>
          </a:p>
          <a:p>
            <a:pPr algn="just">
              <a:lnSpc>
                <a:spcPct val="132000"/>
              </a:lnSpc>
            </a:pPr>
            <a:r>
              <a:rPr lang="en-US"/>
              <a:t>These can then be mapped to the project’s test plan so that maintainability becomes easier</a:t>
            </a:r>
          </a:p>
          <a:p>
            <a:pPr algn="just">
              <a:lnSpc>
                <a:spcPct val="132000"/>
              </a:lnSpc>
            </a:pPr>
            <a:r>
              <a:rPr lang="en-US"/>
              <a:t>Test handbook is not project specific and we can refer the same test handbook with different relative projects</a:t>
            </a:r>
          </a:p>
          <a:p>
            <a:pPr algn="just">
              <a:lnSpc>
                <a:spcPct val="132000"/>
              </a:lnSpc>
            </a:pPr>
            <a:r>
              <a:rPr lang="en-US"/>
              <a:t>Like test policy, a test handbook must regularly be aligned with the evolving test plans and adapted to changing circumstances by updating the test handbook periodically. Which means test handbook is also a dynamic document</a:t>
            </a:r>
          </a:p>
          <a:p>
            <a:pPr algn="just">
              <a:lnSpc>
                <a:spcPct val="132000"/>
              </a:lnSpc>
            </a:pPr>
            <a:endParaRPr lang="en-US"/>
          </a:p>
          <a:p>
            <a:endParaRPr lang="en-US"/>
          </a:p>
        </p:txBody>
      </p:sp>
    </p:spTree>
    <p:extLst>
      <p:ext uri="{BB962C8B-B14F-4D97-AF65-F5344CB8AC3E}">
        <p14:creationId xmlns:p14="http://schemas.microsoft.com/office/powerpoint/2010/main" val="1381731534"/>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0FB1D-3131-4699-B206-7689EC6D6673}" type="slidenum">
              <a:rPr lang="en-US"/>
              <a:pPr/>
              <a:t>268</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pPr algn="just">
              <a:lnSpc>
                <a:spcPct val="132000"/>
              </a:lnSpc>
            </a:pPr>
            <a:r>
              <a:rPr lang="en-US"/>
              <a:t>When a test manager plans his tests in a new project, he can, draw upon the test handbook as a catalogue for the test activities to be performed. He will get a clear picture how to make a effective plan for his team</a:t>
            </a:r>
          </a:p>
          <a:p>
            <a:pPr algn="just">
              <a:lnSpc>
                <a:spcPct val="132000"/>
              </a:lnSpc>
            </a:pPr>
            <a:r>
              <a:rPr lang="en-US"/>
              <a:t>These can then be mapped to the project’s test plan so that maintainability becomes easier</a:t>
            </a:r>
          </a:p>
          <a:p>
            <a:pPr algn="just">
              <a:lnSpc>
                <a:spcPct val="132000"/>
              </a:lnSpc>
            </a:pPr>
            <a:r>
              <a:rPr lang="en-US"/>
              <a:t>Test handbook is not project specific and we can refer the same test handbook with different relative projects</a:t>
            </a:r>
          </a:p>
          <a:p>
            <a:pPr algn="just">
              <a:lnSpc>
                <a:spcPct val="132000"/>
              </a:lnSpc>
            </a:pPr>
            <a:r>
              <a:rPr lang="en-US"/>
              <a:t>Like test policy, a test handbook must regularly be aligned with the evolving test plans and adapted to changing circumstances by updating the test handbook periodically. Which means test handbook is also a dynamic document</a:t>
            </a:r>
          </a:p>
          <a:p>
            <a:pPr algn="just">
              <a:lnSpc>
                <a:spcPct val="132000"/>
              </a:lnSpc>
            </a:pPr>
            <a:endParaRPr lang="en-US"/>
          </a:p>
          <a:p>
            <a:endParaRPr lang="en-US"/>
          </a:p>
        </p:txBody>
      </p:sp>
    </p:spTree>
    <p:extLst>
      <p:ext uri="{BB962C8B-B14F-4D97-AF65-F5344CB8AC3E}">
        <p14:creationId xmlns:p14="http://schemas.microsoft.com/office/powerpoint/2010/main" val="3488336249"/>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00B12-901D-45BB-ABDA-B0AFDAE86D82}" type="slidenum">
              <a:rPr lang="en-US"/>
              <a:pPr/>
              <a:t>269</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000"/>
              <a:t>The main areas to focus while preparing a test handbook document includes:</a:t>
            </a:r>
          </a:p>
          <a:p>
            <a:pPr lvl="1">
              <a:lnSpc>
                <a:spcPct val="125000"/>
              </a:lnSpc>
            </a:pPr>
            <a:r>
              <a:rPr lang="en-US" sz="1000"/>
              <a:t>Input and output criteria</a:t>
            </a:r>
          </a:p>
          <a:p>
            <a:pPr lvl="1">
              <a:lnSpc>
                <a:spcPct val="125000"/>
              </a:lnSpc>
            </a:pPr>
            <a:r>
              <a:rPr lang="en-US" sz="1000"/>
              <a:t>The test procedure ( top-down, bottom-up, priority driven) to follow</a:t>
            </a:r>
          </a:p>
          <a:p>
            <a:pPr lvl="1">
              <a:lnSpc>
                <a:spcPct val="125000"/>
              </a:lnSpc>
            </a:pPr>
            <a:r>
              <a:rPr lang="en-US" sz="1000"/>
              <a:t>The test specification technique to be used</a:t>
            </a:r>
          </a:p>
          <a:p>
            <a:pPr lvl="1">
              <a:lnSpc>
                <a:spcPct val="125000"/>
              </a:lnSpc>
            </a:pPr>
            <a:r>
              <a:rPr lang="en-US" sz="1000"/>
              <a:t>The test completion criteria ensuring when to stop testing</a:t>
            </a:r>
          </a:p>
          <a:p>
            <a:pPr lvl="1">
              <a:lnSpc>
                <a:spcPct val="125000"/>
              </a:lnSpc>
            </a:pPr>
            <a:r>
              <a:rPr lang="en-US" sz="1000"/>
              <a:t>The degree of independence of the testing</a:t>
            </a:r>
          </a:p>
          <a:p>
            <a:pPr lvl="1">
              <a:lnSpc>
                <a:spcPct val="125000"/>
              </a:lnSpc>
            </a:pPr>
            <a:r>
              <a:rPr lang="en-US" sz="1000"/>
              <a:t>Standards to be maintained</a:t>
            </a:r>
          </a:p>
          <a:p>
            <a:pPr lvl="1">
              <a:lnSpc>
                <a:spcPct val="125000"/>
              </a:lnSpc>
            </a:pPr>
            <a:r>
              <a:rPr lang="en-US" sz="1000"/>
              <a:t>The environment in which the software tests are executed</a:t>
            </a:r>
          </a:p>
          <a:p>
            <a:pPr lvl="1">
              <a:lnSpc>
                <a:spcPct val="125000"/>
              </a:lnSpc>
            </a:pPr>
            <a:r>
              <a:rPr lang="en-US" sz="1000"/>
              <a:t>Test automation procedure</a:t>
            </a:r>
          </a:p>
          <a:p>
            <a:pPr lvl="1">
              <a:lnSpc>
                <a:spcPct val="125000"/>
              </a:lnSpc>
            </a:pPr>
            <a:r>
              <a:rPr lang="en-US" sz="1000"/>
              <a:t>The degree of reusability of software</a:t>
            </a:r>
          </a:p>
          <a:p>
            <a:pPr lvl="1">
              <a:lnSpc>
                <a:spcPct val="125000"/>
              </a:lnSpc>
            </a:pPr>
            <a:r>
              <a:rPr lang="en-US" sz="1000"/>
              <a:t>When to use re-test or regression testing</a:t>
            </a:r>
          </a:p>
          <a:p>
            <a:pPr lvl="1">
              <a:lnSpc>
                <a:spcPct val="125000"/>
              </a:lnSpc>
            </a:pPr>
            <a:r>
              <a:rPr lang="en-US" sz="1000"/>
              <a:t>The test process to be used, including the test results, </a:t>
            </a:r>
            <a:r>
              <a:rPr lang="en-US" sz="1000" err="1"/>
              <a:t>eg</a:t>
            </a:r>
            <a:r>
              <a:rPr lang="en-US" sz="1000"/>
              <a:t>. Test reports</a:t>
            </a:r>
          </a:p>
          <a:p>
            <a:pPr lvl="1">
              <a:lnSpc>
                <a:spcPct val="125000"/>
              </a:lnSpc>
            </a:pPr>
            <a:r>
              <a:rPr lang="en-US" sz="1000"/>
              <a:t>Measurements and metrics to be documented</a:t>
            </a:r>
          </a:p>
          <a:p>
            <a:pPr lvl="1">
              <a:lnSpc>
                <a:spcPct val="125000"/>
              </a:lnSpc>
            </a:pPr>
            <a:r>
              <a:rPr lang="en-US" sz="1000"/>
              <a:t>When to use deviation management</a:t>
            </a:r>
          </a:p>
          <a:p>
            <a:endParaRPr lang="en-US" sz="1000"/>
          </a:p>
          <a:p>
            <a:r>
              <a:rPr lang="en-US" sz="1000"/>
              <a:t>If we have detailed all these </a:t>
            </a:r>
            <a:r>
              <a:rPr lang="en-US" sz="1000" err="1"/>
              <a:t>informations</a:t>
            </a:r>
            <a:r>
              <a:rPr lang="en-US" sz="1000"/>
              <a:t> appropriately, it ensures all stakeholders involved will have a clear understanding what they have to achieve</a:t>
            </a:r>
          </a:p>
        </p:txBody>
      </p:sp>
    </p:spTree>
    <p:extLst>
      <p:ext uri="{BB962C8B-B14F-4D97-AF65-F5344CB8AC3E}">
        <p14:creationId xmlns:p14="http://schemas.microsoft.com/office/powerpoint/2010/main" val="1364989897"/>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D51E48-9820-41F5-8E58-37DED37D1186}" type="slidenum">
              <a:rPr lang="en-US"/>
              <a:pPr/>
              <a:t>270</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pPr algn="just">
              <a:lnSpc>
                <a:spcPct val="162000"/>
              </a:lnSpc>
            </a:pPr>
            <a:r>
              <a:rPr lang="en-US"/>
              <a:t>The test handbook must not necessarily consists of one document, but can be divided into a set of documents, e.g. company test handbook, branch test handbook, department test handbook, project test handbook etc.,</a:t>
            </a:r>
          </a:p>
          <a:p>
            <a:r>
              <a:rPr lang="en-US"/>
              <a:t>Company test handbook will have company related informations regarding quality</a:t>
            </a:r>
          </a:p>
          <a:p>
            <a:r>
              <a:rPr lang="en-US"/>
              <a:t>Branch test handbook deals with informations related to different branch tests regarding quality</a:t>
            </a:r>
          </a:p>
          <a:p>
            <a:r>
              <a:rPr lang="en-US"/>
              <a:t>Department test handbook deals with different departments in testing team like QA, Testing, Security, Maintenance etc regarding quality</a:t>
            </a:r>
          </a:p>
          <a:p>
            <a:r>
              <a:rPr lang="en-US"/>
              <a:t>Project test handbook deals with project specific details regarding quality</a:t>
            </a:r>
          </a:p>
          <a:p>
            <a:endParaRPr lang="en-US"/>
          </a:p>
          <a:p>
            <a:r>
              <a:rPr lang="en-US"/>
              <a:t>It is better to have different splitting like this to have better modularity</a:t>
            </a:r>
          </a:p>
          <a:p>
            <a:endParaRPr lang="en-US"/>
          </a:p>
          <a:p>
            <a:r>
              <a:rPr lang="en-US"/>
              <a:t>Measures for improving the test process can be included in later versions of the test handbook ensuring test handbook is a dynamic document</a:t>
            </a:r>
          </a:p>
          <a:p>
            <a:endParaRPr lang="en-US"/>
          </a:p>
        </p:txBody>
      </p:sp>
    </p:spTree>
    <p:extLst>
      <p:ext uri="{BB962C8B-B14F-4D97-AF65-F5344CB8AC3E}">
        <p14:creationId xmlns:p14="http://schemas.microsoft.com/office/powerpoint/2010/main" val="2120063091"/>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4960B-8882-4432-B2A9-A0F7D6ABB3A1}" type="slidenum">
              <a:rPr lang="en-US"/>
              <a:pPr/>
              <a:t>271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pPr algn="just">
              <a:lnSpc>
                <a:spcPct val="132000"/>
              </a:lnSpc>
            </a:pPr>
            <a:r>
              <a:rPr lang="en-US"/>
              <a:t>The test concept represents the precise use of test handbook for a particular project.. It details more in detail about the test steps. </a:t>
            </a:r>
          </a:p>
          <a:p>
            <a:pPr algn="just">
              <a:lnSpc>
                <a:spcPct val="132000"/>
              </a:lnSpc>
            </a:pPr>
            <a:r>
              <a:rPr lang="en-US"/>
              <a:t>Deviations from the test handbook are documented in test concept</a:t>
            </a:r>
          </a:p>
          <a:p>
            <a:pPr algn="just">
              <a:lnSpc>
                <a:spcPct val="132000"/>
              </a:lnSpc>
            </a:pPr>
            <a:r>
              <a:rPr lang="en-US"/>
              <a:t>The test concept is referenced from the project plan</a:t>
            </a:r>
          </a:p>
          <a:p>
            <a:pPr algn="just">
              <a:lnSpc>
                <a:spcPct val="132000"/>
              </a:lnSpc>
            </a:pPr>
            <a:r>
              <a:rPr lang="en-US"/>
              <a:t>Test concept contains additional information, which allows the tester :</a:t>
            </a:r>
          </a:p>
          <a:p>
            <a:pPr lvl="1" algn="just">
              <a:lnSpc>
                <a:spcPct val="132000"/>
              </a:lnSpc>
            </a:pPr>
            <a:r>
              <a:rPr lang="en-US"/>
              <a:t>To set project costs and testing timescales in order to adhere to the approved budget and resources</a:t>
            </a:r>
          </a:p>
          <a:p>
            <a:pPr lvl="1" algn="just">
              <a:lnSpc>
                <a:spcPct val="132000"/>
              </a:lnSpc>
            </a:pPr>
            <a:r>
              <a:rPr lang="en-US"/>
              <a:t>To identify test cycles based on the software release plan</a:t>
            </a:r>
          </a:p>
          <a:p>
            <a:pPr lvl="1" algn="just">
              <a:lnSpc>
                <a:spcPct val="132000"/>
              </a:lnSpc>
            </a:pPr>
            <a:r>
              <a:rPr lang="en-US"/>
              <a:t>To convince management and the user of the necessity of testing</a:t>
            </a:r>
          </a:p>
          <a:p>
            <a:pPr lvl="1" algn="just">
              <a:lnSpc>
                <a:spcPct val="132000"/>
              </a:lnSpc>
            </a:pPr>
            <a:r>
              <a:rPr lang="en-US"/>
              <a:t>To define and communicate auxiliary services which should be provided by other people or departments</a:t>
            </a:r>
          </a:p>
          <a:p>
            <a:pPr lvl="1" algn="just">
              <a:lnSpc>
                <a:spcPct val="132000"/>
              </a:lnSpc>
            </a:pPr>
            <a:r>
              <a:rPr lang="en-US"/>
              <a:t>To identify the project results to be tested</a:t>
            </a:r>
          </a:p>
          <a:p>
            <a:endParaRPr lang="en-US"/>
          </a:p>
        </p:txBody>
      </p:sp>
    </p:spTree>
    <p:extLst>
      <p:ext uri="{BB962C8B-B14F-4D97-AF65-F5344CB8AC3E}">
        <p14:creationId xmlns:p14="http://schemas.microsoft.com/office/powerpoint/2010/main" val="407700647"/>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42ED9-D755-435B-B11C-C5E7DE7F1A84}" type="slidenum">
              <a:rPr lang="en-US"/>
              <a:pPr/>
              <a:t>272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The test step plan describes the detailed procedure for a test step.</a:t>
            </a:r>
          </a:p>
          <a:p>
            <a:endParaRPr lang="en-US"/>
          </a:p>
          <a:p>
            <a:r>
              <a:rPr lang="en-US"/>
              <a:t>Normally it contains the sequence of the test activities in each test step as well as a timetable of activities and the associated milestones across STLC.</a:t>
            </a:r>
          </a:p>
        </p:txBody>
      </p:sp>
    </p:spTree>
    <p:extLst>
      <p:ext uri="{BB962C8B-B14F-4D97-AF65-F5344CB8AC3E}">
        <p14:creationId xmlns:p14="http://schemas.microsoft.com/office/powerpoint/2010/main" val="671923888"/>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66601-43ED-451D-81AA-BE9D36314FEC}" type="slidenum">
              <a:rPr lang="en-US"/>
              <a:pPr/>
              <a:t>273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According to ISTQB sources, Test level plan is a synonym for test step plan.</a:t>
            </a:r>
          </a:p>
          <a:p>
            <a:endParaRPr lang="en-US"/>
          </a:p>
          <a:p>
            <a:r>
              <a:rPr lang="en-US"/>
              <a:t>Test level plans breakdown the test schedule to the test procedures for each of the planned test levels such as component, integration or system test. This enables a tester to plan his test activities by stages.</a:t>
            </a:r>
          </a:p>
          <a:p>
            <a:endParaRPr lang="en-US"/>
          </a:p>
          <a:p>
            <a:r>
              <a:rPr lang="en-US"/>
              <a:t>They are always revised at each test cycle or even more frequently depending on the project risks and needs</a:t>
            </a:r>
          </a:p>
        </p:txBody>
      </p:sp>
    </p:spTree>
    <p:extLst>
      <p:ext uri="{BB962C8B-B14F-4D97-AF65-F5344CB8AC3E}">
        <p14:creationId xmlns:p14="http://schemas.microsoft.com/office/powerpoint/2010/main" val="1271381164"/>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09F15-E093-437E-A40C-0CB32975DFB9}" type="slidenum">
              <a:rPr lang="en-US"/>
              <a:pPr/>
              <a:t>274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Giving low priority and personal attitudes are the major causes of documentation problems. We should try to avoid these two to ensure adequate quality in all documents that we prepare</a:t>
            </a:r>
          </a:p>
          <a:p>
            <a:endParaRPr lang="en-US"/>
          </a:p>
          <a:p>
            <a:pPr algn="just">
              <a:lnSpc>
                <a:spcPct val="172000"/>
              </a:lnSpc>
            </a:pPr>
            <a:r>
              <a:rPr lang="en-US"/>
              <a:t>The IEEE 829 standard defines the structure and content of some of the standard documents required in testing</a:t>
            </a:r>
          </a:p>
          <a:p>
            <a:pPr algn="just">
              <a:lnSpc>
                <a:spcPct val="172000"/>
              </a:lnSpc>
            </a:pPr>
            <a:r>
              <a:rPr lang="en-US"/>
              <a:t>It provides templates for test specifications, test item transmittal reports, test logs, test incident reports and test summary reports</a:t>
            </a:r>
          </a:p>
          <a:p>
            <a:endParaRPr lang="en-US"/>
          </a:p>
        </p:txBody>
      </p:sp>
    </p:spTree>
    <p:extLst>
      <p:ext uri="{BB962C8B-B14F-4D97-AF65-F5344CB8AC3E}">
        <p14:creationId xmlns:p14="http://schemas.microsoft.com/office/powerpoint/2010/main" val="828194632"/>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FAA0D-6B06-4E1A-B16B-A0BF4D5D509E}" type="slidenum">
              <a:rPr lang="en-US"/>
              <a:pPr/>
              <a:t>275</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Test management depends mainly on two factors: estimation and judgment</a:t>
            </a:r>
          </a:p>
          <a:p>
            <a:endParaRPr lang="en-US"/>
          </a:p>
          <a:p>
            <a:r>
              <a:rPr lang="en-US"/>
              <a:t>By judgment we mean, the expertise of the test manager or person responsible for the estimation.. Internal factors within the organization and external factors (such as economy and client requests) always affect the project</a:t>
            </a:r>
          </a:p>
          <a:p>
            <a:r>
              <a:rPr lang="en-US"/>
              <a:t>Estimation has to be done at all levels of testing. Its again challenging</a:t>
            </a:r>
          </a:p>
        </p:txBody>
      </p:sp>
    </p:spTree>
    <p:extLst>
      <p:ext uri="{BB962C8B-B14F-4D97-AF65-F5344CB8AC3E}">
        <p14:creationId xmlns:p14="http://schemas.microsoft.com/office/powerpoint/2010/main" val="3115357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887D0-C21A-435A-BB0E-9AFD1D00C0BB}" type="slidenum">
              <a:rPr lang="en-US"/>
              <a:pPr/>
              <a:t>27</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Software Test Matrix includes:</a:t>
            </a:r>
          </a:p>
          <a:p>
            <a:pPr lvl="1" algn="just">
              <a:lnSpc>
                <a:spcPct val="132000"/>
              </a:lnSpc>
            </a:pPr>
            <a:r>
              <a:rPr lang="en-US"/>
              <a:t>Define tests as required</a:t>
            </a:r>
          </a:p>
          <a:p>
            <a:pPr lvl="1" algn="just">
              <a:lnSpc>
                <a:spcPct val="132000"/>
              </a:lnSpc>
            </a:pPr>
            <a:r>
              <a:rPr lang="en-US"/>
              <a:t>Define conceptual test cases to be entered as a test script</a:t>
            </a:r>
          </a:p>
          <a:p>
            <a:pPr lvl="1" algn="just">
              <a:lnSpc>
                <a:spcPct val="132000"/>
              </a:lnSpc>
            </a:pPr>
            <a:r>
              <a:rPr lang="en-US"/>
              <a:t>Define verification tests</a:t>
            </a:r>
          </a:p>
          <a:p>
            <a:pPr lvl="1" algn="just">
              <a:lnSpc>
                <a:spcPct val="132000"/>
              </a:lnSpc>
            </a:pPr>
            <a:r>
              <a:rPr lang="en-US"/>
              <a:t>Prepare the software test matrix</a:t>
            </a:r>
          </a:p>
          <a:p>
            <a:endParaRPr lang="en-US"/>
          </a:p>
        </p:txBody>
      </p:sp>
    </p:spTree>
    <p:extLst>
      <p:ext uri="{BB962C8B-B14F-4D97-AF65-F5344CB8AC3E}">
        <p14:creationId xmlns:p14="http://schemas.microsoft.com/office/powerpoint/2010/main" val="1117686524"/>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AFFCC-F9A8-408C-87E5-304BC02D272B}" type="slidenum">
              <a:rPr lang="en-US"/>
              <a:pPr/>
              <a:t>276</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algn="just">
              <a:lnSpc>
                <a:spcPct val="112000"/>
              </a:lnSpc>
            </a:pPr>
            <a:r>
              <a:rPr lang="en-US"/>
              <a:t>There is no one correct way to develop a budget. Everyone have their own way based on their experience, intuitions and risks associated</a:t>
            </a:r>
          </a:p>
          <a:p>
            <a:pPr algn="just">
              <a:lnSpc>
                <a:spcPct val="112000"/>
              </a:lnSpc>
            </a:pPr>
            <a:endParaRPr lang="en-US"/>
          </a:p>
          <a:p>
            <a:pPr algn="just">
              <a:lnSpc>
                <a:spcPct val="112000"/>
              </a:lnSpc>
            </a:pPr>
            <a:r>
              <a:rPr lang="en-US"/>
              <a:t>The factors that needs to be estimated includes size, requirements, expertise and tools</a:t>
            </a:r>
          </a:p>
          <a:p>
            <a:endParaRPr lang="en-US"/>
          </a:p>
          <a:p>
            <a:pPr algn="just">
              <a:lnSpc>
                <a:spcPct val="112000"/>
              </a:lnSpc>
            </a:pPr>
            <a:r>
              <a:rPr lang="en-US"/>
              <a:t>Factors that influence estimation include, but are not limited to:</a:t>
            </a:r>
          </a:p>
          <a:p>
            <a:pPr lvl="1" algn="just">
              <a:lnSpc>
                <a:spcPct val="112000"/>
              </a:lnSpc>
            </a:pPr>
            <a:r>
              <a:rPr lang="en-US"/>
              <a:t>Requirements</a:t>
            </a:r>
          </a:p>
          <a:p>
            <a:pPr lvl="1" algn="just">
              <a:lnSpc>
                <a:spcPct val="112000"/>
              </a:lnSpc>
            </a:pPr>
            <a:r>
              <a:rPr lang="en-US"/>
              <a:t>Past data</a:t>
            </a:r>
          </a:p>
          <a:p>
            <a:pPr lvl="1" algn="just">
              <a:lnSpc>
                <a:spcPct val="112000"/>
              </a:lnSpc>
            </a:pPr>
            <a:r>
              <a:rPr lang="en-US"/>
              <a:t>Organization culture</a:t>
            </a:r>
          </a:p>
          <a:p>
            <a:pPr lvl="1" algn="just">
              <a:lnSpc>
                <a:spcPct val="112000"/>
              </a:lnSpc>
            </a:pPr>
            <a:r>
              <a:rPr lang="en-US"/>
              <a:t>Selection of suitable estimation technique</a:t>
            </a:r>
          </a:p>
          <a:p>
            <a:pPr lvl="1" algn="just">
              <a:lnSpc>
                <a:spcPct val="112000"/>
              </a:lnSpc>
            </a:pPr>
            <a:r>
              <a:rPr lang="en-US"/>
              <a:t>Own experience</a:t>
            </a:r>
          </a:p>
          <a:p>
            <a:pPr lvl="1" algn="just">
              <a:lnSpc>
                <a:spcPct val="112000"/>
              </a:lnSpc>
            </a:pPr>
            <a:r>
              <a:rPr lang="en-US"/>
              <a:t>Resources available</a:t>
            </a:r>
          </a:p>
          <a:p>
            <a:pPr lvl="1" algn="just">
              <a:lnSpc>
                <a:spcPct val="112000"/>
              </a:lnSpc>
            </a:pPr>
            <a:r>
              <a:rPr lang="en-US"/>
              <a:t>Tools at our disposal</a:t>
            </a:r>
          </a:p>
          <a:p>
            <a:endParaRPr lang="en-US"/>
          </a:p>
        </p:txBody>
      </p:sp>
    </p:spTree>
    <p:extLst>
      <p:ext uri="{BB962C8B-B14F-4D97-AF65-F5344CB8AC3E}">
        <p14:creationId xmlns:p14="http://schemas.microsoft.com/office/powerpoint/2010/main" val="4219678174"/>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AD052-32BC-471E-83C3-6D99321663E0}" type="slidenum">
              <a:rPr lang="en-US"/>
              <a:pPr/>
              <a:t>277</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Bottom Up Estimation</a:t>
            </a:r>
            <a:endParaRPr lang="en-US" b="1"/>
          </a:p>
        </p:txBody>
      </p:sp>
    </p:spTree>
    <p:extLst>
      <p:ext uri="{BB962C8B-B14F-4D97-AF65-F5344CB8AC3E}">
        <p14:creationId xmlns:p14="http://schemas.microsoft.com/office/powerpoint/2010/main" val="518110654"/>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FCC4A-6482-453B-BA93-9EEAB8237CA4}" type="slidenum">
              <a:rPr lang="en-US"/>
              <a:pPr/>
              <a:t>278</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pPr algn="just">
              <a:lnSpc>
                <a:spcPct val="130000"/>
              </a:lnSpc>
            </a:pPr>
            <a:r>
              <a:rPr lang="en-US"/>
              <a:t>Estimating the budget and schedule for testing involves determining what effort and time will be needed to accomplish the testing goals as stated in the test plan</a:t>
            </a:r>
          </a:p>
          <a:p>
            <a:pPr algn="just">
              <a:lnSpc>
                <a:spcPct val="130000"/>
              </a:lnSpc>
            </a:pPr>
            <a:endParaRPr lang="en-US"/>
          </a:p>
          <a:p>
            <a:pPr algn="just">
              <a:lnSpc>
                <a:spcPct val="130000"/>
              </a:lnSpc>
            </a:pPr>
            <a:r>
              <a:rPr lang="en-US"/>
              <a:t>All testing goals should be SMART goals</a:t>
            </a:r>
          </a:p>
          <a:p>
            <a:pPr algn="just">
              <a:lnSpc>
                <a:spcPct val="130000"/>
              </a:lnSpc>
            </a:pPr>
            <a:endParaRPr lang="en-US"/>
          </a:p>
          <a:p>
            <a:pPr algn="just">
              <a:lnSpc>
                <a:spcPct val="130000"/>
              </a:lnSpc>
            </a:pPr>
            <a:r>
              <a:rPr lang="en-US"/>
              <a:t>SPECIFIC – Unique Requirement</a:t>
            </a:r>
          </a:p>
          <a:p>
            <a:pPr algn="just">
              <a:lnSpc>
                <a:spcPct val="130000"/>
              </a:lnSpc>
            </a:pPr>
            <a:r>
              <a:rPr lang="en-US"/>
              <a:t>MEASURABLE – Know if the goal is obtainable</a:t>
            </a:r>
          </a:p>
          <a:p>
            <a:pPr algn="just">
              <a:lnSpc>
                <a:spcPct val="130000"/>
              </a:lnSpc>
            </a:pPr>
            <a:r>
              <a:rPr lang="en-US"/>
              <a:t>AGEED UPON – Testing goals should be accepted across all stakeholders involved</a:t>
            </a:r>
          </a:p>
          <a:p>
            <a:pPr algn="just">
              <a:lnSpc>
                <a:spcPct val="130000"/>
              </a:lnSpc>
            </a:pPr>
            <a:r>
              <a:rPr lang="en-US"/>
              <a:t>REALISTIC – Testing goals should be practical to achieve with the availability of resources, knowledge and time</a:t>
            </a:r>
          </a:p>
          <a:p>
            <a:pPr algn="just">
              <a:lnSpc>
                <a:spcPct val="130000"/>
              </a:lnSpc>
            </a:pPr>
            <a:r>
              <a:rPr lang="en-US"/>
              <a:t>TIME FRAME – Reasonable time limits to achieve the testing goal ensuring quality</a:t>
            </a:r>
          </a:p>
          <a:p>
            <a:endParaRPr lang="en-US"/>
          </a:p>
        </p:txBody>
      </p:sp>
    </p:spTree>
    <p:extLst>
      <p:ext uri="{BB962C8B-B14F-4D97-AF65-F5344CB8AC3E}">
        <p14:creationId xmlns:p14="http://schemas.microsoft.com/office/powerpoint/2010/main" val="476068615"/>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B1526-D30C-4A36-8DD9-6B45612F8993}" type="slidenum">
              <a:rPr lang="en-US"/>
              <a:pPr/>
              <a:t>279</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pPr algn="just">
              <a:lnSpc>
                <a:spcPct val="152000"/>
              </a:lnSpc>
            </a:pPr>
            <a:r>
              <a:rPr lang="en-US"/>
              <a:t>The following budgeting techniques are discussed below:</a:t>
            </a:r>
          </a:p>
          <a:p>
            <a:pPr lvl="1" algn="just">
              <a:lnSpc>
                <a:spcPct val="152000"/>
              </a:lnSpc>
            </a:pPr>
            <a:r>
              <a:rPr lang="en-US" sz="1400"/>
              <a:t>Top-Down Estimation</a:t>
            </a:r>
          </a:p>
          <a:p>
            <a:pPr lvl="1" algn="just">
              <a:lnSpc>
                <a:spcPct val="152000"/>
              </a:lnSpc>
            </a:pPr>
            <a:r>
              <a:rPr lang="en-US" sz="1400"/>
              <a:t>Expert Judgment</a:t>
            </a:r>
          </a:p>
          <a:p>
            <a:pPr lvl="1" algn="just">
              <a:lnSpc>
                <a:spcPct val="152000"/>
              </a:lnSpc>
            </a:pPr>
            <a:r>
              <a:rPr lang="en-US" sz="1400"/>
              <a:t>Bottom-Up Estimation</a:t>
            </a:r>
          </a:p>
          <a:p>
            <a:r>
              <a:rPr lang="en-US"/>
              <a:t>We can see in detail in the following slides</a:t>
            </a:r>
          </a:p>
        </p:txBody>
      </p:sp>
    </p:spTree>
    <p:extLst>
      <p:ext uri="{BB962C8B-B14F-4D97-AF65-F5344CB8AC3E}">
        <p14:creationId xmlns:p14="http://schemas.microsoft.com/office/powerpoint/2010/main" val="3011392258"/>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1D9E8-D584-4C6A-A56D-9D1A242EC3EA}" type="slidenum">
              <a:rPr lang="en-US"/>
              <a:pPr/>
              <a:t>280</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a:t>Top down and Bottom up approach are types of incremental testing techniques. Project management uses this technique since they generate an overall estimate based on the initial knowledge</a:t>
            </a:r>
          </a:p>
          <a:p>
            <a:endParaRPr lang="en-US"/>
          </a:p>
          <a:p>
            <a:r>
              <a:rPr lang="en-US"/>
              <a:t>It is used at the initial stages of the project and is based on similar projects. Experience and Intuition plays an important role in this form of estimation</a:t>
            </a:r>
          </a:p>
          <a:p>
            <a:endParaRPr lang="en-US"/>
          </a:p>
        </p:txBody>
      </p:sp>
    </p:spTree>
    <p:extLst>
      <p:ext uri="{BB962C8B-B14F-4D97-AF65-F5344CB8AC3E}">
        <p14:creationId xmlns:p14="http://schemas.microsoft.com/office/powerpoint/2010/main" val="1081155109"/>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FD882-F241-41FF-AF4A-D046089C217D}" type="slidenum">
              <a:rPr lang="en-US"/>
              <a:pPr/>
              <a:t>281</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a:t>If someone has experience in certain types of projects or certain tools, their expertise can be used to estimate the cost that will be incurred in implementing the project</a:t>
            </a:r>
          </a:p>
          <a:p>
            <a:endParaRPr lang="en-US"/>
          </a:p>
          <a:p>
            <a:r>
              <a:rPr lang="en-US"/>
              <a:t>Experience is the sole input for this type of estimation</a:t>
            </a:r>
          </a:p>
        </p:txBody>
      </p:sp>
    </p:spTree>
    <p:extLst>
      <p:ext uri="{BB962C8B-B14F-4D97-AF65-F5344CB8AC3E}">
        <p14:creationId xmlns:p14="http://schemas.microsoft.com/office/powerpoint/2010/main" val="2986368007"/>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31404-99C2-491A-B2E2-87EAA7DC9E42}" type="slidenum">
              <a:rPr lang="en-US"/>
              <a:pPr/>
              <a:t>282</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pPr algn="just">
              <a:lnSpc>
                <a:spcPct val="130000"/>
              </a:lnSpc>
            </a:pPr>
            <a:r>
              <a:rPr lang="en-US"/>
              <a:t>This cost estimate can be developed only when the project is defined as in a baseline. </a:t>
            </a:r>
          </a:p>
          <a:p>
            <a:pPr algn="just">
              <a:lnSpc>
                <a:spcPct val="130000"/>
              </a:lnSpc>
            </a:pPr>
            <a:endParaRPr lang="en-US"/>
          </a:p>
          <a:p>
            <a:pPr algn="just">
              <a:lnSpc>
                <a:spcPct val="130000"/>
              </a:lnSpc>
            </a:pPr>
            <a:r>
              <a:rPr lang="en-US"/>
              <a:t>The WBS (Work Breakdown Structure) must be defined and scope must be fixed. The tasks can then be broken down to the lowest level and a cost attached to each. It gets its name ‘bottom-up’ since it works its way up from the bottom, which is the lowest level task. </a:t>
            </a:r>
          </a:p>
          <a:p>
            <a:endParaRPr lang="en-US"/>
          </a:p>
        </p:txBody>
      </p:sp>
    </p:spTree>
    <p:extLst>
      <p:ext uri="{BB962C8B-B14F-4D97-AF65-F5344CB8AC3E}">
        <p14:creationId xmlns:p14="http://schemas.microsoft.com/office/powerpoint/2010/main" val="761878170"/>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1CEE7-AEC1-45F8-9550-080E60F7AB3E}" type="slidenum">
              <a:rPr lang="en-US"/>
              <a:pPr/>
              <a:t>283</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pPr algn="just">
              <a:lnSpc>
                <a:spcPct val="130000"/>
              </a:lnSpc>
            </a:pPr>
            <a:r>
              <a:rPr lang="en-US"/>
              <a:t>This cost estimate can be developed only when the project is defined as in a baseline. </a:t>
            </a:r>
          </a:p>
          <a:p>
            <a:pPr algn="just">
              <a:lnSpc>
                <a:spcPct val="130000"/>
              </a:lnSpc>
            </a:pPr>
            <a:endParaRPr lang="en-US"/>
          </a:p>
          <a:p>
            <a:pPr algn="just">
              <a:lnSpc>
                <a:spcPct val="130000"/>
              </a:lnSpc>
            </a:pPr>
            <a:r>
              <a:rPr lang="en-US"/>
              <a:t>The WBS (Work Breakdown Structure) must be defined and scope must be fixed. The tasks can then be broken down to the lowest level and a cost attached to each. It gets its name ‘bottom-up’ since it works its way up from the bottom, which is the lowest level task. </a:t>
            </a:r>
          </a:p>
          <a:p>
            <a:endParaRPr lang="en-US"/>
          </a:p>
        </p:txBody>
      </p:sp>
    </p:spTree>
    <p:extLst>
      <p:ext uri="{BB962C8B-B14F-4D97-AF65-F5344CB8AC3E}">
        <p14:creationId xmlns:p14="http://schemas.microsoft.com/office/powerpoint/2010/main" val="1695046512"/>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F88B4-42BA-4907-84E9-7C5AF8471950}" type="slidenum">
              <a:rPr lang="en-US"/>
              <a:pPr/>
              <a:t>284</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algn="just">
              <a:lnSpc>
                <a:spcPct val="122000"/>
              </a:lnSpc>
            </a:pPr>
            <a:r>
              <a:rPr lang="en-US"/>
              <a:t>A budget is the accepted cost by all stakeholders involved.. </a:t>
            </a:r>
          </a:p>
          <a:p>
            <a:endParaRPr lang="en-US"/>
          </a:p>
          <a:p>
            <a:r>
              <a:rPr lang="en-US"/>
              <a:t>A cost baseline is the comparison of the estimate versus actual cost.</a:t>
            </a:r>
          </a:p>
          <a:p>
            <a:endParaRPr lang="en-US"/>
          </a:p>
          <a:p>
            <a:r>
              <a:rPr lang="en-US"/>
              <a:t>Cost Estimation is necessary for the following reasons:</a:t>
            </a:r>
          </a:p>
          <a:p>
            <a:pPr lvl="1" algn="just">
              <a:lnSpc>
                <a:spcPct val="122000"/>
              </a:lnSpc>
            </a:pPr>
            <a:r>
              <a:rPr lang="en-US"/>
              <a:t>It helps in monitoring the cost with the goal of preventing the project from going </a:t>
            </a:r>
            <a:r>
              <a:rPr lang="en-US" b="1" u="sng"/>
              <a:t>beyond budget</a:t>
            </a:r>
          </a:p>
          <a:p>
            <a:pPr lvl="1" algn="just">
              <a:lnSpc>
                <a:spcPct val="122000"/>
              </a:lnSpc>
            </a:pPr>
            <a:r>
              <a:rPr lang="en-US"/>
              <a:t>It helps to track variances allowing management to take appropriate action</a:t>
            </a:r>
          </a:p>
          <a:p>
            <a:pPr lvl="1" algn="just">
              <a:lnSpc>
                <a:spcPct val="122000"/>
              </a:lnSpc>
            </a:pPr>
            <a:r>
              <a:rPr lang="en-US"/>
              <a:t>It helps in proving justification of costs incurred to the stakeholders</a:t>
            </a:r>
          </a:p>
          <a:p>
            <a:endParaRPr lang="en-US"/>
          </a:p>
        </p:txBody>
      </p:sp>
    </p:spTree>
    <p:extLst>
      <p:ext uri="{BB962C8B-B14F-4D97-AF65-F5344CB8AC3E}">
        <p14:creationId xmlns:p14="http://schemas.microsoft.com/office/powerpoint/2010/main" val="1120469650"/>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EB6E0-62FD-49AF-A75C-FE52B24B6ABC}" type="slidenum">
              <a:rPr lang="en-US"/>
              <a:pPr/>
              <a:t>285</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a:t>Cost estimation is an approximate evaluation of the cost of the test, based on experience of the person doing estimation</a:t>
            </a:r>
          </a:p>
          <a:p>
            <a:endParaRPr lang="en-US"/>
          </a:p>
          <a:p>
            <a:pPr algn="just">
              <a:lnSpc>
                <a:spcPct val="122000"/>
              </a:lnSpc>
            </a:pPr>
            <a:r>
              <a:rPr lang="en-US"/>
              <a:t>It is necessary to consider the following aspects in test cost estimation:</a:t>
            </a:r>
          </a:p>
          <a:p>
            <a:pPr lvl="1" algn="just">
              <a:lnSpc>
                <a:spcPct val="122000"/>
              </a:lnSpc>
              <a:buClr>
                <a:schemeClr val="tx1"/>
              </a:buClr>
              <a:buFont typeface="Arial" pitchFamily="34" charset="0"/>
              <a:buNone/>
            </a:pPr>
            <a:r>
              <a:rPr lang="en-US"/>
              <a:t>The number of tests</a:t>
            </a:r>
          </a:p>
          <a:p>
            <a:pPr lvl="1" algn="just">
              <a:lnSpc>
                <a:spcPct val="122000"/>
              </a:lnSpc>
              <a:buClr>
                <a:schemeClr val="tx1"/>
              </a:buClr>
              <a:buFont typeface="Arial" pitchFamily="34" charset="0"/>
              <a:buNone/>
            </a:pPr>
            <a:r>
              <a:rPr lang="en-US"/>
              <a:t>The time required for each test step</a:t>
            </a:r>
          </a:p>
          <a:p>
            <a:pPr lvl="1" algn="just">
              <a:lnSpc>
                <a:spcPct val="122000"/>
              </a:lnSpc>
              <a:buClr>
                <a:schemeClr val="tx1"/>
              </a:buClr>
              <a:buFont typeface="Arial" pitchFamily="34" charset="0"/>
              <a:buNone/>
            </a:pPr>
            <a:r>
              <a:rPr lang="en-US"/>
              <a:t>The number of repeat tests for each test step</a:t>
            </a:r>
          </a:p>
          <a:p>
            <a:pPr lvl="1" algn="just">
              <a:lnSpc>
                <a:spcPct val="122000"/>
              </a:lnSpc>
              <a:buClr>
                <a:schemeClr val="tx1"/>
              </a:buClr>
              <a:buFont typeface="Arial" pitchFamily="34" charset="0"/>
              <a:buNone/>
            </a:pPr>
            <a:endParaRPr lang="en-US"/>
          </a:p>
          <a:p>
            <a:pPr lvl="1" algn="just">
              <a:lnSpc>
                <a:spcPct val="122000"/>
              </a:lnSpc>
              <a:buClr>
                <a:schemeClr val="tx1"/>
              </a:buClr>
              <a:buFont typeface="Arial" pitchFamily="34" charset="0"/>
              <a:buNone/>
            </a:pPr>
            <a:r>
              <a:rPr lang="en-US"/>
              <a:t>For estimation to be accurate, All test process activities are taken into account in the estimate, e.g. the time for test preparation and execution as well as the time for test planning</a:t>
            </a:r>
          </a:p>
          <a:p>
            <a:pPr lvl="1" algn="just">
              <a:lnSpc>
                <a:spcPct val="122000"/>
              </a:lnSpc>
              <a:buClr>
                <a:schemeClr val="tx1"/>
              </a:buClr>
              <a:buFont typeface="Arial" pitchFamily="34" charset="0"/>
              <a:buNone/>
            </a:pPr>
            <a:endParaRPr lang="en-US"/>
          </a:p>
          <a:p>
            <a:pPr lvl="1" algn="just">
              <a:lnSpc>
                <a:spcPct val="122000"/>
              </a:lnSpc>
              <a:buClr>
                <a:schemeClr val="tx1"/>
              </a:buClr>
              <a:buFont typeface="Arial" pitchFamily="34" charset="0"/>
              <a:buNone/>
            </a:pPr>
            <a:r>
              <a:rPr lang="en-US"/>
              <a:t>All estimation are based on statistical inputs. Ensuring the correct inputs providing during estimation will yield correct output results</a:t>
            </a:r>
          </a:p>
          <a:p>
            <a:endParaRPr lang="en-US"/>
          </a:p>
          <a:p>
            <a:endParaRPr lang="en-US"/>
          </a:p>
        </p:txBody>
      </p:sp>
    </p:spTree>
    <p:extLst>
      <p:ext uri="{BB962C8B-B14F-4D97-AF65-F5344CB8AC3E}">
        <p14:creationId xmlns:p14="http://schemas.microsoft.com/office/powerpoint/2010/main" val="176514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2C4E6-DA0D-4CE3-88D6-24891E73C71D}" type="slidenum">
              <a:rPr lang="en-US"/>
              <a:pPr/>
              <a:t>28</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You can see a simple example of Test Matrix.. It basically gives a checklist mapping all software functions with test used to test that function</a:t>
            </a:r>
          </a:p>
          <a:p>
            <a:r>
              <a:rPr lang="en-US"/>
              <a:t>For Example:</a:t>
            </a:r>
          </a:p>
          <a:p>
            <a:r>
              <a:rPr lang="en-US"/>
              <a:t>“Payroll Deduction Calculation” is a planned function and for that the tests planned are Desk Check (Static Testing) and Code Inspection (Static Testing). Please refer the above table.</a:t>
            </a:r>
          </a:p>
          <a:p>
            <a:endParaRPr lang="en-US"/>
          </a:p>
          <a:p>
            <a:r>
              <a:rPr lang="en-US"/>
              <a:t>This enables a tester to decide on the tests that needs to be performed for a software function</a:t>
            </a:r>
          </a:p>
          <a:p>
            <a:endParaRPr lang="en-US"/>
          </a:p>
          <a:p>
            <a:endParaRPr lang="en-US"/>
          </a:p>
        </p:txBody>
      </p:sp>
    </p:spTree>
    <p:extLst>
      <p:ext uri="{BB962C8B-B14F-4D97-AF65-F5344CB8AC3E}">
        <p14:creationId xmlns:p14="http://schemas.microsoft.com/office/powerpoint/2010/main" val="167183576"/>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F139A-FBC9-4985-ABC7-D68C64C453FE}" type="slidenum">
              <a:rPr lang="en-US"/>
              <a:pPr/>
              <a:t>286</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t>The cost estimation is based on the following entities:</a:t>
            </a:r>
          </a:p>
          <a:p>
            <a:r>
              <a:rPr lang="en-US"/>
              <a:t>Intuition, advice</a:t>
            </a:r>
          </a:p>
          <a:p>
            <a:pPr algn="just">
              <a:lnSpc>
                <a:spcPct val="102000"/>
              </a:lnSpc>
            </a:pPr>
            <a:r>
              <a:rPr lang="en-US"/>
              <a:t>Experience</a:t>
            </a:r>
          </a:p>
          <a:p>
            <a:pPr algn="just">
              <a:lnSpc>
                <a:spcPct val="102000"/>
              </a:lnSpc>
            </a:pPr>
            <a:r>
              <a:rPr lang="en-US"/>
              <a:t>Company standards</a:t>
            </a:r>
          </a:p>
          <a:p>
            <a:pPr algn="just">
              <a:lnSpc>
                <a:spcPct val="102000"/>
              </a:lnSpc>
            </a:pPr>
            <a:r>
              <a:rPr lang="en-US"/>
              <a:t>A detailed breakdown of all test activities</a:t>
            </a:r>
          </a:p>
          <a:p>
            <a:pPr algn="just">
              <a:lnSpc>
                <a:spcPct val="102000"/>
              </a:lnSpc>
            </a:pPr>
            <a:r>
              <a:rPr lang="en-US"/>
              <a:t>Based on the formula:</a:t>
            </a:r>
          </a:p>
          <a:p>
            <a:pPr lvl="1" algn="just">
              <a:lnSpc>
                <a:spcPct val="102000"/>
              </a:lnSpc>
            </a:pPr>
            <a:r>
              <a:rPr lang="en-US" sz="1400"/>
              <a:t>Function point method (Size Estimation)</a:t>
            </a:r>
          </a:p>
          <a:p>
            <a:pPr lvl="1" algn="just">
              <a:lnSpc>
                <a:spcPct val="102000"/>
              </a:lnSpc>
            </a:pPr>
            <a:r>
              <a:rPr lang="en-US" sz="1400"/>
              <a:t>Test points</a:t>
            </a:r>
          </a:p>
          <a:p>
            <a:pPr lvl="1" algn="just">
              <a:lnSpc>
                <a:spcPct val="102000"/>
              </a:lnSpc>
            </a:pPr>
            <a:r>
              <a:rPr lang="en-US" sz="1400"/>
              <a:t>Relative to the development cost (e.g. 40% in new development of software)</a:t>
            </a:r>
          </a:p>
          <a:p>
            <a:pPr algn="just">
              <a:lnSpc>
                <a:spcPct val="102000"/>
              </a:lnSpc>
            </a:pPr>
            <a:r>
              <a:rPr lang="en-US"/>
              <a:t>Metrics</a:t>
            </a:r>
          </a:p>
          <a:p>
            <a:pPr algn="just">
              <a:lnSpc>
                <a:spcPct val="102000"/>
              </a:lnSpc>
            </a:pPr>
            <a:r>
              <a:rPr lang="en-US"/>
              <a:t>Comparable new test projects for estimating re-test cycles</a:t>
            </a:r>
          </a:p>
          <a:p>
            <a:pPr algn="just">
              <a:lnSpc>
                <a:spcPct val="102000"/>
              </a:lnSpc>
            </a:pPr>
            <a:r>
              <a:rPr lang="en-US"/>
              <a:t>Calculation of the average cost per test object or test case from a previous test run and multiplication by the estimated number of test objects or test cases in the current test run.</a:t>
            </a:r>
          </a:p>
          <a:p>
            <a:endParaRPr lang="en-US"/>
          </a:p>
        </p:txBody>
      </p:sp>
    </p:spTree>
    <p:extLst>
      <p:ext uri="{BB962C8B-B14F-4D97-AF65-F5344CB8AC3E}">
        <p14:creationId xmlns:p14="http://schemas.microsoft.com/office/powerpoint/2010/main" val="527392463"/>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A5A99-1FF6-43B6-A57B-AF917C3F246D}" type="slidenum">
              <a:rPr lang="en-US"/>
              <a:pPr/>
              <a:t>287</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pPr algn="just">
              <a:lnSpc>
                <a:spcPct val="132000"/>
              </a:lnSpc>
            </a:pPr>
            <a:r>
              <a:rPr lang="en-US"/>
              <a:t>A Work Breakdown Structure (WBS) groups test project components into deliverable and accountable pieces.</a:t>
            </a:r>
          </a:p>
          <a:p>
            <a:pPr algn="just">
              <a:lnSpc>
                <a:spcPct val="132000"/>
              </a:lnSpc>
            </a:pPr>
            <a:endParaRPr lang="en-US"/>
          </a:p>
          <a:p>
            <a:pPr algn="just">
              <a:lnSpc>
                <a:spcPct val="132000"/>
              </a:lnSpc>
            </a:pPr>
            <a:r>
              <a:rPr lang="en-US"/>
              <a:t>For example a test plan is divided into level test plans for Verification, Training, System Test etc.,</a:t>
            </a:r>
          </a:p>
          <a:p>
            <a:endParaRPr lang="en-US"/>
          </a:p>
        </p:txBody>
      </p:sp>
    </p:spTree>
    <p:extLst>
      <p:ext uri="{BB962C8B-B14F-4D97-AF65-F5344CB8AC3E}">
        <p14:creationId xmlns:p14="http://schemas.microsoft.com/office/powerpoint/2010/main" val="546466311"/>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6C84B-1C31-4729-B7C3-EE3B4CABE27C}" type="slidenum">
              <a:rPr lang="en-US"/>
              <a:pPr/>
              <a:t>288</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a:t>Test planning should be done as soon as possible</a:t>
            </a:r>
          </a:p>
          <a:p>
            <a:pPr algn="just">
              <a:lnSpc>
                <a:spcPct val="152000"/>
              </a:lnSpc>
            </a:pPr>
            <a:r>
              <a:rPr lang="en-US"/>
              <a:t>Test planning can play a supporting role in the preparation of the development plan for software components</a:t>
            </a:r>
          </a:p>
          <a:p>
            <a:pPr algn="just">
              <a:lnSpc>
                <a:spcPct val="152000"/>
              </a:lnSpc>
            </a:pPr>
            <a:r>
              <a:rPr lang="en-US"/>
              <a:t>For example, the high priority of a test object can be used to decide which components to develop and deliver first</a:t>
            </a:r>
          </a:p>
          <a:p>
            <a:endParaRPr lang="en-US"/>
          </a:p>
          <a:p>
            <a:endParaRPr lang="en-US"/>
          </a:p>
          <a:p>
            <a:r>
              <a:rPr lang="en-US"/>
              <a:t>Traceability Matrix is used to validate the tests needed and relates those tests to the requirements.</a:t>
            </a:r>
          </a:p>
        </p:txBody>
      </p:sp>
    </p:spTree>
    <p:extLst>
      <p:ext uri="{BB962C8B-B14F-4D97-AF65-F5344CB8AC3E}">
        <p14:creationId xmlns:p14="http://schemas.microsoft.com/office/powerpoint/2010/main" val="1128612551"/>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E6A0D-3DCF-4426-B301-E4BDEF1E8898}" type="slidenum">
              <a:rPr lang="en-US"/>
              <a:pPr/>
              <a:t>289</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pPr marL="228600" indent="-228600"/>
            <a:r>
              <a:rPr lang="en-US" sz="1000"/>
              <a:t>A test schedule may, for example, be structured as follows:</a:t>
            </a:r>
          </a:p>
          <a:p>
            <a:pPr marL="228600" indent="-228600">
              <a:buFontTx/>
              <a:buAutoNum type="arabicPeriod"/>
            </a:pPr>
            <a:r>
              <a:rPr lang="en-US" sz="1000"/>
              <a:t>Organizational Planning:</a:t>
            </a:r>
          </a:p>
          <a:p>
            <a:pPr marL="228600" indent="-228600"/>
            <a:r>
              <a:rPr lang="en-US" sz="1400"/>
              <a:t>Scheduling of start and end dates of test cycles etc</a:t>
            </a:r>
          </a:p>
          <a:p>
            <a:pPr marL="228600" indent="-228600"/>
            <a:r>
              <a:rPr lang="en-US" sz="1400"/>
              <a:t>Resource Planning like tasks assigned to the test team etc</a:t>
            </a:r>
          </a:p>
        </p:txBody>
      </p:sp>
    </p:spTree>
    <p:extLst>
      <p:ext uri="{BB962C8B-B14F-4D97-AF65-F5344CB8AC3E}">
        <p14:creationId xmlns:p14="http://schemas.microsoft.com/office/powerpoint/2010/main" val="223086363"/>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F3F26-1B85-4C98-94EC-8D6C2997C21E}" type="slidenum">
              <a:rPr lang="en-US"/>
              <a:pPr/>
              <a:t>290</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t>2. Content Planning:</a:t>
            </a:r>
          </a:p>
          <a:p>
            <a:r>
              <a:rPr lang="en-US"/>
              <a:t>Scope of testing has to be planned effectively and scheduled</a:t>
            </a:r>
          </a:p>
          <a:p>
            <a:r>
              <a:rPr lang="en-US"/>
              <a:t>Scoping of test cycle content depends on the anticipated functionality of each of the test objects defined</a:t>
            </a:r>
          </a:p>
          <a:p>
            <a:r>
              <a:rPr lang="en-US"/>
              <a:t>AAdditional test cases defined ad hoc or by explorative testing if resources are available</a:t>
            </a:r>
          </a:p>
        </p:txBody>
      </p:sp>
    </p:spTree>
    <p:extLst>
      <p:ext uri="{BB962C8B-B14F-4D97-AF65-F5344CB8AC3E}">
        <p14:creationId xmlns:p14="http://schemas.microsoft.com/office/powerpoint/2010/main" val="176246872"/>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71080-DE60-4CC9-9F72-03DA50E406BE}" type="slidenum">
              <a:rPr lang="en-US"/>
              <a:pPr/>
              <a:t>291</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t>A calendar based breakdown of tasks and deliverables is called Scheduling</a:t>
            </a:r>
          </a:p>
          <a:p>
            <a:endParaRPr lang="en-US"/>
          </a:p>
          <a:p>
            <a:pPr algn="just">
              <a:lnSpc>
                <a:spcPct val="142000"/>
              </a:lnSpc>
              <a:buClr>
                <a:schemeClr val="tx1"/>
              </a:buClr>
            </a:pPr>
            <a:r>
              <a:rPr lang="en-US" sz="1000"/>
              <a:t>The test schedule section includes the following:</a:t>
            </a:r>
          </a:p>
          <a:p>
            <a:pPr lvl="1" algn="just">
              <a:lnSpc>
                <a:spcPct val="142000"/>
              </a:lnSpc>
              <a:buClr>
                <a:schemeClr val="tx1"/>
              </a:buClr>
            </a:pPr>
            <a:r>
              <a:rPr lang="en-US"/>
              <a:t>Major test activities</a:t>
            </a:r>
          </a:p>
          <a:p>
            <a:pPr lvl="1" algn="just">
              <a:lnSpc>
                <a:spcPct val="142000"/>
              </a:lnSpc>
              <a:buClr>
                <a:schemeClr val="tx1"/>
              </a:buClr>
            </a:pPr>
            <a:r>
              <a:rPr lang="en-US"/>
              <a:t>Sequence of tests</a:t>
            </a:r>
          </a:p>
          <a:p>
            <a:pPr lvl="1" algn="just">
              <a:lnSpc>
                <a:spcPct val="142000"/>
              </a:lnSpc>
              <a:buClr>
                <a:schemeClr val="tx1"/>
              </a:buClr>
            </a:pPr>
            <a:r>
              <a:rPr lang="en-US"/>
              <a:t>Dependence on other project activities</a:t>
            </a:r>
          </a:p>
          <a:p>
            <a:pPr lvl="1" algn="just">
              <a:lnSpc>
                <a:spcPct val="142000"/>
              </a:lnSpc>
              <a:buClr>
                <a:schemeClr val="tx1"/>
              </a:buClr>
            </a:pPr>
            <a:r>
              <a:rPr lang="en-US"/>
              <a:t>Initial estimates for each activity</a:t>
            </a:r>
          </a:p>
          <a:p>
            <a:pPr lvl="1" algn="just">
              <a:lnSpc>
                <a:spcPct val="142000"/>
              </a:lnSpc>
              <a:buClr>
                <a:schemeClr val="tx1"/>
              </a:buClr>
            </a:pPr>
            <a:endParaRPr lang="en-US"/>
          </a:p>
          <a:p>
            <a:pPr lvl="1" algn="just">
              <a:lnSpc>
                <a:spcPct val="142000"/>
              </a:lnSpc>
              <a:buClr>
                <a:schemeClr val="tx1"/>
              </a:buClr>
            </a:pPr>
            <a:r>
              <a:rPr lang="en-US" sz="1000"/>
              <a:t>The test plan should not be maintained separately, but incorporated into the overall project plan</a:t>
            </a:r>
            <a:endParaRPr lang="en-US"/>
          </a:p>
          <a:p>
            <a:endParaRPr lang="en-US"/>
          </a:p>
          <a:p>
            <a:pPr algn="just">
              <a:lnSpc>
                <a:spcPct val="142000"/>
              </a:lnSpc>
              <a:buClr>
                <a:schemeClr val="tx1"/>
              </a:buClr>
            </a:pPr>
            <a:r>
              <a:rPr lang="en-US" sz="1000"/>
              <a:t>Test resource planning includes:</a:t>
            </a:r>
          </a:p>
          <a:p>
            <a:pPr lvl="1" algn="just">
              <a:lnSpc>
                <a:spcPct val="142000"/>
              </a:lnSpc>
              <a:buClr>
                <a:schemeClr val="tx1"/>
              </a:buClr>
            </a:pPr>
            <a:r>
              <a:rPr lang="en-US"/>
              <a:t>People, tools, and facilities</a:t>
            </a:r>
          </a:p>
          <a:p>
            <a:pPr lvl="1" algn="just">
              <a:lnSpc>
                <a:spcPct val="142000"/>
              </a:lnSpc>
              <a:buClr>
                <a:schemeClr val="tx1"/>
              </a:buClr>
            </a:pPr>
            <a:r>
              <a:rPr lang="en-US"/>
              <a:t>An analysis of skill sets so that training requirements can be identified</a:t>
            </a:r>
          </a:p>
          <a:p>
            <a:endParaRPr lang="en-US"/>
          </a:p>
        </p:txBody>
      </p:sp>
    </p:spTree>
    <p:extLst>
      <p:ext uri="{BB962C8B-B14F-4D97-AF65-F5344CB8AC3E}">
        <p14:creationId xmlns:p14="http://schemas.microsoft.com/office/powerpoint/2010/main" val="2527323700"/>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FEC1E-1900-440A-81F9-7CBD638A33A5}" type="slidenum">
              <a:rPr lang="en-US"/>
              <a:pPr/>
              <a:t>292</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a:t>Effort required modifying an operational program is called Flexibility.. </a:t>
            </a:r>
          </a:p>
          <a:p>
            <a:endParaRPr lang="en-US"/>
          </a:p>
          <a:p>
            <a:r>
              <a:rPr lang="en-US"/>
              <a:t>The different procedures for controlling test progress including monitoring of deviations and test cases as well as the use of statistical methods.\</a:t>
            </a:r>
          </a:p>
          <a:p>
            <a:r>
              <a:rPr lang="en-US"/>
              <a:t>Test progress reports are used to communicate test progress at all stages of the testing life cycle</a:t>
            </a:r>
          </a:p>
          <a:p>
            <a:endParaRPr lang="en-US"/>
          </a:p>
          <a:p>
            <a:pPr algn="just">
              <a:lnSpc>
                <a:spcPct val="132000"/>
              </a:lnSpc>
            </a:pPr>
            <a:r>
              <a:rPr lang="en-US"/>
              <a:t>Identification of opportunities influencing the course of the test process in order to minimize deviations from the test plan, e.g. by:</a:t>
            </a:r>
          </a:p>
          <a:p>
            <a:pPr lvl="1" algn="just">
              <a:lnSpc>
                <a:spcPct val="132000"/>
              </a:lnSpc>
            </a:pPr>
            <a:r>
              <a:rPr lang="en-US" sz="1400"/>
              <a:t>Correction mechanisms including revision of test priorities</a:t>
            </a:r>
          </a:p>
          <a:p>
            <a:pPr lvl="1" algn="just">
              <a:lnSpc>
                <a:spcPct val="132000"/>
              </a:lnSpc>
            </a:pPr>
            <a:r>
              <a:rPr lang="en-US" sz="1400"/>
              <a:t>Calling in additional resources</a:t>
            </a:r>
          </a:p>
          <a:p>
            <a:pPr lvl="1" algn="just">
              <a:lnSpc>
                <a:spcPct val="132000"/>
              </a:lnSpc>
            </a:pPr>
            <a:r>
              <a:rPr lang="en-US" sz="1400"/>
              <a:t>Delaying release in agreement with the project management</a:t>
            </a:r>
          </a:p>
          <a:p>
            <a:pPr lvl="1" algn="just">
              <a:lnSpc>
                <a:spcPct val="132000"/>
              </a:lnSpc>
            </a:pPr>
            <a:r>
              <a:rPr lang="en-US" sz="1400"/>
              <a:t>Altering the test completion criteria</a:t>
            </a:r>
          </a:p>
        </p:txBody>
      </p:sp>
    </p:spTree>
    <p:extLst>
      <p:ext uri="{BB962C8B-B14F-4D97-AF65-F5344CB8AC3E}">
        <p14:creationId xmlns:p14="http://schemas.microsoft.com/office/powerpoint/2010/main" val="107016495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4BE63-CB93-4382-9FC0-3129F0EC651B}" type="slidenum">
              <a:rPr lang="en-US"/>
              <a:pPr/>
              <a:t>293</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a:t>Test control comprises the identification and implementation of all measures necessary to ensure that test activities are performed according to plan during the test cycle and that all test objectives are achieved</a:t>
            </a:r>
          </a:p>
          <a:p>
            <a:endParaRPr lang="en-US"/>
          </a:p>
          <a:p>
            <a:pPr algn="just">
              <a:lnSpc>
                <a:spcPct val="130000"/>
              </a:lnSpc>
            </a:pPr>
            <a:r>
              <a:rPr lang="en-US"/>
              <a:t>In practice, the iterative nature and potentially parallel execution of the test process at several test levels require additional management and control including:</a:t>
            </a:r>
          </a:p>
          <a:p>
            <a:pPr lvl="1" algn="just">
              <a:lnSpc>
                <a:spcPct val="130000"/>
              </a:lnSpc>
            </a:pPr>
            <a:r>
              <a:rPr lang="en-US" sz="1400"/>
              <a:t>Initiating the test tasks</a:t>
            </a:r>
          </a:p>
          <a:p>
            <a:pPr lvl="1" algn="just">
              <a:lnSpc>
                <a:spcPct val="130000"/>
              </a:lnSpc>
            </a:pPr>
            <a:r>
              <a:rPr lang="en-US" sz="1400"/>
              <a:t>Monitoring the test progress</a:t>
            </a:r>
          </a:p>
          <a:p>
            <a:pPr lvl="1" algn="just">
              <a:lnSpc>
                <a:spcPct val="130000"/>
              </a:lnSpc>
            </a:pPr>
            <a:r>
              <a:rPr lang="en-US" sz="1400"/>
              <a:t>Reacting to test results</a:t>
            </a:r>
          </a:p>
          <a:p>
            <a:pPr lvl="1" algn="just">
              <a:lnSpc>
                <a:spcPct val="130000"/>
              </a:lnSpc>
            </a:pPr>
            <a:r>
              <a:rPr lang="en-US" sz="1400"/>
              <a:t>Reacting to changed circumstances</a:t>
            </a:r>
          </a:p>
          <a:p>
            <a:pPr lvl="1" algn="just">
              <a:lnSpc>
                <a:spcPct val="130000"/>
              </a:lnSpc>
            </a:pPr>
            <a:r>
              <a:rPr lang="en-US" sz="1400"/>
              <a:t>Evaluating test completion (Should be correct and complete)</a:t>
            </a:r>
          </a:p>
          <a:p>
            <a:pPr lvl="1" algn="just">
              <a:lnSpc>
                <a:spcPct val="130000"/>
              </a:lnSpc>
            </a:pPr>
            <a:r>
              <a:rPr lang="en-US" sz="1400"/>
              <a:t>Test report</a:t>
            </a:r>
          </a:p>
        </p:txBody>
      </p:sp>
    </p:spTree>
    <p:extLst>
      <p:ext uri="{BB962C8B-B14F-4D97-AF65-F5344CB8AC3E}">
        <p14:creationId xmlns:p14="http://schemas.microsoft.com/office/powerpoint/2010/main" val="2936410397"/>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9D545-86D9-4DE2-BA25-A3B93F0EDF88}" type="slidenum">
              <a:rPr lang="en-US"/>
              <a:pPr/>
              <a:t>294</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a:t>Testing should ensure “meeting requirements” and “fitness for use”. Meeting requirements is ensured at all levels. Fitness for use is ensured in system testing by the tester and acceptance testing by the real user</a:t>
            </a:r>
          </a:p>
          <a:p>
            <a:endParaRPr lang="en-US"/>
          </a:p>
          <a:p>
            <a:pPr algn="just">
              <a:lnSpc>
                <a:spcPct val="130000"/>
              </a:lnSpc>
            </a:pPr>
            <a:r>
              <a:rPr lang="en-US"/>
              <a:t>Two strategies are used when allocating tests to tester:</a:t>
            </a:r>
          </a:p>
          <a:p>
            <a:pPr lvl="1" algn="just">
              <a:lnSpc>
                <a:spcPct val="130000"/>
              </a:lnSpc>
            </a:pPr>
            <a:r>
              <a:rPr lang="en-US" sz="1400"/>
              <a:t>Assignment of specific functional or application-specific test topics to individual testers</a:t>
            </a:r>
          </a:p>
          <a:p>
            <a:pPr lvl="1" algn="just">
              <a:lnSpc>
                <a:spcPct val="130000"/>
              </a:lnSpc>
            </a:pPr>
            <a:r>
              <a:rPr lang="en-US" sz="1400"/>
              <a:t>Assignment of testers based on test phases or roles</a:t>
            </a:r>
          </a:p>
          <a:p>
            <a:endParaRPr lang="en-US"/>
          </a:p>
        </p:txBody>
      </p:sp>
    </p:spTree>
    <p:extLst>
      <p:ext uri="{BB962C8B-B14F-4D97-AF65-F5344CB8AC3E}">
        <p14:creationId xmlns:p14="http://schemas.microsoft.com/office/powerpoint/2010/main" val="2551256518"/>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50E38-3B09-4EEF-AF7D-237F3C2FF10C}" type="slidenum">
              <a:rPr lang="en-US"/>
              <a:pPr/>
              <a:t>295</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algn="just">
              <a:lnSpc>
                <a:spcPct val="112000"/>
              </a:lnSpc>
            </a:pPr>
            <a:r>
              <a:rPr lang="en-US" sz="1000"/>
              <a:t>Monitoring the test progress must start as soon as the first draft version of the test schedule becomes available</a:t>
            </a:r>
          </a:p>
          <a:p>
            <a:pPr algn="just">
              <a:lnSpc>
                <a:spcPct val="112000"/>
              </a:lnSpc>
            </a:pPr>
            <a:r>
              <a:rPr lang="en-US" sz="1000"/>
              <a:t>It is test progress versus test schedule</a:t>
            </a:r>
          </a:p>
          <a:p>
            <a:pPr algn="just">
              <a:lnSpc>
                <a:spcPct val="112000"/>
              </a:lnSpc>
            </a:pPr>
            <a:r>
              <a:rPr lang="en-US" sz="1000"/>
              <a:t>Questions concerning three task categories must be answered:</a:t>
            </a:r>
          </a:p>
          <a:p>
            <a:pPr lvl="1" algn="just">
              <a:lnSpc>
                <a:spcPct val="112000"/>
              </a:lnSpc>
            </a:pPr>
            <a:r>
              <a:rPr lang="en-US"/>
              <a:t>How many of the test cases contained in the plan have already been specified?</a:t>
            </a:r>
          </a:p>
          <a:p>
            <a:pPr lvl="1" algn="just">
              <a:lnSpc>
                <a:spcPct val="112000"/>
              </a:lnSpc>
            </a:pPr>
            <a:r>
              <a:rPr lang="en-US"/>
              <a:t>Which tests are fully automated</a:t>
            </a:r>
          </a:p>
          <a:p>
            <a:pPr lvl="1" algn="just">
              <a:lnSpc>
                <a:spcPct val="112000"/>
              </a:lnSpc>
            </a:pPr>
            <a:r>
              <a:rPr lang="en-US"/>
              <a:t>Which tests (automated or manual) have already been completed? Which tests are still open,delayed or blocked?</a:t>
            </a:r>
          </a:p>
        </p:txBody>
      </p:sp>
    </p:spTree>
    <p:extLst>
      <p:ext uri="{BB962C8B-B14F-4D97-AF65-F5344CB8AC3E}">
        <p14:creationId xmlns:p14="http://schemas.microsoft.com/office/powerpoint/2010/main" val="4117261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5CBE9-4FFF-4A3E-B5BE-61EABCD5B63A}" type="slidenum">
              <a:rPr lang="en-US"/>
              <a:pPr/>
              <a:t>29</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It is not necessary for test cases at the test planning level to be very detailed as the same in test design phase. This basically gives a idea to the testing team how to design test cases considering the functionalities to get covered. </a:t>
            </a:r>
          </a:p>
          <a:p>
            <a:endParaRPr lang="en-US"/>
          </a:p>
          <a:p>
            <a:r>
              <a:rPr lang="en-US"/>
              <a:t>Example for tests defined in test plan level is shown in next slide</a:t>
            </a:r>
          </a:p>
        </p:txBody>
      </p:sp>
    </p:spTree>
    <p:extLst>
      <p:ext uri="{BB962C8B-B14F-4D97-AF65-F5344CB8AC3E}">
        <p14:creationId xmlns:p14="http://schemas.microsoft.com/office/powerpoint/2010/main" val="1681622324"/>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58CBE-15AE-459D-B022-6ACCACEAF22D}" type="slidenum">
              <a:rPr lang="en-US"/>
              <a:pPr/>
              <a:t>296</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algn="just">
              <a:lnSpc>
                <a:spcPct val="142000"/>
              </a:lnSpc>
            </a:pPr>
            <a:r>
              <a:rPr lang="en-US"/>
              <a:t>Test schedule template is  followed</a:t>
            </a:r>
          </a:p>
          <a:p>
            <a:pPr algn="just">
              <a:lnSpc>
                <a:spcPct val="142000"/>
              </a:lnSpc>
            </a:pPr>
            <a:r>
              <a:rPr lang="en-US"/>
              <a:t>Test coverage metrics are required to measure the test progress compared to product size</a:t>
            </a:r>
          </a:p>
          <a:p>
            <a:pPr algn="just">
              <a:lnSpc>
                <a:spcPct val="142000"/>
              </a:lnSpc>
            </a:pPr>
            <a:r>
              <a:rPr lang="en-US"/>
              <a:t>Timing the test progress control</a:t>
            </a:r>
          </a:p>
          <a:p>
            <a:pPr algn="just">
              <a:lnSpc>
                <a:spcPct val="142000"/>
              </a:lnSpc>
            </a:pPr>
            <a:endParaRPr lang="en-US"/>
          </a:p>
          <a:p>
            <a:pPr algn="just">
              <a:lnSpc>
                <a:spcPct val="142000"/>
              </a:lnSpc>
            </a:pPr>
            <a:r>
              <a:rPr lang="en-US"/>
              <a:t>This ensures process oriented approach at all stages of STLC</a:t>
            </a:r>
          </a:p>
          <a:p>
            <a:endParaRPr lang="en-US"/>
          </a:p>
        </p:txBody>
      </p:sp>
    </p:spTree>
    <p:extLst>
      <p:ext uri="{BB962C8B-B14F-4D97-AF65-F5344CB8AC3E}">
        <p14:creationId xmlns:p14="http://schemas.microsoft.com/office/powerpoint/2010/main" val="3236866327"/>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7EBA1-2973-41DB-88E9-F63ED21F366A}" type="slidenum">
              <a:rPr lang="en-US"/>
              <a:pPr/>
              <a:t>297</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pPr algn="just">
              <a:lnSpc>
                <a:spcPct val="122000"/>
              </a:lnSpc>
            </a:pPr>
            <a:r>
              <a:rPr lang="en-US"/>
              <a:t>Based on insights gained during progress tracking, test managers may have to initiate specific and appropriate correction measures</a:t>
            </a:r>
          </a:p>
          <a:p>
            <a:pPr algn="just">
              <a:lnSpc>
                <a:spcPct val="122000"/>
              </a:lnSpc>
            </a:pPr>
            <a:r>
              <a:rPr lang="en-US"/>
              <a:t>Task assignment is done through test schedule tables defined earlier</a:t>
            </a:r>
          </a:p>
          <a:p>
            <a:pPr algn="just">
              <a:lnSpc>
                <a:spcPct val="122000"/>
              </a:lnSpc>
            </a:pPr>
            <a:r>
              <a:rPr lang="en-US"/>
              <a:t>Defect based metrics is used to draw conclusions eg., defect trend analysis</a:t>
            </a:r>
          </a:p>
          <a:p>
            <a:pPr algn="just">
              <a:lnSpc>
                <a:spcPct val="122000"/>
              </a:lnSpc>
            </a:pPr>
            <a:r>
              <a:rPr lang="en-US"/>
              <a:t>In order to ensure comparability, use practicable methods for defect classification  of incident reports</a:t>
            </a:r>
          </a:p>
          <a:p>
            <a:endParaRPr lang="en-US"/>
          </a:p>
        </p:txBody>
      </p:sp>
    </p:spTree>
    <p:extLst>
      <p:ext uri="{BB962C8B-B14F-4D97-AF65-F5344CB8AC3E}">
        <p14:creationId xmlns:p14="http://schemas.microsoft.com/office/powerpoint/2010/main" val="3192589592"/>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B0E3A4-9C60-4777-A9F5-EEF5C807A6A9}" type="slidenum">
              <a:rPr lang="en-US"/>
              <a:pPr/>
              <a:t>298</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pPr algn="just">
              <a:lnSpc>
                <a:spcPct val="152000"/>
              </a:lnSpc>
            </a:pPr>
            <a:r>
              <a:rPr lang="en-US"/>
              <a:t>Evaluation of the achieved test progress based on the test schedule and on the achieved test object coverage</a:t>
            </a:r>
          </a:p>
          <a:p>
            <a:pPr algn="just">
              <a:lnSpc>
                <a:spcPct val="152000"/>
              </a:lnSpc>
            </a:pPr>
            <a:r>
              <a:rPr lang="en-US"/>
              <a:t>Evaluation of available test results</a:t>
            </a:r>
          </a:p>
          <a:p>
            <a:pPr algn="just">
              <a:lnSpc>
                <a:spcPct val="152000"/>
              </a:lnSpc>
            </a:pPr>
            <a:r>
              <a:rPr lang="en-US"/>
              <a:t>Estimation of residual risks</a:t>
            </a:r>
          </a:p>
          <a:p>
            <a:pPr algn="just">
              <a:lnSpc>
                <a:spcPct val="152000"/>
              </a:lnSpc>
            </a:pPr>
            <a:r>
              <a:rPr lang="en-US"/>
              <a:t>Economic circumstances</a:t>
            </a:r>
          </a:p>
          <a:p>
            <a:pPr algn="just">
              <a:lnSpc>
                <a:spcPct val="152000"/>
              </a:lnSpc>
            </a:pPr>
            <a:endParaRPr lang="en-US"/>
          </a:p>
          <a:p>
            <a:pPr algn="just">
              <a:lnSpc>
                <a:spcPct val="152000"/>
              </a:lnSpc>
            </a:pPr>
            <a:r>
              <a:rPr lang="en-US"/>
              <a:t>These estimates helps the tester to decide on test completion</a:t>
            </a:r>
          </a:p>
        </p:txBody>
      </p:sp>
    </p:spTree>
    <p:extLst>
      <p:ext uri="{BB962C8B-B14F-4D97-AF65-F5344CB8AC3E}">
        <p14:creationId xmlns:p14="http://schemas.microsoft.com/office/powerpoint/2010/main" val="189654125"/>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44812-2CC4-4D42-92E5-0C13464DE4AD}" type="slidenum">
              <a:rPr lang="en-US"/>
              <a:pPr/>
              <a:t>299</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en-US"/>
              <a:t>If measurements taken my many people matches with acceptable deviations, its called reliability</a:t>
            </a:r>
          </a:p>
          <a:p>
            <a:r>
              <a:rPr lang="en-US"/>
              <a:t>Effort required modifying an operational program is called Flexibility</a:t>
            </a:r>
          </a:p>
          <a:p>
            <a:r>
              <a:rPr lang="en-US"/>
              <a:t>How easy it is to transfer a program to other hardware or OS is called Portability</a:t>
            </a:r>
          </a:p>
          <a:p>
            <a:endParaRPr lang="en-US"/>
          </a:p>
          <a:p>
            <a:r>
              <a:rPr lang="en-US"/>
              <a:t>Factors influencing to decide on test completion includes the above mentioned entities</a:t>
            </a:r>
          </a:p>
        </p:txBody>
      </p:sp>
    </p:spTree>
    <p:extLst>
      <p:ext uri="{BB962C8B-B14F-4D97-AF65-F5344CB8AC3E}">
        <p14:creationId xmlns:p14="http://schemas.microsoft.com/office/powerpoint/2010/main" val="2352354263"/>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C8979-63A3-4D8F-A8C1-F2CFAD8620C6}" type="slidenum">
              <a:rPr lang="en-US"/>
              <a:pPr/>
              <a:t>300</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a:t>One important metric to decide on test completion criteria is the relationship between test executed and test failed.</a:t>
            </a:r>
          </a:p>
          <a:p>
            <a:endParaRPr lang="en-US"/>
          </a:p>
          <a:p>
            <a:r>
              <a:rPr lang="en-US"/>
              <a:t>In the above graph, pink blocks define the test cases executed week wise</a:t>
            </a:r>
          </a:p>
          <a:p>
            <a:r>
              <a:rPr lang="en-US"/>
              <a:t>Say for example in Week 1, approximately 180 test cases are executed and 50 test cases are failed. Over a period of 5 weeks the fail percentage got reduced</a:t>
            </a:r>
          </a:p>
          <a:p>
            <a:endParaRPr lang="en-US"/>
          </a:p>
        </p:txBody>
      </p:sp>
    </p:spTree>
    <p:extLst>
      <p:ext uri="{BB962C8B-B14F-4D97-AF65-F5344CB8AC3E}">
        <p14:creationId xmlns:p14="http://schemas.microsoft.com/office/powerpoint/2010/main" val="1497878579"/>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A3364-14A7-402A-AF70-EAAA67A28092}" type="slidenum">
              <a:rPr lang="en-US"/>
              <a:pPr/>
              <a:t>301</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r>
              <a:rPr lang="en-US"/>
              <a:t>The above slide indicates the test completion indicator and the acceptance range </a:t>
            </a:r>
          </a:p>
          <a:p>
            <a:endParaRPr lang="en-US"/>
          </a:p>
          <a:p>
            <a:r>
              <a:rPr lang="en-US"/>
              <a:t>The evaluation level starts from a scale of 0.0 to 1.0. Till 0.4 its unsatisfactory and the product is of diminished quality. Satisfactory level starts for 0.4 till 1.0. This is the area where the product is of acceptable quality. The quality goal needs to be achieved is within that acceptable limits. This decides on the criteria to stop testing</a:t>
            </a:r>
          </a:p>
        </p:txBody>
      </p:sp>
    </p:spTree>
    <p:extLst>
      <p:ext uri="{BB962C8B-B14F-4D97-AF65-F5344CB8AC3E}">
        <p14:creationId xmlns:p14="http://schemas.microsoft.com/office/powerpoint/2010/main" val="368154096"/>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8605F7-F183-49D9-A631-54AFD3C37938}" type="slidenum">
              <a:rPr lang="en-US"/>
              <a:pPr/>
              <a:t>302</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a:t>A total summary of what we have discussed so far:</a:t>
            </a:r>
          </a:p>
          <a:p>
            <a:pPr algn="just">
              <a:lnSpc>
                <a:spcPct val="112000"/>
              </a:lnSpc>
            </a:pPr>
            <a:r>
              <a:rPr lang="en-US"/>
              <a:t>Test schedule does not gets implemented itself</a:t>
            </a:r>
          </a:p>
          <a:p>
            <a:pPr algn="just">
              <a:lnSpc>
                <a:spcPct val="112000"/>
              </a:lnSpc>
            </a:pPr>
            <a:r>
              <a:rPr lang="en-US"/>
              <a:t>Test managers should actively see to it that planned tasks are assigned to people</a:t>
            </a:r>
          </a:p>
          <a:p>
            <a:pPr algn="just">
              <a:lnSpc>
                <a:spcPct val="112000"/>
              </a:lnSpc>
            </a:pPr>
            <a:r>
              <a:rPr lang="en-US"/>
              <a:t>Test progress must be regularly monitored</a:t>
            </a:r>
          </a:p>
          <a:p>
            <a:pPr algn="just">
              <a:lnSpc>
                <a:spcPct val="112000"/>
              </a:lnSpc>
            </a:pPr>
            <a:r>
              <a:rPr lang="en-US"/>
              <a:t>During test cycle test manager must assess test progress and test results and use them as control values</a:t>
            </a:r>
          </a:p>
          <a:p>
            <a:pPr algn="just">
              <a:lnSpc>
                <a:spcPct val="112000"/>
              </a:lnSpc>
            </a:pPr>
            <a:r>
              <a:rPr lang="en-US"/>
              <a:t>If test progress is unsatisfactory, additional testing resources may be employed</a:t>
            </a:r>
          </a:p>
          <a:p>
            <a:pPr algn="just">
              <a:lnSpc>
                <a:spcPct val="112000"/>
              </a:lnSpc>
            </a:pPr>
            <a:r>
              <a:rPr lang="en-US"/>
              <a:t>Depending on the number and criticality of detected defects, the focus of testing may need to be changed</a:t>
            </a:r>
          </a:p>
          <a:p>
            <a:endParaRPr lang="en-US"/>
          </a:p>
        </p:txBody>
      </p:sp>
    </p:spTree>
    <p:extLst>
      <p:ext uri="{BB962C8B-B14F-4D97-AF65-F5344CB8AC3E}">
        <p14:creationId xmlns:p14="http://schemas.microsoft.com/office/powerpoint/2010/main" val="2726452725"/>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49E0B-1E54-4B6A-8F78-174849FEAFE2}" type="slidenum">
              <a:rPr lang="en-US"/>
              <a:pPr/>
              <a:t>303</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pPr algn="just">
              <a:lnSpc>
                <a:spcPct val="122000"/>
              </a:lnSpc>
            </a:pPr>
            <a:r>
              <a:rPr lang="en-US"/>
              <a:t>If circumstances change fundamentally, test plan and further course of action  should get changed to adapt these changes</a:t>
            </a:r>
          </a:p>
          <a:p>
            <a:pPr algn="just">
              <a:lnSpc>
                <a:spcPct val="122000"/>
              </a:lnSpc>
            </a:pPr>
            <a:r>
              <a:rPr lang="en-US"/>
              <a:t>Due to spot check character of testing, test completion decision is always accompanied by uncertainty</a:t>
            </a:r>
          </a:p>
          <a:p>
            <a:pPr algn="just">
              <a:lnSpc>
                <a:spcPct val="122000"/>
              </a:lnSpc>
            </a:pPr>
            <a:r>
              <a:rPr lang="en-US"/>
              <a:t>Test exit criteria provide indicator by means of which decision may be supported to stop testing</a:t>
            </a:r>
          </a:p>
          <a:p>
            <a:pPr algn="just">
              <a:lnSpc>
                <a:spcPct val="122000"/>
              </a:lnSpc>
            </a:pPr>
            <a:r>
              <a:rPr lang="en-US"/>
              <a:t>The test manager must regularly use the test report to communicate information on test progress, product quality and control measures initiated by him</a:t>
            </a:r>
          </a:p>
          <a:p>
            <a:endParaRPr lang="en-US"/>
          </a:p>
        </p:txBody>
      </p:sp>
    </p:spTree>
    <p:extLst>
      <p:ext uri="{BB962C8B-B14F-4D97-AF65-F5344CB8AC3E}">
        <p14:creationId xmlns:p14="http://schemas.microsoft.com/office/powerpoint/2010/main" val="3233182876"/>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304</a:t>
            </a:fld>
            <a:endParaRPr lang="en-US">
              <a:latin typeface="Arial" pitchFamily="34" charset="0"/>
            </a:endParaRPr>
          </a:p>
        </p:txBody>
      </p:sp>
    </p:spTree>
    <p:extLst>
      <p:ext uri="{BB962C8B-B14F-4D97-AF65-F5344CB8AC3E}">
        <p14:creationId xmlns:p14="http://schemas.microsoft.com/office/powerpoint/2010/main" val="3708110059"/>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B9D0-0BB1-4C54-8C19-78387D65DF71}" type="slidenum">
              <a:rPr lang="en-US"/>
              <a:pPr/>
              <a:t>305</a:t>
            </a:fld>
            <a:endParaRPr lang="en-US"/>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pPr>
              <a:lnSpc>
                <a:spcPct val="146000"/>
              </a:lnSpc>
            </a:pPr>
            <a:r>
              <a:rPr lang="en-GB"/>
              <a:t>Provide for a professional, adequate working environment</a:t>
            </a:r>
          </a:p>
          <a:p>
            <a:pPr>
              <a:lnSpc>
                <a:spcPct val="146000"/>
              </a:lnSpc>
            </a:pPr>
            <a:r>
              <a:rPr lang="en-GB"/>
              <a:t>Provide for interesting tasks that will relax the inevitable test routine</a:t>
            </a:r>
          </a:p>
          <a:p>
            <a:pPr>
              <a:lnSpc>
                <a:spcPct val="146000"/>
              </a:lnSpc>
            </a:pPr>
            <a:r>
              <a:rPr lang="en-GB"/>
              <a:t>Allow and encourage specialization within the team</a:t>
            </a:r>
          </a:p>
          <a:p>
            <a:pPr>
              <a:lnSpc>
                <a:spcPct val="146000"/>
              </a:lnSpc>
            </a:pPr>
            <a:r>
              <a:rPr lang="en-GB"/>
              <a:t>Point out opportunities for further personal development and careers</a:t>
            </a:r>
          </a:p>
          <a:p>
            <a:pPr>
              <a:lnSpc>
                <a:spcPct val="146000"/>
              </a:lnSpc>
            </a:pPr>
            <a:r>
              <a:rPr lang="en-GB"/>
              <a:t>Provide feedback to the test team about its contribution to the project's success or product quality</a:t>
            </a:r>
          </a:p>
          <a:p>
            <a:pPr>
              <a:lnSpc>
                <a:spcPct val="146000"/>
              </a:lnSpc>
            </a:pPr>
            <a:r>
              <a:rPr lang="en-GB"/>
              <a:t>Propagate the accomplishments of the test team within the organization. Present the success of the test and development teams as a collective success that will be collectively celebrated</a:t>
            </a:r>
          </a:p>
          <a:p>
            <a:endParaRPr lang="en-US"/>
          </a:p>
        </p:txBody>
      </p:sp>
    </p:spTree>
    <p:extLst>
      <p:ext uri="{BB962C8B-B14F-4D97-AF65-F5344CB8AC3E}">
        <p14:creationId xmlns:p14="http://schemas.microsoft.com/office/powerpoint/2010/main" val="182586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n-US"/>
              <a:t>In this Course we will be covering the following modules.</a:t>
            </a:r>
          </a:p>
          <a:p>
            <a:pPr marL="228600" indent="-228600">
              <a:buFontTx/>
              <a:buAutoNum type="arabicParenR"/>
            </a:pPr>
            <a:r>
              <a:rPr lang="en-US"/>
              <a:t>Fundamentals of Testing</a:t>
            </a:r>
          </a:p>
          <a:p>
            <a:pPr marL="228600" indent="-228600">
              <a:buFontTx/>
              <a:buAutoNum type="arabicParenR"/>
            </a:pPr>
            <a:r>
              <a:rPr lang="en-US"/>
              <a:t>Testing Throughout Software Life Cycle</a:t>
            </a:r>
          </a:p>
          <a:p>
            <a:pPr marL="228600" indent="-228600">
              <a:buFontTx/>
              <a:buAutoNum type="arabicParenR"/>
            </a:pPr>
            <a:r>
              <a:rPr lang="en-US"/>
              <a:t>Test Management</a:t>
            </a:r>
          </a:p>
          <a:p>
            <a:pPr marL="228600" indent="-228600">
              <a:buFontTx/>
              <a:buAutoNum type="arabicParenR"/>
            </a:pPr>
            <a:r>
              <a:rPr lang="en-US"/>
              <a:t>Tool Support for Testing</a:t>
            </a:r>
          </a:p>
          <a:p>
            <a:pPr marL="228600" indent="-228600">
              <a:buFontTx/>
              <a:buAutoNum type="arabicParenR"/>
            </a:pPr>
            <a:r>
              <a:rPr lang="en-US"/>
              <a:t>Test Automation and Execution.</a:t>
            </a:r>
          </a:p>
          <a:p>
            <a:pPr marL="228600" indent="-228600">
              <a:buFontTx/>
              <a:buAutoNum type="arabicParenR"/>
            </a:pPr>
            <a:endParaRPr lang="en-US"/>
          </a:p>
        </p:txBody>
      </p:sp>
    </p:spTree>
    <p:extLst>
      <p:ext uri="{BB962C8B-B14F-4D97-AF65-F5344CB8AC3E}">
        <p14:creationId xmlns:p14="http://schemas.microsoft.com/office/powerpoint/2010/main" val="2827055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889B7-8F66-46E7-A34C-620EE2C3F2CB}" type="slidenum">
              <a:rPr lang="en-US"/>
              <a:pPr/>
              <a:t>30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Example: The name of the test is Validate Input for the project, Payroll Application</a:t>
            </a:r>
          </a:p>
          <a:p>
            <a:r>
              <a:rPr lang="en-US"/>
              <a:t>Input Data to be used to exercise the test case includes: </a:t>
            </a:r>
            <a:r>
              <a:rPr lang="en-US" sz="800"/>
              <a:t>Valid Data, Invalid Data, Range of Codes, Validation of legitimate values and tables etc.,</a:t>
            </a:r>
          </a:p>
          <a:p>
            <a:r>
              <a:rPr lang="en-US" sz="800"/>
              <a:t>These tests gives a broader picture of what test inputs to use, what procedure to follow, what is the acceptance criteria, how to control the test during execution etc.,</a:t>
            </a:r>
          </a:p>
        </p:txBody>
      </p:sp>
    </p:spTree>
    <p:extLst>
      <p:ext uri="{BB962C8B-B14F-4D97-AF65-F5344CB8AC3E}">
        <p14:creationId xmlns:p14="http://schemas.microsoft.com/office/powerpoint/2010/main" val="2165547344"/>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306</a:t>
            </a:fld>
            <a:endParaRPr lang="en-US">
              <a:latin typeface="Arial" pitchFamily="34" charset="0"/>
            </a:endParaRPr>
          </a:p>
        </p:txBody>
      </p:sp>
    </p:spTree>
    <p:extLst>
      <p:ext uri="{BB962C8B-B14F-4D97-AF65-F5344CB8AC3E}">
        <p14:creationId xmlns:p14="http://schemas.microsoft.com/office/powerpoint/2010/main" val="4206323081"/>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81241424"/>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311</a:t>
            </a:fld>
            <a:endParaRPr lang="en-US">
              <a:latin typeface="Arial" pitchFamily="34" charset="0"/>
            </a:endParaRPr>
          </a:p>
        </p:txBody>
      </p:sp>
    </p:spTree>
    <p:extLst>
      <p:ext uri="{BB962C8B-B14F-4D97-AF65-F5344CB8AC3E}">
        <p14:creationId xmlns:p14="http://schemas.microsoft.com/office/powerpoint/2010/main" val="2612019886"/>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48675684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858B1-0715-40A9-8394-F98FFB1057E2}" type="slidenum">
              <a:rPr lang="en-US"/>
              <a:pPr/>
              <a:t>313</a:t>
            </a:fld>
            <a:endParaRPr lang="en-US"/>
          </a:p>
        </p:txBody>
      </p:sp>
      <p:sp>
        <p:nvSpPr>
          <p:cNvPr id="93186" name="Text Box 2"/>
          <p:cNvSpPr txBox="1">
            <a:spLocks noChangeArrowheads="1"/>
          </p:cNvSpPr>
          <p:nvPr/>
        </p:nvSpPr>
        <p:spPr bwMode="auto">
          <a:xfrm>
            <a:off x="1155700" y="684213"/>
            <a:ext cx="45466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93187" name="Text Box 3"/>
          <p:cNvSpPr txBox="1">
            <a:spLocks noGrp="1" noChangeArrowheads="1"/>
          </p:cNvSpPr>
          <p:nvPr>
            <p:ph type="body"/>
          </p:nvPr>
        </p:nvSpPr>
        <p:spPr>
          <a:xfrm>
            <a:off x="914400" y="4343400"/>
            <a:ext cx="5021263" cy="4117975"/>
          </a:xfrm>
          <a:noFill/>
          <a:ln/>
        </p:spPr>
        <p:txBody>
          <a:bodyPr wrap="none" anchor="ctr"/>
          <a:lstStyle/>
          <a:p>
            <a:pPr>
              <a:lnSpc>
                <a:spcPct val="183000"/>
              </a:lnSpc>
            </a:pPr>
            <a:r>
              <a:rPr lang="en-GB"/>
              <a:t>Professional and Social Competencies expected out of testers</a:t>
            </a:r>
          </a:p>
          <a:p>
            <a:pPr>
              <a:lnSpc>
                <a:spcPct val="183000"/>
              </a:lnSpc>
            </a:pPr>
            <a:r>
              <a:rPr lang="en-GB"/>
              <a:t>Point out factors critical to a successful test team</a:t>
            </a:r>
          </a:p>
          <a:p>
            <a:pPr>
              <a:lnSpc>
                <a:spcPct val="183000"/>
              </a:lnSpc>
            </a:pPr>
            <a:r>
              <a:rPr lang="en-GB"/>
              <a:t>Individual Skills </a:t>
            </a:r>
          </a:p>
          <a:p>
            <a:pPr>
              <a:lnSpc>
                <a:spcPct val="183000"/>
              </a:lnSpc>
            </a:pPr>
            <a:r>
              <a:rPr lang="en-GB"/>
              <a:t>Functional Team roles</a:t>
            </a:r>
          </a:p>
          <a:p>
            <a:pPr>
              <a:lnSpc>
                <a:spcPct val="183000"/>
              </a:lnSpc>
            </a:pPr>
            <a:r>
              <a:rPr lang="en-GB"/>
              <a:t>The Communication Factor</a:t>
            </a:r>
          </a:p>
          <a:p>
            <a:pPr>
              <a:lnSpc>
                <a:spcPct val="183000"/>
              </a:lnSpc>
            </a:pPr>
            <a:r>
              <a:rPr lang="en-GB"/>
              <a:t>The Motivation Factor</a:t>
            </a:r>
          </a:p>
          <a:p>
            <a:endParaRPr lang="en-US"/>
          </a:p>
        </p:txBody>
      </p:sp>
    </p:spTree>
    <p:extLst>
      <p:ext uri="{BB962C8B-B14F-4D97-AF65-F5344CB8AC3E}">
        <p14:creationId xmlns:p14="http://schemas.microsoft.com/office/powerpoint/2010/main" val="4088521774"/>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EC91B-8A9D-4D8B-BC68-ED8259B183FC}" type="slidenum">
              <a:rPr lang="en-US"/>
              <a:pPr/>
              <a:t>314</a:t>
            </a:fld>
            <a:endParaRPr lang="en-US"/>
          </a:p>
        </p:txBody>
      </p:sp>
      <p:sp>
        <p:nvSpPr>
          <p:cNvPr id="95234" name="Rectangle 2"/>
          <p:cNvSpPr txBox="1">
            <a:spLocks noGrp="1" noRot="1" noChangeAspect="1" noChangeArrowheads="1" noTextEdit="1"/>
          </p:cNvSpPr>
          <p:nvPr>
            <p:ph type="sldImg"/>
          </p:nvPr>
        </p:nvSpPr>
        <p:spPr>
          <a:xfrm>
            <a:off x="1141413" y="684213"/>
            <a:ext cx="4567237" cy="3425825"/>
          </a:xfrm>
          <a:ln/>
        </p:spPr>
      </p:sp>
      <p:sp>
        <p:nvSpPr>
          <p:cNvPr id="95235" name="Text Box 3"/>
          <p:cNvSpPr txBox="1">
            <a:spLocks noGrp="1" noChangeArrowheads="1"/>
          </p:cNvSpPr>
          <p:nvPr>
            <p:ph type="body" idx="1"/>
          </p:nvPr>
        </p:nvSpPr>
        <p:spPr>
          <a:xfrm>
            <a:off x="914400" y="4343400"/>
            <a:ext cx="5021263" cy="4029075"/>
          </a:xfrm>
          <a:noFill/>
          <a:ln/>
        </p:spPr>
        <p:txBody>
          <a:bodyPr wrap="none" anchor="ctr"/>
          <a:lstStyle/>
          <a:p>
            <a:pPr>
              <a:lnSpc>
                <a:spcPct val="186000"/>
              </a:lnSpc>
            </a:pPr>
            <a:r>
              <a:rPr lang="en-GB" sz="1000"/>
              <a:t>The capability to test software can be obtained through experience or training in different work areas:</a:t>
            </a:r>
          </a:p>
          <a:p>
            <a:pPr lvl="1">
              <a:lnSpc>
                <a:spcPct val="186000"/>
              </a:lnSpc>
            </a:pPr>
            <a:r>
              <a:rPr lang="en-GB"/>
              <a:t>Through the use of software systems - Usability</a:t>
            </a:r>
          </a:p>
          <a:p>
            <a:pPr lvl="1">
              <a:lnSpc>
                <a:spcPct val="186000"/>
              </a:lnSpc>
            </a:pPr>
            <a:r>
              <a:rPr lang="en-GB"/>
              <a:t>Through activities in software development - Development</a:t>
            </a:r>
          </a:p>
          <a:p>
            <a:pPr lvl="1">
              <a:lnSpc>
                <a:spcPct val="186000"/>
              </a:lnSpc>
            </a:pPr>
            <a:r>
              <a:rPr lang="en-GB"/>
              <a:t>Through activities in software testing - Testing</a:t>
            </a:r>
          </a:p>
          <a:p>
            <a:endParaRPr lang="en-US"/>
          </a:p>
        </p:txBody>
      </p:sp>
    </p:spTree>
    <p:extLst>
      <p:ext uri="{BB962C8B-B14F-4D97-AF65-F5344CB8AC3E}">
        <p14:creationId xmlns:p14="http://schemas.microsoft.com/office/powerpoint/2010/main" val="183572530"/>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5A14A-F671-4DF0-9162-580B15DCD303}" type="slidenum">
              <a:rPr lang="en-US"/>
              <a:pPr/>
              <a:t>315</a:t>
            </a:fld>
            <a:endParaRPr lang="en-US"/>
          </a:p>
        </p:txBody>
      </p:sp>
      <p:sp>
        <p:nvSpPr>
          <p:cNvPr id="97282" name="Rectangle 2"/>
          <p:cNvSpPr txBox="1">
            <a:spLocks noGrp="1" noRot="1" noChangeAspect="1" noChangeArrowheads="1" noTextEdit="1"/>
          </p:cNvSpPr>
          <p:nvPr>
            <p:ph type="sldImg"/>
          </p:nvPr>
        </p:nvSpPr>
        <p:spPr>
          <a:xfrm>
            <a:off x="1141413" y="684213"/>
            <a:ext cx="4567237" cy="3425825"/>
          </a:xfrm>
          <a:ln/>
        </p:spPr>
      </p:sp>
      <p:sp>
        <p:nvSpPr>
          <p:cNvPr id="97283" name="Text Box 3"/>
          <p:cNvSpPr txBox="1">
            <a:spLocks noGrp="1" noChangeArrowheads="1"/>
          </p:cNvSpPr>
          <p:nvPr>
            <p:ph type="body" idx="1"/>
          </p:nvPr>
        </p:nvSpPr>
        <p:spPr>
          <a:xfrm>
            <a:off x="914400" y="4343400"/>
            <a:ext cx="5021263" cy="4029075"/>
          </a:xfrm>
          <a:noFill/>
          <a:ln/>
        </p:spPr>
        <p:txBody>
          <a:bodyPr wrap="none" anchor="ctr"/>
          <a:lstStyle/>
          <a:p>
            <a:r>
              <a:rPr lang="en-US"/>
              <a:t>A test manager’s main responsibility is to:</a:t>
            </a:r>
          </a:p>
          <a:p>
            <a:pPr>
              <a:lnSpc>
                <a:spcPct val="146000"/>
              </a:lnSpc>
            </a:pPr>
            <a:r>
              <a:rPr lang="en-GB">
                <a:cs typeface="Times New Roman" pitchFamily="18" charset="0"/>
              </a:rPr>
              <a:t>Manage the test organization</a:t>
            </a:r>
          </a:p>
          <a:p>
            <a:pPr>
              <a:lnSpc>
                <a:spcPct val="146000"/>
              </a:lnSpc>
              <a:spcBef>
                <a:spcPts val="1050"/>
              </a:spcBef>
            </a:pPr>
            <a:r>
              <a:rPr lang="en-GB">
                <a:cs typeface="Times New Roman" pitchFamily="18" charset="0"/>
              </a:rPr>
              <a:t>Develops a test strategy in consultation with the development leads, customer</a:t>
            </a:r>
          </a:p>
          <a:p>
            <a:pPr>
              <a:lnSpc>
                <a:spcPct val="146000"/>
              </a:lnSpc>
              <a:spcBef>
                <a:spcPts val="1050"/>
              </a:spcBef>
            </a:pPr>
            <a:r>
              <a:rPr lang="en-GB">
                <a:cs typeface="Times New Roman" pitchFamily="18" charset="0"/>
              </a:rPr>
              <a:t>Scopes and estimates the test effort </a:t>
            </a:r>
          </a:p>
          <a:p>
            <a:pPr>
              <a:lnSpc>
                <a:spcPct val="146000"/>
              </a:lnSpc>
              <a:spcBef>
                <a:spcPts val="1050"/>
              </a:spcBef>
            </a:pPr>
            <a:r>
              <a:rPr lang="en-GB">
                <a:cs typeface="Times New Roman" pitchFamily="18" charset="0"/>
              </a:rPr>
              <a:t>Develops a detailed test plan to direct and control all testing activities</a:t>
            </a:r>
          </a:p>
          <a:p>
            <a:pPr>
              <a:lnSpc>
                <a:spcPct val="146000"/>
              </a:lnSpc>
              <a:spcBef>
                <a:spcPts val="1050"/>
              </a:spcBef>
            </a:pPr>
            <a:r>
              <a:rPr lang="en-GB">
                <a:cs typeface="Times New Roman" pitchFamily="18" charset="0"/>
              </a:rPr>
              <a:t>Plans for training requirements, tool procurement needs in association with project manager/ senior management</a:t>
            </a:r>
          </a:p>
          <a:p>
            <a:endParaRPr lang="en-US"/>
          </a:p>
          <a:p>
            <a:endParaRPr lang="en-US"/>
          </a:p>
        </p:txBody>
      </p:sp>
    </p:spTree>
    <p:extLst>
      <p:ext uri="{BB962C8B-B14F-4D97-AF65-F5344CB8AC3E}">
        <p14:creationId xmlns:p14="http://schemas.microsoft.com/office/powerpoint/2010/main" val="3296222256"/>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9CB2C-CB7C-4B25-9063-FA43881FC170}" type="slidenum">
              <a:rPr lang="en-US"/>
              <a:pPr/>
              <a:t>316</a:t>
            </a:fld>
            <a:endParaRPr lang="en-US"/>
          </a:p>
        </p:txBody>
      </p:sp>
      <p:sp>
        <p:nvSpPr>
          <p:cNvPr id="99330" name="Rectangle 2"/>
          <p:cNvSpPr txBox="1">
            <a:spLocks noGrp="1" noRot="1" noChangeAspect="1" noChangeArrowheads="1" noTextEdit="1"/>
          </p:cNvSpPr>
          <p:nvPr>
            <p:ph type="sldImg"/>
          </p:nvPr>
        </p:nvSpPr>
        <p:spPr>
          <a:xfrm>
            <a:off x="1141413" y="684213"/>
            <a:ext cx="4567237" cy="3425825"/>
          </a:xfrm>
          <a:ln/>
        </p:spPr>
      </p:sp>
      <p:sp>
        <p:nvSpPr>
          <p:cNvPr id="99331" name="Text Box 3"/>
          <p:cNvSpPr txBox="1">
            <a:spLocks noGrp="1" noChangeArrowheads="1"/>
          </p:cNvSpPr>
          <p:nvPr>
            <p:ph type="body" idx="1"/>
          </p:nvPr>
        </p:nvSpPr>
        <p:spPr>
          <a:xfrm>
            <a:off x="914400" y="4343400"/>
            <a:ext cx="5021263" cy="4029075"/>
          </a:xfrm>
          <a:noFill/>
          <a:ln/>
        </p:spPr>
        <p:txBody>
          <a:bodyPr wrap="none" anchor="ctr"/>
          <a:lstStyle/>
          <a:p>
            <a:pPr>
              <a:lnSpc>
                <a:spcPct val="136000"/>
              </a:lnSpc>
            </a:pPr>
            <a:r>
              <a:rPr lang="en-GB">
                <a:cs typeface="Times New Roman" pitchFamily="18" charset="0"/>
              </a:rPr>
              <a:t>Decides on choice of automated tools in collaboration with testers</a:t>
            </a:r>
          </a:p>
          <a:p>
            <a:pPr>
              <a:lnSpc>
                <a:spcPct val="136000"/>
              </a:lnSpc>
              <a:spcBef>
                <a:spcPts val="700"/>
              </a:spcBef>
            </a:pPr>
            <a:r>
              <a:rPr lang="en-GB">
                <a:cs typeface="Times New Roman" pitchFamily="18" charset="0"/>
              </a:rPr>
              <a:t>Involved in selection of tools and test personnel</a:t>
            </a:r>
          </a:p>
          <a:p>
            <a:pPr>
              <a:lnSpc>
                <a:spcPct val="136000"/>
              </a:lnSpc>
              <a:spcBef>
                <a:spcPts val="700"/>
              </a:spcBef>
            </a:pPr>
            <a:r>
              <a:rPr lang="en-GB">
                <a:cs typeface="Times New Roman" pitchFamily="18" charset="0"/>
              </a:rPr>
              <a:t>Supports Sr. management in determining policies and strategy for test function</a:t>
            </a:r>
          </a:p>
          <a:p>
            <a:pPr>
              <a:lnSpc>
                <a:spcPct val="136000"/>
              </a:lnSpc>
              <a:spcBef>
                <a:spcPts val="700"/>
              </a:spcBef>
            </a:pPr>
            <a:r>
              <a:rPr lang="en-GB">
                <a:cs typeface="Times New Roman" pitchFamily="18" charset="0"/>
              </a:rPr>
              <a:t>Develops appropriate escalation mechanisms to mitigate risks</a:t>
            </a:r>
          </a:p>
          <a:p>
            <a:pPr>
              <a:lnSpc>
                <a:spcPct val="136000"/>
              </a:lnSpc>
              <a:spcBef>
                <a:spcPts val="700"/>
              </a:spcBef>
            </a:pPr>
            <a:r>
              <a:rPr lang="en-GB">
                <a:cs typeface="Times New Roman" pitchFamily="18" charset="0"/>
              </a:rPr>
              <a:t>Maintains an oversight over the QC/QA activities in the project </a:t>
            </a:r>
          </a:p>
          <a:p>
            <a:endParaRPr lang="en-US"/>
          </a:p>
        </p:txBody>
      </p:sp>
    </p:spTree>
    <p:extLst>
      <p:ext uri="{BB962C8B-B14F-4D97-AF65-F5344CB8AC3E}">
        <p14:creationId xmlns:p14="http://schemas.microsoft.com/office/powerpoint/2010/main" val="3783755231"/>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C8EBF-192A-4450-9167-15C64A68DF77}" type="slidenum">
              <a:rPr lang="en-US"/>
              <a:pPr/>
              <a:t>317</a:t>
            </a:fld>
            <a:endParaRPr lang="en-US"/>
          </a:p>
        </p:txBody>
      </p:sp>
      <p:sp>
        <p:nvSpPr>
          <p:cNvPr id="101378" name="Rectangle 2"/>
          <p:cNvSpPr txBox="1">
            <a:spLocks noGrp="1" noRot="1" noChangeAspect="1" noChangeArrowheads="1" noTextEdit="1"/>
          </p:cNvSpPr>
          <p:nvPr>
            <p:ph type="sldImg"/>
          </p:nvPr>
        </p:nvSpPr>
        <p:spPr>
          <a:xfrm>
            <a:off x="1141413" y="684213"/>
            <a:ext cx="4567237" cy="3425825"/>
          </a:xfrm>
          <a:ln/>
        </p:spPr>
      </p:sp>
      <p:sp>
        <p:nvSpPr>
          <p:cNvPr id="101379" name="Text Box 3"/>
          <p:cNvSpPr txBox="1">
            <a:spLocks noGrp="1" noChangeArrowheads="1"/>
          </p:cNvSpPr>
          <p:nvPr>
            <p:ph type="body" idx="1"/>
          </p:nvPr>
        </p:nvSpPr>
        <p:spPr>
          <a:xfrm>
            <a:off x="914400" y="4343400"/>
            <a:ext cx="5021263" cy="4029075"/>
          </a:xfrm>
          <a:noFill/>
          <a:ln/>
        </p:spPr>
        <p:txBody>
          <a:bodyPr wrap="none" anchor="ctr"/>
          <a:lstStyle/>
          <a:p>
            <a:r>
              <a:rPr lang="en-US"/>
              <a:t>A test analyst:</a:t>
            </a:r>
          </a:p>
          <a:p>
            <a:pPr>
              <a:lnSpc>
                <a:spcPct val="166000"/>
              </a:lnSpc>
            </a:pPr>
            <a:r>
              <a:rPr lang="en-GB"/>
              <a:t>Understands the application domain, customer, end-user and environment</a:t>
            </a:r>
          </a:p>
          <a:p>
            <a:pPr>
              <a:lnSpc>
                <a:spcPct val="166000"/>
              </a:lnSpc>
              <a:spcBef>
                <a:spcPts val="700"/>
              </a:spcBef>
            </a:pPr>
            <a:r>
              <a:rPr lang="en-GB"/>
              <a:t>Develops test cases design based on the test strategy and plan</a:t>
            </a:r>
          </a:p>
          <a:p>
            <a:pPr>
              <a:lnSpc>
                <a:spcPct val="166000"/>
              </a:lnSpc>
              <a:spcBef>
                <a:spcPts val="700"/>
              </a:spcBef>
            </a:pPr>
            <a:r>
              <a:rPr lang="en-GB"/>
              <a:t>Refines and maintains the test cases as the application evolves</a:t>
            </a:r>
          </a:p>
          <a:p>
            <a:endParaRPr lang="en-US"/>
          </a:p>
          <a:p>
            <a:endParaRPr lang="en-US"/>
          </a:p>
        </p:txBody>
      </p:sp>
    </p:spTree>
    <p:extLst>
      <p:ext uri="{BB962C8B-B14F-4D97-AF65-F5344CB8AC3E}">
        <p14:creationId xmlns:p14="http://schemas.microsoft.com/office/powerpoint/2010/main" val="828342509"/>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4CEB8-B27C-4ACE-BAEE-FCB9F1604664}" type="slidenum">
              <a:rPr lang="en-US"/>
              <a:pPr/>
              <a:t>318</a:t>
            </a:fld>
            <a:endParaRPr lang="en-US"/>
          </a:p>
        </p:txBody>
      </p:sp>
      <p:sp>
        <p:nvSpPr>
          <p:cNvPr id="103426" name="Rectangle 2"/>
          <p:cNvSpPr txBox="1">
            <a:spLocks noGrp="1" noRot="1" noChangeAspect="1" noChangeArrowheads="1" noTextEdit="1"/>
          </p:cNvSpPr>
          <p:nvPr>
            <p:ph type="sldImg"/>
          </p:nvPr>
        </p:nvSpPr>
        <p:spPr>
          <a:xfrm>
            <a:off x="1141413" y="684213"/>
            <a:ext cx="4567237" cy="3425825"/>
          </a:xfrm>
          <a:ln/>
        </p:spPr>
      </p:sp>
      <p:sp>
        <p:nvSpPr>
          <p:cNvPr id="103427" name="Text Box 3"/>
          <p:cNvSpPr txBox="1">
            <a:spLocks noGrp="1" noChangeArrowheads="1"/>
          </p:cNvSpPr>
          <p:nvPr>
            <p:ph type="body" idx="1"/>
          </p:nvPr>
        </p:nvSpPr>
        <p:spPr>
          <a:xfrm>
            <a:off x="914400" y="4343400"/>
            <a:ext cx="5021263" cy="4029075"/>
          </a:xfrm>
          <a:noFill/>
          <a:ln/>
        </p:spPr>
        <p:txBody>
          <a:bodyPr wrap="none" anchor="ctr"/>
          <a:lstStyle/>
          <a:p>
            <a:r>
              <a:rPr lang="en-US"/>
              <a:t>A Tester:</a:t>
            </a:r>
          </a:p>
          <a:p>
            <a:pPr lvl="1"/>
            <a:r>
              <a:rPr lang="en-GB"/>
              <a:t>Understand the test unit and related test cases </a:t>
            </a:r>
          </a:p>
          <a:p>
            <a:pPr lvl="1"/>
            <a:r>
              <a:rPr lang="en-GB"/>
              <a:t>Executes the test cases and records the execution details </a:t>
            </a:r>
          </a:p>
          <a:p>
            <a:pPr lvl="1"/>
            <a:r>
              <a:rPr lang="en-GB"/>
              <a:t>Records the defect details and communicates to the developer</a:t>
            </a:r>
          </a:p>
          <a:p>
            <a:pPr lvl="1"/>
            <a:r>
              <a:rPr lang="en-GB"/>
              <a:t>Tracks the defects and brings it to closure/resolution</a:t>
            </a:r>
          </a:p>
          <a:p>
            <a:endParaRPr lang="en-US"/>
          </a:p>
        </p:txBody>
      </p:sp>
    </p:spTree>
    <p:extLst>
      <p:ext uri="{BB962C8B-B14F-4D97-AF65-F5344CB8AC3E}">
        <p14:creationId xmlns:p14="http://schemas.microsoft.com/office/powerpoint/2010/main" val="1143680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8B1B1-5995-4EF5-8EDB-107CEB7B2EC5}" type="slidenum">
              <a:rPr lang="en-US"/>
              <a:pPr/>
              <a:t>31</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It is a high level description of the test objectives and not the specific test cases that we design in test design phase.</a:t>
            </a:r>
          </a:p>
          <a:p>
            <a:endParaRPr lang="en-US"/>
          </a:p>
          <a:p>
            <a:r>
              <a:rPr lang="en-US"/>
              <a:t>Example we can see in the next slide</a:t>
            </a:r>
          </a:p>
        </p:txBody>
      </p:sp>
    </p:spTree>
    <p:extLst>
      <p:ext uri="{BB962C8B-B14F-4D97-AF65-F5344CB8AC3E}">
        <p14:creationId xmlns:p14="http://schemas.microsoft.com/office/powerpoint/2010/main" val="3019371534"/>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74429-6E4C-4944-8B41-F90CE4185CC1}" type="slidenum">
              <a:rPr lang="en-US"/>
              <a:pPr/>
              <a:t>319</a:t>
            </a:fld>
            <a:endParaRPr lang="en-US"/>
          </a:p>
        </p:txBody>
      </p:sp>
      <p:sp>
        <p:nvSpPr>
          <p:cNvPr id="105474" name="Rectangle 2"/>
          <p:cNvSpPr txBox="1">
            <a:spLocks noGrp="1" noRot="1" noChangeAspect="1" noChangeArrowheads="1" noTextEdit="1"/>
          </p:cNvSpPr>
          <p:nvPr>
            <p:ph type="sldImg"/>
          </p:nvPr>
        </p:nvSpPr>
        <p:spPr>
          <a:xfrm>
            <a:off x="1141413" y="684213"/>
            <a:ext cx="4567237" cy="3425825"/>
          </a:xfrm>
          <a:ln/>
        </p:spPr>
      </p:sp>
      <p:sp>
        <p:nvSpPr>
          <p:cNvPr id="105475" name="Text Box 3"/>
          <p:cNvSpPr txBox="1">
            <a:spLocks noGrp="1" noChangeArrowheads="1"/>
          </p:cNvSpPr>
          <p:nvPr>
            <p:ph type="body" idx="1"/>
          </p:nvPr>
        </p:nvSpPr>
        <p:spPr>
          <a:xfrm>
            <a:off x="914400" y="4343400"/>
            <a:ext cx="5021263" cy="4029075"/>
          </a:xfrm>
          <a:noFill/>
          <a:ln/>
        </p:spPr>
        <p:txBody>
          <a:bodyPr wrap="none" anchor="ctr"/>
          <a:lstStyle/>
          <a:p>
            <a:r>
              <a:rPr lang="en-US"/>
              <a:t>An Automation Specialist:</a:t>
            </a:r>
          </a:p>
          <a:p>
            <a:pPr>
              <a:lnSpc>
                <a:spcPct val="146000"/>
              </a:lnSpc>
              <a:spcBef>
                <a:spcPts val="700"/>
              </a:spcBef>
            </a:pPr>
            <a:r>
              <a:rPr lang="en-GB"/>
              <a:t>Involved in the selection and deployment of test tools</a:t>
            </a:r>
          </a:p>
          <a:p>
            <a:pPr>
              <a:lnSpc>
                <a:spcPct val="146000"/>
              </a:lnSpc>
              <a:spcBef>
                <a:spcPts val="700"/>
              </a:spcBef>
            </a:pPr>
            <a:r>
              <a:rPr lang="en-GB"/>
              <a:t>Supports the test manager in devising a test strategy with automation</a:t>
            </a:r>
          </a:p>
          <a:p>
            <a:pPr>
              <a:lnSpc>
                <a:spcPct val="146000"/>
              </a:lnSpc>
              <a:spcBef>
                <a:spcPts val="700"/>
              </a:spcBef>
            </a:pPr>
            <a:r>
              <a:rPr lang="en-GB"/>
              <a:t>Supports the team in translating the test cases into automation scripts</a:t>
            </a:r>
          </a:p>
          <a:p>
            <a:pPr>
              <a:lnSpc>
                <a:spcPct val="146000"/>
              </a:lnSpc>
              <a:spcBef>
                <a:spcPts val="700"/>
              </a:spcBef>
            </a:pPr>
            <a:r>
              <a:rPr lang="en-GB"/>
              <a:t>Helps build effective test suites for regression testing</a:t>
            </a:r>
          </a:p>
          <a:p>
            <a:pPr>
              <a:lnSpc>
                <a:spcPct val="146000"/>
              </a:lnSpc>
              <a:spcBef>
                <a:spcPts val="700"/>
              </a:spcBef>
            </a:pPr>
            <a:r>
              <a:rPr lang="en-GB"/>
              <a:t>Helps set-up the environment to conduct load/stress testing</a:t>
            </a:r>
          </a:p>
          <a:p>
            <a:endParaRPr lang="en-US"/>
          </a:p>
        </p:txBody>
      </p:sp>
    </p:spTree>
    <p:extLst>
      <p:ext uri="{BB962C8B-B14F-4D97-AF65-F5344CB8AC3E}">
        <p14:creationId xmlns:p14="http://schemas.microsoft.com/office/powerpoint/2010/main" val="614315840"/>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A6B68-5751-4F50-8ACB-570586E0F611}" type="slidenum">
              <a:rPr lang="en-US"/>
              <a:pPr/>
              <a:t>320</a:t>
            </a:fld>
            <a:endParaRPr lang="en-US"/>
          </a:p>
        </p:txBody>
      </p:sp>
      <p:sp>
        <p:nvSpPr>
          <p:cNvPr id="107522" name="Rectangle 2"/>
          <p:cNvSpPr txBox="1">
            <a:spLocks noGrp="1" noRot="1" noChangeAspect="1" noChangeArrowheads="1" noTextEdit="1"/>
          </p:cNvSpPr>
          <p:nvPr>
            <p:ph type="sldImg"/>
          </p:nvPr>
        </p:nvSpPr>
        <p:spPr>
          <a:xfrm>
            <a:off x="1141413" y="684213"/>
            <a:ext cx="4567237" cy="3425825"/>
          </a:xfrm>
          <a:ln/>
        </p:spPr>
      </p:sp>
      <p:sp>
        <p:nvSpPr>
          <p:cNvPr id="107523" name="Text Box 3"/>
          <p:cNvSpPr txBox="1">
            <a:spLocks noGrp="1" noChangeArrowheads="1"/>
          </p:cNvSpPr>
          <p:nvPr>
            <p:ph type="body" idx="1"/>
          </p:nvPr>
        </p:nvSpPr>
        <p:spPr>
          <a:xfrm>
            <a:off x="914400" y="4343400"/>
            <a:ext cx="5021263" cy="4029075"/>
          </a:xfrm>
          <a:noFill/>
          <a:ln/>
        </p:spPr>
        <p:txBody>
          <a:bodyPr wrap="none" anchor="ctr"/>
          <a:lstStyle/>
          <a:p>
            <a:r>
              <a:rPr lang="en-GB">
                <a:latin typeface="Trebuchet MS" pitchFamily="34" charset="0"/>
              </a:rPr>
              <a:t>The common Attitudes and Competencies of a successful Tester is:</a:t>
            </a:r>
          </a:p>
          <a:p>
            <a:endParaRPr lang="en-GB">
              <a:latin typeface="Trebuchet MS" pitchFamily="34" charset="0"/>
            </a:endParaRPr>
          </a:p>
          <a:p>
            <a:pPr>
              <a:lnSpc>
                <a:spcPct val="176000"/>
              </a:lnSpc>
            </a:pPr>
            <a:r>
              <a:rPr lang="en-GB"/>
              <a:t>Recruit the right testers</a:t>
            </a:r>
          </a:p>
          <a:p>
            <a:pPr>
              <a:lnSpc>
                <a:spcPct val="176000"/>
              </a:lnSpc>
              <a:spcBef>
                <a:spcPts val="800"/>
              </a:spcBef>
            </a:pPr>
            <a:r>
              <a:rPr lang="en-GB"/>
              <a:t>Helps testers for self-improvement</a:t>
            </a:r>
          </a:p>
          <a:p>
            <a:pPr>
              <a:lnSpc>
                <a:spcPct val="176000"/>
              </a:lnSpc>
              <a:spcBef>
                <a:spcPts val="800"/>
              </a:spcBef>
            </a:pPr>
            <a:r>
              <a:rPr lang="en-GB"/>
              <a:t>Strengths required by software teams</a:t>
            </a:r>
          </a:p>
          <a:p>
            <a:endParaRPr lang="en-US">
              <a:latin typeface="Trebuchet MS" pitchFamily="34" charset="0"/>
            </a:endParaRPr>
          </a:p>
        </p:txBody>
      </p:sp>
    </p:spTree>
    <p:extLst>
      <p:ext uri="{BB962C8B-B14F-4D97-AF65-F5344CB8AC3E}">
        <p14:creationId xmlns:p14="http://schemas.microsoft.com/office/powerpoint/2010/main" val="3981202704"/>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EF0D3-429E-4AEC-BB27-C3E4377400CC}" type="slidenum">
              <a:rPr lang="en-US"/>
              <a:pPr/>
              <a:t>321</a:t>
            </a:fld>
            <a:endParaRPr lang="en-US"/>
          </a:p>
        </p:txBody>
      </p:sp>
      <p:sp>
        <p:nvSpPr>
          <p:cNvPr id="109570" name="Rectangle 2"/>
          <p:cNvSpPr txBox="1">
            <a:spLocks noGrp="1" noRot="1" noChangeAspect="1" noChangeArrowheads="1" noTextEdit="1"/>
          </p:cNvSpPr>
          <p:nvPr>
            <p:ph type="sldImg"/>
          </p:nvPr>
        </p:nvSpPr>
        <p:spPr>
          <a:xfrm>
            <a:off x="1141413" y="684213"/>
            <a:ext cx="4567237" cy="3425825"/>
          </a:xfrm>
          <a:ln/>
        </p:spPr>
      </p:sp>
      <p:sp>
        <p:nvSpPr>
          <p:cNvPr id="109571"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a:cs typeface="Arial" pitchFamily="34" charset="0"/>
              </a:rPr>
              <a:t>The ideal tester has deep insights into how the users will exploit the program’s features and the kinds of cockpit errors that users are likely to make</a:t>
            </a:r>
          </a:p>
          <a:p>
            <a:r>
              <a:rPr lang="en-US"/>
              <a:t>In general knowing the application completely in and out</a:t>
            </a:r>
          </a:p>
          <a:p>
            <a:r>
              <a:rPr lang="en-US"/>
              <a:t>Should be capable of identifying all common business processes</a:t>
            </a:r>
          </a:p>
        </p:txBody>
      </p:sp>
    </p:spTree>
    <p:extLst>
      <p:ext uri="{BB962C8B-B14F-4D97-AF65-F5344CB8AC3E}">
        <p14:creationId xmlns:p14="http://schemas.microsoft.com/office/powerpoint/2010/main" val="4271694935"/>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BE1EB-9ED6-48DC-A11F-DBADDBE71AB3}" type="slidenum">
              <a:rPr lang="en-US"/>
              <a:pPr/>
              <a:t>322</a:t>
            </a:fld>
            <a:endParaRPr lang="en-US"/>
          </a:p>
        </p:txBody>
      </p:sp>
      <p:sp>
        <p:nvSpPr>
          <p:cNvPr id="111618" name="Rectangle 2"/>
          <p:cNvSpPr txBox="1">
            <a:spLocks noGrp="1" noRot="1" noChangeAspect="1" noChangeArrowheads="1" noTextEdit="1"/>
          </p:cNvSpPr>
          <p:nvPr>
            <p:ph type="sldImg"/>
          </p:nvPr>
        </p:nvSpPr>
        <p:spPr>
          <a:xfrm>
            <a:off x="1141413" y="684213"/>
            <a:ext cx="4567237" cy="3425825"/>
          </a:xfrm>
          <a:ln/>
        </p:spPr>
      </p:sp>
      <p:sp>
        <p:nvSpPr>
          <p:cNvPr id="111619" name="Text Box 3"/>
          <p:cNvSpPr txBox="1">
            <a:spLocks noGrp="1" noChangeArrowheads="1"/>
          </p:cNvSpPr>
          <p:nvPr>
            <p:ph type="body" idx="1"/>
          </p:nvPr>
        </p:nvSpPr>
        <p:spPr>
          <a:xfrm>
            <a:off x="914400" y="4343400"/>
            <a:ext cx="5021263" cy="4029075"/>
          </a:xfrm>
          <a:noFill/>
          <a:ln/>
        </p:spPr>
        <p:txBody>
          <a:bodyPr wrap="none" anchor="ctr"/>
          <a:lstStyle/>
          <a:p>
            <a:pPr>
              <a:lnSpc>
                <a:spcPct val="216000"/>
              </a:lnSpc>
            </a:pPr>
            <a:r>
              <a:rPr lang="en-GB">
                <a:cs typeface="Arial" pitchFamily="34" charset="0"/>
              </a:rPr>
              <a:t>The single most important quality for testers (just as for programmers) is raw intelligence</a:t>
            </a:r>
          </a:p>
          <a:p>
            <a:pPr>
              <a:lnSpc>
                <a:spcPct val="216000"/>
              </a:lnSpc>
            </a:pPr>
            <a:r>
              <a:rPr lang="en-GB">
                <a:cs typeface="Arial" pitchFamily="34" charset="0"/>
              </a:rPr>
              <a:t>Good testers,  just as programmers, are smart people.</a:t>
            </a:r>
          </a:p>
          <a:p>
            <a:endParaRPr lang="en-US"/>
          </a:p>
        </p:txBody>
      </p:sp>
    </p:spTree>
    <p:extLst>
      <p:ext uri="{BB962C8B-B14F-4D97-AF65-F5344CB8AC3E}">
        <p14:creationId xmlns:p14="http://schemas.microsoft.com/office/powerpoint/2010/main" val="392226223"/>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997DC-2035-45B1-B054-0A50C0B7BEF7}" type="slidenum">
              <a:rPr lang="en-US"/>
              <a:pPr/>
              <a:t>323</a:t>
            </a:fld>
            <a:endParaRPr lang="en-US"/>
          </a:p>
        </p:txBody>
      </p:sp>
      <p:sp>
        <p:nvSpPr>
          <p:cNvPr id="113666" name="Rectangle 2"/>
          <p:cNvSpPr txBox="1">
            <a:spLocks noGrp="1" noRot="1" noChangeAspect="1" noChangeArrowheads="1" noTextEdit="1"/>
          </p:cNvSpPr>
          <p:nvPr>
            <p:ph type="sldImg"/>
          </p:nvPr>
        </p:nvSpPr>
        <p:spPr>
          <a:xfrm>
            <a:off x="1141413" y="684213"/>
            <a:ext cx="4567237" cy="3425825"/>
          </a:xfrm>
          <a:ln/>
        </p:spPr>
      </p:sp>
      <p:sp>
        <p:nvSpPr>
          <p:cNvPr id="113667" name="Text Box 3"/>
          <p:cNvSpPr txBox="1">
            <a:spLocks noGrp="1" noChangeArrowheads="1"/>
          </p:cNvSpPr>
          <p:nvPr>
            <p:ph type="body" idx="1"/>
          </p:nvPr>
        </p:nvSpPr>
        <p:spPr>
          <a:xfrm>
            <a:off x="914400" y="4343400"/>
            <a:ext cx="5021263" cy="4029075"/>
          </a:xfrm>
          <a:noFill/>
          <a:ln/>
        </p:spPr>
        <p:txBody>
          <a:bodyPr wrap="none" anchor="ctr"/>
          <a:lstStyle/>
          <a:p>
            <a:pPr>
              <a:lnSpc>
                <a:spcPct val="186000"/>
              </a:lnSpc>
            </a:pPr>
            <a:r>
              <a:rPr lang="en-GB">
                <a:cs typeface="Arial" pitchFamily="34" charset="0"/>
              </a:rPr>
              <a:t>Good testers notice little things that others miss or ignore. (Out-of-box Testing)</a:t>
            </a:r>
          </a:p>
          <a:p>
            <a:pPr>
              <a:lnSpc>
                <a:spcPct val="186000"/>
              </a:lnSpc>
              <a:spcBef>
                <a:spcPts val="700"/>
              </a:spcBef>
            </a:pPr>
            <a:r>
              <a:rPr lang="en-GB">
                <a:cs typeface="Arial" pitchFamily="34" charset="0"/>
              </a:rPr>
              <a:t>Testers see symptoms, not bugs</a:t>
            </a:r>
          </a:p>
          <a:p>
            <a:endParaRPr lang="en-US"/>
          </a:p>
        </p:txBody>
      </p:sp>
    </p:spTree>
    <p:extLst>
      <p:ext uri="{BB962C8B-B14F-4D97-AF65-F5344CB8AC3E}">
        <p14:creationId xmlns:p14="http://schemas.microsoft.com/office/powerpoint/2010/main" val="4012547621"/>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317D2-A257-4B1B-951D-73D982B5FE12}" type="slidenum">
              <a:rPr lang="en-US"/>
              <a:pPr/>
              <a:t>324</a:t>
            </a:fld>
            <a:endParaRPr lang="en-US"/>
          </a:p>
        </p:txBody>
      </p:sp>
      <p:sp>
        <p:nvSpPr>
          <p:cNvPr id="115714" name="Rectangle 2"/>
          <p:cNvSpPr txBox="1">
            <a:spLocks noGrp="1" noRot="1" noChangeAspect="1" noChangeArrowheads="1" noTextEdit="1"/>
          </p:cNvSpPr>
          <p:nvPr>
            <p:ph type="sldImg"/>
          </p:nvPr>
        </p:nvSpPr>
        <p:spPr>
          <a:xfrm>
            <a:off x="1141413" y="684213"/>
            <a:ext cx="4567237" cy="3425825"/>
          </a:xfrm>
          <a:ln/>
        </p:spPr>
      </p:sp>
      <p:sp>
        <p:nvSpPr>
          <p:cNvPr id="115715" name="Text Box 3"/>
          <p:cNvSpPr txBox="1">
            <a:spLocks noGrp="1" noChangeArrowheads="1"/>
          </p:cNvSpPr>
          <p:nvPr>
            <p:ph type="body" idx="1"/>
          </p:nvPr>
        </p:nvSpPr>
        <p:spPr>
          <a:xfrm>
            <a:off x="914400" y="4343400"/>
            <a:ext cx="5021263" cy="4029075"/>
          </a:xfrm>
          <a:noFill/>
          <a:ln/>
        </p:spPr>
        <p:txBody>
          <a:bodyPr wrap="none" anchor="ctr"/>
          <a:lstStyle/>
          <a:p>
            <a:pPr>
              <a:lnSpc>
                <a:spcPct val="186000"/>
              </a:lnSpc>
            </a:pPr>
            <a:r>
              <a:rPr lang="en-GB">
                <a:cs typeface="Arial" pitchFamily="34" charset="0"/>
              </a:rPr>
              <a:t>People react to chaos and uncertainty in different ways.</a:t>
            </a:r>
          </a:p>
          <a:p>
            <a:pPr>
              <a:lnSpc>
                <a:spcPct val="186000"/>
              </a:lnSpc>
              <a:spcBef>
                <a:spcPts val="700"/>
              </a:spcBef>
            </a:pPr>
            <a:r>
              <a:rPr lang="en-GB">
                <a:cs typeface="Arial" pitchFamily="34" charset="0"/>
              </a:rPr>
              <a:t>Testers have to be flexible and be able to drop things when blocked and move on to another thing that is not blocked. </a:t>
            </a:r>
          </a:p>
          <a:p>
            <a:endParaRPr lang="en-US"/>
          </a:p>
        </p:txBody>
      </p:sp>
    </p:spTree>
    <p:extLst>
      <p:ext uri="{BB962C8B-B14F-4D97-AF65-F5344CB8AC3E}">
        <p14:creationId xmlns:p14="http://schemas.microsoft.com/office/powerpoint/2010/main" val="869448756"/>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8FA71-FA6C-40C6-B8F3-B1A6899716AE}" type="slidenum">
              <a:rPr lang="en-US"/>
              <a:pPr/>
              <a:t>325</a:t>
            </a:fld>
            <a:endParaRPr lang="en-US"/>
          </a:p>
        </p:txBody>
      </p:sp>
      <p:sp>
        <p:nvSpPr>
          <p:cNvPr id="117762" name="Rectangle 2"/>
          <p:cNvSpPr txBox="1">
            <a:spLocks noGrp="1" noRot="1" noChangeAspect="1" noChangeArrowheads="1" noTextEdit="1"/>
          </p:cNvSpPr>
          <p:nvPr>
            <p:ph type="sldImg"/>
          </p:nvPr>
        </p:nvSpPr>
        <p:spPr>
          <a:xfrm>
            <a:off x="1141413" y="684213"/>
            <a:ext cx="4567237" cy="3425825"/>
          </a:xfrm>
          <a:ln/>
        </p:spPr>
      </p:sp>
      <p:sp>
        <p:nvSpPr>
          <p:cNvPr id="117763" name="Text Box 3"/>
          <p:cNvSpPr txBox="1">
            <a:spLocks noGrp="1" noChangeArrowheads="1"/>
          </p:cNvSpPr>
          <p:nvPr>
            <p:ph type="body" idx="1"/>
          </p:nvPr>
        </p:nvSpPr>
        <p:spPr>
          <a:xfrm>
            <a:off x="914400" y="4343400"/>
            <a:ext cx="5021263" cy="4029075"/>
          </a:xfrm>
          <a:noFill/>
          <a:ln/>
        </p:spPr>
        <p:txBody>
          <a:bodyPr wrap="none" anchor="ctr"/>
          <a:lstStyle/>
          <a:p>
            <a:r>
              <a:rPr lang="en-US" b="1"/>
              <a:t>Stubbornness:</a:t>
            </a:r>
          </a:p>
          <a:p>
            <a:pPr>
              <a:lnSpc>
                <a:spcPct val="186000"/>
              </a:lnSpc>
            </a:pPr>
            <a:r>
              <a:rPr lang="en-GB">
                <a:cs typeface="Arial" pitchFamily="34" charset="0"/>
              </a:rPr>
              <a:t>Ability to reach compromises and consensus can be at the expense of tenacity</a:t>
            </a:r>
          </a:p>
          <a:p>
            <a:pPr>
              <a:lnSpc>
                <a:spcPct val="186000"/>
              </a:lnSpc>
              <a:spcBef>
                <a:spcPts val="800"/>
              </a:spcBef>
            </a:pPr>
            <a:r>
              <a:rPr lang="en-GB">
                <a:cs typeface="Arial" pitchFamily="34" charset="0"/>
              </a:rPr>
              <a:t>Best testers are both socially adept and tenacious where it matters</a:t>
            </a:r>
          </a:p>
          <a:p>
            <a:pPr>
              <a:lnSpc>
                <a:spcPct val="186000"/>
              </a:lnSpc>
              <a:spcBef>
                <a:spcPts val="800"/>
              </a:spcBef>
            </a:pPr>
            <a:r>
              <a:rPr lang="en-GB">
                <a:cs typeface="Arial" pitchFamily="34" charset="0"/>
              </a:rPr>
              <a:t>Best testers are so skilful at it that the programmer never realizes they’ve been had</a:t>
            </a:r>
          </a:p>
          <a:p>
            <a:pPr>
              <a:lnSpc>
                <a:spcPct val="186000"/>
              </a:lnSpc>
              <a:spcBef>
                <a:spcPts val="800"/>
              </a:spcBef>
            </a:pPr>
            <a:r>
              <a:rPr lang="en-GB" b="1">
                <a:cs typeface="Arial" pitchFamily="34" charset="0"/>
              </a:rPr>
              <a:t>Organized:</a:t>
            </a:r>
          </a:p>
          <a:p>
            <a:pPr>
              <a:lnSpc>
                <a:spcPct val="176000"/>
              </a:lnSpc>
            </a:pPr>
            <a:r>
              <a:rPr lang="en-GB">
                <a:cs typeface="Arial" pitchFamily="34" charset="0"/>
              </a:rPr>
              <a:t>There’s just too much to keep track off than trust to memory.</a:t>
            </a:r>
          </a:p>
          <a:p>
            <a:pPr>
              <a:lnSpc>
                <a:spcPct val="176000"/>
              </a:lnSpc>
              <a:spcBef>
                <a:spcPts val="800"/>
              </a:spcBef>
            </a:pPr>
            <a:r>
              <a:rPr lang="en-GB">
                <a:cs typeface="Arial" pitchFamily="34" charset="0"/>
              </a:rPr>
              <a:t>Good testers use files, databases and all the other accoutrement of an organized mind. </a:t>
            </a:r>
          </a:p>
          <a:p>
            <a:pPr>
              <a:lnSpc>
                <a:spcPct val="186000"/>
              </a:lnSpc>
              <a:spcBef>
                <a:spcPts val="800"/>
              </a:spcBef>
            </a:pPr>
            <a:endParaRPr lang="en-GB">
              <a:cs typeface="Arial" pitchFamily="34" charset="0"/>
            </a:endParaRPr>
          </a:p>
          <a:p>
            <a:pPr lvl="1"/>
            <a:r>
              <a:rPr lang="en-GB"/>
              <a:t>We can be an effective programmer even if we are hostile and anti-social; that won’t work for a tester</a:t>
            </a:r>
          </a:p>
          <a:p>
            <a:pPr lvl="1"/>
            <a:r>
              <a:rPr lang="en-GB"/>
              <a:t>Sense of humour and a thick skin will help the tester to survive. </a:t>
            </a:r>
          </a:p>
          <a:p>
            <a:pPr lvl="1"/>
            <a:r>
              <a:rPr lang="en-GB"/>
              <a:t>Testers may have to be diplomatic when confronting a programmer with a fundamental goof up. </a:t>
            </a:r>
          </a:p>
          <a:p>
            <a:pPr lvl="1"/>
            <a:r>
              <a:rPr lang="en-GB"/>
              <a:t>Diplomacy, tact, a ready smile- all work for independent tester’s advantage.</a:t>
            </a:r>
          </a:p>
          <a:p>
            <a:endParaRPr lang="en-US"/>
          </a:p>
        </p:txBody>
      </p:sp>
    </p:spTree>
    <p:extLst>
      <p:ext uri="{BB962C8B-B14F-4D97-AF65-F5344CB8AC3E}">
        <p14:creationId xmlns:p14="http://schemas.microsoft.com/office/powerpoint/2010/main" val="3938251590"/>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6CCD7-DD1E-4E75-8E2E-891E0AEA3DFA}" type="slidenum">
              <a:rPr lang="en-US"/>
              <a:pPr/>
              <a:t>326</a:t>
            </a:fld>
            <a:endParaRPr lang="en-US"/>
          </a:p>
        </p:txBody>
      </p:sp>
      <p:sp>
        <p:nvSpPr>
          <p:cNvPr id="119810" name="Rectangle 2"/>
          <p:cNvSpPr txBox="1">
            <a:spLocks noGrp="1" noRot="1" noChangeAspect="1" noChangeArrowheads="1" noTextEdit="1"/>
          </p:cNvSpPr>
          <p:nvPr>
            <p:ph type="sldImg"/>
          </p:nvPr>
        </p:nvSpPr>
        <p:spPr>
          <a:xfrm>
            <a:off x="1141413" y="684213"/>
            <a:ext cx="4567237" cy="3425825"/>
          </a:xfrm>
          <a:ln/>
        </p:spPr>
      </p:sp>
      <p:sp>
        <p:nvSpPr>
          <p:cNvPr id="119811" name="Text Box 3"/>
          <p:cNvSpPr txBox="1">
            <a:spLocks noGrp="1" noChangeArrowheads="1"/>
          </p:cNvSpPr>
          <p:nvPr>
            <p:ph type="body" idx="1"/>
          </p:nvPr>
        </p:nvSpPr>
        <p:spPr>
          <a:xfrm>
            <a:off x="914400" y="4343400"/>
            <a:ext cx="5021263" cy="4029075"/>
          </a:xfrm>
          <a:noFill/>
          <a:ln/>
        </p:spPr>
        <p:txBody>
          <a:bodyPr wrap="none" anchor="ctr"/>
          <a:lstStyle/>
          <a:p>
            <a:pPr>
              <a:lnSpc>
                <a:spcPct val="176000"/>
              </a:lnSpc>
            </a:pPr>
            <a:r>
              <a:rPr lang="en-GB">
                <a:cs typeface="Arial" pitchFamily="34" charset="0"/>
              </a:rPr>
              <a:t>This doesn’t mean hostile. </a:t>
            </a:r>
          </a:p>
          <a:p>
            <a:pPr>
              <a:lnSpc>
                <a:spcPct val="176000"/>
              </a:lnSpc>
              <a:spcBef>
                <a:spcPts val="800"/>
              </a:spcBef>
            </a:pPr>
            <a:r>
              <a:rPr lang="en-GB">
                <a:cs typeface="Arial" pitchFamily="34" charset="0"/>
              </a:rPr>
              <a:t>Scepticism in the sense that nothing is taken for granted and that all is fit to be questioned. </a:t>
            </a:r>
          </a:p>
          <a:p>
            <a:pPr>
              <a:lnSpc>
                <a:spcPct val="176000"/>
              </a:lnSpc>
              <a:spcBef>
                <a:spcPts val="800"/>
              </a:spcBef>
            </a:pPr>
            <a:r>
              <a:rPr lang="en-GB">
                <a:cs typeface="Arial" pitchFamily="34" charset="0"/>
              </a:rPr>
              <a:t>Only tangible evidence in documents, specifications, code and test results matter</a:t>
            </a:r>
          </a:p>
          <a:p>
            <a:endParaRPr lang="en-US"/>
          </a:p>
        </p:txBody>
      </p:sp>
    </p:spTree>
    <p:extLst>
      <p:ext uri="{BB962C8B-B14F-4D97-AF65-F5344CB8AC3E}">
        <p14:creationId xmlns:p14="http://schemas.microsoft.com/office/powerpoint/2010/main" val="373822529"/>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B663E-C1B8-49C8-B5A5-623FA4F4B97B}" type="slidenum">
              <a:rPr lang="en-US"/>
              <a:pPr/>
              <a:t>327</a:t>
            </a:fld>
            <a:endParaRPr lang="en-US"/>
          </a:p>
        </p:txBody>
      </p:sp>
      <p:sp>
        <p:nvSpPr>
          <p:cNvPr id="121858" name="Rectangle 2"/>
          <p:cNvSpPr txBox="1">
            <a:spLocks noGrp="1" noRot="1" noChangeAspect="1" noChangeArrowheads="1" noTextEdit="1"/>
          </p:cNvSpPr>
          <p:nvPr>
            <p:ph type="sldImg"/>
          </p:nvPr>
        </p:nvSpPr>
        <p:spPr>
          <a:xfrm>
            <a:off x="1141413" y="684213"/>
            <a:ext cx="4567237" cy="3425825"/>
          </a:xfrm>
          <a:ln/>
        </p:spPr>
      </p:sp>
      <p:sp>
        <p:nvSpPr>
          <p:cNvPr id="121859" name="Text Box 3"/>
          <p:cNvSpPr txBox="1">
            <a:spLocks noGrp="1" noChangeArrowheads="1"/>
          </p:cNvSpPr>
          <p:nvPr>
            <p:ph type="body" idx="1"/>
          </p:nvPr>
        </p:nvSpPr>
        <p:spPr>
          <a:xfrm>
            <a:off x="914400" y="4343400"/>
            <a:ext cx="5021263" cy="4029075"/>
          </a:xfrm>
          <a:noFill/>
          <a:ln/>
        </p:spPr>
        <p:txBody>
          <a:bodyPr wrap="none" anchor="ctr"/>
          <a:lstStyle/>
          <a:p>
            <a:pPr>
              <a:lnSpc>
                <a:spcPct val="136000"/>
              </a:lnSpc>
            </a:pPr>
            <a:r>
              <a:rPr lang="en-GB"/>
              <a:t>Test Managers must check in their team because they tend to pay too much one-sided attention on the job they do.</a:t>
            </a:r>
          </a:p>
          <a:p>
            <a:pPr>
              <a:lnSpc>
                <a:spcPct val="136000"/>
              </a:lnSpc>
            </a:pPr>
            <a:r>
              <a:rPr lang="en-GB"/>
              <a:t>One side attention for the optimization of test automation, enhancement of the test environment and technically challenging tasks.</a:t>
            </a:r>
          </a:p>
          <a:p>
            <a:pPr>
              <a:lnSpc>
                <a:spcPct val="136000"/>
              </a:lnSpc>
            </a:pPr>
            <a:r>
              <a:rPr lang="en-GB"/>
              <a:t>As a result they loose sight of the application that is to be tested and that test resources are not deployed as they should be.</a:t>
            </a:r>
          </a:p>
          <a:p>
            <a:endParaRPr lang="en-US"/>
          </a:p>
        </p:txBody>
      </p:sp>
    </p:spTree>
    <p:extLst>
      <p:ext uri="{BB962C8B-B14F-4D97-AF65-F5344CB8AC3E}">
        <p14:creationId xmlns:p14="http://schemas.microsoft.com/office/powerpoint/2010/main" val="2167002366"/>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324DC-C157-4247-944F-35883C4AD32E}" type="slidenum">
              <a:rPr lang="en-US"/>
              <a:pPr/>
              <a:t>328</a:t>
            </a:fld>
            <a:endParaRPr lang="en-US"/>
          </a:p>
        </p:txBody>
      </p:sp>
      <p:sp>
        <p:nvSpPr>
          <p:cNvPr id="123906" name="Rectangle 2"/>
          <p:cNvSpPr txBox="1">
            <a:spLocks noGrp="1" noRot="1" noChangeAspect="1" noChangeArrowheads="1" noTextEdit="1"/>
          </p:cNvSpPr>
          <p:nvPr>
            <p:ph type="sldImg"/>
          </p:nvPr>
        </p:nvSpPr>
        <p:spPr>
          <a:xfrm>
            <a:off x="1141413" y="684213"/>
            <a:ext cx="4567237" cy="3425825"/>
          </a:xfrm>
          <a:ln/>
        </p:spPr>
      </p:sp>
      <p:sp>
        <p:nvSpPr>
          <p:cNvPr id="123907" name="Text Box 3"/>
          <p:cNvSpPr txBox="1">
            <a:spLocks noGrp="1" noChangeArrowheads="1"/>
          </p:cNvSpPr>
          <p:nvPr>
            <p:ph type="body" idx="1"/>
          </p:nvPr>
        </p:nvSpPr>
        <p:spPr>
          <a:xfrm>
            <a:off x="914400" y="4343400"/>
            <a:ext cx="5021263" cy="4029075"/>
          </a:xfrm>
          <a:noFill/>
          <a:ln/>
        </p:spPr>
        <p:txBody>
          <a:bodyPr wrap="none" anchor="ctr"/>
          <a:lstStyle/>
          <a:p>
            <a:pPr>
              <a:lnSpc>
                <a:spcPct val="173000"/>
              </a:lnSpc>
            </a:pPr>
            <a:r>
              <a:rPr lang="en-GB"/>
              <a:t>Application and domain experts know the technical and operational background and context of the system under test</a:t>
            </a:r>
          </a:p>
          <a:p>
            <a:pPr>
              <a:lnSpc>
                <a:spcPct val="173000"/>
              </a:lnSpc>
            </a:pPr>
            <a:r>
              <a:rPr lang="en-GB"/>
              <a:t>They often have in depth knowledge about testing non-functional requirements such as system usability or performance because they may have some prior experiences working with a previous version of the system.</a:t>
            </a:r>
          </a:p>
          <a:p>
            <a:pPr>
              <a:lnSpc>
                <a:spcPct val="173000"/>
              </a:lnSpc>
            </a:pPr>
            <a:r>
              <a:rPr lang="en-GB"/>
              <a:t>They have a good understanding of how the system performs its tasks.</a:t>
            </a:r>
          </a:p>
          <a:p>
            <a:endParaRPr lang="en-US"/>
          </a:p>
        </p:txBody>
      </p:sp>
    </p:spTree>
    <p:extLst>
      <p:ext uri="{BB962C8B-B14F-4D97-AF65-F5344CB8AC3E}">
        <p14:creationId xmlns:p14="http://schemas.microsoft.com/office/powerpoint/2010/main" val="1995688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BBFF3-F1A7-433B-8A7B-D77481F9276B}" type="slidenum">
              <a:rPr lang="en-US"/>
              <a:pPr/>
              <a:t>32</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a:t>Taking the above example: we have different columns like sequence, source, script event, evaluation criteria and comments. </a:t>
            </a:r>
          </a:p>
          <a:p>
            <a:r>
              <a:rPr lang="en-US"/>
              <a:t>The explanation provided in the table enables a tester to design the test cases or test scripts effectively. </a:t>
            </a:r>
          </a:p>
          <a:p>
            <a:r>
              <a:rPr lang="en-US"/>
              <a:t>Lets take the first column in that. Where the source for providing input is a data entry clerk. The procedure of script event is that the data entry clerk enters an invalid customer order. The criteria for evaluation is that the customer number should be rejected as invalid. The comments column provides a suggestion stating help routine will help to locate the proper customer number</a:t>
            </a:r>
          </a:p>
        </p:txBody>
      </p:sp>
    </p:spTree>
    <p:extLst>
      <p:ext uri="{BB962C8B-B14F-4D97-AF65-F5344CB8AC3E}">
        <p14:creationId xmlns:p14="http://schemas.microsoft.com/office/powerpoint/2010/main" val="2230143436"/>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82596-9075-4D54-BB27-0D8D67008DD1}" type="slidenum">
              <a:rPr lang="en-US"/>
              <a:pPr/>
              <a:t>329</a:t>
            </a:fld>
            <a:endParaRPr lang="en-US"/>
          </a:p>
        </p:txBody>
      </p:sp>
      <p:sp>
        <p:nvSpPr>
          <p:cNvPr id="125954" name="Rectangle 2"/>
          <p:cNvSpPr txBox="1">
            <a:spLocks noGrp="1" noRot="1" noChangeAspect="1" noChangeArrowheads="1" noTextEdit="1"/>
          </p:cNvSpPr>
          <p:nvPr>
            <p:ph type="sldImg"/>
          </p:nvPr>
        </p:nvSpPr>
        <p:spPr>
          <a:xfrm>
            <a:off x="1141413" y="684213"/>
            <a:ext cx="4567237" cy="3425825"/>
          </a:xfrm>
          <a:ln/>
        </p:spPr>
      </p:sp>
      <p:sp>
        <p:nvSpPr>
          <p:cNvPr id="125955" name="Text Box 3"/>
          <p:cNvSpPr txBox="1">
            <a:spLocks noGrp="1" noChangeArrowheads="1"/>
          </p:cNvSpPr>
          <p:nvPr>
            <p:ph type="body" idx="1"/>
          </p:nvPr>
        </p:nvSpPr>
        <p:spPr>
          <a:xfrm>
            <a:off x="914400" y="4343400"/>
            <a:ext cx="5021263" cy="4029075"/>
          </a:xfrm>
          <a:noFill/>
          <a:ln/>
        </p:spPr>
        <p:txBody>
          <a:bodyPr wrap="none" anchor="ctr"/>
          <a:lstStyle/>
          <a:p>
            <a:pPr lvl="1"/>
            <a:r>
              <a:rPr lang="en-GB"/>
              <a:t>They are experienced PC users, but not IT experts</a:t>
            </a:r>
          </a:p>
          <a:p>
            <a:pPr lvl="1"/>
            <a:r>
              <a:rPr lang="en-GB"/>
              <a:t>They can assist in specification and execution of technically relevant test cases and do a good job in system or acceptance testing</a:t>
            </a:r>
          </a:p>
          <a:p>
            <a:endParaRPr lang="en-US"/>
          </a:p>
        </p:txBody>
      </p:sp>
    </p:spTree>
    <p:extLst>
      <p:ext uri="{BB962C8B-B14F-4D97-AF65-F5344CB8AC3E}">
        <p14:creationId xmlns:p14="http://schemas.microsoft.com/office/powerpoint/2010/main" val="3945175751"/>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59947-82A9-4583-B0A2-2FBC88583FAC}" type="slidenum">
              <a:rPr lang="en-US"/>
              <a:pPr/>
              <a:t>330</a:t>
            </a:fld>
            <a:endParaRPr lang="en-US"/>
          </a:p>
        </p:txBody>
      </p:sp>
      <p:sp>
        <p:nvSpPr>
          <p:cNvPr id="128002" name="Rectangle 2"/>
          <p:cNvSpPr txBox="1">
            <a:spLocks noGrp="1" noRot="1" noChangeAspect="1" noChangeArrowheads="1" noTextEdit="1"/>
          </p:cNvSpPr>
          <p:nvPr>
            <p:ph type="sldImg"/>
          </p:nvPr>
        </p:nvSpPr>
        <p:spPr>
          <a:xfrm>
            <a:off x="1141413" y="684213"/>
            <a:ext cx="4567237" cy="3425825"/>
          </a:xfrm>
          <a:ln/>
        </p:spPr>
      </p:sp>
      <p:sp>
        <p:nvSpPr>
          <p:cNvPr id="128003" name="Text Box 3"/>
          <p:cNvSpPr txBox="1">
            <a:spLocks noGrp="1" noChangeArrowheads="1"/>
          </p:cNvSpPr>
          <p:nvPr>
            <p:ph type="body" idx="1"/>
          </p:nvPr>
        </p:nvSpPr>
        <p:spPr>
          <a:xfrm>
            <a:off x="914400" y="4343400"/>
            <a:ext cx="5021263" cy="4029075"/>
          </a:xfrm>
          <a:noFill/>
          <a:ln/>
        </p:spPr>
        <p:txBody>
          <a:bodyPr wrap="none" anchor="ctr"/>
          <a:lstStyle/>
          <a:p>
            <a:pPr>
              <a:lnSpc>
                <a:spcPct val="136000"/>
              </a:lnSpc>
            </a:pPr>
            <a:r>
              <a:rPr lang="en-GB"/>
              <a:t>Most companies consciously delegate user-oriented tests to laymen</a:t>
            </a:r>
          </a:p>
          <a:p>
            <a:pPr>
              <a:lnSpc>
                <a:spcPct val="136000"/>
              </a:lnSpc>
            </a:pPr>
            <a:r>
              <a:rPr lang="en-GB"/>
              <a:t>This works only if the test specification is up-to-date and very detail and if testing is accompanied and supervised in detail by an experienced test manager. </a:t>
            </a:r>
          </a:p>
          <a:p>
            <a:pPr>
              <a:lnSpc>
                <a:spcPct val="136000"/>
              </a:lnSpc>
            </a:pPr>
            <a:r>
              <a:rPr lang="en-GB"/>
              <a:t>In all other cases, this approach will yield suboptimal results especially when it comes to detecting failures</a:t>
            </a:r>
          </a:p>
          <a:p>
            <a:pPr>
              <a:lnSpc>
                <a:spcPct val="136000"/>
              </a:lnSpc>
            </a:pPr>
            <a:r>
              <a:rPr lang="en-GB"/>
              <a:t>Experiences says laymen does not have necessary perception and requires more effort in matching the team’s expectations</a:t>
            </a:r>
          </a:p>
          <a:p>
            <a:endParaRPr lang="en-US"/>
          </a:p>
        </p:txBody>
      </p:sp>
    </p:spTree>
    <p:extLst>
      <p:ext uri="{BB962C8B-B14F-4D97-AF65-F5344CB8AC3E}">
        <p14:creationId xmlns:p14="http://schemas.microsoft.com/office/powerpoint/2010/main" val="4222904838"/>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630B3-49BA-4E38-8255-B4FFB722B783}" type="slidenum">
              <a:rPr lang="en-US"/>
              <a:pPr/>
              <a:t>331</a:t>
            </a:fld>
            <a:endParaRPr lang="en-US"/>
          </a:p>
        </p:txBody>
      </p:sp>
      <p:sp>
        <p:nvSpPr>
          <p:cNvPr id="130050" name="Rectangle 2"/>
          <p:cNvSpPr txBox="1">
            <a:spLocks noGrp="1" noRot="1" noChangeAspect="1" noChangeArrowheads="1" noTextEdit="1"/>
          </p:cNvSpPr>
          <p:nvPr>
            <p:ph type="sldImg"/>
          </p:nvPr>
        </p:nvSpPr>
        <p:spPr>
          <a:xfrm>
            <a:off x="1141413" y="684213"/>
            <a:ext cx="4567237" cy="3425825"/>
          </a:xfrm>
          <a:ln/>
        </p:spPr>
      </p:sp>
      <p:sp>
        <p:nvSpPr>
          <p:cNvPr id="130051" name="Text Box 3"/>
          <p:cNvSpPr txBox="1">
            <a:spLocks noGrp="1" noChangeArrowheads="1"/>
          </p:cNvSpPr>
          <p:nvPr>
            <p:ph type="body" idx="1"/>
          </p:nvPr>
        </p:nvSpPr>
        <p:spPr>
          <a:xfrm>
            <a:off x="914400" y="4343400"/>
            <a:ext cx="5021263" cy="4029075"/>
          </a:xfrm>
          <a:noFill/>
          <a:ln/>
        </p:spPr>
        <p:txBody>
          <a:bodyPr wrap="none" anchor="ctr"/>
          <a:lstStyle/>
          <a:p>
            <a:pPr>
              <a:lnSpc>
                <a:spcPct val="156000"/>
              </a:lnSpc>
            </a:pPr>
            <a:r>
              <a:rPr lang="en-GB"/>
              <a:t>Software testers should have a sound knowledge or training in the area of  software testing</a:t>
            </a:r>
          </a:p>
          <a:p>
            <a:pPr>
              <a:lnSpc>
                <a:spcPct val="156000"/>
              </a:lnSpc>
            </a:pPr>
            <a:r>
              <a:rPr lang="en-GB"/>
              <a:t>All members of the test team should have at least obtained </a:t>
            </a:r>
            <a:r>
              <a:rPr lang="en-GB" err="1"/>
              <a:t>MiLK</a:t>
            </a:r>
            <a:r>
              <a:rPr lang="en-GB"/>
              <a:t> Certified</a:t>
            </a:r>
          </a:p>
          <a:p>
            <a:pPr>
              <a:lnSpc>
                <a:spcPct val="156000"/>
              </a:lnSpc>
            </a:pPr>
            <a:r>
              <a:rPr lang="en-GB"/>
              <a:t>Some members should require additional role-related in-depth knowledge provided by the Advanced Level L1S Concepts</a:t>
            </a:r>
          </a:p>
          <a:p>
            <a:endParaRPr lang="en-US"/>
          </a:p>
        </p:txBody>
      </p:sp>
    </p:spTree>
    <p:extLst>
      <p:ext uri="{BB962C8B-B14F-4D97-AF65-F5344CB8AC3E}">
        <p14:creationId xmlns:p14="http://schemas.microsoft.com/office/powerpoint/2010/main" val="4131203665"/>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DD636-95E8-436C-AB11-2DE53A4EE4CB}" type="slidenum">
              <a:rPr lang="en-US"/>
              <a:pPr/>
              <a:t>332</a:t>
            </a:fld>
            <a:endParaRPr lang="en-US"/>
          </a:p>
        </p:txBody>
      </p:sp>
      <p:sp>
        <p:nvSpPr>
          <p:cNvPr id="132098" name="Rectangle 2"/>
          <p:cNvSpPr txBox="1">
            <a:spLocks noGrp="1" noRot="1" noChangeAspect="1" noChangeArrowheads="1" noTextEdit="1"/>
          </p:cNvSpPr>
          <p:nvPr>
            <p:ph type="sldImg"/>
          </p:nvPr>
        </p:nvSpPr>
        <p:spPr>
          <a:xfrm>
            <a:off x="1141413" y="684213"/>
            <a:ext cx="4567237" cy="3425825"/>
          </a:xfrm>
          <a:ln/>
        </p:spPr>
      </p:sp>
      <p:sp>
        <p:nvSpPr>
          <p:cNvPr id="132099"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sz="1000"/>
              <a:t>In order to be successful, the tester is required to have social competence. The following are some important and helpful character traits for the tester:</a:t>
            </a:r>
          </a:p>
          <a:p>
            <a:pPr lvl="1">
              <a:lnSpc>
                <a:spcPct val="163000"/>
              </a:lnSpc>
            </a:pPr>
            <a:r>
              <a:rPr lang="en-GB"/>
              <a:t>The ability to familiarize himself quickly with complex domains and applications</a:t>
            </a:r>
          </a:p>
          <a:p>
            <a:pPr lvl="1">
              <a:lnSpc>
                <a:spcPct val="163000"/>
              </a:lnSpc>
            </a:pPr>
            <a:r>
              <a:rPr lang="en-GB"/>
              <a:t>The ability to detect defects</a:t>
            </a:r>
          </a:p>
          <a:p>
            <a:pPr lvl="1">
              <a:lnSpc>
                <a:spcPct val="163000"/>
              </a:lnSpc>
            </a:pPr>
            <a:r>
              <a:rPr lang="en-GB"/>
              <a:t>The ability to cope with and voice criticism adequately</a:t>
            </a:r>
          </a:p>
          <a:p>
            <a:pPr lvl="1">
              <a:lnSpc>
                <a:spcPct val="163000"/>
              </a:lnSpc>
            </a:pPr>
            <a:endParaRPr lang="en-GB"/>
          </a:p>
          <a:p>
            <a:pPr lvl="1">
              <a:lnSpc>
                <a:spcPct val="163000"/>
              </a:lnSpc>
            </a:pPr>
            <a:r>
              <a:rPr lang="en-GB"/>
              <a:t>In general, we have to be competent enough to handle all situations</a:t>
            </a:r>
          </a:p>
          <a:p>
            <a:endParaRPr lang="en-US"/>
          </a:p>
        </p:txBody>
      </p:sp>
    </p:spTree>
    <p:extLst>
      <p:ext uri="{BB962C8B-B14F-4D97-AF65-F5344CB8AC3E}">
        <p14:creationId xmlns:p14="http://schemas.microsoft.com/office/powerpoint/2010/main" val="3840246551"/>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6BCF8-FDD1-4813-BBCF-FED1ABB1E3F8}" type="slidenum">
              <a:rPr lang="en-US"/>
              <a:pPr/>
              <a:t>333</a:t>
            </a:fld>
            <a:endParaRPr lang="en-US"/>
          </a:p>
        </p:txBody>
      </p:sp>
      <p:sp>
        <p:nvSpPr>
          <p:cNvPr id="134146" name="Rectangle 2"/>
          <p:cNvSpPr txBox="1">
            <a:spLocks noGrp="1" noRot="1" noChangeAspect="1" noChangeArrowheads="1" noTextEdit="1"/>
          </p:cNvSpPr>
          <p:nvPr>
            <p:ph type="sldImg"/>
          </p:nvPr>
        </p:nvSpPr>
        <p:spPr>
          <a:xfrm>
            <a:off x="1141413" y="684213"/>
            <a:ext cx="4567237" cy="3425825"/>
          </a:xfrm>
          <a:ln/>
        </p:spPr>
      </p:sp>
      <p:sp>
        <p:nvSpPr>
          <p:cNvPr id="134147" name="Text Box 3"/>
          <p:cNvSpPr txBox="1">
            <a:spLocks noGrp="1" noChangeArrowheads="1"/>
          </p:cNvSpPr>
          <p:nvPr>
            <p:ph type="body" idx="1"/>
          </p:nvPr>
        </p:nvSpPr>
        <p:spPr>
          <a:xfrm>
            <a:off x="914400" y="4343400"/>
            <a:ext cx="5021263" cy="4029075"/>
          </a:xfrm>
          <a:noFill/>
          <a:ln/>
        </p:spPr>
        <p:txBody>
          <a:bodyPr wrap="none" anchor="ctr"/>
          <a:lstStyle/>
          <a:p>
            <a:r>
              <a:rPr lang="en-GB"/>
              <a:t>The ability to distinguish essentials from nonessentials and the courage to leave out what is less important</a:t>
            </a:r>
          </a:p>
          <a:p>
            <a:r>
              <a:rPr lang="en-GB"/>
              <a:t>Discipline, exactitude, patience, frustration tolerance etc.,</a:t>
            </a:r>
          </a:p>
          <a:p>
            <a:r>
              <a:rPr lang="en-GB"/>
              <a:t>The ability to work in a team and ability to communicate</a:t>
            </a:r>
          </a:p>
          <a:p>
            <a:endParaRPr lang="en-US"/>
          </a:p>
        </p:txBody>
      </p:sp>
    </p:spTree>
    <p:extLst>
      <p:ext uri="{BB962C8B-B14F-4D97-AF65-F5344CB8AC3E}">
        <p14:creationId xmlns:p14="http://schemas.microsoft.com/office/powerpoint/2010/main" val="3383228535"/>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AF513-6CA1-4D8B-B7A8-6E6DE70290D3}" type="slidenum">
              <a:rPr lang="en-US"/>
              <a:pPr/>
              <a:t>334</a:t>
            </a:fld>
            <a:endParaRPr lang="en-US"/>
          </a:p>
        </p:txBody>
      </p:sp>
      <p:sp>
        <p:nvSpPr>
          <p:cNvPr id="136194" name="Rectangle 2"/>
          <p:cNvSpPr txBox="1">
            <a:spLocks noGrp="1" noRot="1" noChangeAspect="1" noChangeArrowheads="1" noTextEdit="1"/>
          </p:cNvSpPr>
          <p:nvPr>
            <p:ph type="sldImg"/>
          </p:nvPr>
        </p:nvSpPr>
        <p:spPr>
          <a:xfrm>
            <a:off x="1141413" y="684213"/>
            <a:ext cx="4567237" cy="3425825"/>
          </a:xfrm>
          <a:ln/>
        </p:spPr>
      </p:sp>
      <p:sp>
        <p:nvSpPr>
          <p:cNvPr id="136195"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The Test Manager leads the test team</a:t>
            </a:r>
          </a:p>
          <a:p>
            <a:pPr>
              <a:lnSpc>
                <a:spcPct val="143000"/>
              </a:lnSpc>
            </a:pPr>
            <a:r>
              <a:rPr lang="en-GB"/>
              <a:t>He is responsible for creation of test schedule and its technical and on-time implementation</a:t>
            </a:r>
          </a:p>
          <a:p>
            <a:pPr>
              <a:lnSpc>
                <a:spcPct val="143000"/>
              </a:lnSpc>
            </a:pPr>
            <a:r>
              <a:rPr lang="en-GB"/>
              <a:t>He reports test status and test results to the project manager, product manager or development leader.</a:t>
            </a:r>
          </a:p>
          <a:p>
            <a:pPr>
              <a:lnSpc>
                <a:spcPct val="143000"/>
              </a:lnSpc>
            </a:pPr>
            <a:r>
              <a:rPr lang="en-GB"/>
              <a:t>He should have experience in test planning, test control and test process improvement</a:t>
            </a:r>
          </a:p>
          <a:p>
            <a:pPr>
              <a:lnSpc>
                <a:spcPct val="143000"/>
              </a:lnSpc>
            </a:pPr>
            <a:r>
              <a:rPr lang="en-GB"/>
              <a:t>He should have knowledge and practical experience in general methods of software testing, quality management, project management and human resource management</a:t>
            </a:r>
          </a:p>
          <a:p>
            <a:endParaRPr lang="en-US"/>
          </a:p>
        </p:txBody>
      </p:sp>
    </p:spTree>
    <p:extLst>
      <p:ext uri="{BB962C8B-B14F-4D97-AF65-F5344CB8AC3E}">
        <p14:creationId xmlns:p14="http://schemas.microsoft.com/office/powerpoint/2010/main" val="1194346726"/>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6EDE8-90E0-4862-BF29-7F219A5D14F3}" type="slidenum">
              <a:rPr lang="en-US"/>
              <a:pPr/>
              <a:t>335</a:t>
            </a:fld>
            <a:endParaRPr lang="en-US"/>
          </a:p>
        </p:txBody>
      </p:sp>
      <p:sp>
        <p:nvSpPr>
          <p:cNvPr id="138242" name="Rectangle 2"/>
          <p:cNvSpPr txBox="1">
            <a:spLocks noGrp="1" noRot="1" noChangeAspect="1" noChangeArrowheads="1" noTextEdit="1"/>
          </p:cNvSpPr>
          <p:nvPr>
            <p:ph type="sldImg"/>
          </p:nvPr>
        </p:nvSpPr>
        <p:spPr>
          <a:xfrm>
            <a:off x="1141413" y="684213"/>
            <a:ext cx="4567237" cy="3425825"/>
          </a:xfrm>
          <a:ln/>
        </p:spPr>
      </p:sp>
      <p:sp>
        <p:nvSpPr>
          <p:cNvPr id="138243" name="Text Box 3"/>
          <p:cNvSpPr txBox="1">
            <a:spLocks noGrp="1" noChangeArrowheads="1"/>
          </p:cNvSpPr>
          <p:nvPr>
            <p:ph type="body" idx="1"/>
          </p:nvPr>
        </p:nvSpPr>
        <p:spPr>
          <a:xfrm>
            <a:off x="914400" y="4343400"/>
            <a:ext cx="5021263" cy="4029075"/>
          </a:xfrm>
          <a:noFill/>
          <a:ln/>
        </p:spPr>
        <p:txBody>
          <a:bodyPr wrap="none" anchor="ctr"/>
          <a:lstStyle/>
          <a:p>
            <a:pPr>
              <a:lnSpc>
                <a:spcPct val="123000"/>
              </a:lnSpc>
            </a:pPr>
            <a:r>
              <a:rPr lang="en-GB"/>
              <a:t>The test designer is responsible for creation and maintainable of test specifications.</a:t>
            </a:r>
          </a:p>
          <a:p>
            <a:pPr>
              <a:lnSpc>
                <a:spcPct val="123000"/>
              </a:lnSpc>
            </a:pPr>
            <a:r>
              <a:rPr lang="en-GB"/>
              <a:t>His role involves identifying the appropriate test methods and the definition of a suitable test environment.</a:t>
            </a:r>
          </a:p>
          <a:p>
            <a:pPr>
              <a:lnSpc>
                <a:spcPct val="123000"/>
              </a:lnSpc>
            </a:pPr>
            <a:r>
              <a:rPr lang="en-GB"/>
              <a:t>He supports the test manager in creating test plan and test schedule.</a:t>
            </a:r>
          </a:p>
          <a:p>
            <a:pPr>
              <a:lnSpc>
                <a:spcPct val="123000"/>
              </a:lnSpc>
            </a:pPr>
            <a:r>
              <a:rPr lang="en-GB"/>
              <a:t>He must be a quick learner with complex application domains, requirement documents, functional specifications and system prototypes</a:t>
            </a:r>
          </a:p>
          <a:p>
            <a:pPr>
              <a:lnSpc>
                <a:spcPct val="123000"/>
              </a:lnSpc>
            </a:pPr>
            <a:r>
              <a:rPr lang="en-GB"/>
              <a:t>He must be able to comprehend the function and expected behaviour of the system under test</a:t>
            </a:r>
          </a:p>
          <a:p>
            <a:endParaRPr lang="en-US"/>
          </a:p>
        </p:txBody>
      </p:sp>
    </p:spTree>
    <p:extLst>
      <p:ext uri="{BB962C8B-B14F-4D97-AF65-F5344CB8AC3E}">
        <p14:creationId xmlns:p14="http://schemas.microsoft.com/office/powerpoint/2010/main" val="1753591692"/>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19BA6-F8AC-4137-9ACE-ABAF1DBAE175}" type="slidenum">
              <a:rPr lang="en-US"/>
              <a:pPr/>
              <a:t>336</a:t>
            </a:fld>
            <a:endParaRPr lang="en-US"/>
          </a:p>
        </p:txBody>
      </p:sp>
      <p:sp>
        <p:nvSpPr>
          <p:cNvPr id="140290" name="Rectangle 2"/>
          <p:cNvSpPr txBox="1">
            <a:spLocks noGrp="1" noRot="1" noChangeAspect="1" noChangeArrowheads="1" noTextEdit="1"/>
          </p:cNvSpPr>
          <p:nvPr>
            <p:ph type="sldImg"/>
          </p:nvPr>
        </p:nvSpPr>
        <p:spPr>
          <a:xfrm>
            <a:off x="1141413" y="684213"/>
            <a:ext cx="4567237" cy="3425825"/>
          </a:xfrm>
          <a:ln/>
        </p:spPr>
      </p:sp>
      <p:sp>
        <p:nvSpPr>
          <p:cNvPr id="140291" name="Text Box 3"/>
          <p:cNvSpPr txBox="1">
            <a:spLocks noGrp="1" noChangeArrowheads="1"/>
          </p:cNvSpPr>
          <p:nvPr>
            <p:ph type="body" idx="1"/>
          </p:nvPr>
        </p:nvSpPr>
        <p:spPr>
          <a:xfrm>
            <a:off x="914400" y="4343400"/>
            <a:ext cx="5021263" cy="4029075"/>
          </a:xfrm>
          <a:noFill/>
          <a:ln/>
        </p:spPr>
        <p:txBody>
          <a:bodyPr wrap="none" anchor="ctr"/>
          <a:lstStyle/>
          <a:p>
            <a:pPr>
              <a:lnSpc>
                <a:spcPct val="176000"/>
              </a:lnSpc>
            </a:pPr>
            <a:r>
              <a:rPr lang="en-GB"/>
              <a:t>He derives appropriate test cases and documents them in a way that they are fully traceable</a:t>
            </a:r>
          </a:p>
          <a:p>
            <a:pPr>
              <a:lnSpc>
                <a:spcPct val="176000"/>
              </a:lnSpc>
            </a:pPr>
            <a:r>
              <a:rPr lang="en-GB"/>
              <a:t>His main character traits is that he is able to distinguish important from less important information and set priorities. </a:t>
            </a:r>
          </a:p>
          <a:p>
            <a:endParaRPr lang="en-US"/>
          </a:p>
        </p:txBody>
      </p:sp>
    </p:spTree>
    <p:extLst>
      <p:ext uri="{BB962C8B-B14F-4D97-AF65-F5344CB8AC3E}">
        <p14:creationId xmlns:p14="http://schemas.microsoft.com/office/powerpoint/2010/main" val="4102248750"/>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B5B0B-83AB-4013-A17D-0F21362986FE}" type="slidenum">
              <a:rPr lang="en-US"/>
              <a:pPr/>
              <a:t>337</a:t>
            </a:fld>
            <a:endParaRPr lang="en-US"/>
          </a:p>
        </p:txBody>
      </p:sp>
      <p:sp>
        <p:nvSpPr>
          <p:cNvPr id="142338" name="Rectangle 2"/>
          <p:cNvSpPr txBox="1">
            <a:spLocks noGrp="1" noRot="1" noChangeAspect="1" noChangeArrowheads="1" noTextEdit="1"/>
          </p:cNvSpPr>
          <p:nvPr>
            <p:ph type="sldImg"/>
          </p:nvPr>
        </p:nvSpPr>
        <p:spPr>
          <a:xfrm>
            <a:off x="1141413" y="684213"/>
            <a:ext cx="4567237" cy="3425825"/>
          </a:xfrm>
          <a:ln/>
        </p:spPr>
      </p:sp>
      <p:sp>
        <p:nvSpPr>
          <p:cNvPr id="142339" name="Text Box 3"/>
          <p:cNvSpPr txBox="1">
            <a:spLocks noGrp="1" noChangeArrowheads="1"/>
          </p:cNvSpPr>
          <p:nvPr>
            <p:ph type="body" idx="1"/>
          </p:nvPr>
        </p:nvSpPr>
        <p:spPr>
          <a:xfrm>
            <a:off x="914400" y="4343400"/>
            <a:ext cx="5021263" cy="4029075"/>
          </a:xfrm>
          <a:noFill/>
          <a:ln/>
        </p:spPr>
        <p:txBody>
          <a:bodyPr wrap="none" anchor="ctr"/>
          <a:lstStyle/>
          <a:p>
            <a:pPr>
              <a:lnSpc>
                <a:spcPct val="146000"/>
              </a:lnSpc>
            </a:pPr>
            <a:r>
              <a:rPr lang="en-GB"/>
              <a:t>The Test Automator is the test team's programmer.</a:t>
            </a:r>
          </a:p>
          <a:p>
            <a:pPr>
              <a:lnSpc>
                <a:spcPct val="146000"/>
              </a:lnSpc>
            </a:pPr>
            <a:r>
              <a:rPr lang="en-GB"/>
              <a:t>He has comprehensive programming experience, general software engineering, very good knowledge of the test tools and scripting language applied in the project.</a:t>
            </a:r>
          </a:p>
          <a:p>
            <a:pPr>
              <a:lnSpc>
                <a:spcPct val="146000"/>
              </a:lnSpc>
            </a:pPr>
            <a:r>
              <a:rPr lang="en-GB"/>
              <a:t>Basic knowledge of testing techniques and practical experience as a tester</a:t>
            </a:r>
          </a:p>
          <a:p>
            <a:pPr>
              <a:lnSpc>
                <a:spcPct val="146000"/>
              </a:lnSpc>
            </a:pPr>
            <a:r>
              <a:rPr lang="en-GB"/>
              <a:t>With sufficient experience in test automation, he can specialize further more to become a developer of test frameworks and test tools.</a:t>
            </a:r>
          </a:p>
          <a:p>
            <a:endParaRPr lang="en-US"/>
          </a:p>
        </p:txBody>
      </p:sp>
    </p:spTree>
    <p:extLst>
      <p:ext uri="{BB962C8B-B14F-4D97-AF65-F5344CB8AC3E}">
        <p14:creationId xmlns:p14="http://schemas.microsoft.com/office/powerpoint/2010/main" val="1732918991"/>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3F27D-A097-40F3-B3A7-C1E04A7A129D}" type="slidenum">
              <a:rPr lang="en-US"/>
              <a:pPr/>
              <a:t>338</a:t>
            </a:fld>
            <a:endParaRPr lang="en-US"/>
          </a:p>
        </p:txBody>
      </p:sp>
      <p:sp>
        <p:nvSpPr>
          <p:cNvPr id="144386" name="Rectangle 2"/>
          <p:cNvSpPr txBox="1">
            <a:spLocks noGrp="1" noRot="1" noChangeAspect="1" noChangeArrowheads="1" noTextEdit="1"/>
          </p:cNvSpPr>
          <p:nvPr>
            <p:ph type="sldImg"/>
          </p:nvPr>
        </p:nvSpPr>
        <p:spPr>
          <a:xfrm>
            <a:off x="1141413" y="684213"/>
            <a:ext cx="4567237" cy="3425825"/>
          </a:xfrm>
          <a:ln/>
        </p:spPr>
      </p:sp>
      <p:sp>
        <p:nvSpPr>
          <p:cNvPr id="144387"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The Test Administrator is responsible for the installation, operation, and maintainable of the test environment.</a:t>
            </a:r>
          </a:p>
          <a:p>
            <a:pPr>
              <a:lnSpc>
                <a:spcPct val="143000"/>
              </a:lnSpc>
            </a:pPr>
            <a:r>
              <a:rPr lang="en-GB"/>
              <a:t>Installing and setting up the Operating systems, database systems and application server</a:t>
            </a:r>
          </a:p>
          <a:p>
            <a:pPr>
              <a:lnSpc>
                <a:spcPct val="143000"/>
              </a:lnSpc>
            </a:pPr>
            <a:r>
              <a:rPr lang="en-GB"/>
              <a:t>Installing and configuring the test object and installing and setting up the test tools</a:t>
            </a:r>
          </a:p>
          <a:p>
            <a:pPr>
              <a:lnSpc>
                <a:spcPct val="143000"/>
              </a:lnSpc>
            </a:pPr>
            <a:r>
              <a:rPr lang="en-GB"/>
              <a:t>He is a trouble-shooter and fire-fighter solving complex installations or configuration problems even under stress</a:t>
            </a:r>
          </a:p>
          <a:p>
            <a:pPr>
              <a:lnSpc>
                <a:spcPct val="143000"/>
              </a:lnSpc>
            </a:pPr>
            <a:r>
              <a:rPr lang="en-GB"/>
              <a:t>He is an indispensable member of the test team</a:t>
            </a:r>
          </a:p>
          <a:p>
            <a:pPr>
              <a:lnSpc>
                <a:spcPct val="143000"/>
              </a:lnSpc>
            </a:pPr>
            <a:endParaRPr lang="en-GB"/>
          </a:p>
          <a:p>
            <a:endParaRPr lang="en-US"/>
          </a:p>
        </p:txBody>
      </p:sp>
    </p:spTree>
    <p:extLst>
      <p:ext uri="{BB962C8B-B14F-4D97-AF65-F5344CB8AC3E}">
        <p14:creationId xmlns:p14="http://schemas.microsoft.com/office/powerpoint/2010/main" val="1372391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CF262-8438-4D8E-889C-3EBF3C89614E}" type="slidenum">
              <a:rPr lang="en-US"/>
              <a:pPr/>
              <a:t>33</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Verification is a static testing activity.</a:t>
            </a:r>
          </a:p>
          <a:p>
            <a:r>
              <a:rPr lang="en-US"/>
              <a:t>It is performed on a document</a:t>
            </a:r>
          </a:p>
          <a:p>
            <a:r>
              <a:rPr lang="en-US"/>
              <a:t>How many ever people do testing, how many ever times, the result remains the same. That’s the name “Static Testing”</a:t>
            </a:r>
          </a:p>
          <a:p>
            <a:r>
              <a:rPr lang="en-US"/>
              <a:t>Examples includes Desk checking, Walkthroughs, Inspections etc.,</a:t>
            </a:r>
          </a:p>
        </p:txBody>
      </p:sp>
    </p:spTree>
    <p:extLst>
      <p:ext uri="{BB962C8B-B14F-4D97-AF65-F5344CB8AC3E}">
        <p14:creationId xmlns:p14="http://schemas.microsoft.com/office/powerpoint/2010/main" val="182901841"/>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F6D78-77F0-4359-B463-149C5DBE047C}" type="slidenum">
              <a:rPr lang="en-US"/>
              <a:pPr/>
              <a:t>339</a:t>
            </a:fld>
            <a:endParaRPr lang="en-US"/>
          </a:p>
        </p:txBody>
      </p:sp>
      <p:sp>
        <p:nvSpPr>
          <p:cNvPr id="146434" name="Rectangle 2"/>
          <p:cNvSpPr txBox="1">
            <a:spLocks noGrp="1" noRot="1" noChangeAspect="1" noChangeArrowheads="1" noTextEdit="1"/>
          </p:cNvSpPr>
          <p:nvPr>
            <p:ph type="sldImg"/>
          </p:nvPr>
        </p:nvSpPr>
        <p:spPr>
          <a:xfrm>
            <a:off x="1141413" y="684213"/>
            <a:ext cx="4567237" cy="3425825"/>
          </a:xfrm>
          <a:ln/>
        </p:spPr>
      </p:sp>
      <p:sp>
        <p:nvSpPr>
          <p:cNvPr id="146435"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a:t>The Tester is responsible for the execution of the tests and the documentation of the test results</a:t>
            </a:r>
          </a:p>
          <a:p>
            <a:pPr>
              <a:lnSpc>
                <a:spcPct val="143000"/>
              </a:lnSpc>
            </a:pPr>
            <a:r>
              <a:rPr lang="en-GB"/>
              <a:t>He executes the test cases according to the test schedules and test specification</a:t>
            </a:r>
          </a:p>
          <a:p>
            <a:pPr>
              <a:lnSpc>
                <a:spcPct val="143000"/>
              </a:lnSpc>
            </a:pPr>
            <a:r>
              <a:rPr lang="en-GB"/>
              <a:t>If he notices a deviation from the expected system behaviour, he writes an incident report</a:t>
            </a:r>
          </a:p>
          <a:p>
            <a:pPr>
              <a:lnSpc>
                <a:spcPct val="143000"/>
              </a:lnSpc>
            </a:pPr>
            <a:r>
              <a:rPr lang="en-GB"/>
              <a:t>The basic qualification for this role are  test fundamentals, IT basics, ability to operate applied test tools, and basic understanding of the test objects. </a:t>
            </a:r>
          </a:p>
          <a:p>
            <a:endParaRPr lang="en-US"/>
          </a:p>
        </p:txBody>
      </p:sp>
    </p:spTree>
    <p:extLst>
      <p:ext uri="{BB962C8B-B14F-4D97-AF65-F5344CB8AC3E}">
        <p14:creationId xmlns:p14="http://schemas.microsoft.com/office/powerpoint/2010/main" val="94009502"/>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72B4A-50BE-415B-A888-A28F29F53C6E}" type="slidenum">
              <a:rPr lang="en-US"/>
              <a:pPr/>
              <a:t>340</a:t>
            </a:fld>
            <a:endParaRPr lang="en-US"/>
          </a:p>
        </p:txBody>
      </p:sp>
      <p:sp>
        <p:nvSpPr>
          <p:cNvPr id="148482" name="Rectangle 2"/>
          <p:cNvSpPr txBox="1">
            <a:spLocks noGrp="1" noRot="1" noChangeAspect="1" noChangeArrowheads="1" noTextEdit="1"/>
          </p:cNvSpPr>
          <p:nvPr>
            <p:ph type="sldImg"/>
          </p:nvPr>
        </p:nvSpPr>
        <p:spPr>
          <a:xfrm>
            <a:off x="1141413" y="684213"/>
            <a:ext cx="4567237" cy="3425825"/>
          </a:xfrm>
          <a:ln/>
        </p:spPr>
      </p:sp>
      <p:sp>
        <p:nvSpPr>
          <p:cNvPr id="148483" name="Text Box 3"/>
          <p:cNvSpPr txBox="1">
            <a:spLocks noGrp="1" noChangeArrowheads="1"/>
          </p:cNvSpPr>
          <p:nvPr>
            <p:ph type="body" idx="1"/>
          </p:nvPr>
        </p:nvSpPr>
        <p:spPr>
          <a:xfrm>
            <a:off x="914400" y="4343400"/>
            <a:ext cx="5021263" cy="4029075"/>
          </a:xfrm>
          <a:noFill/>
          <a:ln/>
        </p:spPr>
        <p:txBody>
          <a:bodyPr wrap="none" anchor="ctr"/>
          <a:lstStyle/>
          <a:p>
            <a:pPr>
              <a:lnSpc>
                <a:spcPct val="135000"/>
              </a:lnSpc>
            </a:pPr>
            <a:r>
              <a:rPr lang="en-GB"/>
              <a:t>A Good Tester must be able to go beyond the limits of test specification and apply his own ideas and creativity in a systematic manner.</a:t>
            </a:r>
          </a:p>
          <a:p>
            <a:pPr>
              <a:lnSpc>
                <a:spcPct val="135000"/>
              </a:lnSpc>
            </a:pPr>
            <a:r>
              <a:rPr lang="en-GB"/>
              <a:t>Depending on the test specification degree of detail and the maturity of the software under test, it is always necessary to fill gaps in specifications and to add additional test cases testing the same.</a:t>
            </a:r>
          </a:p>
          <a:p>
            <a:pPr>
              <a:lnSpc>
                <a:spcPct val="135000"/>
              </a:lnSpc>
            </a:pPr>
            <a:r>
              <a:rPr lang="en-GB"/>
              <a:t>A good tester also distinguishes himself in writing brief, to the point incident reports containing correct and traceable information.</a:t>
            </a:r>
          </a:p>
          <a:p>
            <a:endParaRPr lang="en-US"/>
          </a:p>
        </p:txBody>
      </p:sp>
    </p:spTree>
    <p:extLst>
      <p:ext uri="{BB962C8B-B14F-4D97-AF65-F5344CB8AC3E}">
        <p14:creationId xmlns:p14="http://schemas.microsoft.com/office/powerpoint/2010/main" val="1597671767"/>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3943E-3F27-4B8A-8274-5BC701E44A36}" type="slidenum">
              <a:rPr lang="en-US"/>
              <a:pPr/>
              <a:t>341</a:t>
            </a:fld>
            <a:endParaRPr lang="en-US"/>
          </a:p>
        </p:txBody>
      </p:sp>
      <p:sp>
        <p:nvSpPr>
          <p:cNvPr id="150530" name="Rectangle 2"/>
          <p:cNvSpPr txBox="1">
            <a:spLocks noGrp="1" noRot="1" noChangeAspect="1" noChangeArrowheads="1" noTextEdit="1"/>
          </p:cNvSpPr>
          <p:nvPr>
            <p:ph type="sldImg"/>
          </p:nvPr>
        </p:nvSpPr>
        <p:spPr>
          <a:xfrm>
            <a:off x="1141413" y="684213"/>
            <a:ext cx="4567237" cy="3425825"/>
          </a:xfrm>
          <a:ln/>
        </p:spPr>
      </p:sp>
      <p:sp>
        <p:nvSpPr>
          <p:cNvPr id="150531"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a:t>Testing experts include(s):</a:t>
            </a:r>
          </a:p>
          <a:p>
            <a:pPr>
              <a:lnSpc>
                <a:spcPct val="166000"/>
              </a:lnSpc>
            </a:pPr>
            <a:endParaRPr lang="en-GB"/>
          </a:p>
          <a:p>
            <a:pPr>
              <a:lnSpc>
                <a:spcPct val="166000"/>
              </a:lnSpc>
            </a:pPr>
            <a:r>
              <a:rPr lang="en-GB"/>
              <a:t>Load Test Expert</a:t>
            </a:r>
          </a:p>
          <a:p>
            <a:pPr>
              <a:lnSpc>
                <a:spcPct val="166000"/>
              </a:lnSpc>
            </a:pPr>
            <a:r>
              <a:rPr lang="en-GB"/>
              <a:t>Database Expert</a:t>
            </a:r>
          </a:p>
          <a:p>
            <a:pPr>
              <a:lnSpc>
                <a:spcPct val="166000"/>
              </a:lnSpc>
            </a:pPr>
            <a:r>
              <a:rPr lang="en-GB"/>
              <a:t>Network Expert</a:t>
            </a:r>
          </a:p>
          <a:p>
            <a:pPr>
              <a:lnSpc>
                <a:spcPct val="166000"/>
              </a:lnSpc>
            </a:pPr>
            <a:r>
              <a:rPr lang="en-GB"/>
              <a:t>Automation Expert</a:t>
            </a:r>
          </a:p>
          <a:p>
            <a:pPr>
              <a:lnSpc>
                <a:spcPct val="166000"/>
              </a:lnSpc>
            </a:pPr>
            <a:r>
              <a:rPr lang="en-GB"/>
              <a:t>Their duty is to support the “core” roles in technically sophisticated matters or in problem solving</a:t>
            </a:r>
          </a:p>
          <a:p>
            <a:endParaRPr lang="en-US"/>
          </a:p>
        </p:txBody>
      </p:sp>
    </p:spTree>
    <p:extLst>
      <p:ext uri="{BB962C8B-B14F-4D97-AF65-F5344CB8AC3E}">
        <p14:creationId xmlns:p14="http://schemas.microsoft.com/office/powerpoint/2010/main" val="836273334"/>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BEB30-8D17-4EF1-8570-617B1E27B23B}" type="slidenum">
              <a:rPr lang="en-US"/>
              <a:pPr/>
              <a:t>342</a:t>
            </a:fld>
            <a:endParaRPr lang="en-US"/>
          </a:p>
        </p:txBody>
      </p:sp>
      <p:sp>
        <p:nvSpPr>
          <p:cNvPr id="152578" name="Rectangle 2"/>
          <p:cNvSpPr txBox="1">
            <a:spLocks noGrp="1" noRot="1" noChangeAspect="1" noChangeArrowheads="1" noTextEdit="1"/>
          </p:cNvSpPr>
          <p:nvPr>
            <p:ph type="sldImg"/>
          </p:nvPr>
        </p:nvSpPr>
        <p:spPr>
          <a:xfrm>
            <a:off x="1141413" y="684213"/>
            <a:ext cx="4567237" cy="3425825"/>
          </a:xfrm>
          <a:ln/>
        </p:spPr>
      </p:sp>
      <p:sp>
        <p:nvSpPr>
          <p:cNvPr id="152579"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a:t>Testing does not involve only finding and documenting as many defects as possible</a:t>
            </a:r>
          </a:p>
          <a:p>
            <a:pPr>
              <a:lnSpc>
                <a:spcPct val="166000"/>
              </a:lnSpc>
            </a:pPr>
            <a:r>
              <a:rPr lang="en-GB"/>
              <a:t>It is very important to communicate the identified problems or defects in the right way and to the right people</a:t>
            </a:r>
          </a:p>
          <a:p>
            <a:pPr>
              <a:lnSpc>
                <a:spcPct val="166000"/>
              </a:lnSpc>
            </a:pPr>
            <a:r>
              <a:rPr lang="en-GB"/>
              <a:t>The way a defect is communicated is often more important than the content of the report itself</a:t>
            </a:r>
          </a:p>
          <a:p>
            <a:endParaRPr lang="en-US"/>
          </a:p>
        </p:txBody>
      </p:sp>
    </p:spTree>
    <p:extLst>
      <p:ext uri="{BB962C8B-B14F-4D97-AF65-F5344CB8AC3E}">
        <p14:creationId xmlns:p14="http://schemas.microsoft.com/office/powerpoint/2010/main" val="1368424922"/>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1B9A3-5EF1-4438-B295-202190326FD1}" type="slidenum">
              <a:rPr lang="en-US"/>
              <a:pPr/>
              <a:t>343</a:t>
            </a:fld>
            <a:endParaRPr lang="en-US"/>
          </a:p>
        </p:txBody>
      </p:sp>
      <p:sp>
        <p:nvSpPr>
          <p:cNvPr id="154626" name="Rectangle 2"/>
          <p:cNvSpPr txBox="1">
            <a:spLocks noGrp="1" noRot="1" noChangeAspect="1" noChangeArrowheads="1" noTextEdit="1"/>
          </p:cNvSpPr>
          <p:nvPr>
            <p:ph type="sldImg"/>
          </p:nvPr>
        </p:nvSpPr>
        <p:spPr>
          <a:xfrm>
            <a:off x="1141413" y="684213"/>
            <a:ext cx="4567237" cy="3425825"/>
          </a:xfrm>
          <a:ln/>
        </p:spPr>
      </p:sp>
      <p:sp>
        <p:nvSpPr>
          <p:cNvPr id="154627" name="Text Box 3"/>
          <p:cNvSpPr txBox="1">
            <a:spLocks noGrp="1" noChangeArrowheads="1"/>
          </p:cNvSpPr>
          <p:nvPr>
            <p:ph type="body" idx="1"/>
          </p:nvPr>
        </p:nvSpPr>
        <p:spPr>
          <a:xfrm>
            <a:off x="914400" y="4343400"/>
            <a:ext cx="5021263" cy="4029075"/>
          </a:xfrm>
          <a:noFill/>
          <a:ln/>
        </p:spPr>
        <p:txBody>
          <a:bodyPr wrap="none" anchor="ctr"/>
          <a:lstStyle/>
          <a:p>
            <a:pPr>
              <a:lnSpc>
                <a:spcPct val="136000"/>
              </a:lnSpc>
            </a:pPr>
            <a:r>
              <a:rPr lang="en-GB" sz="1000" u="sng"/>
              <a:t>Communication between testers and developers</a:t>
            </a:r>
          </a:p>
          <a:p>
            <a:pPr lvl="1">
              <a:lnSpc>
                <a:spcPct val="136000"/>
              </a:lnSpc>
            </a:pPr>
            <a:r>
              <a:rPr lang="en-GB"/>
              <a:t>A Tester detects a failure in the software and writes an incident report</a:t>
            </a:r>
          </a:p>
          <a:p>
            <a:pPr lvl="1">
              <a:lnSpc>
                <a:spcPct val="136000"/>
              </a:lnSpc>
            </a:pPr>
            <a:r>
              <a:rPr lang="en-GB"/>
              <a:t>The Incident report written must always be factual and problem oriented</a:t>
            </a:r>
          </a:p>
          <a:p>
            <a:pPr lvl="1">
              <a:lnSpc>
                <a:spcPct val="136000"/>
              </a:lnSpc>
            </a:pPr>
            <a:r>
              <a:rPr lang="en-GB"/>
              <a:t>Personal or non-objective criticism or even finger-pointing must strictly be avoided</a:t>
            </a:r>
          </a:p>
          <a:p>
            <a:pPr lvl="1">
              <a:lnSpc>
                <a:spcPct val="136000"/>
              </a:lnSpc>
            </a:pPr>
            <a:r>
              <a:rPr lang="en-GB"/>
              <a:t>A diplomatic communication style is a  needed precondition for the acceptance of incidence reports</a:t>
            </a:r>
          </a:p>
          <a:p>
            <a:endParaRPr lang="en-US"/>
          </a:p>
        </p:txBody>
      </p:sp>
    </p:spTree>
    <p:extLst>
      <p:ext uri="{BB962C8B-B14F-4D97-AF65-F5344CB8AC3E}">
        <p14:creationId xmlns:p14="http://schemas.microsoft.com/office/powerpoint/2010/main" val="3334149075"/>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6C82A-8753-47E3-89FE-4A11A4BD3248}" type="slidenum">
              <a:rPr lang="en-US"/>
              <a:pPr/>
              <a:t>344</a:t>
            </a:fld>
            <a:endParaRPr lang="en-US"/>
          </a:p>
        </p:txBody>
      </p:sp>
      <p:sp>
        <p:nvSpPr>
          <p:cNvPr id="156674" name="Rectangle 2"/>
          <p:cNvSpPr txBox="1">
            <a:spLocks noGrp="1" noRot="1" noChangeAspect="1" noChangeArrowheads="1" noTextEdit="1"/>
          </p:cNvSpPr>
          <p:nvPr>
            <p:ph type="sldImg"/>
          </p:nvPr>
        </p:nvSpPr>
        <p:spPr>
          <a:xfrm>
            <a:off x="1141413" y="684213"/>
            <a:ext cx="4567237" cy="3425825"/>
          </a:xfrm>
          <a:ln/>
        </p:spPr>
      </p:sp>
      <p:sp>
        <p:nvSpPr>
          <p:cNvPr id="156675" name="Text Box 3"/>
          <p:cNvSpPr txBox="1">
            <a:spLocks noGrp="1" noChangeArrowheads="1"/>
          </p:cNvSpPr>
          <p:nvPr>
            <p:ph type="body" idx="1"/>
          </p:nvPr>
        </p:nvSpPr>
        <p:spPr>
          <a:xfrm>
            <a:off x="914400" y="4343400"/>
            <a:ext cx="5021263" cy="4029075"/>
          </a:xfrm>
          <a:noFill/>
          <a:ln/>
        </p:spPr>
        <p:txBody>
          <a:bodyPr wrap="none" anchor="ctr"/>
          <a:lstStyle/>
          <a:p>
            <a:pPr lvl="1">
              <a:lnSpc>
                <a:spcPct val="176000"/>
              </a:lnSpc>
            </a:pPr>
            <a:r>
              <a:rPr lang="en-GB" sz="1400"/>
              <a:t>Nobody can blame the tester for the fact that failures occur, and he should receive a well-conceived answer to each of his reports.</a:t>
            </a:r>
          </a:p>
          <a:p>
            <a:pPr>
              <a:lnSpc>
                <a:spcPct val="176000"/>
              </a:lnSpc>
            </a:pPr>
            <a:r>
              <a:rPr lang="en-GB" b="1" i="1" u="sng"/>
              <a:t>Example – Bad Style of Reporting</a:t>
            </a:r>
          </a:p>
          <a:p>
            <a:pPr>
              <a:lnSpc>
                <a:spcPct val="176000"/>
              </a:lnSpc>
            </a:pPr>
            <a:r>
              <a:rPr lang="en-GB" i="1"/>
              <a:t>	“... Tried to save a purchase contract but application still crashes. This has been known for weeks; see reports 264 and 253. Can't somebody come up with a decently coded program?...”</a:t>
            </a:r>
          </a:p>
          <a:p>
            <a:endParaRPr lang="en-US"/>
          </a:p>
        </p:txBody>
      </p:sp>
    </p:spTree>
    <p:extLst>
      <p:ext uri="{BB962C8B-B14F-4D97-AF65-F5344CB8AC3E}">
        <p14:creationId xmlns:p14="http://schemas.microsoft.com/office/powerpoint/2010/main" val="4199956308"/>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B20A3-CDDE-44D0-9ABD-392AC60D34E1}" type="slidenum">
              <a:rPr lang="en-US"/>
              <a:pPr/>
              <a:t>345</a:t>
            </a:fld>
            <a:endParaRPr lang="en-US"/>
          </a:p>
        </p:txBody>
      </p:sp>
      <p:sp>
        <p:nvSpPr>
          <p:cNvPr id="158722" name="Rectangle 2"/>
          <p:cNvSpPr txBox="1">
            <a:spLocks noGrp="1" noRot="1" noChangeAspect="1" noChangeArrowheads="1" noTextEdit="1"/>
          </p:cNvSpPr>
          <p:nvPr>
            <p:ph type="sldImg"/>
          </p:nvPr>
        </p:nvSpPr>
        <p:spPr>
          <a:xfrm>
            <a:off x="1141413" y="684213"/>
            <a:ext cx="4567237" cy="3425825"/>
          </a:xfrm>
          <a:ln/>
        </p:spPr>
      </p:sp>
      <p:sp>
        <p:nvSpPr>
          <p:cNvPr id="158723" name="Text Box 3"/>
          <p:cNvSpPr txBox="1">
            <a:spLocks noGrp="1" noChangeArrowheads="1"/>
          </p:cNvSpPr>
          <p:nvPr>
            <p:ph type="body" idx="1"/>
          </p:nvPr>
        </p:nvSpPr>
        <p:spPr>
          <a:xfrm>
            <a:off x="914400" y="4343400"/>
            <a:ext cx="5021263" cy="4029075"/>
          </a:xfrm>
          <a:noFill/>
          <a:ln/>
        </p:spPr>
        <p:txBody>
          <a:bodyPr wrap="none" anchor="ctr"/>
          <a:lstStyle/>
          <a:p>
            <a:pPr>
              <a:lnSpc>
                <a:spcPct val="116000"/>
              </a:lnSpc>
            </a:pPr>
            <a:r>
              <a:rPr lang="en-GB" sz="1000" b="1" i="1" u="sng"/>
              <a:t>Example – Good Style of Reporting</a:t>
            </a:r>
            <a:endParaRPr lang="en-GB" sz="1000" b="1" i="1"/>
          </a:p>
          <a:p>
            <a:pPr lvl="1">
              <a:lnSpc>
                <a:spcPct val="116000"/>
              </a:lnSpc>
            </a:pPr>
            <a:r>
              <a:rPr lang="en-GB"/>
              <a:t>“Crash after attempt to save purchase contract:</a:t>
            </a:r>
          </a:p>
          <a:p>
            <a:pPr lvl="1">
              <a:lnSpc>
                <a:spcPct val="116000"/>
              </a:lnSpc>
            </a:pPr>
            <a:r>
              <a:rPr lang="en-GB"/>
              <a:t>Description: ContractBase crashes when trying to create new purchase contract</a:t>
            </a:r>
          </a:p>
          <a:p>
            <a:pPr lvl="1">
              <a:lnSpc>
                <a:spcPct val="116000"/>
              </a:lnSpc>
            </a:pPr>
            <a:r>
              <a:rPr lang="en-GB"/>
              <a:t>Impact: Contract data is lost; system needs to be rebooted </a:t>
            </a:r>
          </a:p>
          <a:p>
            <a:pPr lvl="1">
              <a:lnSpc>
                <a:spcPct val="116000"/>
              </a:lnSpc>
            </a:pPr>
            <a:r>
              <a:rPr lang="en-GB"/>
              <a:t>Reproduction:</a:t>
            </a:r>
          </a:p>
          <a:p>
            <a:pPr lvl="2">
              <a:lnSpc>
                <a:spcPct val="116000"/>
              </a:lnSpc>
            </a:pPr>
            <a:r>
              <a:rPr lang="en-GB" sz="1400"/>
              <a:t>Call up ContractBase</a:t>
            </a:r>
          </a:p>
          <a:p>
            <a:pPr lvl="2">
              <a:lnSpc>
                <a:spcPct val="116000"/>
              </a:lnSpc>
            </a:pPr>
            <a:r>
              <a:rPr lang="en-GB" sz="1400"/>
              <a:t>Select customer</a:t>
            </a:r>
          </a:p>
          <a:p>
            <a:pPr lvl="2">
              <a:lnSpc>
                <a:spcPct val="116000"/>
              </a:lnSpc>
            </a:pPr>
            <a:r>
              <a:rPr lang="en-GB" sz="1400"/>
              <a:t>Select new purchase contract (compare attached screen shot)</a:t>
            </a:r>
          </a:p>
          <a:p>
            <a:pPr lvl="2">
              <a:lnSpc>
                <a:spcPct val="116000"/>
              </a:lnSpc>
            </a:pPr>
            <a:r>
              <a:rPr lang="en-GB" sz="1400"/>
              <a:t>“Save contract”</a:t>
            </a:r>
          </a:p>
          <a:p>
            <a:pPr lvl="2">
              <a:lnSpc>
                <a:spcPct val="116000"/>
              </a:lnSpc>
            </a:pPr>
            <a:r>
              <a:rPr lang="en-GB" sz="1400"/>
              <a:t>-&gt; Crash</a:t>
            </a:r>
          </a:p>
          <a:p>
            <a:pPr lvl="2">
              <a:lnSpc>
                <a:spcPct val="116000"/>
              </a:lnSpc>
            </a:pPr>
            <a:r>
              <a:rPr lang="en-GB" sz="1400"/>
              <a:t>....”</a:t>
            </a:r>
          </a:p>
          <a:p>
            <a:pPr lvl="2">
              <a:lnSpc>
                <a:spcPct val="116000"/>
              </a:lnSpc>
            </a:pPr>
            <a:endParaRPr lang="en-GB" sz="1400"/>
          </a:p>
          <a:p>
            <a:pPr lvl="2">
              <a:lnSpc>
                <a:spcPct val="116000"/>
              </a:lnSpc>
            </a:pPr>
            <a:r>
              <a:rPr lang="en-GB" sz="1400"/>
              <a:t>Step-wise reporting style helps in reproducing the defect as early as possible in the SDLC phases</a:t>
            </a:r>
          </a:p>
          <a:p>
            <a:endParaRPr lang="en-US"/>
          </a:p>
        </p:txBody>
      </p:sp>
    </p:spTree>
    <p:extLst>
      <p:ext uri="{BB962C8B-B14F-4D97-AF65-F5344CB8AC3E}">
        <p14:creationId xmlns:p14="http://schemas.microsoft.com/office/powerpoint/2010/main" val="3036355532"/>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B197B-DFC6-4D5B-AB9E-4B357FFD08B2}" type="slidenum">
              <a:rPr lang="en-US"/>
              <a:pPr/>
              <a:t>346</a:t>
            </a:fld>
            <a:endParaRPr lang="en-US"/>
          </a:p>
        </p:txBody>
      </p:sp>
      <p:sp>
        <p:nvSpPr>
          <p:cNvPr id="160770" name="Rectangle 2"/>
          <p:cNvSpPr txBox="1">
            <a:spLocks noGrp="1" noRot="1" noChangeAspect="1" noChangeArrowheads="1" noTextEdit="1"/>
          </p:cNvSpPr>
          <p:nvPr>
            <p:ph type="sldImg"/>
          </p:nvPr>
        </p:nvSpPr>
        <p:spPr>
          <a:xfrm>
            <a:off x="1141413" y="684213"/>
            <a:ext cx="4567237" cy="3425825"/>
          </a:xfrm>
          <a:ln/>
        </p:spPr>
      </p:sp>
      <p:sp>
        <p:nvSpPr>
          <p:cNvPr id="160771" name="Text Box 3"/>
          <p:cNvSpPr txBox="1">
            <a:spLocks noGrp="1" noChangeArrowheads="1"/>
          </p:cNvSpPr>
          <p:nvPr>
            <p:ph type="body" idx="1"/>
          </p:nvPr>
        </p:nvSpPr>
        <p:spPr>
          <a:xfrm>
            <a:off x="914400" y="4343400"/>
            <a:ext cx="5021263" cy="4029075"/>
          </a:xfrm>
          <a:noFill/>
          <a:ln/>
        </p:spPr>
        <p:txBody>
          <a:bodyPr wrap="none" anchor="ctr"/>
          <a:lstStyle/>
          <a:p>
            <a:pPr>
              <a:lnSpc>
                <a:spcPct val="166000"/>
              </a:lnSpc>
            </a:pPr>
            <a:r>
              <a:rPr lang="en-GB" u="sng"/>
              <a:t>Communication between testers and project management:</a:t>
            </a:r>
          </a:p>
          <a:p>
            <a:pPr>
              <a:lnSpc>
                <a:spcPct val="166000"/>
              </a:lnSpc>
            </a:pPr>
            <a:r>
              <a:rPr lang="en-GB"/>
              <a:t>The test manager regularly reports test progress and observed software quality to product or project management</a:t>
            </a:r>
          </a:p>
          <a:p>
            <a:pPr>
              <a:lnSpc>
                <a:spcPct val="166000"/>
              </a:lnSpc>
            </a:pPr>
            <a:r>
              <a:rPr lang="en-GB"/>
              <a:t>The test status report needs to be open and direct</a:t>
            </a:r>
          </a:p>
          <a:p>
            <a:pPr>
              <a:lnSpc>
                <a:spcPct val="166000"/>
              </a:lnSpc>
            </a:pPr>
            <a:r>
              <a:rPr lang="en-GB"/>
              <a:t>Solution-oriented, constructive contributions and formulations will facilitate things</a:t>
            </a:r>
          </a:p>
          <a:p>
            <a:pPr>
              <a:lnSpc>
                <a:spcPct val="166000"/>
              </a:lnSpc>
            </a:pPr>
            <a:r>
              <a:rPr lang="en-GB"/>
              <a:t>Statements concerning individual team members and personal finger-pointing are not acceptable</a:t>
            </a:r>
          </a:p>
          <a:p>
            <a:endParaRPr lang="en-US"/>
          </a:p>
        </p:txBody>
      </p:sp>
    </p:spTree>
    <p:extLst>
      <p:ext uri="{BB962C8B-B14F-4D97-AF65-F5344CB8AC3E}">
        <p14:creationId xmlns:p14="http://schemas.microsoft.com/office/powerpoint/2010/main" val="3665144975"/>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11298-EE86-4C1D-8DC1-79B72D5AA994}" type="slidenum">
              <a:rPr lang="en-US"/>
              <a:pPr/>
              <a:t>347</a:t>
            </a:fld>
            <a:endParaRPr lang="en-US"/>
          </a:p>
        </p:txBody>
      </p:sp>
      <p:sp>
        <p:nvSpPr>
          <p:cNvPr id="162818" name="Rectangle 2"/>
          <p:cNvSpPr txBox="1">
            <a:spLocks noGrp="1" noRot="1" noChangeAspect="1" noChangeArrowheads="1" noTextEdit="1"/>
          </p:cNvSpPr>
          <p:nvPr>
            <p:ph type="sldImg"/>
          </p:nvPr>
        </p:nvSpPr>
        <p:spPr>
          <a:xfrm>
            <a:off x="1141413" y="684213"/>
            <a:ext cx="4567237" cy="3425825"/>
          </a:xfrm>
          <a:ln/>
        </p:spPr>
      </p:sp>
      <p:sp>
        <p:nvSpPr>
          <p:cNvPr id="162819" name="Text Box 3"/>
          <p:cNvSpPr txBox="1">
            <a:spLocks noGrp="1" noChangeArrowheads="1"/>
          </p:cNvSpPr>
          <p:nvPr>
            <p:ph type="body" idx="1"/>
          </p:nvPr>
        </p:nvSpPr>
        <p:spPr>
          <a:xfrm>
            <a:off x="914400" y="4343400"/>
            <a:ext cx="5021263" cy="4029075"/>
          </a:xfrm>
          <a:noFill/>
          <a:ln/>
        </p:spPr>
        <p:txBody>
          <a:bodyPr wrap="none" anchor="ctr"/>
          <a:lstStyle/>
          <a:p>
            <a:pPr>
              <a:lnSpc>
                <a:spcPct val="176000"/>
              </a:lnSpc>
            </a:pPr>
            <a:r>
              <a:rPr lang="en-GB" u="sng"/>
              <a:t>Communication between Project manager and Test manager:</a:t>
            </a:r>
          </a:p>
          <a:p>
            <a:pPr>
              <a:lnSpc>
                <a:spcPct val="176000"/>
              </a:lnSpc>
            </a:pPr>
            <a:r>
              <a:rPr lang="en-GB"/>
              <a:t>Product/Project Manager informs the test manager about changes in the project plan and delivery dates.</a:t>
            </a:r>
          </a:p>
          <a:p>
            <a:pPr>
              <a:lnSpc>
                <a:spcPct val="176000"/>
              </a:lnSpc>
            </a:pPr>
            <a:r>
              <a:rPr lang="en-GB"/>
              <a:t>New, Changed or deleted features</a:t>
            </a:r>
          </a:p>
          <a:p>
            <a:pPr>
              <a:lnSpc>
                <a:spcPct val="176000"/>
              </a:lnSpc>
            </a:pPr>
            <a:r>
              <a:rPr lang="en-GB"/>
              <a:t>System Environment changes</a:t>
            </a:r>
          </a:p>
          <a:p>
            <a:pPr>
              <a:lnSpc>
                <a:spcPct val="176000"/>
              </a:lnSpc>
            </a:pPr>
            <a:r>
              <a:rPr lang="en-GB"/>
              <a:t>Staffing changes in the development team</a:t>
            </a:r>
          </a:p>
          <a:p>
            <a:pPr>
              <a:lnSpc>
                <a:spcPct val="176000"/>
              </a:lnSpc>
            </a:pPr>
            <a:r>
              <a:rPr lang="en-GB"/>
              <a:t>New software suppliers</a:t>
            </a:r>
          </a:p>
          <a:p>
            <a:endParaRPr lang="en-US"/>
          </a:p>
        </p:txBody>
      </p:sp>
    </p:spTree>
    <p:extLst>
      <p:ext uri="{BB962C8B-B14F-4D97-AF65-F5344CB8AC3E}">
        <p14:creationId xmlns:p14="http://schemas.microsoft.com/office/powerpoint/2010/main" val="1164439733"/>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A6108-AD3D-45D7-BFA7-6C1E30C47E04}" type="slidenum">
              <a:rPr lang="en-US"/>
              <a:pPr/>
              <a:t>348</a:t>
            </a:fld>
            <a:endParaRPr lang="en-US"/>
          </a:p>
        </p:txBody>
      </p:sp>
      <p:sp>
        <p:nvSpPr>
          <p:cNvPr id="164866" name="Rectangle 2"/>
          <p:cNvSpPr txBox="1">
            <a:spLocks noGrp="1" noRot="1" noChangeAspect="1" noChangeArrowheads="1" noTextEdit="1"/>
          </p:cNvSpPr>
          <p:nvPr>
            <p:ph type="sldImg"/>
          </p:nvPr>
        </p:nvSpPr>
        <p:spPr>
          <a:xfrm>
            <a:off x="1141413" y="684213"/>
            <a:ext cx="4567237" cy="3425825"/>
          </a:xfrm>
          <a:ln/>
        </p:spPr>
      </p:sp>
      <p:sp>
        <p:nvSpPr>
          <p:cNvPr id="164867" name="Text Box 3"/>
          <p:cNvSpPr txBox="1">
            <a:spLocks noGrp="1" noChangeArrowheads="1"/>
          </p:cNvSpPr>
          <p:nvPr>
            <p:ph type="body" idx="1"/>
          </p:nvPr>
        </p:nvSpPr>
        <p:spPr>
          <a:xfrm>
            <a:off x="914400" y="4343400"/>
            <a:ext cx="5021263" cy="4029075"/>
          </a:xfrm>
          <a:noFill/>
          <a:ln/>
        </p:spPr>
        <p:txBody>
          <a:bodyPr wrap="none" anchor="ctr"/>
          <a:lstStyle/>
          <a:p>
            <a:pPr>
              <a:lnSpc>
                <a:spcPct val="146000"/>
              </a:lnSpc>
            </a:pPr>
            <a:r>
              <a:rPr lang="en-GB" u="sng"/>
              <a:t>Communication between Testers and Users:</a:t>
            </a:r>
          </a:p>
          <a:p>
            <a:pPr>
              <a:lnSpc>
                <a:spcPct val="146000"/>
              </a:lnSpc>
            </a:pPr>
            <a:r>
              <a:rPr lang="en-GB"/>
              <a:t>Testers, in particular test designers, should always stay close contact with users, developers and other stakeholders involved in the system under test</a:t>
            </a:r>
          </a:p>
          <a:p>
            <a:pPr>
              <a:lnSpc>
                <a:spcPct val="146000"/>
              </a:lnSpc>
            </a:pPr>
            <a:r>
              <a:rPr lang="en-GB"/>
              <a:t>Requirements specifications are hardly ever detailed, complete, or up-to-date enough to do without additional talks with the people who originally wrote them</a:t>
            </a:r>
          </a:p>
          <a:p>
            <a:pPr>
              <a:lnSpc>
                <a:spcPct val="146000"/>
              </a:lnSpc>
            </a:pPr>
            <a:r>
              <a:rPr lang="en-GB"/>
              <a:t>Additional background information may be gained about the system application's domain or information that will help setting testing priorities</a:t>
            </a:r>
          </a:p>
          <a:p>
            <a:endParaRPr lang="en-US"/>
          </a:p>
        </p:txBody>
      </p:sp>
    </p:spTree>
    <p:extLst>
      <p:ext uri="{BB962C8B-B14F-4D97-AF65-F5344CB8AC3E}">
        <p14:creationId xmlns:p14="http://schemas.microsoft.com/office/powerpoint/2010/main" val="3402623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A0BB0-D69D-4FC3-9A0A-0904D02C46B9}" type="slidenum">
              <a:rPr lang="en-US"/>
              <a:pPr/>
              <a:t>34</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a:t>Software test matrix we have already discussed and it gives a mapping between different software functions and the relevant tests to be carried out. You can see the template for software test matrix here</a:t>
            </a:r>
          </a:p>
        </p:txBody>
      </p:sp>
    </p:spTree>
    <p:extLst>
      <p:ext uri="{BB962C8B-B14F-4D97-AF65-F5344CB8AC3E}">
        <p14:creationId xmlns:p14="http://schemas.microsoft.com/office/powerpoint/2010/main" val="2677661537"/>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2A877-B4FB-47CB-85FC-8C743C746D5A}" type="slidenum">
              <a:rPr lang="en-US"/>
              <a:pPr/>
              <a:t>349</a:t>
            </a:fld>
            <a:endParaRPr lang="en-US"/>
          </a:p>
        </p:txBody>
      </p:sp>
      <p:sp>
        <p:nvSpPr>
          <p:cNvPr id="166914" name="Rectangle 2"/>
          <p:cNvSpPr txBox="1">
            <a:spLocks noGrp="1" noRot="1" noChangeAspect="1" noChangeArrowheads="1" noTextEdit="1"/>
          </p:cNvSpPr>
          <p:nvPr>
            <p:ph type="sldImg"/>
          </p:nvPr>
        </p:nvSpPr>
        <p:spPr>
          <a:xfrm>
            <a:off x="1141413" y="684213"/>
            <a:ext cx="4567237" cy="3425825"/>
          </a:xfrm>
          <a:ln/>
        </p:spPr>
      </p:sp>
      <p:sp>
        <p:nvSpPr>
          <p:cNvPr id="166915" name="Text Box 3"/>
          <p:cNvSpPr txBox="1">
            <a:spLocks noGrp="1" noChangeArrowheads="1"/>
          </p:cNvSpPr>
          <p:nvPr>
            <p:ph type="body" idx="1"/>
          </p:nvPr>
        </p:nvSpPr>
        <p:spPr>
          <a:xfrm>
            <a:off x="914400" y="4343400"/>
            <a:ext cx="5021263" cy="4029075"/>
          </a:xfrm>
          <a:noFill/>
          <a:ln/>
        </p:spPr>
        <p:txBody>
          <a:bodyPr wrap="none" anchor="ctr"/>
          <a:lstStyle/>
          <a:p>
            <a:pPr>
              <a:lnSpc>
                <a:spcPct val="135000"/>
              </a:lnSpc>
            </a:pPr>
            <a:r>
              <a:rPr lang="en-GB" sz="1000"/>
              <a:t>Scheduling regular team meetings is an important measure in support of team-internal communication</a:t>
            </a:r>
          </a:p>
          <a:p>
            <a:pPr>
              <a:lnSpc>
                <a:spcPct val="135000"/>
              </a:lnSpc>
            </a:pPr>
            <a:r>
              <a:rPr lang="en-GB" sz="1000"/>
              <a:t>The meeting must have a fixed agenda and must be moderated.</a:t>
            </a:r>
          </a:p>
          <a:p>
            <a:pPr>
              <a:lnSpc>
                <a:spcPct val="135000"/>
              </a:lnSpc>
            </a:pPr>
            <a:r>
              <a:rPr lang="en-GB" sz="1000"/>
              <a:t>Examples of Agenda:</a:t>
            </a:r>
          </a:p>
          <a:p>
            <a:pPr lvl="1">
              <a:lnSpc>
                <a:spcPct val="135000"/>
              </a:lnSpc>
            </a:pPr>
            <a:r>
              <a:rPr lang="en-GB"/>
              <a:t>General Project Situation</a:t>
            </a:r>
          </a:p>
          <a:p>
            <a:pPr lvl="1">
              <a:lnSpc>
                <a:spcPct val="135000"/>
              </a:lnSpc>
            </a:pPr>
            <a:r>
              <a:rPr lang="en-GB"/>
              <a:t>Current status of the test progress versus plan</a:t>
            </a:r>
          </a:p>
          <a:p>
            <a:pPr lvl="1">
              <a:lnSpc>
                <a:spcPct val="135000"/>
              </a:lnSpc>
            </a:pPr>
            <a:r>
              <a:rPr lang="en-GB"/>
              <a:t>Test object quality, defect rate, bug fix rate</a:t>
            </a:r>
          </a:p>
          <a:p>
            <a:pPr lvl="1">
              <a:lnSpc>
                <a:spcPct val="135000"/>
              </a:lnSpc>
            </a:pPr>
            <a:r>
              <a:rPr lang="en-GB"/>
              <a:t>Current staff planning</a:t>
            </a:r>
          </a:p>
          <a:p>
            <a:pPr lvl="1">
              <a:lnSpc>
                <a:spcPct val="135000"/>
              </a:lnSpc>
            </a:pPr>
            <a:r>
              <a:rPr lang="en-GB"/>
              <a:t>Release planning and upcoming release cycles</a:t>
            </a:r>
          </a:p>
          <a:p>
            <a:pPr lvl="1">
              <a:lnSpc>
                <a:spcPct val="135000"/>
              </a:lnSpc>
            </a:pPr>
            <a:r>
              <a:rPr lang="en-GB"/>
              <a:t>Quality of the test process and improvement potential</a:t>
            </a:r>
          </a:p>
          <a:p>
            <a:endParaRPr lang="en-US"/>
          </a:p>
        </p:txBody>
      </p:sp>
    </p:spTree>
    <p:extLst>
      <p:ext uri="{BB962C8B-B14F-4D97-AF65-F5344CB8AC3E}">
        <p14:creationId xmlns:p14="http://schemas.microsoft.com/office/powerpoint/2010/main" val="3588174342"/>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E5910-220B-48F5-8E2A-10C263051FA5}" type="slidenum">
              <a:rPr lang="en-US"/>
              <a:pPr/>
              <a:t>350</a:t>
            </a:fld>
            <a:endParaRPr lang="en-US"/>
          </a:p>
        </p:txBody>
      </p:sp>
      <p:sp>
        <p:nvSpPr>
          <p:cNvPr id="168962" name="Rectangle 2"/>
          <p:cNvSpPr txBox="1">
            <a:spLocks noGrp="1" noRot="1" noChangeAspect="1" noChangeArrowheads="1" noTextEdit="1"/>
          </p:cNvSpPr>
          <p:nvPr>
            <p:ph type="sldImg"/>
          </p:nvPr>
        </p:nvSpPr>
        <p:spPr>
          <a:xfrm>
            <a:off x="1141413" y="684213"/>
            <a:ext cx="4567237" cy="3425825"/>
          </a:xfrm>
          <a:ln/>
        </p:spPr>
      </p:sp>
      <p:sp>
        <p:nvSpPr>
          <p:cNvPr id="168963" name="Text Box 3"/>
          <p:cNvSpPr txBox="1">
            <a:spLocks noGrp="1" noChangeArrowheads="1"/>
          </p:cNvSpPr>
          <p:nvPr>
            <p:ph type="body" idx="1"/>
          </p:nvPr>
        </p:nvSpPr>
        <p:spPr>
          <a:xfrm>
            <a:off x="914400" y="4343400"/>
            <a:ext cx="5021263" cy="4029075"/>
          </a:xfrm>
          <a:noFill/>
          <a:ln/>
        </p:spPr>
        <p:txBody>
          <a:bodyPr wrap="none" anchor="ctr"/>
          <a:lstStyle/>
          <a:p>
            <a:pPr>
              <a:lnSpc>
                <a:spcPct val="163000"/>
              </a:lnSpc>
            </a:pPr>
            <a:r>
              <a:rPr lang="en-GB"/>
              <a:t>Effective and productive testing requires right technical skills along with full commitment and motivation of the testers involved</a:t>
            </a:r>
          </a:p>
          <a:p>
            <a:pPr>
              <a:lnSpc>
                <a:spcPct val="163000"/>
              </a:lnSpc>
            </a:pPr>
            <a:r>
              <a:rPr lang="en-GB"/>
              <a:t>Motivation measures that a test manager can take are listed below</a:t>
            </a:r>
          </a:p>
          <a:p>
            <a:pPr>
              <a:lnSpc>
                <a:spcPct val="163000"/>
              </a:lnSpc>
            </a:pPr>
            <a:r>
              <a:rPr lang="en-GB"/>
              <a:t>Communicate clear objectives and provide clear task distribution, track the plans and respond to deviations</a:t>
            </a:r>
          </a:p>
          <a:p>
            <a:pPr>
              <a:lnSpc>
                <a:spcPct val="163000"/>
              </a:lnSpc>
            </a:pPr>
            <a:r>
              <a:rPr lang="en-GB"/>
              <a:t>Promote testing and show the benefits of testing to everybody</a:t>
            </a:r>
          </a:p>
          <a:p>
            <a:pPr>
              <a:lnSpc>
                <a:spcPct val="163000"/>
              </a:lnSpc>
            </a:pPr>
            <a:r>
              <a:rPr lang="en-GB"/>
              <a:t>Present test results regularly and make sure they are well prepared</a:t>
            </a:r>
          </a:p>
          <a:p>
            <a:pPr>
              <a:lnSpc>
                <a:spcPct val="163000"/>
              </a:lnSpc>
            </a:pPr>
            <a:r>
              <a:rPr lang="en-GB"/>
              <a:t>Present the costs of testing in a honest way and compare them with the benefits of testing</a:t>
            </a:r>
          </a:p>
          <a:p>
            <a:endParaRPr lang="en-US"/>
          </a:p>
        </p:txBody>
      </p:sp>
    </p:spTree>
    <p:extLst>
      <p:ext uri="{BB962C8B-B14F-4D97-AF65-F5344CB8AC3E}">
        <p14:creationId xmlns:p14="http://schemas.microsoft.com/office/powerpoint/2010/main" val="2034229305"/>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B9D0-0BB1-4C54-8C19-78387D65DF71}" type="slidenum">
              <a:rPr lang="en-US"/>
              <a:pPr/>
              <a:t>351</a:t>
            </a:fld>
            <a:endParaRPr lang="en-US"/>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pPr>
              <a:lnSpc>
                <a:spcPct val="146000"/>
              </a:lnSpc>
            </a:pPr>
            <a:r>
              <a:rPr lang="en-GB"/>
              <a:t>Provide for a professional, adequate working environment</a:t>
            </a:r>
          </a:p>
          <a:p>
            <a:pPr>
              <a:lnSpc>
                <a:spcPct val="146000"/>
              </a:lnSpc>
            </a:pPr>
            <a:r>
              <a:rPr lang="en-GB"/>
              <a:t>Provide for interesting tasks that will relax the inevitable test routine</a:t>
            </a:r>
          </a:p>
          <a:p>
            <a:pPr>
              <a:lnSpc>
                <a:spcPct val="146000"/>
              </a:lnSpc>
            </a:pPr>
            <a:r>
              <a:rPr lang="en-GB"/>
              <a:t>Allow and encourage specialization within the team</a:t>
            </a:r>
          </a:p>
          <a:p>
            <a:pPr>
              <a:lnSpc>
                <a:spcPct val="146000"/>
              </a:lnSpc>
            </a:pPr>
            <a:r>
              <a:rPr lang="en-GB"/>
              <a:t>Point out opportunities for further personal development and careers</a:t>
            </a:r>
          </a:p>
          <a:p>
            <a:pPr>
              <a:lnSpc>
                <a:spcPct val="146000"/>
              </a:lnSpc>
            </a:pPr>
            <a:r>
              <a:rPr lang="en-GB"/>
              <a:t>Provide feedback to the test team about its contribution to the project's success or product quality</a:t>
            </a:r>
          </a:p>
          <a:p>
            <a:pPr>
              <a:lnSpc>
                <a:spcPct val="146000"/>
              </a:lnSpc>
            </a:pPr>
            <a:r>
              <a:rPr lang="en-GB"/>
              <a:t>Propagate the accomplishments of the test team within the organization. Present the success of the test and development teams as a collective success that will be collectively celebrated</a:t>
            </a:r>
          </a:p>
          <a:p>
            <a:endParaRPr lang="en-US"/>
          </a:p>
        </p:txBody>
      </p:sp>
    </p:spTree>
    <p:extLst>
      <p:ext uri="{BB962C8B-B14F-4D97-AF65-F5344CB8AC3E}">
        <p14:creationId xmlns:p14="http://schemas.microsoft.com/office/powerpoint/2010/main" val="1455378017"/>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352</a:t>
            </a:fld>
            <a:endParaRPr lang="en-US">
              <a:latin typeface="Arial" pitchFamily="34" charset="0"/>
            </a:endParaRPr>
          </a:p>
        </p:txBody>
      </p:sp>
    </p:spTree>
    <p:extLst>
      <p:ext uri="{BB962C8B-B14F-4D97-AF65-F5344CB8AC3E}">
        <p14:creationId xmlns:p14="http://schemas.microsoft.com/office/powerpoint/2010/main" val="2408197189"/>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B9D0-0BB1-4C54-8C19-78387D65DF71}" type="slidenum">
              <a:rPr lang="en-US">
                <a:solidFill>
                  <a:prstClr val="black"/>
                </a:solidFill>
              </a:rPr>
              <a:pPr/>
              <a:t>353</a:t>
            </a:fld>
            <a:endParaRPr lang="en-US">
              <a:solidFill>
                <a:prstClr val="black"/>
              </a:solidFill>
            </a:endParaRPr>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endParaRPr lang="en-US"/>
          </a:p>
        </p:txBody>
      </p:sp>
    </p:spTree>
    <p:extLst>
      <p:ext uri="{BB962C8B-B14F-4D97-AF65-F5344CB8AC3E}">
        <p14:creationId xmlns:p14="http://schemas.microsoft.com/office/powerpoint/2010/main" val="1270692400"/>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354</a:t>
            </a:fld>
            <a:endParaRPr lang="en-US">
              <a:latin typeface="Arial" pitchFamily="34" charset="0"/>
            </a:endParaRPr>
          </a:p>
        </p:txBody>
      </p:sp>
    </p:spTree>
    <p:extLst>
      <p:ext uri="{BB962C8B-B14F-4D97-AF65-F5344CB8AC3E}">
        <p14:creationId xmlns:p14="http://schemas.microsoft.com/office/powerpoint/2010/main" val="4184252754"/>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B9D0-0BB1-4C54-8C19-78387D65DF71}" type="slidenum">
              <a:rPr lang="en-US">
                <a:solidFill>
                  <a:prstClr val="black"/>
                </a:solidFill>
              </a:rPr>
              <a:pPr/>
              <a:t>355</a:t>
            </a:fld>
            <a:endParaRPr lang="en-US">
              <a:solidFill>
                <a:prstClr val="black"/>
              </a:solidFill>
            </a:endParaRPr>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endParaRPr lang="en-US"/>
          </a:p>
        </p:txBody>
      </p:sp>
    </p:spTree>
    <p:extLst>
      <p:ext uri="{BB962C8B-B14F-4D97-AF65-F5344CB8AC3E}">
        <p14:creationId xmlns:p14="http://schemas.microsoft.com/office/powerpoint/2010/main" val="791301578"/>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The team "Cloud" in cloud computing represents </a:t>
            </a:r>
            <a:r>
              <a:rPr lang="en-US" sz="1200" kern="1200">
                <a:solidFill>
                  <a:schemeClr val="tx1"/>
                </a:solidFill>
                <a:effectLst/>
                <a:latin typeface="+mn-lt"/>
                <a:ea typeface="+mn-ea"/>
                <a:cs typeface="+mn-cs"/>
              </a:rPr>
              <a:t>Internet</a:t>
            </a:r>
            <a:endParaRPr lang="en-IN" sz="1200" kern="1200">
              <a:solidFill>
                <a:schemeClr val="tx1"/>
              </a:solidFill>
              <a:effectLst/>
              <a:latin typeface="+mn-lt"/>
              <a:ea typeface="+mn-ea"/>
              <a:cs typeface="+mn-cs"/>
            </a:endParaRPr>
          </a:p>
          <a:p>
            <a:endParaRPr lang="en-IN" b="0"/>
          </a:p>
        </p:txBody>
      </p:sp>
      <p:sp>
        <p:nvSpPr>
          <p:cNvPr id="4" name="Slide Number Placeholder 3"/>
          <p:cNvSpPr>
            <a:spLocks noGrp="1"/>
          </p:cNvSpPr>
          <p:nvPr>
            <p:ph type="sldNum" sz="quarter" idx="10"/>
          </p:nvPr>
        </p:nvSpPr>
        <p:spPr/>
        <p:txBody>
          <a:bodyPr/>
          <a:lstStyle/>
          <a:p>
            <a:fld id="{8F350ABC-DBF8-4182-B32A-B1ADB84248FB}" type="slidenum">
              <a:rPr lang="en-US" smtClean="0"/>
              <a:pPr/>
              <a:t>356</a:t>
            </a:fld>
            <a:endParaRPr lang="en-US"/>
          </a:p>
        </p:txBody>
      </p:sp>
    </p:spTree>
    <p:extLst>
      <p:ext uri="{BB962C8B-B14F-4D97-AF65-F5344CB8AC3E}">
        <p14:creationId xmlns:p14="http://schemas.microsoft.com/office/powerpoint/2010/main" val="367836475"/>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350ABC-DBF8-4182-B32A-B1ADB84248FB}" type="slidenum">
              <a:rPr lang="en-US" smtClean="0"/>
              <a:pPr/>
              <a:t>359</a:t>
            </a:fld>
            <a:endParaRPr lang="en-US"/>
          </a:p>
        </p:txBody>
      </p:sp>
    </p:spTree>
    <p:extLst>
      <p:ext uri="{BB962C8B-B14F-4D97-AF65-F5344CB8AC3E}">
        <p14:creationId xmlns:p14="http://schemas.microsoft.com/office/powerpoint/2010/main" val="1679642715"/>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effectLst/>
                <a:latin typeface="+mn-lt"/>
                <a:ea typeface="+mn-ea"/>
                <a:cs typeface="+mn-cs"/>
              </a:rPr>
              <a:t>Keys to successful testing	</a:t>
            </a:r>
          </a:p>
          <a:p>
            <a:pPr lvl="0"/>
            <a:r>
              <a:rPr lang="en-IN" sz="1200" kern="1200">
                <a:solidFill>
                  <a:schemeClr val="tx1"/>
                </a:solidFill>
                <a:effectLst/>
                <a:latin typeface="+mn-lt"/>
                <a:ea typeface="+mn-ea"/>
                <a:cs typeface="+mn-cs"/>
              </a:rPr>
              <a:t>Understanding a platform provider's elasticity model/dynamic configuration method</a:t>
            </a:r>
          </a:p>
          <a:p>
            <a:pPr lvl="0"/>
            <a:r>
              <a:rPr lang="en-IN" sz="1200" kern="1200">
                <a:solidFill>
                  <a:schemeClr val="tx1"/>
                </a:solidFill>
                <a:effectLst/>
                <a:latin typeface="+mn-lt"/>
                <a:ea typeface="+mn-ea"/>
                <a:cs typeface="+mn-cs"/>
              </a:rPr>
              <a:t>Staying abreast of the provider's evolving monitoring services and Service Level agreement  (SLAs)</a:t>
            </a:r>
          </a:p>
          <a:p>
            <a:pPr lvl="0"/>
            <a:r>
              <a:rPr lang="en-IN" sz="1200" kern="1200">
                <a:solidFill>
                  <a:schemeClr val="tx1"/>
                </a:solidFill>
                <a:effectLst/>
                <a:latin typeface="+mn-lt"/>
                <a:ea typeface="+mn-ea"/>
                <a:cs typeface="+mn-cs"/>
              </a:rPr>
              <a:t>Potentially engaging the service provider as an on-going operations partner if producing commercial off- the shelf (COTS) software</a:t>
            </a:r>
          </a:p>
          <a:p>
            <a:pPr lvl="0"/>
            <a:r>
              <a:rPr lang="en-IN" sz="1200" kern="1200">
                <a:solidFill>
                  <a:schemeClr val="tx1"/>
                </a:solidFill>
                <a:effectLst/>
                <a:latin typeface="+mn-lt"/>
                <a:ea typeface="+mn-ea"/>
                <a:cs typeface="+mn-cs"/>
              </a:rPr>
              <a:t>Being willing to be used as a case study by the cloud service provider. The latter may lead to cost reductions.</a:t>
            </a:r>
          </a:p>
        </p:txBody>
      </p:sp>
      <p:sp>
        <p:nvSpPr>
          <p:cNvPr id="4" name="Slide Number Placeholder 3"/>
          <p:cNvSpPr>
            <a:spLocks noGrp="1"/>
          </p:cNvSpPr>
          <p:nvPr>
            <p:ph type="sldNum" sz="quarter" idx="10"/>
          </p:nvPr>
        </p:nvSpPr>
        <p:spPr/>
        <p:txBody>
          <a:bodyPr/>
          <a:lstStyle/>
          <a:p>
            <a:fld id="{8F350ABC-DBF8-4182-B32A-B1ADB84248FB}" type="slidenum">
              <a:rPr lang="en-US" smtClean="0"/>
              <a:pPr/>
              <a:t>363</a:t>
            </a:fld>
            <a:endParaRPr lang="en-US"/>
          </a:p>
        </p:txBody>
      </p:sp>
    </p:spTree>
    <p:extLst>
      <p:ext uri="{BB962C8B-B14F-4D97-AF65-F5344CB8AC3E}">
        <p14:creationId xmlns:p14="http://schemas.microsoft.com/office/powerpoint/2010/main" val="1478445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39905-ADF6-4993-A7B7-3EBCB402BC19}" type="slidenum">
              <a:rPr lang="en-US"/>
              <a:pPr/>
              <a:t>35</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pPr algn="just">
              <a:lnSpc>
                <a:spcPct val="152000"/>
              </a:lnSpc>
            </a:pPr>
            <a:r>
              <a:rPr lang="en-US"/>
              <a:t>The administrative component of the test plan identifies the schedule, milestones, and resources needed to execute the test plan as illustrated in Table in the next slide</a:t>
            </a:r>
          </a:p>
          <a:p>
            <a:endParaRPr lang="en-US"/>
          </a:p>
        </p:txBody>
      </p:sp>
    </p:spTree>
    <p:extLst>
      <p:ext uri="{BB962C8B-B14F-4D97-AF65-F5344CB8AC3E}">
        <p14:creationId xmlns:p14="http://schemas.microsoft.com/office/powerpoint/2010/main" val="1234824455"/>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350ABC-DBF8-4182-B32A-B1ADB84248FB}" type="slidenum">
              <a:rPr lang="en-US" smtClean="0"/>
              <a:pPr/>
              <a:t>364</a:t>
            </a:fld>
            <a:endParaRPr lang="en-US"/>
          </a:p>
        </p:txBody>
      </p:sp>
    </p:spTree>
    <p:extLst>
      <p:ext uri="{BB962C8B-B14F-4D97-AF65-F5344CB8AC3E}">
        <p14:creationId xmlns:p14="http://schemas.microsoft.com/office/powerpoint/2010/main" val="2504815732"/>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368</a:t>
            </a:fld>
            <a:endParaRPr lang="en-US">
              <a:latin typeface="Arial" pitchFamily="34" charset="0"/>
            </a:endParaRPr>
          </a:p>
        </p:txBody>
      </p:sp>
    </p:spTree>
    <p:extLst>
      <p:ext uri="{BB962C8B-B14F-4D97-AF65-F5344CB8AC3E}">
        <p14:creationId xmlns:p14="http://schemas.microsoft.com/office/powerpoint/2010/main" val="121622486"/>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B9D0-0BB1-4C54-8C19-78387D65DF71}" type="slidenum">
              <a:rPr lang="en-US">
                <a:solidFill>
                  <a:prstClr val="black"/>
                </a:solidFill>
              </a:rPr>
              <a:pPr/>
              <a:t>369</a:t>
            </a:fld>
            <a:endParaRPr lang="en-US">
              <a:solidFill>
                <a:prstClr val="black"/>
              </a:solidFill>
            </a:endParaRPr>
          </a:p>
        </p:txBody>
      </p:sp>
      <p:sp>
        <p:nvSpPr>
          <p:cNvPr id="171010" name="Rectangle 2"/>
          <p:cNvSpPr txBox="1">
            <a:spLocks noGrp="1" noRot="1" noChangeAspect="1" noChangeArrowheads="1" noTextEdit="1"/>
          </p:cNvSpPr>
          <p:nvPr>
            <p:ph type="sldImg"/>
          </p:nvPr>
        </p:nvSpPr>
        <p:spPr>
          <a:xfrm>
            <a:off x="1141413" y="684213"/>
            <a:ext cx="4567237" cy="3425825"/>
          </a:xfrm>
          <a:ln/>
        </p:spPr>
      </p:sp>
      <p:sp>
        <p:nvSpPr>
          <p:cNvPr id="171011" name="Text Box 3"/>
          <p:cNvSpPr txBox="1">
            <a:spLocks noGrp="1" noChangeArrowheads="1"/>
          </p:cNvSpPr>
          <p:nvPr>
            <p:ph type="body" idx="1"/>
          </p:nvPr>
        </p:nvSpPr>
        <p:spPr>
          <a:xfrm>
            <a:off x="914400" y="4343400"/>
            <a:ext cx="5021263" cy="4029075"/>
          </a:xfrm>
          <a:noFill/>
          <a:ln/>
        </p:spPr>
        <p:txBody>
          <a:bodyPr wrap="none" anchor="ctr"/>
          <a:lstStyle/>
          <a:p>
            <a:endParaRPr lang="en-US"/>
          </a:p>
        </p:txBody>
      </p:sp>
    </p:spTree>
    <p:extLst>
      <p:ext uri="{BB962C8B-B14F-4D97-AF65-F5344CB8AC3E}">
        <p14:creationId xmlns:p14="http://schemas.microsoft.com/office/powerpoint/2010/main" val="8888216"/>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Categorization, Accessibility</a:t>
            </a:r>
            <a:r>
              <a:rPr lang="en-IN" sz="1200" kern="1200" baseline="0">
                <a:solidFill>
                  <a:schemeClr val="tx1"/>
                </a:solidFill>
                <a:effectLst/>
                <a:latin typeface="+mn-lt"/>
                <a:ea typeface="+mn-ea"/>
                <a:cs typeface="+mn-cs"/>
              </a:rPr>
              <a:t> and </a:t>
            </a:r>
            <a:r>
              <a:rPr lang="en-US" sz="1200" kern="1200">
                <a:solidFill>
                  <a:schemeClr val="tx1"/>
                </a:solidFill>
                <a:effectLst/>
                <a:latin typeface="+mn-lt"/>
                <a:ea typeface="+mn-ea"/>
                <a:cs typeface="+mn-cs"/>
              </a:rPr>
              <a:t>IP Clearance are followed while Test Artifacts are stored in Test Repository for Reuse</a:t>
            </a:r>
            <a:endParaRPr lang="en-IN" sz="1200" kern="1200">
              <a:solidFill>
                <a:schemeClr val="tx1"/>
              </a:solidFill>
              <a:effectLst/>
              <a:latin typeface="+mn-lt"/>
              <a:ea typeface="+mn-ea"/>
              <a:cs typeface="+mn-cs"/>
            </a:endParaRPr>
          </a:p>
          <a:p>
            <a:pPr lvl="0"/>
            <a:endParaRPr lang="en-IN"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350ABC-DBF8-4182-B32A-B1ADB84248FB}" type="slidenum">
              <a:rPr lang="en-US" smtClean="0"/>
              <a:pPr/>
              <a:t>376</a:t>
            </a:fld>
            <a:endParaRPr lang="en-US"/>
          </a:p>
        </p:txBody>
      </p:sp>
    </p:spTree>
    <p:extLst>
      <p:ext uri="{BB962C8B-B14F-4D97-AF65-F5344CB8AC3E}">
        <p14:creationId xmlns:p14="http://schemas.microsoft.com/office/powerpoint/2010/main" val="1703655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50539-0369-4E3A-9F7C-2CF8F5B367D5}" type="slidenum">
              <a:rPr lang="en-US"/>
              <a:pPr/>
              <a:t>36</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a:t>Looking at the slide, it gives a clear example of how a Test Administrative worksheet will look like, explaining the components involved in detail</a:t>
            </a:r>
          </a:p>
          <a:p>
            <a:r>
              <a:rPr lang="en-US"/>
              <a:t>Administrative components includes schedules, proposed budget, planned resources etc., Please look the example given for better understanding. </a:t>
            </a:r>
          </a:p>
          <a:p>
            <a:r>
              <a:rPr lang="en-US"/>
              <a:t>For example: We can define the schedules planned for starting and completing test activities with different milestones can be explained here in detail. Similarly planned budget for each milestone can be defined in detail here. This administrative worksheet will help the team to understand clearly about the planned administrative components</a:t>
            </a:r>
          </a:p>
        </p:txBody>
      </p:sp>
    </p:spTree>
    <p:extLst>
      <p:ext uri="{BB962C8B-B14F-4D97-AF65-F5344CB8AC3E}">
        <p14:creationId xmlns:p14="http://schemas.microsoft.com/office/powerpoint/2010/main" val="847911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F3E4A-684A-487E-89D1-471A1348D1F0}" type="slidenum">
              <a:rPr lang="en-US"/>
              <a:pPr/>
              <a:t>37</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a:t>This worksheet has to be filled whenever we have the required relevant data. That’s the reason we say test plan is not a static document.</a:t>
            </a:r>
          </a:p>
          <a:p>
            <a:r>
              <a:rPr lang="en-US"/>
              <a:t>In the slide here see the example of different milestones planned with start and finish dates. For example we can define when test cases should start and when it has to get finished. We can change this based on our company requirements and activities planned.  </a:t>
            </a:r>
          </a:p>
        </p:txBody>
      </p:sp>
    </p:spTree>
    <p:extLst>
      <p:ext uri="{BB962C8B-B14F-4D97-AF65-F5344CB8AC3E}">
        <p14:creationId xmlns:p14="http://schemas.microsoft.com/office/powerpoint/2010/main" val="1840904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D56EC-5B09-44AE-B5E9-12E5306F5F9B}" type="slidenum">
              <a:rPr lang="en-US"/>
              <a:pPr/>
              <a:t>38</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pPr marL="228600" indent="-228600"/>
            <a:r>
              <a:rPr lang="en-US"/>
              <a:t>A Test plan will have all the above general informations.</a:t>
            </a:r>
          </a:p>
          <a:p>
            <a:pPr marL="685800" lvl="1" indent="-228600">
              <a:lnSpc>
                <a:spcPct val="102000"/>
              </a:lnSpc>
            </a:pPr>
            <a:r>
              <a:rPr lang="en-US"/>
              <a:t>Software Project</a:t>
            </a:r>
          </a:p>
          <a:p>
            <a:pPr marL="685800" lvl="1" indent="-228600">
              <a:lnSpc>
                <a:spcPct val="102000"/>
              </a:lnSpc>
            </a:pPr>
            <a:r>
              <a:rPr lang="en-US"/>
              <a:t>Summary</a:t>
            </a:r>
          </a:p>
          <a:p>
            <a:pPr marL="685800" lvl="1" indent="-228600">
              <a:lnSpc>
                <a:spcPct val="102000"/>
              </a:lnSpc>
            </a:pPr>
            <a:r>
              <a:rPr lang="en-US"/>
              <a:t>Pretest Background</a:t>
            </a:r>
          </a:p>
          <a:p>
            <a:pPr marL="685800" lvl="1" indent="-228600">
              <a:lnSpc>
                <a:spcPct val="102000"/>
              </a:lnSpc>
            </a:pPr>
            <a:r>
              <a:rPr lang="en-US"/>
              <a:t>Test Environment</a:t>
            </a:r>
          </a:p>
          <a:p>
            <a:pPr marL="685800" lvl="1" indent="-228600">
              <a:lnSpc>
                <a:spcPct val="102000"/>
              </a:lnSpc>
            </a:pPr>
            <a:r>
              <a:rPr lang="en-US"/>
              <a:t>Test Constraints</a:t>
            </a:r>
          </a:p>
          <a:p>
            <a:pPr marL="685800" lvl="1" indent="-228600">
              <a:lnSpc>
                <a:spcPct val="102000"/>
              </a:lnSpc>
            </a:pPr>
            <a:r>
              <a:rPr lang="en-US"/>
              <a:t>References</a:t>
            </a:r>
          </a:p>
          <a:p>
            <a:pPr marL="685800" lvl="1" indent="-228600">
              <a:lnSpc>
                <a:spcPct val="102000"/>
              </a:lnSpc>
            </a:pPr>
            <a:r>
              <a:rPr lang="en-US"/>
              <a:t>When to Stop testing</a:t>
            </a:r>
          </a:p>
          <a:p>
            <a:pPr marL="685800" lvl="1" indent="-228600">
              <a:lnSpc>
                <a:spcPct val="102000"/>
              </a:lnSpc>
            </a:pPr>
            <a:endParaRPr lang="en-US"/>
          </a:p>
          <a:p>
            <a:pPr marL="685800" lvl="1" indent="-228600">
              <a:lnSpc>
                <a:spcPct val="102000"/>
              </a:lnSpc>
            </a:pPr>
            <a:r>
              <a:rPr lang="en-US"/>
              <a:t>Test Plan also defines the milestones involved. Example when Unit Testing will be completed. When 1</a:t>
            </a:r>
            <a:r>
              <a:rPr lang="en-US" baseline="30000"/>
              <a:t>st</a:t>
            </a:r>
            <a:r>
              <a:rPr lang="en-US"/>
              <a:t> review will take place etc., We can provide the same in Test Administrative worksheet</a:t>
            </a:r>
          </a:p>
          <a:p>
            <a:pPr marL="685800" lvl="1" indent="-228600">
              <a:lnSpc>
                <a:spcPct val="102000"/>
              </a:lnSpc>
            </a:pPr>
            <a:endParaRPr lang="en-US"/>
          </a:p>
          <a:p>
            <a:pPr marL="228600" indent="-228600"/>
            <a:endParaRPr lang="en-US"/>
          </a:p>
        </p:txBody>
      </p:sp>
    </p:spTree>
    <p:extLst>
      <p:ext uri="{BB962C8B-B14F-4D97-AF65-F5344CB8AC3E}">
        <p14:creationId xmlns:p14="http://schemas.microsoft.com/office/powerpoint/2010/main" val="234556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CF2F8-44FB-4817-BCA5-F82EC9E83EB0}" type="slidenum">
              <a:rPr lang="en-US"/>
              <a:pPr/>
              <a:t>39</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a:t>There is no formal syntax for developing a test plan. Every company follow their own template for developing the same</a:t>
            </a:r>
          </a:p>
          <a:p>
            <a:r>
              <a:rPr lang="en-US"/>
              <a:t>Test plan will come to an end only when the project is completed</a:t>
            </a:r>
          </a:p>
          <a:p>
            <a:r>
              <a:rPr lang="en-US"/>
              <a:t>Test plan preparation should follow some universally accepted standards in order to have a full fledged test plan. Please refer velociQ for our template which follows universally accepted standards</a:t>
            </a:r>
          </a:p>
          <a:p>
            <a:endParaRPr lang="en-US"/>
          </a:p>
        </p:txBody>
      </p:sp>
    </p:spTree>
    <p:extLst>
      <p:ext uri="{BB962C8B-B14F-4D97-AF65-F5344CB8AC3E}">
        <p14:creationId xmlns:p14="http://schemas.microsoft.com/office/powerpoint/2010/main" val="328530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buFontTx/>
              <a:buAutoNum type="arabicParenR"/>
            </a:pPr>
            <a:endParaRPr lang="en-US"/>
          </a:p>
        </p:txBody>
      </p:sp>
    </p:spTree>
    <p:extLst>
      <p:ext uri="{BB962C8B-B14F-4D97-AF65-F5344CB8AC3E}">
        <p14:creationId xmlns:p14="http://schemas.microsoft.com/office/powerpoint/2010/main" val="1716327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C2766-AF0D-4D51-B079-C8B8137587EC}" type="slidenum">
              <a:rPr lang="en-US"/>
              <a:pPr/>
              <a:t>40</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a:t>The above are the following guidelines to keep in mind when writing a test plan</a:t>
            </a:r>
          </a:p>
          <a:p>
            <a:r>
              <a:rPr lang="en-US"/>
              <a:t>Start preparing test plan as early as possible in the life cycle</a:t>
            </a:r>
          </a:p>
          <a:p>
            <a:r>
              <a:rPr lang="en-US"/>
              <a:t>Keep the test plan flexible so that we can do any modifications anytime</a:t>
            </a:r>
          </a:p>
          <a:p>
            <a:r>
              <a:rPr lang="en-US"/>
              <a:t>Review the test plan frequently to ensure the plan what we have is the recent one</a:t>
            </a:r>
          </a:p>
          <a:p>
            <a:r>
              <a:rPr lang="en-US"/>
              <a:t>Keep the test plan concise and readable so that all stakeholders involved can able to understand better minimizing knowledge transfer from the originator</a:t>
            </a:r>
          </a:p>
          <a:p>
            <a:r>
              <a:rPr lang="en-US"/>
              <a:t>Calculating the planning effort is very important for planning budget and when it comes deciding Cost of Quality (COQ)</a:t>
            </a:r>
          </a:p>
          <a:p>
            <a:r>
              <a:rPr lang="en-US"/>
              <a:t>Don’t rush preparing the test plan, as it is very important for testing reducing defects. Always keep in mind “Prevention is better than Cure”</a:t>
            </a:r>
          </a:p>
          <a:p>
            <a:endParaRPr lang="en-US"/>
          </a:p>
        </p:txBody>
      </p:sp>
    </p:spTree>
    <p:extLst>
      <p:ext uri="{BB962C8B-B14F-4D97-AF65-F5344CB8AC3E}">
        <p14:creationId xmlns:p14="http://schemas.microsoft.com/office/powerpoint/2010/main" val="4095444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FF417-8D83-457F-94C4-6BB08DFB4C2B}" type="slidenum">
              <a:rPr lang="en-US"/>
              <a:pPr/>
              <a:t>41</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t>Please refer our internal site VelociQ for getting the test plan standards that we follow. There is no one universally accepted standard for test planning.. Every company uses their own format considering the business needs, risks etc.,</a:t>
            </a:r>
          </a:p>
        </p:txBody>
      </p:sp>
    </p:spTree>
    <p:extLst>
      <p:ext uri="{BB962C8B-B14F-4D97-AF65-F5344CB8AC3E}">
        <p14:creationId xmlns:p14="http://schemas.microsoft.com/office/powerpoint/2010/main" val="3095889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DDBFE-0AD0-472F-9CFA-DC7FD3CFEA74}" type="slidenum">
              <a:rPr lang="en-US"/>
              <a:pPr/>
              <a:t>42</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a:t>These are common contents of a test plan. All are discussed one by one in the following slides:</a:t>
            </a:r>
          </a:p>
        </p:txBody>
      </p:sp>
    </p:spTree>
    <p:extLst>
      <p:ext uri="{BB962C8B-B14F-4D97-AF65-F5344CB8AC3E}">
        <p14:creationId xmlns:p14="http://schemas.microsoft.com/office/powerpoint/2010/main" val="1602828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BE7B7-4B8D-4405-B75A-36351B15DFCD}" type="slidenum">
              <a:rPr lang="en-US"/>
              <a:pPr/>
              <a:t>43</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a:t>Scope basically tells: “What will be covered in the test?” and “What will not be covered in the test?” </a:t>
            </a:r>
          </a:p>
          <a:p>
            <a:r>
              <a:rPr lang="en-US"/>
              <a:t>This gives a clear idea to all stakeholders that where is there in scope and what is not there in scope of testing.</a:t>
            </a:r>
          </a:p>
          <a:p>
            <a:r>
              <a:rPr lang="en-US"/>
              <a:t>Some customers may look only for functional requirements to test and not non functional requirements. In that case, we can define functional requirements are in scope and non functional requirements are not in scope.</a:t>
            </a:r>
          </a:p>
        </p:txBody>
      </p:sp>
    </p:spTree>
    <p:extLst>
      <p:ext uri="{BB962C8B-B14F-4D97-AF65-F5344CB8AC3E}">
        <p14:creationId xmlns:p14="http://schemas.microsoft.com/office/powerpoint/2010/main" val="90617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3E986-A4DF-4240-9EB6-323C6C88465F}" type="slidenum">
              <a:rPr lang="en-US"/>
              <a:pPr/>
              <a:t>44</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r>
              <a:rPr lang="en-US"/>
              <a:t>A test objective is nothing but a testing goal that every tester has to achieve during testing. These goals have to be mentioned clearly and ensure that all stakeholders involved are aware about the same.</a:t>
            </a:r>
          </a:p>
          <a:p>
            <a:r>
              <a:rPr lang="en-US"/>
              <a:t>Test Objectives generally enables the stakeholders involved in the following way:</a:t>
            </a:r>
          </a:p>
          <a:p>
            <a:pPr lvl="1" algn="just">
              <a:lnSpc>
                <a:spcPct val="122000"/>
              </a:lnSpc>
            </a:pPr>
            <a:r>
              <a:rPr lang="en-US"/>
              <a:t>Guide the development of test cases, procedures, and test data</a:t>
            </a:r>
          </a:p>
          <a:p>
            <a:pPr lvl="1" algn="just">
              <a:lnSpc>
                <a:spcPct val="122000"/>
              </a:lnSpc>
            </a:pPr>
            <a:r>
              <a:rPr lang="en-US"/>
              <a:t>Enable the tester and project managers to gauge testing progress and success</a:t>
            </a:r>
          </a:p>
          <a:p>
            <a:pPr lvl="1" algn="just">
              <a:lnSpc>
                <a:spcPct val="122000"/>
              </a:lnSpc>
            </a:pPr>
            <a:r>
              <a:rPr lang="en-US"/>
              <a:t>Enhance communication both within and outside of the project team by helping to define the scope of the testing effort</a:t>
            </a:r>
          </a:p>
          <a:p>
            <a:pPr lvl="1" algn="just">
              <a:lnSpc>
                <a:spcPct val="122000"/>
              </a:lnSpc>
            </a:pPr>
            <a:r>
              <a:rPr lang="en-US"/>
              <a:t>Each objective should include a high-level description of the expected test results in measurable terms, and should be prioritized</a:t>
            </a:r>
          </a:p>
          <a:p>
            <a:endParaRPr lang="en-US"/>
          </a:p>
          <a:p>
            <a:endParaRPr lang="en-US"/>
          </a:p>
        </p:txBody>
      </p:sp>
    </p:spTree>
    <p:extLst>
      <p:ext uri="{BB962C8B-B14F-4D97-AF65-F5344CB8AC3E}">
        <p14:creationId xmlns:p14="http://schemas.microsoft.com/office/powerpoint/2010/main" val="2661827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84608-9CB8-4887-B12B-C4A8D8491527}" type="slidenum">
              <a:rPr lang="en-US"/>
              <a:pPr/>
              <a:t>45</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t>Certain factors can be assumed in a project based on intuition and past experience of the tester. For example a test manager who have worked in a similar project which he is working currently. He may have a idea about his/her resources skill level, approximate budget etc., Knowing these </a:t>
            </a:r>
            <a:r>
              <a:rPr lang="en-US" err="1"/>
              <a:t>informations</a:t>
            </a:r>
            <a:r>
              <a:rPr lang="en-US"/>
              <a:t> will help the testing team to plan risk management effectively.</a:t>
            </a:r>
          </a:p>
          <a:p>
            <a:r>
              <a:rPr lang="en-US"/>
              <a:t>Identifying Assumptions enables the senior testers to do risk management effectively</a:t>
            </a:r>
          </a:p>
          <a:p>
            <a:r>
              <a:rPr lang="en-US"/>
              <a:t>Entry Criteria is nothing but approved inputs for any task activity</a:t>
            </a:r>
          </a:p>
          <a:p>
            <a:r>
              <a:rPr lang="en-US"/>
              <a:t>Exit Criteria is nothing but approved outputs for any test activity</a:t>
            </a:r>
          </a:p>
          <a:p>
            <a:endParaRPr lang="en-US"/>
          </a:p>
        </p:txBody>
      </p:sp>
    </p:spTree>
    <p:extLst>
      <p:ext uri="{BB962C8B-B14F-4D97-AF65-F5344CB8AC3E}">
        <p14:creationId xmlns:p14="http://schemas.microsoft.com/office/powerpoint/2010/main" val="13215791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B2197-33E0-4151-A220-042B8629ED70}" type="slidenum">
              <a:rPr lang="en-US"/>
              <a:pPr/>
              <a:t>46</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t>This section helps the testing team for effective risk management.</a:t>
            </a:r>
          </a:p>
          <a:p>
            <a:r>
              <a:rPr lang="en-US"/>
              <a:t>Risk is a event that may or may not happen. Testing also has different sort of risks</a:t>
            </a:r>
          </a:p>
          <a:p>
            <a:r>
              <a:rPr lang="en-US"/>
              <a:t>Ex: New technology which my testing team was not aware about</a:t>
            </a:r>
          </a:p>
          <a:p>
            <a:r>
              <a:rPr lang="en-US"/>
              <a:t>Lack of testing resources</a:t>
            </a:r>
          </a:p>
          <a:p>
            <a:r>
              <a:rPr lang="en-US"/>
              <a:t>Lack of automation knowledge etc.,</a:t>
            </a:r>
          </a:p>
          <a:p>
            <a:endParaRPr lang="en-US"/>
          </a:p>
        </p:txBody>
      </p:sp>
    </p:spTree>
    <p:extLst>
      <p:ext uri="{BB962C8B-B14F-4D97-AF65-F5344CB8AC3E}">
        <p14:creationId xmlns:p14="http://schemas.microsoft.com/office/powerpoint/2010/main" val="2291247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3F64E-D4BE-419B-AC4C-E5CE9E4BF557}" type="slidenum">
              <a:rPr lang="en-US"/>
              <a:pPr/>
              <a:t>47</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a:t>Common testing risks includes – the testing platform that we are working on, tools being used for testing and the test methods and techniques to be applied for testing</a:t>
            </a:r>
          </a:p>
          <a:p>
            <a:r>
              <a:rPr lang="en-US"/>
              <a:t>Analyzing comes under different categories:</a:t>
            </a:r>
          </a:p>
          <a:p>
            <a:r>
              <a:rPr lang="en-US"/>
              <a:t>Identifying Software Risks, helpful for a developer to create software minimizing risks</a:t>
            </a:r>
          </a:p>
          <a:p>
            <a:r>
              <a:rPr lang="en-US"/>
              <a:t>Identifying Testing Risks, helpful for a tester to test minimizing risks</a:t>
            </a:r>
          </a:p>
          <a:p>
            <a:r>
              <a:rPr lang="en-US"/>
              <a:t>Identifying Premature Risks deals with identifying the possible risks that may come because of releasing the product unsatisfactory or untested to the customer</a:t>
            </a:r>
          </a:p>
          <a:p>
            <a:r>
              <a:rPr lang="en-US"/>
              <a:t>Identifying Risk contributors, helpful in identifying the root cause of possible risks that are likely to happen</a:t>
            </a:r>
          </a:p>
          <a:p>
            <a:r>
              <a:rPr lang="en-US"/>
              <a:t>Identifying business risks identifies the most common risks associated with the business using the software. </a:t>
            </a:r>
          </a:p>
          <a:p>
            <a:r>
              <a:rPr lang="en-US"/>
              <a:t>Risk management is done with various risk methods like:</a:t>
            </a:r>
          </a:p>
          <a:p>
            <a:pPr lvl="1" algn="just">
              <a:lnSpc>
                <a:spcPct val="92000"/>
              </a:lnSpc>
            </a:pPr>
            <a:r>
              <a:rPr lang="en-US" sz="1400"/>
              <a:t>understanding of the strategies and approaches </a:t>
            </a:r>
          </a:p>
          <a:p>
            <a:pPr lvl="1" algn="just">
              <a:lnSpc>
                <a:spcPct val="92000"/>
              </a:lnSpc>
            </a:pPr>
            <a:r>
              <a:rPr lang="en-US" sz="1400"/>
              <a:t>implementing and operating information technology, products, and processes</a:t>
            </a:r>
          </a:p>
          <a:p>
            <a:pPr lvl="1" algn="just">
              <a:lnSpc>
                <a:spcPct val="92000"/>
              </a:lnSpc>
            </a:pPr>
            <a:r>
              <a:rPr lang="en-US" sz="1400"/>
              <a:t>assessing their likelihood, and initiating strategies to test for those risks</a:t>
            </a:r>
          </a:p>
          <a:p>
            <a:endParaRPr lang="en-US"/>
          </a:p>
          <a:p>
            <a:endParaRPr lang="en-US"/>
          </a:p>
        </p:txBody>
      </p:sp>
    </p:spTree>
    <p:extLst>
      <p:ext uri="{BB962C8B-B14F-4D97-AF65-F5344CB8AC3E}">
        <p14:creationId xmlns:p14="http://schemas.microsoft.com/office/powerpoint/2010/main" val="258603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AC5F-B9D7-47C9-BE75-21347383BF95}" type="slidenum">
              <a:rPr lang="en-US"/>
              <a:pPr/>
              <a:t>48</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a:t>Risk can be managed by identifying the magnitude of the risks. We can rank the risks here based on severity of those risks</a:t>
            </a:r>
          </a:p>
          <a:p>
            <a:r>
              <a:rPr lang="en-US"/>
              <a:t>Rank can be 1, 2, 3…..</a:t>
            </a:r>
          </a:p>
          <a:p>
            <a:r>
              <a:rPr lang="en-US"/>
              <a:t>Severity can be Critical, Major, Minor etc.,</a:t>
            </a:r>
          </a:p>
          <a:p>
            <a:endParaRPr lang="en-US"/>
          </a:p>
          <a:p>
            <a:r>
              <a:rPr lang="en-US"/>
              <a:t>Different risk reduction methods can also be suggested here. For example, there is a risk of a senior project member will leave the project anytime, we can have a backup resource which will minimize the risk in case if it happens.</a:t>
            </a:r>
          </a:p>
          <a:p>
            <a:endParaRPr lang="en-US"/>
          </a:p>
          <a:p>
            <a:r>
              <a:rPr lang="en-US"/>
              <a:t>We also can have different backup plans in case if the expected risk occurs, execute the feasible backup plan. This is called contingency planning</a:t>
            </a:r>
          </a:p>
          <a:p>
            <a:endParaRPr lang="en-US"/>
          </a:p>
        </p:txBody>
      </p:sp>
    </p:spTree>
    <p:extLst>
      <p:ext uri="{BB962C8B-B14F-4D97-AF65-F5344CB8AC3E}">
        <p14:creationId xmlns:p14="http://schemas.microsoft.com/office/powerpoint/2010/main" val="2734997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79624-3068-4603-B26B-24EBDD97CE80}" type="slidenum">
              <a:rPr lang="en-US"/>
              <a:pPr/>
              <a:t>49</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a:t>This phase actually plans for designing test cases effectively. Say for example we have planned to do unit testing, integration testing and system testing, this section addresses how these testing levels are carried out, the milestones for achieving each tasks etc.,</a:t>
            </a:r>
          </a:p>
          <a:p>
            <a:r>
              <a:rPr lang="en-US"/>
              <a:t>Also it tells the area for which we are focusing to design test cases</a:t>
            </a:r>
          </a:p>
          <a:p>
            <a:r>
              <a:rPr lang="en-US"/>
              <a:t>It also tells the sequence that we have to follow in designing test cases and the timing of all tests in detail</a:t>
            </a:r>
          </a:p>
          <a:p>
            <a:endParaRPr lang="en-US"/>
          </a:p>
          <a:p>
            <a:r>
              <a:rPr lang="en-US"/>
              <a:t>A test design technique is a dynamic technique to measure the quality of the software. Exhaustive testing is practically impossible</a:t>
            </a:r>
          </a:p>
          <a:p>
            <a:endParaRPr lang="en-US"/>
          </a:p>
          <a:p>
            <a:r>
              <a:rPr lang="en-US"/>
              <a:t>Early test design can prevent fault multiplication</a:t>
            </a:r>
          </a:p>
          <a:p>
            <a:r>
              <a:rPr lang="en-US"/>
              <a:t>Early test design can find more faults</a:t>
            </a:r>
          </a:p>
          <a:p>
            <a:r>
              <a:rPr lang="en-US"/>
              <a:t>Early test design can cause changes to the requirements even </a:t>
            </a:r>
          </a:p>
          <a:p>
            <a:endParaRPr lang="en-US"/>
          </a:p>
          <a:p>
            <a:endParaRPr lang="en-US"/>
          </a:p>
          <a:p>
            <a:endParaRPr lang="en-US"/>
          </a:p>
        </p:txBody>
      </p:sp>
    </p:spTree>
    <p:extLst>
      <p:ext uri="{BB962C8B-B14F-4D97-AF65-F5344CB8AC3E}">
        <p14:creationId xmlns:p14="http://schemas.microsoft.com/office/powerpoint/2010/main" val="370129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buFontTx/>
              <a:buAutoNum type="arabicParenR"/>
            </a:pPr>
            <a:endParaRPr lang="en-US"/>
          </a:p>
        </p:txBody>
      </p:sp>
    </p:spTree>
    <p:extLst>
      <p:ext uri="{BB962C8B-B14F-4D97-AF65-F5344CB8AC3E}">
        <p14:creationId xmlns:p14="http://schemas.microsoft.com/office/powerpoint/2010/main" val="3514070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DC0AD-23AD-410F-86C4-8A3978FCCCA3}" type="slidenum">
              <a:rPr lang="en-US"/>
              <a:pPr/>
              <a:t>50</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r>
              <a:rPr lang="en-US"/>
              <a:t>This section basically details who is responsible for each stage or type of testing and what are their roles. </a:t>
            </a:r>
          </a:p>
          <a:p>
            <a:r>
              <a:rPr lang="en-US"/>
              <a:t>These details can be effectively documented in a matrix called responsibility matrix.</a:t>
            </a:r>
          </a:p>
          <a:p>
            <a:endParaRPr lang="en-US"/>
          </a:p>
          <a:p>
            <a:r>
              <a:rPr lang="en-US"/>
              <a:t>For Example:</a:t>
            </a:r>
          </a:p>
          <a:p>
            <a:r>
              <a:rPr lang="en-US"/>
              <a:t>Test Plan – Prepared by Joe for Unit Testing Phase</a:t>
            </a:r>
          </a:p>
          <a:p>
            <a:r>
              <a:rPr lang="en-US"/>
              <a:t>Test Strategy – Overall Doc prepared by Mary and Peter etc.,</a:t>
            </a:r>
          </a:p>
          <a:p>
            <a:r>
              <a:rPr lang="en-US"/>
              <a:t>Knowledge Transfer on Automation Tool – Given by Henry</a:t>
            </a:r>
          </a:p>
        </p:txBody>
      </p:sp>
    </p:spTree>
    <p:extLst>
      <p:ext uri="{BB962C8B-B14F-4D97-AF65-F5344CB8AC3E}">
        <p14:creationId xmlns:p14="http://schemas.microsoft.com/office/powerpoint/2010/main" val="1024289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A3EC3-C4E3-4FCB-B996-25556C122F66}" type="slidenum">
              <a:rPr lang="en-US"/>
              <a:pPr/>
              <a:t>51</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sz="1000"/>
              <a:t>The test schedule basically tells us the calendar based breakdown of activities that we have planned in detail. Looking at this phase everyone involved will understand what exactly has been scheduled and when it takes place.</a:t>
            </a:r>
          </a:p>
          <a:p>
            <a:pPr marL="228600" indent="-228600"/>
            <a:r>
              <a:rPr lang="en-US" sz="1000"/>
              <a:t>These section basically addresses:</a:t>
            </a:r>
          </a:p>
          <a:p>
            <a:pPr marL="228600" indent="-228600">
              <a:buFontTx/>
              <a:buAutoNum type="arabicPeriod"/>
            </a:pPr>
            <a:r>
              <a:rPr lang="en-US" sz="1000"/>
              <a:t>Major Test Activities like Test Design, Test Review, Test Estimation etc.,</a:t>
            </a:r>
          </a:p>
          <a:p>
            <a:pPr marL="228600" indent="-228600">
              <a:buFontTx/>
              <a:buAutoNum type="arabicPeriod"/>
            </a:pPr>
            <a:r>
              <a:rPr lang="en-US" sz="1000"/>
              <a:t>Sequence of Tests – The sequence in which the tests can be carried out</a:t>
            </a:r>
          </a:p>
          <a:p>
            <a:pPr marL="228600" indent="-228600">
              <a:buFontTx/>
              <a:buAutoNum type="arabicPeriod"/>
            </a:pPr>
            <a:r>
              <a:rPr lang="en-US" sz="1000"/>
              <a:t>Dependence on other project tests – Whether the current project has any dependence with other projects. This enables to copy/paste many activities, apply the same strategy across based on intuition and experience</a:t>
            </a:r>
          </a:p>
          <a:p>
            <a:pPr marL="228600" indent="-228600">
              <a:buFontTx/>
              <a:buAutoNum type="arabicPeriod"/>
            </a:pPr>
            <a:r>
              <a:rPr lang="en-US" sz="1000"/>
              <a:t>Estimation – Kind of estimations planned and schedule dates</a:t>
            </a:r>
          </a:p>
          <a:p>
            <a:pPr marL="228600" indent="-228600"/>
            <a:endParaRPr lang="en-US" sz="1000"/>
          </a:p>
          <a:p>
            <a:pPr marL="228600" indent="-228600"/>
            <a:r>
              <a:rPr lang="en-US" sz="1000"/>
              <a:t>These phases need not be maintained in a separate document and can be incorporated in the main test plan itself as a separate section</a:t>
            </a:r>
          </a:p>
          <a:p>
            <a:pPr marL="228600" indent="-228600"/>
            <a:endParaRPr lang="en-US" sz="1000"/>
          </a:p>
          <a:p>
            <a:pPr marL="228600" indent="-228600"/>
            <a:r>
              <a:rPr lang="en-US" sz="1000"/>
              <a:t>Test Resource planning includes people resources, tools like automation tools, configuration management tools, memory management tools etc and facilities/infrastructure needed to accomplish testing</a:t>
            </a:r>
          </a:p>
          <a:p>
            <a:pPr marL="228600" indent="-228600"/>
            <a:r>
              <a:rPr lang="en-US" sz="1000"/>
              <a:t>This phase also includes analysis of skill sets of resources so that training requirements can be identified</a:t>
            </a:r>
          </a:p>
          <a:p>
            <a:pPr marL="228600" indent="-228600"/>
            <a:endParaRPr lang="en-US" sz="1000"/>
          </a:p>
          <a:p>
            <a:pPr marL="228600" indent="-228600"/>
            <a:r>
              <a:rPr lang="en-US" sz="1000"/>
              <a:t>Selecting the size and competency of staff needed to achieve the test plan objectives is called Staffing</a:t>
            </a:r>
          </a:p>
        </p:txBody>
      </p:sp>
    </p:spTree>
    <p:extLst>
      <p:ext uri="{BB962C8B-B14F-4D97-AF65-F5344CB8AC3E}">
        <p14:creationId xmlns:p14="http://schemas.microsoft.com/office/powerpoint/2010/main" val="2751670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A6845-FE99-4E7F-9D10-CEEA336D36F9}" type="slidenum">
              <a:rPr lang="en-US"/>
              <a:pPr/>
              <a:t>52</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pPr marL="228600" indent="-228600">
              <a:lnSpc>
                <a:spcPct val="90000"/>
              </a:lnSpc>
            </a:pPr>
            <a:r>
              <a:rPr lang="en-US" sz="900"/>
              <a:t>This phase is a very important phase and very helpful phase too where entire data management takes place.</a:t>
            </a:r>
          </a:p>
          <a:p>
            <a:pPr marL="228600" indent="-228600">
              <a:lnSpc>
                <a:spcPct val="90000"/>
              </a:lnSpc>
            </a:pPr>
            <a:r>
              <a:rPr lang="en-US" sz="900"/>
              <a:t>It defines the data required for testing including both positive and negative test data as well as the infrastructure requirements to manage the test data</a:t>
            </a:r>
          </a:p>
          <a:p>
            <a:pPr marL="228600" indent="-228600">
              <a:lnSpc>
                <a:spcPct val="90000"/>
              </a:lnSpc>
            </a:pPr>
            <a:r>
              <a:rPr lang="en-US" sz="900"/>
              <a:t>Infrastructure requirements means how exactly the data is going to come. Ex: Is it a tester’s input or specified by any stakeholder and in what form data is available etc.,</a:t>
            </a:r>
          </a:p>
          <a:p>
            <a:pPr marL="228600" indent="-228600">
              <a:lnSpc>
                <a:spcPct val="90000"/>
              </a:lnSpc>
            </a:pPr>
            <a:endParaRPr lang="en-US" sz="900"/>
          </a:p>
          <a:p>
            <a:pPr marL="228600" indent="-228600">
              <a:lnSpc>
                <a:spcPct val="90000"/>
              </a:lnSpc>
            </a:pPr>
            <a:r>
              <a:rPr lang="en-US" sz="900"/>
              <a:t>Test Data management includes:</a:t>
            </a:r>
          </a:p>
          <a:p>
            <a:pPr marL="228600" indent="-228600">
              <a:lnSpc>
                <a:spcPct val="90000"/>
              </a:lnSpc>
              <a:buFontTx/>
              <a:buAutoNum type="arabicPeriod"/>
            </a:pPr>
            <a:r>
              <a:rPr lang="en-US" sz="900"/>
              <a:t>Methods for preparing data – how data comes? Whether it is given my the tester or by the customer etc.,</a:t>
            </a:r>
          </a:p>
          <a:p>
            <a:pPr marL="228600" indent="-228600">
              <a:lnSpc>
                <a:spcPct val="90000"/>
              </a:lnSpc>
              <a:buFontTx/>
              <a:buAutoNum type="arabicPeriod"/>
            </a:pPr>
            <a:r>
              <a:rPr lang="en-US" sz="900"/>
              <a:t>Backup and Rollback procedures – What is the backup and rollback procedure used for data management</a:t>
            </a:r>
          </a:p>
          <a:p>
            <a:pPr marL="228600" indent="-228600">
              <a:lnSpc>
                <a:spcPct val="90000"/>
              </a:lnSpc>
              <a:buFontTx/>
              <a:buAutoNum type="arabicPeriod"/>
            </a:pPr>
            <a:r>
              <a:rPr lang="en-US" sz="900"/>
              <a:t>High level data requirements, data sources and methods for preparation of test data has to be mentioned here in detail.</a:t>
            </a:r>
          </a:p>
          <a:p>
            <a:pPr marL="228600" indent="-228600">
              <a:lnSpc>
                <a:spcPct val="90000"/>
              </a:lnSpc>
            </a:pPr>
            <a:endParaRPr lang="en-US" sz="900"/>
          </a:p>
          <a:p>
            <a:pPr marL="228600" indent="-228600">
              <a:lnSpc>
                <a:spcPct val="90000"/>
              </a:lnSpc>
            </a:pPr>
            <a:r>
              <a:rPr lang="en-US" sz="900"/>
              <a:t>High level data requirements – It basically tells the characteristics of data to be used from user’s perspective. </a:t>
            </a:r>
          </a:p>
          <a:p>
            <a:pPr marL="228600" indent="-228600">
              <a:lnSpc>
                <a:spcPct val="90000"/>
              </a:lnSpc>
            </a:pPr>
            <a:r>
              <a:rPr lang="en-US" sz="900"/>
              <a:t>For example “Age factor cannot be less than 18 for voting”’</a:t>
            </a:r>
          </a:p>
          <a:p>
            <a:pPr marL="228600" indent="-228600">
              <a:lnSpc>
                <a:spcPct val="90000"/>
              </a:lnSpc>
            </a:pPr>
            <a:endParaRPr lang="en-US" sz="900"/>
          </a:p>
          <a:p>
            <a:pPr marL="228600" indent="-228600">
              <a:lnSpc>
                <a:spcPct val="90000"/>
              </a:lnSpc>
            </a:pPr>
            <a:r>
              <a:rPr lang="en-US" sz="900"/>
              <a:t>Data sources – It is something what is the source of data. </a:t>
            </a:r>
            <a:r>
              <a:rPr lang="en-US" sz="900" err="1"/>
              <a:t>Ie</a:t>
            </a:r>
            <a:r>
              <a:rPr lang="en-US" sz="900"/>
              <a:t>., Directly am I going to supply the test data in my test case or I have all my data’s stored in a excel sheet or a flat file and use the same when required etc.,</a:t>
            </a:r>
          </a:p>
          <a:p>
            <a:pPr marL="228600" indent="-228600">
              <a:lnSpc>
                <a:spcPct val="90000"/>
              </a:lnSpc>
            </a:pPr>
            <a:endParaRPr lang="en-US" sz="900"/>
          </a:p>
          <a:p>
            <a:pPr marL="228600" indent="-228600">
              <a:lnSpc>
                <a:spcPct val="90000"/>
              </a:lnSpc>
            </a:pPr>
            <a:r>
              <a:rPr lang="en-US" sz="900"/>
              <a:t>Data Conditioning – Do I need to check any condition for data before inputting. For example, ensure OK button is enabled and then click</a:t>
            </a:r>
          </a:p>
          <a:p>
            <a:pPr marL="228600" indent="-228600">
              <a:lnSpc>
                <a:spcPct val="90000"/>
              </a:lnSpc>
            </a:pPr>
            <a:r>
              <a:rPr lang="en-US" sz="900"/>
              <a:t>Data Conversion – Say for example your input data for DOJ is in format </a:t>
            </a:r>
            <a:r>
              <a:rPr lang="en-US" sz="900" err="1"/>
              <a:t>dd</a:t>
            </a:r>
            <a:r>
              <a:rPr lang="en-US" sz="900"/>
              <a:t>/mm/</a:t>
            </a:r>
            <a:r>
              <a:rPr lang="en-US" sz="900" err="1"/>
              <a:t>yy</a:t>
            </a:r>
            <a:r>
              <a:rPr lang="en-US" sz="900"/>
              <a:t> and your application accepts data only in format </a:t>
            </a:r>
            <a:r>
              <a:rPr lang="en-US" sz="900" err="1"/>
              <a:t>dd:mm:yy</a:t>
            </a:r>
            <a:r>
              <a:rPr lang="en-US" sz="900"/>
              <a:t>. Before inputting directly, I have to convert the data stored in the data source to the format accepted by the AUT. This is called data </a:t>
            </a:r>
            <a:r>
              <a:rPr lang="en-US" sz="900" err="1"/>
              <a:t>conversioning</a:t>
            </a:r>
            <a:r>
              <a:rPr lang="en-US" sz="900"/>
              <a:t>.</a:t>
            </a:r>
          </a:p>
          <a:p>
            <a:pPr marL="228600" indent="-228600">
              <a:lnSpc>
                <a:spcPct val="90000"/>
              </a:lnSpc>
            </a:pPr>
            <a:endParaRPr lang="en-US" sz="900"/>
          </a:p>
          <a:p>
            <a:pPr marL="228600" indent="-228600">
              <a:lnSpc>
                <a:spcPct val="90000"/>
              </a:lnSpc>
            </a:pPr>
            <a:r>
              <a:rPr lang="en-US" sz="900"/>
              <a:t>Test Data management also takes care of data security issues ensuring data is secure at all ends.</a:t>
            </a:r>
          </a:p>
          <a:p>
            <a:pPr marL="228600" indent="-228600">
              <a:lnSpc>
                <a:spcPct val="90000"/>
              </a:lnSpc>
            </a:pPr>
            <a:endParaRPr lang="en-US" sz="900"/>
          </a:p>
        </p:txBody>
      </p:sp>
    </p:spTree>
    <p:extLst>
      <p:ext uri="{BB962C8B-B14F-4D97-AF65-F5344CB8AC3E}">
        <p14:creationId xmlns:p14="http://schemas.microsoft.com/office/powerpoint/2010/main" val="16445641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E7B22-D11D-4CB2-86DB-E114DC140CAE}" type="slidenum">
              <a:rPr lang="en-US"/>
              <a:pPr/>
              <a:t>53</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This section basically addresses the environment requirements for each stage and the type of testing to be carried out.</a:t>
            </a:r>
          </a:p>
          <a:p>
            <a:endParaRPr lang="en-US"/>
          </a:p>
          <a:p>
            <a:r>
              <a:rPr lang="en-US"/>
              <a:t>For example: We can decide that Unit Testing as a whole will be taken care of by the developers and the same will happen in development environment where integration and system testing is done at tester’s environment</a:t>
            </a:r>
          </a:p>
          <a:p>
            <a:r>
              <a:rPr lang="en-US"/>
              <a:t>Where configuration management will take place, type of releases, cycles and how versions are controlled in which environment should be outlined here</a:t>
            </a:r>
          </a:p>
          <a:p>
            <a:r>
              <a:rPr lang="en-US"/>
              <a:t>Also, where test cases reside – For example in local machine as a excel format or in a test management tool located in a remote location etc.,</a:t>
            </a:r>
          </a:p>
          <a:p>
            <a:r>
              <a:rPr lang="en-US"/>
              <a:t>What kind of tracking mechanism we are using. For example: did I use excel sheet as a reporting tool and save it same in my hard drive or I use a defect management tool like </a:t>
            </a:r>
            <a:r>
              <a:rPr lang="en-US" err="1"/>
              <a:t>bugzilla</a:t>
            </a:r>
            <a:r>
              <a:rPr lang="en-US"/>
              <a:t> and store in a central location, all has to be detailed in this section</a:t>
            </a:r>
          </a:p>
        </p:txBody>
      </p:sp>
    </p:spTree>
    <p:extLst>
      <p:ext uri="{BB962C8B-B14F-4D97-AF65-F5344CB8AC3E}">
        <p14:creationId xmlns:p14="http://schemas.microsoft.com/office/powerpoint/2010/main" val="3007587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AA9EC-0CE1-4313-ABF7-90BEAA12D341}" type="slidenum">
              <a:rPr lang="en-US"/>
              <a:pPr/>
              <a:t>54</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pPr marL="228600" indent="-228600"/>
            <a:r>
              <a:rPr lang="en-US"/>
              <a:t>This section basically talks about the communication approach that we are planning to follow in the entire testing process. These plays a major effect among all stakeholders involved to drive smoothly.</a:t>
            </a:r>
          </a:p>
          <a:p>
            <a:pPr marL="228600" indent="-228600"/>
            <a:endParaRPr lang="en-US"/>
          </a:p>
          <a:p>
            <a:pPr marL="228600" indent="-228600"/>
            <a:r>
              <a:rPr lang="en-US"/>
              <a:t>Communications can happen through</a:t>
            </a:r>
          </a:p>
          <a:p>
            <a:pPr marL="228600" indent="-228600">
              <a:buFontTx/>
              <a:buAutoNum type="arabicPeriod"/>
            </a:pPr>
            <a:r>
              <a:rPr lang="en-US"/>
              <a:t>Formal and Informal meetings planned at different milestones</a:t>
            </a:r>
          </a:p>
          <a:p>
            <a:pPr marL="228600" indent="-228600">
              <a:buFontTx/>
              <a:buAutoNum type="arabicPeriod"/>
            </a:pPr>
            <a:r>
              <a:rPr lang="en-US"/>
              <a:t>During Working sessions informally within the team itself</a:t>
            </a:r>
          </a:p>
          <a:p>
            <a:pPr marL="228600" indent="-228600">
              <a:buFontTx/>
              <a:buAutoNum type="arabicPeriod"/>
            </a:pPr>
            <a:r>
              <a:rPr lang="en-US"/>
              <a:t>Through well defined processes, such as defect tracking </a:t>
            </a:r>
          </a:p>
          <a:p>
            <a:pPr marL="228600" indent="-228600">
              <a:buFontTx/>
              <a:buAutoNum type="arabicPeriod"/>
            </a:pPr>
            <a:r>
              <a:rPr lang="en-US"/>
              <a:t>Through communication media like issue or defect reports, electronic bulletin boards, notes databases, and Intranet sites</a:t>
            </a:r>
          </a:p>
          <a:p>
            <a:pPr marL="228600" indent="-228600">
              <a:buFontTx/>
              <a:buAutoNum type="arabicPeriod"/>
            </a:pPr>
            <a:r>
              <a:rPr lang="en-US"/>
              <a:t>Through specified techniques such as escalation procedures or the use of white boards for posting current state of testing (e.g., test environment down)</a:t>
            </a:r>
          </a:p>
          <a:p>
            <a:pPr marL="228600" indent="-228600">
              <a:buFontTx/>
              <a:buAutoNum type="arabicPeriod"/>
            </a:pPr>
            <a:r>
              <a:rPr lang="en-US"/>
              <a:t>Through Miscellaneous items such as project contact lists, meeting audiences, and frequency of defect reporting</a:t>
            </a:r>
          </a:p>
          <a:p>
            <a:pPr marL="228600" indent="-228600">
              <a:buFontTx/>
              <a:buAutoNum type="arabicPeriod"/>
            </a:pPr>
            <a:endParaRPr lang="en-US"/>
          </a:p>
          <a:p>
            <a:pPr marL="228600" indent="-228600">
              <a:buFontTx/>
              <a:buAutoNum type="arabicPeriod"/>
            </a:pPr>
            <a:endParaRPr lang="en-US"/>
          </a:p>
        </p:txBody>
      </p:sp>
    </p:spTree>
    <p:extLst>
      <p:ext uri="{BB962C8B-B14F-4D97-AF65-F5344CB8AC3E}">
        <p14:creationId xmlns:p14="http://schemas.microsoft.com/office/powerpoint/2010/main" val="33941098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72949-A7D2-46A7-8A19-0A054B916873}" type="slidenum">
              <a:rPr lang="en-US"/>
              <a:pPr/>
              <a:t>55</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sz="1000"/>
              <a:t>Any tools that will be needed to support the testing process should be included in this section of test plan. Generally tools are used for the following areas:</a:t>
            </a:r>
          </a:p>
          <a:p>
            <a:endParaRPr lang="en-US" sz="1000"/>
          </a:p>
          <a:p>
            <a:pPr lvl="1" algn="just">
              <a:lnSpc>
                <a:spcPct val="130000"/>
              </a:lnSpc>
            </a:pPr>
            <a:r>
              <a:rPr lang="en-US"/>
              <a:t>Work plan development</a:t>
            </a:r>
          </a:p>
          <a:p>
            <a:pPr lvl="1" algn="just">
              <a:lnSpc>
                <a:spcPct val="130000"/>
              </a:lnSpc>
            </a:pPr>
            <a:r>
              <a:rPr lang="en-US"/>
              <a:t>Test planning and management</a:t>
            </a:r>
          </a:p>
          <a:p>
            <a:pPr lvl="1" algn="just">
              <a:lnSpc>
                <a:spcPct val="130000"/>
              </a:lnSpc>
            </a:pPr>
            <a:r>
              <a:rPr lang="en-US"/>
              <a:t>Configuration management</a:t>
            </a:r>
          </a:p>
          <a:p>
            <a:pPr lvl="1" algn="just">
              <a:lnSpc>
                <a:spcPct val="130000"/>
              </a:lnSpc>
            </a:pPr>
            <a:r>
              <a:rPr lang="en-US"/>
              <a:t>Test script development</a:t>
            </a:r>
          </a:p>
          <a:p>
            <a:pPr lvl="1" algn="just">
              <a:lnSpc>
                <a:spcPct val="130000"/>
              </a:lnSpc>
            </a:pPr>
            <a:r>
              <a:rPr lang="en-US"/>
              <a:t>Test data conditioning</a:t>
            </a:r>
          </a:p>
          <a:p>
            <a:pPr lvl="1" algn="just">
              <a:lnSpc>
                <a:spcPct val="130000"/>
              </a:lnSpc>
            </a:pPr>
            <a:r>
              <a:rPr lang="en-US"/>
              <a:t>Test execution</a:t>
            </a:r>
          </a:p>
          <a:p>
            <a:pPr lvl="1" algn="just">
              <a:lnSpc>
                <a:spcPct val="130000"/>
              </a:lnSpc>
            </a:pPr>
            <a:r>
              <a:rPr lang="en-US"/>
              <a:t>Automated test tools</a:t>
            </a:r>
          </a:p>
          <a:p>
            <a:pPr lvl="1" algn="just">
              <a:lnSpc>
                <a:spcPct val="130000"/>
              </a:lnSpc>
            </a:pPr>
            <a:r>
              <a:rPr lang="en-US"/>
              <a:t>Stress/load testing</a:t>
            </a:r>
          </a:p>
          <a:p>
            <a:pPr lvl="1" algn="just">
              <a:lnSpc>
                <a:spcPct val="130000"/>
              </a:lnSpc>
            </a:pPr>
            <a:r>
              <a:rPr lang="en-US"/>
              <a:t>Results verification</a:t>
            </a:r>
          </a:p>
          <a:p>
            <a:pPr lvl="1" algn="just">
              <a:lnSpc>
                <a:spcPct val="130000"/>
              </a:lnSpc>
            </a:pPr>
            <a:r>
              <a:rPr lang="en-US"/>
              <a:t>Defect tracking</a:t>
            </a:r>
          </a:p>
          <a:p>
            <a:endParaRPr lang="en-US" sz="1000"/>
          </a:p>
        </p:txBody>
      </p:sp>
    </p:spTree>
    <p:extLst>
      <p:ext uri="{BB962C8B-B14F-4D97-AF65-F5344CB8AC3E}">
        <p14:creationId xmlns:p14="http://schemas.microsoft.com/office/powerpoint/2010/main" val="29002435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02125-567A-4997-939E-C349FDC8BBE5}" type="slidenum">
              <a:rPr lang="en-US"/>
              <a:pPr/>
              <a:t>56</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r>
              <a:rPr lang="en-US"/>
              <a:t>This slide basically briefs the contents in the test plan:</a:t>
            </a:r>
          </a:p>
          <a:p>
            <a:endParaRPr lang="en-US"/>
          </a:p>
        </p:txBody>
      </p:sp>
    </p:spTree>
    <p:extLst>
      <p:ext uri="{BB962C8B-B14F-4D97-AF65-F5344CB8AC3E}">
        <p14:creationId xmlns:p14="http://schemas.microsoft.com/office/powerpoint/2010/main" val="23613446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4318E-249A-4664-901D-0E5191EB28AD}" type="slidenum">
              <a:rPr lang="en-US"/>
              <a:pPr/>
              <a:t>57</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a:t>Contents of the test plan is continued in this slide too</a:t>
            </a:r>
          </a:p>
        </p:txBody>
      </p:sp>
    </p:spTree>
    <p:extLst>
      <p:ext uri="{BB962C8B-B14F-4D97-AF65-F5344CB8AC3E}">
        <p14:creationId xmlns:p14="http://schemas.microsoft.com/office/powerpoint/2010/main" val="37706166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154F8-7E9B-4594-875D-BF748FB19D11}" type="slidenum">
              <a:rPr lang="en-US"/>
              <a:pPr/>
              <a:t>58</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t>Very important sections in test plan are SCM, Change Management and Version Control.. SCM mainly includes 2 major areas, how to manage changes and how to manage versions.</a:t>
            </a:r>
          </a:p>
          <a:p>
            <a:endParaRPr lang="en-US"/>
          </a:p>
          <a:p>
            <a:r>
              <a:rPr lang="en-US"/>
              <a:t>CCB – Change Control Board is the team for managing changes in Configuration Management. Change management will not apply to the live test data that we use for testing.. How much ever data we use for testing ensures better quality of testing</a:t>
            </a:r>
          </a:p>
        </p:txBody>
      </p:sp>
    </p:spTree>
    <p:extLst>
      <p:ext uri="{BB962C8B-B14F-4D97-AF65-F5344CB8AC3E}">
        <p14:creationId xmlns:p14="http://schemas.microsoft.com/office/powerpoint/2010/main" val="1823925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33B98-33E5-4452-A671-3C4EEAD35961}" type="slidenum">
              <a:rPr lang="en-US"/>
              <a:pPr/>
              <a:t>59</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a:t>Static Testing ensures identifying defects without actual execution. Desk Checking, Walkthrough, Inspections are examples.. The name static is because the testing that we do here is constant. Mainly we will be concentrating on testing documents.</a:t>
            </a:r>
          </a:p>
        </p:txBody>
      </p:sp>
    </p:spTree>
    <p:extLst>
      <p:ext uri="{BB962C8B-B14F-4D97-AF65-F5344CB8AC3E}">
        <p14:creationId xmlns:p14="http://schemas.microsoft.com/office/powerpoint/2010/main" val="393277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6</a:t>
            </a:fld>
            <a:endParaRPr lang="en-US">
              <a:latin typeface="Arial" pitchFamily="34" charset="0"/>
            </a:endParaRPr>
          </a:p>
        </p:txBody>
      </p:sp>
    </p:spTree>
    <p:extLst>
      <p:ext uri="{BB962C8B-B14F-4D97-AF65-F5344CB8AC3E}">
        <p14:creationId xmlns:p14="http://schemas.microsoft.com/office/powerpoint/2010/main" val="10063272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34F5B-7781-4957-8FA1-9ED4A78953EF}" type="slidenum">
              <a:rPr lang="en-US"/>
              <a:pPr/>
              <a:t>60</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r>
              <a:rPr lang="en-US"/>
              <a:t>This section basically talks about the choice of test procedure that we will be following in the test design phase. This basically depends on the risks involved and how effectively we are managing it, the degree of knowledge about the software to be tested and the existing documents that are available currently to start testing effectively.</a:t>
            </a:r>
          </a:p>
        </p:txBody>
      </p:sp>
    </p:spTree>
    <p:extLst>
      <p:ext uri="{BB962C8B-B14F-4D97-AF65-F5344CB8AC3E}">
        <p14:creationId xmlns:p14="http://schemas.microsoft.com/office/powerpoint/2010/main" val="7758377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A6151-B288-491B-8970-A591CD7EAF15}" type="slidenum">
              <a:rPr lang="en-US"/>
              <a:pPr/>
              <a:t>61</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r>
              <a:rPr lang="en-US"/>
              <a:t>The important phases in test specification includes:</a:t>
            </a:r>
          </a:p>
          <a:p>
            <a:pPr>
              <a:lnSpc>
                <a:spcPct val="132000"/>
              </a:lnSpc>
            </a:pPr>
            <a:r>
              <a:rPr lang="en-US"/>
              <a:t>Test case investigation</a:t>
            </a:r>
          </a:p>
          <a:p>
            <a:pPr>
              <a:lnSpc>
                <a:spcPct val="132000"/>
              </a:lnSpc>
            </a:pPr>
            <a:r>
              <a:rPr lang="en-US"/>
              <a:t>Test data creation</a:t>
            </a:r>
          </a:p>
          <a:p>
            <a:pPr>
              <a:lnSpc>
                <a:spcPct val="132000"/>
              </a:lnSpc>
            </a:pPr>
            <a:r>
              <a:rPr lang="en-US"/>
              <a:t>Test script creation</a:t>
            </a:r>
          </a:p>
          <a:p>
            <a:pPr>
              <a:lnSpc>
                <a:spcPct val="132000"/>
              </a:lnSpc>
            </a:pPr>
            <a:endParaRPr lang="en-US"/>
          </a:p>
          <a:p>
            <a:pPr>
              <a:lnSpc>
                <a:spcPct val="132000"/>
              </a:lnSpc>
            </a:pPr>
            <a:r>
              <a:rPr lang="en-US"/>
              <a:t>What we do in each of these sub phases in explained in the next slide</a:t>
            </a:r>
          </a:p>
          <a:p>
            <a:endParaRPr lang="en-US"/>
          </a:p>
        </p:txBody>
      </p:sp>
    </p:spTree>
    <p:extLst>
      <p:ext uri="{BB962C8B-B14F-4D97-AF65-F5344CB8AC3E}">
        <p14:creationId xmlns:p14="http://schemas.microsoft.com/office/powerpoint/2010/main" val="2176723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0E5A2-BAA6-4FEE-9E87-3A17C6154338}" type="slidenum">
              <a:rPr lang="en-US"/>
              <a:pPr/>
              <a:t>62</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r>
              <a:rPr lang="en-US"/>
              <a:t>This slide explains the necessity of the sub phases</a:t>
            </a:r>
          </a:p>
          <a:p>
            <a:pPr algn="just">
              <a:lnSpc>
                <a:spcPct val="122000"/>
              </a:lnSpc>
            </a:pPr>
            <a:r>
              <a:rPr lang="en-US"/>
              <a:t>In test planning, the test objects are identified</a:t>
            </a:r>
          </a:p>
          <a:p>
            <a:pPr algn="just">
              <a:lnSpc>
                <a:spcPct val="122000"/>
              </a:lnSpc>
            </a:pPr>
            <a:r>
              <a:rPr lang="en-US"/>
              <a:t>In test case investigation, the test cases for these objects are created and described in fine detail</a:t>
            </a:r>
          </a:p>
          <a:p>
            <a:pPr algn="just">
              <a:lnSpc>
                <a:spcPct val="122000"/>
              </a:lnSpc>
            </a:pPr>
            <a:r>
              <a:rPr lang="en-US"/>
              <a:t>Test data substantiates the test cases</a:t>
            </a:r>
          </a:p>
          <a:p>
            <a:pPr algn="just">
              <a:lnSpc>
                <a:spcPct val="122000"/>
              </a:lnSpc>
            </a:pPr>
            <a:r>
              <a:rPr lang="en-US"/>
              <a:t>Test scripts make the test cases executable</a:t>
            </a:r>
          </a:p>
          <a:p>
            <a:endParaRPr lang="en-US"/>
          </a:p>
        </p:txBody>
      </p:sp>
    </p:spTree>
    <p:extLst>
      <p:ext uri="{BB962C8B-B14F-4D97-AF65-F5344CB8AC3E}">
        <p14:creationId xmlns:p14="http://schemas.microsoft.com/office/powerpoint/2010/main" val="40202393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77219-777A-4FFA-AC0D-7F8F2E2C3E55}" type="slidenum">
              <a:rPr lang="en-US"/>
              <a:pPr/>
              <a:t>63</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pPr algn="just">
              <a:lnSpc>
                <a:spcPct val="132000"/>
              </a:lnSpc>
            </a:pPr>
            <a:r>
              <a:rPr lang="en-US"/>
              <a:t>Criteria for prioritization and risk evaluation, as in the risk analysis and the test outline can be used for test case drafting. This tells the importance of managing risks with proper prioritization</a:t>
            </a:r>
          </a:p>
          <a:p>
            <a:pPr algn="just">
              <a:lnSpc>
                <a:spcPct val="132000"/>
              </a:lnSpc>
            </a:pPr>
            <a:r>
              <a:rPr lang="en-US"/>
              <a:t>Test specification techniques can be implemented for all planned test steps</a:t>
            </a:r>
          </a:p>
          <a:p>
            <a:pPr algn="just">
              <a:lnSpc>
                <a:spcPct val="132000"/>
              </a:lnSpc>
            </a:pPr>
            <a:r>
              <a:rPr lang="en-US"/>
              <a:t>In acceptance testing, test cases can be extracted, eg. from the analysis of the business process or use cases. That will act as business process to conduct acceptance testing.</a:t>
            </a:r>
          </a:p>
        </p:txBody>
      </p:sp>
    </p:spTree>
    <p:extLst>
      <p:ext uri="{BB962C8B-B14F-4D97-AF65-F5344CB8AC3E}">
        <p14:creationId xmlns:p14="http://schemas.microsoft.com/office/powerpoint/2010/main" val="1338141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EE51F-AB64-4EF1-9C21-1C10A8A6DD7C}" type="slidenum">
              <a:rPr lang="en-US"/>
              <a:pPr/>
              <a:t>64</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r>
              <a:rPr lang="en-US"/>
              <a:t>This slide details about the plan of actual test cases that we prepare.</a:t>
            </a:r>
          </a:p>
          <a:p>
            <a:pPr algn="just">
              <a:lnSpc>
                <a:spcPct val="122000"/>
              </a:lnSpc>
            </a:pPr>
            <a:r>
              <a:rPr lang="en-US"/>
              <a:t>Test inputs</a:t>
            </a:r>
          </a:p>
          <a:p>
            <a:pPr algn="just">
              <a:lnSpc>
                <a:spcPct val="122000"/>
              </a:lnSpc>
            </a:pPr>
            <a:r>
              <a:rPr lang="en-US"/>
              <a:t>Preconditions (system condition, database condition)</a:t>
            </a:r>
          </a:p>
          <a:p>
            <a:pPr algn="just">
              <a:lnSpc>
                <a:spcPct val="122000"/>
              </a:lnSpc>
            </a:pPr>
            <a:r>
              <a:rPr lang="en-US"/>
              <a:t>Functions to be tested (aim of the test case)</a:t>
            </a:r>
          </a:p>
          <a:p>
            <a:pPr algn="just">
              <a:lnSpc>
                <a:spcPct val="122000"/>
              </a:lnSpc>
            </a:pPr>
            <a:r>
              <a:rPr lang="en-US"/>
              <a:t>Final conditions (expected results)</a:t>
            </a:r>
          </a:p>
          <a:p>
            <a:pPr algn="just">
              <a:lnSpc>
                <a:spcPct val="122000"/>
              </a:lnSpc>
            </a:pPr>
            <a:r>
              <a:rPr lang="en-US"/>
              <a:t>Outputs (eg. error messages)</a:t>
            </a:r>
          </a:p>
          <a:p>
            <a:pPr algn="just">
              <a:lnSpc>
                <a:spcPct val="122000"/>
              </a:lnSpc>
            </a:pPr>
            <a:endParaRPr lang="en-US"/>
          </a:p>
          <a:p>
            <a:pPr algn="just">
              <a:lnSpc>
                <a:spcPct val="122000"/>
              </a:lnSpc>
            </a:pPr>
            <a:r>
              <a:rPr lang="en-US"/>
              <a:t>This gives a clear idea for the tester for preparing test cases effectively</a:t>
            </a:r>
          </a:p>
          <a:p>
            <a:endParaRPr lang="en-US"/>
          </a:p>
        </p:txBody>
      </p:sp>
    </p:spTree>
    <p:extLst>
      <p:ext uri="{BB962C8B-B14F-4D97-AF65-F5344CB8AC3E}">
        <p14:creationId xmlns:p14="http://schemas.microsoft.com/office/powerpoint/2010/main" val="7193341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58340-DE88-412B-9531-FB283EE1F113}" type="slidenum">
              <a:rPr lang="en-US"/>
              <a:pPr/>
              <a:t>65</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pPr>
              <a:lnSpc>
                <a:spcPct val="90000"/>
              </a:lnSpc>
            </a:pPr>
            <a:r>
              <a:rPr lang="en-US" sz="900"/>
              <a:t>Non-functional quality attributes should also be documented and prioritized in the software specification</a:t>
            </a:r>
          </a:p>
          <a:p>
            <a:pPr>
              <a:lnSpc>
                <a:spcPct val="90000"/>
              </a:lnSpc>
            </a:pPr>
            <a:r>
              <a:rPr lang="en-US" sz="900"/>
              <a:t>Examples include:</a:t>
            </a:r>
          </a:p>
          <a:p>
            <a:pPr lvl="1" algn="just">
              <a:lnSpc>
                <a:spcPct val="130000"/>
              </a:lnSpc>
            </a:pPr>
            <a:r>
              <a:rPr lang="en-US" sz="1000"/>
              <a:t>Reliability</a:t>
            </a:r>
          </a:p>
          <a:p>
            <a:pPr lvl="1" algn="just">
              <a:lnSpc>
                <a:spcPct val="130000"/>
              </a:lnSpc>
            </a:pPr>
            <a:r>
              <a:rPr lang="en-US" sz="1000"/>
              <a:t>Efficiency (consumption and time)</a:t>
            </a:r>
          </a:p>
          <a:p>
            <a:pPr lvl="1" algn="just">
              <a:lnSpc>
                <a:spcPct val="130000"/>
              </a:lnSpc>
            </a:pPr>
            <a:r>
              <a:rPr lang="en-US" sz="1000"/>
              <a:t>Usability</a:t>
            </a:r>
          </a:p>
          <a:p>
            <a:pPr lvl="1" algn="just">
              <a:lnSpc>
                <a:spcPct val="130000"/>
              </a:lnSpc>
            </a:pPr>
            <a:r>
              <a:rPr lang="en-US" sz="1000"/>
              <a:t>Changeability</a:t>
            </a:r>
          </a:p>
          <a:p>
            <a:pPr lvl="1" algn="just">
              <a:lnSpc>
                <a:spcPct val="130000"/>
              </a:lnSpc>
            </a:pPr>
            <a:r>
              <a:rPr lang="en-US" sz="1000"/>
              <a:t>Transferability (portability)</a:t>
            </a:r>
          </a:p>
          <a:p>
            <a:pPr lvl="1" algn="just">
              <a:lnSpc>
                <a:spcPct val="130000"/>
              </a:lnSpc>
            </a:pPr>
            <a:r>
              <a:rPr lang="en-US" sz="1000"/>
              <a:t>Flexibility</a:t>
            </a:r>
          </a:p>
          <a:p>
            <a:pPr algn="just">
              <a:lnSpc>
                <a:spcPct val="130000"/>
              </a:lnSpc>
            </a:pPr>
            <a:r>
              <a:rPr lang="en-US" sz="900"/>
              <a:t>Plus attributes of lesser importance </a:t>
            </a:r>
            <a:r>
              <a:rPr lang="en-US" sz="900" err="1"/>
              <a:t>e.g</a:t>
            </a:r>
            <a:r>
              <a:rPr lang="en-US" sz="900"/>
              <a:t>:</a:t>
            </a:r>
          </a:p>
          <a:p>
            <a:pPr lvl="1" algn="just">
              <a:lnSpc>
                <a:spcPct val="130000"/>
              </a:lnSpc>
            </a:pPr>
            <a:r>
              <a:rPr lang="en-US" sz="1000" err="1"/>
              <a:t>Instalability</a:t>
            </a:r>
            <a:endParaRPr lang="en-US" sz="1000"/>
          </a:p>
          <a:p>
            <a:pPr lvl="1" algn="just">
              <a:lnSpc>
                <a:spcPct val="130000"/>
              </a:lnSpc>
            </a:pPr>
            <a:r>
              <a:rPr lang="en-US" sz="1000"/>
              <a:t>Interoperability</a:t>
            </a:r>
          </a:p>
          <a:p>
            <a:pPr lvl="1" algn="just">
              <a:lnSpc>
                <a:spcPct val="130000"/>
              </a:lnSpc>
            </a:pPr>
            <a:r>
              <a:rPr lang="en-US" sz="1000"/>
              <a:t>Conformance</a:t>
            </a:r>
          </a:p>
          <a:p>
            <a:pPr lvl="1" algn="just">
              <a:lnSpc>
                <a:spcPct val="130000"/>
              </a:lnSpc>
            </a:pPr>
            <a:r>
              <a:rPr lang="en-US" sz="1000"/>
              <a:t>Safety</a:t>
            </a:r>
          </a:p>
          <a:p>
            <a:pPr lvl="1" algn="just">
              <a:lnSpc>
                <a:spcPct val="130000"/>
              </a:lnSpc>
            </a:pPr>
            <a:r>
              <a:rPr lang="en-US" sz="1000"/>
              <a:t>Recoverability</a:t>
            </a:r>
          </a:p>
          <a:p>
            <a:pPr>
              <a:lnSpc>
                <a:spcPct val="90000"/>
              </a:lnSpc>
            </a:pPr>
            <a:endParaRPr lang="en-US" sz="900"/>
          </a:p>
          <a:p>
            <a:pPr>
              <a:lnSpc>
                <a:spcPct val="90000"/>
              </a:lnSpc>
            </a:pPr>
            <a:r>
              <a:rPr lang="en-US" sz="900"/>
              <a:t>All these abilities ensure quality factors in the system</a:t>
            </a:r>
          </a:p>
        </p:txBody>
      </p:sp>
    </p:spTree>
    <p:extLst>
      <p:ext uri="{BB962C8B-B14F-4D97-AF65-F5344CB8AC3E}">
        <p14:creationId xmlns:p14="http://schemas.microsoft.com/office/powerpoint/2010/main" val="26429387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103A8-27E2-4F5C-85B2-D63D82F023BF}" type="slidenum">
              <a:rPr lang="en-US"/>
              <a:pPr/>
              <a:t>66</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a:t>Test Scripts are nothing but on-line entry of test cases in which the sequence of entering test cases and the structure of the on-line entry system must be validated, in addition to the expected results from a single test case</a:t>
            </a:r>
          </a:p>
          <a:p>
            <a:endParaRPr lang="en-US"/>
          </a:p>
          <a:p>
            <a:pPr algn="just">
              <a:lnSpc>
                <a:spcPct val="130000"/>
              </a:lnSpc>
            </a:pPr>
            <a:r>
              <a:rPr lang="en-US"/>
              <a:t>The following tasks are needed to develop, use, and maintain test scripts:</a:t>
            </a:r>
          </a:p>
          <a:p>
            <a:pPr lvl="1" algn="just">
              <a:lnSpc>
                <a:spcPct val="130000"/>
              </a:lnSpc>
              <a:buClr>
                <a:schemeClr val="tx1"/>
              </a:buClr>
            </a:pPr>
            <a:r>
              <a:rPr lang="en-US" sz="1400"/>
              <a:t>Determine testing levels</a:t>
            </a:r>
          </a:p>
          <a:p>
            <a:pPr lvl="1" algn="just">
              <a:lnSpc>
                <a:spcPct val="130000"/>
              </a:lnSpc>
              <a:buClr>
                <a:schemeClr val="tx1"/>
              </a:buClr>
            </a:pPr>
            <a:r>
              <a:rPr lang="en-US" sz="1400"/>
              <a:t>Develop the scripts</a:t>
            </a:r>
          </a:p>
          <a:p>
            <a:pPr lvl="1" algn="just">
              <a:lnSpc>
                <a:spcPct val="130000"/>
              </a:lnSpc>
              <a:buClr>
                <a:schemeClr val="tx1"/>
              </a:buClr>
            </a:pPr>
            <a:r>
              <a:rPr lang="en-US" sz="1400"/>
              <a:t>Execute the scripts</a:t>
            </a:r>
          </a:p>
          <a:p>
            <a:pPr lvl="1" algn="just">
              <a:lnSpc>
                <a:spcPct val="130000"/>
              </a:lnSpc>
              <a:buClr>
                <a:schemeClr val="tx1"/>
              </a:buClr>
            </a:pPr>
            <a:r>
              <a:rPr lang="en-US" sz="1400"/>
              <a:t>Analyze the results</a:t>
            </a:r>
          </a:p>
          <a:p>
            <a:pPr lvl="1" algn="just">
              <a:lnSpc>
                <a:spcPct val="130000"/>
              </a:lnSpc>
              <a:buClr>
                <a:schemeClr val="tx1"/>
              </a:buClr>
            </a:pPr>
            <a:r>
              <a:rPr lang="en-US" sz="1400"/>
              <a:t>Maintain the scripts</a:t>
            </a:r>
          </a:p>
        </p:txBody>
      </p:sp>
    </p:spTree>
    <p:extLst>
      <p:ext uri="{BB962C8B-B14F-4D97-AF65-F5344CB8AC3E}">
        <p14:creationId xmlns:p14="http://schemas.microsoft.com/office/powerpoint/2010/main" val="42102474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342A2-55D3-493F-911C-9ABADEE9B779}" type="slidenum">
              <a:rPr lang="en-US"/>
              <a:pPr/>
              <a:t>67</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r>
              <a:rPr lang="en-US"/>
              <a:t>We have different levels of testing – Unit testing, Integration testing, System Testing Acceptance Testing and Regression Testing.. We have different scripting levels for each testing levels.</a:t>
            </a:r>
          </a:p>
          <a:p>
            <a:endParaRPr lang="en-US"/>
          </a:p>
          <a:p>
            <a:r>
              <a:rPr lang="en-US" b="1"/>
              <a:t>Unit Scripting</a:t>
            </a:r>
            <a:r>
              <a:rPr lang="en-US"/>
              <a:t> is nothing but developing a script to test a specific unit or module irrespective of other modules</a:t>
            </a:r>
          </a:p>
          <a:p>
            <a:r>
              <a:rPr lang="en-US" b="1"/>
              <a:t>Pseudo-concurrency Scripting</a:t>
            </a:r>
            <a:r>
              <a:rPr lang="en-US"/>
              <a:t> is nothing but developing scripts to test when there are two or more users accessing the same file at the same time</a:t>
            </a:r>
          </a:p>
          <a:p>
            <a:r>
              <a:rPr lang="en-US" b="1"/>
              <a:t>Integration Scripting</a:t>
            </a:r>
            <a:r>
              <a:rPr lang="en-US" i="1"/>
              <a:t> </a:t>
            </a:r>
            <a:r>
              <a:rPr lang="en-US"/>
              <a:t>is nothing but determining that various modules can be properly linked looking for data transfers and data dependencies</a:t>
            </a:r>
          </a:p>
          <a:p>
            <a:r>
              <a:rPr lang="en-US" b="1"/>
              <a:t>Regression Scripting</a:t>
            </a:r>
            <a:r>
              <a:rPr lang="en-US" i="1"/>
              <a:t> </a:t>
            </a:r>
            <a:r>
              <a:rPr lang="en-US"/>
              <a:t>is selective retesting to determine that the unchanged portions of systems remain unchanged when the system is changed</a:t>
            </a:r>
          </a:p>
          <a:p>
            <a:r>
              <a:rPr lang="en-US" b="1"/>
              <a:t>Stress and Performance Scripting</a:t>
            </a:r>
            <a:r>
              <a:rPr lang="en-US" i="1"/>
              <a:t> </a:t>
            </a:r>
            <a:r>
              <a:rPr lang="en-US"/>
              <a:t>will determine whether the system will perform correctly when it is stressed to its capacity. Performance testing includes measuring response times, simulating many virtual users, during many transactions with various loads etc., Other non functional testing include recovery testing, security testing etc.,</a:t>
            </a:r>
          </a:p>
        </p:txBody>
      </p:sp>
    </p:spTree>
    <p:extLst>
      <p:ext uri="{BB962C8B-B14F-4D97-AF65-F5344CB8AC3E}">
        <p14:creationId xmlns:p14="http://schemas.microsoft.com/office/powerpoint/2010/main" val="2145750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AE75C-1C1C-4195-9A8C-A93CD994092D}" type="slidenum">
              <a:rPr lang="en-US"/>
              <a:pPr/>
              <a:t>68</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a:t>Generally developing scripts is done through a process called RECORDING with a capture and playback tool. The script is a complete series of related terminal actions and in general we call as test scripts.</a:t>
            </a:r>
          </a:p>
          <a:p>
            <a:endParaRPr lang="en-US"/>
          </a:p>
          <a:p>
            <a:pPr algn="just">
              <a:lnSpc>
                <a:spcPct val="132000"/>
              </a:lnSpc>
            </a:pPr>
            <a:r>
              <a:rPr lang="en-US"/>
              <a:t>The development of a script involves a number of considerations, some are :</a:t>
            </a:r>
          </a:p>
          <a:p>
            <a:pPr lvl="1" algn="just">
              <a:lnSpc>
                <a:spcPct val="132000"/>
              </a:lnSpc>
            </a:pPr>
            <a:r>
              <a:rPr lang="en-US" sz="1400"/>
              <a:t>Script components </a:t>
            </a:r>
          </a:p>
          <a:p>
            <a:pPr lvl="1" algn="just">
              <a:lnSpc>
                <a:spcPct val="132000"/>
              </a:lnSpc>
            </a:pPr>
            <a:r>
              <a:rPr lang="en-US" sz="1400"/>
              <a:t>Programs to be tested</a:t>
            </a:r>
          </a:p>
          <a:p>
            <a:pPr lvl="1" algn="just">
              <a:lnSpc>
                <a:spcPct val="132000"/>
              </a:lnSpc>
            </a:pPr>
            <a:r>
              <a:rPr lang="en-US" sz="1400"/>
              <a:t>Files involved such as excel or flat files</a:t>
            </a:r>
          </a:p>
          <a:p>
            <a:pPr lvl="1" algn="just">
              <a:lnSpc>
                <a:spcPct val="132000"/>
              </a:lnSpc>
            </a:pPr>
            <a:r>
              <a:rPr lang="en-US" sz="1400"/>
              <a:t>Input comes externally or it is hard coded directly in the script etc.,</a:t>
            </a:r>
            <a:endParaRPr lang="en-US"/>
          </a:p>
        </p:txBody>
      </p:sp>
    </p:spTree>
    <p:extLst>
      <p:ext uri="{BB962C8B-B14F-4D97-AF65-F5344CB8AC3E}">
        <p14:creationId xmlns:p14="http://schemas.microsoft.com/office/powerpoint/2010/main" val="29596231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8AF7A-A180-46E9-8D9F-D567C5F1C788}" type="slidenum">
              <a:rPr lang="en-US"/>
              <a:pPr/>
              <a:t>69</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t>The mandatory fields that are required for effective script development includes:</a:t>
            </a:r>
          </a:p>
          <a:p>
            <a:pPr lvl="1" algn="just">
              <a:lnSpc>
                <a:spcPct val="112000"/>
              </a:lnSpc>
            </a:pPr>
            <a:r>
              <a:rPr lang="en-US" b="1"/>
              <a:t>Test Item</a:t>
            </a:r>
            <a:r>
              <a:rPr lang="en-US"/>
              <a:t> – a unique item identified of the test condition</a:t>
            </a:r>
          </a:p>
          <a:p>
            <a:pPr lvl="1" algn="just">
              <a:lnSpc>
                <a:spcPct val="112000"/>
              </a:lnSpc>
            </a:pPr>
            <a:r>
              <a:rPr lang="en-US" b="1"/>
              <a:t>Entered by</a:t>
            </a:r>
            <a:r>
              <a:rPr lang="en-US"/>
              <a:t> – Who will enter the script</a:t>
            </a:r>
          </a:p>
          <a:p>
            <a:pPr lvl="1" algn="just">
              <a:lnSpc>
                <a:spcPct val="112000"/>
              </a:lnSpc>
            </a:pPr>
            <a:r>
              <a:rPr lang="en-US" b="1"/>
              <a:t>Sequence</a:t>
            </a:r>
            <a:r>
              <a:rPr lang="en-US"/>
              <a:t> – The sequence in which the actions are to be entered.</a:t>
            </a:r>
          </a:p>
          <a:p>
            <a:pPr lvl="1" algn="just">
              <a:lnSpc>
                <a:spcPct val="112000"/>
              </a:lnSpc>
            </a:pPr>
            <a:r>
              <a:rPr lang="en-US" b="1"/>
              <a:t>Action</a:t>
            </a:r>
            <a:r>
              <a:rPr lang="en-US"/>
              <a:t> – The action or scripted item to be entered.</a:t>
            </a:r>
          </a:p>
          <a:p>
            <a:pPr lvl="1" algn="just">
              <a:lnSpc>
                <a:spcPct val="112000"/>
              </a:lnSpc>
            </a:pPr>
            <a:r>
              <a:rPr lang="en-US" b="1"/>
              <a:t>Expected Result</a:t>
            </a:r>
            <a:r>
              <a:rPr lang="en-US"/>
              <a:t> – The result expected from entering the action.</a:t>
            </a:r>
          </a:p>
          <a:p>
            <a:pPr lvl="1" algn="just">
              <a:lnSpc>
                <a:spcPct val="112000"/>
              </a:lnSpc>
            </a:pPr>
            <a:r>
              <a:rPr lang="en-US" b="1"/>
              <a:t>Operator Instructions</a:t>
            </a:r>
            <a:r>
              <a:rPr lang="en-US"/>
              <a:t> – What the operator is to do if the proper result is received, or if an improper result is returned</a:t>
            </a:r>
          </a:p>
          <a:p>
            <a:pPr lvl="1" algn="just">
              <a:lnSpc>
                <a:spcPct val="112000"/>
              </a:lnSpc>
            </a:pPr>
            <a:endParaRPr lang="en-US"/>
          </a:p>
          <a:p>
            <a:pPr lvl="1" algn="just">
              <a:lnSpc>
                <a:spcPct val="112000"/>
              </a:lnSpc>
            </a:pPr>
            <a:r>
              <a:rPr lang="en-US"/>
              <a:t>These data’s really help the tester to design test cases effectively and minimize the testing errors</a:t>
            </a:r>
          </a:p>
        </p:txBody>
      </p:sp>
    </p:spTree>
    <p:extLst>
      <p:ext uri="{BB962C8B-B14F-4D97-AF65-F5344CB8AC3E}">
        <p14:creationId xmlns:p14="http://schemas.microsoft.com/office/powerpoint/2010/main" val="247158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3931883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C2E96-CE0B-4CDB-8301-973F4CBA17CC}" type="slidenum">
              <a:rPr lang="en-US"/>
              <a:pPr/>
              <a:t>70</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t>Execution happens either manually or through a automation tool.</a:t>
            </a:r>
          </a:p>
          <a:p>
            <a:endParaRPr lang="en-US"/>
          </a:p>
          <a:p>
            <a:pPr algn="just">
              <a:lnSpc>
                <a:spcPct val="92000"/>
              </a:lnSpc>
            </a:pPr>
            <a:r>
              <a:rPr lang="en-US" sz="1000"/>
              <a:t>Some of the considerations to incorporate in script execution includes:</a:t>
            </a:r>
          </a:p>
          <a:p>
            <a:pPr lvl="1" algn="just">
              <a:lnSpc>
                <a:spcPct val="92000"/>
              </a:lnSpc>
            </a:pPr>
            <a:r>
              <a:rPr lang="en-US"/>
              <a:t>Environmental setup</a:t>
            </a:r>
          </a:p>
          <a:p>
            <a:pPr lvl="1" algn="just">
              <a:lnSpc>
                <a:spcPct val="92000"/>
              </a:lnSpc>
            </a:pPr>
            <a:r>
              <a:rPr lang="en-US"/>
              <a:t>Program libraries</a:t>
            </a:r>
          </a:p>
          <a:p>
            <a:pPr lvl="1" algn="just">
              <a:lnSpc>
                <a:spcPct val="92000"/>
              </a:lnSpc>
            </a:pPr>
            <a:r>
              <a:rPr lang="en-US"/>
              <a:t>File states and contents </a:t>
            </a:r>
            <a:r>
              <a:rPr lang="en-US">
                <a:latin typeface="Trebuchet MS"/>
              </a:rPr>
              <a:t>–</a:t>
            </a:r>
            <a:r>
              <a:rPr lang="en-US"/>
              <a:t> nature of the file, whether is a table file or a flat file etc.,</a:t>
            </a:r>
          </a:p>
          <a:p>
            <a:pPr lvl="1" algn="just">
              <a:lnSpc>
                <a:spcPct val="92000"/>
              </a:lnSpc>
            </a:pPr>
            <a:r>
              <a:rPr lang="en-US"/>
              <a:t>Date and time</a:t>
            </a:r>
          </a:p>
          <a:p>
            <a:pPr lvl="1" algn="just">
              <a:lnSpc>
                <a:spcPct val="92000"/>
              </a:lnSpc>
            </a:pPr>
            <a:r>
              <a:rPr lang="en-US"/>
              <a:t>Security measures that has been incorporated</a:t>
            </a:r>
          </a:p>
          <a:p>
            <a:pPr lvl="1" algn="just">
              <a:lnSpc>
                <a:spcPct val="92000"/>
              </a:lnSpc>
            </a:pPr>
            <a:r>
              <a:rPr lang="en-US"/>
              <a:t>Multiple terminal arrival modes</a:t>
            </a:r>
          </a:p>
          <a:p>
            <a:pPr lvl="1" algn="just">
              <a:lnSpc>
                <a:spcPct val="92000"/>
              </a:lnSpc>
            </a:pPr>
            <a:r>
              <a:rPr lang="en-US"/>
              <a:t>Think time, how long the user pauses between steps</a:t>
            </a:r>
          </a:p>
          <a:p>
            <a:pPr lvl="1" algn="just">
              <a:lnSpc>
                <a:spcPct val="92000"/>
              </a:lnSpc>
            </a:pPr>
            <a:r>
              <a:rPr lang="en-US"/>
              <a:t>Serial (cross-terminal) dependencies </a:t>
            </a:r>
            <a:r>
              <a:rPr lang="en-US">
                <a:latin typeface="Trebuchet MS"/>
              </a:rPr>
              <a:t>–</a:t>
            </a:r>
            <a:r>
              <a:rPr lang="en-US"/>
              <a:t> dependencies with any external sources</a:t>
            </a:r>
          </a:p>
          <a:p>
            <a:endParaRPr lang="en-US"/>
          </a:p>
        </p:txBody>
      </p:sp>
    </p:spTree>
    <p:extLst>
      <p:ext uri="{BB962C8B-B14F-4D97-AF65-F5344CB8AC3E}">
        <p14:creationId xmlns:p14="http://schemas.microsoft.com/office/powerpoint/2010/main" val="27784144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24FAB-4F27-4617-8397-6BFD7BF97004}" type="slidenum">
              <a:rPr lang="en-US"/>
              <a:pPr/>
              <a:t>71</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r>
              <a:rPr lang="en-US"/>
              <a:t>After script execution, analysis should take place. Testers have to be very careful while analyzing the test results. A proper test analysis report should include the following</a:t>
            </a:r>
          </a:p>
          <a:p>
            <a:pPr lvl="1" algn="just">
              <a:lnSpc>
                <a:spcPct val="92000"/>
              </a:lnSpc>
            </a:pPr>
            <a:r>
              <a:rPr lang="en-US"/>
              <a:t>System components</a:t>
            </a:r>
          </a:p>
          <a:p>
            <a:pPr lvl="1" algn="just">
              <a:lnSpc>
                <a:spcPct val="92000"/>
              </a:lnSpc>
            </a:pPr>
            <a:r>
              <a:rPr lang="en-US"/>
              <a:t>Outputs (screens)</a:t>
            </a:r>
          </a:p>
          <a:p>
            <a:pPr lvl="1" algn="just">
              <a:lnSpc>
                <a:spcPct val="92000"/>
              </a:lnSpc>
            </a:pPr>
            <a:r>
              <a:rPr lang="en-US"/>
              <a:t>File content at conclusion of testing</a:t>
            </a:r>
          </a:p>
          <a:p>
            <a:pPr lvl="1" algn="just">
              <a:lnSpc>
                <a:spcPct val="92000"/>
              </a:lnSpc>
            </a:pPr>
            <a:r>
              <a:rPr lang="en-US"/>
              <a:t>Status of logs</a:t>
            </a:r>
          </a:p>
          <a:p>
            <a:pPr lvl="1" algn="just">
              <a:lnSpc>
                <a:spcPct val="92000"/>
              </a:lnSpc>
            </a:pPr>
            <a:r>
              <a:rPr lang="en-US"/>
              <a:t>Performance data (stress results)</a:t>
            </a:r>
          </a:p>
          <a:p>
            <a:pPr lvl="1" algn="just">
              <a:lnSpc>
                <a:spcPct val="92000"/>
              </a:lnSpc>
            </a:pPr>
            <a:r>
              <a:rPr lang="en-US"/>
              <a:t>On-screen outputs</a:t>
            </a:r>
          </a:p>
          <a:p>
            <a:pPr lvl="1" algn="just">
              <a:lnSpc>
                <a:spcPct val="92000"/>
              </a:lnSpc>
            </a:pPr>
            <a:r>
              <a:rPr lang="en-US"/>
              <a:t>Individual screen outputs</a:t>
            </a:r>
          </a:p>
          <a:p>
            <a:pPr lvl="1" algn="just">
              <a:lnSpc>
                <a:spcPct val="92000"/>
              </a:lnSpc>
            </a:pPr>
            <a:r>
              <a:rPr lang="en-US"/>
              <a:t>Multiple screen outputs</a:t>
            </a:r>
          </a:p>
          <a:p>
            <a:pPr lvl="1" algn="just">
              <a:lnSpc>
                <a:spcPct val="92000"/>
              </a:lnSpc>
            </a:pPr>
            <a:r>
              <a:rPr lang="en-US"/>
              <a:t>Order of outputs processing</a:t>
            </a:r>
          </a:p>
          <a:p>
            <a:pPr lvl="1" algn="just">
              <a:lnSpc>
                <a:spcPct val="92000"/>
              </a:lnSpc>
            </a:pPr>
            <a:r>
              <a:rPr lang="en-US"/>
              <a:t>Compliance of screens to specifications</a:t>
            </a:r>
          </a:p>
          <a:p>
            <a:pPr lvl="1" algn="just">
              <a:lnSpc>
                <a:spcPct val="92000"/>
              </a:lnSpc>
            </a:pPr>
            <a:r>
              <a:rPr lang="en-US"/>
              <a:t>Ability to process actions</a:t>
            </a:r>
          </a:p>
          <a:p>
            <a:pPr lvl="1" algn="just">
              <a:lnSpc>
                <a:spcPct val="92000"/>
              </a:lnSpc>
            </a:pPr>
            <a:r>
              <a:rPr lang="en-US"/>
              <a:t>Ability to browse through data</a:t>
            </a:r>
          </a:p>
          <a:p>
            <a:endParaRPr lang="en-US"/>
          </a:p>
        </p:txBody>
      </p:sp>
    </p:spTree>
    <p:extLst>
      <p:ext uri="{BB962C8B-B14F-4D97-AF65-F5344CB8AC3E}">
        <p14:creationId xmlns:p14="http://schemas.microsoft.com/office/powerpoint/2010/main" val="29022049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ECEBD-879E-44B0-8445-D8C3075557F1}" type="slidenum">
              <a:rPr lang="en-US"/>
              <a:pPr/>
              <a:t>72</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r>
              <a:rPr lang="en-US"/>
              <a:t>The next phase is the maintenance phase, where the scripts need to be maintained so that they can be used throughout development and maintenance. This is mainly done to maintain business</a:t>
            </a:r>
          </a:p>
          <a:p>
            <a:endParaRPr lang="en-US"/>
          </a:p>
          <a:p>
            <a:r>
              <a:rPr lang="en-US"/>
              <a:t>What and all can be maintained includes:</a:t>
            </a:r>
          </a:p>
          <a:p>
            <a:pPr lvl="1">
              <a:lnSpc>
                <a:spcPct val="92000"/>
              </a:lnSpc>
            </a:pPr>
            <a:r>
              <a:rPr lang="en-US" sz="1400"/>
              <a:t>Programs</a:t>
            </a:r>
          </a:p>
          <a:p>
            <a:pPr lvl="1">
              <a:lnSpc>
                <a:spcPct val="92000"/>
              </a:lnSpc>
            </a:pPr>
            <a:r>
              <a:rPr lang="en-US" sz="1400"/>
              <a:t>Files</a:t>
            </a:r>
          </a:p>
          <a:p>
            <a:pPr lvl="1">
              <a:lnSpc>
                <a:spcPct val="92000"/>
              </a:lnSpc>
            </a:pPr>
            <a:r>
              <a:rPr lang="en-US" sz="1400"/>
              <a:t>Screens</a:t>
            </a:r>
          </a:p>
          <a:p>
            <a:pPr lvl="1">
              <a:lnSpc>
                <a:spcPct val="92000"/>
              </a:lnSpc>
            </a:pPr>
            <a:r>
              <a:rPr lang="en-US" sz="1400"/>
              <a:t>Insert (transactions)</a:t>
            </a:r>
          </a:p>
          <a:p>
            <a:pPr lvl="1">
              <a:lnSpc>
                <a:spcPct val="92000"/>
              </a:lnSpc>
            </a:pPr>
            <a:r>
              <a:rPr lang="en-US" sz="1400"/>
              <a:t>Delete</a:t>
            </a:r>
          </a:p>
          <a:p>
            <a:pPr lvl="1">
              <a:lnSpc>
                <a:spcPct val="92000"/>
              </a:lnSpc>
            </a:pPr>
            <a:r>
              <a:rPr lang="en-US" sz="1400"/>
              <a:t>Arrange</a:t>
            </a:r>
          </a:p>
          <a:p>
            <a:pPr lvl="1">
              <a:lnSpc>
                <a:spcPct val="92000"/>
              </a:lnSpc>
            </a:pPr>
            <a:r>
              <a:rPr lang="en-US" sz="1400"/>
              <a:t>Field</a:t>
            </a:r>
          </a:p>
          <a:p>
            <a:pPr lvl="1">
              <a:lnSpc>
                <a:spcPct val="92000"/>
              </a:lnSpc>
            </a:pPr>
            <a:r>
              <a:rPr lang="en-US" sz="1400"/>
              <a:t>Changes (length, content)</a:t>
            </a:r>
          </a:p>
          <a:p>
            <a:pPr lvl="1">
              <a:lnSpc>
                <a:spcPct val="92000"/>
              </a:lnSpc>
            </a:pPr>
            <a:r>
              <a:rPr lang="en-US" sz="1400"/>
              <a:t>New</a:t>
            </a:r>
          </a:p>
          <a:p>
            <a:pPr lvl="1">
              <a:lnSpc>
                <a:spcPct val="92000"/>
              </a:lnSpc>
            </a:pPr>
            <a:r>
              <a:rPr lang="en-US" sz="1400"/>
              <a:t>Moved</a:t>
            </a:r>
          </a:p>
          <a:p>
            <a:pPr lvl="1">
              <a:lnSpc>
                <a:spcPct val="92000"/>
              </a:lnSpc>
            </a:pPr>
            <a:r>
              <a:rPr lang="en-US" sz="1400"/>
              <a:t>Expand test cases</a:t>
            </a:r>
          </a:p>
          <a:p>
            <a:endParaRPr lang="en-US"/>
          </a:p>
          <a:p>
            <a:endParaRPr lang="en-US"/>
          </a:p>
        </p:txBody>
      </p:sp>
    </p:spTree>
    <p:extLst>
      <p:ext uri="{BB962C8B-B14F-4D97-AF65-F5344CB8AC3E}">
        <p14:creationId xmlns:p14="http://schemas.microsoft.com/office/powerpoint/2010/main" val="18000037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60023-0A06-467E-8EA7-033EAC061D61}" type="slidenum">
              <a:rPr lang="en-US"/>
              <a:pPr/>
              <a:t>73</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r>
              <a:rPr lang="en-US"/>
              <a:t>In Test execution phase, we have to prepare for test execution, it the environment where we are going to execute. Ie., either locally or from a remote location etc</a:t>
            </a:r>
          </a:p>
          <a:p>
            <a:r>
              <a:rPr lang="en-US"/>
              <a:t>Then, execute the test cases ensuring everything goes fine</a:t>
            </a:r>
          </a:p>
          <a:p>
            <a:r>
              <a:rPr lang="en-US"/>
              <a:t>This can be done either manually or through any automation tool. Automation tool records test inputs, compares expected results with actual results and report deviations</a:t>
            </a:r>
          </a:p>
        </p:txBody>
      </p:sp>
    </p:spTree>
    <p:extLst>
      <p:ext uri="{BB962C8B-B14F-4D97-AF65-F5344CB8AC3E}">
        <p14:creationId xmlns:p14="http://schemas.microsoft.com/office/powerpoint/2010/main" val="34494063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AF407-0D7A-476C-8128-7A57A26A1A98}" type="slidenum">
              <a:rPr lang="en-US"/>
              <a:pPr/>
              <a:t>74</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en-US"/>
              <a:t>Preconditions are nothing but prior conditions that we need to check before test execution. These includes:</a:t>
            </a:r>
          </a:p>
          <a:p>
            <a:endParaRPr lang="en-US"/>
          </a:p>
          <a:p>
            <a:pPr algn="just">
              <a:lnSpc>
                <a:spcPct val="112000"/>
              </a:lnSpc>
            </a:pPr>
            <a:r>
              <a:rPr lang="en-US"/>
              <a:t>Test specification, test scenario or test script</a:t>
            </a:r>
          </a:p>
          <a:p>
            <a:pPr algn="just">
              <a:lnSpc>
                <a:spcPct val="112000"/>
              </a:lnSpc>
            </a:pPr>
            <a:r>
              <a:rPr lang="en-US"/>
              <a:t>Provisioning of the test environment</a:t>
            </a:r>
          </a:p>
          <a:p>
            <a:pPr algn="just">
              <a:lnSpc>
                <a:spcPct val="112000"/>
              </a:lnSpc>
            </a:pPr>
            <a:r>
              <a:rPr lang="en-US"/>
              <a:t>Naming those responsible for the creation and maintenance of the test environment and ensuring they are available</a:t>
            </a:r>
          </a:p>
          <a:p>
            <a:pPr algn="just">
              <a:lnSpc>
                <a:spcPct val="112000"/>
              </a:lnSpc>
            </a:pPr>
            <a:r>
              <a:rPr lang="en-US"/>
              <a:t>Setting up configuration management and deviation management and other support areas. This helps minimizing risks</a:t>
            </a:r>
          </a:p>
          <a:p>
            <a:pPr algn="just">
              <a:lnSpc>
                <a:spcPct val="112000"/>
              </a:lnSpc>
            </a:pPr>
            <a:r>
              <a:rPr lang="en-US"/>
              <a:t>Verification of the test environment by doing some kind of static/smoke test</a:t>
            </a:r>
          </a:p>
        </p:txBody>
      </p:sp>
    </p:spTree>
    <p:extLst>
      <p:ext uri="{BB962C8B-B14F-4D97-AF65-F5344CB8AC3E}">
        <p14:creationId xmlns:p14="http://schemas.microsoft.com/office/powerpoint/2010/main" val="21309349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C5C29-CFC9-448B-81A1-B9E32EB79848}" type="slidenum">
              <a:rPr lang="en-US"/>
              <a:pPr/>
              <a:t>75</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r>
              <a:rPr lang="en-US"/>
              <a:t>Test execution should adhere the same way mentioned in the test conditions and it should produce results as expected. </a:t>
            </a:r>
          </a:p>
          <a:p>
            <a:r>
              <a:rPr lang="en-US"/>
              <a:t>During Test execution, retesting and regression testing are carried out based on need. </a:t>
            </a:r>
          </a:p>
          <a:p>
            <a:r>
              <a:rPr lang="en-US"/>
              <a:t>Please not retesting and regression testing are not one and the same.. Regression testing is called as selective retesting. That is selecting the required test cases and doing a retesting is called regression testing. Once sufficient cycles of regression cycles has been done, we can do some rounds of retesting ensuring the product works fine at all real situations</a:t>
            </a:r>
          </a:p>
        </p:txBody>
      </p:sp>
    </p:spTree>
    <p:extLst>
      <p:ext uri="{BB962C8B-B14F-4D97-AF65-F5344CB8AC3E}">
        <p14:creationId xmlns:p14="http://schemas.microsoft.com/office/powerpoint/2010/main" val="5680754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B5843-E789-422A-A0E8-4EF068CE0472}" type="slidenum">
              <a:rPr lang="en-US"/>
              <a:pPr/>
              <a:t>76</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r>
              <a:rPr lang="en-US"/>
              <a:t>Identification plays a major roles when it comes to test logging. We have to log the reports with much care as it makes huge impact in the entire life cycle. For example when logging defects , we have to be capable enough identifying what version defects we are reporting.</a:t>
            </a:r>
          </a:p>
        </p:txBody>
      </p:sp>
    </p:spTree>
    <p:extLst>
      <p:ext uri="{BB962C8B-B14F-4D97-AF65-F5344CB8AC3E}">
        <p14:creationId xmlns:p14="http://schemas.microsoft.com/office/powerpoint/2010/main" val="33176945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77606-BB57-4825-8271-8C4D9ED40591}" type="slidenum">
              <a:rPr lang="en-US"/>
              <a:pPr/>
              <a:t>77</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en-US"/>
              <a:t>Every deviation independent of the inputs that we provide, between expected and actual result must be logged and investigated. This is called </a:t>
            </a:r>
            <a:r>
              <a:rPr lang="en-US" b="1"/>
              <a:t>Test Scrutiny. </a:t>
            </a:r>
          </a:p>
          <a:p>
            <a:r>
              <a:rPr lang="en-US"/>
              <a:t>Document the test outcome clearly so that everyone who looks into it will clearly understand what is expected out of it</a:t>
            </a:r>
          </a:p>
        </p:txBody>
      </p:sp>
    </p:spTree>
    <p:extLst>
      <p:ext uri="{BB962C8B-B14F-4D97-AF65-F5344CB8AC3E}">
        <p14:creationId xmlns:p14="http://schemas.microsoft.com/office/powerpoint/2010/main" val="19870155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CE99A-92BF-4A2F-9043-475AD9775E62}" type="slidenum">
              <a:rPr lang="en-US"/>
              <a:pPr/>
              <a:t>78</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Possible causes of defects includes: </a:t>
            </a:r>
          </a:p>
          <a:p>
            <a:pPr lvl="1" algn="just">
              <a:lnSpc>
                <a:spcPct val="122000"/>
              </a:lnSpc>
            </a:pPr>
            <a:r>
              <a:rPr lang="en-US" sz="1400"/>
              <a:t>Faults in the  software</a:t>
            </a:r>
          </a:p>
          <a:p>
            <a:pPr lvl="1" algn="just">
              <a:lnSpc>
                <a:spcPct val="122000"/>
              </a:lnSpc>
            </a:pPr>
            <a:r>
              <a:rPr lang="en-US" sz="1400"/>
              <a:t>Faults in the test data</a:t>
            </a:r>
          </a:p>
          <a:p>
            <a:pPr lvl="1" algn="just">
              <a:lnSpc>
                <a:spcPct val="122000"/>
              </a:lnSpc>
            </a:pPr>
            <a:r>
              <a:rPr lang="en-US" sz="1400"/>
              <a:t>Faults in the test environment</a:t>
            </a:r>
          </a:p>
          <a:p>
            <a:pPr lvl="1" algn="just">
              <a:lnSpc>
                <a:spcPct val="122000"/>
              </a:lnSpc>
            </a:pPr>
            <a:r>
              <a:rPr lang="en-US" sz="1400"/>
              <a:t>Faults in the requirements specification</a:t>
            </a:r>
          </a:p>
          <a:p>
            <a:endParaRPr lang="en-US"/>
          </a:p>
          <a:p>
            <a:r>
              <a:rPr lang="en-US"/>
              <a:t>This ensures, developer is not the only reason bringing in defects in the software. Defects are the sole responsibility of all stakeholders involved in the system</a:t>
            </a:r>
          </a:p>
        </p:txBody>
      </p:sp>
    </p:spTree>
    <p:extLst>
      <p:ext uri="{BB962C8B-B14F-4D97-AF65-F5344CB8AC3E}">
        <p14:creationId xmlns:p14="http://schemas.microsoft.com/office/powerpoint/2010/main" val="11250256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85701-9350-4F92-A918-E12DB38F6B6C}" type="slidenum">
              <a:rPr lang="en-US"/>
              <a:pPr/>
              <a:t>79</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a:t>Each and every test execution must be recorded for the purposes of examination (</a:t>
            </a:r>
            <a:r>
              <a:rPr lang="en-US" err="1"/>
              <a:t>eg</a:t>
            </a:r>
            <a:r>
              <a:rPr lang="en-US"/>
              <a:t>. Through audits and assessments) and appropriate traceability across phases should be maintained. This enables us to track the events easily across the STLC and enables the developer to identify the possible root causes. Traceability also enables to identify the nature of the defect </a:t>
            </a:r>
            <a:r>
              <a:rPr lang="en-US" err="1"/>
              <a:t>ie</a:t>
            </a:r>
            <a:r>
              <a:rPr lang="en-US"/>
              <a:t>. It’s a requirement defect or a design defect etc.,</a:t>
            </a:r>
          </a:p>
        </p:txBody>
      </p:sp>
    </p:spTree>
    <p:extLst>
      <p:ext uri="{BB962C8B-B14F-4D97-AF65-F5344CB8AC3E}">
        <p14:creationId xmlns:p14="http://schemas.microsoft.com/office/powerpoint/2010/main" val="65944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C410D-7328-436E-8FFA-4AD56B7C12B3}" type="slidenum">
              <a:rPr lang="en-US"/>
              <a:pPr/>
              <a:t>8</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pPr marL="228600" indent="-228600"/>
            <a:r>
              <a:rPr lang="en-US"/>
              <a:t>To perform testing effectively, just one-liner statement of what test task to achieve is not sufficient. It needs to have a detail process that explains about what we need to achieve and how we have to achieve. This is called as test process. Anyone in the team will get a guideline on what they are supposed to achieve and how to achieve by looking at the detailed test process. Testing should start as early as possible in the life cycle as soon as the requirements are confirmed and approved</a:t>
            </a:r>
          </a:p>
          <a:p>
            <a:pPr marL="228600" indent="-228600"/>
            <a:r>
              <a:rPr lang="en-US"/>
              <a:t>Not necessarily we need to have separate document for test process, it can be even integrated into the overall development process</a:t>
            </a:r>
          </a:p>
          <a:p>
            <a:pPr marL="228600" indent="-228600"/>
            <a:endParaRPr lang="en-US"/>
          </a:p>
          <a:p>
            <a:pPr marL="228600" indent="-228600"/>
            <a:r>
              <a:rPr lang="en-US"/>
              <a:t>Why developers are not suited for testing their own product effectively?</a:t>
            </a:r>
          </a:p>
          <a:p>
            <a:pPr marL="228600" indent="-228600"/>
            <a:r>
              <a:rPr lang="en-US"/>
              <a:t>The key reason why developers have difficulty testing their own work is they don’t know the exact objectivity of testing.. Testing is nothing but out-of-box testing</a:t>
            </a:r>
          </a:p>
          <a:p>
            <a:pPr marL="228600" indent="-228600"/>
            <a:r>
              <a:rPr lang="en-US"/>
              <a:t>Testers play a role of analyzing requirements, designing effective test cases, executing test cases, identifying defects and tracking till closure ensuring quality at all levels. </a:t>
            </a:r>
          </a:p>
          <a:p>
            <a:pPr marL="228600" indent="-228600"/>
            <a:r>
              <a:rPr lang="en-US"/>
              <a:t>Testers prepare test procedure document based on the SRS approved by customer which contains all the information about a specific test case, including requirements and the modules to be tested. This is mainly used to track the status at all phases</a:t>
            </a:r>
          </a:p>
          <a:p>
            <a:pPr marL="228600" indent="-228600"/>
            <a:r>
              <a:rPr lang="en-US"/>
              <a:t>Exhaustive testing is not practical. Testers perform Smoke, Sanity, Usability Testing..</a:t>
            </a:r>
          </a:p>
          <a:p>
            <a:pPr marL="228600" indent="-228600"/>
            <a:r>
              <a:rPr lang="en-US"/>
              <a:t>Mutation Testing is used to find the effectiveness of the test cases designed</a:t>
            </a:r>
          </a:p>
          <a:p>
            <a:pPr marL="228600" indent="-228600">
              <a:buFontTx/>
              <a:buAutoNum type="arabicPeriod"/>
            </a:pPr>
            <a:endParaRPr lang="en-US"/>
          </a:p>
          <a:p>
            <a:pPr marL="228600" indent="-228600"/>
            <a:endParaRPr lang="en-US"/>
          </a:p>
        </p:txBody>
      </p:sp>
    </p:spTree>
    <p:extLst>
      <p:ext uri="{BB962C8B-B14F-4D97-AF65-F5344CB8AC3E}">
        <p14:creationId xmlns:p14="http://schemas.microsoft.com/office/powerpoint/2010/main" val="6816924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8D83A-CA00-487D-9AB0-F479F82EBC35}" type="slidenum">
              <a:rPr lang="en-US"/>
              <a:pPr/>
              <a:t>80</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r>
              <a:rPr lang="en-US"/>
              <a:t>When is testing complete?</a:t>
            </a:r>
          </a:p>
          <a:p>
            <a:r>
              <a:rPr lang="en-US"/>
              <a:t>It’s a vague question to answer and also there is no direct answer for this question.</a:t>
            </a:r>
          </a:p>
          <a:p>
            <a:endParaRPr lang="en-US"/>
          </a:p>
          <a:p>
            <a:r>
              <a:rPr lang="en-US"/>
              <a:t>This can be decided based on different factors:</a:t>
            </a:r>
          </a:p>
          <a:p>
            <a:r>
              <a:rPr lang="en-US"/>
              <a:t>If MTBF is minimum, it means the product have achieved a stable state with acceptable number of defects and we can decide to stop testing</a:t>
            </a:r>
          </a:p>
          <a:p>
            <a:r>
              <a:rPr lang="en-US"/>
              <a:t>If the risk is minimum moving the application into production than having it, its better to stop testing and move into production</a:t>
            </a:r>
          </a:p>
          <a:p>
            <a:r>
              <a:rPr lang="en-US"/>
              <a:t>Also, budget, time will also play a major role in deciding whether to stop testing</a:t>
            </a:r>
          </a:p>
          <a:p>
            <a:endParaRPr lang="en-US"/>
          </a:p>
        </p:txBody>
      </p:sp>
    </p:spTree>
    <p:extLst>
      <p:ext uri="{BB962C8B-B14F-4D97-AF65-F5344CB8AC3E}">
        <p14:creationId xmlns:p14="http://schemas.microsoft.com/office/powerpoint/2010/main" val="1262535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03518-BC7B-4E46-AE0C-CFD7A88A21C9}" type="slidenum">
              <a:rPr lang="en-US"/>
              <a:pPr/>
              <a:t>81</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r>
              <a:rPr lang="en-US" sz="1000"/>
              <a:t>There will be some generic concerns while testing:</a:t>
            </a:r>
          </a:p>
          <a:p>
            <a:pPr lvl="1" algn="just">
              <a:lnSpc>
                <a:spcPct val="162000"/>
              </a:lnSpc>
            </a:pPr>
            <a:r>
              <a:rPr lang="en-US" sz="1000"/>
              <a:t>Software is not in a testable mode for this test level – For example., GUI is not ready for execution. So we cant able to test the software currently or the GUI is ready, but the test data is not available to simulate a real life test</a:t>
            </a:r>
          </a:p>
          <a:p>
            <a:pPr lvl="1" algn="just">
              <a:lnSpc>
                <a:spcPct val="162000"/>
              </a:lnSpc>
            </a:pPr>
            <a:endParaRPr lang="en-US" sz="1000"/>
          </a:p>
          <a:p>
            <a:pPr lvl="1" algn="just">
              <a:lnSpc>
                <a:spcPct val="162000"/>
              </a:lnSpc>
            </a:pPr>
            <a:r>
              <a:rPr lang="en-US" sz="1000"/>
              <a:t>There is inadequate time and resources – Say for example, your initial plan says development 6 months followed with testing 6 months and your development team have taken more time say 8 months and as a testing team you are running short of time or some core resources left the organization. This is a typical example of Risk that generally happens mostly within organizations</a:t>
            </a:r>
          </a:p>
          <a:p>
            <a:pPr lvl="1" algn="just">
              <a:lnSpc>
                <a:spcPct val="162000"/>
              </a:lnSpc>
            </a:pPr>
            <a:endParaRPr lang="en-US" sz="1000"/>
          </a:p>
          <a:p>
            <a:pPr lvl="1" algn="just">
              <a:lnSpc>
                <a:spcPct val="162000"/>
              </a:lnSpc>
            </a:pPr>
            <a:r>
              <a:rPr lang="en-US" sz="1000"/>
              <a:t>Significant problems will not be uncovered during testing – The reason may be, you will not have the environment setup to achieve this or you are running over budget etc.,</a:t>
            </a:r>
          </a:p>
          <a:p>
            <a:pPr lvl="1" algn="just">
              <a:lnSpc>
                <a:spcPct val="162000"/>
              </a:lnSpc>
            </a:pPr>
            <a:endParaRPr lang="en-US" sz="1000"/>
          </a:p>
          <a:p>
            <a:endParaRPr lang="en-US" sz="1000"/>
          </a:p>
          <a:p>
            <a:endParaRPr lang="en-US" sz="1000"/>
          </a:p>
        </p:txBody>
      </p:sp>
    </p:spTree>
    <p:extLst>
      <p:ext uri="{BB962C8B-B14F-4D97-AF65-F5344CB8AC3E}">
        <p14:creationId xmlns:p14="http://schemas.microsoft.com/office/powerpoint/2010/main" val="29820986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01857-7019-4FB7-AD86-BDD3056F2770}" type="slidenum">
              <a:rPr lang="en-US"/>
              <a:pPr/>
              <a:t>82</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r>
              <a:rPr lang="en-US"/>
              <a:t>Defining test completion criteria and getting it signed off by customer enables to decide on when to stop testing. Testing is completed only when the entire test completion criteria has been fulfilled. If no, we have to continue testing</a:t>
            </a:r>
          </a:p>
          <a:p>
            <a:endParaRPr lang="en-US"/>
          </a:p>
          <a:p>
            <a:r>
              <a:rPr lang="en-US"/>
              <a:t>Based on the success factors, the criteria in the test plan can be adjusted in either direction ( stronger or weaker )</a:t>
            </a:r>
          </a:p>
          <a:p>
            <a:endParaRPr lang="en-US"/>
          </a:p>
        </p:txBody>
      </p:sp>
    </p:spTree>
    <p:extLst>
      <p:ext uri="{BB962C8B-B14F-4D97-AF65-F5344CB8AC3E}">
        <p14:creationId xmlns:p14="http://schemas.microsoft.com/office/powerpoint/2010/main" val="6546883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83</a:t>
            </a:fld>
            <a:endParaRPr lang="en-US">
              <a:latin typeface="Arial" pitchFamily="34" charset="0"/>
            </a:endParaRPr>
          </a:p>
        </p:txBody>
      </p:sp>
    </p:spTree>
    <p:extLst>
      <p:ext uri="{BB962C8B-B14F-4D97-AF65-F5344CB8AC3E}">
        <p14:creationId xmlns:p14="http://schemas.microsoft.com/office/powerpoint/2010/main" val="2517947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287507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733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Arial" pitchFamily="34" charset="0"/>
              </a:rPr>
              <a:t>Confidential © 2009 Wipro Ltd</a:t>
            </a:r>
          </a:p>
        </p:txBody>
      </p:sp>
      <p:sp>
        <p:nvSpPr>
          <p:cNvPr id="22733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0E200-AD5D-4B82-9E21-A41488FC5B9F}" type="slidenum">
              <a:rPr lang="en-US" smtClean="0">
                <a:latin typeface="Arial" pitchFamily="34" charset="0"/>
              </a:rPr>
              <a:pPr/>
              <a:t>91</a:t>
            </a:fld>
            <a:endParaRPr lang="en-US">
              <a:latin typeface="Arial" pitchFamily="34" charset="0"/>
            </a:endParaRPr>
          </a:p>
        </p:txBody>
      </p:sp>
    </p:spTree>
    <p:extLst>
      <p:ext uri="{BB962C8B-B14F-4D97-AF65-F5344CB8AC3E}">
        <p14:creationId xmlns:p14="http://schemas.microsoft.com/office/powerpoint/2010/main" val="17268940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Rot="1" noChangeAspect="1" noTextEdit="1"/>
          </p:cNvSpPr>
          <p:nvPr>
            <p:ph type="sldImg"/>
          </p:nvPr>
        </p:nvSpPr>
        <p:spPr bwMode="auto">
          <a:noFill/>
          <a:ln>
            <a:solidFill>
              <a:srgbClr val="000000"/>
            </a:solidFill>
            <a:miter lim="800000"/>
            <a:headEnd/>
            <a:tailEnd/>
          </a:ln>
        </p:spPr>
      </p:sp>
      <p:sp>
        <p:nvSpPr>
          <p:cNvPr id="1796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273076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EAD72-1409-4205-9713-F1ADCA0BB2C6}" type="slidenum">
              <a:rPr lang="en-US"/>
              <a:pPr/>
              <a:t>93</a:t>
            </a:fld>
            <a:endParaRPr lang="en-US"/>
          </a:p>
        </p:txBody>
      </p:sp>
      <p:sp>
        <p:nvSpPr>
          <p:cNvPr id="242690" name="Text Box 2"/>
          <p:cNvSpPr txBox="1">
            <a:spLocks noChangeArrowheads="1"/>
          </p:cNvSpPr>
          <p:nvPr/>
        </p:nvSpPr>
        <p:spPr bwMode="auto">
          <a:xfrm>
            <a:off x="1155700" y="684213"/>
            <a:ext cx="45466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42691" name="Text Box 3"/>
          <p:cNvSpPr txBox="1">
            <a:spLocks noGrp="1" noChangeArrowheads="1"/>
          </p:cNvSpPr>
          <p:nvPr>
            <p:ph type="body"/>
          </p:nvPr>
        </p:nvSpPr>
        <p:spPr>
          <a:xfrm>
            <a:off x="914400" y="4343400"/>
            <a:ext cx="5021263" cy="4117975"/>
          </a:xfrm>
          <a:noFill/>
          <a:ln/>
        </p:spPr>
        <p:txBody>
          <a:bodyPr wrap="none" anchor="ctr"/>
          <a:lstStyle/>
          <a:p>
            <a:r>
              <a:rPr lang="en-US"/>
              <a:t>The Standish Group is based in Boston, Massachusetts and is the Information Technology leader in project and value performance. It is a information technology group of highly dedicated professionals with years of practical experience in assessing risk, cost, return and value for Information Technology (IT) Investments. </a:t>
            </a:r>
          </a:p>
          <a:p>
            <a:r>
              <a:rPr lang="en-US"/>
              <a:t>The Standish Group provides IT investment planning research and services, such as, project assessments, requirements optimization, Total Cost of Ownership (TCO), Return on Investment (ROI), Risk, and Value Analysis based on years of high quality, independent primary research. </a:t>
            </a:r>
          </a:p>
          <a:p>
            <a:r>
              <a:rPr lang="en-US" b="1"/>
              <a:t>Source: http://www1.standishgroup.com/about/index.php</a:t>
            </a:r>
          </a:p>
          <a:p>
            <a:endParaRPr lang="en-US" b="1"/>
          </a:p>
          <a:p>
            <a:r>
              <a:rPr lang="en-GB"/>
              <a:t>According to Standish group Chaos report, projects that have stayed within the estimated budget and schedule and have delivered with required functionality is only 33%</a:t>
            </a:r>
          </a:p>
          <a:p>
            <a:r>
              <a:rPr lang="en-GB"/>
              <a:t>One fifth of the projects are total failure</a:t>
            </a:r>
          </a:p>
          <a:p>
            <a:pPr>
              <a:lnSpc>
                <a:spcPct val="133000"/>
              </a:lnSpc>
            </a:pPr>
            <a:r>
              <a:rPr lang="en-GB"/>
              <a:t>The remaining and largest proportion of projects are delivered too late at considerably high costs and with functionality unsatisfactory to the customers</a:t>
            </a:r>
          </a:p>
          <a:p>
            <a:pPr>
              <a:lnSpc>
                <a:spcPct val="133000"/>
              </a:lnSpc>
            </a:pPr>
            <a:r>
              <a:rPr lang="en-GB"/>
              <a:t>There are different approaches intended to raise the percentage of successful projects. Ex: TQM, Kaizen, Six Sigma. Let us see more on these approaches in detail in following slides</a:t>
            </a:r>
            <a:endParaRPr lang="en-US" b="1"/>
          </a:p>
          <a:p>
            <a:endParaRPr lang="en-US" b="1"/>
          </a:p>
        </p:txBody>
      </p:sp>
    </p:spTree>
    <p:extLst>
      <p:ext uri="{BB962C8B-B14F-4D97-AF65-F5344CB8AC3E}">
        <p14:creationId xmlns:p14="http://schemas.microsoft.com/office/powerpoint/2010/main" val="10468048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9CC56D-3DBB-4512-B072-24A98ED96701}" type="slidenum">
              <a:rPr lang="en-US"/>
              <a:pPr/>
              <a:t>94</a:t>
            </a:fld>
            <a:endParaRPr lang="en-US"/>
          </a:p>
        </p:txBody>
      </p:sp>
      <p:sp>
        <p:nvSpPr>
          <p:cNvPr id="244738" name="Rectangle 2"/>
          <p:cNvSpPr txBox="1">
            <a:spLocks noGrp="1" noRot="1" noChangeAspect="1" noChangeArrowheads="1" noTextEdit="1"/>
          </p:cNvSpPr>
          <p:nvPr>
            <p:ph type="sldImg"/>
          </p:nvPr>
        </p:nvSpPr>
        <p:spPr>
          <a:xfrm>
            <a:off x="1141413" y="684213"/>
            <a:ext cx="4567237" cy="3425825"/>
          </a:xfrm>
          <a:ln/>
        </p:spPr>
      </p:sp>
      <p:sp>
        <p:nvSpPr>
          <p:cNvPr id="244739" name="Text Box 3"/>
          <p:cNvSpPr txBox="1">
            <a:spLocks noGrp="1" noChangeArrowheads="1"/>
          </p:cNvSpPr>
          <p:nvPr>
            <p:ph type="body" idx="1"/>
          </p:nvPr>
        </p:nvSpPr>
        <p:spPr>
          <a:xfrm>
            <a:off x="914400" y="4343400"/>
            <a:ext cx="5021263" cy="4029075"/>
          </a:xfrm>
          <a:noFill/>
          <a:ln/>
        </p:spPr>
        <p:txBody>
          <a:bodyPr wrap="none" anchor="ctr"/>
          <a:lstStyle/>
          <a:p>
            <a:r>
              <a:rPr lang="en-US"/>
              <a:t>TQM is Total Quality Management</a:t>
            </a:r>
          </a:p>
          <a:p>
            <a:endParaRPr lang="en-US"/>
          </a:p>
          <a:p>
            <a:pPr>
              <a:lnSpc>
                <a:spcPct val="143000"/>
              </a:lnSpc>
            </a:pPr>
            <a:r>
              <a:rPr lang="en-GB"/>
              <a:t>ISO describes Total Quality Management as “a management approach for an organization, centred on quality, based on the participation of all its members and aiming a long term success through customer satisfaction, and benefits to all members of the organization and to society”</a:t>
            </a:r>
          </a:p>
          <a:p>
            <a:pPr>
              <a:lnSpc>
                <a:spcPct val="143000"/>
              </a:lnSpc>
            </a:pPr>
            <a:r>
              <a:rPr lang="en-GB" b="1"/>
              <a:t>Total</a:t>
            </a:r>
            <a:r>
              <a:rPr lang="en-GB"/>
              <a:t> implies a comprehensive concept in which all members at all hierarchical levels in an organization are involved</a:t>
            </a:r>
          </a:p>
          <a:p>
            <a:pPr>
              <a:lnSpc>
                <a:spcPct val="143000"/>
              </a:lnSpc>
            </a:pPr>
            <a:r>
              <a:rPr lang="en-GB" b="1"/>
              <a:t>Quality</a:t>
            </a:r>
            <a:r>
              <a:rPr lang="en-GB"/>
              <a:t> implies improving customer satisfaction, increase productivity, lower costs and shorten development and production cycles</a:t>
            </a:r>
          </a:p>
          <a:p>
            <a:endParaRPr lang="en-US"/>
          </a:p>
        </p:txBody>
      </p:sp>
    </p:spTree>
    <p:extLst>
      <p:ext uri="{BB962C8B-B14F-4D97-AF65-F5344CB8AC3E}">
        <p14:creationId xmlns:p14="http://schemas.microsoft.com/office/powerpoint/2010/main" val="13390614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3AA8B-2793-4881-A1F9-06D86B2BB279}" type="slidenum">
              <a:rPr lang="en-US"/>
              <a:pPr/>
              <a:t>95</a:t>
            </a:fld>
            <a:endParaRPr lang="en-US"/>
          </a:p>
        </p:txBody>
      </p:sp>
      <p:sp>
        <p:nvSpPr>
          <p:cNvPr id="246786" name="Rectangle 2"/>
          <p:cNvSpPr txBox="1">
            <a:spLocks noGrp="1" noRot="1" noChangeAspect="1" noChangeArrowheads="1" noTextEdit="1"/>
          </p:cNvSpPr>
          <p:nvPr>
            <p:ph type="sldImg"/>
          </p:nvPr>
        </p:nvSpPr>
        <p:spPr>
          <a:xfrm>
            <a:off x="1141413" y="684213"/>
            <a:ext cx="4567237" cy="3425825"/>
          </a:xfrm>
          <a:ln/>
        </p:spPr>
      </p:sp>
      <p:sp>
        <p:nvSpPr>
          <p:cNvPr id="246787" name="Text Box 3"/>
          <p:cNvSpPr txBox="1">
            <a:spLocks noGrp="1" noChangeArrowheads="1"/>
          </p:cNvSpPr>
          <p:nvPr>
            <p:ph type="body" idx="1"/>
          </p:nvPr>
        </p:nvSpPr>
        <p:spPr>
          <a:xfrm>
            <a:off x="914400" y="4343400"/>
            <a:ext cx="5021263" cy="4029075"/>
          </a:xfrm>
          <a:noFill/>
          <a:ln/>
        </p:spPr>
        <p:txBody>
          <a:bodyPr wrap="none" anchor="ctr"/>
          <a:lstStyle/>
          <a:p>
            <a:pPr>
              <a:lnSpc>
                <a:spcPct val="173000"/>
              </a:lnSpc>
            </a:pPr>
            <a:r>
              <a:rPr lang="en-GB" b="1"/>
              <a:t>TQM Principles includes:</a:t>
            </a:r>
          </a:p>
          <a:p>
            <a:pPr>
              <a:lnSpc>
                <a:spcPct val="173000"/>
              </a:lnSpc>
            </a:pPr>
            <a:endParaRPr lang="en-GB" b="1"/>
          </a:p>
          <a:p>
            <a:pPr>
              <a:lnSpc>
                <a:spcPct val="173000"/>
              </a:lnSpc>
            </a:pPr>
            <a:r>
              <a:rPr lang="en-GB" b="1"/>
              <a:t>Customer Orientation</a:t>
            </a:r>
            <a:r>
              <a:rPr lang="en-GB"/>
              <a:t>: Do not produce what is technically feasible but what the customer requests and desires. Don’t satisfy the product, satisfy the end user</a:t>
            </a:r>
          </a:p>
          <a:p>
            <a:pPr>
              <a:lnSpc>
                <a:spcPct val="173000"/>
              </a:lnSpc>
            </a:pPr>
            <a:r>
              <a:rPr lang="en-GB" b="1"/>
              <a:t>Process Orientation</a:t>
            </a:r>
            <a:r>
              <a:rPr lang="en-GB"/>
              <a:t>: Software systems are developed based on defined process that is reproducible and that can be improved</a:t>
            </a:r>
          </a:p>
          <a:p>
            <a:pPr>
              <a:lnSpc>
                <a:spcPct val="173000"/>
              </a:lnSpc>
            </a:pPr>
            <a:r>
              <a:rPr lang="en-GB" b="1"/>
              <a:t>Primacy of Quality</a:t>
            </a:r>
            <a:r>
              <a:rPr lang="en-GB"/>
              <a:t>: Ambiguity or inaccuracies that may lead to defects must be corrected or removed immediately before the development process is continued</a:t>
            </a:r>
            <a:endParaRPr lang="en-US"/>
          </a:p>
        </p:txBody>
      </p:sp>
    </p:spTree>
    <p:extLst>
      <p:ext uri="{BB962C8B-B14F-4D97-AF65-F5344CB8AC3E}">
        <p14:creationId xmlns:p14="http://schemas.microsoft.com/office/powerpoint/2010/main" val="17194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D5E7F-1A93-4DC4-8BD3-3C2A5E70C51E}" type="slidenum">
              <a:rPr lang="en-US"/>
              <a:pPr/>
              <a:t>9</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a:t>The slide which we see typically dictates our STLC (Software Testing Life Cycle) Process. It starts with test planning, then analyzing and test design follows. Then actual implementation and execution follows. In next phase it is evaluated and defects are reported. This gets tracked and closed and the testing process comes to an end when the product reaches a reasonable level of quality. All the phases are controlled during the entire STLC.</a:t>
            </a:r>
          </a:p>
          <a:p>
            <a:endParaRPr lang="en-US"/>
          </a:p>
          <a:p>
            <a:r>
              <a:rPr lang="en-US"/>
              <a:t>Deciding on Completion of testing is again a challenging task. The answer depends on the risk for your industry, contract and special requirements</a:t>
            </a:r>
          </a:p>
          <a:p>
            <a:endParaRPr lang="en-US"/>
          </a:p>
        </p:txBody>
      </p:sp>
    </p:spTree>
    <p:extLst>
      <p:ext uri="{BB962C8B-B14F-4D97-AF65-F5344CB8AC3E}">
        <p14:creationId xmlns:p14="http://schemas.microsoft.com/office/powerpoint/2010/main" val="9544104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70F2F-588D-4AD9-8C5B-FD1B595E3A51}" type="slidenum">
              <a:rPr lang="en-US"/>
              <a:pPr/>
              <a:t>96</a:t>
            </a:fld>
            <a:endParaRPr lang="en-US"/>
          </a:p>
        </p:txBody>
      </p:sp>
      <p:sp>
        <p:nvSpPr>
          <p:cNvPr id="248834" name="Rectangle 2"/>
          <p:cNvSpPr txBox="1">
            <a:spLocks noGrp="1" noRot="1" noChangeAspect="1" noChangeArrowheads="1" noTextEdit="1"/>
          </p:cNvSpPr>
          <p:nvPr>
            <p:ph type="sldImg"/>
          </p:nvPr>
        </p:nvSpPr>
        <p:spPr>
          <a:xfrm>
            <a:off x="1141413" y="684213"/>
            <a:ext cx="4567237" cy="3425825"/>
          </a:xfrm>
          <a:ln/>
        </p:spPr>
      </p:sp>
      <p:sp>
        <p:nvSpPr>
          <p:cNvPr id="248835" name="Text Box 3"/>
          <p:cNvSpPr txBox="1">
            <a:spLocks noGrp="1" noChangeArrowheads="1"/>
          </p:cNvSpPr>
          <p:nvPr>
            <p:ph type="body" idx="1"/>
          </p:nvPr>
        </p:nvSpPr>
        <p:spPr>
          <a:xfrm>
            <a:off x="914400" y="4343400"/>
            <a:ext cx="5021263" cy="4029075"/>
          </a:xfrm>
          <a:noFill/>
          <a:ln/>
        </p:spPr>
        <p:txBody>
          <a:bodyPr wrap="none" anchor="ctr"/>
          <a:lstStyle/>
          <a:p>
            <a:pPr>
              <a:lnSpc>
                <a:spcPct val="133000"/>
              </a:lnSpc>
            </a:pPr>
            <a:r>
              <a:rPr lang="en-GB" b="1" i="1"/>
              <a:t>All employees accept accountability or ownership</a:t>
            </a:r>
            <a:r>
              <a:rPr lang="en-GB" i="1"/>
              <a:t>:</a:t>
            </a:r>
            <a:r>
              <a:rPr lang="en-GB"/>
              <a:t> Each employee is responsible for quality and considers it an integral part of his daily work</a:t>
            </a:r>
          </a:p>
          <a:p>
            <a:pPr>
              <a:lnSpc>
                <a:spcPct val="133000"/>
              </a:lnSpc>
            </a:pPr>
            <a:r>
              <a:rPr lang="en-GB" b="1" i="1"/>
              <a:t>Internal customer-supplier relationship</a:t>
            </a:r>
            <a:r>
              <a:rPr lang="en-GB" i="1"/>
              <a:t>:</a:t>
            </a:r>
            <a:r>
              <a:rPr lang="en-GB"/>
              <a:t> Formal acceptance and delivery of interim products are planned during software development and not just at final delivery to the customer. This helps to enhance the quality of the end product.</a:t>
            </a:r>
          </a:p>
          <a:p>
            <a:pPr>
              <a:lnSpc>
                <a:spcPct val="133000"/>
              </a:lnSpc>
            </a:pPr>
            <a:r>
              <a:rPr lang="en-GB" b="1" i="1"/>
              <a:t>Continuous Improvement</a:t>
            </a:r>
            <a:r>
              <a:rPr lang="en-GB" i="1"/>
              <a:t>:</a:t>
            </a:r>
            <a:r>
              <a:rPr lang="en-GB"/>
              <a:t> Small step-by-step improvements collectively result better quality end product. Example PDCA cycle</a:t>
            </a:r>
          </a:p>
          <a:p>
            <a:endParaRPr lang="en-US"/>
          </a:p>
        </p:txBody>
      </p:sp>
    </p:spTree>
    <p:extLst>
      <p:ext uri="{BB962C8B-B14F-4D97-AF65-F5344CB8AC3E}">
        <p14:creationId xmlns:p14="http://schemas.microsoft.com/office/powerpoint/2010/main" val="37653368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B5DD7-42F6-440B-AB1C-3D068E6139D4}" type="slidenum">
              <a:rPr lang="en-US"/>
              <a:pPr/>
              <a:t>97</a:t>
            </a:fld>
            <a:endParaRPr lang="en-US"/>
          </a:p>
        </p:txBody>
      </p:sp>
      <p:sp>
        <p:nvSpPr>
          <p:cNvPr id="250882" name="Rectangle 2"/>
          <p:cNvSpPr txBox="1">
            <a:spLocks noGrp="1" noRot="1" noChangeAspect="1" noChangeArrowheads="1" noTextEdit="1"/>
          </p:cNvSpPr>
          <p:nvPr>
            <p:ph type="sldImg"/>
          </p:nvPr>
        </p:nvSpPr>
        <p:spPr>
          <a:xfrm>
            <a:off x="1141413" y="684213"/>
            <a:ext cx="4567237" cy="3425825"/>
          </a:xfrm>
          <a:ln/>
        </p:spPr>
      </p:sp>
      <p:sp>
        <p:nvSpPr>
          <p:cNvPr id="250883" name="Text Box 3"/>
          <p:cNvSpPr txBox="1">
            <a:spLocks noGrp="1" noChangeArrowheads="1"/>
          </p:cNvSpPr>
          <p:nvPr>
            <p:ph type="body" idx="1"/>
          </p:nvPr>
        </p:nvSpPr>
        <p:spPr>
          <a:xfrm>
            <a:off x="914400" y="4343400"/>
            <a:ext cx="5021263" cy="4029075"/>
          </a:xfrm>
          <a:noFill/>
          <a:ln/>
        </p:spPr>
        <p:txBody>
          <a:bodyPr wrap="none" anchor="ctr"/>
          <a:lstStyle/>
          <a:p>
            <a:pPr>
              <a:lnSpc>
                <a:spcPct val="156000"/>
              </a:lnSpc>
            </a:pPr>
            <a:r>
              <a:rPr lang="en-GB" b="1" i="1"/>
              <a:t>Stabilizing Improvements</a:t>
            </a:r>
            <a:r>
              <a:rPr lang="en-GB" i="1"/>
              <a:t>:</a:t>
            </a:r>
            <a:r>
              <a:rPr lang="en-GB"/>
              <a:t> During the roll out phase of changes, appropriate measures must be taken to ensure that these changes will not be forgotten again in the daily routine. This is to ensure that they will have a long term effect. These has to documented properly</a:t>
            </a:r>
          </a:p>
          <a:p>
            <a:pPr>
              <a:lnSpc>
                <a:spcPct val="156000"/>
              </a:lnSpc>
            </a:pPr>
            <a:r>
              <a:rPr lang="en-GB" b="1" i="1"/>
              <a:t>Rational Decisions</a:t>
            </a:r>
            <a:r>
              <a:rPr lang="en-GB" i="1"/>
              <a:t>:</a:t>
            </a:r>
            <a:r>
              <a:rPr lang="en-GB"/>
              <a:t> Decisions and changes must be rationalized explicitly and based on facts. </a:t>
            </a:r>
          </a:p>
          <a:p>
            <a:endParaRPr lang="en-US"/>
          </a:p>
        </p:txBody>
      </p:sp>
    </p:spTree>
    <p:extLst>
      <p:ext uri="{BB962C8B-B14F-4D97-AF65-F5344CB8AC3E}">
        <p14:creationId xmlns:p14="http://schemas.microsoft.com/office/powerpoint/2010/main" val="33125687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2DE767-65D5-4372-B0B9-AE3719965ACF}" type="slidenum">
              <a:rPr lang="en-US"/>
              <a:pPr/>
              <a:t>98</a:t>
            </a:fld>
            <a:endParaRPr lang="en-US"/>
          </a:p>
        </p:txBody>
      </p:sp>
      <p:sp>
        <p:nvSpPr>
          <p:cNvPr id="252930" name="Rectangle 2"/>
          <p:cNvSpPr txBox="1">
            <a:spLocks noGrp="1" noRot="1" noChangeAspect="1" noChangeArrowheads="1" noTextEdit="1"/>
          </p:cNvSpPr>
          <p:nvPr>
            <p:ph type="sldImg"/>
          </p:nvPr>
        </p:nvSpPr>
        <p:spPr>
          <a:xfrm>
            <a:off x="1141413" y="684213"/>
            <a:ext cx="4567237" cy="3425825"/>
          </a:xfrm>
          <a:ln/>
        </p:spPr>
      </p:sp>
      <p:sp>
        <p:nvSpPr>
          <p:cNvPr id="252931" name="Text Box 3"/>
          <p:cNvSpPr txBox="1">
            <a:spLocks noGrp="1" noChangeArrowheads="1"/>
          </p:cNvSpPr>
          <p:nvPr>
            <p:ph type="body" idx="1"/>
          </p:nvPr>
        </p:nvSpPr>
        <p:spPr>
          <a:xfrm>
            <a:off x="914400" y="4343400"/>
            <a:ext cx="5021263" cy="4029075"/>
          </a:xfrm>
          <a:noFill/>
          <a:ln/>
        </p:spPr>
        <p:txBody>
          <a:bodyPr wrap="none" anchor="ctr"/>
          <a:lstStyle/>
          <a:p>
            <a:pPr>
              <a:lnSpc>
                <a:spcPct val="93000"/>
              </a:lnSpc>
            </a:pPr>
            <a:r>
              <a:rPr lang="en-GB" b="1">
                <a:latin typeface="Trebuchet MS" pitchFamily="34" charset="0"/>
              </a:rPr>
              <a:t>Principles of Kaizen:</a:t>
            </a:r>
            <a:endParaRPr lang="en-GB" b="1"/>
          </a:p>
          <a:p>
            <a:pPr>
              <a:lnSpc>
                <a:spcPct val="93000"/>
              </a:lnSpc>
            </a:pPr>
            <a:r>
              <a:rPr lang="en-GB"/>
              <a:t>Everyday, some improvements must be made somewhere in the organization</a:t>
            </a:r>
          </a:p>
          <a:p>
            <a:pPr>
              <a:lnSpc>
                <a:spcPct val="140000"/>
              </a:lnSpc>
            </a:pPr>
            <a:r>
              <a:rPr lang="en-GB"/>
              <a:t>The improvement strategy depends on requirements and customer satisfaction</a:t>
            </a:r>
          </a:p>
          <a:p>
            <a:pPr>
              <a:lnSpc>
                <a:spcPct val="140000"/>
              </a:lnSpc>
            </a:pPr>
            <a:r>
              <a:rPr lang="en-GB"/>
              <a:t>Quality is always more important than profit</a:t>
            </a:r>
          </a:p>
          <a:p>
            <a:pPr>
              <a:lnSpc>
                <a:spcPct val="140000"/>
              </a:lnSpc>
            </a:pPr>
            <a:r>
              <a:rPr lang="en-GB"/>
              <a:t>Co-workers are encouraged to point out problems and to make suggestions for their removal</a:t>
            </a:r>
          </a:p>
          <a:p>
            <a:pPr>
              <a:lnSpc>
                <a:spcPct val="140000"/>
              </a:lnSpc>
            </a:pPr>
            <a:r>
              <a:rPr lang="en-GB"/>
              <a:t>Problems are solved systematically and collaboratively in groups made up of people coming from different functional areas</a:t>
            </a:r>
          </a:p>
          <a:p>
            <a:pPr>
              <a:lnSpc>
                <a:spcPct val="140000"/>
              </a:lnSpc>
            </a:pPr>
            <a:r>
              <a:rPr lang="en-GB"/>
              <a:t>Process-oriented thinking is a prerequisite for continuous improvement.</a:t>
            </a:r>
          </a:p>
          <a:p>
            <a:endParaRPr lang="en-US"/>
          </a:p>
        </p:txBody>
      </p:sp>
    </p:spTree>
    <p:extLst>
      <p:ext uri="{BB962C8B-B14F-4D97-AF65-F5344CB8AC3E}">
        <p14:creationId xmlns:p14="http://schemas.microsoft.com/office/powerpoint/2010/main" val="41153070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69B941-5134-45FD-A006-94F3CFFE753E}" type="slidenum">
              <a:rPr lang="en-US"/>
              <a:pPr/>
              <a:t>99</a:t>
            </a:fld>
            <a:endParaRPr lang="en-US"/>
          </a:p>
        </p:txBody>
      </p:sp>
      <p:sp>
        <p:nvSpPr>
          <p:cNvPr id="254978" name="Rectangle 2"/>
          <p:cNvSpPr txBox="1">
            <a:spLocks noGrp="1" noRot="1" noChangeAspect="1" noChangeArrowheads="1" noTextEdit="1"/>
          </p:cNvSpPr>
          <p:nvPr>
            <p:ph type="sldImg"/>
          </p:nvPr>
        </p:nvSpPr>
        <p:spPr>
          <a:xfrm>
            <a:off x="1141413" y="684213"/>
            <a:ext cx="4567237" cy="3425825"/>
          </a:xfrm>
          <a:ln/>
        </p:spPr>
      </p:sp>
      <p:sp>
        <p:nvSpPr>
          <p:cNvPr id="254979" name="Text Box 3"/>
          <p:cNvSpPr txBox="1">
            <a:spLocks noGrp="1" noChangeArrowheads="1"/>
          </p:cNvSpPr>
          <p:nvPr>
            <p:ph type="body" idx="1"/>
          </p:nvPr>
        </p:nvSpPr>
        <p:spPr>
          <a:xfrm>
            <a:off x="914400" y="4343400"/>
            <a:ext cx="5021263" cy="4029075"/>
          </a:xfrm>
          <a:noFill/>
          <a:ln/>
        </p:spPr>
        <p:txBody>
          <a:bodyPr wrap="none" anchor="ctr"/>
          <a:lstStyle/>
          <a:p>
            <a:r>
              <a:rPr lang="en-GB" b="1">
                <a:latin typeface="Trebuchet MS" pitchFamily="34" charset="0"/>
              </a:rPr>
              <a:t>Six Sigma Key statements and Concepts:</a:t>
            </a:r>
          </a:p>
          <a:p>
            <a:pPr>
              <a:lnSpc>
                <a:spcPct val="173000"/>
              </a:lnSpc>
            </a:pPr>
            <a:r>
              <a:rPr lang="en-GB" b="1"/>
              <a:t>Quality</a:t>
            </a:r>
            <a:r>
              <a:rPr lang="en-GB"/>
              <a:t>: Customer wishes and customer satisfaction are of top importance</a:t>
            </a:r>
          </a:p>
          <a:p>
            <a:pPr>
              <a:lnSpc>
                <a:spcPct val="173000"/>
              </a:lnSpc>
            </a:pPr>
            <a:r>
              <a:rPr lang="en-GB" b="1"/>
              <a:t>Avoid flaws</a:t>
            </a:r>
            <a:r>
              <a:rPr lang="en-GB"/>
              <a:t>: No product release that does not fulfil customer expectations</a:t>
            </a:r>
          </a:p>
          <a:p>
            <a:pPr>
              <a:lnSpc>
                <a:spcPct val="173000"/>
              </a:lnSpc>
            </a:pPr>
            <a:r>
              <a:rPr lang="en-GB" b="1"/>
              <a:t>Ensure Process maturity</a:t>
            </a:r>
            <a:r>
              <a:rPr lang="en-GB"/>
              <a:t>: High-grade goods can only be produced with high quality processes</a:t>
            </a:r>
          </a:p>
          <a:p>
            <a:pPr>
              <a:lnSpc>
                <a:spcPct val="173000"/>
              </a:lnSpc>
            </a:pPr>
            <a:r>
              <a:rPr lang="en-GB" b="1"/>
              <a:t>Keep variation small</a:t>
            </a:r>
            <a:r>
              <a:rPr lang="en-GB"/>
              <a:t>: Deliver constant quality to the customer. What the customer “sees and feels” is important</a:t>
            </a:r>
          </a:p>
          <a:p>
            <a:pPr>
              <a:lnSpc>
                <a:spcPct val="173000"/>
              </a:lnSpc>
            </a:pPr>
            <a:r>
              <a:rPr lang="en-GB" b="1"/>
              <a:t>Continuous workflow</a:t>
            </a:r>
            <a:r>
              <a:rPr lang="en-GB"/>
              <a:t>: A consistent and predictable process guarantees customer product satisfaction</a:t>
            </a:r>
          </a:p>
          <a:p>
            <a:pPr>
              <a:lnSpc>
                <a:spcPct val="173000"/>
              </a:lnSpc>
            </a:pPr>
            <a:r>
              <a:rPr lang="en-GB" b="1"/>
              <a:t>Orientation towards Six Sigma</a:t>
            </a:r>
            <a:r>
              <a:rPr lang="en-GB"/>
              <a:t>: Customer needs are satisfied and process performance is improved</a:t>
            </a:r>
          </a:p>
          <a:p>
            <a:pPr>
              <a:lnSpc>
                <a:spcPct val="173000"/>
              </a:lnSpc>
            </a:pPr>
            <a:endParaRPr lang="en-GB"/>
          </a:p>
          <a:p>
            <a:endParaRPr lang="en-US" b="1">
              <a:latin typeface="Trebuchet MS" pitchFamily="34" charset="0"/>
            </a:endParaRPr>
          </a:p>
        </p:txBody>
      </p:sp>
    </p:spTree>
    <p:extLst>
      <p:ext uri="{BB962C8B-B14F-4D97-AF65-F5344CB8AC3E}">
        <p14:creationId xmlns:p14="http://schemas.microsoft.com/office/powerpoint/2010/main" val="34286303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2D6E4-887D-442E-AC59-768AB4578E5E}" type="slidenum">
              <a:rPr lang="en-US"/>
              <a:pPr/>
              <a:t>100</a:t>
            </a:fld>
            <a:endParaRPr lang="en-US"/>
          </a:p>
        </p:txBody>
      </p:sp>
      <p:sp>
        <p:nvSpPr>
          <p:cNvPr id="257026" name="Rectangle 2"/>
          <p:cNvSpPr txBox="1">
            <a:spLocks noGrp="1" noRot="1" noChangeAspect="1" noChangeArrowheads="1" noTextEdit="1"/>
          </p:cNvSpPr>
          <p:nvPr>
            <p:ph type="sldImg"/>
          </p:nvPr>
        </p:nvSpPr>
        <p:spPr>
          <a:xfrm>
            <a:off x="1141413" y="684213"/>
            <a:ext cx="4567237" cy="3425825"/>
          </a:xfrm>
          <a:ln/>
        </p:spPr>
      </p:sp>
      <p:sp>
        <p:nvSpPr>
          <p:cNvPr id="257027" name="Text Box 3"/>
          <p:cNvSpPr txBox="1">
            <a:spLocks noGrp="1" noChangeArrowheads="1"/>
          </p:cNvSpPr>
          <p:nvPr>
            <p:ph type="body" idx="1"/>
          </p:nvPr>
        </p:nvSpPr>
        <p:spPr>
          <a:xfrm>
            <a:off x="914400" y="4343400"/>
            <a:ext cx="5021263" cy="4029075"/>
          </a:xfrm>
          <a:noFill/>
          <a:ln/>
        </p:spPr>
        <p:txBody>
          <a:bodyPr wrap="none" anchor="ctr"/>
          <a:lstStyle/>
          <a:p>
            <a:pPr>
              <a:lnSpc>
                <a:spcPct val="143000"/>
              </a:lnSpc>
            </a:pPr>
            <a:r>
              <a:rPr lang="en-GB" sz="1000"/>
              <a:t>Performing Six Sigma projects in a organization requires training</a:t>
            </a:r>
          </a:p>
          <a:p>
            <a:pPr>
              <a:lnSpc>
                <a:spcPct val="143000"/>
              </a:lnSpc>
            </a:pPr>
            <a:r>
              <a:rPr lang="en-GB" b="1">
                <a:latin typeface="Trebuchet MS" pitchFamily="34" charset="0"/>
              </a:rPr>
              <a:t>Six Sigma – Training Levels:</a:t>
            </a:r>
            <a:endParaRPr lang="en-GB" sz="1000" b="1"/>
          </a:p>
          <a:p>
            <a:pPr>
              <a:lnSpc>
                <a:spcPct val="143000"/>
              </a:lnSpc>
            </a:pPr>
            <a:r>
              <a:rPr lang="en-GB" sz="1000"/>
              <a:t>The training levels are described through the Japanese martial arts belt system:</a:t>
            </a:r>
          </a:p>
          <a:p>
            <a:pPr lvl="1">
              <a:lnSpc>
                <a:spcPct val="143000"/>
              </a:lnSpc>
            </a:pPr>
            <a:r>
              <a:rPr lang="en-GB" b="1"/>
              <a:t>Master Black Belt</a:t>
            </a:r>
            <a:r>
              <a:rPr lang="en-GB"/>
              <a:t>: responsible for project consulting and training</a:t>
            </a:r>
          </a:p>
          <a:p>
            <a:pPr lvl="1">
              <a:lnSpc>
                <a:spcPct val="143000"/>
              </a:lnSpc>
            </a:pPr>
            <a:r>
              <a:rPr lang="en-GB" b="1"/>
              <a:t>Black Belt</a:t>
            </a:r>
            <a:r>
              <a:rPr lang="en-GB"/>
              <a:t>: project leader for large and complex projects</a:t>
            </a:r>
          </a:p>
          <a:p>
            <a:pPr lvl="1">
              <a:lnSpc>
                <a:spcPct val="143000"/>
              </a:lnSpc>
            </a:pPr>
            <a:r>
              <a:rPr lang="en-GB" b="1"/>
              <a:t>Green Belt</a:t>
            </a:r>
            <a:r>
              <a:rPr lang="en-GB"/>
              <a:t>: project leader for smaller projects</a:t>
            </a:r>
          </a:p>
          <a:p>
            <a:pPr lvl="1">
              <a:lnSpc>
                <a:spcPct val="143000"/>
              </a:lnSpc>
            </a:pPr>
            <a:r>
              <a:rPr lang="en-GB" b="1"/>
              <a:t>Yellow Belt</a:t>
            </a:r>
            <a:r>
              <a:rPr lang="en-GB"/>
              <a:t>: has basic Six Sigma knowledge</a:t>
            </a:r>
          </a:p>
          <a:p>
            <a:pPr lvl="1">
              <a:lnSpc>
                <a:spcPct val="143000"/>
              </a:lnSpc>
            </a:pPr>
            <a:endParaRPr lang="en-GB"/>
          </a:p>
          <a:p>
            <a:pPr lvl="1">
              <a:lnSpc>
                <a:spcPct val="143000"/>
              </a:lnSpc>
            </a:pPr>
            <a:endParaRPr lang="en-GB"/>
          </a:p>
          <a:p>
            <a:pPr lvl="1">
              <a:lnSpc>
                <a:spcPct val="143000"/>
              </a:lnSpc>
            </a:pPr>
            <a:r>
              <a:rPr lang="en-US" b="1"/>
              <a:t>PDCA</a:t>
            </a:r>
            <a:r>
              <a:rPr lang="en-US"/>
              <a:t> ("</a:t>
            </a:r>
            <a:r>
              <a:rPr lang="en-US" b="1"/>
              <a:t>Plan-Do-Check-Act</a:t>
            </a:r>
            <a:r>
              <a:rPr lang="en-US"/>
              <a:t>") is an iterative four-step problem-solving process typically used in business process improvement. It is also known as the </a:t>
            </a:r>
            <a:r>
              <a:rPr lang="en-US" b="1">
                <a:hlinkClick r:id="rId3" tooltip="W. Edwards Deming"/>
              </a:rPr>
              <a:t>Deming</a:t>
            </a:r>
            <a:r>
              <a:rPr lang="en-US" b="1"/>
              <a:t> Cycle</a:t>
            </a:r>
            <a:r>
              <a:rPr lang="en-US"/>
              <a:t>, </a:t>
            </a:r>
            <a:r>
              <a:rPr lang="en-US" b="1">
                <a:hlinkClick r:id="rId4" tooltip="Walter A. Shewhart"/>
              </a:rPr>
              <a:t>Shewhart</a:t>
            </a:r>
            <a:r>
              <a:rPr lang="en-US" b="1"/>
              <a:t> cycle</a:t>
            </a:r>
            <a:r>
              <a:rPr lang="en-US"/>
              <a:t>, </a:t>
            </a:r>
            <a:r>
              <a:rPr lang="en-US" b="1"/>
              <a:t>Deming Wheel</a:t>
            </a:r>
            <a:r>
              <a:rPr lang="en-US"/>
              <a:t>, or </a:t>
            </a:r>
            <a:r>
              <a:rPr lang="en-US" b="1"/>
              <a:t>Plan-Do-Study-Act</a:t>
            </a:r>
            <a:r>
              <a:rPr lang="en-US"/>
              <a:t> (PDSA)</a:t>
            </a:r>
          </a:p>
          <a:p>
            <a:pPr lvl="1">
              <a:lnSpc>
                <a:spcPct val="143000"/>
              </a:lnSpc>
            </a:pPr>
            <a:endParaRPr lang="en-US"/>
          </a:p>
          <a:p>
            <a:pPr lvl="1">
              <a:lnSpc>
                <a:spcPct val="143000"/>
              </a:lnSpc>
            </a:pPr>
            <a:r>
              <a:rPr lang="en-US"/>
              <a:t>In Six Sigma programs, the </a:t>
            </a:r>
            <a:r>
              <a:rPr lang="en-US" b="1" i="1"/>
              <a:t>PDSA cycle</a:t>
            </a:r>
            <a:r>
              <a:rPr lang="en-US"/>
              <a:t> is called "Define, Measure, Analyze, Improve, Control" (DMAIC) </a:t>
            </a:r>
          </a:p>
          <a:p>
            <a:pPr lvl="1">
              <a:lnSpc>
                <a:spcPct val="143000"/>
              </a:lnSpc>
            </a:pPr>
            <a:endParaRPr lang="en-US"/>
          </a:p>
          <a:p>
            <a:pPr lvl="1">
              <a:lnSpc>
                <a:spcPct val="143000"/>
              </a:lnSpc>
            </a:pPr>
            <a:endParaRPr lang="en-GB"/>
          </a:p>
          <a:p>
            <a:endParaRPr lang="en-US"/>
          </a:p>
        </p:txBody>
      </p:sp>
    </p:spTree>
    <p:extLst>
      <p:ext uri="{BB962C8B-B14F-4D97-AF65-F5344CB8AC3E}">
        <p14:creationId xmlns:p14="http://schemas.microsoft.com/office/powerpoint/2010/main" val="36765797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86B78-958B-40E1-98A6-154C66C50563}" type="slidenum">
              <a:rPr lang="en-US"/>
              <a:pPr/>
              <a:t>101</a:t>
            </a:fld>
            <a:endParaRPr lang="en-US"/>
          </a:p>
        </p:txBody>
      </p:sp>
      <p:sp>
        <p:nvSpPr>
          <p:cNvPr id="259074" name="Rectangle 2"/>
          <p:cNvSpPr txBox="1">
            <a:spLocks noGrp="1" noRot="1" noChangeAspect="1" noChangeArrowheads="1" noTextEdit="1"/>
          </p:cNvSpPr>
          <p:nvPr>
            <p:ph type="sldImg"/>
          </p:nvPr>
        </p:nvSpPr>
        <p:spPr>
          <a:xfrm>
            <a:off x="1141413" y="684213"/>
            <a:ext cx="4567237" cy="3425825"/>
          </a:xfrm>
          <a:ln/>
        </p:spPr>
      </p:sp>
      <p:sp>
        <p:nvSpPr>
          <p:cNvPr id="259075" name="Text Box 3"/>
          <p:cNvSpPr txBox="1">
            <a:spLocks noGrp="1" noChangeArrowheads="1"/>
          </p:cNvSpPr>
          <p:nvPr>
            <p:ph type="body" idx="1"/>
          </p:nvPr>
        </p:nvSpPr>
        <p:spPr>
          <a:xfrm>
            <a:off x="914400" y="4343400"/>
            <a:ext cx="5021263" cy="4029075"/>
          </a:xfrm>
          <a:noFill/>
          <a:ln/>
        </p:spPr>
        <p:txBody>
          <a:bodyPr wrap="none" anchor="ctr"/>
          <a:lstStyle/>
          <a:p>
            <a:r>
              <a:rPr lang="en-GB"/>
              <a:t>The capability maturity model identify five different levels of maturity. </a:t>
            </a:r>
          </a:p>
          <a:p>
            <a:r>
              <a:rPr lang="en-GB"/>
              <a:t>As the model moves from Level 1 to Level 5, the variability in the process is significantly reduced.</a:t>
            </a:r>
          </a:p>
          <a:p>
            <a:r>
              <a:rPr lang="en-GB"/>
              <a:t>Thus, those at Level 5 have minimal variability in their software development process, while Level 1 organizations have significant variability</a:t>
            </a:r>
            <a:endParaRPr lang="en-US"/>
          </a:p>
        </p:txBody>
      </p:sp>
    </p:spTree>
    <p:extLst>
      <p:ext uri="{BB962C8B-B14F-4D97-AF65-F5344CB8AC3E}">
        <p14:creationId xmlns:p14="http://schemas.microsoft.com/office/powerpoint/2010/main" val="25054230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4FFB0-037E-48F8-91E0-CF1ECAD5C6CD}" type="slidenum">
              <a:rPr lang="en-US"/>
              <a:pPr/>
              <a:t>102</a:t>
            </a:fld>
            <a:endParaRPr lang="en-US"/>
          </a:p>
        </p:txBody>
      </p:sp>
      <p:sp>
        <p:nvSpPr>
          <p:cNvPr id="261122" name="Rectangle 2"/>
          <p:cNvSpPr txBox="1">
            <a:spLocks noGrp="1" noRot="1" noChangeAspect="1" noChangeArrowheads="1" noTextEdit="1"/>
          </p:cNvSpPr>
          <p:nvPr>
            <p:ph type="sldImg"/>
          </p:nvPr>
        </p:nvSpPr>
        <p:spPr>
          <a:xfrm>
            <a:off x="1141413" y="684213"/>
            <a:ext cx="4567237" cy="3425825"/>
          </a:xfrm>
          <a:ln/>
        </p:spPr>
      </p:sp>
      <p:sp>
        <p:nvSpPr>
          <p:cNvPr id="261123" name="Text Box 3"/>
          <p:cNvSpPr txBox="1">
            <a:spLocks noGrp="1" noChangeArrowheads="1"/>
          </p:cNvSpPr>
          <p:nvPr>
            <p:ph type="body" idx="1"/>
          </p:nvPr>
        </p:nvSpPr>
        <p:spPr>
          <a:xfrm>
            <a:off x="914400" y="4343400"/>
            <a:ext cx="5021263" cy="4029075"/>
          </a:xfrm>
          <a:noFill/>
          <a:ln/>
        </p:spPr>
        <p:txBody>
          <a:bodyPr wrap="none" anchor="ctr"/>
          <a:lstStyle/>
          <a:p>
            <a:r>
              <a:rPr lang="en-US"/>
              <a:t>CMM uses staged representation</a:t>
            </a:r>
          </a:p>
          <a:p>
            <a:endParaRPr lang="en-US"/>
          </a:p>
          <a:p>
            <a:pPr>
              <a:lnSpc>
                <a:spcPct val="123000"/>
              </a:lnSpc>
            </a:pPr>
            <a:r>
              <a:rPr lang="en-GB"/>
              <a:t>There are different assessment models to ensure the software development process</a:t>
            </a:r>
          </a:p>
          <a:p>
            <a:pPr>
              <a:lnSpc>
                <a:spcPct val="123000"/>
              </a:lnSpc>
            </a:pPr>
            <a:r>
              <a:rPr lang="en-GB"/>
              <a:t>The capability maturity model identifies five different levels of maturity.</a:t>
            </a:r>
          </a:p>
          <a:p>
            <a:pPr>
              <a:lnSpc>
                <a:spcPct val="123000"/>
              </a:lnSpc>
            </a:pPr>
            <a:r>
              <a:rPr lang="en-GB"/>
              <a:t>It consists of 5 different levels and variability in the process is significantly reduced when the model moves from level 1 to level 5</a:t>
            </a:r>
          </a:p>
          <a:p>
            <a:pPr>
              <a:lnSpc>
                <a:spcPct val="123000"/>
              </a:lnSpc>
            </a:pPr>
            <a:r>
              <a:rPr lang="en-GB"/>
              <a:t>Level 1 organizations have significant variability</a:t>
            </a:r>
          </a:p>
          <a:p>
            <a:pPr>
              <a:lnSpc>
                <a:spcPct val="123000"/>
              </a:lnSpc>
            </a:pPr>
            <a:r>
              <a:rPr lang="en-GB"/>
              <a:t>The cost differences to produce a function point of logic between a Level 1 and Level 5 organization may vary by 100 times.</a:t>
            </a:r>
          </a:p>
          <a:p>
            <a:endParaRPr lang="en-US"/>
          </a:p>
        </p:txBody>
      </p:sp>
    </p:spTree>
    <p:extLst>
      <p:ext uri="{BB962C8B-B14F-4D97-AF65-F5344CB8AC3E}">
        <p14:creationId xmlns:p14="http://schemas.microsoft.com/office/powerpoint/2010/main" val="8167964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043A9-BE46-4AC6-9091-998067EADDC8}" type="slidenum">
              <a:rPr lang="en-US"/>
              <a:pPr/>
              <a:t>103</a:t>
            </a:fld>
            <a:endParaRPr lang="en-US"/>
          </a:p>
        </p:txBody>
      </p:sp>
      <p:sp>
        <p:nvSpPr>
          <p:cNvPr id="263170" name="Rectangle 2"/>
          <p:cNvSpPr txBox="1">
            <a:spLocks noGrp="1" noRot="1" noChangeAspect="1" noChangeArrowheads="1" noTextEdit="1"/>
          </p:cNvSpPr>
          <p:nvPr>
            <p:ph type="sldImg"/>
          </p:nvPr>
        </p:nvSpPr>
        <p:spPr>
          <a:xfrm>
            <a:off x="1141413" y="684213"/>
            <a:ext cx="4567237" cy="3425825"/>
          </a:xfrm>
          <a:ln/>
        </p:spPr>
      </p:sp>
      <p:sp>
        <p:nvSpPr>
          <p:cNvPr id="263171" name="Text Box 3"/>
          <p:cNvSpPr txBox="1">
            <a:spLocks noGrp="1" noChangeArrowheads="1"/>
          </p:cNvSpPr>
          <p:nvPr>
            <p:ph type="body" idx="1"/>
          </p:nvPr>
        </p:nvSpPr>
        <p:spPr>
          <a:xfrm>
            <a:off x="914400" y="4343400"/>
            <a:ext cx="5021263" cy="4029075"/>
          </a:xfrm>
          <a:noFill/>
          <a:ln/>
        </p:spPr>
        <p:txBody>
          <a:bodyPr wrap="none" anchor="ctr"/>
          <a:lstStyle/>
          <a:p>
            <a:pPr>
              <a:lnSpc>
                <a:spcPct val="193000"/>
              </a:lnSpc>
            </a:pPr>
            <a:r>
              <a:rPr lang="en-GB"/>
              <a:t>CMMI (Capability Maturity Model Integration) was developed by Software Engineering Institute (SEI) and released in 2002, superseding CMM.</a:t>
            </a:r>
          </a:p>
          <a:p>
            <a:pPr>
              <a:lnSpc>
                <a:spcPct val="193000"/>
              </a:lnSpc>
            </a:pPr>
            <a:r>
              <a:rPr lang="en-GB"/>
              <a:t>The basic idea of the CMMI model is that improvements in software development processes will improve the quality of the developed system</a:t>
            </a:r>
          </a:p>
          <a:p>
            <a:pPr>
              <a:lnSpc>
                <a:spcPct val="193000"/>
              </a:lnSpc>
            </a:pPr>
            <a:r>
              <a:rPr lang="en-GB"/>
              <a:t>It leads to more accurate schedule and resource planning, and make for better implementation of plans</a:t>
            </a:r>
          </a:p>
          <a:p>
            <a:endParaRPr lang="en-US"/>
          </a:p>
        </p:txBody>
      </p:sp>
    </p:spTree>
    <p:extLst>
      <p:ext uri="{BB962C8B-B14F-4D97-AF65-F5344CB8AC3E}">
        <p14:creationId xmlns:p14="http://schemas.microsoft.com/office/powerpoint/2010/main" val="392586494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B5CE7-8BF0-4C28-802A-0B2F7903CE66}" type="slidenum">
              <a:rPr lang="en-US"/>
              <a:pPr/>
              <a:t>104</a:t>
            </a:fld>
            <a:endParaRPr lang="en-US"/>
          </a:p>
        </p:txBody>
      </p:sp>
      <p:sp>
        <p:nvSpPr>
          <p:cNvPr id="265218" name="Rectangle 2"/>
          <p:cNvSpPr txBox="1">
            <a:spLocks noGrp="1" noRot="1" noChangeAspect="1" noChangeArrowheads="1" noTextEdit="1"/>
          </p:cNvSpPr>
          <p:nvPr>
            <p:ph type="sldImg"/>
          </p:nvPr>
        </p:nvSpPr>
        <p:spPr>
          <a:xfrm>
            <a:off x="1141413" y="684213"/>
            <a:ext cx="4567237" cy="3425825"/>
          </a:xfrm>
          <a:ln/>
        </p:spPr>
      </p:sp>
      <p:sp>
        <p:nvSpPr>
          <p:cNvPr id="265219" name="Text Box 3"/>
          <p:cNvSpPr txBox="1">
            <a:spLocks noGrp="1" noChangeArrowheads="1"/>
          </p:cNvSpPr>
          <p:nvPr>
            <p:ph type="body" idx="1"/>
          </p:nvPr>
        </p:nvSpPr>
        <p:spPr>
          <a:xfrm>
            <a:off x="914400" y="4343400"/>
            <a:ext cx="5021263" cy="4029075"/>
          </a:xfrm>
          <a:noFill/>
          <a:ln/>
        </p:spPr>
        <p:txBody>
          <a:bodyPr wrap="none" anchor="ctr"/>
          <a:lstStyle/>
          <a:p>
            <a:pPr>
              <a:lnSpc>
                <a:spcPct val="183000"/>
              </a:lnSpc>
            </a:pPr>
            <a:r>
              <a:rPr lang="en-GB" sz="1000"/>
              <a:t>In CMMI, four disciplines are defined:</a:t>
            </a:r>
          </a:p>
          <a:p>
            <a:pPr lvl="1">
              <a:lnSpc>
                <a:spcPct val="183000"/>
              </a:lnSpc>
            </a:pPr>
            <a:r>
              <a:rPr lang="en-GB"/>
              <a:t>Systems Engineering (CMMI-SE)</a:t>
            </a:r>
          </a:p>
          <a:p>
            <a:pPr lvl="1">
              <a:lnSpc>
                <a:spcPct val="183000"/>
              </a:lnSpc>
            </a:pPr>
            <a:r>
              <a:rPr lang="en-GB"/>
              <a:t>Software Development (CMMI-SW)</a:t>
            </a:r>
          </a:p>
          <a:p>
            <a:pPr lvl="1">
              <a:lnSpc>
                <a:spcPct val="183000"/>
              </a:lnSpc>
            </a:pPr>
            <a:r>
              <a:rPr lang="en-GB"/>
              <a:t>Integrated Process and Product Development (CMMI-IPPD)</a:t>
            </a:r>
          </a:p>
          <a:p>
            <a:pPr lvl="1">
              <a:lnSpc>
                <a:spcPct val="183000"/>
              </a:lnSpc>
            </a:pPr>
            <a:r>
              <a:rPr lang="en-GB"/>
              <a:t>Supplier Sourcing (CMMI-SS)</a:t>
            </a:r>
          </a:p>
          <a:p>
            <a:endParaRPr lang="en-US"/>
          </a:p>
        </p:txBody>
      </p:sp>
    </p:spTree>
    <p:extLst>
      <p:ext uri="{BB962C8B-B14F-4D97-AF65-F5344CB8AC3E}">
        <p14:creationId xmlns:p14="http://schemas.microsoft.com/office/powerpoint/2010/main" val="139163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3C3FDC-09B1-445A-A730-6FDD73BE001E}" type="slidenum">
              <a:rPr lang="en-US"/>
              <a:pPr/>
              <a:t>105</a:t>
            </a:fld>
            <a:endParaRPr lang="en-US"/>
          </a:p>
        </p:txBody>
      </p:sp>
      <p:sp>
        <p:nvSpPr>
          <p:cNvPr id="267266" name="Rectangle 2"/>
          <p:cNvSpPr txBox="1">
            <a:spLocks noGrp="1" noRot="1" noChangeAspect="1" noChangeArrowheads="1" noTextEdit="1"/>
          </p:cNvSpPr>
          <p:nvPr>
            <p:ph type="sldImg"/>
          </p:nvPr>
        </p:nvSpPr>
        <p:spPr>
          <a:xfrm>
            <a:off x="1141413" y="684213"/>
            <a:ext cx="4567237" cy="3425825"/>
          </a:xfrm>
          <a:ln/>
        </p:spPr>
      </p:sp>
      <p:sp>
        <p:nvSpPr>
          <p:cNvPr id="267267" name="Text Box 3"/>
          <p:cNvSpPr txBox="1">
            <a:spLocks noGrp="1" noChangeArrowheads="1"/>
          </p:cNvSpPr>
          <p:nvPr>
            <p:ph type="body" idx="1"/>
          </p:nvPr>
        </p:nvSpPr>
        <p:spPr>
          <a:xfrm>
            <a:off x="914400" y="4343400"/>
            <a:ext cx="5021263" cy="4029075"/>
          </a:xfrm>
          <a:noFill/>
          <a:ln/>
        </p:spPr>
        <p:txBody>
          <a:bodyPr wrap="none" anchor="ctr"/>
          <a:lstStyle/>
          <a:p>
            <a:pPr>
              <a:lnSpc>
                <a:spcPct val="153000"/>
              </a:lnSpc>
            </a:pPr>
            <a:r>
              <a:rPr lang="en-GB"/>
              <a:t>CMMI models have 2 different representations – Staged and Continuous</a:t>
            </a:r>
          </a:p>
          <a:p>
            <a:pPr>
              <a:lnSpc>
                <a:spcPct val="153000"/>
              </a:lnSpc>
            </a:pPr>
            <a:r>
              <a:rPr lang="en-GB"/>
              <a:t>The Staged representation consists of five maturity levels</a:t>
            </a:r>
          </a:p>
          <a:p>
            <a:pPr>
              <a:lnSpc>
                <a:spcPct val="153000"/>
              </a:lnSpc>
            </a:pPr>
            <a:r>
              <a:rPr lang="en-GB"/>
              <a:t>In continuous representation, capability levels are assigned to individual process areas .</a:t>
            </a:r>
          </a:p>
          <a:p>
            <a:pPr>
              <a:lnSpc>
                <a:spcPct val="153000"/>
              </a:lnSpc>
            </a:pPr>
            <a:r>
              <a:rPr lang="en-GB"/>
              <a:t>Each maturity level characterizes the whole of the organization</a:t>
            </a:r>
          </a:p>
          <a:p>
            <a:endParaRPr lang="en-US"/>
          </a:p>
        </p:txBody>
      </p:sp>
    </p:spTree>
    <p:extLst>
      <p:ext uri="{BB962C8B-B14F-4D97-AF65-F5344CB8AC3E}">
        <p14:creationId xmlns:p14="http://schemas.microsoft.com/office/powerpoint/2010/main" val="149862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D580F0-D142-447A-AC2A-08FA2A6EA372}" type="slidenum">
              <a:rPr lang="en-US" sz="1000" b="1" smtClean="0"/>
              <a:pPr>
                <a:defRPr/>
              </a:pPr>
              <a:t>‹#›</a:t>
            </a:fld>
            <a:endParaRPr lang="en-US" sz="800" b="1"/>
          </a:p>
        </p:txBody>
      </p:sp>
      <p:sp>
        <p:nvSpPr>
          <p:cNvPr id="9"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fontAlgn="auto">
              <a:spcBef>
                <a:spcPts val="0"/>
              </a:spcBef>
              <a:spcAft>
                <a:spcPts val="0"/>
              </a:spcAft>
              <a:defRPr/>
            </a:pPr>
            <a:r>
              <a:rPr lang="en-US" sz="800" kern="0">
                <a:solidFill>
                  <a:sysClr val="windowText" lastClr="000000"/>
                </a:solidFill>
              </a:rPr>
              <a:t>© 2010 Wipro Ltd – Internal &amp; Restricted</a:t>
            </a:r>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8" descr="Untitled-8"/>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fontAlgn="auto">
              <a:spcBef>
                <a:spcPts val="0"/>
              </a:spcBef>
              <a:spcAft>
                <a:spcPts val="0"/>
              </a:spcAft>
              <a:defRPr/>
            </a:pPr>
            <a:r>
              <a:rPr lang="en-US" sz="800" kern="0">
                <a:solidFill>
                  <a:sysClr val="windowText" lastClr="000000"/>
                </a:solidFill>
              </a:rPr>
              <a:t>© 2010 Wipro Ltd – Internal &amp; Restricted</a:t>
            </a:r>
          </a:p>
        </p:txBody>
      </p:sp>
      <p:sp>
        <p:nvSpPr>
          <p:cNvPr id="2" name="Title 1"/>
          <p:cNvSpPr>
            <a:spLocks noGrp="1"/>
          </p:cNvSpPr>
          <p:nvPr>
            <p:ph type="ctrTitle"/>
          </p:nvPr>
        </p:nvSpPr>
        <p:spPr>
          <a:xfrm>
            <a:off x="3352800" y="1906044"/>
            <a:ext cx="5791200" cy="1981200"/>
          </a:xfrm>
        </p:spPr>
        <p:txBody>
          <a:bodyPr>
            <a:normAutofit/>
          </a:bodyPr>
          <a:lstStyle>
            <a:lvl1pPr algn="r">
              <a:defRPr sz="3200" b="0">
                <a:latin typeface="Gill Sans MT" pitchFamily="34" charset="0"/>
              </a:defRPr>
            </a:lvl1p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cxnSp>
        <p:nvCxnSpPr>
          <p:cNvPr id="4" name="Straight Connector 3"/>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6"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7"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4736F69-EA78-4922-9FC6-FCD7050A2CA9}" type="slidenum">
              <a:rPr lang="en-US" sz="1000" b="1" smtClean="0"/>
              <a:pPr>
                <a:defRPr/>
              </a:pPr>
              <a:t>‹#›</a:t>
            </a:fld>
            <a:endParaRPr lang="en-US" sz="800" b="1"/>
          </a:p>
        </p:txBody>
      </p:sp>
      <p:pic>
        <p:nvPicPr>
          <p:cNvPr id="8" name="Picture 2" descr="E:\My Documents\1 Temple\1 Wipro\1 On-going Jobs\Corporate ppt\z+ final\TMPLTS\6a.gif"/>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sp>
        <p:nvSpPr>
          <p:cNvPr id="9"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EE063D1-6DCC-49D9-80E0-DFC193E4EFFA}" type="slidenum">
              <a:rPr lang="en-US" sz="1000" b="1" smtClean="0"/>
              <a:pPr>
                <a:defRPr/>
              </a:pPr>
              <a:t>‹#›</a:t>
            </a:fld>
            <a:endParaRPr lang="en-US" sz="800" b="1"/>
          </a:p>
        </p:txBody>
      </p:sp>
      <p:sp>
        <p:nvSpPr>
          <p:cNvPr id="10" name="Footer Placeholder 3"/>
          <p:cNvSpPr txBox="1">
            <a:spLocks/>
          </p:cNvSpPr>
          <p:nvPr userDrawn="1"/>
        </p:nvSpPr>
        <p:spPr bwMode="auto">
          <a:xfrm>
            <a:off x="2514600" y="6629400"/>
            <a:ext cx="3962400" cy="366713"/>
          </a:xfrm>
          <a:prstGeom prst="rect">
            <a:avLst/>
          </a:prstGeom>
          <a:noFill/>
          <a:ln>
            <a:miter lim="800000"/>
            <a:headEnd/>
            <a:tailEnd/>
          </a:ln>
        </p:spPr>
        <p:txBody>
          <a:bodyPr anchor="ctr"/>
          <a:lstStyle>
            <a:lvl1pPr algn="ctr">
              <a:defRPr sz="1000" dirty="0" smtClean="0">
                <a:latin typeface="Gill Sans MT" pitchFamily="34" charset="0"/>
              </a:defRPr>
            </a:lvl1pPr>
          </a:lstStyle>
          <a:p>
            <a:pPr fontAlgn="auto">
              <a:spcBef>
                <a:spcPts val="0"/>
              </a:spcBef>
              <a:spcAft>
                <a:spcPts val="0"/>
              </a:spcAft>
              <a:defRPr/>
            </a:pPr>
            <a:r>
              <a:rPr lang="en-US" sz="800" kern="0">
                <a:solidFill>
                  <a:sysClr val="windowText" lastClr="000000"/>
                </a:solidFill>
              </a:rPr>
              <a:t>© 2010 Wipro Ltd – Internal &amp; Restricted</a:t>
            </a:r>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Confidential</a:t>
            </a:r>
          </a:p>
        </p:txBody>
      </p:sp>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D4A773-86F9-4D52-8CA9-2948061A3238}" type="slidenum">
              <a:rPr lang="en-US" sz="1000" b="1" smtClean="0"/>
              <a:pPr>
                <a:defRPr/>
              </a:pPr>
              <a:t>‹#›</a:t>
            </a:fld>
            <a:endParaRPr lang="en-US" sz="800" b="1"/>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with Caption Yellow">
    <p:spTree>
      <p:nvGrpSpPr>
        <p:cNvPr id="1" name=""/>
        <p:cNvGrpSpPr/>
        <p:nvPr/>
      </p:nvGrpSpPr>
      <p:grpSpPr>
        <a:xfrm>
          <a:off x="0" y="0"/>
          <a:ext cx="0" cy="0"/>
          <a:chOff x="0" y="0"/>
          <a:chExt cx="0" cy="0"/>
        </a:xfrm>
      </p:grpSpPr>
      <p:cxnSp>
        <p:nvCxnSpPr>
          <p:cNvPr id="5" name="Straight Connector 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1753A60-3C36-4E2D-8D68-E567A167C2CF}" type="slidenum">
              <a:rPr lang="en-US" sz="800" smtClean="0"/>
              <a:pPr>
                <a:defRPr/>
              </a:pPr>
              <a:t>‹#›</a:t>
            </a:fld>
            <a:endParaRPr lang="en-US" sz="800"/>
          </a:p>
        </p:txBody>
      </p:sp>
      <p:pic>
        <p:nvPicPr>
          <p:cNvPr id="12" name="Picture 2" descr="E:\My Documents\1 Temple\1 Wipro\1 On-going Jobs\Corporate ppt\z+ final\TMPLTS\6a.gif"/>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cxnSp>
        <p:nvCxnSpPr>
          <p:cNvPr id="13" name="Straight Connector 12"/>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5"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F55560D-FD79-479A-B269-58321EEF745E}" type="slidenum">
              <a:rPr lang="en-US" sz="800" smtClean="0"/>
              <a:pPr>
                <a:defRPr/>
              </a:pPr>
              <a:t>‹#›</a:t>
            </a:fld>
            <a:endParaRPr lang="en-US" sz="80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with Caption Green">
    <p:spTree>
      <p:nvGrpSpPr>
        <p:cNvPr id="1" name=""/>
        <p:cNvGrpSpPr/>
        <p:nvPr/>
      </p:nvGrpSpPr>
      <p:grpSpPr>
        <a:xfrm>
          <a:off x="0" y="0"/>
          <a:ext cx="0" cy="0"/>
          <a:chOff x="0" y="0"/>
          <a:chExt cx="0" cy="0"/>
        </a:xfrm>
      </p:grpSpPr>
      <p:cxnSp>
        <p:nvCxnSpPr>
          <p:cNvPr id="5" name="Straight Connector 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8"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B62C43-95D0-4613-946D-1B60665E1D25}" type="slidenum">
              <a:rPr lang="en-US" sz="800" smtClean="0"/>
              <a:pPr>
                <a:defRPr/>
              </a:pPr>
              <a:t>‹#›</a:t>
            </a:fld>
            <a:endParaRPr lang="en-US" sz="800"/>
          </a:p>
        </p:txBody>
      </p:sp>
      <p:pic>
        <p:nvPicPr>
          <p:cNvPr id="9" name="Picture 2" descr="E:\My Documents\1 Temple\1 Wipro\1 On-going Jobs\Corporate ppt\z+ final\TMPLTS\8a.gif"/>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5"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0AE761-966D-4B98-A08C-DBEE788945C2}" type="slidenum">
              <a:rPr lang="en-US" sz="800" smtClean="0"/>
              <a:pPr>
                <a:defRPr/>
              </a:pPr>
              <a:t>‹#›</a:t>
            </a:fld>
            <a:endParaRPr lang="en-US" sz="80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4dc44bcea5357283177d5a1c" descr="{&quot;HashCode&quot;:2133105206,&quot;Placement&quot;:&quot;Footer&quot;,&quot;Top&quot;:524.1047,&quot;Left&quot;:300.843231,&quot;SlideWidth&quot;:720,&quot;SlideHeight&quot;:540}">
            <a:extLst>
              <a:ext uri="{FF2B5EF4-FFF2-40B4-BE49-F238E27FC236}">
                <a16:creationId xmlns:a16="http://schemas.microsoft.com/office/drawing/2014/main" id="{B4100B40-74AE-4DAA-8554-4390EF3C9558}"/>
              </a:ext>
            </a:extLst>
          </p:cNvPr>
          <p:cNvSpPr txBox="1"/>
          <p:nvPr userDrawn="1"/>
        </p:nvSpPr>
        <p:spPr>
          <a:xfrm>
            <a:off x="3820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1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hyperlink" Target="http://itms.wipro.com/" TargetMode="External"/><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1.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3" Type="http://schemas.openxmlformats.org/officeDocument/2006/relationships/notesSlide" Target="../notesSlides/notesSlide29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3" Type="http://schemas.openxmlformats.org/officeDocument/2006/relationships/hyperlink" Target="http://kmsites.wipro.com/sites/1058/TestingUCF/_layouts/PowerPoint.aspx?PowerPointView=ReadingView&amp;PresentationId=/sites/1058/TestingUCF/Documents/ApplicationTesting_New/L1L_Lean.ppt&amp;Source=http://kmsites.wipro.com/sites/1058/TestingUCF/Documents/Forms/AllItems.aspx?RootFolder=/sites/1058/TestingUCF/Documents/ApplicationTesting_New&amp;FolderCTID=0x01200030016CA4978E1E40AF9AA54F7D94D600&amp;View=%7b8D653851-8F8A-417A-8BF7-CA033EDF778E%7d&amp;DefaultItemOpen=1" TargetMode="External"/><Relationship Id="rId2" Type="http://schemas.openxmlformats.org/officeDocument/2006/relationships/notesSlide" Target="../notesSlides/notesSlide299.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7.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12.xml"/></Relationships>
</file>

<file path=ppt/slides/_rels/slide353.xml.rels><?xml version="1.0" encoding="UTF-8" standalone="yes"?>
<Relationships xmlns="http://schemas.openxmlformats.org/package/2006/relationships"><Relationship Id="rId3" Type="http://schemas.openxmlformats.org/officeDocument/2006/relationships/hyperlink" Target="http://mywipro.wipro.com-/" TargetMode="External"/><Relationship Id="rId2" Type="http://schemas.openxmlformats.org/officeDocument/2006/relationships/notesSlide" Target="../notesSlides/notesSlide344.xml"/><Relationship Id="rId1" Type="http://schemas.openxmlformats.org/officeDocument/2006/relationships/slideLayout" Target="../slideLayouts/slideLayout2.xml"/><Relationship Id="rId4" Type="http://schemas.openxmlformats.org/officeDocument/2006/relationships/hyperlink" Target="http://itms.wipro.com/" TargetMode="Externa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1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en.wikipedia.org/wiki/File:Types_of_testing_in_cloud.png"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hyperlink" Target="http://en.wikipedia.org/wiki/File:Steps_in_cloud_testing.png" TargetMode="External"/><Relationship Id="rId2" Type="http://schemas.openxmlformats.org/officeDocument/2006/relationships/notesSlide" Target="../notesSlides/notesSlide34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3" Type="http://schemas.openxmlformats.org/officeDocument/2006/relationships/hyperlink" Target="http://en.wikipedia.org/wiki/HP_LoadRunner" TargetMode="External"/><Relationship Id="rId2" Type="http://schemas.openxmlformats.org/officeDocument/2006/relationships/hyperlink" Target="http://en.wikipedia.org/wiki/Soatest" TargetMode="Externa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1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3276600" y="914400"/>
            <a:ext cx="5715000" cy="19812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600" b="1"/>
              <a:t>Part A: Application Testing-L3</a:t>
            </a:r>
            <a:endParaRPr lang="en-US" sz="3600"/>
          </a:p>
        </p:txBody>
      </p:sp>
      <p:sp>
        <p:nvSpPr>
          <p:cNvPr id="18435" name="Text Placeholder 8"/>
          <p:cNvSpPr txBox="1">
            <a:spLocks/>
          </p:cNvSpPr>
          <p:nvPr/>
        </p:nvSpPr>
        <p:spPr bwMode="auto">
          <a:xfrm>
            <a:off x="3886200" y="2514600"/>
            <a:ext cx="5105400" cy="762000"/>
          </a:xfrm>
          <a:prstGeom prst="rect">
            <a:avLst/>
          </a:prstGeom>
          <a:noFill/>
          <a:ln w="9525">
            <a:noFill/>
            <a:miter lim="800000"/>
            <a:headEnd/>
            <a:tailEnd/>
          </a:ln>
        </p:spPr>
        <p:txBody>
          <a:bodyPr anchor="ctr"/>
          <a:lstStyle/>
          <a:p>
            <a:pPr marL="342900" indent="-342900" algn="r" eaLnBrk="0" hangingPunct="0">
              <a:spcBef>
                <a:spcPct val="20000"/>
              </a:spcBef>
              <a:buFont typeface="Arial" pitchFamily="34" charset="0"/>
              <a:buNone/>
            </a:pPr>
            <a:endParaRPr lang="en-US" sz="2200">
              <a:solidFill>
                <a:srgbClr val="7F7F7F"/>
              </a:solidFill>
              <a:latin typeface="Gill Sans MT" pitchFamily="34" charset="0"/>
            </a:endParaRPr>
          </a:p>
        </p:txBody>
      </p:sp>
      <p:sp>
        <p:nvSpPr>
          <p:cNvPr id="18436" name="Text Placeholder 8"/>
          <p:cNvSpPr txBox="1">
            <a:spLocks/>
          </p:cNvSpPr>
          <p:nvPr/>
        </p:nvSpPr>
        <p:spPr bwMode="auto">
          <a:xfrm>
            <a:off x="3886200" y="3581400"/>
            <a:ext cx="5105400" cy="762000"/>
          </a:xfrm>
          <a:prstGeom prst="rect">
            <a:avLst/>
          </a:prstGeom>
          <a:noFill/>
          <a:ln w="9525">
            <a:noFill/>
            <a:miter lim="800000"/>
            <a:headEnd/>
            <a:tailEnd/>
          </a:ln>
        </p:spPr>
        <p:txBody>
          <a:bodyPr anchor="ctr"/>
          <a:lstStyle/>
          <a:p>
            <a:pPr marL="342900" indent="-342900" algn="r" eaLnBrk="0" hangingPunct="0">
              <a:spcBef>
                <a:spcPct val="20000"/>
              </a:spcBef>
              <a:buFont typeface="Arial" pitchFamily="34" charset="0"/>
              <a:buNone/>
            </a:pPr>
            <a:r>
              <a:rPr lang="en-US">
                <a:solidFill>
                  <a:srgbClr val="7F7F7F"/>
                </a:solidFill>
                <a:latin typeface="Gill Sans MT" pitchFamily="34" charset="0"/>
              </a:rPr>
              <a:t>Testing Competency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body" idx="1"/>
          </p:nvPr>
        </p:nvSpPr>
        <p:spPr>
          <a:xfrm>
            <a:off x="311150" y="1092200"/>
            <a:ext cx="8528050" cy="5181600"/>
          </a:xfrm>
          <a:noFill/>
          <a:ln/>
        </p:spPr>
        <p:txBody>
          <a:bodyPr>
            <a:normAutofit fontScale="92500" lnSpcReduction="20000"/>
          </a:bodyPr>
          <a:lstStyle/>
          <a:p>
            <a:pPr marL="0" indent="0" algn="just">
              <a:lnSpc>
                <a:spcPct val="102000"/>
              </a:lnSpc>
              <a:buFont typeface="Arial" pitchFamily="34" charset="0"/>
              <a:buNone/>
            </a:pPr>
            <a:endParaRPr lang="en-US" sz="1800">
              <a:latin typeface="Trebuchet MS" pitchFamily="34" charset="0"/>
            </a:endParaRPr>
          </a:p>
          <a:p>
            <a:pPr marL="0" indent="0" algn="just">
              <a:lnSpc>
                <a:spcPct val="102000"/>
              </a:lnSpc>
              <a:buFont typeface="Arial" pitchFamily="34" charset="0"/>
              <a:buNone/>
            </a:pPr>
            <a:r>
              <a:rPr lang="en-US"/>
              <a:t>Pre-Planning Activities </a:t>
            </a:r>
          </a:p>
          <a:p>
            <a:pPr marL="635000" lvl="1" indent="-409575" algn="just">
              <a:lnSpc>
                <a:spcPct val="102000"/>
              </a:lnSpc>
              <a:buFont typeface="Times New Roman" pitchFamily="18" charset="0"/>
              <a:buAutoNum type="alphaLcParenR"/>
            </a:pPr>
            <a:r>
              <a:rPr lang="en-US"/>
              <a:t>Success Criteria/Acceptance Criteria </a:t>
            </a:r>
          </a:p>
          <a:p>
            <a:pPr marL="635000" lvl="1" indent="-409575" algn="just">
              <a:lnSpc>
                <a:spcPct val="102000"/>
              </a:lnSpc>
              <a:buFont typeface="Times New Roman" pitchFamily="18" charset="0"/>
              <a:buAutoNum type="alphaLcParenR"/>
            </a:pPr>
            <a:r>
              <a:rPr lang="en-US"/>
              <a:t>Test Objectives – understanding of the objectives to be </a:t>
            </a:r>
            <a:br>
              <a:rPr lang="en-US"/>
            </a:br>
            <a:r>
              <a:rPr lang="en-US"/>
              <a:t>accomplished through testing</a:t>
            </a:r>
          </a:p>
          <a:p>
            <a:pPr marL="635000" lvl="1" indent="-409575" algn="just">
              <a:lnSpc>
                <a:spcPct val="102000"/>
              </a:lnSpc>
              <a:buFont typeface="Times New Roman" pitchFamily="18" charset="0"/>
              <a:buAutoNum type="alphaLcParenR"/>
            </a:pPr>
            <a:r>
              <a:rPr lang="en-US"/>
              <a:t>Assumptions – establishing those conditions that must exist </a:t>
            </a:r>
            <a:br>
              <a:rPr lang="en-US"/>
            </a:br>
            <a:r>
              <a:rPr lang="en-US"/>
              <a:t>for testing to be comprehensive</a:t>
            </a:r>
          </a:p>
          <a:p>
            <a:pPr marL="635000" lvl="1" indent="-409575" algn="just">
              <a:lnSpc>
                <a:spcPct val="102000"/>
              </a:lnSpc>
              <a:buFont typeface="Times New Roman" pitchFamily="18" charset="0"/>
              <a:buAutoNum type="alphaLcParenR"/>
            </a:pPr>
            <a:r>
              <a:rPr lang="en-US"/>
              <a:t>Issues – identifying specific situations / products / processes which, </a:t>
            </a:r>
            <a:br>
              <a:rPr lang="en-US"/>
            </a:br>
            <a:r>
              <a:rPr lang="en-US"/>
              <a:t>unless mitigated, will impact forward progress</a:t>
            </a:r>
          </a:p>
          <a:p>
            <a:pPr marL="635000" lvl="1" indent="-409575" algn="just">
              <a:lnSpc>
                <a:spcPct val="102000"/>
              </a:lnSpc>
              <a:buFont typeface="Times New Roman" pitchFamily="18" charset="0"/>
              <a:buAutoNum type="alphaLcParenR"/>
            </a:pPr>
            <a:r>
              <a:rPr lang="en-US"/>
              <a:t>Constraints – limiting factors to success</a:t>
            </a:r>
          </a:p>
          <a:p>
            <a:pPr marL="635000" lvl="1" indent="-409575" algn="just">
              <a:lnSpc>
                <a:spcPct val="102000"/>
              </a:lnSpc>
              <a:buFont typeface="Times New Roman" pitchFamily="18" charset="0"/>
              <a:buAutoNum type="alphaLcParenR"/>
            </a:pPr>
            <a:r>
              <a:rPr lang="en-US"/>
              <a:t>Entry Criteria/Exit Criteria – the criteria that must be met </a:t>
            </a:r>
            <a:br>
              <a:rPr lang="en-US"/>
            </a:br>
            <a:r>
              <a:rPr lang="en-US"/>
              <a:t>prior to moving to the next level of testing</a:t>
            </a:r>
          </a:p>
        </p:txBody>
      </p:sp>
      <p:sp>
        <p:nvSpPr>
          <p:cNvPr id="186371" name="Rectangle 3"/>
          <p:cNvSpPr>
            <a:spLocks noGrp="1" noChangeArrowheads="1"/>
          </p:cNvSpPr>
          <p:nvPr>
            <p:ph type="title"/>
          </p:nvPr>
        </p:nvSpPr>
        <p:spPr>
          <a:xfrm>
            <a:off x="152400" y="77788"/>
            <a:ext cx="8223250" cy="836612"/>
          </a:xfrm>
          <a:noFill/>
          <a:ln/>
        </p:spPr>
        <p:txBody>
          <a:bodyPr lIns="0" tIns="0" rIns="0" bIns="0"/>
          <a:lstStyle/>
          <a:p>
            <a:r>
              <a:rPr lang="en-US"/>
              <a:t>Test planning</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Six Sigma Practices</a:t>
            </a:r>
          </a:p>
        </p:txBody>
      </p:sp>
      <p:sp>
        <p:nvSpPr>
          <p:cNvPr id="256003" name="Rectangle 3"/>
          <p:cNvSpPr>
            <a:spLocks noGrp="1"/>
          </p:cNvSpPr>
          <p:nvPr>
            <p:ph type="body" idx="1"/>
          </p:nvPr>
        </p:nvSpPr>
        <p:spPr>
          <a:xfrm>
            <a:off x="228600" y="1371600"/>
            <a:ext cx="8674100" cy="5334000"/>
          </a:xfrm>
          <a:ln/>
        </p:spPr>
        <p:txBody>
          <a:bodyPr lIns="0" tIns="0" rIns="0" bIns="0">
            <a:normAutofit fontScale="92500" lnSpcReduction="10000"/>
          </a:bodyPr>
          <a:lstStyle/>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Six Sigma practices are based on methods DMAIC,DMADV and DFSS.</a:t>
            </a:r>
          </a:p>
          <a:p>
            <a:pPr marL="685800" lvl="1"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DMAIC – Define, Measure, Analyze, Improve, Control</a:t>
            </a:r>
          </a:p>
          <a:p>
            <a:pPr marL="685800" lvl="1"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DMADV – Define, Measure, Analyze, Design, Verify</a:t>
            </a:r>
          </a:p>
          <a:p>
            <a:pPr marL="685800" lvl="1"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DMAIC is used for existing processes</a:t>
            </a:r>
          </a:p>
          <a:p>
            <a:pPr marL="685800" lvl="1"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DMADV is used to create new product designs or process designs</a:t>
            </a:r>
          </a:p>
          <a:p>
            <a:pPr marL="685800" lvl="1"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DFSS is “design for Six Sigma” used to ensure that </a:t>
            </a:r>
            <a:br>
              <a:rPr lang="en-GB"/>
            </a:br>
            <a:r>
              <a:rPr lang="en-GB"/>
              <a:t>new processes satisfy Six Sigma requirements right from the beginning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a:xfrm>
            <a:off x="152400" y="22860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Improving the Software Development Process</a:t>
            </a:r>
          </a:p>
        </p:txBody>
      </p:sp>
      <p:sp>
        <p:nvSpPr>
          <p:cNvPr id="258051" name="Text Box 3"/>
          <p:cNvSpPr txBox="1">
            <a:spLocks noChangeArrowheads="1"/>
          </p:cNvSpPr>
          <p:nvPr/>
        </p:nvSpPr>
        <p:spPr bwMode="auto">
          <a:xfrm>
            <a:off x="228600" y="1095375"/>
            <a:ext cx="8686800" cy="5076825"/>
          </a:xfrm>
          <a:prstGeom prst="rect">
            <a:avLst/>
          </a:prstGeom>
          <a:noFill/>
          <a:ln w="9525">
            <a:noFill/>
            <a:round/>
            <a:headEnd/>
            <a:tailEnd/>
          </a:ln>
          <a:effectLst/>
        </p:spPr>
        <p:txBody>
          <a:bodyPr lIns="90000" tIns="45000" rIns="90000" bIns="45000"/>
          <a:lstStyle/>
          <a:p>
            <a:pPr marL="344488" indent="-344488" algn="just" defTabSz="457200" eaLnBrk="0" hangingPunct="0">
              <a:lnSpc>
                <a:spcPct val="173000"/>
              </a:lnSpc>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Times New Roman" pitchFamily="18" charset="0"/>
              </a:rPr>
              <a:t>The capability maturity model identify five different levels of maturity. </a:t>
            </a:r>
          </a:p>
          <a:p>
            <a:pPr marL="344488" indent="-344488" algn="just" defTabSz="457200" eaLnBrk="0" hangingPunct="0">
              <a:lnSpc>
                <a:spcPct val="173000"/>
              </a:lnSpc>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Times New Roman" pitchFamily="18" charset="0"/>
              </a:rPr>
              <a:t>As the model moves from Level 1 to Level 5, the variability in the process is significantly reduced.</a:t>
            </a:r>
          </a:p>
          <a:p>
            <a:pPr marL="344488" indent="-344488" algn="just" defTabSz="457200" eaLnBrk="0" hangingPunct="0">
              <a:lnSpc>
                <a:spcPct val="173000"/>
              </a:lnSpc>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Times New Roman" pitchFamily="18" charset="0"/>
              </a:rPr>
              <a:t>Thus, those at Level 5 have minimal variability in their software development process, while Level 1 organizations have significant variability.</a:t>
            </a:r>
          </a:p>
        </p:txBody>
      </p:sp>
      <p:sp>
        <p:nvSpPr>
          <p:cNvPr id="25805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body" idx="1"/>
          </p:nvPr>
        </p:nvSpPr>
        <p:spPr>
          <a:xfrm>
            <a:off x="228600" y="1371600"/>
            <a:ext cx="8674100" cy="4419600"/>
          </a:xfrm>
          <a:ln/>
        </p:spPr>
        <p:txBody>
          <a:bodyPr lIns="0" tIns="0" rIns="0" bIns="0">
            <a:normAutofit fontScale="70000" lnSpcReduction="20000"/>
          </a:bodyPr>
          <a:lstStyle/>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are different assessment models to ensure the software development process</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capability maturity model identifies five different levels of maturity.</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consists of 5 different levels and variability in the process </a:t>
            </a:r>
            <a:br>
              <a:rPr lang="en-GB"/>
            </a:br>
            <a:r>
              <a:rPr lang="en-GB"/>
              <a:t>is significantly reduced when the model moves from </a:t>
            </a:r>
            <a:br>
              <a:rPr lang="en-GB"/>
            </a:br>
            <a:r>
              <a:rPr lang="en-GB"/>
              <a:t>level 1 to level 5</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Level 1 organizations have significant variability</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cost differences to produce a function point of logic </a:t>
            </a:r>
            <a:br>
              <a:rPr lang="en-GB"/>
            </a:br>
            <a:r>
              <a:rPr lang="en-GB"/>
              <a:t>between a Level 1 and Level 5 organization may vary by 100 times.</a:t>
            </a:r>
          </a:p>
        </p:txBody>
      </p:sp>
      <p:sp>
        <p:nvSpPr>
          <p:cNvPr id="260099" name="Rectangle 3"/>
          <p:cNvSpPr>
            <a:spLocks noGrp="1"/>
          </p:cNvSpPr>
          <p:nvPr>
            <p:ph type="title"/>
          </p:nvPr>
        </p:nvSpPr>
        <p:spPr>
          <a:xfrm>
            <a:off x="304800" y="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Improving the Software Development Process</a:t>
            </a:r>
          </a:p>
        </p:txBody>
      </p:sp>
      <p:sp>
        <p:nvSpPr>
          <p:cNvPr id="260100"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a:xfrm>
            <a:off x="152400" y="22860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Capability Maturity Model Integration (CMMI)</a:t>
            </a:r>
          </a:p>
        </p:txBody>
      </p:sp>
      <p:sp>
        <p:nvSpPr>
          <p:cNvPr id="262147" name="Rectangle 3"/>
          <p:cNvSpPr>
            <a:spLocks noGrp="1"/>
          </p:cNvSpPr>
          <p:nvPr>
            <p:ph type="body" idx="1"/>
          </p:nvPr>
        </p:nvSpPr>
        <p:spPr>
          <a:xfrm>
            <a:off x="228600" y="1371600"/>
            <a:ext cx="8674100" cy="4572000"/>
          </a:xfrm>
          <a:ln/>
        </p:spPr>
        <p:txBody>
          <a:bodyPr lIns="0" tIns="0" rIns="0" bIns="0">
            <a:normAutofit fontScale="70000" lnSpcReduction="20000"/>
          </a:bodyPr>
          <a:lstStyle/>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CMMI was developed by Software Engineering Institute (SEI) and released in 2002, superseding CMM.</a:t>
            </a:r>
          </a:p>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basic idea of the CMMI model is that improvements in software development processes will improve the quality of the developed system</a:t>
            </a:r>
          </a:p>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leads to more accurate schedule and resource planning, and make for better implementation of plans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CMMI Disciplines</a:t>
            </a:r>
          </a:p>
        </p:txBody>
      </p:sp>
      <p:sp>
        <p:nvSpPr>
          <p:cNvPr id="264195" name="Rectangle 3"/>
          <p:cNvSpPr>
            <a:spLocks noGrp="1"/>
          </p:cNvSpPr>
          <p:nvPr>
            <p:ph type="body" idx="1"/>
          </p:nvPr>
        </p:nvSpPr>
        <p:spPr>
          <a:xfrm>
            <a:off x="239713" y="1143000"/>
            <a:ext cx="8674100" cy="4981575"/>
          </a:xfrm>
          <a:ln/>
        </p:spPr>
        <p:txBody>
          <a:bodyPr lIns="0" tIns="0" rIns="0" bIns="0">
            <a:normAutofit lnSpcReduction="10000"/>
          </a:bodyPr>
          <a:lstStyle/>
          <a:p>
            <a:pPr marL="381000" indent="-3810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CMMI, four disciplines are defined:</a:t>
            </a:r>
          </a:p>
          <a:p>
            <a:pPr marL="838200" lvl="1" indent="-381000">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Systems Engineering (CMMI-SE)</a:t>
            </a:r>
          </a:p>
          <a:p>
            <a:pPr marL="838200" lvl="1" indent="-381000">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Software Development (CMMI-SW)</a:t>
            </a:r>
          </a:p>
          <a:p>
            <a:pPr marL="838200" lvl="1" indent="-381000">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Integrated Process and Product Development (CMMI-IPPD)</a:t>
            </a:r>
          </a:p>
          <a:p>
            <a:pPr marL="838200" lvl="1" indent="-381000">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Supplier Sourcing (CMMI-SS)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a:xfrm>
            <a:off x="152400" y="22860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Staged and Continuous representation</a:t>
            </a:r>
          </a:p>
        </p:txBody>
      </p:sp>
      <p:sp>
        <p:nvSpPr>
          <p:cNvPr id="266243" name="Rectangle 3"/>
          <p:cNvSpPr>
            <a:spLocks noGrp="1"/>
          </p:cNvSpPr>
          <p:nvPr>
            <p:ph type="body" idx="1"/>
          </p:nvPr>
        </p:nvSpPr>
        <p:spPr>
          <a:xfrm>
            <a:off x="228600" y="1295400"/>
            <a:ext cx="8674100" cy="4495800"/>
          </a:xfrm>
          <a:ln/>
        </p:spPr>
        <p:txBody>
          <a:bodyPr lIns="0" tIns="0" rIns="0" bIns="0">
            <a:normAutofit fontScale="85000" lnSpcReduction="1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CMMI models have 2 different representations – Staged and Continuous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Staged representation consists of five maturity levels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continuous representation, capability levels are assigned </a:t>
            </a:r>
            <a:br>
              <a:rPr lang="en-GB"/>
            </a:br>
            <a:r>
              <a:rPr lang="en-GB"/>
              <a:t>to individual process areas .</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maturity level characterizes the whole of the organization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a:xfrm>
            <a:off x="147638" y="296863"/>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Five Maturity Levels</a:t>
            </a:r>
          </a:p>
        </p:txBody>
      </p:sp>
      <p:grpSp>
        <p:nvGrpSpPr>
          <p:cNvPr id="2" name="Group 3"/>
          <p:cNvGrpSpPr>
            <a:grpSpLocks/>
          </p:cNvGrpSpPr>
          <p:nvPr/>
        </p:nvGrpSpPr>
        <p:grpSpPr bwMode="auto">
          <a:xfrm>
            <a:off x="266700" y="1524000"/>
            <a:ext cx="8610600" cy="4267200"/>
            <a:chOff x="96" y="1248"/>
            <a:chExt cx="5424" cy="2688"/>
          </a:xfrm>
        </p:grpSpPr>
        <p:grpSp>
          <p:nvGrpSpPr>
            <p:cNvPr id="3" name="Group 4"/>
            <p:cNvGrpSpPr>
              <a:grpSpLocks/>
            </p:cNvGrpSpPr>
            <p:nvPr/>
          </p:nvGrpSpPr>
          <p:grpSpPr bwMode="auto">
            <a:xfrm>
              <a:off x="96" y="3573"/>
              <a:ext cx="2016" cy="363"/>
              <a:chOff x="336" y="3072"/>
              <a:chExt cx="1680" cy="480"/>
            </a:xfrm>
          </p:grpSpPr>
          <p:sp>
            <p:nvSpPr>
              <p:cNvPr id="268293" name="Rectangle 5"/>
              <p:cNvSpPr>
                <a:spLocks noChangeArrowheads="1"/>
              </p:cNvSpPr>
              <p:nvPr/>
            </p:nvSpPr>
            <p:spPr bwMode="auto">
              <a:xfrm>
                <a:off x="336" y="3072"/>
                <a:ext cx="1680" cy="48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68294" name="Text Box 6"/>
              <p:cNvSpPr txBox="1">
                <a:spLocks noChangeArrowheads="1"/>
              </p:cNvSpPr>
              <p:nvPr/>
            </p:nvSpPr>
            <p:spPr bwMode="auto">
              <a:xfrm>
                <a:off x="384" y="3221"/>
                <a:ext cx="1584" cy="2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1 - initial</a:t>
                </a:r>
              </a:p>
            </p:txBody>
          </p:sp>
        </p:grpSp>
        <p:grpSp>
          <p:nvGrpSpPr>
            <p:cNvPr id="4" name="Group 7"/>
            <p:cNvGrpSpPr>
              <a:grpSpLocks/>
            </p:cNvGrpSpPr>
            <p:nvPr/>
          </p:nvGrpSpPr>
          <p:grpSpPr bwMode="auto">
            <a:xfrm>
              <a:off x="816" y="2976"/>
              <a:ext cx="2016" cy="363"/>
              <a:chOff x="336" y="3072"/>
              <a:chExt cx="1680" cy="480"/>
            </a:xfrm>
          </p:grpSpPr>
          <p:sp>
            <p:nvSpPr>
              <p:cNvPr id="268296" name="Rectangle 8"/>
              <p:cNvSpPr>
                <a:spLocks noChangeArrowheads="1"/>
              </p:cNvSpPr>
              <p:nvPr/>
            </p:nvSpPr>
            <p:spPr bwMode="auto">
              <a:xfrm>
                <a:off x="336" y="3072"/>
                <a:ext cx="1680" cy="48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68297" name="Text Box 9"/>
              <p:cNvSpPr txBox="1">
                <a:spLocks noChangeArrowheads="1"/>
              </p:cNvSpPr>
              <p:nvPr/>
            </p:nvSpPr>
            <p:spPr bwMode="auto">
              <a:xfrm>
                <a:off x="384" y="3221"/>
                <a:ext cx="1584" cy="2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2 - managed</a:t>
                </a:r>
              </a:p>
            </p:txBody>
          </p:sp>
        </p:grpSp>
        <p:grpSp>
          <p:nvGrpSpPr>
            <p:cNvPr id="5" name="Group 10"/>
            <p:cNvGrpSpPr>
              <a:grpSpLocks/>
            </p:cNvGrpSpPr>
            <p:nvPr/>
          </p:nvGrpSpPr>
          <p:grpSpPr bwMode="auto">
            <a:xfrm>
              <a:off x="1536" y="2400"/>
              <a:ext cx="2016" cy="363"/>
              <a:chOff x="336" y="3072"/>
              <a:chExt cx="1680" cy="480"/>
            </a:xfrm>
          </p:grpSpPr>
          <p:sp>
            <p:nvSpPr>
              <p:cNvPr id="268299" name="Rectangle 11"/>
              <p:cNvSpPr>
                <a:spLocks noChangeArrowheads="1"/>
              </p:cNvSpPr>
              <p:nvPr/>
            </p:nvSpPr>
            <p:spPr bwMode="auto">
              <a:xfrm>
                <a:off x="336" y="3072"/>
                <a:ext cx="1680" cy="48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68300" name="Text Box 12"/>
              <p:cNvSpPr txBox="1">
                <a:spLocks noChangeArrowheads="1"/>
              </p:cNvSpPr>
              <p:nvPr/>
            </p:nvSpPr>
            <p:spPr bwMode="auto">
              <a:xfrm>
                <a:off x="384" y="3221"/>
                <a:ext cx="1584" cy="2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3 - defined</a:t>
                </a:r>
              </a:p>
            </p:txBody>
          </p:sp>
        </p:grpSp>
        <p:grpSp>
          <p:nvGrpSpPr>
            <p:cNvPr id="6" name="Group 13"/>
            <p:cNvGrpSpPr>
              <a:grpSpLocks/>
            </p:cNvGrpSpPr>
            <p:nvPr/>
          </p:nvGrpSpPr>
          <p:grpSpPr bwMode="auto">
            <a:xfrm>
              <a:off x="2256" y="1824"/>
              <a:ext cx="2016" cy="363"/>
              <a:chOff x="336" y="3072"/>
              <a:chExt cx="1680" cy="480"/>
            </a:xfrm>
          </p:grpSpPr>
          <p:sp>
            <p:nvSpPr>
              <p:cNvPr id="268302" name="Rectangle 14"/>
              <p:cNvSpPr>
                <a:spLocks noChangeArrowheads="1"/>
              </p:cNvSpPr>
              <p:nvPr/>
            </p:nvSpPr>
            <p:spPr bwMode="auto">
              <a:xfrm>
                <a:off x="336" y="3072"/>
                <a:ext cx="1680" cy="48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68303" name="Text Box 15"/>
              <p:cNvSpPr txBox="1">
                <a:spLocks noChangeArrowheads="1"/>
              </p:cNvSpPr>
              <p:nvPr/>
            </p:nvSpPr>
            <p:spPr bwMode="auto">
              <a:xfrm>
                <a:off x="384" y="3222"/>
                <a:ext cx="1584" cy="2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4 – quantitatively managed</a:t>
                </a:r>
              </a:p>
            </p:txBody>
          </p:sp>
        </p:grpSp>
        <p:grpSp>
          <p:nvGrpSpPr>
            <p:cNvPr id="7" name="Group 16"/>
            <p:cNvGrpSpPr>
              <a:grpSpLocks/>
            </p:cNvGrpSpPr>
            <p:nvPr/>
          </p:nvGrpSpPr>
          <p:grpSpPr bwMode="auto">
            <a:xfrm>
              <a:off x="2976" y="1248"/>
              <a:ext cx="2016" cy="363"/>
              <a:chOff x="336" y="3072"/>
              <a:chExt cx="1680" cy="480"/>
            </a:xfrm>
          </p:grpSpPr>
          <p:sp>
            <p:nvSpPr>
              <p:cNvPr id="268305" name="Rectangle 17"/>
              <p:cNvSpPr>
                <a:spLocks noChangeArrowheads="1"/>
              </p:cNvSpPr>
              <p:nvPr/>
            </p:nvSpPr>
            <p:spPr bwMode="auto">
              <a:xfrm>
                <a:off x="336" y="3072"/>
                <a:ext cx="1680" cy="48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68306" name="Text Box 18"/>
              <p:cNvSpPr txBox="1">
                <a:spLocks noChangeArrowheads="1"/>
              </p:cNvSpPr>
              <p:nvPr/>
            </p:nvSpPr>
            <p:spPr bwMode="auto">
              <a:xfrm>
                <a:off x="384" y="3221"/>
                <a:ext cx="1584" cy="2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5 - optimizing</a:t>
                </a:r>
              </a:p>
            </p:txBody>
          </p:sp>
        </p:grpSp>
        <p:cxnSp>
          <p:nvCxnSpPr>
            <p:cNvPr id="268307" name="AutoShape 19"/>
            <p:cNvCxnSpPr>
              <a:cxnSpLocks noChangeShapeType="1"/>
              <a:stCxn id="268293" idx="3"/>
              <a:endCxn id="268296" idx="2"/>
            </p:cNvCxnSpPr>
            <p:nvPr/>
          </p:nvCxnSpPr>
          <p:spPr bwMode="auto">
            <a:xfrm flipH="1" flipV="1">
              <a:off x="1824" y="3339"/>
              <a:ext cx="288" cy="416"/>
            </a:xfrm>
            <a:prstGeom prst="bentConnector4">
              <a:avLst>
                <a:gd name="adj1" fmla="val -50000"/>
                <a:gd name="adj2" fmla="val 71875"/>
              </a:avLst>
            </a:prstGeom>
            <a:noFill/>
            <a:ln w="9525">
              <a:solidFill>
                <a:schemeClr val="tx1"/>
              </a:solidFill>
              <a:miter lim="800000"/>
              <a:headEnd/>
              <a:tailEnd type="triangle" w="med" len="med"/>
            </a:ln>
            <a:effectLst/>
          </p:spPr>
        </p:cxnSp>
        <p:cxnSp>
          <p:nvCxnSpPr>
            <p:cNvPr id="268308" name="AutoShape 20"/>
            <p:cNvCxnSpPr>
              <a:cxnSpLocks noChangeShapeType="1"/>
              <a:stCxn id="268296" idx="3"/>
              <a:endCxn id="268299" idx="2"/>
            </p:cNvCxnSpPr>
            <p:nvPr/>
          </p:nvCxnSpPr>
          <p:spPr bwMode="auto">
            <a:xfrm flipH="1" flipV="1">
              <a:off x="2544" y="2763"/>
              <a:ext cx="288" cy="395"/>
            </a:xfrm>
            <a:prstGeom prst="bentConnector4">
              <a:avLst>
                <a:gd name="adj1" fmla="val -50000"/>
                <a:gd name="adj2" fmla="val 73167"/>
              </a:avLst>
            </a:prstGeom>
            <a:noFill/>
            <a:ln w="9525">
              <a:solidFill>
                <a:schemeClr val="tx1"/>
              </a:solidFill>
              <a:miter lim="800000"/>
              <a:headEnd/>
              <a:tailEnd type="triangle" w="med" len="med"/>
            </a:ln>
            <a:effectLst/>
          </p:spPr>
        </p:cxnSp>
        <p:cxnSp>
          <p:nvCxnSpPr>
            <p:cNvPr id="268309" name="AutoShape 21"/>
            <p:cNvCxnSpPr>
              <a:cxnSpLocks noChangeShapeType="1"/>
              <a:stCxn id="268299" idx="3"/>
              <a:endCxn id="268302" idx="2"/>
            </p:cNvCxnSpPr>
            <p:nvPr/>
          </p:nvCxnSpPr>
          <p:spPr bwMode="auto">
            <a:xfrm flipH="1" flipV="1">
              <a:off x="3264" y="2187"/>
              <a:ext cx="288" cy="395"/>
            </a:xfrm>
            <a:prstGeom prst="bentConnector4">
              <a:avLst>
                <a:gd name="adj1" fmla="val -50000"/>
                <a:gd name="adj2" fmla="val 73167"/>
              </a:avLst>
            </a:prstGeom>
            <a:noFill/>
            <a:ln w="9525">
              <a:solidFill>
                <a:schemeClr val="tx1"/>
              </a:solidFill>
              <a:miter lim="800000"/>
              <a:headEnd/>
              <a:tailEnd type="triangle" w="med" len="med"/>
            </a:ln>
            <a:effectLst/>
          </p:spPr>
        </p:cxnSp>
        <p:cxnSp>
          <p:nvCxnSpPr>
            <p:cNvPr id="268310" name="AutoShape 22"/>
            <p:cNvCxnSpPr>
              <a:cxnSpLocks noChangeShapeType="1"/>
              <a:stCxn id="268302" idx="3"/>
              <a:endCxn id="268305" idx="2"/>
            </p:cNvCxnSpPr>
            <p:nvPr/>
          </p:nvCxnSpPr>
          <p:spPr bwMode="auto">
            <a:xfrm flipH="1" flipV="1">
              <a:off x="3984" y="1611"/>
              <a:ext cx="288" cy="395"/>
            </a:xfrm>
            <a:prstGeom prst="bentConnector4">
              <a:avLst>
                <a:gd name="adj1" fmla="val -50000"/>
                <a:gd name="adj2" fmla="val 73167"/>
              </a:avLst>
            </a:prstGeom>
            <a:noFill/>
            <a:ln w="9525">
              <a:solidFill>
                <a:schemeClr val="tx1"/>
              </a:solidFill>
              <a:miter lim="800000"/>
              <a:headEnd/>
              <a:tailEnd type="triangle" w="med" len="med"/>
            </a:ln>
            <a:effectLst/>
          </p:spPr>
        </p:cxnSp>
        <p:sp>
          <p:nvSpPr>
            <p:cNvPr id="268311" name="Text Box 23"/>
            <p:cNvSpPr txBox="1">
              <a:spLocks noChangeArrowheads="1"/>
            </p:cNvSpPr>
            <p:nvPr/>
          </p:nvSpPr>
          <p:spPr bwMode="auto">
            <a:xfrm>
              <a:off x="2304" y="3662"/>
              <a:ext cx="2112" cy="186"/>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project management</a:t>
              </a:r>
            </a:p>
          </p:txBody>
        </p:sp>
        <p:sp>
          <p:nvSpPr>
            <p:cNvPr id="268312" name="Text Box 24"/>
            <p:cNvSpPr txBox="1">
              <a:spLocks noChangeArrowheads="1"/>
            </p:cNvSpPr>
            <p:nvPr/>
          </p:nvSpPr>
          <p:spPr bwMode="auto">
            <a:xfrm>
              <a:off x="3032" y="3064"/>
              <a:ext cx="2440" cy="31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Defined processes for development and management</a:t>
              </a:r>
            </a:p>
          </p:txBody>
        </p:sp>
        <p:sp>
          <p:nvSpPr>
            <p:cNvPr id="268313" name="Text Box 25"/>
            <p:cNvSpPr txBox="1">
              <a:spLocks noChangeArrowheads="1"/>
            </p:cNvSpPr>
            <p:nvPr/>
          </p:nvSpPr>
          <p:spPr bwMode="auto">
            <a:xfrm>
              <a:off x="3768" y="2424"/>
              <a:ext cx="1272" cy="31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data collection for measurement</a:t>
              </a:r>
            </a:p>
          </p:txBody>
        </p:sp>
        <p:sp>
          <p:nvSpPr>
            <p:cNvPr id="268314" name="Text Box 26"/>
            <p:cNvSpPr txBox="1">
              <a:spLocks noChangeArrowheads="1"/>
            </p:cNvSpPr>
            <p:nvPr/>
          </p:nvSpPr>
          <p:spPr bwMode="auto">
            <a:xfrm>
              <a:off x="4472" y="1846"/>
              <a:ext cx="1048" cy="31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800">
                  <a:latin typeface="Trebuchet MS" pitchFamily="34" charset="0"/>
                  <a:ea typeface="Arial Unicode MS" pitchFamily="34" charset="-128"/>
                  <a:cs typeface="Arial Unicode MS" pitchFamily="34" charset="-128"/>
                </a:rPr>
                <a:t>continuous improvement</a:t>
              </a:r>
            </a:p>
          </p:txBody>
        </p:sp>
      </p:grpSp>
      <p:sp>
        <p:nvSpPr>
          <p:cNvPr id="268315" name="Text Box 27"/>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a:xfrm>
            <a:off x="228600" y="0"/>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Five Maturity Levels</a:t>
            </a:r>
          </a:p>
        </p:txBody>
      </p:sp>
      <p:sp>
        <p:nvSpPr>
          <p:cNvPr id="270339" name="Rectangle 3"/>
          <p:cNvSpPr>
            <a:spLocks noGrp="1"/>
          </p:cNvSpPr>
          <p:nvPr>
            <p:ph type="body" idx="1"/>
          </p:nvPr>
        </p:nvSpPr>
        <p:spPr>
          <a:xfrm>
            <a:off x="228600" y="1371600"/>
            <a:ext cx="8674100" cy="4800600"/>
          </a:xfrm>
          <a:ln/>
        </p:spPr>
        <p:txBody>
          <a:bodyPr lIns="0" tIns="0" rIns="0" bIns="0">
            <a:normAutofit fontScale="85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1: Initial</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Processes are not defined or insufficiently defined. Development processes are adhoc and chaotic</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2: Managed</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Essential management processes are established and applied in projects, though in different ways or degrees.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3: Defined</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Standard processes are introduced throughout the organization</a:t>
            </a:r>
          </a:p>
        </p:txBody>
      </p:sp>
      <p:sp>
        <p:nvSpPr>
          <p:cNvPr id="270340"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270341"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title"/>
          </p:nvPr>
        </p:nvSpPr>
        <p:spPr>
          <a:xfrm>
            <a:off x="152400" y="0"/>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Five Maturity Levels</a:t>
            </a:r>
          </a:p>
        </p:txBody>
      </p:sp>
      <p:sp>
        <p:nvSpPr>
          <p:cNvPr id="272387" name="Rectangle 3"/>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4: Quantitatively managed</a:t>
            </a:r>
            <a:r>
              <a:rPr lang="en-GB"/>
              <a:t> </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Decisions on improvements are made based on quantitative measures. Performance measures are used intensively throughout the organization</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5: Optimizing</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This level is characterized by systematic and continuous process improvement. Assessment of success or failure is based on quantitative statistics</a:t>
            </a:r>
          </a:p>
        </p:txBody>
      </p:sp>
      <p:sp>
        <p:nvSpPr>
          <p:cNvPr id="27238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title"/>
          </p:nvPr>
        </p:nvSpPr>
        <p:spPr>
          <a:xfrm>
            <a:off x="147638" y="296863"/>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CMMI Process areas</a:t>
            </a:r>
          </a:p>
        </p:txBody>
      </p:sp>
      <p:sp>
        <p:nvSpPr>
          <p:cNvPr id="274435" name="Rectangle 3"/>
          <p:cNvSpPr>
            <a:spLocks noGrp="1"/>
          </p:cNvSpPr>
          <p:nvPr>
            <p:ph type="body" idx="1"/>
          </p:nvPr>
        </p:nvSpPr>
        <p:spPr>
          <a:xfrm>
            <a:off x="228600" y="1436688"/>
            <a:ext cx="8674100" cy="5421312"/>
          </a:xfrm>
          <a:ln/>
        </p:spPr>
        <p:txBody>
          <a:bodyPr lIns="0" tIns="0" rIns="0" bIns="0">
            <a:normAutofit fontScale="85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Besides the maturity level components, CMMI consists of process areas that cover or combine all requirements related to one particular area</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Staged representation was used in CMM</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Continuous representation assigns the process areas to the following 4 categories:</a:t>
            </a:r>
          </a:p>
          <a:p>
            <a:pPr marL="685800" lvl="1" indent="-22860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Process Management</a:t>
            </a:r>
          </a:p>
          <a:p>
            <a:pPr marL="685800" lvl="1" indent="-22860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Project Management</a:t>
            </a:r>
          </a:p>
          <a:p>
            <a:pPr marL="685800" lvl="1" indent="-22860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Engineering</a:t>
            </a:r>
          </a:p>
          <a:p>
            <a:pPr marL="685800" lvl="1" indent="-22860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Support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title"/>
          </p:nvPr>
        </p:nvSpPr>
        <p:spPr>
          <a:xfrm>
            <a:off x="152400" y="76200"/>
            <a:ext cx="8223250" cy="838200"/>
          </a:xfrm>
          <a:noFill/>
          <a:ln/>
        </p:spPr>
        <p:txBody>
          <a:bodyPr/>
          <a:lstStyle/>
          <a:p>
            <a:pPr>
              <a:lnSpc>
                <a:spcPct val="102000"/>
              </a:lnSpc>
            </a:pPr>
            <a:r>
              <a:rPr lang="en-US"/>
              <a:t>Test Objectives</a:t>
            </a:r>
          </a:p>
        </p:txBody>
      </p:sp>
      <p:sp>
        <p:nvSpPr>
          <p:cNvPr id="188419" name="Rectangle 3"/>
          <p:cNvSpPr>
            <a:spLocks noGrp="1"/>
          </p:cNvSpPr>
          <p:nvPr>
            <p:ph type="body" idx="1"/>
          </p:nvPr>
        </p:nvSpPr>
        <p:spPr>
          <a:xfrm>
            <a:off x="304800" y="1066800"/>
            <a:ext cx="8534400" cy="5257800"/>
          </a:xfrm>
          <a:noFill/>
          <a:ln/>
        </p:spPr>
        <p:txBody>
          <a:bodyPr>
            <a:normAutofit fontScale="77500" lnSpcReduction="20000"/>
          </a:bodyPr>
          <a:lstStyle/>
          <a:p>
            <a:pPr algn="just">
              <a:lnSpc>
                <a:spcPct val="142000"/>
              </a:lnSpc>
            </a:pPr>
            <a:endParaRPr lang="en-US" sz="1600">
              <a:latin typeface="Trebuchet MS" pitchFamily="34" charset="0"/>
            </a:endParaRPr>
          </a:p>
          <a:p>
            <a:pPr algn="just">
              <a:lnSpc>
                <a:spcPct val="142000"/>
              </a:lnSpc>
            </a:pPr>
            <a:r>
              <a:rPr lang="en-US"/>
              <a:t>The test objectives include testing to assure </a:t>
            </a:r>
            <a:br>
              <a:rPr lang="en-US"/>
            </a:br>
            <a:r>
              <a:rPr lang="en-US"/>
              <a:t>that the software development project objectives are met</a:t>
            </a:r>
          </a:p>
          <a:p>
            <a:pPr algn="just">
              <a:lnSpc>
                <a:spcPct val="142000"/>
              </a:lnSpc>
            </a:pPr>
            <a:r>
              <a:rPr lang="en-US"/>
              <a:t>Testing to achieve the mission of the software testing group </a:t>
            </a:r>
          </a:p>
          <a:p>
            <a:pPr algn="just">
              <a:lnSpc>
                <a:spcPct val="142000"/>
              </a:lnSpc>
            </a:pPr>
            <a:r>
              <a:rPr lang="en-US"/>
              <a:t>Testing the functional and structural objectives of </a:t>
            </a:r>
            <a:br>
              <a:rPr lang="en-US"/>
            </a:br>
            <a:r>
              <a:rPr lang="en-US"/>
              <a:t>the software is accomplished to meet the quality definition </a:t>
            </a:r>
            <a:br>
              <a:rPr lang="en-US"/>
            </a:br>
            <a:r>
              <a:rPr lang="en-US"/>
              <a:t>category for “meeting requirements”</a:t>
            </a:r>
          </a:p>
          <a:p>
            <a:pPr algn="just">
              <a:lnSpc>
                <a:spcPct val="142000"/>
              </a:lnSpc>
            </a:pPr>
            <a:r>
              <a:rPr lang="en-US"/>
              <a:t>Testing to accomplish the needs of the users would </a:t>
            </a:r>
            <a:br>
              <a:rPr lang="en-US"/>
            </a:br>
            <a:r>
              <a:rPr lang="en-US"/>
              <a:t>fall in the quality definition category “fit for use”</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CMMI Process Areas (1 of 3)</a:t>
            </a:r>
          </a:p>
        </p:txBody>
      </p:sp>
      <p:graphicFrame>
        <p:nvGraphicFramePr>
          <p:cNvPr id="276483" name="Group 3"/>
          <p:cNvGraphicFramePr>
            <a:graphicFrameLocks noGrp="1"/>
          </p:cNvGraphicFramePr>
          <p:nvPr/>
        </p:nvGraphicFramePr>
        <p:xfrm>
          <a:off x="609600" y="1524000"/>
          <a:ext cx="7924800" cy="3824990"/>
        </p:xfrm>
        <a:graphic>
          <a:graphicData uri="http://schemas.openxmlformats.org/drawingml/2006/table">
            <a:tbl>
              <a:tblPr/>
              <a:tblGrid>
                <a:gridCol w="2514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57188">
                <a:tc>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Level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Process areas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58775">
                <a:tc rowSpan="7">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2 - Managed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Requirements Managements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Project Planning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Project Monitoring and Control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Supplier Agreement Management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Measurement and Analysis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188">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Process and Product Quality Assurance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7188">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Configuration Management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CMMI Process Areas (2 of 3)</a:t>
            </a:r>
          </a:p>
        </p:txBody>
      </p:sp>
      <p:graphicFrame>
        <p:nvGraphicFramePr>
          <p:cNvPr id="278531" name="Group 3"/>
          <p:cNvGraphicFramePr>
            <a:graphicFrameLocks noGrp="1"/>
          </p:cNvGraphicFramePr>
          <p:nvPr>
            <p:extLst>
              <p:ext uri="{D42A27DB-BD31-4B8C-83A1-F6EECF244321}">
                <p14:modId xmlns:p14="http://schemas.microsoft.com/office/powerpoint/2010/main" val="328013191"/>
              </p:ext>
            </p:extLst>
          </p:nvPr>
        </p:nvGraphicFramePr>
        <p:xfrm>
          <a:off x="609600" y="1295400"/>
          <a:ext cx="7924800" cy="4819021"/>
        </p:xfrm>
        <a:graphic>
          <a:graphicData uri="http://schemas.openxmlformats.org/drawingml/2006/table">
            <a:tbl>
              <a:tblPr/>
              <a:tblGrid>
                <a:gridCol w="2514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55600">
                <a:tc>
                  <a:txBody>
                    <a:bodyPr/>
                    <a:lstStyle/>
                    <a:p>
                      <a:pPr marL="0" marR="0" lvl="0" indent="0" algn="l" defTabSz="914400" rtl="0" eaLnBrk="1" fontAlgn="base" latinLnBrk="0" hangingPunct="1">
                        <a:lnSpc>
                          <a:spcPct val="146000"/>
                        </a:lnSpc>
                        <a:spcBef>
                          <a:spcPct val="20000"/>
                        </a:spcBef>
                        <a:spcAft>
                          <a:spcPct val="0"/>
                        </a:spcAft>
                        <a:buClrTx/>
                        <a:buSzTx/>
                        <a:buFont typeface="Arial" pitchFamily="34" charset="0"/>
                        <a:buNone/>
                        <a:tabLst/>
                      </a:pPr>
                      <a:r>
                        <a:rPr kumimoji="0" lang="en-US" sz="1400" b="1" i="0" u="none" strike="noStrike" cap="none" normalizeH="0" baseline="0">
                          <a:ln>
                            <a:noFill/>
                          </a:ln>
                          <a:solidFill>
                            <a:srgbClr val="000000"/>
                          </a:solidFill>
                          <a:effectLst/>
                          <a:latin typeface="Gill Sans MT"/>
                        </a:rPr>
                        <a:t>Level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46000"/>
                        </a:lnSpc>
                        <a:spcBef>
                          <a:spcPct val="20000"/>
                        </a:spcBef>
                        <a:spcAft>
                          <a:spcPct val="0"/>
                        </a:spcAft>
                        <a:buClrTx/>
                        <a:buSzTx/>
                        <a:buFont typeface="Arial" pitchFamily="34" charset="0"/>
                        <a:buNone/>
                        <a:tabLst/>
                      </a:pPr>
                      <a:r>
                        <a:rPr kumimoji="0" lang="en-US" sz="1400" b="1" i="0" u="none" strike="noStrike" cap="none" normalizeH="0" baseline="0">
                          <a:ln>
                            <a:noFill/>
                          </a:ln>
                          <a:solidFill>
                            <a:srgbClr val="000000"/>
                          </a:solidFill>
                          <a:effectLst/>
                          <a:latin typeface="Gill Sans MT"/>
                        </a:rPr>
                        <a:t>Process areas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8938">
                <a:tc rowSpan="11">
                  <a:txBody>
                    <a:bodyPr/>
                    <a:lstStyle/>
                    <a:p>
                      <a:pPr marL="0" marR="0" lvl="0" indent="0" algn="l"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3 - Defined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Requirements Development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Technical Solution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93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Product Integration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150">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Verification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93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Validation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93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Organizational Process Focus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013">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Organizational Process Definition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Organizational Training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Integrated Project Management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7188">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Risk Management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vMerge="1">
                  <a:txBody>
                    <a:bodyPr/>
                    <a:lstStyle/>
                    <a:p>
                      <a:endParaRPr lang="en-US"/>
                    </a:p>
                  </a:txBody>
                  <a:tcPr/>
                </a:tc>
                <a:tc>
                  <a:txBody>
                    <a:bodyPr/>
                    <a:lstStyle/>
                    <a:p>
                      <a:pPr marL="0" marR="0" lvl="0" indent="0" algn="just" defTabSz="914400" rtl="0" eaLnBrk="1" fontAlgn="base" latinLnBrk="0" hangingPunct="1">
                        <a:lnSpc>
                          <a:spcPct val="146000"/>
                        </a:lnSpc>
                        <a:spcBef>
                          <a:spcPct val="20000"/>
                        </a:spcBef>
                        <a:spcAft>
                          <a:spcPct val="0"/>
                        </a:spcAft>
                        <a:buClrTx/>
                        <a:buSzTx/>
                        <a:buFont typeface="Arial" pitchFamily="34" charset="0"/>
                        <a:buNone/>
                        <a:tabLst/>
                      </a:pPr>
                      <a:r>
                        <a:rPr kumimoji="0" lang="en-US" sz="1600" b="0" i="0" u="none" strike="noStrike" cap="none" normalizeH="0" baseline="0">
                          <a:ln>
                            <a:noFill/>
                          </a:ln>
                          <a:solidFill>
                            <a:srgbClr val="000000"/>
                          </a:solidFill>
                          <a:effectLst/>
                          <a:latin typeface="Arial"/>
                        </a:rPr>
                        <a:t>Decision Analysis and Resolution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CMMI Process Areas (3 of 3)</a:t>
            </a:r>
          </a:p>
        </p:txBody>
      </p:sp>
      <p:graphicFrame>
        <p:nvGraphicFramePr>
          <p:cNvPr id="280579" name="Group 3"/>
          <p:cNvGraphicFramePr>
            <a:graphicFrameLocks noGrp="1"/>
          </p:cNvGraphicFramePr>
          <p:nvPr/>
        </p:nvGraphicFramePr>
        <p:xfrm>
          <a:off x="609600" y="1524000"/>
          <a:ext cx="7924800" cy="2419542"/>
        </p:xfrm>
        <a:graphic>
          <a:graphicData uri="http://schemas.openxmlformats.org/drawingml/2006/table">
            <a:tbl>
              <a:tblPr/>
              <a:tblGrid>
                <a:gridCol w="30480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57188">
                <a:tc>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Level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Process areas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30225">
                <a:tc rowSpan="2">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4 – Quantitatively Managed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Organizational Process Performance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vMerge="1">
                  <a:txBody>
                    <a:bodyPr/>
                    <a:lstStyle/>
                    <a:p>
                      <a:endParaRPr lang="en-US"/>
                    </a:p>
                  </a:txBody>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Quantitative Project Management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5 - Optimizing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8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Organizational Innovation and Deployment Casual Analysis and Resolution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p:cNvSpPr>
          <p:nvPr>
            <p:ph type="title"/>
          </p:nvPr>
        </p:nvSpPr>
        <p:spPr>
          <a:xfrm>
            <a:off x="211138" y="430213"/>
            <a:ext cx="8247062" cy="484187"/>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Capability grade – Individual process areas</a:t>
            </a:r>
          </a:p>
        </p:txBody>
      </p:sp>
      <p:sp>
        <p:nvSpPr>
          <p:cNvPr id="282627" name="Rectangle 3"/>
          <p:cNvSpPr>
            <a:spLocks noGrp="1"/>
          </p:cNvSpPr>
          <p:nvPr>
            <p:ph type="body" idx="1"/>
          </p:nvPr>
        </p:nvSpPr>
        <p:spPr>
          <a:xfrm>
            <a:off x="239713" y="1371600"/>
            <a:ext cx="8674100" cy="2057400"/>
          </a:xfrm>
          <a:ln/>
        </p:spPr>
        <p:txBody>
          <a:bodyPr lIns="0" tIns="0" rIns="0" bIns="0">
            <a:normAutofit fontScale="77500" lnSpcReduction="20000"/>
          </a:bodyPr>
          <a:lstStyle/>
          <a:p>
            <a:pPr marL="228600" indent="-228600" algn="just">
              <a:lnSpc>
                <a:spcPct val="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continuous representation specifies 5 generic goals </a:t>
            </a:r>
            <a:br>
              <a:rPr lang="en-GB"/>
            </a:br>
            <a:r>
              <a:rPr lang="en-GB"/>
              <a:t>for validating particular process</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path to complete implementation is divided into six </a:t>
            </a:r>
            <a:br>
              <a:rPr lang="en-GB"/>
            </a:br>
            <a:r>
              <a:rPr lang="en-GB"/>
              <a:t>capability levels ( 0 = incomplete, 1 = performed, 2 = managed, 3 = defined, 4 = quantitatively managed, 5 = optimizing)</a:t>
            </a:r>
          </a:p>
        </p:txBody>
      </p:sp>
      <p:grpSp>
        <p:nvGrpSpPr>
          <p:cNvPr id="2" name="Group 4"/>
          <p:cNvGrpSpPr>
            <a:grpSpLocks/>
          </p:cNvGrpSpPr>
          <p:nvPr/>
        </p:nvGrpSpPr>
        <p:grpSpPr bwMode="auto">
          <a:xfrm>
            <a:off x="1809750" y="3605213"/>
            <a:ext cx="5530850" cy="2719387"/>
            <a:chOff x="1124" y="2263"/>
            <a:chExt cx="2956" cy="1611"/>
          </a:xfrm>
        </p:grpSpPr>
        <p:sp>
          <p:nvSpPr>
            <p:cNvPr id="282629" name="Line 5"/>
            <p:cNvSpPr>
              <a:spLocks noChangeShapeType="1"/>
            </p:cNvSpPr>
            <p:nvPr/>
          </p:nvSpPr>
          <p:spPr bwMode="auto">
            <a:xfrm>
              <a:off x="1536" y="2263"/>
              <a:ext cx="0" cy="1529"/>
            </a:xfrm>
            <a:prstGeom prst="line">
              <a:avLst/>
            </a:prstGeom>
            <a:noFill/>
            <a:ln w="9525">
              <a:solidFill>
                <a:schemeClr val="tx1"/>
              </a:solidFill>
              <a:round/>
              <a:headEnd type="triangle" w="med" len="med"/>
              <a:tailEnd/>
            </a:ln>
            <a:effectLst/>
          </p:spPr>
          <p:txBody>
            <a:bodyPr/>
            <a:lstStyle/>
            <a:p>
              <a:endParaRPr lang="en-US"/>
            </a:p>
          </p:txBody>
        </p:sp>
        <p:sp>
          <p:nvSpPr>
            <p:cNvPr id="282630" name="Line 6"/>
            <p:cNvSpPr>
              <a:spLocks noChangeShapeType="1"/>
            </p:cNvSpPr>
            <p:nvPr/>
          </p:nvSpPr>
          <p:spPr bwMode="auto">
            <a:xfrm>
              <a:off x="1536" y="3792"/>
              <a:ext cx="2544" cy="0"/>
            </a:xfrm>
            <a:prstGeom prst="line">
              <a:avLst/>
            </a:prstGeom>
            <a:noFill/>
            <a:ln w="9525">
              <a:solidFill>
                <a:schemeClr val="tx1"/>
              </a:solidFill>
              <a:round/>
              <a:headEnd/>
              <a:tailEnd type="triangle" w="med" len="med"/>
            </a:ln>
            <a:effectLst/>
          </p:spPr>
          <p:txBody>
            <a:bodyPr/>
            <a:lstStyle/>
            <a:p>
              <a:endParaRPr lang="en-US"/>
            </a:p>
          </p:txBody>
        </p:sp>
        <p:sp>
          <p:nvSpPr>
            <p:cNvPr id="282631" name="Line 7"/>
            <p:cNvSpPr>
              <a:spLocks noChangeShapeType="1"/>
            </p:cNvSpPr>
            <p:nvPr/>
          </p:nvSpPr>
          <p:spPr bwMode="auto">
            <a:xfrm>
              <a:off x="1536" y="3504"/>
              <a:ext cx="2544" cy="0"/>
            </a:xfrm>
            <a:prstGeom prst="line">
              <a:avLst/>
            </a:prstGeom>
            <a:noFill/>
            <a:ln w="9525">
              <a:solidFill>
                <a:schemeClr val="tx1"/>
              </a:solidFill>
              <a:round/>
              <a:headEnd/>
              <a:tailEnd/>
            </a:ln>
            <a:effectLst/>
          </p:spPr>
          <p:txBody>
            <a:bodyPr/>
            <a:lstStyle/>
            <a:p>
              <a:endParaRPr lang="en-US"/>
            </a:p>
          </p:txBody>
        </p:sp>
        <p:sp>
          <p:nvSpPr>
            <p:cNvPr id="282632" name="Line 8"/>
            <p:cNvSpPr>
              <a:spLocks noChangeShapeType="1"/>
            </p:cNvSpPr>
            <p:nvPr/>
          </p:nvSpPr>
          <p:spPr bwMode="auto">
            <a:xfrm>
              <a:off x="1536" y="3216"/>
              <a:ext cx="2544" cy="0"/>
            </a:xfrm>
            <a:prstGeom prst="line">
              <a:avLst/>
            </a:prstGeom>
            <a:noFill/>
            <a:ln w="9525">
              <a:solidFill>
                <a:schemeClr val="tx1"/>
              </a:solidFill>
              <a:round/>
              <a:headEnd/>
              <a:tailEnd/>
            </a:ln>
            <a:effectLst/>
          </p:spPr>
          <p:txBody>
            <a:bodyPr/>
            <a:lstStyle/>
            <a:p>
              <a:endParaRPr lang="en-US"/>
            </a:p>
          </p:txBody>
        </p:sp>
        <p:sp>
          <p:nvSpPr>
            <p:cNvPr id="282633" name="Line 9"/>
            <p:cNvSpPr>
              <a:spLocks noChangeShapeType="1"/>
            </p:cNvSpPr>
            <p:nvPr/>
          </p:nvSpPr>
          <p:spPr bwMode="auto">
            <a:xfrm>
              <a:off x="1536" y="2928"/>
              <a:ext cx="2544" cy="0"/>
            </a:xfrm>
            <a:prstGeom prst="line">
              <a:avLst/>
            </a:prstGeom>
            <a:noFill/>
            <a:ln w="9525">
              <a:solidFill>
                <a:schemeClr val="tx1"/>
              </a:solidFill>
              <a:round/>
              <a:headEnd/>
              <a:tailEnd/>
            </a:ln>
            <a:effectLst/>
          </p:spPr>
          <p:txBody>
            <a:bodyPr/>
            <a:lstStyle/>
            <a:p>
              <a:endParaRPr lang="en-US"/>
            </a:p>
          </p:txBody>
        </p:sp>
        <p:sp>
          <p:nvSpPr>
            <p:cNvPr id="282634" name="Line 10"/>
            <p:cNvSpPr>
              <a:spLocks noChangeShapeType="1"/>
            </p:cNvSpPr>
            <p:nvPr/>
          </p:nvSpPr>
          <p:spPr bwMode="auto">
            <a:xfrm>
              <a:off x="1536" y="2640"/>
              <a:ext cx="2544" cy="0"/>
            </a:xfrm>
            <a:prstGeom prst="line">
              <a:avLst/>
            </a:prstGeom>
            <a:noFill/>
            <a:ln w="9525">
              <a:solidFill>
                <a:schemeClr val="tx1"/>
              </a:solidFill>
              <a:round/>
              <a:headEnd/>
              <a:tailEnd/>
            </a:ln>
            <a:effectLst/>
          </p:spPr>
          <p:txBody>
            <a:bodyPr/>
            <a:lstStyle/>
            <a:p>
              <a:endParaRPr lang="en-US"/>
            </a:p>
          </p:txBody>
        </p:sp>
        <p:sp>
          <p:nvSpPr>
            <p:cNvPr id="282635" name="Line 11"/>
            <p:cNvSpPr>
              <a:spLocks noChangeShapeType="1"/>
            </p:cNvSpPr>
            <p:nvPr/>
          </p:nvSpPr>
          <p:spPr bwMode="auto">
            <a:xfrm>
              <a:off x="1536" y="2400"/>
              <a:ext cx="2544" cy="0"/>
            </a:xfrm>
            <a:prstGeom prst="line">
              <a:avLst/>
            </a:prstGeom>
            <a:noFill/>
            <a:ln w="9525">
              <a:solidFill>
                <a:schemeClr val="tx1"/>
              </a:solidFill>
              <a:round/>
              <a:headEnd/>
              <a:tailEnd/>
            </a:ln>
            <a:effectLst/>
          </p:spPr>
          <p:txBody>
            <a:bodyPr/>
            <a:lstStyle/>
            <a:p>
              <a:endParaRPr lang="en-US"/>
            </a:p>
          </p:txBody>
        </p:sp>
        <p:sp>
          <p:nvSpPr>
            <p:cNvPr id="282636" name="Text Box 12"/>
            <p:cNvSpPr txBox="1">
              <a:spLocks noChangeArrowheads="1"/>
            </p:cNvSpPr>
            <p:nvPr/>
          </p:nvSpPr>
          <p:spPr bwMode="auto">
            <a:xfrm>
              <a:off x="1368" y="3712"/>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0</a:t>
              </a:r>
            </a:p>
          </p:txBody>
        </p:sp>
        <p:sp>
          <p:nvSpPr>
            <p:cNvPr id="282637" name="Text Box 13"/>
            <p:cNvSpPr txBox="1">
              <a:spLocks noChangeArrowheads="1"/>
            </p:cNvSpPr>
            <p:nvPr/>
          </p:nvSpPr>
          <p:spPr bwMode="auto">
            <a:xfrm>
              <a:off x="1368" y="3424"/>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1</a:t>
              </a:r>
            </a:p>
          </p:txBody>
        </p:sp>
        <p:sp>
          <p:nvSpPr>
            <p:cNvPr id="282638" name="Text Box 14"/>
            <p:cNvSpPr txBox="1">
              <a:spLocks noChangeArrowheads="1"/>
            </p:cNvSpPr>
            <p:nvPr/>
          </p:nvSpPr>
          <p:spPr bwMode="auto">
            <a:xfrm>
              <a:off x="1368" y="3128"/>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2</a:t>
              </a:r>
            </a:p>
          </p:txBody>
        </p:sp>
        <p:sp>
          <p:nvSpPr>
            <p:cNvPr id="282639" name="Text Box 15"/>
            <p:cNvSpPr txBox="1">
              <a:spLocks noChangeArrowheads="1"/>
            </p:cNvSpPr>
            <p:nvPr/>
          </p:nvSpPr>
          <p:spPr bwMode="auto">
            <a:xfrm>
              <a:off x="1368" y="2840"/>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3</a:t>
              </a:r>
            </a:p>
          </p:txBody>
        </p:sp>
        <p:sp>
          <p:nvSpPr>
            <p:cNvPr id="282640" name="Text Box 16"/>
            <p:cNvSpPr txBox="1">
              <a:spLocks noChangeArrowheads="1"/>
            </p:cNvSpPr>
            <p:nvPr/>
          </p:nvSpPr>
          <p:spPr bwMode="auto">
            <a:xfrm>
              <a:off x="1368" y="2544"/>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4</a:t>
              </a:r>
            </a:p>
          </p:txBody>
        </p:sp>
        <p:sp>
          <p:nvSpPr>
            <p:cNvPr id="282641" name="Text Box 17"/>
            <p:cNvSpPr txBox="1">
              <a:spLocks noChangeArrowheads="1"/>
            </p:cNvSpPr>
            <p:nvPr/>
          </p:nvSpPr>
          <p:spPr bwMode="auto">
            <a:xfrm>
              <a:off x="1368" y="2304"/>
              <a:ext cx="192" cy="162"/>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5</a:t>
              </a:r>
            </a:p>
          </p:txBody>
        </p:sp>
        <p:sp>
          <p:nvSpPr>
            <p:cNvPr id="282642" name="Text Box 18"/>
            <p:cNvSpPr txBox="1">
              <a:spLocks noChangeArrowheads="1"/>
            </p:cNvSpPr>
            <p:nvPr/>
          </p:nvSpPr>
          <p:spPr bwMode="auto">
            <a:xfrm rot="-5375652">
              <a:off x="645" y="2974"/>
              <a:ext cx="1104" cy="1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ea typeface="Arial Unicode MS" pitchFamily="34" charset="-128"/>
                  <a:cs typeface="Arial Unicode MS" pitchFamily="34" charset="-128"/>
                </a:rPr>
                <a:t>Capability Level</a:t>
              </a:r>
            </a:p>
          </p:txBody>
        </p:sp>
        <p:sp>
          <p:nvSpPr>
            <p:cNvPr id="282643" name="Rectangle 19"/>
            <p:cNvSpPr>
              <a:spLocks noChangeArrowheads="1"/>
            </p:cNvSpPr>
            <p:nvPr/>
          </p:nvSpPr>
          <p:spPr bwMode="auto">
            <a:xfrm>
              <a:off x="1824" y="2640"/>
              <a:ext cx="336" cy="115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2644" name="Rectangle 20"/>
            <p:cNvSpPr>
              <a:spLocks noChangeArrowheads="1"/>
            </p:cNvSpPr>
            <p:nvPr/>
          </p:nvSpPr>
          <p:spPr bwMode="auto">
            <a:xfrm>
              <a:off x="2160" y="2392"/>
              <a:ext cx="336" cy="140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2645" name="Rectangle 21"/>
            <p:cNvSpPr>
              <a:spLocks noChangeArrowheads="1"/>
            </p:cNvSpPr>
            <p:nvPr/>
          </p:nvSpPr>
          <p:spPr bwMode="auto">
            <a:xfrm>
              <a:off x="2496" y="2640"/>
              <a:ext cx="336" cy="115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2646" name="Rectangle 22"/>
            <p:cNvSpPr>
              <a:spLocks noChangeArrowheads="1"/>
            </p:cNvSpPr>
            <p:nvPr/>
          </p:nvSpPr>
          <p:spPr bwMode="auto">
            <a:xfrm>
              <a:off x="2832" y="2928"/>
              <a:ext cx="336" cy="864"/>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2647" name="Rectangle 23"/>
            <p:cNvSpPr>
              <a:spLocks noChangeArrowheads="1"/>
            </p:cNvSpPr>
            <p:nvPr/>
          </p:nvSpPr>
          <p:spPr bwMode="auto">
            <a:xfrm>
              <a:off x="3168" y="2928"/>
              <a:ext cx="336" cy="864"/>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2648" name="Text Box 24"/>
            <p:cNvSpPr txBox="1">
              <a:spLocks noChangeArrowheads="1"/>
            </p:cNvSpPr>
            <p:nvPr/>
          </p:nvSpPr>
          <p:spPr bwMode="auto">
            <a:xfrm rot="-5375652">
              <a:off x="1406" y="3171"/>
              <a:ext cx="1104" cy="133"/>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Product Integration</a:t>
              </a:r>
            </a:p>
          </p:txBody>
        </p:sp>
        <p:sp>
          <p:nvSpPr>
            <p:cNvPr id="282649" name="Text Box 25"/>
            <p:cNvSpPr txBox="1">
              <a:spLocks noChangeArrowheads="1"/>
            </p:cNvSpPr>
            <p:nvPr/>
          </p:nvSpPr>
          <p:spPr bwMode="auto">
            <a:xfrm rot="-5375652">
              <a:off x="1789" y="3105"/>
              <a:ext cx="1104" cy="263"/>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Requirements Development</a:t>
              </a:r>
            </a:p>
          </p:txBody>
        </p:sp>
        <p:sp>
          <p:nvSpPr>
            <p:cNvPr id="282650" name="Text Box 26"/>
            <p:cNvSpPr txBox="1">
              <a:spLocks noChangeArrowheads="1"/>
            </p:cNvSpPr>
            <p:nvPr/>
          </p:nvSpPr>
          <p:spPr bwMode="auto">
            <a:xfrm rot="-5375652">
              <a:off x="2103" y="3172"/>
              <a:ext cx="1104" cy="133"/>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Verification</a:t>
              </a:r>
            </a:p>
          </p:txBody>
        </p:sp>
        <p:sp>
          <p:nvSpPr>
            <p:cNvPr id="282651" name="Text Box 27"/>
            <p:cNvSpPr txBox="1">
              <a:spLocks noChangeArrowheads="1"/>
            </p:cNvSpPr>
            <p:nvPr/>
          </p:nvSpPr>
          <p:spPr bwMode="auto">
            <a:xfrm rot="-5375652">
              <a:off x="2599" y="3248"/>
              <a:ext cx="813" cy="263"/>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Technical Solution</a:t>
              </a:r>
            </a:p>
          </p:txBody>
        </p:sp>
        <p:sp>
          <p:nvSpPr>
            <p:cNvPr id="282652" name="Text Box 28"/>
            <p:cNvSpPr txBox="1">
              <a:spLocks noChangeArrowheads="1"/>
            </p:cNvSpPr>
            <p:nvPr/>
          </p:nvSpPr>
          <p:spPr bwMode="auto">
            <a:xfrm rot="-5375652">
              <a:off x="2911" y="3322"/>
              <a:ext cx="813" cy="133"/>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b="1">
                  <a:ea typeface="Arial Unicode MS" pitchFamily="34" charset="-128"/>
                  <a:cs typeface="Arial Unicode MS" pitchFamily="34" charset="-128"/>
                </a:rPr>
                <a:t>. . .</a:t>
              </a: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a:xfrm>
            <a:off x="155575" y="325438"/>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Testing in CMMI</a:t>
            </a:r>
          </a:p>
        </p:txBody>
      </p:sp>
      <p:sp>
        <p:nvSpPr>
          <p:cNvPr id="284675" name="Rectangle 3"/>
          <p:cNvSpPr>
            <a:spLocks noGrp="1"/>
          </p:cNvSpPr>
          <p:nvPr>
            <p:ph type="body" idx="1"/>
          </p:nvPr>
        </p:nvSpPr>
        <p:spPr>
          <a:xfrm>
            <a:off x="228600" y="1219200"/>
            <a:ext cx="8674100" cy="48006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process areas verification and validation are very </a:t>
            </a:r>
            <a:br>
              <a:rPr lang="en-GB"/>
            </a:br>
            <a:r>
              <a:rPr lang="en-GB"/>
              <a:t>important to the test manager</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Verification</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CMMI requirements requiring verification, ie., the work products </a:t>
            </a:r>
            <a:br>
              <a:rPr lang="en-GB"/>
            </a:br>
            <a:r>
              <a:rPr lang="en-GB"/>
              <a:t>are selected for verification, peer reviews are conducted and </a:t>
            </a:r>
            <a:br>
              <a:rPr lang="en-GB"/>
            </a:br>
            <a:r>
              <a:rPr lang="en-GB"/>
              <a:t>executed through peer reviews, test and static analysis</a:t>
            </a:r>
            <a:r>
              <a:rPr lang="en-GB" sz="2000"/>
              <a: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Validation</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Validation is the process of verifying if customer requirements </a:t>
            </a:r>
            <a:br>
              <a:rPr lang="en-GB"/>
            </a:br>
            <a:r>
              <a:rPr lang="en-GB"/>
              <a:t>have been implemented.</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task is to verify constantly and repeatedly if the defined </a:t>
            </a:r>
            <a:br>
              <a:rPr lang="en-GB"/>
            </a:br>
            <a:r>
              <a:rPr lang="en-GB"/>
              <a:t>results and requirements have achieved the required benefit.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p:cNvSpPr>
          <p:nvPr>
            <p:ph type="title"/>
          </p:nvPr>
        </p:nvSpPr>
        <p:spPr>
          <a:xfrm>
            <a:off x="155575"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ISO/IEC 15504 (SPICE)</a:t>
            </a:r>
          </a:p>
        </p:txBody>
      </p:sp>
      <p:sp>
        <p:nvSpPr>
          <p:cNvPr id="286723" name="Rectangle 3"/>
          <p:cNvSpPr>
            <a:spLocks noGrp="1"/>
          </p:cNvSpPr>
          <p:nvPr>
            <p:ph type="body" idx="1"/>
          </p:nvPr>
        </p:nvSpPr>
        <p:spPr>
          <a:xfrm>
            <a:off x="239713" y="1447800"/>
            <a:ext cx="8674100" cy="4572000"/>
          </a:xfrm>
          <a:ln/>
        </p:spPr>
        <p:txBody>
          <a:bodyPr lIns="0" tIns="0" rIns="0" bIns="0">
            <a:normAutofit fontScale="70000" lnSpcReduction="20000"/>
          </a:bodyPr>
          <a:lstStyle/>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S</a:t>
            </a:r>
            <a:r>
              <a:rPr lang="en-GB"/>
              <a:t>oftware </a:t>
            </a:r>
            <a:r>
              <a:rPr lang="en-GB" b="1"/>
              <a:t>P</a:t>
            </a:r>
            <a:r>
              <a:rPr lang="en-GB"/>
              <a:t>rocess </a:t>
            </a:r>
            <a:r>
              <a:rPr lang="en-GB" b="1"/>
              <a:t>I</a:t>
            </a:r>
            <a:r>
              <a:rPr lang="en-GB"/>
              <a:t>mprovement and </a:t>
            </a:r>
            <a:r>
              <a:rPr lang="en-GB" b="1"/>
              <a:t>C</a:t>
            </a:r>
            <a:r>
              <a:rPr lang="en-GB"/>
              <a:t>apability d</a:t>
            </a:r>
            <a:r>
              <a:rPr lang="en-GB" b="1"/>
              <a:t>E</a:t>
            </a:r>
            <a:r>
              <a:rPr lang="en-GB"/>
              <a:t>termination (</a:t>
            </a:r>
            <a:r>
              <a:rPr lang="en-GB" b="1"/>
              <a:t>SPICE</a:t>
            </a:r>
            <a:r>
              <a:rPr lang="en-GB"/>
              <a:t>) </a:t>
            </a:r>
            <a:br>
              <a:rPr lang="en-GB"/>
            </a:br>
            <a:r>
              <a:rPr lang="en-GB"/>
              <a:t>was developed by the Joint Technical Subcommittee </a:t>
            </a:r>
            <a:br>
              <a:rPr lang="en-GB"/>
            </a:br>
            <a:r>
              <a:rPr lang="en-GB"/>
              <a:t>between ISO and IEC (International Electrotechnical Commission)</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unifies available evaluation methods like CMMI, </a:t>
            </a:r>
            <a:br>
              <a:rPr lang="en-GB"/>
            </a:br>
            <a:r>
              <a:rPr lang="en-GB"/>
              <a:t>Trillium (Extension of CMM specifically for telecommunications software) etc.,</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SPICE project group used CMM as basis to </a:t>
            </a:r>
            <a:br>
              <a:rPr lang="en-GB"/>
            </a:br>
            <a:r>
              <a:rPr lang="en-GB"/>
              <a:t>develop a similar approach to the one used in CMMI</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Contrast to CMMI, the SPICE model consists of </a:t>
            </a:r>
            <a:br>
              <a:rPr lang="en-GB"/>
            </a:br>
            <a:r>
              <a:rPr lang="en-GB"/>
              <a:t>continuous representation only and identifies individual </a:t>
            </a:r>
            <a:br>
              <a:rPr lang="en-GB"/>
            </a:br>
            <a:r>
              <a:rPr lang="en-GB"/>
              <a:t>process capability levels</a:t>
            </a:r>
          </a:p>
        </p:txBody>
      </p:sp>
      <p:sp>
        <p:nvSpPr>
          <p:cNvPr id="28672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p:cNvSpPr>
          <p:nvPr>
            <p:ph type="body" idx="1"/>
          </p:nvPr>
        </p:nvSpPr>
        <p:spPr>
          <a:xfrm>
            <a:off x="228600" y="1447800"/>
            <a:ext cx="8674100" cy="4981575"/>
          </a:xfrm>
          <a:ln/>
        </p:spPr>
        <p:txBody>
          <a:bodyPr lIns="0" tIns="0" rIns="0" bIns="0">
            <a:normAutofit fontScale="77500" lnSpcReduction="20000"/>
          </a:bodyPr>
          <a:lstStyle/>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assessing different processes used in different business sectors, variants such as “Automotive SPICE”, ”SPICE4SPICE”, ”MEDISPICE”, etc. have been developed.</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standard forms the framework for a consistent performance </a:t>
            </a:r>
            <a:br>
              <a:rPr lang="en-GB"/>
            </a:br>
            <a:r>
              <a:rPr lang="en-GB"/>
              <a:t>evaluation of the practiced processes applied in an </a:t>
            </a:r>
            <a:br>
              <a:rPr lang="en-GB"/>
            </a:br>
            <a:r>
              <a:rPr lang="en-GB"/>
              <a:t>organizational unit, comprising process evaluation, process </a:t>
            </a:r>
            <a:br>
              <a:rPr lang="en-GB"/>
            </a:br>
            <a:r>
              <a:rPr lang="en-GB"/>
              <a:t>improvement and performance Evaluation</a:t>
            </a:r>
          </a:p>
        </p:txBody>
      </p:sp>
      <p:sp>
        <p:nvSpPr>
          <p:cNvPr id="288771" name="Rectangle 3"/>
          <p:cNvSpPr>
            <a:spLocks noGrp="1"/>
          </p:cNvSpPr>
          <p:nvPr>
            <p:ph type="title"/>
          </p:nvPr>
        </p:nvSpPr>
        <p:spPr>
          <a:xfrm>
            <a:off x="152400" y="0"/>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ISO/IEC 15504 (SPICE)</a:t>
            </a:r>
          </a:p>
        </p:txBody>
      </p:sp>
      <p:sp>
        <p:nvSpPr>
          <p:cNvPr id="288772"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a:xfrm>
            <a:off x="152400" y="228600"/>
            <a:ext cx="87630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Software Process Assessment</a:t>
            </a:r>
          </a:p>
        </p:txBody>
      </p:sp>
      <p:pic>
        <p:nvPicPr>
          <p:cNvPr id="290819" name="Picture 3"/>
          <p:cNvPicPr>
            <a:picLocks noChangeAspect="1" noChangeArrowheads="1"/>
          </p:cNvPicPr>
          <p:nvPr/>
        </p:nvPicPr>
        <p:blipFill>
          <a:blip r:embed="rId3" cstate="print"/>
          <a:srcRect/>
          <a:stretch>
            <a:fillRect/>
          </a:stretch>
        </p:blipFill>
        <p:spPr bwMode="auto">
          <a:xfrm>
            <a:off x="838200" y="1371600"/>
            <a:ext cx="7467600" cy="3962400"/>
          </a:xfrm>
          <a:prstGeom prst="rect">
            <a:avLst/>
          </a:prstGeom>
          <a:noFill/>
          <a:ln w="9525">
            <a:noFill/>
            <a:round/>
            <a:headEnd/>
            <a:tailEnd/>
          </a:ln>
          <a:effectLst/>
        </p:spPr>
      </p:pic>
      <p:sp>
        <p:nvSpPr>
          <p:cNvPr id="29082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body" idx="1"/>
          </p:nvPr>
        </p:nvSpPr>
        <p:spPr>
          <a:xfrm>
            <a:off x="239713" y="1447800"/>
            <a:ext cx="8674100" cy="4953000"/>
          </a:xfrm>
          <a:ln/>
        </p:spPr>
        <p:txBody>
          <a:bodyPr lIns="0" tIns="0" rIns="0" bIns="0">
            <a:normAutofit fontScale="85000" lnSpcReduction="20000"/>
          </a:bodyPr>
          <a:lstStyle/>
          <a:p>
            <a:pPr marL="228600" indent="-228600" algn="just">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model defines 6 capability levels: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Process is</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incomplete (level 0)</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performed (level 1)</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managed (level 2)</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established (level 3)</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predictable (level 4)</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optimizing (level 5)</a:t>
            </a:r>
          </a:p>
        </p:txBody>
      </p:sp>
      <p:sp>
        <p:nvSpPr>
          <p:cNvPr id="292867" name="Rectangle 3"/>
          <p:cNvSpPr>
            <a:spLocks noGrp="1"/>
          </p:cNvSpPr>
          <p:nvPr>
            <p:ph type="title"/>
          </p:nvPr>
        </p:nvSpPr>
        <p:spPr>
          <a:xfrm>
            <a:off x="152400" y="0"/>
            <a:ext cx="87630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Software Process Assessment</a:t>
            </a:r>
          </a:p>
        </p:txBody>
      </p:sp>
      <p:sp>
        <p:nvSpPr>
          <p:cNvPr id="29286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p:cNvSpPr>
          <p:nvPr>
            <p:ph type="body" idx="1"/>
          </p:nvPr>
        </p:nvSpPr>
        <p:spPr>
          <a:xfrm>
            <a:off x="228600" y="1371600"/>
            <a:ext cx="8674100" cy="4981575"/>
          </a:xfrm>
          <a:ln/>
        </p:spPr>
        <p:txBody>
          <a:bodyPr lIns="0" tIns="0" rIns="0" bIns="0">
            <a:normAutofit fontScale="925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Processes are categorized into process categories and organized into nine process groups to gain more clarity within the reference model:</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Primary (PLC)</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Acquisition (ACQ)</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Supply (SPL)</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Engineering (ENG)</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Operation (OPE)</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p>
        </p:txBody>
      </p:sp>
      <p:sp>
        <p:nvSpPr>
          <p:cNvPr id="294915" name="Rectangle 3"/>
          <p:cNvSpPr>
            <a:spLocks noGrp="1"/>
          </p:cNvSpPr>
          <p:nvPr>
            <p:ph type="title"/>
          </p:nvPr>
        </p:nvSpPr>
        <p:spPr>
          <a:xfrm>
            <a:off x="228600" y="152400"/>
            <a:ext cx="87630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Software Process Assessment</a:t>
            </a:r>
          </a:p>
        </p:txBody>
      </p:sp>
      <p:sp>
        <p:nvSpPr>
          <p:cNvPr id="294916"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a:xfrm>
            <a:off x="152400" y="76200"/>
            <a:ext cx="8223250" cy="838200"/>
          </a:xfrm>
          <a:noFill/>
          <a:ln/>
        </p:spPr>
        <p:txBody>
          <a:bodyPr/>
          <a:lstStyle/>
          <a:p>
            <a:pPr>
              <a:lnSpc>
                <a:spcPct val="102000"/>
              </a:lnSpc>
            </a:pPr>
            <a:r>
              <a:rPr lang="en-US"/>
              <a:t>Acceptance Criteria</a:t>
            </a:r>
          </a:p>
        </p:txBody>
      </p:sp>
      <p:sp>
        <p:nvSpPr>
          <p:cNvPr id="190467" name="Rectangle 3"/>
          <p:cNvSpPr>
            <a:spLocks noGrp="1"/>
          </p:cNvSpPr>
          <p:nvPr>
            <p:ph type="body" idx="1"/>
          </p:nvPr>
        </p:nvSpPr>
        <p:spPr>
          <a:xfrm>
            <a:off x="304800" y="1371600"/>
            <a:ext cx="8534400" cy="5257800"/>
          </a:xfrm>
          <a:noFill/>
          <a:ln/>
        </p:spPr>
        <p:txBody>
          <a:bodyPr>
            <a:normAutofit fontScale="70000" lnSpcReduction="20000"/>
          </a:bodyPr>
          <a:lstStyle/>
          <a:p>
            <a:pPr algn="just">
              <a:lnSpc>
                <a:spcPct val="132000"/>
              </a:lnSpc>
            </a:pPr>
            <a:r>
              <a:rPr lang="en-US"/>
              <a:t>One of the major challenges the IT organization </a:t>
            </a:r>
            <a:br>
              <a:rPr lang="en-US"/>
            </a:br>
            <a:r>
              <a:rPr lang="en-US"/>
              <a:t>faces is effective communication among the stakeholders involved</a:t>
            </a:r>
          </a:p>
          <a:p>
            <a:pPr algn="just">
              <a:lnSpc>
                <a:spcPct val="132000"/>
              </a:lnSpc>
            </a:pPr>
            <a:r>
              <a:rPr lang="en-US"/>
              <a:t> How can IT and the user of the software </a:t>
            </a:r>
            <a:br>
              <a:rPr lang="en-US"/>
            </a:br>
            <a:r>
              <a:rPr lang="en-US"/>
              <a:t>successfully communicate the characteristics of the desired software system?</a:t>
            </a:r>
          </a:p>
          <a:p>
            <a:pPr algn="just">
              <a:lnSpc>
                <a:spcPct val="132000"/>
              </a:lnSpc>
            </a:pPr>
            <a:r>
              <a:rPr lang="en-US"/>
              <a:t>This question gives a way for the IT organization to </a:t>
            </a:r>
            <a:br>
              <a:rPr lang="en-US"/>
            </a:br>
            <a:r>
              <a:rPr lang="en-US"/>
              <a:t>decide on ensuring optimum quality in the work product to be delivered</a:t>
            </a:r>
          </a:p>
          <a:p>
            <a:pPr algn="just">
              <a:lnSpc>
                <a:spcPct val="132000"/>
              </a:lnSpc>
            </a:pPr>
            <a:r>
              <a:rPr lang="en-US"/>
              <a:t>Deciding criteria on “</a:t>
            </a:r>
            <a:r>
              <a:rPr lang="en-US" b="1"/>
              <a:t>meeting requirements</a:t>
            </a:r>
            <a:r>
              <a:rPr lang="en-US"/>
              <a:t>” can be </a:t>
            </a:r>
            <a:br>
              <a:rPr lang="en-US"/>
            </a:br>
            <a:r>
              <a:rPr lang="en-US"/>
              <a:t>achieved by proper planning on tracking traceability across all phases of SDLC</a:t>
            </a:r>
          </a:p>
          <a:p>
            <a:pPr algn="just">
              <a:lnSpc>
                <a:spcPct val="132000"/>
              </a:lnSpc>
            </a:pPr>
            <a:r>
              <a:rPr lang="en-US"/>
              <a:t>Deciding criteria on “</a:t>
            </a:r>
            <a:r>
              <a:rPr lang="en-US" b="1"/>
              <a:t>fit for use</a:t>
            </a:r>
            <a:r>
              <a:rPr lang="en-US"/>
              <a:t>” for a IT organization is a challenging task</a:t>
            </a:r>
          </a:p>
          <a:p>
            <a:pPr algn="just">
              <a:lnSpc>
                <a:spcPct val="132000"/>
              </a:lnSpc>
            </a:pPr>
            <a:endParaRPr lang="en-US"/>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228600" y="1371600"/>
            <a:ext cx="8686800" cy="5105400"/>
          </a:xfrm>
          <a:prstGeom prst="rect">
            <a:avLst/>
          </a:prstGeom>
          <a:noFill/>
          <a:ln w="9525">
            <a:noFill/>
            <a:round/>
            <a:headEnd/>
            <a:tailEnd/>
          </a:ln>
          <a:effectLst/>
        </p:spPr>
        <p:txBody>
          <a:bodyPr lIns="90000" tIns="45000" rIns="90000" bIns="45000"/>
          <a:lstStyle/>
          <a:p>
            <a:pPr marL="333375" lvl="1" indent="-333375" defTabSz="457200" eaLnBrk="0" hangingPunct="0">
              <a:lnSpc>
                <a:spcPct val="15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Organization &amp; Management (OLC)</a:t>
            </a:r>
          </a:p>
          <a:p>
            <a:pPr marL="733425" lvl="2" indent="-276225" defTabSz="457200" eaLnBrk="0" hangingPunct="0">
              <a:lnSpc>
                <a:spcPct val="15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Management (MAN)</a:t>
            </a:r>
          </a:p>
          <a:p>
            <a:pPr marL="733425" lvl="2" indent="-276225" defTabSz="457200" eaLnBrk="0" hangingPunct="0">
              <a:lnSpc>
                <a:spcPct val="15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Process Improvement (PIM)</a:t>
            </a:r>
          </a:p>
          <a:p>
            <a:pPr marL="733425" lvl="2" indent="-276225" defTabSz="457200" eaLnBrk="0" hangingPunct="0">
              <a:lnSpc>
                <a:spcPct val="15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Resource and Infrastructure (RIN)</a:t>
            </a:r>
          </a:p>
          <a:p>
            <a:pPr marL="733425" lvl="2" indent="-276225" defTabSz="457200" eaLnBrk="0" hangingPunct="0">
              <a:lnSpc>
                <a:spcPct val="15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Reuse (REU)</a:t>
            </a:r>
          </a:p>
          <a:p>
            <a:pPr marL="333375" lvl="1" indent="-333375" defTabSz="457200" eaLnBrk="0" hangingPunct="0">
              <a:lnSpc>
                <a:spcPct val="15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Support (SLC)</a:t>
            </a:r>
          </a:p>
          <a:p>
            <a:pPr marL="733425" lvl="2" indent="-276225" defTabSz="457200" eaLnBrk="0" hangingPunct="0">
              <a:lnSpc>
                <a:spcPct val="15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Support (SUP)</a:t>
            </a:r>
          </a:p>
        </p:txBody>
      </p:sp>
      <p:sp>
        <p:nvSpPr>
          <p:cNvPr id="296963" name="Rectangle 3"/>
          <p:cNvSpPr>
            <a:spLocks noGrp="1"/>
          </p:cNvSpPr>
          <p:nvPr>
            <p:ph type="title"/>
          </p:nvPr>
        </p:nvSpPr>
        <p:spPr>
          <a:xfrm>
            <a:off x="228600" y="0"/>
            <a:ext cx="87630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Software Process Assessment</a:t>
            </a:r>
          </a:p>
        </p:txBody>
      </p:sp>
      <p:sp>
        <p:nvSpPr>
          <p:cNvPr id="296964"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296965"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p:cNvSpPr>
          <p:nvPr>
            <p:ph type="body" idx="1"/>
          </p:nvPr>
        </p:nvSpPr>
        <p:spPr>
          <a:xfrm>
            <a:off x="228600" y="1295400"/>
            <a:ext cx="8674100" cy="44958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of the process groups are divided even further, </a:t>
            </a:r>
            <a:br>
              <a:rPr lang="en-GB"/>
            </a:br>
            <a:r>
              <a:rPr lang="en-GB"/>
              <a:t>amounting to several hundred base processes or base practices. </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Examples are: the planning of a process or the training </a:t>
            </a:r>
            <a:br>
              <a:rPr lang="en-GB"/>
            </a:br>
            <a:r>
              <a:rPr lang="en-GB"/>
              <a:t>of staff members that are applicable to all processes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Software Test Planning (ENG.2), Software Test Preparation (ENG.3), Software Construction (ENG.6), Software Testing (ENG.8) and System Testing (ENG.10) belong to the Engineering (ENG) process </a:t>
            </a:r>
            <a:br>
              <a:rPr lang="en-GB"/>
            </a:br>
            <a:r>
              <a:rPr lang="en-GB"/>
              <a:t>category and of interest to the test manager.</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Verification (SUP.2) and Validation (SUP.3) belongs to (SUP) category</a:t>
            </a:r>
          </a:p>
        </p:txBody>
      </p:sp>
      <p:sp>
        <p:nvSpPr>
          <p:cNvPr id="299011" name="Rectangle 3"/>
          <p:cNvSpPr>
            <a:spLocks noGrp="1"/>
          </p:cNvSpPr>
          <p:nvPr>
            <p:ph type="title"/>
          </p:nvPr>
        </p:nvSpPr>
        <p:spPr>
          <a:xfrm>
            <a:off x="152400" y="0"/>
            <a:ext cx="87630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Software Process Assessment</a:t>
            </a:r>
          </a:p>
        </p:txBody>
      </p:sp>
      <p:sp>
        <p:nvSpPr>
          <p:cNvPr id="299012"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Software Test (ENG.8)</a:t>
            </a:r>
          </a:p>
        </p:txBody>
      </p:sp>
      <p:sp>
        <p:nvSpPr>
          <p:cNvPr id="301059" name="Rectangle 3"/>
          <p:cNvSpPr>
            <a:spLocks noGrp="1"/>
          </p:cNvSpPr>
          <p:nvPr>
            <p:ph type="body" idx="1"/>
          </p:nvPr>
        </p:nvSpPr>
        <p:spPr>
          <a:xfrm>
            <a:off x="228600" y="1447800"/>
            <a:ext cx="8674100" cy="4981575"/>
          </a:xfrm>
          <a:ln/>
        </p:spPr>
        <p:txBody>
          <a:bodyPr lIns="0" tIns="0" rIns="0" bIns="0"/>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Software Testing, the model lists the following activities:</a:t>
            </a:r>
          </a:p>
          <a:p>
            <a:pPr marL="685800" lvl="1" indent="-228600">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Develop tests for integrated software product</a:t>
            </a:r>
          </a:p>
          <a:p>
            <a:pPr marL="685800" lvl="1" indent="-228600">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integrated software product</a:t>
            </a:r>
          </a:p>
          <a:p>
            <a:pPr marL="685800" lvl="1" indent="-228600">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Regression test integrated software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System Test (ENG.10)</a:t>
            </a:r>
          </a:p>
        </p:txBody>
      </p:sp>
      <p:sp>
        <p:nvSpPr>
          <p:cNvPr id="303107" name="Text Box 3"/>
          <p:cNvSpPr txBox="1">
            <a:spLocks noChangeArrowheads="1"/>
          </p:cNvSpPr>
          <p:nvPr/>
        </p:nvSpPr>
        <p:spPr bwMode="auto">
          <a:xfrm>
            <a:off x="228600" y="1143000"/>
            <a:ext cx="8686800" cy="48768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9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For System Testing, the model lists the following activities:</a:t>
            </a:r>
          </a:p>
          <a:p>
            <a:pPr marL="733425" lvl="2" indent="-276225" defTabSz="457200" eaLnBrk="0" hangingPunct="0">
              <a:lnSpc>
                <a:spcPct val="19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Develop tests for integrated software product</a:t>
            </a:r>
          </a:p>
          <a:p>
            <a:pPr marL="733425" lvl="2" indent="-276225" defTabSz="457200" eaLnBrk="0" hangingPunct="0">
              <a:lnSpc>
                <a:spcPct val="19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Test integrated software product</a:t>
            </a:r>
          </a:p>
          <a:p>
            <a:pPr marL="733425" lvl="2" indent="-276225" defTabSz="457200" eaLnBrk="0" hangingPunct="0">
              <a:lnSpc>
                <a:spcPct val="19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Regression test integrated software</a:t>
            </a:r>
          </a:p>
          <a:p>
            <a:pPr marL="733425" lvl="2" indent="-276225" defTabSz="457200" eaLnBrk="0" hangingPunct="0">
              <a:lnSpc>
                <a:spcPct val="195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1800">
                <a:latin typeface="Gill Sans MT" pitchFamily="34" charset="0"/>
                <a:ea typeface="Arial Unicode MS" pitchFamily="34" charset="-128"/>
                <a:cs typeface="Arial Unicode MS" pitchFamily="34" charset="-128"/>
              </a:rPr>
              <a:t>Confirm system readiness</a:t>
            </a:r>
          </a:p>
          <a:p>
            <a:pPr marL="733425" lvl="2" indent="-276225" defTabSz="457200" eaLnBrk="0" hangingPunct="0">
              <a:lnSpc>
                <a:spcPct val="195000"/>
              </a:lnSpc>
              <a:buClr>
                <a:srgbClr val="000000"/>
              </a:buClr>
              <a:buSzPct val="100000"/>
              <a:buFont typeface="Arial" pitchFamily="34" charset="0"/>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GB" sz="1800">
              <a:latin typeface="Gill Sans MT" pitchFamily="34" charset="0"/>
              <a:ea typeface="Arial Unicode MS" pitchFamily="34" charset="-128"/>
              <a:cs typeface="Arial Unicode MS" pitchFamily="34" charset="-128"/>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Manager and SPICE</a:t>
            </a:r>
          </a:p>
        </p:txBody>
      </p:sp>
      <p:sp>
        <p:nvSpPr>
          <p:cNvPr id="305155" name="Rectangle 3"/>
          <p:cNvSpPr>
            <a:spLocks noGrp="1"/>
          </p:cNvSpPr>
          <p:nvPr>
            <p:ph type="body" idx="1"/>
          </p:nvPr>
        </p:nvSpPr>
        <p:spPr>
          <a:xfrm>
            <a:off x="152400" y="1295400"/>
            <a:ext cx="8674100" cy="4981575"/>
          </a:xfrm>
          <a:ln/>
        </p:spPr>
        <p:txBody>
          <a:bodyPr lIns="0" tIns="0" rIns="0" bIns="0">
            <a:normAutofit fontScale="85000" lnSpcReduction="1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SPICE standard provides test managers with relevant task descriptions </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explains all the documents to be developed by them or their test teams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becomes clear for the test manager that a structured </a:t>
            </a:r>
            <a:br>
              <a:rPr lang="en-GB"/>
            </a:br>
            <a:r>
              <a:rPr lang="en-GB"/>
              <a:t>development process is of advantage for the test process </a:t>
            </a:r>
            <a:br>
              <a:rPr lang="en-GB"/>
            </a:br>
            <a:r>
              <a:rPr lang="en-GB"/>
              <a:t>to be prepared.</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p:cNvSpPr>
          <p:nvPr>
            <p:ph type="title"/>
          </p:nvPr>
        </p:nvSpPr>
        <p:spPr>
          <a:xfrm>
            <a:off x="228600" y="101600"/>
            <a:ext cx="8809038" cy="779463"/>
          </a:xfrm>
          <a:ln/>
        </p:spPr>
        <p:txBody>
          <a:bodyPr lIns="0" tIns="0" rIns="0" bIns="0"/>
          <a:lstStyle/>
          <a:p>
            <a:pPr>
              <a:lnSpc>
                <a:spcPct val="8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t>Evaluation of Test Processes – Testing Maturity </a:t>
            </a:r>
            <a:br>
              <a:rPr lang="en-GB" sz="2800"/>
            </a:br>
            <a:r>
              <a:rPr lang="en-GB" sz="2800"/>
              <a:t>Model (TMM)</a:t>
            </a:r>
          </a:p>
        </p:txBody>
      </p:sp>
      <p:sp>
        <p:nvSpPr>
          <p:cNvPr id="307203" name="Rectangle 3"/>
          <p:cNvSpPr>
            <a:spLocks noGrp="1"/>
          </p:cNvSpPr>
          <p:nvPr>
            <p:ph type="body" idx="1"/>
          </p:nvPr>
        </p:nvSpPr>
        <p:spPr>
          <a:xfrm>
            <a:off x="228600" y="1219200"/>
            <a:ext cx="8674100" cy="4648200"/>
          </a:xfrm>
          <a:ln/>
        </p:spPr>
        <p:txBody>
          <a:bodyPr lIns="0" tIns="0" rIns="0" bIns="0">
            <a:normAutofit fontScale="70000" lnSpcReduction="20000"/>
          </a:bodyPr>
          <a:lstStyle/>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Testing Maturity Model was developed by Illinois Institute of Technology in Chicago in 1996 and used CMM as one of its bases.</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TMM puts particular focus on testing as a process to be </a:t>
            </a:r>
            <a:br>
              <a:rPr lang="en-GB"/>
            </a:br>
            <a:r>
              <a:rPr lang="en-GB"/>
              <a:t>evaluated and improved.</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Improvement of the process is supposed to achieve the following objectives:</a:t>
            </a:r>
          </a:p>
          <a:p>
            <a:pPr marL="685800" lvl="1"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Smarter testers</a:t>
            </a:r>
          </a:p>
          <a:p>
            <a:pPr marL="685800" lvl="1"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Higher quality software</a:t>
            </a:r>
          </a:p>
          <a:p>
            <a:pPr marL="685800" lvl="1"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ability to meet budget and scheduling goals</a:t>
            </a:r>
          </a:p>
          <a:p>
            <a:pPr marL="685800" lvl="1"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Improved planning</a:t>
            </a:r>
          </a:p>
          <a:p>
            <a:pPr marL="685800" lvl="1"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ability to meet quantifiable testing goals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TMM Maturity Levels</a:t>
            </a:r>
          </a:p>
        </p:txBody>
      </p:sp>
      <p:sp>
        <p:nvSpPr>
          <p:cNvPr id="309251" name="Rectangle 3"/>
          <p:cNvSpPr>
            <a:spLocks noGrp="1"/>
          </p:cNvSpPr>
          <p:nvPr>
            <p:ph type="body" idx="1"/>
          </p:nvPr>
        </p:nvSpPr>
        <p:spPr>
          <a:xfrm>
            <a:off x="228600" y="1219200"/>
            <a:ext cx="8674100" cy="4981575"/>
          </a:xfrm>
          <a:ln/>
        </p:spPr>
        <p:txBody>
          <a:bodyPr lIns="0" tIns="0" rIns="0" bIns="0">
            <a:normAutofit fontScale="77500" lnSpcReduction="20000"/>
          </a:bodyPr>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TMM consists of five identically structured maturity levels </a:t>
            </a:r>
            <a:br>
              <a:rPr lang="en-GB"/>
            </a:br>
            <a:r>
              <a:rPr lang="en-GB"/>
              <a:t>containing the following parts:</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Maturity Goals</a:t>
            </a:r>
            <a:r>
              <a:rPr lang="en-GB"/>
              <a:t>:</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Are defined for each level except level 1</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Maturity sub-goals</a:t>
            </a:r>
            <a:r>
              <a:rPr lang="en-GB"/>
              <a:t>:</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Are  concretely specified and provide information relating to the </a:t>
            </a:r>
            <a:br>
              <a:rPr lang="en-GB"/>
            </a:br>
            <a:r>
              <a:rPr lang="en-GB"/>
              <a:t>scope, range, constraints, and performance of process </a:t>
            </a:r>
            <a:br>
              <a:rPr lang="en-GB"/>
            </a:br>
            <a:r>
              <a:rPr lang="en-GB"/>
              <a:t>evaluation and improvement activities and tasks</a:t>
            </a:r>
            <a:r>
              <a:rPr lang="en-GB" sz="2000"/>
              <a:t>.</a:t>
            </a:r>
          </a:p>
        </p:txBody>
      </p:sp>
      <p:sp>
        <p:nvSpPr>
          <p:cNvPr id="30925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p:cNvSpPr>
          <p:nvPr>
            <p:ph type="title"/>
          </p:nvPr>
        </p:nvSpPr>
        <p:spPr>
          <a:xfrm>
            <a:off x="2286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11299" name="Rectangle 3"/>
          <p:cNvSpPr>
            <a:spLocks noGrp="1"/>
          </p:cNvSpPr>
          <p:nvPr>
            <p:ph type="body" idx="1"/>
          </p:nvPr>
        </p:nvSpPr>
        <p:spPr>
          <a:xfrm>
            <a:off x="228600" y="1295400"/>
            <a:ext cx="8674100" cy="4981575"/>
          </a:xfrm>
          <a:ln/>
        </p:spPr>
        <p:txBody>
          <a:bodyPr lIns="0" tIns="0" rIns="0" bIns="0"/>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Activities/tasks and responsibilities</a:t>
            </a:r>
            <a:r>
              <a:rPr lang="en-GB"/>
              <a:t>:</a:t>
            </a:r>
          </a:p>
          <a:p>
            <a:pPr marL="793750" lvl="1" indent="-33655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Are described in detail and must be performed to reach the respective maturity level.</a:t>
            </a:r>
          </a:p>
          <a:p>
            <a:pPr marL="793750" lvl="1" indent="-33655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Three groups of people are involved: manager, developer and tester, user and customer</a:t>
            </a:r>
          </a:p>
        </p:txBody>
      </p:sp>
      <p:sp>
        <p:nvSpPr>
          <p:cNvPr id="311300"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Internal TMM level structure</a:t>
            </a:r>
          </a:p>
        </p:txBody>
      </p:sp>
      <p:grpSp>
        <p:nvGrpSpPr>
          <p:cNvPr id="2" name="Group 3"/>
          <p:cNvGrpSpPr>
            <a:grpSpLocks/>
          </p:cNvGrpSpPr>
          <p:nvPr/>
        </p:nvGrpSpPr>
        <p:grpSpPr bwMode="auto">
          <a:xfrm>
            <a:off x="1498600" y="1371600"/>
            <a:ext cx="6134100" cy="4568825"/>
            <a:chOff x="912" y="864"/>
            <a:chExt cx="3504" cy="3186"/>
          </a:xfrm>
        </p:grpSpPr>
        <p:sp>
          <p:nvSpPr>
            <p:cNvPr id="313348" name="Oval 4"/>
            <p:cNvSpPr>
              <a:spLocks noChangeArrowheads="1"/>
            </p:cNvSpPr>
            <p:nvPr/>
          </p:nvSpPr>
          <p:spPr bwMode="auto">
            <a:xfrm>
              <a:off x="2448" y="3696"/>
              <a:ext cx="864" cy="336"/>
            </a:xfrm>
            <a:prstGeom prst="ellipse">
              <a:avLst/>
            </a:prstGeom>
            <a:solidFill>
              <a:schemeClr val="bg2"/>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endParaRPr lang="en-US" sz="1400">
                <a:solidFill>
                  <a:schemeClr val="bg1"/>
                </a:solidFill>
                <a:ea typeface="Arial Unicode MS" pitchFamily="34" charset="-128"/>
                <a:cs typeface="Arial Unicode MS" pitchFamily="34" charset="-128"/>
              </a:endParaRPr>
            </a:p>
          </p:txBody>
        </p:sp>
        <p:sp>
          <p:nvSpPr>
            <p:cNvPr id="313349" name="Text Box 5"/>
            <p:cNvSpPr txBox="1">
              <a:spLocks noChangeArrowheads="1"/>
            </p:cNvSpPr>
            <p:nvPr/>
          </p:nvSpPr>
          <p:spPr bwMode="auto">
            <a:xfrm>
              <a:off x="2544" y="3720"/>
              <a:ext cx="672" cy="330"/>
            </a:xfrm>
            <a:prstGeom prst="rect">
              <a:avLst/>
            </a:prstGeom>
            <a:noFill/>
            <a:ln w="9525">
              <a:noFill/>
              <a:miter lim="800000"/>
              <a:headEnd/>
              <a:tailEnd/>
            </a:ln>
            <a:effectLst/>
          </p:spPr>
          <p:txBody>
            <a:bodyPr>
              <a:spAutoFit/>
            </a:bodyPr>
            <a:lstStyle/>
            <a:p>
              <a:pPr algn="ctr" eaLnBrk="0" hangingPunct="0">
                <a:lnSpc>
                  <a:spcPct val="104000"/>
                </a:lnSpc>
                <a:spcBef>
                  <a:spcPct val="50000"/>
                </a:spcBef>
                <a:buClr>
                  <a:srgbClr val="000000"/>
                </a:buClr>
                <a:buSzPct val="100000"/>
                <a:buFont typeface="Times New Roman" pitchFamily="18" charset="0"/>
                <a:buNone/>
              </a:pPr>
              <a:r>
                <a:rPr lang="en-US" sz="1200">
                  <a:ea typeface="Arial Unicode MS" pitchFamily="34" charset="-128"/>
                  <a:cs typeface="Arial Unicode MS" pitchFamily="34" charset="-128"/>
                </a:rPr>
                <a:t>Developer / Tester</a:t>
              </a:r>
            </a:p>
          </p:txBody>
        </p:sp>
        <p:sp>
          <p:nvSpPr>
            <p:cNvPr id="313350" name="Oval 6"/>
            <p:cNvSpPr>
              <a:spLocks noChangeArrowheads="1"/>
            </p:cNvSpPr>
            <p:nvPr/>
          </p:nvSpPr>
          <p:spPr bwMode="auto">
            <a:xfrm>
              <a:off x="2448" y="3168"/>
              <a:ext cx="864" cy="336"/>
            </a:xfrm>
            <a:prstGeom prst="ellipse">
              <a:avLst/>
            </a:prstGeom>
            <a:solidFill>
              <a:srgbClr val="DDDDDD"/>
            </a:solidFill>
            <a:ln w="9525">
              <a:solidFill>
                <a:schemeClr val="tx1"/>
              </a:solidFill>
              <a:round/>
              <a:headEnd/>
              <a:tailEnd/>
            </a:ln>
            <a:effectLst/>
          </p:spPr>
          <p:txBody>
            <a:bodyPr wrap="none" anchor="ctr"/>
            <a:lstStyle/>
            <a:p>
              <a:pPr algn="ctr" eaLnBrk="0" hangingPunct="0">
                <a:lnSpc>
                  <a:spcPct val="74000"/>
                </a:lnSpc>
                <a:buClr>
                  <a:srgbClr val="000000"/>
                </a:buClr>
                <a:buSzPct val="100000"/>
                <a:buFont typeface="Times New Roman" pitchFamily="18" charset="0"/>
                <a:buNone/>
              </a:pPr>
              <a:endParaRPr lang="en-US" sz="1400">
                <a:solidFill>
                  <a:schemeClr val="bg1"/>
                </a:solidFill>
                <a:ea typeface="Arial Unicode MS" pitchFamily="34" charset="-128"/>
                <a:cs typeface="Arial Unicode MS" pitchFamily="34" charset="-128"/>
              </a:endParaRPr>
            </a:p>
          </p:txBody>
        </p:sp>
        <p:sp>
          <p:nvSpPr>
            <p:cNvPr id="313351" name="Text Box 7"/>
            <p:cNvSpPr txBox="1">
              <a:spLocks noChangeArrowheads="1"/>
            </p:cNvSpPr>
            <p:nvPr/>
          </p:nvSpPr>
          <p:spPr bwMode="auto">
            <a:xfrm>
              <a:off x="2544" y="3208"/>
              <a:ext cx="672" cy="315"/>
            </a:xfrm>
            <a:prstGeom prst="rect">
              <a:avLst/>
            </a:prstGeom>
            <a:noFill/>
            <a:ln w="9525">
              <a:noFill/>
              <a:miter lim="800000"/>
              <a:headEnd/>
              <a:tailEnd/>
            </a:ln>
            <a:effectLst/>
          </p:spPr>
          <p:txBody>
            <a:bodyPr>
              <a:spAutoFit/>
            </a:bodyPr>
            <a:lstStyle/>
            <a:p>
              <a:pPr algn="ctr" eaLnBrk="0" hangingPunct="0">
                <a:lnSpc>
                  <a:spcPct val="8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Critical Views</a:t>
              </a:r>
            </a:p>
          </p:txBody>
        </p:sp>
        <p:sp>
          <p:nvSpPr>
            <p:cNvPr id="313352" name="Oval 8"/>
            <p:cNvSpPr>
              <a:spLocks noChangeArrowheads="1"/>
            </p:cNvSpPr>
            <p:nvPr/>
          </p:nvSpPr>
          <p:spPr bwMode="auto">
            <a:xfrm>
              <a:off x="3552" y="3696"/>
              <a:ext cx="864" cy="336"/>
            </a:xfrm>
            <a:prstGeom prst="ellipse">
              <a:avLst/>
            </a:prstGeom>
            <a:solidFill>
              <a:schemeClr val="bg2"/>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endParaRPr lang="en-US" sz="1400">
                <a:solidFill>
                  <a:schemeClr val="bg1"/>
                </a:solidFill>
                <a:ea typeface="Arial Unicode MS" pitchFamily="34" charset="-128"/>
                <a:cs typeface="Arial Unicode MS" pitchFamily="34" charset="-128"/>
              </a:endParaRPr>
            </a:p>
          </p:txBody>
        </p:sp>
        <p:sp>
          <p:nvSpPr>
            <p:cNvPr id="313353" name="Text Box 9"/>
            <p:cNvSpPr txBox="1">
              <a:spLocks noChangeArrowheads="1"/>
            </p:cNvSpPr>
            <p:nvPr/>
          </p:nvSpPr>
          <p:spPr bwMode="auto">
            <a:xfrm>
              <a:off x="3648" y="3774"/>
              <a:ext cx="672" cy="218"/>
            </a:xfrm>
            <a:prstGeom prst="rect">
              <a:avLst/>
            </a:prstGeom>
            <a:noFill/>
            <a:ln w="9525">
              <a:noFill/>
              <a:miter lim="800000"/>
              <a:headEnd/>
              <a:tailEnd/>
            </a:ln>
            <a:effectLst/>
          </p:spPr>
          <p:txBody>
            <a:bodyPr>
              <a:spAutoFit/>
            </a:bodyPr>
            <a:lstStyle/>
            <a:p>
              <a:pPr algn="ctr" eaLnBrk="0" hangingPunct="0">
                <a:lnSpc>
                  <a:spcPct val="10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User / Client</a:t>
              </a:r>
            </a:p>
          </p:txBody>
        </p:sp>
        <p:sp>
          <p:nvSpPr>
            <p:cNvPr id="313354" name="Oval 10"/>
            <p:cNvSpPr>
              <a:spLocks noChangeArrowheads="1"/>
            </p:cNvSpPr>
            <p:nvPr/>
          </p:nvSpPr>
          <p:spPr bwMode="auto">
            <a:xfrm>
              <a:off x="1344" y="3696"/>
              <a:ext cx="864" cy="336"/>
            </a:xfrm>
            <a:prstGeom prst="ellipse">
              <a:avLst/>
            </a:prstGeom>
            <a:solidFill>
              <a:schemeClr val="bg2"/>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endParaRPr lang="en-US" sz="1400">
                <a:solidFill>
                  <a:schemeClr val="bg1"/>
                </a:solidFill>
                <a:ea typeface="Arial Unicode MS" pitchFamily="34" charset="-128"/>
                <a:cs typeface="Arial Unicode MS" pitchFamily="34" charset="-128"/>
              </a:endParaRPr>
            </a:p>
          </p:txBody>
        </p:sp>
        <p:sp>
          <p:nvSpPr>
            <p:cNvPr id="313355" name="Text Box 11"/>
            <p:cNvSpPr txBox="1">
              <a:spLocks noChangeArrowheads="1"/>
            </p:cNvSpPr>
            <p:nvPr/>
          </p:nvSpPr>
          <p:spPr bwMode="auto">
            <a:xfrm>
              <a:off x="1440" y="3774"/>
              <a:ext cx="672" cy="218"/>
            </a:xfrm>
            <a:prstGeom prst="rect">
              <a:avLst/>
            </a:prstGeom>
            <a:noFill/>
            <a:ln w="9525">
              <a:noFill/>
              <a:miter lim="800000"/>
              <a:headEnd/>
              <a:tailEnd/>
            </a:ln>
            <a:effectLst/>
          </p:spPr>
          <p:txBody>
            <a:bodyPr>
              <a:spAutoFit/>
            </a:bodyPr>
            <a:lstStyle/>
            <a:p>
              <a:pPr algn="ctr" eaLnBrk="0" hangingPunct="0">
                <a:lnSpc>
                  <a:spcPct val="10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Manager</a:t>
              </a:r>
            </a:p>
          </p:txBody>
        </p:sp>
        <p:sp>
          <p:nvSpPr>
            <p:cNvPr id="313356" name="Oval 12"/>
            <p:cNvSpPr>
              <a:spLocks noChangeArrowheads="1"/>
            </p:cNvSpPr>
            <p:nvPr/>
          </p:nvSpPr>
          <p:spPr bwMode="auto">
            <a:xfrm>
              <a:off x="2160" y="2592"/>
              <a:ext cx="1440" cy="336"/>
            </a:xfrm>
            <a:prstGeom prst="ellipse">
              <a:avLst/>
            </a:prstGeom>
            <a:solidFill>
              <a:srgbClr val="DDDDDD"/>
            </a:solidFill>
            <a:ln w="9525">
              <a:solidFill>
                <a:schemeClr val="tx1"/>
              </a:solidFill>
              <a:round/>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Activities / Tasks / </a:t>
              </a:r>
            </a:p>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Responsibilities</a:t>
              </a:r>
            </a:p>
          </p:txBody>
        </p:sp>
        <p:sp>
          <p:nvSpPr>
            <p:cNvPr id="313357" name="Oval 13"/>
            <p:cNvSpPr>
              <a:spLocks noChangeArrowheads="1"/>
            </p:cNvSpPr>
            <p:nvPr/>
          </p:nvSpPr>
          <p:spPr bwMode="auto">
            <a:xfrm>
              <a:off x="2448" y="2016"/>
              <a:ext cx="864" cy="336"/>
            </a:xfrm>
            <a:prstGeom prst="ellipse">
              <a:avLst/>
            </a:prstGeom>
            <a:solidFill>
              <a:srgbClr val="DDDDDD"/>
            </a:solidFill>
            <a:ln w="9525">
              <a:solidFill>
                <a:schemeClr val="tx1"/>
              </a:solidFill>
              <a:round/>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Maturity </a:t>
              </a:r>
            </a:p>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Sub-goals</a:t>
              </a:r>
            </a:p>
          </p:txBody>
        </p:sp>
        <p:sp>
          <p:nvSpPr>
            <p:cNvPr id="313358" name="Oval 14"/>
            <p:cNvSpPr>
              <a:spLocks noChangeArrowheads="1"/>
            </p:cNvSpPr>
            <p:nvPr/>
          </p:nvSpPr>
          <p:spPr bwMode="auto">
            <a:xfrm>
              <a:off x="2448" y="1440"/>
              <a:ext cx="864" cy="336"/>
            </a:xfrm>
            <a:prstGeom prst="ellipse">
              <a:avLst/>
            </a:prstGeom>
            <a:solidFill>
              <a:schemeClr val="bg2"/>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endParaRPr lang="en-US" sz="1400">
                <a:solidFill>
                  <a:schemeClr val="bg1"/>
                </a:solidFill>
                <a:ea typeface="Arial Unicode MS" pitchFamily="34" charset="-128"/>
                <a:cs typeface="Arial Unicode MS" pitchFamily="34" charset="-128"/>
              </a:endParaRPr>
            </a:p>
          </p:txBody>
        </p:sp>
        <p:sp>
          <p:nvSpPr>
            <p:cNvPr id="313359" name="Text Box 15"/>
            <p:cNvSpPr txBox="1">
              <a:spLocks noChangeArrowheads="1"/>
            </p:cNvSpPr>
            <p:nvPr/>
          </p:nvSpPr>
          <p:spPr bwMode="auto">
            <a:xfrm>
              <a:off x="2544" y="1464"/>
              <a:ext cx="672" cy="372"/>
            </a:xfrm>
            <a:prstGeom prst="rect">
              <a:avLst/>
            </a:prstGeom>
            <a:noFill/>
            <a:ln w="9525">
              <a:noFill/>
              <a:miter lim="800000"/>
              <a:headEnd/>
              <a:tailEnd/>
            </a:ln>
            <a:effectLst/>
          </p:spPr>
          <p:txBody>
            <a:bodyPr>
              <a:spAutoFit/>
            </a:bodyPr>
            <a:lstStyle/>
            <a:p>
              <a:pPr algn="ctr" eaLnBrk="0" hangingPunct="0">
                <a:lnSpc>
                  <a:spcPct val="10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Maturity Goals</a:t>
              </a:r>
            </a:p>
          </p:txBody>
        </p:sp>
        <p:sp>
          <p:nvSpPr>
            <p:cNvPr id="313360" name="Oval 16"/>
            <p:cNvSpPr>
              <a:spLocks noChangeArrowheads="1"/>
            </p:cNvSpPr>
            <p:nvPr/>
          </p:nvSpPr>
          <p:spPr bwMode="auto">
            <a:xfrm>
              <a:off x="912" y="3168"/>
              <a:ext cx="1440" cy="336"/>
            </a:xfrm>
            <a:prstGeom prst="ellipse">
              <a:avLst/>
            </a:prstGeom>
            <a:solidFill>
              <a:srgbClr val="DDDDDD"/>
            </a:solidFill>
            <a:ln w="9525">
              <a:solidFill>
                <a:schemeClr val="tx1"/>
              </a:solidFill>
              <a:round/>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Implementation and </a:t>
              </a:r>
            </a:p>
            <a:p>
              <a:pPr algn="ctr" eaLnBrk="0" hangingPunct="0">
                <a:lnSpc>
                  <a:spcPct val="94000"/>
                </a:lnSpc>
                <a:buClr>
                  <a:srgbClr val="000000"/>
                </a:buClr>
                <a:buSzPct val="100000"/>
                <a:buFont typeface="Times New Roman" pitchFamily="18" charset="0"/>
                <a:buNone/>
              </a:pPr>
              <a:r>
                <a:rPr lang="en-US" sz="1400">
                  <a:ea typeface="Arial Unicode MS" pitchFamily="34" charset="-128"/>
                  <a:cs typeface="Arial Unicode MS" pitchFamily="34" charset="-128"/>
                </a:rPr>
                <a:t>Organizational Adaptation</a:t>
              </a:r>
            </a:p>
          </p:txBody>
        </p:sp>
        <p:sp>
          <p:nvSpPr>
            <p:cNvPr id="313361" name="Oval 17"/>
            <p:cNvSpPr>
              <a:spLocks noChangeArrowheads="1"/>
            </p:cNvSpPr>
            <p:nvPr/>
          </p:nvSpPr>
          <p:spPr bwMode="auto">
            <a:xfrm>
              <a:off x="1344" y="1440"/>
              <a:ext cx="864" cy="336"/>
            </a:xfrm>
            <a:prstGeom prst="ellipse">
              <a:avLst/>
            </a:prstGeom>
            <a:solidFill>
              <a:srgbClr val="DDDDDD"/>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r>
                <a:rPr lang="en-US" sz="1400">
                  <a:ea typeface="Arial Unicode MS" pitchFamily="34" charset="-128"/>
                  <a:cs typeface="Arial Unicode MS" pitchFamily="34" charset="-128"/>
                </a:rPr>
                <a:t>Testing </a:t>
              </a:r>
            </a:p>
            <a:p>
              <a:pPr algn="ctr" eaLnBrk="0" hangingPunct="0">
                <a:lnSpc>
                  <a:spcPct val="104000"/>
                </a:lnSpc>
                <a:buClr>
                  <a:srgbClr val="000000"/>
                </a:buClr>
                <a:buSzPct val="100000"/>
                <a:buFont typeface="Times New Roman" pitchFamily="18" charset="0"/>
                <a:buNone/>
              </a:pPr>
              <a:r>
                <a:rPr lang="en-US" sz="1400">
                  <a:ea typeface="Arial Unicode MS" pitchFamily="34" charset="-128"/>
                  <a:cs typeface="Arial Unicode MS" pitchFamily="34" charset="-128"/>
                </a:rPr>
                <a:t>Capability</a:t>
              </a:r>
            </a:p>
          </p:txBody>
        </p:sp>
        <p:sp>
          <p:nvSpPr>
            <p:cNvPr id="313362" name="Oval 18"/>
            <p:cNvSpPr>
              <a:spLocks noChangeArrowheads="1"/>
            </p:cNvSpPr>
            <p:nvPr/>
          </p:nvSpPr>
          <p:spPr bwMode="auto">
            <a:xfrm>
              <a:off x="1896" y="864"/>
              <a:ext cx="864" cy="336"/>
            </a:xfrm>
            <a:prstGeom prst="ellipse">
              <a:avLst/>
            </a:prstGeom>
            <a:solidFill>
              <a:schemeClr val="bg2"/>
            </a:solidFill>
            <a:ln w="9525">
              <a:solidFill>
                <a:schemeClr val="tx1"/>
              </a:solidFill>
              <a:round/>
              <a:headEnd/>
              <a:tailEnd/>
            </a:ln>
            <a:effectLst/>
          </p:spPr>
          <p:txBody>
            <a:bodyPr wrap="none" anchor="ctr"/>
            <a:lstStyle/>
            <a:p>
              <a:pPr algn="ctr" eaLnBrk="0" hangingPunct="0">
                <a:lnSpc>
                  <a:spcPct val="104000"/>
                </a:lnSpc>
                <a:buClr>
                  <a:srgbClr val="000000"/>
                </a:buClr>
                <a:buSzPct val="100000"/>
                <a:buFont typeface="Times New Roman" pitchFamily="18" charset="0"/>
                <a:buNone/>
              </a:pPr>
              <a:r>
                <a:rPr lang="en-US" sz="1400">
                  <a:ea typeface="Arial Unicode MS" pitchFamily="34" charset="-128"/>
                  <a:cs typeface="Arial Unicode MS" pitchFamily="34" charset="-128"/>
                </a:rPr>
                <a:t>Levels</a:t>
              </a:r>
            </a:p>
          </p:txBody>
        </p:sp>
        <p:cxnSp>
          <p:nvCxnSpPr>
            <p:cNvPr id="313363" name="AutoShape 19"/>
            <p:cNvCxnSpPr>
              <a:cxnSpLocks noChangeShapeType="1"/>
              <a:stCxn id="313354" idx="7"/>
              <a:endCxn id="313350" idx="3"/>
            </p:cNvCxnSpPr>
            <p:nvPr/>
          </p:nvCxnSpPr>
          <p:spPr bwMode="auto">
            <a:xfrm flipV="1">
              <a:off x="2081" y="3455"/>
              <a:ext cx="494" cy="290"/>
            </a:xfrm>
            <a:prstGeom prst="straightConnector1">
              <a:avLst/>
            </a:prstGeom>
            <a:noFill/>
            <a:ln w="9525">
              <a:solidFill>
                <a:schemeClr val="tx1"/>
              </a:solidFill>
              <a:round/>
              <a:headEnd type="triangle" w="med" len="med"/>
              <a:tailEnd/>
            </a:ln>
            <a:effectLst/>
          </p:spPr>
        </p:cxnSp>
        <p:cxnSp>
          <p:nvCxnSpPr>
            <p:cNvPr id="313364" name="AutoShape 20"/>
            <p:cNvCxnSpPr>
              <a:cxnSpLocks noChangeShapeType="1"/>
              <a:stCxn id="313350" idx="5"/>
              <a:endCxn id="313352" idx="1"/>
            </p:cNvCxnSpPr>
            <p:nvPr/>
          </p:nvCxnSpPr>
          <p:spPr bwMode="auto">
            <a:xfrm>
              <a:off x="3185" y="3455"/>
              <a:ext cx="494" cy="290"/>
            </a:xfrm>
            <a:prstGeom prst="straightConnector1">
              <a:avLst/>
            </a:prstGeom>
            <a:noFill/>
            <a:ln w="9525">
              <a:solidFill>
                <a:schemeClr val="tx1"/>
              </a:solidFill>
              <a:round/>
              <a:headEnd/>
              <a:tailEnd type="triangle" w="med" len="med"/>
            </a:ln>
            <a:effectLst/>
          </p:spPr>
        </p:cxnSp>
        <p:cxnSp>
          <p:nvCxnSpPr>
            <p:cNvPr id="313365" name="AutoShape 21"/>
            <p:cNvCxnSpPr>
              <a:cxnSpLocks noChangeShapeType="1"/>
              <a:stCxn id="313350" idx="4"/>
              <a:endCxn id="313348" idx="0"/>
            </p:cNvCxnSpPr>
            <p:nvPr/>
          </p:nvCxnSpPr>
          <p:spPr bwMode="auto">
            <a:xfrm>
              <a:off x="2880" y="3504"/>
              <a:ext cx="0" cy="192"/>
            </a:xfrm>
            <a:prstGeom prst="straightConnector1">
              <a:avLst/>
            </a:prstGeom>
            <a:noFill/>
            <a:ln w="9525">
              <a:solidFill>
                <a:schemeClr val="tx1"/>
              </a:solidFill>
              <a:round/>
              <a:headEnd/>
              <a:tailEnd type="triangle" w="med" len="med"/>
            </a:ln>
            <a:effectLst/>
          </p:spPr>
        </p:cxnSp>
        <p:cxnSp>
          <p:nvCxnSpPr>
            <p:cNvPr id="313366" name="AutoShape 22"/>
            <p:cNvCxnSpPr>
              <a:cxnSpLocks noChangeShapeType="1"/>
              <a:stCxn id="313356" idx="4"/>
              <a:endCxn id="313350" idx="0"/>
            </p:cNvCxnSpPr>
            <p:nvPr/>
          </p:nvCxnSpPr>
          <p:spPr bwMode="auto">
            <a:xfrm>
              <a:off x="2880" y="2928"/>
              <a:ext cx="0" cy="240"/>
            </a:xfrm>
            <a:prstGeom prst="straightConnector1">
              <a:avLst/>
            </a:prstGeom>
            <a:noFill/>
            <a:ln w="9525">
              <a:solidFill>
                <a:schemeClr val="tx1"/>
              </a:solidFill>
              <a:round/>
              <a:headEnd/>
              <a:tailEnd type="triangle" w="med" len="med"/>
            </a:ln>
            <a:effectLst/>
          </p:spPr>
        </p:cxnSp>
        <p:cxnSp>
          <p:nvCxnSpPr>
            <p:cNvPr id="313367" name="AutoShape 23"/>
            <p:cNvCxnSpPr>
              <a:cxnSpLocks noChangeShapeType="1"/>
              <a:stCxn id="313357" idx="4"/>
              <a:endCxn id="313356" idx="0"/>
            </p:cNvCxnSpPr>
            <p:nvPr/>
          </p:nvCxnSpPr>
          <p:spPr bwMode="auto">
            <a:xfrm>
              <a:off x="2880" y="2352"/>
              <a:ext cx="0" cy="240"/>
            </a:xfrm>
            <a:prstGeom prst="straightConnector1">
              <a:avLst/>
            </a:prstGeom>
            <a:noFill/>
            <a:ln w="9525">
              <a:solidFill>
                <a:schemeClr val="tx1"/>
              </a:solidFill>
              <a:round/>
              <a:headEnd/>
              <a:tailEnd type="triangle" w="med" len="med"/>
            </a:ln>
            <a:effectLst/>
          </p:spPr>
        </p:cxnSp>
        <p:cxnSp>
          <p:nvCxnSpPr>
            <p:cNvPr id="313368" name="AutoShape 24"/>
            <p:cNvCxnSpPr>
              <a:cxnSpLocks noChangeShapeType="1"/>
              <a:stCxn id="313358" idx="4"/>
              <a:endCxn id="313357" idx="0"/>
            </p:cNvCxnSpPr>
            <p:nvPr/>
          </p:nvCxnSpPr>
          <p:spPr bwMode="auto">
            <a:xfrm>
              <a:off x="2880" y="1776"/>
              <a:ext cx="0" cy="240"/>
            </a:xfrm>
            <a:prstGeom prst="straightConnector1">
              <a:avLst/>
            </a:prstGeom>
            <a:noFill/>
            <a:ln w="9525">
              <a:solidFill>
                <a:schemeClr val="tx1"/>
              </a:solidFill>
              <a:round/>
              <a:headEnd/>
              <a:tailEnd type="triangle" w="med" len="med"/>
            </a:ln>
            <a:effectLst/>
          </p:spPr>
        </p:cxnSp>
        <p:cxnSp>
          <p:nvCxnSpPr>
            <p:cNvPr id="313369" name="AutoShape 25"/>
            <p:cNvCxnSpPr>
              <a:cxnSpLocks noChangeShapeType="1"/>
              <a:stCxn id="313362" idx="5"/>
              <a:endCxn id="313358" idx="0"/>
            </p:cNvCxnSpPr>
            <p:nvPr/>
          </p:nvCxnSpPr>
          <p:spPr bwMode="auto">
            <a:xfrm>
              <a:off x="2633" y="1151"/>
              <a:ext cx="247" cy="289"/>
            </a:xfrm>
            <a:prstGeom prst="straightConnector1">
              <a:avLst/>
            </a:prstGeom>
            <a:noFill/>
            <a:ln w="9525">
              <a:solidFill>
                <a:schemeClr val="tx1"/>
              </a:solidFill>
              <a:round/>
              <a:headEnd/>
              <a:tailEnd type="triangle" w="med" len="med"/>
            </a:ln>
            <a:effectLst/>
          </p:spPr>
        </p:cxnSp>
        <p:cxnSp>
          <p:nvCxnSpPr>
            <p:cNvPr id="313370" name="AutoShape 26"/>
            <p:cNvCxnSpPr>
              <a:cxnSpLocks noChangeShapeType="1"/>
              <a:stCxn id="313362" idx="3"/>
              <a:endCxn id="313361" idx="0"/>
            </p:cNvCxnSpPr>
            <p:nvPr/>
          </p:nvCxnSpPr>
          <p:spPr bwMode="auto">
            <a:xfrm flipH="1">
              <a:off x="1776" y="1151"/>
              <a:ext cx="247" cy="289"/>
            </a:xfrm>
            <a:prstGeom prst="straightConnector1">
              <a:avLst/>
            </a:prstGeom>
            <a:noFill/>
            <a:ln w="9525">
              <a:solidFill>
                <a:schemeClr val="tx1"/>
              </a:solidFill>
              <a:round/>
              <a:headEnd/>
              <a:tailEnd type="triangle" w="med" len="med"/>
            </a:ln>
            <a:effectLst/>
          </p:spPr>
        </p:cxnSp>
        <p:cxnSp>
          <p:nvCxnSpPr>
            <p:cNvPr id="313371" name="AutoShape 27"/>
            <p:cNvCxnSpPr>
              <a:cxnSpLocks noChangeShapeType="1"/>
              <a:stCxn id="313356" idx="3"/>
              <a:endCxn id="313360" idx="7"/>
            </p:cNvCxnSpPr>
            <p:nvPr/>
          </p:nvCxnSpPr>
          <p:spPr bwMode="auto">
            <a:xfrm flipH="1">
              <a:off x="2141" y="2879"/>
              <a:ext cx="230" cy="338"/>
            </a:xfrm>
            <a:prstGeom prst="straightConnector1">
              <a:avLst/>
            </a:prstGeom>
            <a:noFill/>
            <a:ln w="9525">
              <a:solidFill>
                <a:schemeClr val="tx1"/>
              </a:solidFill>
              <a:round/>
              <a:headEnd/>
              <a:tailEnd type="triangle" w="med" len="med"/>
            </a:ln>
            <a:effectLst/>
          </p:spPr>
        </p:cxnSp>
        <p:sp>
          <p:nvSpPr>
            <p:cNvPr id="313372" name="Text Box 28"/>
            <p:cNvSpPr txBox="1">
              <a:spLocks noChangeArrowheads="1"/>
            </p:cNvSpPr>
            <p:nvPr/>
          </p:nvSpPr>
          <p:spPr bwMode="auto">
            <a:xfrm>
              <a:off x="1352" y="1200"/>
              <a:ext cx="576" cy="174"/>
            </a:xfrm>
            <a:prstGeom prst="rect">
              <a:avLst/>
            </a:prstGeom>
            <a:noFill/>
            <a:ln w="9525">
              <a:noFill/>
              <a:miter lim="800000"/>
              <a:headEnd/>
              <a:tailEnd/>
            </a:ln>
            <a:effectLst/>
          </p:spPr>
          <p:txBody>
            <a:bodyPr>
              <a:spAutoFit/>
            </a:bodyPr>
            <a:lstStyle/>
            <a:p>
              <a:pPr algn="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indicate</a:t>
              </a:r>
            </a:p>
          </p:txBody>
        </p:sp>
        <p:sp>
          <p:nvSpPr>
            <p:cNvPr id="313373" name="Text Box 29"/>
            <p:cNvSpPr txBox="1">
              <a:spLocks noChangeArrowheads="1"/>
            </p:cNvSpPr>
            <p:nvPr/>
          </p:nvSpPr>
          <p:spPr bwMode="auto">
            <a:xfrm>
              <a:off x="2736" y="1208"/>
              <a:ext cx="576" cy="17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contain</a:t>
              </a:r>
            </a:p>
          </p:txBody>
        </p:sp>
        <p:sp>
          <p:nvSpPr>
            <p:cNvPr id="313374" name="Text Box 30"/>
            <p:cNvSpPr txBox="1">
              <a:spLocks noChangeArrowheads="1"/>
            </p:cNvSpPr>
            <p:nvPr/>
          </p:nvSpPr>
          <p:spPr bwMode="auto">
            <a:xfrm>
              <a:off x="2880" y="1817"/>
              <a:ext cx="720" cy="17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supported by</a:t>
              </a:r>
            </a:p>
          </p:txBody>
        </p:sp>
        <p:sp>
          <p:nvSpPr>
            <p:cNvPr id="313375" name="Text Box 31"/>
            <p:cNvSpPr txBox="1">
              <a:spLocks noChangeArrowheads="1"/>
            </p:cNvSpPr>
            <p:nvPr/>
          </p:nvSpPr>
          <p:spPr bwMode="auto">
            <a:xfrm>
              <a:off x="2880" y="2401"/>
              <a:ext cx="720" cy="17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achieved by</a:t>
              </a:r>
            </a:p>
          </p:txBody>
        </p:sp>
        <p:sp>
          <p:nvSpPr>
            <p:cNvPr id="313376" name="Text Box 32"/>
            <p:cNvSpPr txBox="1">
              <a:spLocks noChangeArrowheads="1"/>
            </p:cNvSpPr>
            <p:nvPr/>
          </p:nvSpPr>
          <p:spPr bwMode="auto">
            <a:xfrm>
              <a:off x="2880" y="2977"/>
              <a:ext cx="720" cy="17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organized by</a:t>
              </a:r>
            </a:p>
          </p:txBody>
        </p:sp>
        <p:sp>
          <p:nvSpPr>
            <p:cNvPr id="313377" name="Text Box 33"/>
            <p:cNvSpPr txBox="1">
              <a:spLocks noChangeArrowheads="1"/>
            </p:cNvSpPr>
            <p:nvPr/>
          </p:nvSpPr>
          <p:spPr bwMode="auto">
            <a:xfrm>
              <a:off x="1488" y="2977"/>
              <a:ext cx="720" cy="174"/>
            </a:xfrm>
            <a:prstGeom prst="rect">
              <a:avLst/>
            </a:prstGeom>
            <a:noFill/>
            <a:ln w="9525">
              <a:noFill/>
              <a:miter lim="800000"/>
              <a:headEnd/>
              <a:tailEnd/>
            </a:ln>
            <a:effectLst/>
          </p:spPr>
          <p:txBody>
            <a:bodyPr>
              <a:spAutoFit/>
            </a:bodyPr>
            <a:lstStyle/>
            <a:p>
              <a:pPr algn="r" eaLnBrk="0" hangingPunct="0">
                <a:lnSpc>
                  <a:spcPct val="74000"/>
                </a:lnSpc>
                <a:spcBef>
                  <a:spcPct val="50000"/>
                </a:spcBef>
                <a:buClr>
                  <a:srgbClr val="000000"/>
                </a:buClr>
                <a:buSzPct val="100000"/>
                <a:buFont typeface="Times New Roman" pitchFamily="18" charset="0"/>
                <a:buNone/>
              </a:pPr>
              <a:r>
                <a:rPr lang="en-US" sz="1400">
                  <a:ea typeface="Arial Unicode MS" pitchFamily="34" charset="-128"/>
                  <a:cs typeface="Arial Unicode MS" pitchFamily="34" charset="-128"/>
                </a:rPr>
                <a:t>address</a:t>
              </a: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p:cNvSpPr>
          <p:nvPr>
            <p:ph type="title"/>
          </p:nvPr>
        </p:nvSpPr>
        <p:spPr>
          <a:xfrm>
            <a:off x="160338" y="228600"/>
            <a:ext cx="88312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models and process areas</a:t>
            </a:r>
          </a:p>
        </p:txBody>
      </p:sp>
      <p:graphicFrame>
        <p:nvGraphicFramePr>
          <p:cNvPr id="315395" name="Group 3"/>
          <p:cNvGraphicFramePr>
            <a:graphicFrameLocks noGrp="1"/>
          </p:cNvGraphicFramePr>
          <p:nvPr/>
        </p:nvGraphicFramePr>
        <p:xfrm>
          <a:off x="495300" y="1295400"/>
          <a:ext cx="8153400" cy="5187696"/>
        </p:xfrm>
        <a:graphic>
          <a:graphicData uri="http://schemas.openxmlformats.org/drawingml/2006/table">
            <a:tbl>
              <a:tblPr/>
              <a:tblGrid>
                <a:gridCol w="3886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032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Levels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Gill Sans MT" pitchFamily="34" charset="0"/>
                        </a:rPr>
                        <a:t>Process Areas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1 - Initial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No processes identified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55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2 – Phase Definition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Policy and Goals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Planning</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Techniques and Methods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Environment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3 - Integration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Organization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Training Program</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Life Cycle and Integration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Control and Monitor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4 – Management and Measurement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Peer Reviews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Measurement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Software Quality Evaluation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5 - Optimization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Defect Prevention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Quality Control</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Process Optimization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a:xfrm>
            <a:off x="152400" y="152400"/>
            <a:ext cx="8223250" cy="762000"/>
          </a:xfrm>
          <a:noFill/>
          <a:ln/>
        </p:spPr>
        <p:txBody>
          <a:bodyPr/>
          <a:lstStyle/>
          <a:p>
            <a:pPr>
              <a:lnSpc>
                <a:spcPct val="92000"/>
              </a:lnSpc>
            </a:pPr>
            <a:r>
              <a:rPr lang="en-US"/>
              <a:t>Assumptions</a:t>
            </a:r>
          </a:p>
        </p:txBody>
      </p:sp>
      <p:sp>
        <p:nvSpPr>
          <p:cNvPr id="192515" name="Rectangle 3"/>
          <p:cNvSpPr>
            <a:spLocks noGrp="1"/>
          </p:cNvSpPr>
          <p:nvPr>
            <p:ph type="body" idx="1"/>
          </p:nvPr>
        </p:nvSpPr>
        <p:spPr>
          <a:xfrm>
            <a:off x="311150" y="1066800"/>
            <a:ext cx="8528050" cy="5181600"/>
          </a:xfrm>
          <a:noFill/>
          <a:ln/>
        </p:spPr>
        <p:txBody>
          <a:bodyPr>
            <a:normAutofit fontScale="70000" lnSpcReduction="20000"/>
          </a:bodyPr>
          <a:lstStyle/>
          <a:p>
            <a:pPr algn="just">
              <a:lnSpc>
                <a:spcPct val="102000"/>
              </a:lnSpc>
            </a:pPr>
            <a:endParaRPr lang="en-US" sz="1400">
              <a:latin typeface="Trebuchet MS" pitchFamily="34" charset="0"/>
            </a:endParaRPr>
          </a:p>
          <a:p>
            <a:pPr algn="just">
              <a:lnSpc>
                <a:spcPct val="102000"/>
              </a:lnSpc>
            </a:pPr>
            <a:endParaRPr lang="en-US" sz="1400">
              <a:latin typeface="Trebuchet MS" pitchFamily="34" charset="0"/>
            </a:endParaRPr>
          </a:p>
          <a:p>
            <a:pPr algn="just">
              <a:lnSpc>
                <a:spcPct val="102000"/>
              </a:lnSpc>
            </a:pPr>
            <a:r>
              <a:rPr lang="en-US"/>
              <a:t>In developing any type of plan certain assumptions exist</a:t>
            </a:r>
          </a:p>
          <a:p>
            <a:pPr lvl="1" algn="just">
              <a:lnSpc>
                <a:spcPct val="102000"/>
              </a:lnSpc>
            </a:pPr>
            <a:r>
              <a:rPr lang="en-US"/>
              <a:t>For example if a software system requires a newly developed </a:t>
            </a:r>
            <a:br>
              <a:rPr lang="en-US"/>
            </a:br>
            <a:r>
              <a:rPr lang="en-US"/>
              <a:t>piece of hardware, an assumption could be that the hardware </a:t>
            </a:r>
            <a:br>
              <a:rPr lang="en-US"/>
            </a:br>
            <a:r>
              <a:rPr lang="en-US"/>
              <a:t>would be available on a specific date</a:t>
            </a:r>
          </a:p>
          <a:p>
            <a:pPr algn="just">
              <a:lnSpc>
                <a:spcPct val="102000"/>
              </a:lnSpc>
            </a:pPr>
            <a:r>
              <a:rPr lang="en-US"/>
              <a:t>The test plan would then be constructed based on that assumption</a:t>
            </a:r>
          </a:p>
          <a:p>
            <a:pPr algn="just">
              <a:lnSpc>
                <a:spcPct val="102000"/>
              </a:lnSpc>
            </a:pPr>
            <a:r>
              <a:rPr lang="en-US"/>
              <a:t>It is important that assumptions be documented for two reasons:</a:t>
            </a:r>
          </a:p>
          <a:p>
            <a:pPr lvl="1" algn="just">
              <a:lnSpc>
                <a:spcPct val="102000"/>
              </a:lnSpc>
            </a:pPr>
            <a:r>
              <a:rPr lang="en-US"/>
              <a:t>The first is to assure that they are effectively incorporated </a:t>
            </a:r>
            <a:br>
              <a:rPr lang="en-US"/>
            </a:br>
            <a:r>
              <a:rPr lang="en-US"/>
              <a:t>into the test plan</a:t>
            </a:r>
          </a:p>
          <a:p>
            <a:pPr lvl="1" algn="just">
              <a:lnSpc>
                <a:spcPct val="102000"/>
              </a:lnSpc>
            </a:pPr>
            <a:r>
              <a:rPr lang="en-US"/>
              <a:t>The second is so that they can be monitored should the </a:t>
            </a:r>
            <a:br>
              <a:rPr lang="en-US"/>
            </a:br>
            <a:r>
              <a:rPr lang="en-US"/>
              <a:t>event included in the assumption not occur. For example</a:t>
            </a:r>
            <a:br>
              <a:rPr lang="en-US"/>
            </a:br>
            <a:r>
              <a:rPr lang="en-US"/>
              <a:t>hardware that was supposed to be available on a certain date, </a:t>
            </a:r>
            <a:br>
              <a:rPr lang="en-US"/>
            </a:br>
            <a:r>
              <a:rPr lang="en-US"/>
              <a:t>will not be available until three months later</a:t>
            </a:r>
          </a:p>
          <a:p>
            <a:pPr algn="just">
              <a:lnSpc>
                <a:spcPct val="102000"/>
              </a:lnSpc>
            </a:pPr>
            <a:r>
              <a:rPr lang="en-US"/>
              <a:t>This could significantly change the sequence and type of testing that occurs</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17443" name="Rectangle 3"/>
          <p:cNvSpPr>
            <a:spLocks noGrp="1"/>
          </p:cNvSpPr>
          <p:nvPr>
            <p:ph type="body" idx="1"/>
          </p:nvPr>
        </p:nvSpPr>
        <p:spPr>
          <a:xfrm>
            <a:off x="239713" y="1295400"/>
            <a:ext cx="8674100" cy="4343400"/>
          </a:xfrm>
          <a:ln/>
        </p:spPr>
        <p:txBody>
          <a:bodyPr lIns="0" tIns="0" rIns="0" bIns="0"/>
          <a:lstStyle/>
          <a:p>
            <a:pPr marL="228600" indent="-228600" algn="just">
              <a:lnSpc>
                <a:spcPct val="14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1: Initial</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Testing is a chaotic, undefined process and considered to be a part </a:t>
            </a:r>
            <a:br>
              <a:rPr lang="en-GB" sz="1800"/>
            </a:br>
            <a:r>
              <a:rPr lang="en-GB" sz="1800"/>
              <a:t>of debugging</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objective of testing at this level is to show that no serious </a:t>
            </a:r>
            <a:br>
              <a:rPr lang="en-GB" sz="1800"/>
            </a:br>
            <a:r>
              <a:rPr lang="en-GB" sz="1800"/>
              <a:t>anomalies occur during software execution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Software quality evaluation and defect related risk assessment </a:t>
            </a:r>
            <a:br>
              <a:rPr lang="en-GB" sz="1800"/>
            </a:br>
            <a:r>
              <a:rPr lang="en-GB" sz="1800"/>
              <a:t>does not take place and software products are released with poor quality</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Within the test process, there is a lack of resources, support </a:t>
            </a:r>
            <a:br>
              <a:rPr lang="en-GB" sz="1800"/>
            </a:br>
            <a:r>
              <a:rPr lang="en-GB" sz="1800"/>
              <a:t>tools and qualified testers</a:t>
            </a:r>
          </a:p>
        </p:txBody>
      </p:sp>
      <p:sp>
        <p:nvSpPr>
          <p:cNvPr id="31744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p:cNvSpPr>
          <p:nvPr>
            <p:ph type="body" idx="1"/>
          </p:nvPr>
        </p:nvSpPr>
        <p:spPr>
          <a:xfrm>
            <a:off x="228600" y="1447800"/>
            <a:ext cx="8674100" cy="4267200"/>
          </a:xfrm>
          <a:ln/>
        </p:spPr>
        <p:txBody>
          <a:bodyPr lIns="0" tIns="0" rIns="0" bIns="0"/>
          <a:lstStyle/>
          <a:p>
            <a:pPr marL="228600" indent="-228600" algn="just">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2: Phase Definition</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test process is seen as a clear, defined process separated from debugging</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plans are established and contain a definition of the test strategy</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techniques are applied to derive and select test cases </a:t>
            </a:r>
            <a:br>
              <a:rPr lang="en-GB" sz="1800"/>
            </a:br>
            <a:r>
              <a:rPr lang="en-GB" sz="1800"/>
              <a:t>from requirements specifications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main objective of testing is to verify that the specified </a:t>
            </a:r>
            <a:br>
              <a:rPr lang="en-GB" sz="1800"/>
            </a:br>
            <a:r>
              <a:rPr lang="en-GB" sz="1800"/>
              <a:t>requirements are satisfied</a:t>
            </a:r>
          </a:p>
        </p:txBody>
      </p:sp>
      <p:sp>
        <p:nvSpPr>
          <p:cNvPr id="319491"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19492"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1949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p:cNvSpPr>
          <p:nvPr>
            <p:ph type="body" idx="1"/>
          </p:nvPr>
        </p:nvSpPr>
        <p:spPr>
          <a:xfrm>
            <a:off x="228600" y="1492250"/>
            <a:ext cx="8674100" cy="4603750"/>
          </a:xfrm>
          <a:ln/>
        </p:spPr>
        <p:txBody>
          <a:bodyPr lIns="0" tIns="0" rIns="0" bIns="0"/>
          <a:lstStyle/>
          <a:p>
            <a:pPr marL="228600" indent="-228600" algn="just">
              <a:lnSpc>
                <a:spcPct val="13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3: Integration</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Test process is fully integrated in the software development life cycle</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planning is performed at an early stage</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strategy is based on fully documented requirements and </a:t>
            </a:r>
            <a:br>
              <a:rPr lang="en-GB" sz="1800"/>
            </a:br>
            <a:r>
              <a:rPr lang="en-GB" sz="1800"/>
              <a:t>determined by risk considerations</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Testing focuses on invalid inputs and failure situations</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Reviews are performed ad hoc </a:t>
            </a:r>
            <a:r>
              <a:rPr lang="en-GB" sz="1800" err="1"/>
              <a:t>ie</a:t>
            </a:r>
            <a:r>
              <a:rPr lang="en-GB" sz="1800"/>
              <a:t>., not in a consistent or </a:t>
            </a:r>
            <a:br>
              <a:rPr lang="en-GB" sz="1800"/>
            </a:br>
            <a:r>
              <a:rPr lang="en-GB" sz="1800"/>
              <a:t>formal way and not through the entire development life cycle</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test organization exists, testers are perceived as an independent, </a:t>
            </a:r>
            <a:br>
              <a:rPr lang="en-GB" sz="1800"/>
            </a:br>
            <a:r>
              <a:rPr lang="en-GB" sz="1800"/>
              <a:t>professional group.</a:t>
            </a:r>
          </a:p>
        </p:txBody>
      </p:sp>
      <p:sp>
        <p:nvSpPr>
          <p:cNvPr id="321539"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21540"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21541"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body" idx="1"/>
          </p:nvPr>
        </p:nvSpPr>
        <p:spPr>
          <a:xfrm>
            <a:off x="239713" y="1447800"/>
            <a:ext cx="8674100" cy="4419600"/>
          </a:xfrm>
          <a:ln/>
        </p:spPr>
        <p:txBody>
          <a:bodyPr lIns="0" tIns="0" rIns="0" bIns="0"/>
          <a:lstStyle/>
          <a:p>
            <a:pPr marL="228600" indent="-228600" algn="just">
              <a:lnSpc>
                <a:spcPct val="14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4: Management and Measurement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Here, testing is a comprehensively defined and measurable process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Individual test activities are well founded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Document reviews are systematically performed throughout the </a:t>
            </a:r>
            <a:br>
              <a:rPr lang="en-GB" sz="1800"/>
            </a:br>
            <a:r>
              <a:rPr lang="en-GB" sz="1800"/>
              <a:t>entire SDLC and agreed upon selection criteria</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Software products are evaluated using quality factors like reliability, </a:t>
            </a:r>
            <a:br>
              <a:rPr lang="en-GB" sz="1800"/>
            </a:br>
            <a:r>
              <a:rPr lang="en-GB" sz="1800"/>
              <a:t>usability and maintainability</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Cases are gathered, stored and managed in a central database </a:t>
            </a:r>
            <a:br>
              <a:rPr lang="en-GB" sz="1800"/>
            </a:br>
            <a:r>
              <a:rPr lang="en-GB" sz="1800"/>
              <a:t>for later reuse and regression testing  </a:t>
            </a:r>
          </a:p>
        </p:txBody>
      </p:sp>
      <p:sp>
        <p:nvSpPr>
          <p:cNvPr id="323587"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2358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2358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body" idx="1"/>
          </p:nvPr>
        </p:nvSpPr>
        <p:spPr>
          <a:xfrm>
            <a:off x="239713" y="1371600"/>
            <a:ext cx="8674100" cy="4495800"/>
          </a:xfrm>
          <a:ln/>
        </p:spPr>
        <p:txBody>
          <a:bodyPr lIns="0" tIns="0" rIns="0" bIns="0">
            <a:normAutofit fontScale="92500" lnSpcReduction="20000"/>
          </a:bodyPr>
          <a:lstStyle/>
          <a:p>
            <a:pPr marL="228600" indent="-228600" algn="just">
              <a:lnSpc>
                <a:spcPct val="15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5: Optimization, Defect prevention and Quality Control</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Testing is a completely defined process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Costs and test effectiveness are controllable</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techniques are optimized and test process improvement </a:t>
            </a:r>
            <a:br>
              <a:rPr lang="en-GB" sz="1800"/>
            </a:br>
            <a:r>
              <a:rPr lang="en-GB" sz="1800"/>
              <a:t>is continuously pursued</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Defect prevention and quality control are part of the test process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documented procedure is in place for the selection and evaluation </a:t>
            </a:r>
            <a:br>
              <a:rPr lang="en-GB" sz="1800"/>
            </a:br>
            <a:r>
              <a:rPr lang="en-GB" sz="1800"/>
              <a:t>of the test tools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Early defect prevention is the main objective of the test process</a:t>
            </a:r>
          </a:p>
        </p:txBody>
      </p:sp>
      <p:sp>
        <p:nvSpPr>
          <p:cNvPr id="325635" name="Rectangle 3"/>
          <p:cNvSpPr>
            <a:spLocks noGrp="1"/>
          </p:cNvSpPr>
          <p:nvPr>
            <p:ph type="title"/>
          </p:nvPr>
        </p:nvSpPr>
        <p:spPr>
          <a:xfrm>
            <a:off x="2286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TMM Maturity Levels</a:t>
            </a:r>
          </a:p>
        </p:txBody>
      </p:sp>
      <p:sp>
        <p:nvSpPr>
          <p:cNvPr id="325636"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p:cNvSpPr>
          <p:nvPr>
            <p:ph type="title"/>
          </p:nvPr>
        </p:nvSpPr>
        <p:spPr>
          <a:xfrm>
            <a:off x="152400" y="228600"/>
            <a:ext cx="8780463"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27683" name="Rectangle 3"/>
          <p:cNvSpPr>
            <a:spLocks noGrp="1"/>
          </p:cNvSpPr>
          <p:nvPr>
            <p:ph type="body" idx="1"/>
          </p:nvPr>
        </p:nvSpPr>
        <p:spPr>
          <a:xfrm>
            <a:off x="304800" y="1371600"/>
            <a:ext cx="8674100" cy="4343400"/>
          </a:xfrm>
          <a:ln/>
        </p:spPr>
        <p:txBody>
          <a:bodyPr lIns="0" tIns="0" rIns="0" bIns="0"/>
          <a:lstStyle/>
          <a:p>
            <a:pPr marL="228600" indent="-228600">
              <a:lnSpc>
                <a:spcPct val="15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2 : Test Policy and Test Objectives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organization has set up a group responsible for the development </a:t>
            </a:r>
            <a:br>
              <a:rPr lang="en-GB" sz="1800"/>
            </a:br>
            <a:r>
              <a:rPr lang="en-GB" sz="1800"/>
              <a:t>of the test policy and test objectives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It enjoys full management support and has been provided with sufficient funds.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committee defines and documents goals for testing and </a:t>
            </a:r>
            <a:br>
              <a:rPr lang="en-GB" sz="1800"/>
            </a:br>
            <a:r>
              <a:rPr lang="en-GB" sz="1800"/>
              <a:t>debugging and communicates them to all project managers and developers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test objectives are reflected in the test schedule</a:t>
            </a:r>
          </a:p>
        </p:txBody>
      </p:sp>
      <p:sp>
        <p:nvSpPr>
          <p:cNvPr id="32768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p:cNvSpPr>
          <p:nvPr>
            <p:ph type="body" idx="1"/>
          </p:nvPr>
        </p:nvSpPr>
        <p:spPr>
          <a:xfrm>
            <a:off x="239713" y="1371600"/>
            <a:ext cx="8674100" cy="3810000"/>
          </a:xfrm>
          <a:ln/>
        </p:spPr>
        <p:txBody>
          <a:bodyPr lIns="0" tIns="0" rIns="0" bIns="0"/>
          <a:lstStyle/>
          <a:p>
            <a:pPr marL="228600" indent="-228600">
              <a:lnSpc>
                <a:spcPct val="18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2 : Test Planning</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group for test planning has been established</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test schedule template has been developed and distributed </a:t>
            </a:r>
            <a:br>
              <a:rPr lang="en-GB" sz="1800"/>
            </a:br>
            <a:r>
              <a:rPr lang="en-GB" sz="1800"/>
              <a:t>to all project managers and developers</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Basic planning tools have been evaluated, recommended and purchased</a:t>
            </a:r>
          </a:p>
        </p:txBody>
      </p:sp>
      <p:sp>
        <p:nvSpPr>
          <p:cNvPr id="329731" name="Rectangle 3"/>
          <p:cNvSpPr>
            <a:spLocks noGrp="1"/>
          </p:cNvSpPr>
          <p:nvPr>
            <p:ph type="title"/>
          </p:nvPr>
        </p:nvSpPr>
        <p:spPr>
          <a:xfrm>
            <a:off x="363538" y="0"/>
            <a:ext cx="87804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29732"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2973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p:cNvSpPr>
          <p:nvPr>
            <p:ph type="body" idx="1"/>
          </p:nvPr>
        </p:nvSpPr>
        <p:spPr>
          <a:xfrm>
            <a:off x="152400" y="1371600"/>
            <a:ext cx="8674100" cy="4981575"/>
          </a:xfrm>
          <a:ln/>
        </p:spPr>
        <p:txBody>
          <a:bodyPr lIns="0" tIns="0" rIns="0" bIns="0"/>
          <a:lstStyle/>
          <a:p>
            <a:pPr marL="228600" indent="-228600">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2 : Test Techniques and Test methods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company wide test technology group has been set up </a:t>
            </a:r>
            <a:br>
              <a:rPr lang="en-GB" sz="1800"/>
            </a:br>
            <a:r>
              <a:rPr lang="en-GB" sz="1800"/>
              <a:t>to develop, evaluate and recommend a set of basic test </a:t>
            </a:r>
            <a:br>
              <a:rPr lang="en-GB" sz="1800"/>
            </a:br>
            <a:r>
              <a:rPr lang="en-GB" sz="1800"/>
              <a:t>techniques and methods. Ex: individual black box and </a:t>
            </a:r>
            <a:br>
              <a:rPr lang="en-GB" sz="1800"/>
            </a:br>
            <a:r>
              <a:rPr lang="en-GB" sz="1800"/>
              <a:t>white box techniques, distinction between different levels etc.,</a:t>
            </a:r>
          </a:p>
          <a:p>
            <a:pPr marL="228600" indent="-228600">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issue of adequate tool support is also been addressed by the group</a:t>
            </a:r>
          </a:p>
        </p:txBody>
      </p:sp>
      <p:sp>
        <p:nvSpPr>
          <p:cNvPr id="331779" name="Rectangle 3"/>
          <p:cNvSpPr>
            <a:spLocks noGrp="1"/>
          </p:cNvSpPr>
          <p:nvPr>
            <p:ph type="title"/>
          </p:nvPr>
        </p:nvSpPr>
        <p:spPr>
          <a:xfrm>
            <a:off x="152400" y="0"/>
            <a:ext cx="8780463"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31780"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31781"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p:cNvSpPr>
          <p:nvPr>
            <p:ph type="body" idx="1"/>
          </p:nvPr>
        </p:nvSpPr>
        <p:spPr>
          <a:xfrm>
            <a:off x="152400" y="1371600"/>
            <a:ext cx="8674100" cy="4495800"/>
          </a:xfrm>
          <a:ln/>
        </p:spPr>
        <p:txBody>
          <a:bodyPr lIns="0" tIns="0" rIns="0" bIns="0"/>
          <a:lstStyle/>
          <a:p>
            <a:pPr marL="228600" indent="-228600">
              <a:lnSpc>
                <a:spcPct val="14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3 : Test Organization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company wide test group has been built up with the </a:t>
            </a:r>
            <a:br>
              <a:rPr lang="en-GB" sz="1800"/>
            </a:br>
            <a:r>
              <a:rPr lang="en-GB" sz="1800"/>
              <a:t>necessary management support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Test process rules and duties are defined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Well trained and motivated members of staff are in this group</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communication channels used by the test group allow </a:t>
            </a:r>
            <a:br>
              <a:rPr lang="en-GB" sz="1800"/>
            </a:br>
            <a:r>
              <a:rPr lang="en-GB" sz="1800"/>
              <a:t>direct involvement of users and customers in the test process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User wishes, worries, and requirements are gathered, </a:t>
            </a:r>
            <a:br>
              <a:rPr lang="en-GB" sz="1800"/>
            </a:br>
            <a:r>
              <a:rPr lang="en-GB" sz="1800"/>
              <a:t>documented and incorporated in the test process</a:t>
            </a:r>
          </a:p>
        </p:txBody>
      </p:sp>
      <p:sp>
        <p:nvSpPr>
          <p:cNvPr id="333827" name="Rectangle 3"/>
          <p:cNvSpPr>
            <a:spLocks noGrp="1"/>
          </p:cNvSpPr>
          <p:nvPr>
            <p:ph type="title"/>
          </p:nvPr>
        </p:nvSpPr>
        <p:spPr>
          <a:xfrm>
            <a:off x="363538" y="152400"/>
            <a:ext cx="87804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33828" name="Text Box 4"/>
          <p:cNvSpPr txBox="1">
            <a:spLocks noChangeArrowheads="1"/>
          </p:cNvSpPr>
          <p:nvPr/>
        </p:nvSpPr>
        <p:spPr bwMode="auto">
          <a:xfrm>
            <a:off x="3048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3382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body" idx="1"/>
          </p:nvPr>
        </p:nvSpPr>
        <p:spPr>
          <a:xfrm>
            <a:off x="228600" y="1295400"/>
            <a:ext cx="8674100" cy="4981575"/>
          </a:xfrm>
          <a:ln/>
        </p:spPr>
        <p:txBody>
          <a:bodyPr lIns="0" tIns="0" rIns="0" bIns="0"/>
          <a:lstStyle/>
          <a:p>
            <a:pPr marL="228600" indent="-228600" algn="just">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3 : Test Training Program</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Management has set up a training program, taking into </a:t>
            </a:r>
            <a:br>
              <a:rPr lang="en-GB" sz="1800"/>
            </a:br>
            <a:r>
              <a:rPr lang="en-GB" sz="1800"/>
              <a:t>consideration training objectives and plans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training group has been established in the organization, </a:t>
            </a:r>
            <a:br>
              <a:rPr lang="en-GB" sz="1800"/>
            </a:br>
            <a:r>
              <a:rPr lang="en-GB" sz="1800"/>
              <a:t>equipped with all necessary tools, premises and materials</a:t>
            </a:r>
          </a:p>
        </p:txBody>
      </p:sp>
      <p:sp>
        <p:nvSpPr>
          <p:cNvPr id="335875" name="Rectangle 3"/>
          <p:cNvSpPr>
            <a:spLocks noGrp="1"/>
          </p:cNvSpPr>
          <p:nvPr>
            <p:ph type="title"/>
          </p:nvPr>
        </p:nvSpPr>
        <p:spPr>
          <a:xfrm>
            <a:off x="363538" y="0"/>
            <a:ext cx="87804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35876"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35877"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p:nvPr>
        </p:nvSpPr>
        <p:spPr>
          <a:xfrm>
            <a:off x="152400" y="152400"/>
            <a:ext cx="8223250" cy="762000"/>
          </a:xfrm>
          <a:noFill/>
          <a:ln/>
        </p:spPr>
        <p:txBody>
          <a:bodyPr/>
          <a:lstStyle/>
          <a:p>
            <a:r>
              <a:rPr lang="en-US"/>
              <a:t>People Issues</a:t>
            </a:r>
          </a:p>
        </p:txBody>
      </p:sp>
      <p:sp>
        <p:nvSpPr>
          <p:cNvPr id="194563" name="Rectangle 3"/>
          <p:cNvSpPr>
            <a:spLocks noGrp="1"/>
          </p:cNvSpPr>
          <p:nvPr>
            <p:ph type="body" idx="1"/>
          </p:nvPr>
        </p:nvSpPr>
        <p:spPr>
          <a:xfrm>
            <a:off x="457200" y="1066800"/>
            <a:ext cx="8223250" cy="4524375"/>
          </a:xfrm>
          <a:noFill/>
          <a:ln/>
        </p:spPr>
        <p:txBody>
          <a:bodyPr>
            <a:normAutofit fontScale="85000" lnSpcReduction="10000"/>
          </a:bodyPr>
          <a:lstStyle/>
          <a:p>
            <a:pPr algn="just">
              <a:lnSpc>
                <a:spcPct val="142000"/>
              </a:lnSpc>
            </a:pPr>
            <a:endParaRPr lang="en-US">
              <a:latin typeface="Trebuchet MS" pitchFamily="34" charset="0"/>
            </a:endParaRPr>
          </a:p>
          <a:p>
            <a:pPr algn="just">
              <a:lnSpc>
                <a:spcPct val="142000"/>
              </a:lnSpc>
            </a:pPr>
            <a:r>
              <a:rPr lang="en-US"/>
              <a:t>People issues tend to be both political and personal</a:t>
            </a:r>
          </a:p>
          <a:p>
            <a:pPr algn="just">
              <a:lnSpc>
                <a:spcPct val="142000"/>
              </a:lnSpc>
            </a:pPr>
            <a:r>
              <a:rPr lang="en-US"/>
              <a:t>The people issues include: who should run the project, </a:t>
            </a:r>
            <a:br>
              <a:rPr lang="en-US"/>
            </a:br>
            <a:r>
              <a:rPr lang="en-US"/>
              <a:t>who can make decisions, and which organizational </a:t>
            </a:r>
            <a:br>
              <a:rPr lang="en-US"/>
            </a:br>
            <a:r>
              <a:rPr lang="en-US"/>
              <a:t>group has authority to decide requirements</a:t>
            </a:r>
          </a:p>
          <a:p>
            <a:pPr algn="just">
              <a:lnSpc>
                <a:spcPct val="142000"/>
              </a:lnSpc>
            </a:pPr>
            <a:endParaRPr lang="en-US"/>
          </a:p>
        </p:txBody>
      </p:sp>
      <p:sp>
        <p:nvSpPr>
          <p:cNvPr id="194564"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body" idx="1"/>
          </p:nvPr>
        </p:nvSpPr>
        <p:spPr>
          <a:xfrm>
            <a:off x="239713" y="1295400"/>
            <a:ext cx="8674100" cy="3581400"/>
          </a:xfrm>
          <a:ln/>
        </p:spPr>
        <p:txBody>
          <a:bodyPr lIns="0" tIns="0" rIns="0" bIns="0"/>
          <a:lstStyle/>
          <a:p>
            <a:pPr marL="228600" indent="-228600">
              <a:lnSpc>
                <a:spcPct val="15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Level – 3 : Monitoring and Control</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organization has defined mechanisms and objectives </a:t>
            </a:r>
            <a:br>
              <a:rPr lang="en-GB" sz="1800"/>
            </a:br>
            <a:r>
              <a:rPr lang="en-GB" sz="1800"/>
              <a:t>for test process control and monitoring.</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Principal process related measurements are defined and documented.</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In case of significant deviations from the test plan, </a:t>
            </a:r>
            <a:br>
              <a:rPr lang="en-GB" sz="1800"/>
            </a:br>
            <a:r>
              <a:rPr lang="en-GB" sz="1800"/>
              <a:t>correction measures and contingency plans have been </a:t>
            </a:r>
            <a:br>
              <a:rPr lang="en-GB" sz="1800"/>
            </a:br>
            <a:r>
              <a:rPr lang="en-GB" sz="1800"/>
              <a:t>developed and documented</a:t>
            </a:r>
          </a:p>
        </p:txBody>
      </p:sp>
      <p:sp>
        <p:nvSpPr>
          <p:cNvPr id="337923" name="Rectangle 3"/>
          <p:cNvSpPr>
            <a:spLocks noGrp="1"/>
          </p:cNvSpPr>
          <p:nvPr>
            <p:ph type="title"/>
          </p:nvPr>
        </p:nvSpPr>
        <p:spPr>
          <a:xfrm>
            <a:off x="152400" y="0"/>
            <a:ext cx="8780463"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Maturity Goals and Maturity Sub-goals</a:t>
            </a:r>
          </a:p>
        </p:txBody>
      </p:sp>
      <p:sp>
        <p:nvSpPr>
          <p:cNvPr id="337924"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p:nvPr>
        </p:nvSpPr>
        <p:spPr>
          <a:xfrm>
            <a:off x="152400" y="177800"/>
            <a:ext cx="8382000" cy="6365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Process Improvement (TPI)</a:t>
            </a:r>
          </a:p>
        </p:txBody>
      </p:sp>
      <p:sp>
        <p:nvSpPr>
          <p:cNvPr id="339971" name="Rectangle 3"/>
          <p:cNvSpPr>
            <a:spLocks noGrp="1"/>
          </p:cNvSpPr>
          <p:nvPr>
            <p:ph type="body" idx="1"/>
          </p:nvPr>
        </p:nvSpPr>
        <p:spPr>
          <a:xfrm>
            <a:off x="239713" y="1143000"/>
            <a:ext cx="8674100" cy="4981575"/>
          </a:xfrm>
          <a:ln/>
        </p:spPr>
        <p:txBody>
          <a:bodyPr lIns="0" tIns="0" rIns="0" bIns="0"/>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Test Process Improvement model serves to assess the </a:t>
            </a:r>
            <a:br>
              <a:rPr lang="en-GB" sz="1800"/>
            </a:br>
            <a:r>
              <a:rPr lang="en-GB" sz="1800"/>
              <a:t>maturity of the test processes within an organization and </a:t>
            </a:r>
            <a:br>
              <a:rPr lang="en-GB" sz="1800"/>
            </a:br>
            <a:r>
              <a:rPr lang="en-GB" sz="1800"/>
              <a:t>supports step wise process improvement</a:t>
            </a:r>
          </a:p>
        </p:txBody>
      </p:sp>
      <p:pic>
        <p:nvPicPr>
          <p:cNvPr id="339972" name="Picture 4"/>
          <p:cNvPicPr>
            <a:picLocks noChangeAspect="1" noChangeArrowheads="1"/>
          </p:cNvPicPr>
          <p:nvPr/>
        </p:nvPicPr>
        <p:blipFill>
          <a:blip r:embed="rId3" cstate="print"/>
          <a:srcRect/>
          <a:stretch>
            <a:fillRect/>
          </a:stretch>
        </p:blipFill>
        <p:spPr bwMode="auto">
          <a:xfrm>
            <a:off x="1752600" y="3124200"/>
            <a:ext cx="5638800" cy="2895600"/>
          </a:xfrm>
          <a:prstGeom prst="rect">
            <a:avLst/>
          </a:prstGeom>
          <a:noFill/>
          <a:ln w="9525">
            <a:noFill/>
            <a:round/>
            <a:headEnd/>
            <a:tailEnd/>
          </a:ln>
          <a:effectLst/>
        </p:spPr>
      </p:pic>
      <p:sp>
        <p:nvSpPr>
          <p:cNvPr id="33997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p:cNvSpPr>
          <p:nvPr>
            <p:ph type="body" idx="1"/>
          </p:nvPr>
        </p:nvSpPr>
        <p:spPr>
          <a:xfrm>
            <a:off x="228600" y="1295400"/>
            <a:ext cx="8674100" cy="41910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Process Improvement (TPI) model supports the </a:t>
            </a:r>
            <a:br>
              <a:rPr lang="en-GB"/>
            </a:br>
            <a:r>
              <a:rPr lang="en-GB"/>
              <a:t>improvement of the test processes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model offers insight in the “maturity” of the test processes </a:t>
            </a:r>
            <a:br>
              <a:rPr lang="en-GB"/>
            </a:br>
            <a:r>
              <a:rPr lang="en-GB"/>
              <a:t>within the organization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This model helps to define gradual and controllable improvement steps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model considers different aspects of the testing process. </a:t>
            </a:r>
            <a:br>
              <a:rPr lang="en-GB"/>
            </a:br>
            <a:r>
              <a:rPr lang="en-GB"/>
              <a:t>For Ex: the use of the test tools, design techniques </a:t>
            </a:r>
            <a:br>
              <a:rPr lang="en-GB"/>
            </a:br>
            <a:r>
              <a:rPr lang="en-GB"/>
              <a:t>and reporting. These are called as </a:t>
            </a:r>
            <a:r>
              <a:rPr lang="en-GB" b="1"/>
              <a:t>Key areas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Every key area can be classified into </a:t>
            </a:r>
            <a:r>
              <a:rPr lang="en-GB" b="1"/>
              <a:t>levels</a:t>
            </a:r>
            <a:r>
              <a:rPr lang="en-GB"/>
              <a:t> of maturity</a:t>
            </a:r>
          </a:p>
        </p:txBody>
      </p:sp>
      <p:sp>
        <p:nvSpPr>
          <p:cNvPr id="342019" name="Rectangle 3"/>
          <p:cNvSpPr>
            <a:spLocks noGrp="1"/>
          </p:cNvSpPr>
          <p:nvPr>
            <p:ph type="title"/>
          </p:nvPr>
        </p:nvSpPr>
        <p:spPr>
          <a:xfrm>
            <a:off x="228600" y="0"/>
            <a:ext cx="8382000" cy="6365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Process Improvement (TPI)</a:t>
            </a:r>
          </a:p>
        </p:txBody>
      </p:sp>
      <p:sp>
        <p:nvSpPr>
          <p:cNvPr id="342020"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42021"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body" idx="1"/>
          </p:nvPr>
        </p:nvSpPr>
        <p:spPr>
          <a:xfrm>
            <a:off x="241300" y="1371600"/>
            <a:ext cx="8674100" cy="41910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TPI model has 20 key areas and all are not equally </a:t>
            </a:r>
            <a:br>
              <a:rPr lang="en-GB"/>
            </a:br>
            <a:r>
              <a:rPr lang="en-GB"/>
              <a:t>important for the performance of whole test process </a:t>
            </a:r>
            <a:br>
              <a:rPr lang="en-GB"/>
            </a:br>
            <a:r>
              <a:rPr lang="en-GB"/>
              <a:t>and some dependencies exist between different key areas and levels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this, Test Maturity Matrix is used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way key areas are organized within a test process </a:t>
            </a:r>
            <a:br>
              <a:rPr lang="en-GB"/>
            </a:br>
            <a:r>
              <a:rPr lang="en-GB"/>
              <a:t>determines the maturity of the process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order to enable insight in the state of the key areas, the </a:t>
            </a:r>
            <a:br>
              <a:rPr lang="en-GB"/>
            </a:br>
            <a:r>
              <a:rPr lang="en-GB"/>
              <a:t>model offers </a:t>
            </a:r>
            <a:r>
              <a:rPr lang="en-GB" b="1"/>
              <a:t>Levels</a:t>
            </a:r>
            <a:r>
              <a:rPr lang="en-GB"/>
              <a:t> (from A to B to C etc.)</a:t>
            </a:r>
          </a:p>
        </p:txBody>
      </p:sp>
      <p:sp>
        <p:nvSpPr>
          <p:cNvPr id="344067" name="Rectangle 3"/>
          <p:cNvSpPr>
            <a:spLocks noGrp="1"/>
          </p:cNvSpPr>
          <p:nvPr>
            <p:ph type="title"/>
          </p:nvPr>
        </p:nvSpPr>
        <p:spPr>
          <a:xfrm>
            <a:off x="152400" y="0"/>
            <a:ext cx="8382000" cy="6365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Process Improvement (TPI)</a:t>
            </a:r>
          </a:p>
        </p:txBody>
      </p:sp>
      <p:sp>
        <p:nvSpPr>
          <p:cNvPr id="34406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4406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p:cNvSpPr>
          <p:nvPr>
            <p:ph type="title"/>
          </p:nvPr>
        </p:nvSpPr>
        <p:spPr>
          <a:xfrm>
            <a:off x="152400" y="0"/>
            <a:ext cx="80772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Process Improvement (TPI)</a:t>
            </a:r>
          </a:p>
        </p:txBody>
      </p:sp>
      <p:sp>
        <p:nvSpPr>
          <p:cNvPr id="346115" name="Rectangle 3"/>
          <p:cNvSpPr>
            <a:spLocks noGrp="1"/>
          </p:cNvSpPr>
          <p:nvPr>
            <p:ph type="body" idx="1"/>
          </p:nvPr>
        </p:nvSpPr>
        <p:spPr>
          <a:xfrm>
            <a:off x="241300" y="1447800"/>
            <a:ext cx="8674100" cy="4572000"/>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For example, for the key area Reporting the levels are:</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defects found are reported</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is also reporting on the progress of the test process and</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risks for the system are described and recommendations are given</a:t>
            </a:r>
            <a:r>
              <a:rPr lang="en-GB" sz="2000"/>
              <a:t> </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level consists of certain requirements for the key area.</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One or more Checkpoints</a:t>
            </a:r>
            <a:r>
              <a:rPr lang="en-GB"/>
              <a:t> are used in levels to determine the strengths and weakness of a test process </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requirements (checkpoint) of a certain level also compromises the requirements of lower levels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346116"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46117"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2" name="Picture 2"/>
          <p:cNvPicPr>
            <a:picLocks noChangeAspect="1" noChangeArrowheads="1"/>
          </p:cNvPicPr>
          <p:nvPr/>
        </p:nvPicPr>
        <p:blipFill>
          <a:blip r:embed="rId3" cstate="print"/>
          <a:srcRect/>
          <a:stretch>
            <a:fillRect/>
          </a:stretch>
        </p:blipFill>
        <p:spPr bwMode="auto">
          <a:xfrm>
            <a:off x="304800" y="1371600"/>
            <a:ext cx="8534400" cy="4038600"/>
          </a:xfrm>
          <a:prstGeom prst="rect">
            <a:avLst/>
          </a:prstGeom>
          <a:noFill/>
          <a:ln w="9525">
            <a:noFill/>
            <a:round/>
            <a:headEnd/>
            <a:tailEnd/>
          </a:ln>
          <a:effectLst/>
        </p:spPr>
      </p:pic>
      <p:sp>
        <p:nvSpPr>
          <p:cNvPr id="348163" name="Rectangle 3"/>
          <p:cNvSpPr>
            <a:spLocks noGrp="1"/>
          </p:cNvSpPr>
          <p:nvPr>
            <p:ph type="title"/>
          </p:nvPr>
        </p:nvSpPr>
        <p:spPr>
          <a:xfrm>
            <a:off x="152400" y="0"/>
            <a:ext cx="80772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Process Improvement (TPI)</a:t>
            </a:r>
          </a:p>
        </p:txBody>
      </p:sp>
      <p:sp>
        <p:nvSpPr>
          <p:cNvPr id="348164"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a:xfrm>
            <a:off x="147638" y="296863"/>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Checkpoints</a:t>
            </a:r>
          </a:p>
        </p:txBody>
      </p:sp>
      <p:sp>
        <p:nvSpPr>
          <p:cNvPr id="350211" name="Rectangle 3"/>
          <p:cNvSpPr>
            <a:spLocks noGrp="1"/>
          </p:cNvSpPr>
          <p:nvPr>
            <p:ph type="body" idx="1"/>
          </p:nvPr>
        </p:nvSpPr>
        <p:spPr>
          <a:xfrm>
            <a:off x="152400" y="1447800"/>
            <a:ext cx="8761413" cy="48768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order to determine the requirements of certain levels, the checkpoints are used.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requirements are defined in the form of questions </a:t>
            </a:r>
            <a:br>
              <a:rPr lang="en-GB"/>
            </a:br>
            <a:r>
              <a:rPr lang="en-GB"/>
              <a:t>that needs to be answered positively in order to reach certain level</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Based on the checkpoint, a test process has been assessed </a:t>
            </a:r>
            <a:br>
              <a:rPr lang="en-GB"/>
            </a:br>
            <a:r>
              <a:rPr lang="en-GB"/>
              <a:t>and for each key area the proper level can be established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Every next level of a key area correspond an improvement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checkpoints are also cumulative: in order to classify for </a:t>
            </a:r>
            <a:br>
              <a:rPr lang="en-GB"/>
            </a:br>
            <a:r>
              <a:rPr lang="en-GB"/>
              <a:t>level B the test process needs to answer positively to </a:t>
            </a:r>
            <a:br>
              <a:rPr lang="en-GB"/>
            </a:br>
            <a:r>
              <a:rPr lang="en-GB"/>
              <a:t>the checkpoints both of level B and of level A</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p:cNvSpPr>
          <p:nvPr>
            <p:ph type="title"/>
          </p:nvPr>
        </p:nvSpPr>
        <p:spPr>
          <a:xfrm>
            <a:off x="211138" y="228600"/>
            <a:ext cx="87804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Example: Checkpoints for Test tools Key area</a:t>
            </a:r>
          </a:p>
        </p:txBody>
      </p:sp>
      <p:sp>
        <p:nvSpPr>
          <p:cNvPr id="352259" name="Rectangle 3"/>
          <p:cNvSpPr>
            <a:spLocks noGrp="1"/>
          </p:cNvSpPr>
          <p:nvPr>
            <p:ph type="body" idx="1"/>
          </p:nvPr>
        </p:nvSpPr>
        <p:spPr>
          <a:xfrm>
            <a:off x="228600" y="1066800"/>
            <a:ext cx="8674100" cy="5376863"/>
          </a:xfrm>
          <a:ln/>
        </p:spPr>
        <p:txBody>
          <a:bodyPr lIns="0" tIns="0" rIns="0" bIns="0">
            <a:normAutofit fontScale="70000" lnSpcReduction="20000"/>
          </a:bodyPr>
          <a:lstStyle/>
          <a:p>
            <a:pPr marL="228600" indent="-228600" algn="just">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Planning and Control Tools (Level A)</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Checkpoints:</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Automated tools (other than word processing) are used for the defect administration and for at least 2 other activities </a:t>
            </a:r>
            <a:br>
              <a:rPr lang="en-GB"/>
            </a:br>
            <a:r>
              <a:rPr lang="en-GB"/>
              <a:t>of planning and control</a:t>
            </a:r>
          </a:p>
          <a:p>
            <a:pPr marL="228600" indent="-228600">
              <a:lnSpc>
                <a:spcPct val="16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Execution and Analysis Tools (Level B)</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Checkpoints:</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At least 2 sorts of automated tools are used for test execution, </a:t>
            </a:r>
            <a:br>
              <a:rPr lang="en-GB"/>
            </a:br>
            <a:r>
              <a:rPr lang="en-GB"/>
              <a:t>such as capture and playback tools, test coverage tools etc.,</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team has a general insight into the cost/profit ratio of the tools</a:t>
            </a:r>
          </a:p>
        </p:txBody>
      </p:sp>
      <p:sp>
        <p:nvSpPr>
          <p:cNvPr id="35226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p:cNvSpPr>
          <p:nvPr>
            <p:ph type="title"/>
          </p:nvPr>
        </p:nvSpPr>
        <p:spPr>
          <a:xfrm>
            <a:off x="228600" y="0"/>
            <a:ext cx="8780463"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Example: Checkpoints for Test tools Key area</a:t>
            </a:r>
          </a:p>
        </p:txBody>
      </p:sp>
      <p:sp>
        <p:nvSpPr>
          <p:cNvPr id="354307" name="Rectangle 3"/>
          <p:cNvSpPr>
            <a:spLocks noGrp="1"/>
          </p:cNvSpPr>
          <p:nvPr>
            <p:ph type="body" idx="1"/>
          </p:nvPr>
        </p:nvSpPr>
        <p:spPr>
          <a:xfrm>
            <a:off x="228600" y="1371600"/>
            <a:ext cx="8674100" cy="4981575"/>
          </a:xfrm>
          <a:ln/>
        </p:spPr>
        <p:txBody>
          <a:bodyPr lIns="0" tIns="0" rIns="0" bIns="0">
            <a:normAutofit/>
          </a:bodyPr>
          <a:lstStyle/>
          <a:p>
            <a:pPr marL="228600" indent="-228600" algn="just">
              <a:lnSpc>
                <a:spcPct val="14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Extensive Automation of the Test Process (Level C)</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Checkpoints:</a:t>
            </a:r>
          </a:p>
          <a:p>
            <a:pPr marL="793750" lvl="1" indent="-33655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Automated Tools (other than word processing) are used for the planning phase, preparation, specification and execution (in total 5 sort of tools has to be used) </a:t>
            </a:r>
          </a:p>
          <a:p>
            <a:pPr marL="793750" lvl="1" indent="-33655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team has a general insight into the cost/profit ratio of the tools</a:t>
            </a:r>
          </a:p>
        </p:txBody>
      </p:sp>
      <p:sp>
        <p:nvSpPr>
          <p:cNvPr id="35430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p:cNvSpPr>
          <p:nvPr>
            <p:ph type="title"/>
          </p:nvPr>
        </p:nvSpPr>
        <p:spPr>
          <a:xfrm>
            <a:off x="147638" y="37941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56355" name="Rectangle 3"/>
          <p:cNvSpPr>
            <a:spLocks noGrp="1"/>
          </p:cNvSpPr>
          <p:nvPr>
            <p:ph type="body" idx="1"/>
          </p:nvPr>
        </p:nvSpPr>
        <p:spPr>
          <a:xfrm>
            <a:off x="228600" y="1524000"/>
            <a:ext cx="8674100" cy="4981575"/>
          </a:xfrm>
          <a:ln/>
        </p:spPr>
        <p:txBody>
          <a:bodyPr lIns="0" tIns="0" rIns="0" bIns="0">
            <a:normAutofit fontScale="700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After determining the levels for each key area, attention </a:t>
            </a:r>
            <a:br>
              <a:rPr lang="en-GB"/>
            </a:br>
            <a:r>
              <a:rPr lang="en-GB"/>
              <a:t>should be directed as to which improvement steps to take, </a:t>
            </a:r>
            <a:br>
              <a:rPr lang="en-GB"/>
            </a:br>
            <a:r>
              <a:rPr lang="en-GB"/>
              <a:t>because not all key areas and levels are equally important</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Example, a good test strategy (level A of key area “Test Strategy”) </a:t>
            </a:r>
            <a:br>
              <a:rPr lang="en-GB"/>
            </a:br>
            <a:r>
              <a:rPr lang="en-GB"/>
              <a:t>is more important than a description of the test </a:t>
            </a:r>
            <a:br>
              <a:rPr lang="en-GB"/>
            </a:br>
            <a:r>
              <a:rPr lang="en-GB"/>
              <a:t>methodology used (level A of key area like “Scope of Methodology”)</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addition to these priorities, there are dependencies between </a:t>
            </a:r>
            <a:br>
              <a:rPr lang="en-GB"/>
            </a:br>
            <a:r>
              <a:rPr lang="en-GB"/>
              <a:t>the levels of different key areas.</a:t>
            </a:r>
          </a:p>
        </p:txBody>
      </p:sp>
      <p:sp>
        <p:nvSpPr>
          <p:cNvPr id="35635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body" idx="1"/>
          </p:nvPr>
        </p:nvSpPr>
        <p:spPr>
          <a:xfrm>
            <a:off x="381000" y="1143000"/>
            <a:ext cx="8382000" cy="4524375"/>
          </a:xfrm>
          <a:noFill/>
          <a:ln/>
        </p:spPr>
        <p:txBody>
          <a:bodyPr/>
          <a:lstStyle/>
          <a:p>
            <a:pPr marL="0" indent="0" algn="just">
              <a:lnSpc>
                <a:spcPct val="142000"/>
              </a:lnSpc>
              <a:buFont typeface="Arial" pitchFamily="34" charset="0"/>
              <a:buNone/>
            </a:pPr>
            <a:endParaRPr lang="en-US" sz="1800">
              <a:latin typeface="Arial" pitchFamily="34" charset="0"/>
            </a:endParaRPr>
          </a:p>
          <a:p>
            <a:pPr marL="0" indent="0" algn="just">
              <a:lnSpc>
                <a:spcPct val="142000"/>
              </a:lnSpc>
              <a:buFont typeface="Arial" pitchFamily="34" charset="0"/>
              <a:buNone/>
            </a:pPr>
            <a:r>
              <a:rPr lang="en-US" sz="1800">
                <a:latin typeface="Arial" pitchFamily="34" charset="0"/>
              </a:rPr>
              <a:t>  </a:t>
            </a:r>
            <a:r>
              <a:rPr lang="en-US"/>
              <a:t>Organizations divide people into four categories</a:t>
            </a:r>
          </a:p>
          <a:p>
            <a:pPr marL="393700" lvl="1" indent="-279400" algn="just">
              <a:lnSpc>
                <a:spcPct val="142000"/>
              </a:lnSpc>
              <a:buFontTx/>
              <a:buChar char="•"/>
            </a:pPr>
            <a:r>
              <a:rPr lang="en-US" sz="2000"/>
              <a:t>People who will make the software system happen</a:t>
            </a:r>
          </a:p>
          <a:p>
            <a:pPr marL="393700" lvl="1" indent="-279400" algn="just">
              <a:lnSpc>
                <a:spcPct val="142000"/>
              </a:lnSpc>
              <a:buFontTx/>
              <a:buChar char="•"/>
            </a:pPr>
            <a:r>
              <a:rPr lang="en-US" sz="2000"/>
              <a:t>People who will hope the software system happens</a:t>
            </a:r>
          </a:p>
          <a:p>
            <a:pPr marL="393700" lvl="1" indent="-279400" algn="just">
              <a:lnSpc>
                <a:spcPct val="142000"/>
              </a:lnSpc>
              <a:buFontTx/>
              <a:buChar char="•"/>
            </a:pPr>
            <a:r>
              <a:rPr lang="en-US" sz="2000"/>
              <a:t>People who will let the software system happen</a:t>
            </a:r>
          </a:p>
          <a:p>
            <a:pPr marL="393700" lvl="1" indent="-279400" algn="just">
              <a:lnSpc>
                <a:spcPct val="142000"/>
              </a:lnSpc>
              <a:buFontTx/>
              <a:buChar char="•"/>
            </a:pPr>
            <a:r>
              <a:rPr lang="en-US" sz="2000"/>
              <a:t>People who will attempt to make the software system not happen</a:t>
            </a:r>
          </a:p>
        </p:txBody>
      </p:sp>
      <p:sp>
        <p:nvSpPr>
          <p:cNvPr id="196611" name="Rectangle 3"/>
          <p:cNvSpPr>
            <a:spLocks noGrp="1" noChangeArrowheads="1"/>
          </p:cNvSpPr>
          <p:nvPr>
            <p:ph type="title"/>
          </p:nvPr>
        </p:nvSpPr>
        <p:spPr>
          <a:xfrm>
            <a:off x="152400" y="0"/>
            <a:ext cx="8223250" cy="685800"/>
          </a:xfrm>
          <a:noFill/>
          <a:ln/>
        </p:spPr>
        <p:txBody>
          <a:bodyPr lIns="0" tIns="0" rIns="0" bIns="0"/>
          <a:lstStyle/>
          <a:p>
            <a:r>
              <a:rPr lang="en-US"/>
              <a:t>People Issues</a:t>
            </a:r>
          </a:p>
        </p:txBody>
      </p:sp>
      <p:sp>
        <p:nvSpPr>
          <p:cNvPr id="196612" name="Text Box 4"/>
          <p:cNvSpPr txBox="1">
            <a:spLocks noChangeArrowheads="1"/>
          </p:cNvSpPr>
          <p:nvPr/>
        </p:nvSpPr>
        <p:spPr bwMode="auto">
          <a:xfrm>
            <a:off x="152400" y="609600"/>
            <a:ext cx="10541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p:cNvSpPr>
          <p:nvPr>
            <p:ph type="body" idx="1"/>
          </p:nvPr>
        </p:nvSpPr>
        <p:spPr>
          <a:xfrm>
            <a:off x="228600" y="1447800"/>
            <a:ext cx="8674100" cy="51816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Ex: Before statistics can be gathered for defects </a:t>
            </a:r>
            <a:br>
              <a:rPr lang="en-GB"/>
            </a:br>
            <a:r>
              <a:rPr lang="en-GB"/>
              <a:t>found (level A – Project Metrics of Key area “Metrics”) the test </a:t>
            </a:r>
            <a:br>
              <a:rPr lang="en-GB"/>
            </a:br>
            <a:r>
              <a:rPr lang="en-GB"/>
              <a:t>process has to classify for level B – Extended defect </a:t>
            </a:r>
            <a:br>
              <a:rPr lang="en-GB"/>
            </a:br>
            <a:r>
              <a:rPr lang="en-GB"/>
              <a:t>management with flexible reporting facilities of key area “Defect Management”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Corresponding dependencies can be found between many </a:t>
            </a:r>
            <a:br>
              <a:rPr lang="en-GB"/>
            </a:br>
            <a:r>
              <a:rPr lang="en-GB"/>
              <a:t>levels and  key areas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Levels and Key areas are related to each other in a Test Maturity Matrix</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vertical axis of the matrix indicated key areas and </a:t>
            </a:r>
            <a:br>
              <a:rPr lang="en-GB"/>
            </a:br>
            <a:r>
              <a:rPr lang="en-GB"/>
              <a:t>the horizontal axis shows scales of maturity</a:t>
            </a:r>
          </a:p>
        </p:txBody>
      </p:sp>
      <p:sp>
        <p:nvSpPr>
          <p:cNvPr id="358403" name="Rectangle 3"/>
          <p:cNvSpPr>
            <a:spLocks noGrp="1"/>
          </p:cNvSpPr>
          <p:nvPr>
            <p:ph type="title"/>
          </p:nvPr>
        </p:nvSpPr>
        <p:spPr>
          <a:xfrm>
            <a:off x="152400" y="15240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58404"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58405"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p:cNvSpPr>
          <p:nvPr>
            <p:ph type="body" idx="1"/>
          </p:nvPr>
        </p:nvSpPr>
        <p:spPr>
          <a:xfrm>
            <a:off x="228600" y="1371600"/>
            <a:ext cx="8674100" cy="5257800"/>
          </a:xfrm>
          <a:ln/>
        </p:spPr>
        <p:txBody>
          <a:bodyPr lIns="0" tIns="0" rIns="0" bIns="0">
            <a:normAutofit fontScale="70000" lnSpcReduction="20000"/>
          </a:bodyPr>
          <a:lstStyle/>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the matrix, each level is related to certain scale of test maturity. </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This results in 13 scales of test maturity</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open cells between different levels have no meaning in </a:t>
            </a:r>
            <a:br>
              <a:rPr lang="en-GB"/>
            </a:br>
            <a:r>
              <a:rPr lang="en-GB"/>
              <a:t>themselves, but indicate in achieving a higher maturity for </a:t>
            </a:r>
            <a:br>
              <a:rPr lang="en-GB"/>
            </a:br>
            <a:r>
              <a:rPr lang="en-GB"/>
              <a:t>a key area is related to the maturity of other key areas</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is no gradation between different levels</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As long as the test process is not entirely classified at level B, </a:t>
            </a:r>
            <a:br>
              <a:rPr lang="en-GB"/>
            </a:br>
            <a:r>
              <a:rPr lang="en-GB"/>
              <a:t>it remains at level A</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360451" name="Rectangle 3"/>
          <p:cNvSpPr>
            <a:spLocks noGrp="1"/>
          </p:cNvSpPr>
          <p:nvPr>
            <p:ph type="title"/>
          </p:nvPr>
        </p:nvSpPr>
        <p:spPr>
          <a:xfrm>
            <a:off x="2286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60452"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6045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498" name="Picture 2"/>
          <p:cNvPicPr>
            <a:picLocks noChangeAspect="1" noChangeArrowheads="1"/>
          </p:cNvPicPr>
          <p:nvPr/>
        </p:nvPicPr>
        <p:blipFill>
          <a:blip r:embed="rId3" cstate="print"/>
          <a:srcRect/>
          <a:stretch>
            <a:fillRect/>
          </a:stretch>
        </p:blipFill>
        <p:spPr bwMode="auto">
          <a:xfrm>
            <a:off x="114300" y="1371600"/>
            <a:ext cx="8915400" cy="4648200"/>
          </a:xfrm>
          <a:prstGeom prst="rect">
            <a:avLst/>
          </a:prstGeom>
          <a:noFill/>
          <a:ln w="9525">
            <a:noFill/>
            <a:round/>
            <a:headEnd/>
            <a:tailEnd/>
          </a:ln>
          <a:effectLst/>
        </p:spPr>
      </p:pic>
      <p:sp>
        <p:nvSpPr>
          <p:cNvPr id="362499"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6250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62501" name="Text Box 5"/>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p:cNvSpPr>
          <p:nvPr>
            <p:ph type="body" idx="1"/>
          </p:nvPr>
        </p:nvSpPr>
        <p:spPr>
          <a:xfrm>
            <a:off x="228600" y="1447800"/>
            <a:ext cx="8674100" cy="4981575"/>
          </a:xfrm>
          <a:ln/>
        </p:spPr>
        <p:txBody>
          <a:bodyPr lIns="0" tIns="0" rIns="0" bIns="0">
            <a:normAutofit fontScale="775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matrix makes it easy to see which key area has reached which level</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goal is to achieve continuous improvement without leaving</a:t>
            </a:r>
            <a:br>
              <a:rPr lang="en-GB"/>
            </a:br>
            <a:r>
              <a:rPr lang="en-GB"/>
              <a:t> lower level key areas behind</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13 maturity or development scales can be grouped into three categories:</a:t>
            </a:r>
          </a:p>
          <a:p>
            <a:pPr marL="685800" lvl="1" indent="-228600">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Controlled</a:t>
            </a:r>
          </a:p>
          <a:p>
            <a:pPr marL="685800" lvl="1" indent="-228600">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Efficient</a:t>
            </a:r>
          </a:p>
          <a:p>
            <a:pPr marL="685800" lvl="1" indent="-228600">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Optimizing</a:t>
            </a:r>
          </a:p>
        </p:txBody>
      </p:sp>
      <p:sp>
        <p:nvSpPr>
          <p:cNvPr id="364547"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6454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6454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p:cNvSpPr>
          <p:nvPr>
            <p:ph type="body" idx="1"/>
          </p:nvPr>
        </p:nvSpPr>
        <p:spPr>
          <a:xfrm>
            <a:off x="228600" y="1371600"/>
            <a:ext cx="8674100" cy="4191000"/>
          </a:xfrm>
          <a:ln/>
        </p:spPr>
        <p:txBody>
          <a:bodyPr lIns="0" tIns="0" rIns="0" bIns="0">
            <a:normAutofit fontScale="70000" lnSpcReduction="20000"/>
          </a:bodyPr>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Controlled:</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Scales 1 to 5 are aimed at the control of the test process</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process is carried out in phases according to a </a:t>
            </a:r>
            <a:br>
              <a:rPr lang="en-GB"/>
            </a:br>
            <a:r>
              <a:rPr lang="en-GB"/>
              <a:t>strategy defined in advance</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specification techniques are used for testing, and defects </a:t>
            </a:r>
            <a:br>
              <a:rPr lang="en-GB"/>
            </a:br>
            <a:r>
              <a:rPr lang="en-GB"/>
              <a:t>are recorded and reported</a:t>
            </a:r>
          </a:p>
          <a:p>
            <a:pPr marL="685800" lvl="1"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t>
            </a:r>
            <a:r>
              <a:rPr lang="en-GB" err="1"/>
              <a:t>testware</a:t>
            </a:r>
            <a:r>
              <a:rPr lang="en-GB"/>
              <a:t> and test environment are well controlled and the </a:t>
            </a:r>
            <a:br>
              <a:rPr lang="en-GB"/>
            </a:br>
            <a:r>
              <a:rPr lang="en-GB"/>
              <a:t>test staff are sufficiently trained</a:t>
            </a:r>
          </a:p>
        </p:txBody>
      </p:sp>
      <p:sp>
        <p:nvSpPr>
          <p:cNvPr id="366595" name="Rectangle 3"/>
          <p:cNvSpPr>
            <a:spLocks noGrp="1"/>
          </p:cNvSpPr>
          <p:nvPr>
            <p:ph type="title"/>
          </p:nvPr>
        </p:nvSpPr>
        <p:spPr>
          <a:xfrm>
            <a:off x="152400" y="15240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6659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66597" name="Text Box 5"/>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p:cNvSpPr>
          <p:nvPr>
            <p:ph type="body" idx="1"/>
          </p:nvPr>
        </p:nvSpPr>
        <p:spPr>
          <a:xfrm>
            <a:off x="228600" y="1447800"/>
            <a:ext cx="8674100" cy="4981575"/>
          </a:xfrm>
          <a:ln/>
        </p:spPr>
        <p:txBody>
          <a:bodyPr lIns="0" tIns="0" rIns="0" bIns="0">
            <a:normAutofit fontScale="92500"/>
          </a:bodyPr>
          <a:lstStyle/>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Efficient:</a:t>
            </a:r>
          </a:p>
          <a:p>
            <a:pPr marL="685800" lvl="1" indent="-228600">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levels in scales 6 to 10 aim more on the efficiency of the test process </a:t>
            </a:r>
          </a:p>
          <a:p>
            <a:pPr marL="685800" lvl="1"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efficiency can be achieved e.g., by automating the test </a:t>
            </a:r>
            <a:br>
              <a:rPr lang="en-GB"/>
            </a:br>
            <a:r>
              <a:rPr lang="en-GB"/>
              <a:t>process, by better integration between the mutual test </a:t>
            </a:r>
            <a:br>
              <a:rPr lang="en-GB"/>
            </a:br>
            <a:r>
              <a:rPr lang="en-GB"/>
              <a:t>processes and with other parties within system development</a:t>
            </a:r>
          </a:p>
        </p:txBody>
      </p:sp>
      <p:sp>
        <p:nvSpPr>
          <p:cNvPr id="368643"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68644"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68645"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p:cNvSpPr>
          <p:nvPr>
            <p:ph type="body" idx="1"/>
          </p:nvPr>
        </p:nvSpPr>
        <p:spPr>
          <a:xfrm>
            <a:off x="228600" y="1371600"/>
            <a:ext cx="8674100" cy="5257800"/>
          </a:xfrm>
          <a:ln/>
        </p:spPr>
        <p:txBody>
          <a:bodyPr lIns="0" tIns="0" rIns="0" bIns="0">
            <a:normAutofit fontScale="77500" lnSpcReduction="20000"/>
          </a:bodyPr>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Optimizing</a:t>
            </a:r>
            <a:r>
              <a:rPr lang="en-GB"/>
              <a:t>:</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An efficient test process in the current situation may not be </a:t>
            </a:r>
            <a:br>
              <a:rPr lang="en-GB"/>
            </a:br>
            <a:r>
              <a:rPr lang="en-GB"/>
              <a:t>efficient in the future</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levels in scales 11 to 13 are for increasing optimization of the </a:t>
            </a:r>
            <a:br>
              <a:rPr lang="en-GB"/>
            </a:br>
            <a:r>
              <a:rPr lang="en-GB"/>
              <a:t>test process</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They focus more on ensuring that continuous improvement of the </a:t>
            </a:r>
            <a:br>
              <a:rPr lang="en-GB"/>
            </a:br>
            <a:r>
              <a:rPr lang="en-GB"/>
              <a:t>test process will be a part of the working methods of the organization</a:t>
            </a:r>
          </a:p>
          <a:p>
            <a:pPr marL="228600" indent="-228600">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p>
        </p:txBody>
      </p:sp>
      <p:sp>
        <p:nvSpPr>
          <p:cNvPr id="370691"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70692"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37069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p:cNvSpPr>
          <p:nvPr>
            <p:ph type="body" idx="1"/>
          </p:nvPr>
        </p:nvSpPr>
        <p:spPr>
          <a:xfrm>
            <a:off x="228600" y="1371600"/>
            <a:ext cx="8674100" cy="2514600"/>
          </a:xfrm>
          <a:ln/>
        </p:spPr>
        <p:txBody>
          <a:bodyPr lIns="0" tIns="0" rIns="0" bIns="0"/>
          <a:lstStyle/>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main purpose of the matrix is to show the strong and </a:t>
            </a:r>
            <a:br>
              <a:rPr lang="en-GB" sz="1800"/>
            </a:br>
            <a:r>
              <a:rPr lang="en-GB" sz="1800"/>
              <a:t>weakness of the current test process and actions for improvement</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matrix works from left to right, so low mature key areas are </a:t>
            </a:r>
            <a:br>
              <a:rPr lang="en-GB" sz="1800"/>
            </a:br>
            <a:r>
              <a:rPr lang="en-GB" sz="1800"/>
              <a:t>to be improved first</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Current Situation:</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p>
        </p:txBody>
      </p:sp>
      <p:pic>
        <p:nvPicPr>
          <p:cNvPr id="372739" name="Picture 3"/>
          <p:cNvPicPr>
            <a:picLocks noChangeAspect="1" noChangeArrowheads="1"/>
          </p:cNvPicPr>
          <p:nvPr/>
        </p:nvPicPr>
        <p:blipFill>
          <a:blip r:embed="rId3" cstate="print"/>
          <a:srcRect/>
          <a:stretch>
            <a:fillRect/>
          </a:stretch>
        </p:blipFill>
        <p:spPr bwMode="auto">
          <a:xfrm>
            <a:off x="533400" y="3505200"/>
            <a:ext cx="8077200" cy="1890713"/>
          </a:xfrm>
          <a:prstGeom prst="rect">
            <a:avLst/>
          </a:prstGeom>
          <a:noFill/>
          <a:ln w="9525">
            <a:noFill/>
            <a:round/>
            <a:headEnd/>
            <a:tailEnd/>
          </a:ln>
          <a:effectLst/>
        </p:spPr>
      </p:pic>
      <p:sp>
        <p:nvSpPr>
          <p:cNvPr id="372740" name="Rectangle 4"/>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Matrix</a:t>
            </a:r>
          </a:p>
        </p:txBody>
      </p:sp>
      <p:sp>
        <p:nvSpPr>
          <p:cNvPr id="372741" name="Text Box 5"/>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TPI Assessment</a:t>
            </a:r>
          </a:p>
        </p:txBody>
      </p:sp>
      <p:sp>
        <p:nvSpPr>
          <p:cNvPr id="374787" name="Rectangle 3"/>
          <p:cNvSpPr>
            <a:spLocks noGrp="1"/>
          </p:cNvSpPr>
          <p:nvPr>
            <p:ph type="body" idx="1"/>
          </p:nvPr>
        </p:nvSpPr>
        <p:spPr>
          <a:xfrm>
            <a:off x="228600" y="1371600"/>
            <a:ext cx="8674100" cy="2057400"/>
          </a:xfrm>
          <a:ln/>
        </p:spPr>
        <p:txBody>
          <a:bodyPr lIns="0" tIns="0" rIns="0" bIns="0"/>
          <a:lstStyle/>
          <a:p>
            <a:pPr marL="228600" indent="-228600" algn="just">
              <a:lnSpc>
                <a:spcPct val="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TPI assessment evaluates the test process, using the checkpoints </a:t>
            </a:r>
            <a:br>
              <a:rPr lang="en-GB" sz="1800"/>
            </a:br>
            <a:r>
              <a:rPr lang="en-GB" sz="1800"/>
              <a:t>to determine the level of achievement for the key areas.</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TPI matrix is also used to determine the next improvement </a:t>
            </a:r>
            <a:br>
              <a:rPr lang="en-GB" sz="1800"/>
            </a:br>
            <a:r>
              <a:rPr lang="en-GB" sz="1800"/>
              <a:t>actions and the target situation</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Required Situation:</a:t>
            </a:r>
          </a:p>
        </p:txBody>
      </p:sp>
      <p:pic>
        <p:nvPicPr>
          <p:cNvPr id="374788" name="Picture 4"/>
          <p:cNvPicPr>
            <a:picLocks noChangeAspect="1" noChangeArrowheads="1"/>
          </p:cNvPicPr>
          <p:nvPr/>
        </p:nvPicPr>
        <p:blipFill>
          <a:blip r:embed="rId3" cstate="print"/>
          <a:srcRect/>
          <a:stretch>
            <a:fillRect/>
          </a:stretch>
        </p:blipFill>
        <p:spPr bwMode="auto">
          <a:xfrm>
            <a:off x="838200" y="3505200"/>
            <a:ext cx="7459663" cy="1868488"/>
          </a:xfrm>
          <a:prstGeom prst="rect">
            <a:avLst/>
          </a:prstGeom>
          <a:noFill/>
          <a:ln w="9525">
            <a:noFill/>
            <a:round/>
            <a:headEnd/>
            <a:tailEnd/>
          </a:ln>
          <a:effectLst/>
        </p:spPr>
      </p:pic>
      <p:sp>
        <p:nvSpPr>
          <p:cNvPr id="37478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Assessment</a:t>
            </a:r>
          </a:p>
        </p:txBody>
      </p:sp>
      <p:sp>
        <p:nvSpPr>
          <p:cNvPr id="376835" name="Rectangle 3"/>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a test process to achieve a higher level, the checkpoints provide concrete starting points</a:t>
            </a:r>
          </a:p>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Further ideas on how to improve the test process are given </a:t>
            </a:r>
            <a:br>
              <a:rPr lang="en-GB"/>
            </a:br>
            <a:r>
              <a:rPr lang="en-GB"/>
              <a:t>in the improvement suggestions</a:t>
            </a:r>
          </a:p>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each transition to a higher level, the TPI model offers a </a:t>
            </a:r>
            <a:br>
              <a:rPr lang="en-GB"/>
            </a:br>
            <a:r>
              <a:rPr lang="en-GB"/>
              <a:t>variety of suggestions</a:t>
            </a:r>
          </a:p>
        </p:txBody>
      </p:sp>
      <p:sp>
        <p:nvSpPr>
          <p:cNvPr id="376836"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p:nvPr>
        </p:nvSpPr>
        <p:spPr>
          <a:xfrm>
            <a:off x="152400" y="152400"/>
            <a:ext cx="8223250" cy="685800"/>
          </a:xfrm>
          <a:noFill/>
          <a:ln/>
        </p:spPr>
        <p:txBody>
          <a:bodyPr>
            <a:normAutofit fontScale="90000"/>
          </a:bodyPr>
          <a:lstStyle/>
          <a:p>
            <a:r>
              <a:rPr lang="en-US"/>
              <a:t>Constraints</a:t>
            </a:r>
          </a:p>
        </p:txBody>
      </p:sp>
      <p:sp>
        <p:nvSpPr>
          <p:cNvPr id="198659" name="Rectangle 3"/>
          <p:cNvSpPr>
            <a:spLocks noGrp="1"/>
          </p:cNvSpPr>
          <p:nvPr>
            <p:ph type="body" idx="1"/>
          </p:nvPr>
        </p:nvSpPr>
        <p:spPr>
          <a:xfrm>
            <a:off x="304800" y="1079500"/>
            <a:ext cx="8534400" cy="5321300"/>
          </a:xfrm>
          <a:noFill/>
          <a:ln/>
        </p:spPr>
        <p:txBody>
          <a:bodyPr>
            <a:normAutofit fontScale="70000" lnSpcReduction="20000"/>
          </a:bodyPr>
          <a:lstStyle/>
          <a:p>
            <a:pPr algn="just">
              <a:lnSpc>
                <a:spcPct val="102000"/>
              </a:lnSpc>
            </a:pPr>
            <a:r>
              <a:rPr lang="en-US">
                <a:latin typeface="Arial" pitchFamily="34" charset="0"/>
              </a:rPr>
              <a:t>Exhaustive testing is neither practical nor economical</a:t>
            </a:r>
          </a:p>
          <a:p>
            <a:pPr algn="just">
              <a:lnSpc>
                <a:spcPct val="102000"/>
              </a:lnSpc>
            </a:pPr>
            <a:r>
              <a:rPr lang="en-US">
                <a:latin typeface="Arial" pitchFamily="34" charset="0"/>
              </a:rPr>
              <a:t>Obvious constraints are test staff size, test schedule and budget</a:t>
            </a:r>
          </a:p>
          <a:p>
            <a:pPr algn="just">
              <a:lnSpc>
                <a:spcPct val="102000"/>
              </a:lnSpc>
            </a:pPr>
            <a:r>
              <a:rPr lang="en-US">
                <a:latin typeface="Arial" pitchFamily="34" charset="0"/>
              </a:rPr>
              <a:t>Other constraints can include: inability to access user </a:t>
            </a:r>
            <a:br>
              <a:rPr lang="en-US">
                <a:latin typeface="Arial" pitchFamily="34" charset="0"/>
              </a:rPr>
            </a:br>
            <a:r>
              <a:rPr lang="en-US">
                <a:latin typeface="Arial" pitchFamily="34" charset="0"/>
              </a:rPr>
              <a:t>databases for test purposes</a:t>
            </a:r>
          </a:p>
          <a:p>
            <a:pPr algn="just">
              <a:lnSpc>
                <a:spcPct val="102000"/>
              </a:lnSpc>
            </a:pPr>
            <a:r>
              <a:rPr lang="en-US">
                <a:latin typeface="Arial" pitchFamily="34" charset="0"/>
              </a:rPr>
              <a:t>Limited access to hardware facilities for test purposes</a:t>
            </a:r>
          </a:p>
          <a:p>
            <a:pPr algn="just">
              <a:lnSpc>
                <a:spcPct val="102000"/>
              </a:lnSpc>
            </a:pPr>
            <a:r>
              <a:rPr lang="en-US">
                <a:latin typeface="Arial" pitchFamily="34" charset="0"/>
              </a:rPr>
              <a:t>Minimal user involvement in development of the test plan and </a:t>
            </a:r>
            <a:br>
              <a:rPr lang="en-US">
                <a:latin typeface="Arial" pitchFamily="34" charset="0"/>
              </a:rPr>
            </a:br>
            <a:r>
              <a:rPr lang="en-US">
                <a:latin typeface="Arial" pitchFamily="34" charset="0"/>
              </a:rPr>
              <a:t>testing activities</a:t>
            </a:r>
          </a:p>
          <a:p>
            <a:pPr algn="just">
              <a:lnSpc>
                <a:spcPct val="102000"/>
              </a:lnSpc>
            </a:pPr>
            <a:r>
              <a:rPr lang="en-US">
                <a:latin typeface="Arial" pitchFamily="34" charset="0"/>
              </a:rPr>
              <a:t>Because constraints restrict the ability of testers to test </a:t>
            </a:r>
            <a:br>
              <a:rPr lang="en-US">
                <a:latin typeface="Arial" pitchFamily="34" charset="0"/>
              </a:rPr>
            </a:br>
            <a:r>
              <a:rPr lang="en-US">
                <a:latin typeface="Arial" pitchFamily="34" charset="0"/>
              </a:rPr>
              <a:t>effectively and efficiently, the constraints must be documented </a:t>
            </a:r>
            <a:br>
              <a:rPr lang="en-US">
                <a:latin typeface="Arial" pitchFamily="34" charset="0"/>
              </a:rPr>
            </a:br>
            <a:r>
              <a:rPr lang="en-US">
                <a:latin typeface="Arial" pitchFamily="34" charset="0"/>
              </a:rPr>
              <a:t>and integrated into the test plan</a:t>
            </a:r>
          </a:p>
          <a:p>
            <a:pPr algn="just">
              <a:lnSpc>
                <a:spcPct val="102000"/>
              </a:lnSpc>
            </a:pPr>
            <a:r>
              <a:rPr lang="en-US">
                <a:latin typeface="Arial" pitchFamily="34" charset="0"/>
              </a:rPr>
              <a:t>It is also important that the end users of the software </a:t>
            </a:r>
            <a:br>
              <a:rPr lang="en-US">
                <a:latin typeface="Arial" pitchFamily="34" charset="0"/>
              </a:rPr>
            </a:br>
            <a:r>
              <a:rPr lang="en-US">
                <a:latin typeface="Arial" pitchFamily="34" charset="0"/>
              </a:rPr>
              <a:t>understand the constraints placed on testers and how those </a:t>
            </a:r>
            <a:br>
              <a:rPr lang="en-US">
                <a:latin typeface="Arial" pitchFamily="34" charset="0"/>
              </a:rPr>
            </a:br>
            <a:r>
              <a:rPr lang="en-US">
                <a:latin typeface="Arial" pitchFamily="34" charset="0"/>
              </a:rPr>
              <a:t>constraints may impact the role and responsibility of software testers </a:t>
            </a:r>
            <a:br>
              <a:rPr lang="en-US">
                <a:latin typeface="Arial" pitchFamily="34" charset="0"/>
              </a:rPr>
            </a:br>
            <a:r>
              <a:rPr lang="en-US">
                <a:latin typeface="Arial" pitchFamily="34" charset="0"/>
              </a:rPr>
              <a:t>in testing their software system</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title"/>
          </p:nvPr>
        </p:nvSpPr>
        <p:spPr>
          <a:xfrm>
            <a:off x="152400" y="228600"/>
            <a:ext cx="8885238"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TPI Assessment – Improvement Techniques</a:t>
            </a:r>
          </a:p>
        </p:txBody>
      </p:sp>
      <p:sp>
        <p:nvSpPr>
          <p:cNvPr id="378883" name="Rectangle 3"/>
          <p:cNvSpPr>
            <a:spLocks noGrp="1"/>
          </p:cNvSpPr>
          <p:nvPr>
            <p:ph type="body" idx="1"/>
          </p:nvPr>
        </p:nvSpPr>
        <p:spPr>
          <a:xfrm>
            <a:off x="228600" y="1295400"/>
            <a:ext cx="3265488" cy="304800"/>
          </a:xfrm>
          <a:ln/>
        </p:spPr>
        <p:txBody>
          <a:bodyPr lIns="0" tIns="0" rIns="0" bIns="0">
            <a:normAutofit fontScale="77500" lnSpcReduction="20000"/>
          </a:bodyPr>
          <a:lstStyle/>
          <a:p>
            <a:pPr marL="228600" indent="-228600" algn="just">
              <a:lnSpc>
                <a:spcPct val="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Improvement Process:</a:t>
            </a:r>
          </a:p>
        </p:txBody>
      </p:sp>
      <p:grpSp>
        <p:nvGrpSpPr>
          <p:cNvPr id="2" name="Group 4"/>
          <p:cNvGrpSpPr>
            <a:grpSpLocks/>
          </p:cNvGrpSpPr>
          <p:nvPr/>
        </p:nvGrpSpPr>
        <p:grpSpPr bwMode="auto">
          <a:xfrm>
            <a:off x="838200" y="1828800"/>
            <a:ext cx="7467600" cy="4140200"/>
            <a:chOff x="528" y="992"/>
            <a:chExt cx="4704" cy="2992"/>
          </a:xfrm>
        </p:grpSpPr>
        <p:cxnSp>
          <p:nvCxnSpPr>
            <p:cNvPr id="378885" name="AutoShape 5"/>
            <p:cNvCxnSpPr>
              <a:cxnSpLocks noChangeShapeType="1"/>
              <a:stCxn id="378888" idx="1"/>
              <a:endCxn id="378892" idx="1"/>
            </p:cNvCxnSpPr>
            <p:nvPr/>
          </p:nvCxnSpPr>
          <p:spPr bwMode="auto">
            <a:xfrm rot="10800000" flipH="1">
              <a:off x="528" y="2248"/>
              <a:ext cx="1065" cy="1024"/>
            </a:xfrm>
            <a:prstGeom prst="curvedConnector3">
              <a:avLst>
                <a:gd name="adj1" fmla="val 17880"/>
              </a:avLst>
            </a:prstGeom>
            <a:noFill/>
            <a:ln w="28575">
              <a:solidFill>
                <a:schemeClr val="tx1"/>
              </a:solidFill>
              <a:round/>
              <a:headEnd/>
              <a:tailEnd type="triangle" w="med" len="med"/>
            </a:ln>
            <a:effectLst/>
          </p:spPr>
        </p:cxnSp>
        <p:sp>
          <p:nvSpPr>
            <p:cNvPr id="378886" name="Rectangle 6"/>
            <p:cNvSpPr>
              <a:spLocks noChangeArrowheads="1"/>
            </p:cNvSpPr>
            <p:nvPr/>
          </p:nvSpPr>
          <p:spPr bwMode="auto">
            <a:xfrm>
              <a:off x="2207" y="3549"/>
              <a:ext cx="1353" cy="427"/>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Implement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improvement actions</a:t>
              </a:r>
            </a:p>
          </p:txBody>
        </p:sp>
        <p:sp>
          <p:nvSpPr>
            <p:cNvPr id="378887" name="Rectangle 7"/>
            <p:cNvSpPr>
              <a:spLocks noChangeArrowheads="1"/>
            </p:cNvSpPr>
            <p:nvPr/>
          </p:nvSpPr>
          <p:spPr bwMode="auto">
            <a:xfrm>
              <a:off x="4478" y="3080"/>
              <a:ext cx="754" cy="384"/>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Formulate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plan</a:t>
              </a:r>
            </a:p>
          </p:txBody>
        </p:sp>
        <p:sp>
          <p:nvSpPr>
            <p:cNvPr id="378888" name="Rectangle 8"/>
            <p:cNvSpPr>
              <a:spLocks noChangeArrowheads="1"/>
            </p:cNvSpPr>
            <p:nvPr/>
          </p:nvSpPr>
          <p:spPr bwMode="auto">
            <a:xfrm>
              <a:off x="528" y="3080"/>
              <a:ext cx="754" cy="384"/>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Perform</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evaluation</a:t>
              </a:r>
            </a:p>
          </p:txBody>
        </p:sp>
        <p:cxnSp>
          <p:nvCxnSpPr>
            <p:cNvPr id="378889" name="AutoShape 9"/>
            <p:cNvCxnSpPr>
              <a:cxnSpLocks noChangeShapeType="1"/>
              <a:stCxn id="378888" idx="2"/>
              <a:endCxn id="378886" idx="1"/>
            </p:cNvCxnSpPr>
            <p:nvPr/>
          </p:nvCxnSpPr>
          <p:spPr bwMode="auto">
            <a:xfrm rot="16200000" flipH="1">
              <a:off x="1406" y="2963"/>
              <a:ext cx="299" cy="1302"/>
            </a:xfrm>
            <a:prstGeom prst="curvedConnector2">
              <a:avLst/>
            </a:prstGeom>
            <a:noFill/>
            <a:ln w="28575">
              <a:solidFill>
                <a:schemeClr val="tx1"/>
              </a:solidFill>
              <a:round/>
              <a:headEnd type="triangle" w="med" len="med"/>
              <a:tailEnd/>
            </a:ln>
            <a:effectLst/>
          </p:spPr>
        </p:cxnSp>
        <p:cxnSp>
          <p:nvCxnSpPr>
            <p:cNvPr id="378890" name="AutoShape 10"/>
            <p:cNvCxnSpPr>
              <a:cxnSpLocks noChangeShapeType="1"/>
              <a:stCxn id="378886" idx="3"/>
              <a:endCxn id="378887" idx="2"/>
            </p:cNvCxnSpPr>
            <p:nvPr/>
          </p:nvCxnSpPr>
          <p:spPr bwMode="auto">
            <a:xfrm flipV="1">
              <a:off x="3560" y="3464"/>
              <a:ext cx="1295" cy="299"/>
            </a:xfrm>
            <a:prstGeom prst="curvedConnector2">
              <a:avLst/>
            </a:prstGeom>
            <a:noFill/>
            <a:ln w="28575">
              <a:solidFill>
                <a:schemeClr val="tx1"/>
              </a:solidFill>
              <a:round/>
              <a:headEnd type="triangle" w="med" len="med"/>
              <a:tailEnd/>
            </a:ln>
            <a:effectLst/>
          </p:spPr>
        </p:cxnSp>
        <p:sp>
          <p:nvSpPr>
            <p:cNvPr id="378891" name="Rectangle 11"/>
            <p:cNvSpPr>
              <a:spLocks noChangeArrowheads="1"/>
            </p:cNvSpPr>
            <p:nvPr/>
          </p:nvSpPr>
          <p:spPr bwMode="auto">
            <a:xfrm>
              <a:off x="3634" y="2227"/>
              <a:ext cx="1454" cy="469"/>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Define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Improvement actions</a:t>
              </a:r>
            </a:p>
          </p:txBody>
        </p:sp>
        <p:sp>
          <p:nvSpPr>
            <p:cNvPr id="378892" name="Rectangle 12"/>
            <p:cNvSpPr>
              <a:spLocks noChangeArrowheads="1"/>
            </p:cNvSpPr>
            <p:nvPr/>
          </p:nvSpPr>
          <p:spPr bwMode="auto">
            <a:xfrm>
              <a:off x="1593" y="2056"/>
              <a:ext cx="1154" cy="384"/>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Execute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assessment</a:t>
              </a:r>
            </a:p>
          </p:txBody>
        </p:sp>
        <p:cxnSp>
          <p:nvCxnSpPr>
            <p:cNvPr id="378893" name="AutoShape 13"/>
            <p:cNvCxnSpPr>
              <a:cxnSpLocks noChangeShapeType="1"/>
              <a:stCxn id="378891" idx="2"/>
              <a:endCxn id="378887" idx="0"/>
            </p:cNvCxnSpPr>
            <p:nvPr/>
          </p:nvCxnSpPr>
          <p:spPr bwMode="auto">
            <a:xfrm rot="16200000" flipH="1">
              <a:off x="4416" y="2641"/>
              <a:ext cx="384" cy="494"/>
            </a:xfrm>
            <a:prstGeom prst="curvedConnector3">
              <a:avLst>
                <a:gd name="adj1" fmla="val 14319"/>
              </a:avLst>
            </a:prstGeom>
            <a:noFill/>
            <a:ln w="28575">
              <a:solidFill>
                <a:schemeClr val="tx1"/>
              </a:solidFill>
              <a:round/>
              <a:headEnd/>
              <a:tailEnd type="triangle" w="med" len="med"/>
            </a:ln>
            <a:effectLst/>
          </p:spPr>
        </p:cxnSp>
        <p:cxnSp>
          <p:nvCxnSpPr>
            <p:cNvPr id="378894" name="AutoShape 14"/>
            <p:cNvCxnSpPr>
              <a:cxnSpLocks noChangeShapeType="1"/>
              <a:stCxn id="378892" idx="3"/>
              <a:endCxn id="378891" idx="1"/>
            </p:cNvCxnSpPr>
            <p:nvPr/>
          </p:nvCxnSpPr>
          <p:spPr bwMode="auto">
            <a:xfrm>
              <a:off x="2747" y="2248"/>
              <a:ext cx="887" cy="214"/>
            </a:xfrm>
            <a:prstGeom prst="curvedConnector3">
              <a:avLst>
                <a:gd name="adj1" fmla="val 96056"/>
              </a:avLst>
            </a:prstGeom>
            <a:noFill/>
            <a:ln w="28575">
              <a:solidFill>
                <a:schemeClr val="tx1"/>
              </a:solidFill>
              <a:round/>
              <a:headEnd/>
              <a:tailEnd type="triangle" w="med" len="med"/>
            </a:ln>
            <a:effectLst/>
          </p:spPr>
        </p:cxnSp>
        <p:cxnSp>
          <p:nvCxnSpPr>
            <p:cNvPr id="378895" name="AutoShape 15"/>
            <p:cNvCxnSpPr>
              <a:cxnSpLocks noChangeShapeType="1"/>
              <a:stCxn id="378888" idx="0"/>
              <a:endCxn id="378891" idx="1"/>
            </p:cNvCxnSpPr>
            <p:nvPr/>
          </p:nvCxnSpPr>
          <p:spPr bwMode="auto">
            <a:xfrm rot="16200000">
              <a:off x="1961" y="1406"/>
              <a:ext cx="618" cy="2729"/>
            </a:xfrm>
            <a:prstGeom prst="curvedConnector2">
              <a:avLst/>
            </a:prstGeom>
            <a:noFill/>
            <a:ln w="28575">
              <a:solidFill>
                <a:schemeClr val="tx1"/>
              </a:solidFill>
              <a:round/>
              <a:headEnd/>
              <a:tailEnd type="triangle" w="med" len="med"/>
            </a:ln>
            <a:effectLst/>
          </p:spPr>
        </p:cxnSp>
        <p:sp>
          <p:nvSpPr>
            <p:cNvPr id="378896" name="Oval 16"/>
            <p:cNvSpPr>
              <a:spLocks noChangeArrowheads="1"/>
            </p:cNvSpPr>
            <p:nvPr/>
          </p:nvSpPr>
          <p:spPr bwMode="auto">
            <a:xfrm>
              <a:off x="2303" y="2781"/>
              <a:ext cx="1154" cy="384"/>
            </a:xfrm>
            <a:prstGeom prst="ellipse">
              <a:avLst/>
            </a:prstGeom>
            <a:noFill/>
            <a:ln w="9525">
              <a:solidFill>
                <a:schemeClr val="tx1"/>
              </a:solidFill>
              <a:round/>
              <a:headEnd/>
              <a:tailEnd/>
            </a:ln>
            <a:effectLst/>
          </p:spPr>
          <p:txBody>
            <a:bodyPr wrap="none" anchor="ctr"/>
            <a:lstStyle/>
            <a:p>
              <a:endParaRPr lang="en-US"/>
            </a:p>
          </p:txBody>
        </p:sp>
        <p:sp>
          <p:nvSpPr>
            <p:cNvPr id="378897" name="Line 17"/>
            <p:cNvSpPr>
              <a:spLocks noChangeShapeType="1"/>
            </p:cNvSpPr>
            <p:nvPr/>
          </p:nvSpPr>
          <p:spPr bwMode="auto">
            <a:xfrm>
              <a:off x="2836" y="3158"/>
              <a:ext cx="88" cy="0"/>
            </a:xfrm>
            <a:prstGeom prst="line">
              <a:avLst/>
            </a:prstGeom>
            <a:noFill/>
            <a:ln w="28575">
              <a:solidFill>
                <a:schemeClr val="tx1"/>
              </a:solidFill>
              <a:round/>
              <a:headEnd type="triangle" w="med" len="med"/>
              <a:tailEnd/>
            </a:ln>
            <a:effectLst/>
          </p:spPr>
          <p:txBody>
            <a:bodyPr/>
            <a:lstStyle/>
            <a:p>
              <a:endParaRPr lang="en-US"/>
            </a:p>
          </p:txBody>
        </p:sp>
        <p:sp>
          <p:nvSpPr>
            <p:cNvPr id="378898" name="Line 18"/>
            <p:cNvSpPr>
              <a:spLocks noChangeShapeType="1"/>
            </p:cNvSpPr>
            <p:nvPr/>
          </p:nvSpPr>
          <p:spPr bwMode="auto">
            <a:xfrm>
              <a:off x="2836" y="2781"/>
              <a:ext cx="88" cy="0"/>
            </a:xfrm>
            <a:prstGeom prst="line">
              <a:avLst/>
            </a:prstGeom>
            <a:noFill/>
            <a:ln w="28575">
              <a:solidFill>
                <a:schemeClr val="tx1"/>
              </a:solidFill>
              <a:round/>
              <a:headEnd/>
              <a:tailEnd type="triangle" w="med" len="med"/>
            </a:ln>
            <a:effectLst/>
          </p:spPr>
          <p:txBody>
            <a:bodyPr/>
            <a:lstStyle/>
            <a:p>
              <a:endParaRPr lang="en-US"/>
            </a:p>
          </p:txBody>
        </p:sp>
        <p:sp>
          <p:nvSpPr>
            <p:cNvPr id="378899" name="Rectangle 19"/>
            <p:cNvSpPr>
              <a:spLocks noChangeArrowheads="1"/>
            </p:cNvSpPr>
            <p:nvPr/>
          </p:nvSpPr>
          <p:spPr bwMode="auto">
            <a:xfrm>
              <a:off x="1232" y="1528"/>
              <a:ext cx="1872" cy="384"/>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Determine target, area of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consideration and approach</a:t>
              </a:r>
            </a:p>
          </p:txBody>
        </p:sp>
        <p:sp>
          <p:nvSpPr>
            <p:cNvPr id="378900" name="Rectangle 20"/>
            <p:cNvSpPr>
              <a:spLocks noChangeArrowheads="1"/>
            </p:cNvSpPr>
            <p:nvPr/>
          </p:nvSpPr>
          <p:spPr bwMode="auto">
            <a:xfrm>
              <a:off x="1592" y="992"/>
              <a:ext cx="1154" cy="384"/>
            </a:xfrm>
            <a:prstGeom prst="rect">
              <a:avLst/>
            </a:prstGeom>
            <a:solidFill>
              <a:srgbClr val="DDDDDD"/>
            </a:solidFill>
            <a:ln w="9525">
              <a:solidFill>
                <a:schemeClr val="tx1"/>
              </a:solidFill>
              <a:miter lim="800000"/>
              <a:headEnd/>
              <a:tailEnd/>
            </a:ln>
            <a:effectLst/>
          </p:spPr>
          <p:txBody>
            <a:bodyPr wrap="none" anchor="ctr"/>
            <a:lstStyle/>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Obtain </a:t>
              </a:r>
            </a:p>
            <a:p>
              <a:pPr algn="ctr" eaLnBrk="0" hangingPunct="0">
                <a:lnSpc>
                  <a:spcPct val="94000"/>
                </a:lnSpc>
                <a:buClr>
                  <a:srgbClr val="000000"/>
                </a:buClr>
                <a:buSzPct val="100000"/>
                <a:buFont typeface="Times New Roman" pitchFamily="18" charset="0"/>
                <a:buNone/>
              </a:pPr>
              <a:r>
                <a:rPr lang="en-US" sz="1800">
                  <a:ea typeface="Arial Unicode MS" pitchFamily="34" charset="-128"/>
                  <a:cs typeface="Arial Unicode MS" pitchFamily="34" charset="-128"/>
                </a:rPr>
                <a:t>awareness</a:t>
              </a:r>
            </a:p>
          </p:txBody>
        </p:sp>
        <p:cxnSp>
          <p:nvCxnSpPr>
            <p:cNvPr id="378901" name="AutoShape 21"/>
            <p:cNvCxnSpPr>
              <a:cxnSpLocks noChangeShapeType="1"/>
              <a:stCxn id="378900" idx="2"/>
              <a:endCxn id="378899" idx="0"/>
            </p:cNvCxnSpPr>
            <p:nvPr/>
          </p:nvCxnSpPr>
          <p:spPr bwMode="auto">
            <a:xfrm flipH="1">
              <a:off x="2168" y="1376"/>
              <a:ext cx="1" cy="152"/>
            </a:xfrm>
            <a:prstGeom prst="straightConnector1">
              <a:avLst/>
            </a:prstGeom>
            <a:noFill/>
            <a:ln w="28575">
              <a:solidFill>
                <a:schemeClr val="tx1"/>
              </a:solidFill>
              <a:round/>
              <a:headEnd/>
              <a:tailEnd type="triangle" w="med" len="med"/>
            </a:ln>
            <a:effectLst/>
          </p:spPr>
        </p:cxnSp>
        <p:cxnSp>
          <p:nvCxnSpPr>
            <p:cNvPr id="378902" name="AutoShape 22"/>
            <p:cNvCxnSpPr>
              <a:cxnSpLocks noChangeShapeType="1"/>
              <a:stCxn id="378899" idx="2"/>
              <a:endCxn id="378892" idx="0"/>
            </p:cNvCxnSpPr>
            <p:nvPr/>
          </p:nvCxnSpPr>
          <p:spPr bwMode="auto">
            <a:xfrm>
              <a:off x="2168" y="1912"/>
              <a:ext cx="2" cy="144"/>
            </a:xfrm>
            <a:prstGeom prst="straightConnector1">
              <a:avLst/>
            </a:prstGeom>
            <a:noFill/>
            <a:ln w="28575">
              <a:solidFill>
                <a:schemeClr val="tx1"/>
              </a:solidFill>
              <a:round/>
              <a:headEnd/>
              <a:tailEnd type="triangle" w="med" len="med"/>
            </a:ln>
            <a:effectLst/>
          </p:spPr>
        </p:cxnSp>
        <p:sp>
          <p:nvSpPr>
            <p:cNvPr id="378903" name="Line 23"/>
            <p:cNvSpPr>
              <a:spLocks noChangeShapeType="1"/>
            </p:cNvSpPr>
            <p:nvPr/>
          </p:nvSpPr>
          <p:spPr bwMode="auto">
            <a:xfrm>
              <a:off x="576" y="3984"/>
              <a:ext cx="192" cy="0"/>
            </a:xfrm>
            <a:prstGeom prst="line">
              <a:avLst/>
            </a:prstGeom>
            <a:noFill/>
            <a:ln w="28575">
              <a:solidFill>
                <a:schemeClr val="tx1"/>
              </a:solidFill>
              <a:round/>
              <a:headEnd/>
              <a:tailEnd/>
            </a:ln>
            <a:effectLst/>
          </p:spPr>
          <p:txBody>
            <a:bodyPr/>
            <a:lstStyle/>
            <a:p>
              <a:endParaRPr lang="en-US"/>
            </a:p>
          </p:txBody>
        </p:sp>
        <p:sp>
          <p:nvSpPr>
            <p:cNvPr id="378904" name="Line 24"/>
            <p:cNvSpPr>
              <a:spLocks noChangeShapeType="1"/>
            </p:cNvSpPr>
            <p:nvPr/>
          </p:nvSpPr>
          <p:spPr bwMode="auto">
            <a:xfrm>
              <a:off x="672" y="3464"/>
              <a:ext cx="0" cy="495"/>
            </a:xfrm>
            <a:prstGeom prst="line">
              <a:avLst/>
            </a:prstGeom>
            <a:noFill/>
            <a:ln w="28575">
              <a:solidFill>
                <a:schemeClr val="tx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p:cNvSpPr>
          <p:nvPr>
            <p:ph type="title"/>
          </p:nvPr>
        </p:nvSpPr>
        <p:spPr>
          <a:xfrm>
            <a:off x="155575" y="296863"/>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Audits and Assessments</a:t>
            </a:r>
          </a:p>
        </p:txBody>
      </p:sp>
      <p:sp>
        <p:nvSpPr>
          <p:cNvPr id="380931" name="Rectangle 3"/>
          <p:cNvSpPr>
            <a:spLocks noGrp="1"/>
          </p:cNvSpPr>
          <p:nvPr>
            <p:ph type="body" idx="1"/>
          </p:nvPr>
        </p:nvSpPr>
        <p:spPr>
          <a:xfrm>
            <a:off x="228600" y="1447800"/>
            <a:ext cx="8674100" cy="5181600"/>
          </a:xfrm>
          <a:ln/>
        </p:spPr>
        <p:txBody>
          <a:bodyPr lIns="0" tIns="0" rIns="0" bIns="0">
            <a:normAutofit fontScale="85000" lnSpcReduction="1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An Audit is defined as a systematic and independent examination to evaluate software products and development processes and determine compliance with standards, guidelines, specifications, and/or processes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are 3 types of Audits</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System Audit</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Process Audit</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Product Audit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p:cNvSpPr>
          <p:nvPr>
            <p:ph type="title"/>
          </p:nvPr>
        </p:nvSpPr>
        <p:spPr>
          <a:xfrm>
            <a:off x="155575"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Types of Audits</a:t>
            </a:r>
          </a:p>
        </p:txBody>
      </p:sp>
      <p:sp>
        <p:nvSpPr>
          <p:cNvPr id="382979" name="Rectangle 3"/>
          <p:cNvSpPr>
            <a:spLocks noGrp="1"/>
          </p:cNvSpPr>
          <p:nvPr>
            <p:ph type="body" idx="1"/>
          </p:nvPr>
        </p:nvSpPr>
        <p:spPr>
          <a:xfrm>
            <a:off x="228600" y="1371600"/>
            <a:ext cx="8674100" cy="5286375"/>
          </a:xfrm>
          <a:ln/>
        </p:spPr>
        <p:txBody>
          <a:bodyPr lIns="0" tIns="0" rIns="0" bIns="0">
            <a:normAutofit fontScale="77500" lnSpcReduction="20000"/>
          </a:bodyPr>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t>
            </a:r>
            <a:r>
              <a:rPr lang="en-GB" b="1"/>
              <a:t>System Audit</a:t>
            </a:r>
            <a:r>
              <a:rPr lang="en-GB"/>
              <a:t> examines the quality management system or </a:t>
            </a:r>
            <a:br>
              <a:rPr lang="en-GB"/>
            </a:br>
            <a:r>
              <a:rPr lang="en-GB"/>
              <a:t>selected parts of it with regard to structure and workflow</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t>
            </a:r>
            <a:r>
              <a:rPr lang="en-GB" b="1"/>
              <a:t>Process Audit</a:t>
            </a:r>
            <a:r>
              <a:rPr lang="en-GB"/>
              <a:t> analyses processes with regard to human </a:t>
            </a:r>
            <a:br>
              <a:rPr lang="en-GB"/>
            </a:br>
            <a:r>
              <a:rPr lang="en-GB"/>
              <a:t>resource allocation, process monitoring, and the order of individual process steps</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a:t>
            </a:r>
            <a:r>
              <a:rPr lang="en-GB" b="1"/>
              <a:t>Product audit</a:t>
            </a:r>
            <a:r>
              <a:rPr lang="en-GB"/>
              <a:t> evaluates (part) products relative to their </a:t>
            </a:r>
            <a:br>
              <a:rPr lang="en-GB"/>
            </a:br>
            <a:r>
              <a:rPr lang="en-GB"/>
              <a:t>compliance with specification and adherence to standards and guidelines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p:cNvSpPr>
          <p:nvPr>
            <p:ph type="title"/>
          </p:nvPr>
        </p:nvSpPr>
        <p:spPr>
          <a:xfrm>
            <a:off x="155575"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Audits</a:t>
            </a:r>
          </a:p>
        </p:txBody>
      </p:sp>
      <p:sp>
        <p:nvSpPr>
          <p:cNvPr id="385027" name="Rectangle 3"/>
          <p:cNvSpPr>
            <a:spLocks noGrp="1"/>
          </p:cNvSpPr>
          <p:nvPr>
            <p:ph type="body" idx="1"/>
          </p:nvPr>
        </p:nvSpPr>
        <p:spPr>
          <a:xfrm>
            <a:off x="152400" y="1371600"/>
            <a:ext cx="8674100" cy="4495800"/>
          </a:xfrm>
          <a:ln/>
        </p:spPr>
        <p:txBody>
          <a:bodyPr lIns="0" tIns="0" rIns="0" bIns="0">
            <a:normAutofit fontScale="70000" lnSpcReduction="20000"/>
          </a:bodyPr>
          <a:lstStyle/>
          <a:p>
            <a:pPr marL="228600" indent="-228600" algn="just">
              <a:lnSpc>
                <a:spcPct val="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 audits aim at revealing weaknesses, documenting them </a:t>
            </a:r>
            <a:br>
              <a:rPr lang="en-GB"/>
            </a:br>
            <a:r>
              <a:rPr lang="en-GB"/>
              <a:t>and proposing concrete and lasting improvements</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Determine the need for the audit (</a:t>
            </a:r>
            <a:r>
              <a:rPr lang="en-GB" err="1"/>
              <a:t>eg</a:t>
            </a:r>
            <a:r>
              <a:rPr lang="en-GB"/>
              <a:t>., recognized necessity </a:t>
            </a:r>
            <a:br>
              <a:rPr lang="en-GB"/>
            </a:br>
            <a:r>
              <a:rPr lang="en-GB"/>
              <a:t>for internal process improvement or external customer requirement)</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Plan the audits (content, team, formal basis, resources, dates)</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Perform the audits in accordance with the plan and </a:t>
            </a:r>
            <a:br>
              <a:rPr lang="en-GB"/>
            </a:br>
            <a:r>
              <a:rPr lang="en-GB"/>
              <a:t>determine the achieved results</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Discuss strengths and weaknesses and decide </a:t>
            </a:r>
            <a:br>
              <a:rPr lang="en-GB"/>
            </a:br>
            <a:r>
              <a:rPr lang="en-GB"/>
              <a:t>whether or not improvement actions are necessary</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Implement the improvement suggestions and ensure </a:t>
            </a:r>
            <a:br>
              <a:rPr lang="en-GB"/>
            </a:br>
            <a:r>
              <a:rPr lang="en-GB"/>
              <a:t>appropriate reporting and archiving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Assessments</a:t>
            </a:r>
          </a:p>
        </p:txBody>
      </p:sp>
      <p:sp>
        <p:nvSpPr>
          <p:cNvPr id="387075" name="Rectangle 3"/>
          <p:cNvSpPr>
            <a:spLocks noGrp="1"/>
          </p:cNvSpPr>
          <p:nvPr>
            <p:ph type="body" idx="1"/>
          </p:nvPr>
        </p:nvSpPr>
        <p:spPr>
          <a:xfrm>
            <a:off x="228600" y="1295400"/>
            <a:ext cx="8674100" cy="5257800"/>
          </a:xfrm>
          <a:ln/>
        </p:spPr>
        <p:txBody>
          <a:bodyPr lIns="0" tIns="0" rIns="0" bIns="0">
            <a:normAutofit fontScale="85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Assessments are similar to larger audits; they last several </a:t>
            </a:r>
            <a:br>
              <a:rPr lang="en-GB"/>
            </a:br>
            <a:r>
              <a:rPr lang="en-GB"/>
              <a:t>days and involve teams with 3 or 5 people</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An Assessment checks the operational processes and </a:t>
            </a:r>
            <a:br>
              <a:rPr lang="en-GB"/>
            </a:br>
            <a:r>
              <a:rPr lang="en-GB"/>
              <a:t>practices against the requirements of an assessment model</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CMMI and SPICE are typical assessment examples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Maturity or capability levels assigned to organizations </a:t>
            </a:r>
            <a:br>
              <a:rPr lang="en-GB"/>
            </a:br>
            <a:r>
              <a:rPr lang="en-GB"/>
              <a:t>or individual processes are determined</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Strengths and weakness are pointed out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Risk Oriented Testing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fontScale="70000" lnSpcReduction="20000"/>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a:t>Intension of Risk Management</a:t>
            </a:r>
          </a:p>
          <a:p>
            <a:pPr lvl="1"/>
            <a:r>
              <a:rPr lang="en-US"/>
              <a:t>Intension of Risk Oriented Testing</a:t>
            </a:r>
          </a:p>
          <a:p>
            <a:pPr lvl="1"/>
            <a:r>
              <a:rPr lang="en-US"/>
              <a:t>Risk Management Process</a:t>
            </a:r>
          </a:p>
          <a:p>
            <a:pPr lvl="1"/>
            <a:r>
              <a:rPr lang="en-US"/>
              <a:t>Risk Identification</a:t>
            </a:r>
          </a:p>
          <a:p>
            <a:pPr lvl="1"/>
            <a:r>
              <a:rPr lang="en-US"/>
              <a:t>Risk Workshop</a:t>
            </a:r>
          </a:p>
          <a:p>
            <a:pPr lvl="1"/>
            <a:r>
              <a:rPr lang="en-US"/>
              <a:t>Risk Brainstorming</a:t>
            </a:r>
          </a:p>
          <a:p>
            <a:pPr lvl="1"/>
            <a:r>
              <a:rPr lang="en-US"/>
              <a:t>Risk Checklist</a:t>
            </a:r>
          </a:p>
          <a:p>
            <a:pPr lvl="1"/>
            <a:r>
              <a:rPr lang="en-US"/>
              <a:t>Risk Categories</a:t>
            </a:r>
          </a:p>
          <a:p>
            <a:pPr lvl="1"/>
            <a:r>
              <a:rPr lang="en-US"/>
              <a:t>Risk Analysis and Risk Evaluation</a:t>
            </a:r>
          </a:p>
          <a:p>
            <a:pPr lvl="1"/>
            <a:r>
              <a:rPr lang="en-US"/>
              <a:t>Risk Matrix</a:t>
            </a:r>
          </a:p>
          <a:p>
            <a:pPr lvl="1"/>
            <a:r>
              <a:rPr lang="en-US"/>
              <a:t>Risk Inventory</a:t>
            </a:r>
          </a:p>
          <a:p>
            <a:pPr lvl="1"/>
            <a:r>
              <a:rPr lang="en-US"/>
              <a:t>Risk Control and treatment</a:t>
            </a:r>
          </a:p>
          <a:p>
            <a:pPr marL="381000" indent="-381000">
              <a:buFont typeface="Arial" pitchFamily="34" charset="0"/>
              <a:buNone/>
            </a:pPr>
            <a:r>
              <a:rPr lang="en-US"/>
              <a:t>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Risk Oriented Testing</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147638" y="379413"/>
            <a:ext cx="7253287" cy="622300"/>
          </a:xfrm>
          <a:ln/>
        </p:spPr>
        <p:txBody>
          <a:bodyPr lIns="45720" tIns="46800" rIns="45720" bIns="46800" anchor="t">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Introduction</a:t>
            </a:r>
          </a:p>
        </p:txBody>
      </p:sp>
      <p:sp>
        <p:nvSpPr>
          <p:cNvPr id="83971" name="Rectangle 3"/>
          <p:cNvSpPr>
            <a:spLocks noGrp="1"/>
          </p:cNvSpPr>
          <p:nvPr>
            <p:ph type="body" idx="1"/>
          </p:nvPr>
        </p:nvSpPr>
        <p:spPr>
          <a:xfrm>
            <a:off x="233363" y="1143000"/>
            <a:ext cx="8682037" cy="5181600"/>
          </a:xfrm>
          <a:ln/>
        </p:spPr>
        <p:txBody>
          <a:bodyPr lIns="0" tIns="0" rIns="0" bIns="0">
            <a:normAutofit fontScale="77500" lnSpcReduction="20000"/>
          </a:bodyPr>
          <a:lstStyle/>
          <a:p>
            <a:pPr marL="290513" indent="-290513" algn="just">
              <a:lnSpc>
                <a:spcPct val="104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endParaRPr lang="en-GB" sz="1800"/>
          </a:p>
          <a:p>
            <a:pPr marL="290513" indent="-290513" algn="just">
              <a:lnSpc>
                <a:spcPct val="104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A Risk is a problem that could occur in the future </a:t>
            </a:r>
            <a:br>
              <a:rPr lang="en-GB"/>
            </a:br>
            <a:r>
              <a:rPr lang="en-GB"/>
              <a:t>with undesirable consequences.</a:t>
            </a:r>
          </a:p>
          <a:p>
            <a:pPr marL="290513" indent="-290513" algn="just">
              <a:lnSpc>
                <a:spcPct val="140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A Risk is an event that may happen or may not happen</a:t>
            </a:r>
          </a:p>
          <a:p>
            <a:pPr marL="290513" indent="-290513" algn="just">
              <a:lnSpc>
                <a:spcPct val="140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In Software Development, problems may arise </a:t>
            </a:r>
            <a:br>
              <a:rPr lang="en-GB"/>
            </a:br>
            <a:r>
              <a:rPr lang="en-GB"/>
              <a:t>during the course of a product's development and later </a:t>
            </a:r>
            <a:br>
              <a:rPr lang="en-GB"/>
            </a:br>
            <a:r>
              <a:rPr lang="en-GB"/>
              <a:t>during operational use.</a:t>
            </a:r>
          </a:p>
          <a:p>
            <a:pPr marL="290513" indent="-290513" algn="just">
              <a:lnSpc>
                <a:spcPct val="140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Classified as Project and Product Risks</a:t>
            </a:r>
          </a:p>
          <a:p>
            <a:pPr marL="290513" indent="-290513" algn="just">
              <a:lnSpc>
                <a:spcPct val="140000"/>
              </a:lnSpc>
              <a:buFontTx/>
              <a:buChar char="•"/>
              <a:tabLst>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Early Risk Identification, analysis, evaluation and control </a:t>
            </a:r>
            <a:br>
              <a:rPr lang="en-GB"/>
            </a:br>
            <a:r>
              <a:rPr lang="en-GB"/>
              <a:t>combined with a risk-oriented test plan and test </a:t>
            </a:r>
            <a:br>
              <a:rPr lang="en-GB"/>
            </a:br>
            <a:r>
              <a:rPr lang="en-GB"/>
              <a:t>prioritization enables test management to help control risks</a:t>
            </a:r>
          </a:p>
        </p:txBody>
      </p:sp>
      <p:sp>
        <p:nvSpPr>
          <p:cNvPr id="8397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28600" y="1066800"/>
            <a:ext cx="8686800" cy="4267200"/>
          </a:xfrm>
          <a:prstGeom prst="rect">
            <a:avLst/>
          </a:prstGeom>
          <a:noFill/>
          <a:ln w="9525">
            <a:noFill/>
            <a:round/>
            <a:headEnd/>
            <a:tailEnd/>
          </a:ln>
          <a:effectLst/>
        </p:spPr>
        <p:txBody>
          <a:bodyPr lIns="90000" tIns="45000" rIns="90000" bIns="45000"/>
          <a:lstStyle/>
          <a:p>
            <a:pPr marL="344488" indent="-344488" algn="just" defTabSz="457200" eaLnBrk="0" hangingPunct="0">
              <a:lnSpc>
                <a:spcPct val="173000"/>
              </a:lnSpc>
              <a:spcBef>
                <a:spcPts val="500"/>
              </a:spcBef>
              <a:buClr>
                <a:srgbClr val="000000"/>
              </a:buClr>
              <a:buSzPct val="100000"/>
              <a:buFontTx/>
              <a:buChar char="•"/>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Lst>
            </a:pPr>
            <a:r>
              <a:rPr lang="en-GB" sz="2000">
                <a:solidFill>
                  <a:srgbClr val="000000"/>
                </a:solidFill>
                <a:latin typeface="Gill Sans MT" pitchFamily="34" charset="0"/>
                <a:ea typeface="Arial Unicode MS" pitchFamily="34" charset="-128"/>
                <a:cs typeface="Arial Unicode MS" pitchFamily="34" charset="-128"/>
              </a:rPr>
              <a:t>Test Managers are responsible for proper Risk Management</a:t>
            </a:r>
          </a:p>
          <a:p>
            <a:pPr marL="344488" indent="-344488" algn="just" defTabSz="457200" eaLnBrk="0" hangingPunct="0">
              <a:lnSpc>
                <a:spcPct val="173000"/>
              </a:lnSpc>
              <a:spcBef>
                <a:spcPts val="500"/>
              </a:spcBef>
              <a:buClr>
                <a:srgbClr val="000000"/>
              </a:buClr>
              <a:buSzPct val="100000"/>
              <a:buFontTx/>
              <a:buChar char="•"/>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Lst>
            </a:pPr>
            <a:r>
              <a:rPr lang="en-GB" sz="2000">
                <a:solidFill>
                  <a:srgbClr val="000000"/>
                </a:solidFill>
                <a:latin typeface="Gill Sans MT" pitchFamily="34" charset="0"/>
                <a:ea typeface="Arial Unicode MS" pitchFamily="34" charset="-128"/>
                <a:cs typeface="Arial Unicode MS" pitchFamily="34" charset="-128"/>
              </a:rPr>
              <a:t>  Two ways in which to react are</a:t>
            </a:r>
          </a:p>
          <a:p>
            <a:pPr marL="776288" lvl="1" indent="-317500" algn="just" defTabSz="457200" eaLnBrk="0" hangingPunct="0">
              <a:lnSpc>
                <a:spcPct val="173000"/>
              </a:lnSpc>
              <a:spcBef>
                <a:spcPts val="500"/>
              </a:spcBef>
              <a:buClr>
                <a:srgbClr val="000000"/>
              </a:buClr>
              <a:buSzPct val="100000"/>
              <a:buFont typeface="Arial" pitchFamily="34" charset="0"/>
              <a:buChar char="–"/>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Lst>
            </a:pPr>
            <a:r>
              <a:rPr lang="en-GB">
                <a:solidFill>
                  <a:srgbClr val="000000"/>
                </a:solidFill>
                <a:latin typeface="Gill Sans MT" pitchFamily="34" charset="0"/>
                <a:ea typeface="Arial Unicode MS" pitchFamily="34" charset="-128"/>
                <a:cs typeface="Arial Unicode MS" pitchFamily="34" charset="-128"/>
              </a:rPr>
              <a:t>Ignoring Risks</a:t>
            </a:r>
          </a:p>
          <a:p>
            <a:pPr marL="776288" lvl="1" indent="-317500" algn="just" defTabSz="457200" eaLnBrk="0" hangingPunct="0">
              <a:lnSpc>
                <a:spcPct val="173000"/>
              </a:lnSpc>
              <a:spcBef>
                <a:spcPts val="500"/>
              </a:spcBef>
              <a:buClr>
                <a:srgbClr val="000000"/>
              </a:buClr>
              <a:buSzPct val="100000"/>
              <a:buFont typeface="Arial" pitchFamily="34" charset="0"/>
              <a:buChar char="–"/>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Lst>
            </a:pPr>
            <a:r>
              <a:rPr lang="en-GB">
                <a:solidFill>
                  <a:srgbClr val="000000"/>
                </a:solidFill>
                <a:latin typeface="Gill Sans MT" pitchFamily="34" charset="0"/>
                <a:ea typeface="Arial Unicode MS" pitchFamily="34" charset="-128"/>
                <a:cs typeface="Arial Unicode MS" pitchFamily="34" charset="-128"/>
              </a:rPr>
              <a:t>Tolerance and proactive risk management</a:t>
            </a:r>
          </a:p>
        </p:txBody>
      </p:sp>
      <p:sp>
        <p:nvSpPr>
          <p:cNvPr id="86019" name="Rectangle 3"/>
          <p:cNvSpPr>
            <a:spLocks noGrp="1" noChangeArrowheads="1"/>
          </p:cNvSpPr>
          <p:nvPr>
            <p:ph type="title"/>
          </p:nvPr>
        </p:nvSpPr>
        <p:spPr>
          <a:xfrm>
            <a:off x="152400" y="152400"/>
            <a:ext cx="7253288" cy="622300"/>
          </a:xfrm>
          <a:noFill/>
          <a:ln/>
        </p:spPr>
        <p:txBody>
          <a:bodyPr lIns="45720" tIns="46800" rIns="4572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Introduction</a:t>
            </a:r>
          </a:p>
        </p:txBody>
      </p:sp>
      <p:sp>
        <p:nvSpPr>
          <p:cNvPr id="86020" name="Text Box 4"/>
          <p:cNvSpPr txBox="1">
            <a:spLocks noChangeArrowheads="1"/>
          </p:cNvSpPr>
          <p:nvPr/>
        </p:nvSpPr>
        <p:spPr bwMode="auto">
          <a:xfrm>
            <a:off x="152400" y="609600"/>
            <a:ext cx="9540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86021"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body" idx="1"/>
          </p:nvPr>
        </p:nvSpPr>
        <p:spPr>
          <a:xfrm>
            <a:off x="239713" y="1143000"/>
            <a:ext cx="8674100" cy="4981575"/>
          </a:xfrm>
          <a:ln/>
        </p:spPr>
        <p:txBody>
          <a:bodyPr lIns="0" tIns="0" rIns="0" bIns="0">
            <a:normAutofit fontScale="85000" lnSpcReduction="10000"/>
          </a:bodyPr>
          <a:lstStyle/>
          <a:p>
            <a:pPr marL="228600" indent="-228600" algn="just">
              <a:lnSpc>
                <a:spcPct val="17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t>
            </a:r>
            <a:r>
              <a:rPr lang="en-GB" i="1"/>
              <a:t>Ignoring Risks</a:t>
            </a:r>
            <a:r>
              <a:rPr lang="en-GB"/>
              <a:t>” does not necessarily prevent the project </a:t>
            </a:r>
            <a:br>
              <a:rPr lang="en-GB"/>
            </a:br>
            <a:r>
              <a:rPr lang="en-GB"/>
              <a:t>from being successful.  It leave those involved in the </a:t>
            </a:r>
            <a:br>
              <a:rPr lang="en-GB"/>
            </a:br>
            <a:r>
              <a:rPr lang="en-GB"/>
              <a:t>dark about what could perhaps happen “tomorrow”</a:t>
            </a:r>
          </a:p>
          <a:p>
            <a:pPr marL="228600" indent="-228600" algn="just">
              <a:lnSpc>
                <a:spcPct val="17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t>
            </a:r>
            <a:r>
              <a:rPr lang="en-GB" i="1"/>
              <a:t>Tolerance and proactive risk management</a:t>
            </a:r>
            <a:r>
              <a:rPr lang="en-GB"/>
              <a:t>” may not always </a:t>
            </a:r>
            <a:br>
              <a:rPr lang="en-GB"/>
            </a:br>
            <a:r>
              <a:rPr lang="en-GB"/>
              <a:t>secure the project's success, but it enables those </a:t>
            </a:r>
            <a:br>
              <a:rPr lang="en-GB"/>
            </a:br>
            <a:r>
              <a:rPr lang="en-GB"/>
              <a:t>involved to atleast get a glimpse of a possible future </a:t>
            </a:r>
            <a:br>
              <a:rPr lang="en-GB"/>
            </a:br>
            <a:r>
              <a:rPr lang="en-GB"/>
              <a:t>to act accordingly and with precaution.</a:t>
            </a:r>
          </a:p>
        </p:txBody>
      </p:sp>
      <p:sp>
        <p:nvSpPr>
          <p:cNvPr id="88067" name="Rectangle 3"/>
          <p:cNvSpPr>
            <a:spLocks noGrp="1" noChangeArrowheads="1"/>
          </p:cNvSpPr>
          <p:nvPr>
            <p:ph type="title"/>
          </p:nvPr>
        </p:nvSpPr>
        <p:spPr>
          <a:xfrm>
            <a:off x="152400" y="0"/>
            <a:ext cx="7253288" cy="622300"/>
          </a:xfrm>
          <a:noFill/>
          <a:ln/>
        </p:spPr>
        <p:txBody>
          <a:bodyPr lIns="45720" tIns="46800" rIns="4572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Introduction</a:t>
            </a:r>
          </a:p>
        </p:txBody>
      </p:sp>
      <p:sp>
        <p:nvSpPr>
          <p:cNvPr id="88068" name="Text Box 4"/>
          <p:cNvSpPr txBox="1">
            <a:spLocks noChangeArrowheads="1"/>
          </p:cNvSpPr>
          <p:nvPr/>
        </p:nvSpPr>
        <p:spPr bwMode="auto">
          <a:xfrm>
            <a:off x="0" y="533400"/>
            <a:ext cx="10668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solidFill>
                  <a:schemeClr val="bg2"/>
                </a:solidFill>
                <a:latin typeface="Trebuchet MS" pitchFamily="34" charset="0"/>
                <a:ea typeface="Arial Unicode MS" pitchFamily="34" charset="-128"/>
                <a:cs typeface="Arial Unicode MS" pitchFamily="34" charset="-128"/>
              </a:rPr>
              <a:t>  </a:t>
            </a:r>
            <a:r>
              <a:rPr lang="en-US" b="1">
                <a:latin typeface="Trebuchet MS" pitchFamily="34" charset="0"/>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p:nvPr>
        </p:nvSpPr>
        <p:spPr>
          <a:xfrm>
            <a:off x="152400" y="152400"/>
            <a:ext cx="8223250" cy="685800"/>
          </a:xfrm>
          <a:noFill/>
          <a:ln/>
        </p:spPr>
        <p:txBody>
          <a:bodyPr>
            <a:normAutofit fontScale="90000"/>
          </a:bodyPr>
          <a:lstStyle/>
          <a:p>
            <a:r>
              <a:rPr lang="en-US"/>
              <a:t>Create the Test Plan</a:t>
            </a:r>
          </a:p>
        </p:txBody>
      </p:sp>
      <p:sp>
        <p:nvSpPr>
          <p:cNvPr id="200707" name="Rectangle 3"/>
          <p:cNvSpPr>
            <a:spLocks noGrp="1"/>
          </p:cNvSpPr>
          <p:nvPr>
            <p:ph type="body" idx="1"/>
          </p:nvPr>
        </p:nvSpPr>
        <p:spPr>
          <a:xfrm>
            <a:off x="228600" y="1066800"/>
            <a:ext cx="8686800" cy="5257800"/>
          </a:xfrm>
          <a:noFill/>
          <a:ln/>
        </p:spPr>
        <p:txBody>
          <a:bodyPr>
            <a:normAutofit fontScale="92500" lnSpcReduction="10000"/>
          </a:bodyPr>
          <a:lstStyle/>
          <a:p>
            <a:pPr algn="just">
              <a:lnSpc>
                <a:spcPct val="122000"/>
              </a:lnSpc>
            </a:pPr>
            <a:endParaRPr lang="en-US" sz="1900">
              <a:latin typeface="Trebuchet MS" pitchFamily="34" charset="0"/>
            </a:endParaRPr>
          </a:p>
          <a:p>
            <a:pPr algn="just">
              <a:lnSpc>
                <a:spcPct val="122000"/>
              </a:lnSpc>
            </a:pPr>
            <a:r>
              <a:rPr lang="en-US"/>
              <a:t>Some insight into the importance of test planning:</a:t>
            </a:r>
          </a:p>
          <a:p>
            <a:pPr algn="just">
              <a:lnSpc>
                <a:spcPct val="122000"/>
              </a:lnSpc>
            </a:pPr>
            <a:r>
              <a:rPr lang="en-US"/>
              <a:t>“The act of designing tests is one of the most effective </a:t>
            </a:r>
            <a:br>
              <a:rPr lang="en-US"/>
            </a:br>
            <a:r>
              <a:rPr lang="en-US"/>
              <a:t>error prevention mechanisms known…</a:t>
            </a:r>
          </a:p>
          <a:p>
            <a:pPr algn="just">
              <a:lnSpc>
                <a:spcPct val="122000"/>
              </a:lnSpc>
            </a:pPr>
            <a:r>
              <a:rPr lang="en-US"/>
              <a:t>The thought process that must take place to create </a:t>
            </a:r>
            <a:br>
              <a:rPr lang="en-US"/>
            </a:br>
            <a:r>
              <a:rPr lang="en-US"/>
              <a:t>useful tests can discover and eliminate problems at </a:t>
            </a:r>
            <a:br>
              <a:rPr lang="en-US"/>
            </a:br>
            <a:r>
              <a:rPr lang="en-US"/>
              <a:t>every stage of development”</a:t>
            </a:r>
          </a:p>
          <a:p>
            <a:pPr lvl="4" algn="just">
              <a:lnSpc>
                <a:spcPct val="122000"/>
              </a:lnSpc>
              <a:buFont typeface="Arial" pitchFamily="34" charset="0"/>
              <a:buNone/>
            </a:pPr>
            <a:r>
              <a:rPr lang="en-US" sz="2000" b="1"/>
              <a:t>												-Boris </a:t>
            </a:r>
            <a:r>
              <a:rPr lang="en-US" sz="2000" b="1" err="1"/>
              <a:t>Beizer</a:t>
            </a:r>
            <a:endParaRPr lang="en-US" sz="2000"/>
          </a:p>
        </p:txBody>
      </p:sp>
      <p:sp>
        <p:nvSpPr>
          <p:cNvPr id="200708" name="Text Box 4"/>
          <p:cNvSpPr txBox="1">
            <a:spLocks noChangeArrowheads="1"/>
          </p:cNvSpPr>
          <p:nvPr/>
        </p:nvSpPr>
        <p:spPr bwMode="auto">
          <a:xfrm>
            <a:off x="7924800" y="6096000"/>
            <a:ext cx="11430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152400" y="304800"/>
            <a:ext cx="8704263" cy="685800"/>
          </a:xfrm>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Intention of Risk Management</a:t>
            </a:r>
          </a:p>
        </p:txBody>
      </p:sp>
      <p:sp>
        <p:nvSpPr>
          <p:cNvPr id="90115" name="Rectangle 3"/>
          <p:cNvSpPr>
            <a:spLocks noGrp="1"/>
          </p:cNvSpPr>
          <p:nvPr>
            <p:ph type="body" idx="1"/>
          </p:nvPr>
        </p:nvSpPr>
        <p:spPr>
          <a:xfrm>
            <a:off x="239713" y="1371600"/>
            <a:ext cx="8674100" cy="4038600"/>
          </a:xfrm>
          <a:ln/>
        </p:spPr>
        <p:txBody>
          <a:bodyPr lIns="0" tIns="0" rIns="0" bIns="0">
            <a:normAutofit fontScale="70000" lnSpcReduction="20000"/>
          </a:bodyPr>
          <a:lstStyle/>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reliability of individual actions increases with better risk handling</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Risks can be kept low if potential risks are recognized early </a:t>
            </a:r>
            <a:br>
              <a:rPr lang="en-GB"/>
            </a:br>
            <a:r>
              <a:rPr lang="en-GB"/>
              <a:t>and if counter measures are initiated in time, lower the </a:t>
            </a:r>
            <a:br>
              <a:rPr lang="en-GB"/>
            </a:br>
            <a:r>
              <a:rPr lang="en-GB"/>
              <a:t>probability of occurrence or the extent of damage.</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Management is the conscious and deliberate planning </a:t>
            </a:r>
            <a:br>
              <a:rPr lang="en-GB"/>
            </a:br>
            <a:r>
              <a:rPr lang="en-GB"/>
              <a:t>of failures and their consequences</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9011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8600" y="1066800"/>
            <a:ext cx="8686800" cy="43434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8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GB">
              <a:solidFill>
                <a:srgbClr val="000000"/>
              </a:solidFill>
              <a:ea typeface="Arial Unicode MS" pitchFamily="34" charset="-128"/>
              <a:cs typeface="Arial Unicode MS" pitchFamily="34" charset="-128"/>
            </a:endParaRPr>
          </a:p>
          <a:p>
            <a:pPr marL="333375" lvl="1" indent="-333375" algn="just" defTabSz="457200" eaLnBrk="0" hangingPunct="0">
              <a:lnSpc>
                <a:spcPct val="13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It comprises the following:</a:t>
            </a:r>
          </a:p>
          <a:p>
            <a:pPr marL="333375" lvl="1" indent="-333375" algn="just" defTabSz="457200" eaLnBrk="0" hangingPunct="0">
              <a:lnSpc>
                <a:spcPct val="135000"/>
              </a:lnSpc>
              <a:buClr>
                <a:srgbClr val="000000"/>
              </a:buClr>
              <a:buSzPct val="100000"/>
              <a:buFont typeface="Arial" pitchFamily="34" charset="0"/>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       </a:t>
            </a:r>
            <a:r>
              <a:rPr lang="en-GB">
                <a:solidFill>
                  <a:srgbClr val="000000"/>
                </a:solidFill>
                <a:latin typeface="Gill Sans MT" pitchFamily="34" charset="0"/>
                <a:ea typeface="Arial Unicode MS" pitchFamily="34" charset="-128"/>
                <a:cs typeface="Arial Unicode MS" pitchFamily="34" charset="-128"/>
              </a:rPr>
              <a:t>Systematic Identification -&gt; Analysis -&gt; Evaluation -&gt; Control -&gt; Monitoring -&gt; Communication of Risks</a:t>
            </a:r>
          </a:p>
          <a:p>
            <a:pPr marL="333375" lvl="1" indent="-333375" algn="just" defTabSz="457200" eaLnBrk="0" hangingPunct="0">
              <a:lnSpc>
                <a:spcPct val="135000"/>
              </a:lnSpc>
              <a:buClr>
                <a:srgbClr val="000000"/>
              </a:buClr>
              <a:buSzPct val="100000"/>
              <a:buFont typeface="Arial" pitchFamily="34" charset="0"/>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GB">
              <a:solidFill>
                <a:srgbClr val="000000"/>
              </a:solidFill>
              <a:latin typeface="Gill Sans MT" pitchFamily="34" charset="0"/>
              <a:ea typeface="Arial Unicode MS" pitchFamily="34" charset="-128"/>
              <a:cs typeface="Arial Unicode MS" pitchFamily="34" charset="-128"/>
            </a:endParaRPr>
          </a:p>
          <a:p>
            <a:pPr marL="333375" lvl="1" indent="-333375" algn="just" defTabSz="457200" eaLnBrk="0" hangingPunct="0">
              <a:lnSpc>
                <a:spcPct val="13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The Objective of Risk Management is to identify risks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that could massively endanger project success or lead to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poor product quality</a:t>
            </a:r>
          </a:p>
          <a:p>
            <a:pPr marL="333375" lvl="1" indent="-333375" algn="just" defTabSz="457200" eaLnBrk="0" hangingPunct="0">
              <a:lnSpc>
                <a:spcPct val="183000"/>
              </a:lnSpc>
              <a:buClr>
                <a:srgbClr val="000000"/>
              </a:buClr>
              <a:buSzPct val="100000"/>
              <a:buFont typeface="Arial" pitchFamily="34" charset="0"/>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endParaRPr lang="en-GB" sz="2000">
              <a:solidFill>
                <a:srgbClr val="000000"/>
              </a:solidFill>
              <a:latin typeface="Gill Sans MT" pitchFamily="34" charset="0"/>
              <a:ea typeface="Arial Unicode MS" pitchFamily="34" charset="-128"/>
              <a:cs typeface="Arial Unicode MS" pitchFamily="34" charset="-128"/>
            </a:endParaRPr>
          </a:p>
        </p:txBody>
      </p:sp>
      <p:sp>
        <p:nvSpPr>
          <p:cNvPr id="92163" name="Rectangle 3"/>
          <p:cNvSpPr>
            <a:spLocks noGrp="1" noChangeArrowheads="1"/>
          </p:cNvSpPr>
          <p:nvPr>
            <p:ph type="title"/>
          </p:nvPr>
        </p:nvSpPr>
        <p:spPr>
          <a:xfrm>
            <a:off x="152400" y="0"/>
            <a:ext cx="8704263" cy="685800"/>
          </a:xfrm>
          <a:noFill/>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Intention of Risk Management</a:t>
            </a:r>
          </a:p>
        </p:txBody>
      </p:sp>
      <p:sp>
        <p:nvSpPr>
          <p:cNvPr id="92164" name="Text Box 4"/>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152400" y="22860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Intention of Risk-Oriented Testing </a:t>
            </a:r>
          </a:p>
        </p:txBody>
      </p:sp>
      <p:sp>
        <p:nvSpPr>
          <p:cNvPr id="94211" name="Rectangle 3"/>
          <p:cNvSpPr>
            <a:spLocks noGrp="1"/>
          </p:cNvSpPr>
          <p:nvPr>
            <p:ph type="body" idx="1"/>
          </p:nvPr>
        </p:nvSpPr>
        <p:spPr>
          <a:xfrm>
            <a:off x="239713" y="990600"/>
            <a:ext cx="8674100" cy="5410200"/>
          </a:xfrm>
          <a:ln/>
        </p:spPr>
        <p:txBody>
          <a:bodyPr lIns="0" tIns="0" rIns="0" bIns="0">
            <a:normAutofit fontScale="70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intention of Risk oriented Testing is to design </a:t>
            </a:r>
            <a:br>
              <a:rPr lang="en-GB"/>
            </a:br>
            <a:r>
              <a:rPr lang="en-GB"/>
              <a:t>software testing within the given constraints (effort, time, </a:t>
            </a:r>
            <a:br>
              <a:rPr lang="en-GB"/>
            </a:br>
            <a:r>
              <a:rPr lang="en-GB"/>
              <a:t>availability, etc) in such a way as to minimize as much </a:t>
            </a:r>
            <a:br>
              <a:rPr lang="en-GB"/>
            </a:br>
            <a:r>
              <a:rPr lang="en-GB"/>
              <a:t>as possible previous identified risks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Minimizing project risks relating to development</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Minimizing product risks relating to the product's operational use.</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Example for Project Risk</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Failure to meet a delivery date</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Example for Product Risk</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Undetected defect that could lead to a system failure</a:t>
            </a:r>
          </a:p>
        </p:txBody>
      </p:sp>
      <p:sp>
        <p:nvSpPr>
          <p:cNvPr id="9421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body" idx="1"/>
          </p:nvPr>
        </p:nvSpPr>
        <p:spPr>
          <a:xfrm>
            <a:off x="239713" y="1371600"/>
            <a:ext cx="8674100" cy="3810000"/>
          </a:xfrm>
          <a:ln/>
        </p:spPr>
        <p:txBody>
          <a:bodyPr lIns="0" tIns="0" rIns="0" bIns="0">
            <a:normAutofit fontScale="70000" lnSpcReduction="20000"/>
          </a:bodyPr>
          <a:lstStyle/>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Systems with high risk potential must be more intensely </a:t>
            </a:r>
            <a:br>
              <a:rPr lang="en-GB"/>
            </a:br>
            <a:r>
              <a:rPr lang="en-GB"/>
              <a:t>tested than systems that do not cause much damage.</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estimation must be done for individual system parts or </a:t>
            </a:r>
            <a:br>
              <a:rPr lang="en-GB"/>
            </a:br>
            <a:r>
              <a:rPr lang="en-GB"/>
              <a:t>even individual defect potentials.</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managers are sole responsible for estimation of risks </a:t>
            </a:r>
            <a:br>
              <a:rPr lang="en-GB"/>
            </a:br>
            <a:r>
              <a:rPr lang="en-GB"/>
              <a:t>and always also act as risk managers.</a:t>
            </a:r>
          </a:p>
        </p:txBody>
      </p:sp>
      <p:sp>
        <p:nvSpPr>
          <p:cNvPr id="96259" name="Rectangle 3"/>
          <p:cNvSpPr>
            <a:spLocks noGrp="1" noChangeArrowheads="1"/>
          </p:cNvSpPr>
          <p:nvPr>
            <p:ph type="title"/>
          </p:nvPr>
        </p:nvSpPr>
        <p:spPr>
          <a:xfrm>
            <a:off x="152400" y="152400"/>
            <a:ext cx="8839200" cy="484188"/>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Intention of Risk-Oriented Testing </a:t>
            </a:r>
          </a:p>
        </p:txBody>
      </p:sp>
      <p:sp>
        <p:nvSpPr>
          <p:cNvPr id="96260" name="Text Box 4"/>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160338" y="228600"/>
            <a:ext cx="8831262"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People involved in Risk Management</a:t>
            </a:r>
            <a:r>
              <a:rPr lang="en-GB" sz="4300"/>
              <a:t> </a:t>
            </a:r>
          </a:p>
        </p:txBody>
      </p:sp>
      <p:sp>
        <p:nvSpPr>
          <p:cNvPr id="98307" name="Rectangle 3"/>
          <p:cNvSpPr>
            <a:spLocks noGrp="1"/>
          </p:cNvSpPr>
          <p:nvPr>
            <p:ph type="body" idx="1"/>
          </p:nvPr>
        </p:nvSpPr>
        <p:spPr>
          <a:xfrm>
            <a:off x="228600" y="1143000"/>
            <a:ext cx="8674100" cy="4981575"/>
          </a:xfrm>
          <a:ln/>
        </p:spPr>
        <p:txBody>
          <a:bodyPr lIns="0" tIns="0" rIns="0" bIns="0">
            <a:normAutofit fontScale="85000" lnSpcReduction="20000"/>
          </a:bodyPr>
          <a:lstStyle/>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200"/>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most important parties involved in Risk management </a:t>
            </a:r>
            <a:br>
              <a:rPr lang="en-GB"/>
            </a:br>
            <a:r>
              <a:rPr lang="en-GB"/>
              <a:t>process and their responsibilities are:</a:t>
            </a:r>
          </a:p>
          <a:p>
            <a:pPr marL="685800" lvl="1"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The Customer</a:t>
            </a:r>
            <a:r>
              <a:rPr lang="en-GB"/>
              <a:t> </a:t>
            </a:r>
            <a:r>
              <a:rPr lang="en-GB" b="1"/>
              <a:t>:</a:t>
            </a:r>
            <a:r>
              <a:rPr lang="en-GB"/>
              <a:t> He demands project risk management </a:t>
            </a:r>
            <a:br>
              <a:rPr lang="en-GB"/>
            </a:br>
            <a:r>
              <a:rPr lang="en-GB"/>
              <a:t>and provides information regarding acceptable risks and </a:t>
            </a:r>
            <a:br>
              <a:rPr lang="en-GB"/>
            </a:br>
            <a:r>
              <a:rPr lang="en-GB"/>
              <a:t>product environment.</a:t>
            </a:r>
          </a:p>
          <a:p>
            <a:pPr marL="685800" lvl="1"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The Management</a:t>
            </a:r>
            <a:r>
              <a:rPr lang="en-GB"/>
              <a:t> </a:t>
            </a:r>
            <a:r>
              <a:rPr lang="en-GB" b="1"/>
              <a:t>:</a:t>
            </a:r>
            <a:r>
              <a:rPr lang="en-GB"/>
              <a:t> Management requires and promotes </a:t>
            </a:r>
            <a:br>
              <a:rPr lang="en-GB"/>
            </a:br>
            <a:r>
              <a:rPr lang="en-GB"/>
              <a:t>project risk management and provides information regarding the project environment and corporate risk management.</a:t>
            </a:r>
          </a:p>
        </p:txBody>
      </p:sp>
      <p:sp>
        <p:nvSpPr>
          <p:cNvPr id="98308"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04800" y="1219200"/>
            <a:ext cx="8458200" cy="4953000"/>
          </a:xfrm>
          <a:prstGeom prst="rect">
            <a:avLst/>
          </a:prstGeom>
          <a:noFill/>
          <a:ln w="9525">
            <a:noFill/>
            <a:round/>
            <a:headEnd/>
            <a:tailEnd/>
          </a:ln>
          <a:effectLst/>
        </p:spPr>
        <p:txBody>
          <a:bodyPr lIns="90000" tIns="45000" rIns="90000" bIns="45000"/>
          <a:lstStyle/>
          <a:p>
            <a:pPr marL="225425" indent="-225425" algn="just" defTabSz="457200" eaLnBrk="0" hangingPunct="0">
              <a:lnSpc>
                <a:spcPct val="15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endParaRPr lang="en-GB" b="1">
              <a:solidFill>
                <a:schemeClr val="bg2"/>
              </a:solidFill>
              <a:ea typeface="Arial Unicode MS" pitchFamily="34" charset="-128"/>
              <a:cs typeface="Arial Unicode MS" pitchFamily="34" charset="-128"/>
            </a:endParaRPr>
          </a:p>
          <a:p>
            <a:pPr marL="738188" lvl="1" indent="-333375" algn="just" defTabSz="457200" eaLnBrk="0" hangingPunct="0">
              <a:lnSpc>
                <a:spcPct val="15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b="1">
                <a:latin typeface="Gill Sans MT" pitchFamily="34" charset="0"/>
                <a:ea typeface="Arial Unicode MS" pitchFamily="34" charset="-128"/>
                <a:cs typeface="Arial Unicode MS" pitchFamily="34" charset="-128"/>
              </a:rPr>
              <a:t>The Project Manager :</a:t>
            </a:r>
            <a:r>
              <a:rPr lang="en-GB">
                <a:latin typeface="Gill Sans MT" pitchFamily="34" charset="0"/>
                <a:ea typeface="Arial Unicode MS" pitchFamily="34" charset="-128"/>
                <a:cs typeface="Arial Unicode MS" pitchFamily="34" charset="-128"/>
              </a:rPr>
              <a:t> He takes into account in his project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budget, the cost of risk minimizing activities and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provides further resources (if necessary)</a:t>
            </a:r>
          </a:p>
          <a:p>
            <a:pPr marL="738188" lvl="1" indent="-333375" algn="just" defTabSz="457200" eaLnBrk="0" hangingPunct="0">
              <a:lnSpc>
                <a:spcPct val="15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b="1">
                <a:latin typeface="Gill Sans MT" pitchFamily="34" charset="0"/>
                <a:ea typeface="Arial Unicode MS" pitchFamily="34" charset="-128"/>
                <a:cs typeface="Arial Unicode MS" pitchFamily="34" charset="-128"/>
              </a:rPr>
              <a:t>The Test Manager : </a:t>
            </a:r>
            <a:r>
              <a:rPr lang="en-GB">
                <a:latin typeface="Gill Sans MT" pitchFamily="34" charset="0"/>
                <a:ea typeface="Arial Unicode MS" pitchFamily="34" charset="-128"/>
                <a:cs typeface="Arial Unicode MS" pitchFamily="34" charset="-128"/>
              </a:rPr>
              <a:t>He actively participates in risk management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and optimizes test strategy and test effort to reduce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product risks.</a:t>
            </a:r>
          </a:p>
          <a:p>
            <a:pPr marL="738188" lvl="1" indent="-333375" algn="just" defTabSz="457200" eaLnBrk="0" hangingPunct="0">
              <a:lnSpc>
                <a:spcPct val="15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b="1">
                <a:latin typeface="Gill Sans MT" pitchFamily="34" charset="0"/>
                <a:ea typeface="Arial Unicode MS" pitchFamily="34" charset="-128"/>
                <a:cs typeface="Arial Unicode MS" pitchFamily="34" charset="-128"/>
              </a:rPr>
              <a:t>Developer, Tester and Users :</a:t>
            </a:r>
            <a:r>
              <a:rPr lang="en-GB">
                <a:latin typeface="Gill Sans MT" pitchFamily="34" charset="0"/>
                <a:ea typeface="Arial Unicode MS" pitchFamily="34" charset="-128"/>
                <a:cs typeface="Arial Unicode MS" pitchFamily="34" charset="-128"/>
              </a:rPr>
              <a:t> They provide exact information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related to project and product risks</a:t>
            </a:r>
          </a:p>
        </p:txBody>
      </p:sp>
      <p:sp>
        <p:nvSpPr>
          <p:cNvPr id="100355" name="Text Box 3"/>
          <p:cNvSpPr txBox="1">
            <a:spLocks noChangeArrowheads="1"/>
          </p:cNvSpPr>
          <p:nvPr/>
        </p:nvSpPr>
        <p:spPr bwMode="auto">
          <a:xfrm>
            <a:off x="152400" y="609600"/>
            <a:ext cx="9779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00356" name="Rectangle 4"/>
          <p:cNvSpPr>
            <a:spLocks noGrp="1" noChangeArrowheads="1"/>
          </p:cNvSpPr>
          <p:nvPr>
            <p:ph type="title"/>
          </p:nvPr>
        </p:nvSpPr>
        <p:spPr>
          <a:xfrm>
            <a:off x="152400" y="0"/>
            <a:ext cx="8831263"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People involved in Risk Management</a:t>
            </a:r>
            <a:r>
              <a:rPr lang="en-GB" sz="4300"/>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Management Process</a:t>
            </a:r>
          </a:p>
        </p:txBody>
      </p:sp>
      <p:sp>
        <p:nvSpPr>
          <p:cNvPr id="102403" name="Rectangle 3"/>
          <p:cNvSpPr>
            <a:spLocks noGrp="1"/>
          </p:cNvSpPr>
          <p:nvPr>
            <p:ph type="body" idx="1"/>
          </p:nvPr>
        </p:nvSpPr>
        <p:spPr>
          <a:xfrm>
            <a:off x="239713" y="1190625"/>
            <a:ext cx="8674100" cy="4981575"/>
          </a:xfrm>
          <a:ln/>
        </p:spPr>
        <p:txBody>
          <a:bodyPr lIns="0" tIns="0" rIns="0" bIns="0">
            <a:normAutofit fontScale="70000" lnSpcReduction="20000"/>
          </a:bodyPr>
          <a:lstStyle/>
          <a:p>
            <a:pPr marL="228600" indent="-228600" algn="just">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Identification of the Risk context</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Identification</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Analysis and Risk Evaluation</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Control and Treatment</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Verification and Monitoring</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activities cannot be performed without effective </a:t>
            </a:r>
            <a:br>
              <a:rPr lang="en-GB"/>
            </a:br>
            <a:r>
              <a:rPr lang="en-GB"/>
              <a:t>communication between all the parties involved. </a:t>
            </a:r>
          </a:p>
          <a:p>
            <a:pPr marL="228600" indent="-228600" algn="just">
              <a:lnSpc>
                <a:spcPct val="140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order to gain maximum benefit from risk management, risk </a:t>
            </a:r>
            <a:br>
              <a:rPr lang="en-GB"/>
            </a:br>
            <a:r>
              <a:rPr lang="en-GB"/>
              <a:t>management activities has to be started early as </a:t>
            </a:r>
            <a:br>
              <a:rPr lang="en-GB"/>
            </a:br>
            <a:r>
              <a:rPr lang="en-GB"/>
              <a:t>possible in the project and continued throughout the </a:t>
            </a:r>
            <a:br>
              <a:rPr lang="en-GB"/>
            </a:br>
            <a:r>
              <a:rPr lang="en-GB"/>
              <a:t>project's life cycle.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Context Identification</a:t>
            </a:r>
          </a:p>
        </p:txBody>
      </p:sp>
      <p:sp>
        <p:nvSpPr>
          <p:cNvPr id="104451" name="Rectangle 3"/>
          <p:cNvSpPr>
            <a:spLocks noGrp="1"/>
          </p:cNvSpPr>
          <p:nvPr>
            <p:ph type="body" idx="1"/>
          </p:nvPr>
        </p:nvSpPr>
        <p:spPr>
          <a:xfrm>
            <a:off x="228600" y="1219200"/>
            <a:ext cx="8674100" cy="4981575"/>
          </a:xfrm>
          <a:ln/>
        </p:spPr>
        <p:txBody>
          <a:bodyPr lIns="0" tIns="0" rIns="0" bIns="0">
            <a:normAutofit fontScale="85000" lnSpcReduction="10000"/>
          </a:bodyPr>
          <a:lstStyle/>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Risk context must be defined right at the beginning of </a:t>
            </a:r>
            <a:br>
              <a:rPr lang="en-GB"/>
            </a:br>
            <a:r>
              <a:rPr lang="en-GB"/>
              <a:t>the Risk evaluation. </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comprises the project stakeholders, the agreed-upon project goals and results, and the scope and delimitations of </a:t>
            </a:r>
            <a:br>
              <a:rPr lang="en-GB"/>
            </a:br>
            <a:r>
              <a:rPr lang="en-GB"/>
              <a:t>risk management within the project context.</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a:latin typeface="Trebuchet MS" pitchFamily="34" charset="0"/>
            </a:endParaRPr>
          </a:p>
        </p:txBody>
      </p:sp>
      <p:sp>
        <p:nvSpPr>
          <p:cNvPr id="104452" name="Text Box 4"/>
          <p:cNvSpPr txBox="1">
            <a:spLocks noChangeArrowheads="1"/>
          </p:cNvSpPr>
          <p:nvPr/>
        </p:nvSpPr>
        <p:spPr bwMode="auto">
          <a:xfrm>
            <a:off x="7848600" y="5943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body" idx="1"/>
          </p:nvPr>
        </p:nvSpPr>
        <p:spPr>
          <a:xfrm>
            <a:off x="239713" y="1143000"/>
            <a:ext cx="4713287" cy="609600"/>
          </a:xfrm>
          <a:ln/>
        </p:spPr>
        <p:txBody>
          <a:bodyPr lIns="0" tIns="0" rIns="0" bIns="0">
            <a:normAutofit fontScale="92500" lnSpcReduction="20000"/>
          </a:bodyPr>
          <a:lstStyle/>
          <a:p>
            <a:pPr marL="228600" indent="-228600">
              <a:lnSpc>
                <a:spcPct val="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200"/>
          </a:p>
          <a:p>
            <a:pPr marL="228600" indent="-228600">
              <a:lnSpc>
                <a:spcPct val="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Factors of the Risk Context:</a:t>
            </a:r>
          </a:p>
        </p:txBody>
      </p:sp>
      <p:sp>
        <p:nvSpPr>
          <p:cNvPr id="106499" name="Rectangle 3"/>
          <p:cNvSpPr>
            <a:spLocks noGrp="1" noChangeArrowheads="1"/>
          </p:cNvSpPr>
          <p:nvPr>
            <p:ph type="title"/>
          </p:nvPr>
        </p:nvSpPr>
        <p:spPr>
          <a:xfrm>
            <a:off x="228600" y="0"/>
            <a:ext cx="7245350" cy="65246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Context Identification</a:t>
            </a:r>
          </a:p>
        </p:txBody>
      </p:sp>
      <p:grpSp>
        <p:nvGrpSpPr>
          <p:cNvPr id="2" name="Group 4"/>
          <p:cNvGrpSpPr>
            <a:grpSpLocks/>
          </p:cNvGrpSpPr>
          <p:nvPr/>
        </p:nvGrpSpPr>
        <p:grpSpPr bwMode="auto">
          <a:xfrm>
            <a:off x="2133600" y="1522413"/>
            <a:ext cx="5245100" cy="4192587"/>
            <a:chOff x="1112" y="670"/>
            <a:chExt cx="3536" cy="3314"/>
          </a:xfrm>
        </p:grpSpPr>
        <p:sp>
          <p:nvSpPr>
            <p:cNvPr id="106501" name="Oval 5"/>
            <p:cNvSpPr>
              <a:spLocks noChangeArrowheads="1"/>
            </p:cNvSpPr>
            <p:nvPr/>
          </p:nvSpPr>
          <p:spPr bwMode="auto">
            <a:xfrm>
              <a:off x="2424" y="1957"/>
              <a:ext cx="920" cy="791"/>
            </a:xfrm>
            <a:prstGeom prst="ellipse">
              <a:avLst/>
            </a:prstGeom>
            <a:solidFill>
              <a:srgbClr val="DDDDDD"/>
            </a:solidFill>
            <a:ln w="9525">
              <a:solidFill>
                <a:schemeClr val="tx1"/>
              </a:solidFill>
              <a:round/>
              <a:headEnd/>
              <a:tailEnd/>
            </a:ln>
            <a:effectLst/>
          </p:spPr>
          <p:txBody>
            <a:bodyPr wrap="none" anchor="ctr"/>
            <a:lstStyle/>
            <a:p>
              <a:endParaRPr lang="en-US"/>
            </a:p>
          </p:txBody>
        </p:sp>
        <p:sp>
          <p:nvSpPr>
            <p:cNvPr id="106502" name="Text Box 6"/>
            <p:cNvSpPr txBox="1">
              <a:spLocks noChangeArrowheads="1"/>
            </p:cNvSpPr>
            <p:nvPr/>
          </p:nvSpPr>
          <p:spPr bwMode="auto">
            <a:xfrm>
              <a:off x="2629" y="2253"/>
              <a:ext cx="511" cy="25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2000">
                  <a:latin typeface="Trebuchet MS" pitchFamily="34" charset="0"/>
                  <a:ea typeface="Arial Unicode MS" pitchFamily="34" charset="-128"/>
                  <a:cs typeface="Arial Unicode MS" pitchFamily="34" charset="-128"/>
                </a:rPr>
                <a:t>risk</a:t>
              </a:r>
            </a:p>
          </p:txBody>
        </p:sp>
        <p:sp>
          <p:nvSpPr>
            <p:cNvPr id="106503" name="AutoShape 7"/>
            <p:cNvSpPr>
              <a:spLocks noChangeArrowheads="1"/>
            </p:cNvSpPr>
            <p:nvPr/>
          </p:nvSpPr>
          <p:spPr bwMode="auto">
            <a:xfrm rot="-5400000">
              <a:off x="2287" y="3225"/>
              <a:ext cx="1186" cy="332"/>
            </a:xfrm>
            <a:prstGeom prst="notchedRightArrow">
              <a:avLst>
                <a:gd name="adj1" fmla="val 50000"/>
                <a:gd name="adj2" fmla="val 89307"/>
              </a:avLst>
            </a:prstGeom>
            <a:solidFill>
              <a:srgbClr val="DDDDDD"/>
            </a:solidFill>
            <a:ln w="9525">
              <a:solidFill>
                <a:schemeClr val="tx1"/>
              </a:solidFill>
              <a:miter lim="800000"/>
              <a:headEnd/>
              <a:tailEnd/>
            </a:ln>
            <a:effectLst/>
          </p:spPr>
          <p:txBody>
            <a:bodyPr wrap="none" anchor="ctr"/>
            <a:lstStyle/>
            <a:p>
              <a:endParaRPr lang="en-US"/>
            </a:p>
          </p:txBody>
        </p:sp>
        <p:sp>
          <p:nvSpPr>
            <p:cNvPr id="106504" name="AutoShape 8"/>
            <p:cNvSpPr>
              <a:spLocks noChangeArrowheads="1"/>
            </p:cNvSpPr>
            <p:nvPr/>
          </p:nvSpPr>
          <p:spPr bwMode="auto">
            <a:xfrm rot="5400000">
              <a:off x="2287" y="1124"/>
              <a:ext cx="1186" cy="332"/>
            </a:xfrm>
            <a:prstGeom prst="notchedRightArrow">
              <a:avLst>
                <a:gd name="adj1" fmla="val 50000"/>
                <a:gd name="adj2" fmla="val 89307"/>
              </a:avLst>
            </a:prstGeom>
            <a:solidFill>
              <a:srgbClr val="DDDDDD"/>
            </a:solidFill>
            <a:ln w="9525">
              <a:solidFill>
                <a:schemeClr val="tx1"/>
              </a:solidFill>
              <a:miter lim="800000"/>
              <a:headEnd/>
              <a:tailEnd/>
            </a:ln>
            <a:effectLst/>
          </p:spPr>
          <p:txBody>
            <a:bodyPr wrap="none" anchor="ctr"/>
            <a:lstStyle/>
            <a:p>
              <a:endParaRPr lang="en-US"/>
            </a:p>
          </p:txBody>
        </p:sp>
        <p:sp>
          <p:nvSpPr>
            <p:cNvPr id="106505" name="AutoShape 9"/>
            <p:cNvSpPr>
              <a:spLocks noChangeArrowheads="1"/>
            </p:cNvSpPr>
            <p:nvPr/>
          </p:nvSpPr>
          <p:spPr bwMode="auto">
            <a:xfrm rot="-10800000">
              <a:off x="3421" y="2196"/>
              <a:ext cx="1227" cy="322"/>
            </a:xfrm>
            <a:prstGeom prst="notchedRightArrow">
              <a:avLst>
                <a:gd name="adj1" fmla="val 50000"/>
                <a:gd name="adj2" fmla="val 95264"/>
              </a:avLst>
            </a:prstGeom>
            <a:solidFill>
              <a:srgbClr val="DDDDDD"/>
            </a:solidFill>
            <a:ln w="9525">
              <a:solidFill>
                <a:schemeClr val="tx1"/>
              </a:solidFill>
              <a:miter lim="800000"/>
              <a:headEnd/>
              <a:tailEnd/>
            </a:ln>
            <a:effectLst/>
          </p:spPr>
          <p:txBody>
            <a:bodyPr wrap="none" anchor="ctr"/>
            <a:lstStyle/>
            <a:p>
              <a:endParaRPr lang="en-US"/>
            </a:p>
          </p:txBody>
        </p:sp>
        <p:sp>
          <p:nvSpPr>
            <p:cNvPr id="106506" name="AutoShape 10"/>
            <p:cNvSpPr>
              <a:spLocks noChangeArrowheads="1"/>
            </p:cNvSpPr>
            <p:nvPr/>
          </p:nvSpPr>
          <p:spPr bwMode="auto">
            <a:xfrm>
              <a:off x="1112" y="2192"/>
              <a:ext cx="1227" cy="321"/>
            </a:xfrm>
            <a:prstGeom prst="notchedRightArrow">
              <a:avLst>
                <a:gd name="adj1" fmla="val 50000"/>
                <a:gd name="adj2" fmla="val 95561"/>
              </a:avLst>
            </a:prstGeom>
            <a:solidFill>
              <a:srgbClr val="DDDDDD"/>
            </a:solidFill>
            <a:ln w="9525">
              <a:solidFill>
                <a:schemeClr val="tx1"/>
              </a:solidFill>
              <a:miter lim="800000"/>
              <a:headEnd/>
              <a:tailEnd/>
            </a:ln>
            <a:effectLst/>
          </p:spPr>
          <p:txBody>
            <a:bodyPr wrap="none" anchor="ctr"/>
            <a:lstStyle/>
            <a:p>
              <a:endParaRPr lang="en-US"/>
            </a:p>
          </p:txBody>
        </p:sp>
        <p:sp>
          <p:nvSpPr>
            <p:cNvPr id="106507" name="AutoShape 11"/>
            <p:cNvSpPr>
              <a:spLocks noChangeArrowheads="1"/>
            </p:cNvSpPr>
            <p:nvPr/>
          </p:nvSpPr>
          <p:spPr bwMode="auto">
            <a:xfrm rot="2966167">
              <a:off x="1631" y="1305"/>
              <a:ext cx="1186" cy="332"/>
            </a:xfrm>
            <a:prstGeom prst="notchedRightArrow">
              <a:avLst>
                <a:gd name="adj1" fmla="val 50000"/>
                <a:gd name="adj2" fmla="val 89307"/>
              </a:avLst>
            </a:prstGeom>
            <a:solidFill>
              <a:srgbClr val="DDDDDD"/>
            </a:solidFill>
            <a:ln w="9525">
              <a:solidFill>
                <a:schemeClr val="tx1"/>
              </a:solidFill>
              <a:miter lim="800000"/>
              <a:headEnd/>
              <a:tailEnd/>
            </a:ln>
            <a:effectLst/>
          </p:spPr>
          <p:txBody>
            <a:bodyPr wrap="none" anchor="ctr"/>
            <a:lstStyle/>
            <a:p>
              <a:endParaRPr lang="en-US"/>
            </a:p>
          </p:txBody>
        </p:sp>
        <p:sp>
          <p:nvSpPr>
            <p:cNvPr id="106508" name="AutoShape 12"/>
            <p:cNvSpPr>
              <a:spLocks noChangeArrowheads="1"/>
            </p:cNvSpPr>
            <p:nvPr/>
          </p:nvSpPr>
          <p:spPr bwMode="auto">
            <a:xfrm rot="1658087">
              <a:off x="1248" y="1710"/>
              <a:ext cx="1227" cy="321"/>
            </a:xfrm>
            <a:prstGeom prst="notchedRightArrow">
              <a:avLst>
                <a:gd name="adj1" fmla="val 50000"/>
                <a:gd name="adj2" fmla="val 95561"/>
              </a:avLst>
            </a:prstGeom>
            <a:solidFill>
              <a:srgbClr val="DDDDDD"/>
            </a:solidFill>
            <a:ln w="9525">
              <a:solidFill>
                <a:schemeClr val="tx1"/>
              </a:solidFill>
              <a:miter lim="800000"/>
              <a:headEnd/>
              <a:tailEnd/>
            </a:ln>
            <a:effectLst/>
          </p:spPr>
          <p:txBody>
            <a:bodyPr wrap="none" anchor="ctr"/>
            <a:lstStyle/>
            <a:p>
              <a:endParaRPr lang="en-US"/>
            </a:p>
          </p:txBody>
        </p:sp>
        <p:sp>
          <p:nvSpPr>
            <p:cNvPr id="106509" name="AutoShape 13"/>
            <p:cNvSpPr>
              <a:spLocks noChangeArrowheads="1"/>
            </p:cNvSpPr>
            <p:nvPr/>
          </p:nvSpPr>
          <p:spPr bwMode="auto">
            <a:xfrm rot="-8345850">
              <a:off x="3217" y="2789"/>
              <a:ext cx="1227" cy="322"/>
            </a:xfrm>
            <a:prstGeom prst="notchedRightArrow">
              <a:avLst>
                <a:gd name="adj1" fmla="val 50000"/>
                <a:gd name="adj2" fmla="val 95264"/>
              </a:avLst>
            </a:prstGeom>
            <a:solidFill>
              <a:srgbClr val="DDDDDD"/>
            </a:solidFill>
            <a:ln w="9525">
              <a:solidFill>
                <a:schemeClr val="tx1"/>
              </a:solidFill>
              <a:miter lim="800000"/>
              <a:headEnd/>
              <a:tailEnd/>
            </a:ln>
            <a:effectLst/>
          </p:spPr>
          <p:txBody>
            <a:bodyPr wrap="none" anchor="ctr"/>
            <a:lstStyle/>
            <a:p>
              <a:endParaRPr lang="en-US"/>
            </a:p>
          </p:txBody>
        </p:sp>
        <p:sp>
          <p:nvSpPr>
            <p:cNvPr id="106510" name="AutoShape 14"/>
            <p:cNvSpPr>
              <a:spLocks noChangeArrowheads="1"/>
            </p:cNvSpPr>
            <p:nvPr/>
          </p:nvSpPr>
          <p:spPr bwMode="auto">
            <a:xfrm rot="-7228510">
              <a:off x="2832" y="3093"/>
              <a:ext cx="1186" cy="332"/>
            </a:xfrm>
            <a:prstGeom prst="notchedRightArrow">
              <a:avLst>
                <a:gd name="adj1" fmla="val 50000"/>
                <a:gd name="adj2" fmla="val 89307"/>
              </a:avLst>
            </a:prstGeom>
            <a:solidFill>
              <a:srgbClr val="DDDDDD"/>
            </a:solidFill>
            <a:ln w="9525">
              <a:solidFill>
                <a:schemeClr val="tx1"/>
              </a:solidFill>
              <a:miter lim="800000"/>
              <a:headEnd/>
              <a:tailEnd/>
            </a:ln>
            <a:effectLst/>
          </p:spPr>
          <p:txBody>
            <a:bodyPr wrap="none" anchor="ctr"/>
            <a:lstStyle/>
            <a:p>
              <a:endParaRPr lang="en-US"/>
            </a:p>
          </p:txBody>
        </p:sp>
        <p:sp>
          <p:nvSpPr>
            <p:cNvPr id="106511" name="AutoShape 15"/>
            <p:cNvSpPr>
              <a:spLocks noChangeArrowheads="1"/>
            </p:cNvSpPr>
            <p:nvPr/>
          </p:nvSpPr>
          <p:spPr bwMode="auto">
            <a:xfrm rot="-3761791">
              <a:off x="1776" y="3118"/>
              <a:ext cx="1186" cy="332"/>
            </a:xfrm>
            <a:prstGeom prst="notchedRightArrow">
              <a:avLst>
                <a:gd name="adj1" fmla="val 50000"/>
                <a:gd name="adj2" fmla="val 89307"/>
              </a:avLst>
            </a:prstGeom>
            <a:solidFill>
              <a:srgbClr val="DDDDDD"/>
            </a:solidFill>
            <a:ln w="9525">
              <a:solidFill>
                <a:schemeClr val="tx1"/>
              </a:solidFill>
              <a:miter lim="800000"/>
              <a:headEnd/>
              <a:tailEnd/>
            </a:ln>
            <a:effectLst/>
          </p:spPr>
          <p:txBody>
            <a:bodyPr wrap="none" anchor="ctr"/>
            <a:lstStyle/>
            <a:p>
              <a:endParaRPr lang="en-US"/>
            </a:p>
          </p:txBody>
        </p:sp>
        <p:sp>
          <p:nvSpPr>
            <p:cNvPr id="106512" name="AutoShape 16"/>
            <p:cNvSpPr>
              <a:spLocks noChangeArrowheads="1"/>
            </p:cNvSpPr>
            <p:nvPr/>
          </p:nvSpPr>
          <p:spPr bwMode="auto">
            <a:xfrm rot="-2686415">
              <a:off x="1346" y="2802"/>
              <a:ext cx="1227" cy="321"/>
            </a:xfrm>
            <a:prstGeom prst="notchedRightArrow">
              <a:avLst>
                <a:gd name="adj1" fmla="val 50000"/>
                <a:gd name="adj2" fmla="val 95561"/>
              </a:avLst>
            </a:prstGeom>
            <a:solidFill>
              <a:srgbClr val="DDDDDD"/>
            </a:solidFill>
            <a:ln w="9525">
              <a:solidFill>
                <a:schemeClr val="tx1"/>
              </a:solidFill>
              <a:miter lim="800000"/>
              <a:headEnd/>
              <a:tailEnd/>
            </a:ln>
            <a:effectLst/>
          </p:spPr>
          <p:txBody>
            <a:bodyPr wrap="none" anchor="ctr"/>
            <a:lstStyle/>
            <a:p>
              <a:endParaRPr lang="en-US"/>
            </a:p>
          </p:txBody>
        </p:sp>
        <p:sp>
          <p:nvSpPr>
            <p:cNvPr id="106513" name="AutoShape 17"/>
            <p:cNvSpPr>
              <a:spLocks noChangeArrowheads="1"/>
            </p:cNvSpPr>
            <p:nvPr/>
          </p:nvSpPr>
          <p:spPr bwMode="auto">
            <a:xfrm rot="8428755">
              <a:off x="3217" y="1615"/>
              <a:ext cx="1227" cy="322"/>
            </a:xfrm>
            <a:prstGeom prst="notchedRightArrow">
              <a:avLst>
                <a:gd name="adj1" fmla="val 50000"/>
                <a:gd name="adj2" fmla="val 95264"/>
              </a:avLst>
            </a:prstGeom>
            <a:solidFill>
              <a:srgbClr val="DDDDDD"/>
            </a:solidFill>
            <a:ln w="9525">
              <a:solidFill>
                <a:schemeClr val="tx1"/>
              </a:solidFill>
              <a:miter lim="800000"/>
              <a:headEnd/>
              <a:tailEnd/>
            </a:ln>
            <a:effectLst/>
          </p:spPr>
          <p:txBody>
            <a:bodyPr wrap="none" anchor="ctr"/>
            <a:lstStyle/>
            <a:p>
              <a:endParaRPr lang="en-US"/>
            </a:p>
          </p:txBody>
        </p:sp>
        <p:sp>
          <p:nvSpPr>
            <p:cNvPr id="106514" name="AutoShape 18"/>
            <p:cNvSpPr>
              <a:spLocks noChangeArrowheads="1"/>
            </p:cNvSpPr>
            <p:nvPr/>
          </p:nvSpPr>
          <p:spPr bwMode="auto">
            <a:xfrm rot="-14134081">
              <a:off x="2867" y="1271"/>
              <a:ext cx="1186" cy="333"/>
            </a:xfrm>
            <a:prstGeom prst="notchedRightArrow">
              <a:avLst>
                <a:gd name="adj1" fmla="val 50000"/>
                <a:gd name="adj2" fmla="val 89039"/>
              </a:avLst>
            </a:prstGeom>
            <a:solidFill>
              <a:srgbClr val="DDDDDD"/>
            </a:solidFill>
            <a:ln w="9525">
              <a:solidFill>
                <a:schemeClr val="tx1"/>
              </a:solidFill>
              <a:miter lim="800000"/>
              <a:headEnd/>
              <a:tailEnd/>
            </a:ln>
            <a:effectLst/>
          </p:spPr>
          <p:txBody>
            <a:bodyPr wrap="none" anchor="ctr"/>
            <a:lstStyle/>
            <a:p>
              <a:endParaRPr lang="en-US"/>
            </a:p>
          </p:txBody>
        </p:sp>
        <p:sp>
          <p:nvSpPr>
            <p:cNvPr id="106515" name="Text Box 19"/>
            <p:cNvSpPr txBox="1">
              <a:spLocks noChangeArrowheads="1"/>
            </p:cNvSpPr>
            <p:nvPr/>
          </p:nvSpPr>
          <p:spPr bwMode="auto">
            <a:xfrm rot="-5433495">
              <a:off x="2426" y="3374"/>
              <a:ext cx="918" cy="199"/>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finance</a:t>
              </a:r>
            </a:p>
          </p:txBody>
        </p:sp>
        <p:sp>
          <p:nvSpPr>
            <p:cNvPr id="106516" name="Text Box 20"/>
            <p:cNvSpPr txBox="1">
              <a:spLocks noChangeArrowheads="1"/>
            </p:cNvSpPr>
            <p:nvPr/>
          </p:nvSpPr>
          <p:spPr bwMode="auto">
            <a:xfrm rot="-3714695">
              <a:off x="1877" y="3269"/>
              <a:ext cx="918" cy="199"/>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Society</a:t>
              </a:r>
            </a:p>
          </p:txBody>
        </p:sp>
        <p:sp>
          <p:nvSpPr>
            <p:cNvPr id="106517" name="Text Box 21"/>
            <p:cNvSpPr txBox="1">
              <a:spLocks noChangeArrowheads="1"/>
            </p:cNvSpPr>
            <p:nvPr/>
          </p:nvSpPr>
          <p:spPr bwMode="auto">
            <a:xfrm rot="-2729678">
              <a:off x="1407" y="2982"/>
              <a:ext cx="917" cy="199"/>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Market</a:t>
              </a:r>
            </a:p>
          </p:txBody>
        </p:sp>
        <p:sp>
          <p:nvSpPr>
            <p:cNvPr id="106518" name="Text Box 22"/>
            <p:cNvSpPr txBox="1">
              <a:spLocks noChangeArrowheads="1"/>
            </p:cNvSpPr>
            <p:nvPr/>
          </p:nvSpPr>
          <p:spPr bwMode="auto">
            <a:xfrm>
              <a:off x="1206" y="2262"/>
              <a:ext cx="1176" cy="234"/>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technology</a:t>
              </a:r>
            </a:p>
          </p:txBody>
        </p:sp>
        <p:sp>
          <p:nvSpPr>
            <p:cNvPr id="106519" name="Text Box 23"/>
            <p:cNvSpPr txBox="1">
              <a:spLocks noChangeArrowheads="1"/>
            </p:cNvSpPr>
            <p:nvPr/>
          </p:nvSpPr>
          <p:spPr bwMode="auto">
            <a:xfrm rot="1625054">
              <a:off x="1298" y="1788"/>
              <a:ext cx="1176" cy="225"/>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standardization</a:t>
              </a:r>
            </a:p>
          </p:txBody>
        </p:sp>
        <p:sp>
          <p:nvSpPr>
            <p:cNvPr id="106520" name="Text Box 24"/>
            <p:cNvSpPr txBox="1">
              <a:spLocks noChangeArrowheads="1"/>
            </p:cNvSpPr>
            <p:nvPr/>
          </p:nvSpPr>
          <p:spPr bwMode="auto">
            <a:xfrm rot="2989305">
              <a:off x="1624" y="1361"/>
              <a:ext cx="1137" cy="19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law</a:t>
              </a:r>
            </a:p>
          </p:txBody>
        </p:sp>
        <p:sp>
          <p:nvSpPr>
            <p:cNvPr id="106521" name="Text Box 25"/>
            <p:cNvSpPr txBox="1">
              <a:spLocks noChangeArrowheads="1"/>
            </p:cNvSpPr>
            <p:nvPr/>
          </p:nvSpPr>
          <p:spPr bwMode="auto">
            <a:xfrm rot="16219616">
              <a:off x="2414" y="1043"/>
              <a:ext cx="938" cy="19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enterprise</a:t>
              </a:r>
            </a:p>
          </p:txBody>
        </p:sp>
        <p:sp>
          <p:nvSpPr>
            <p:cNvPr id="106522" name="Text Box 26"/>
            <p:cNvSpPr txBox="1">
              <a:spLocks noChangeArrowheads="1"/>
            </p:cNvSpPr>
            <p:nvPr/>
          </p:nvSpPr>
          <p:spPr bwMode="auto">
            <a:xfrm rot="18330938">
              <a:off x="2920" y="1316"/>
              <a:ext cx="1137" cy="19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environment</a:t>
              </a:r>
            </a:p>
          </p:txBody>
        </p:sp>
        <p:sp>
          <p:nvSpPr>
            <p:cNvPr id="106523" name="Text Box 27"/>
            <p:cNvSpPr txBox="1">
              <a:spLocks noChangeArrowheads="1"/>
            </p:cNvSpPr>
            <p:nvPr/>
          </p:nvSpPr>
          <p:spPr bwMode="auto">
            <a:xfrm rot="19486230">
              <a:off x="3301" y="1661"/>
              <a:ext cx="1176" cy="225"/>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politics</a:t>
              </a:r>
            </a:p>
          </p:txBody>
        </p:sp>
        <p:sp>
          <p:nvSpPr>
            <p:cNvPr id="106524" name="Text Box 28"/>
            <p:cNvSpPr txBox="1">
              <a:spLocks noChangeArrowheads="1"/>
            </p:cNvSpPr>
            <p:nvPr/>
          </p:nvSpPr>
          <p:spPr bwMode="auto">
            <a:xfrm>
              <a:off x="3600" y="2227"/>
              <a:ext cx="869" cy="234"/>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b="1">
                  <a:latin typeface="Trebuchet MS" pitchFamily="34" charset="0"/>
                  <a:ea typeface="Arial Unicode MS" pitchFamily="34" charset="-128"/>
                  <a:cs typeface="Arial Unicode MS" pitchFamily="34" charset="-128"/>
                </a:rPr>
                <a:t>…</a:t>
              </a:r>
            </a:p>
          </p:txBody>
        </p:sp>
        <p:sp>
          <p:nvSpPr>
            <p:cNvPr id="106525" name="Text Box 29"/>
            <p:cNvSpPr txBox="1">
              <a:spLocks noChangeArrowheads="1"/>
            </p:cNvSpPr>
            <p:nvPr/>
          </p:nvSpPr>
          <p:spPr bwMode="auto">
            <a:xfrm rot="24051544">
              <a:off x="3291" y="2891"/>
              <a:ext cx="1176" cy="225"/>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people</a:t>
              </a:r>
            </a:p>
          </p:txBody>
        </p:sp>
        <p:sp>
          <p:nvSpPr>
            <p:cNvPr id="106526" name="Text Box 30"/>
            <p:cNvSpPr txBox="1">
              <a:spLocks noChangeArrowheads="1"/>
            </p:cNvSpPr>
            <p:nvPr/>
          </p:nvSpPr>
          <p:spPr bwMode="auto">
            <a:xfrm rot="25107546">
              <a:off x="2911" y="3255"/>
              <a:ext cx="1137" cy="192"/>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700">
                  <a:latin typeface="Trebuchet MS" pitchFamily="34" charset="0"/>
                  <a:ea typeface="Arial Unicode MS" pitchFamily="34" charset="-128"/>
                  <a:cs typeface="Arial Unicode MS" pitchFamily="34" charset="-128"/>
                </a:rPr>
                <a:t>economy</a:t>
              </a:r>
            </a:p>
          </p:txBody>
        </p:sp>
      </p:grpSp>
      <p:sp>
        <p:nvSpPr>
          <p:cNvPr id="106527" name="Text Box 31"/>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147638" y="269875"/>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Identification</a:t>
            </a:r>
          </a:p>
        </p:txBody>
      </p:sp>
      <p:sp>
        <p:nvSpPr>
          <p:cNvPr id="108547" name="Rectangle 3"/>
          <p:cNvSpPr>
            <a:spLocks noGrp="1"/>
          </p:cNvSpPr>
          <p:nvPr>
            <p:ph type="body" idx="1"/>
          </p:nvPr>
        </p:nvSpPr>
        <p:spPr>
          <a:xfrm>
            <a:off x="239713" y="1066800"/>
            <a:ext cx="8674100" cy="5495925"/>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identification should be process oriented and individual risks should be combined into risk categories to provide a better overview.</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Risk identification techniques:</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Expert Interviews and questionnaires</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Independent estimations ( audits, assessments )</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workshops</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brainstorming</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 of Risk templates and checklists</a:t>
            </a:r>
          </a:p>
          <a:p>
            <a:pPr marL="685800" lvl="1"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Experiences from Completed projects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p:cNvSpPr>
          <p:nvPr>
            <p:ph type="title"/>
          </p:nvPr>
        </p:nvSpPr>
        <p:spPr>
          <a:xfrm>
            <a:off x="152400" y="152400"/>
            <a:ext cx="8223250" cy="533400"/>
          </a:xfrm>
          <a:noFill/>
          <a:ln/>
        </p:spPr>
        <p:txBody>
          <a:bodyPr>
            <a:normAutofit fontScale="90000"/>
          </a:bodyPr>
          <a:lstStyle/>
          <a:p>
            <a:r>
              <a:rPr lang="en-US"/>
              <a:t>Create the test plan</a:t>
            </a:r>
          </a:p>
        </p:txBody>
      </p:sp>
      <p:sp>
        <p:nvSpPr>
          <p:cNvPr id="202755" name="Rectangle 3"/>
          <p:cNvSpPr>
            <a:spLocks noGrp="1"/>
          </p:cNvSpPr>
          <p:nvPr>
            <p:ph type="body" idx="1"/>
          </p:nvPr>
        </p:nvSpPr>
        <p:spPr>
          <a:xfrm>
            <a:off x="304800" y="1066800"/>
            <a:ext cx="8534400" cy="5029200"/>
          </a:xfrm>
          <a:noFill/>
          <a:ln/>
        </p:spPr>
        <p:txBody>
          <a:bodyPr>
            <a:normAutofit fontScale="85000" lnSpcReduction="20000"/>
          </a:bodyPr>
          <a:lstStyle/>
          <a:p>
            <a:pPr algn="just">
              <a:lnSpc>
                <a:spcPct val="132000"/>
              </a:lnSpc>
            </a:pPr>
            <a:endParaRPr lang="en-US" sz="1600">
              <a:latin typeface="Trebuchet MS" pitchFamily="34" charset="0"/>
            </a:endParaRPr>
          </a:p>
          <a:p>
            <a:pPr algn="just">
              <a:lnSpc>
                <a:spcPct val="132000"/>
              </a:lnSpc>
            </a:pPr>
            <a:r>
              <a:rPr lang="en-US"/>
              <a:t>Test planning should begin at the same time </a:t>
            </a:r>
            <a:br>
              <a:rPr lang="en-US"/>
            </a:br>
            <a:r>
              <a:rPr lang="en-US"/>
              <a:t>requirements definition starts</a:t>
            </a:r>
          </a:p>
          <a:p>
            <a:pPr algn="just">
              <a:lnSpc>
                <a:spcPct val="132000"/>
              </a:lnSpc>
            </a:pPr>
            <a:r>
              <a:rPr lang="en-US"/>
              <a:t>The plan will be detailed in parallel with application requirements</a:t>
            </a:r>
          </a:p>
          <a:p>
            <a:pPr algn="just">
              <a:lnSpc>
                <a:spcPct val="132000"/>
              </a:lnSpc>
            </a:pPr>
            <a:r>
              <a:rPr lang="en-US"/>
              <a:t>During the analysis stage of the project, the test plan </a:t>
            </a:r>
            <a:br>
              <a:rPr lang="en-US"/>
            </a:br>
            <a:r>
              <a:rPr lang="en-US"/>
              <a:t>defines and communicates test requirements and the </a:t>
            </a:r>
            <a:br>
              <a:rPr lang="en-US"/>
            </a:br>
            <a:r>
              <a:rPr lang="en-US"/>
              <a:t>amount of testing needed so that, accurate test estimates </a:t>
            </a:r>
            <a:br>
              <a:rPr lang="en-US"/>
            </a:br>
            <a:r>
              <a:rPr lang="en-US"/>
              <a:t>can be made and incorporated into the project plan</a:t>
            </a:r>
          </a:p>
          <a:p>
            <a:pPr algn="just">
              <a:lnSpc>
                <a:spcPct val="132000"/>
              </a:lnSpc>
              <a:buFont typeface="Arial" pitchFamily="34" charset="0"/>
              <a:buNone/>
            </a:pPr>
            <a:endParaRPr lang="en-US"/>
          </a:p>
        </p:txBody>
      </p:sp>
      <p:sp>
        <p:nvSpPr>
          <p:cNvPr id="202756" name="Text Box 4"/>
          <p:cNvSpPr txBox="1">
            <a:spLocks noChangeArrowheads="1"/>
          </p:cNvSpPr>
          <p:nvPr/>
        </p:nvSpPr>
        <p:spPr bwMode="auto">
          <a:xfrm>
            <a:off x="228600" y="609600"/>
            <a:ext cx="11430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
        <p:nvSpPr>
          <p:cNvPr id="202757" name="Text Box 5"/>
          <p:cNvSpPr txBox="1">
            <a:spLocks noChangeArrowheads="1"/>
          </p:cNvSpPr>
          <p:nvPr/>
        </p:nvSpPr>
        <p:spPr bwMode="auto">
          <a:xfrm>
            <a:off x="7772400" y="6096000"/>
            <a:ext cx="1295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Premise of Risk Identification</a:t>
            </a:r>
          </a:p>
        </p:txBody>
      </p:sp>
      <p:sp>
        <p:nvSpPr>
          <p:cNvPr id="110595" name="Rectangle 3"/>
          <p:cNvSpPr>
            <a:spLocks noGrp="1"/>
          </p:cNvSpPr>
          <p:nvPr>
            <p:ph type="body" idx="1"/>
          </p:nvPr>
        </p:nvSpPr>
        <p:spPr>
          <a:xfrm>
            <a:off x="239713" y="1066800"/>
            <a:ext cx="8674100" cy="5257800"/>
          </a:xfrm>
          <a:ln/>
        </p:spPr>
        <p:txBody>
          <a:bodyPr lIns="0" tIns="0" rIns="0" bIns="0">
            <a:normAutofit fontScale="77500" lnSpcReduction="20000"/>
          </a:bodyPr>
          <a:lstStyle/>
          <a:p>
            <a:pPr marL="228600" indent="-228600" algn="just">
              <a:lnSpc>
                <a:spcPct val="17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Different roles, ranging from executives, external </a:t>
            </a:r>
            <a:br>
              <a:rPr lang="en-GB"/>
            </a:br>
            <a:r>
              <a:rPr lang="en-GB"/>
              <a:t>consultants, and experienced project or test managers </a:t>
            </a:r>
            <a:br>
              <a:rPr lang="en-GB"/>
            </a:br>
            <a:r>
              <a:rPr lang="en-GB"/>
              <a:t>to former, already retired top managers may be invited to </a:t>
            </a:r>
            <a:br>
              <a:rPr lang="en-GB"/>
            </a:br>
            <a:r>
              <a:rPr lang="en-GB"/>
              <a:t>participate in </a:t>
            </a:r>
            <a:r>
              <a:rPr lang="en-GB" b="1"/>
              <a:t>expert interviews</a:t>
            </a:r>
            <a:r>
              <a:rPr lang="en-GB"/>
              <a:t> and independent risk evaluations</a:t>
            </a:r>
          </a:p>
          <a:p>
            <a:pPr marL="228600" indent="-228600" algn="just">
              <a:lnSpc>
                <a:spcPct val="17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people should not get influenced in their statements </a:t>
            </a:r>
            <a:br>
              <a:rPr lang="en-GB"/>
            </a:br>
            <a:r>
              <a:rPr lang="en-GB"/>
              <a:t>by predefined project goals and stakeholder wishes and </a:t>
            </a:r>
            <a:br>
              <a:rPr lang="en-GB"/>
            </a:br>
            <a:r>
              <a:rPr lang="en-GB"/>
              <a:t>they are well informed about the project situation and </a:t>
            </a:r>
            <a:br>
              <a:rPr lang="en-GB"/>
            </a:br>
            <a:r>
              <a:rPr lang="en-GB"/>
              <a:t>specific project and product characteristics.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Workshop</a:t>
            </a:r>
          </a:p>
        </p:txBody>
      </p:sp>
      <p:sp>
        <p:nvSpPr>
          <p:cNvPr id="112643" name="Rectangle 3"/>
          <p:cNvSpPr>
            <a:spLocks noGrp="1"/>
          </p:cNvSpPr>
          <p:nvPr>
            <p:ph type="body" idx="1"/>
          </p:nvPr>
        </p:nvSpPr>
        <p:spPr>
          <a:xfrm>
            <a:off x="228600" y="1371600"/>
            <a:ext cx="8674100" cy="4419600"/>
          </a:xfrm>
          <a:ln/>
        </p:spPr>
        <p:txBody>
          <a:bodyPr lIns="0" tIns="0" rIns="0" bIns="0">
            <a:normAutofit fontScale="70000" lnSpcReduction="20000"/>
          </a:bodyPr>
          <a:lstStyle/>
          <a:p>
            <a:pPr marL="228600" indent="-228600" algn="just">
              <a:lnSpc>
                <a:spcPct val="16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workshops are planned similar to Reviews</a:t>
            </a:r>
          </a:p>
          <a:p>
            <a:pPr marL="228600" indent="-228600" algn="just">
              <a:lnSpc>
                <a:spcPct val="16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risk manager informs everybody involved to the </a:t>
            </a:r>
            <a:br>
              <a:rPr lang="en-GB"/>
            </a:br>
            <a:r>
              <a:rPr lang="en-GB"/>
              <a:t>team members (architect, developer, tester), members of </a:t>
            </a:r>
            <a:br>
              <a:rPr lang="en-GB"/>
            </a:br>
            <a:r>
              <a:rPr lang="en-GB"/>
              <a:t>the steering committee and to the external experts.</a:t>
            </a:r>
          </a:p>
          <a:p>
            <a:pPr marL="228600" indent="-228600" algn="just">
              <a:lnSpc>
                <a:spcPct val="16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 participants of the workshop receive sufficient information </a:t>
            </a:r>
            <a:br>
              <a:rPr lang="en-GB"/>
            </a:br>
            <a:r>
              <a:rPr lang="en-GB"/>
              <a:t>about the  project and its context (customer requirement </a:t>
            </a:r>
            <a:br>
              <a:rPr lang="en-GB"/>
            </a:br>
            <a:r>
              <a:rPr lang="en-GB"/>
              <a:t>specification, project plan, risk checklists) and each of </a:t>
            </a:r>
            <a:br>
              <a:rPr lang="en-GB"/>
            </a:br>
            <a:r>
              <a:rPr lang="en-GB"/>
              <a:t>them individually define possible risks. </a:t>
            </a:r>
          </a:p>
        </p:txBody>
      </p:sp>
      <p:sp>
        <p:nvSpPr>
          <p:cNvPr id="112644" name="Text Box 4"/>
          <p:cNvSpPr txBox="1">
            <a:spLocks noChangeArrowheads="1"/>
          </p:cNvSpPr>
          <p:nvPr/>
        </p:nvSpPr>
        <p:spPr bwMode="auto">
          <a:xfrm>
            <a:off x="7848600" y="6019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28600" y="1447800"/>
            <a:ext cx="8763000" cy="4648200"/>
          </a:xfrm>
          <a:prstGeom prst="rect">
            <a:avLst/>
          </a:prstGeom>
          <a:noFill/>
          <a:ln w="9525">
            <a:noFill/>
            <a:round/>
            <a:headEnd/>
            <a:tailEnd/>
          </a:ln>
          <a:effectLst/>
        </p:spPr>
        <p:txBody>
          <a:bodyPr lIns="90000" tIns="45000" rIns="90000" bIns="45000"/>
          <a:lstStyle/>
          <a:p>
            <a:pPr lvl="1" indent="-457200"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Before the workshop the risk manager ensures that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pin boards, presentation materials etc., are available for the workshop.</a:t>
            </a:r>
          </a:p>
          <a:p>
            <a:pPr lvl="1" indent="-457200"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The risk manager moderates the workshop. </a:t>
            </a:r>
          </a:p>
          <a:p>
            <a:pPr lvl="1" indent="-457200"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At the beginning, all the participants are briefed about the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workshop schedule and all are given time to draw up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individual risk list.</a:t>
            </a:r>
          </a:p>
          <a:p>
            <a:pPr lvl="1" indent="-457200"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Risks are written on note cards and then arranged on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one of the pin boards according to their risk category.</a:t>
            </a:r>
          </a:p>
          <a:p>
            <a:pPr lvl="1" indent="-457200"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All perceived risks are subsequently discussed per category and consolidated, and duplicates are removed.</a:t>
            </a:r>
          </a:p>
        </p:txBody>
      </p:sp>
      <p:sp>
        <p:nvSpPr>
          <p:cNvPr id="114691" name="Rectangle 3"/>
          <p:cNvSpPr>
            <a:spLocks noGrp="1" noChangeArrowheads="1"/>
          </p:cNvSpPr>
          <p:nvPr>
            <p:ph type="title"/>
          </p:nvPr>
        </p:nvSpPr>
        <p:spPr>
          <a:xfrm>
            <a:off x="152400" y="0"/>
            <a:ext cx="7245350" cy="5715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Workshop</a:t>
            </a:r>
          </a:p>
        </p:txBody>
      </p:sp>
      <p:sp>
        <p:nvSpPr>
          <p:cNvPr id="114692"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155575"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Brainstorming</a:t>
            </a:r>
          </a:p>
        </p:txBody>
      </p:sp>
      <p:sp>
        <p:nvSpPr>
          <p:cNvPr id="116739" name="Rectangle 3"/>
          <p:cNvSpPr>
            <a:spLocks noGrp="1"/>
          </p:cNvSpPr>
          <p:nvPr>
            <p:ph type="body" idx="1"/>
          </p:nvPr>
        </p:nvSpPr>
        <p:spPr>
          <a:xfrm>
            <a:off x="228600" y="1447800"/>
            <a:ext cx="8674100" cy="4981575"/>
          </a:xfrm>
          <a:ln/>
        </p:spPr>
        <p:txBody>
          <a:bodyPr lIns="0" tIns="0" rIns="0" bIns="0">
            <a:normAutofit fontScale="85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To counteract possible uncertainties that might prevent </a:t>
            </a:r>
            <a:br>
              <a:rPr lang="en-GB"/>
            </a:br>
            <a:r>
              <a:rPr lang="en-GB"/>
              <a:t>people from naming critical risks, catastrophe brainstorming </a:t>
            </a:r>
            <a:br>
              <a:rPr lang="en-GB"/>
            </a:br>
            <a:r>
              <a:rPr lang="en-GB"/>
              <a:t>based on scenario building is used</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this session, participants may voice their worst project </a:t>
            </a:r>
            <a:br>
              <a:rPr lang="en-GB"/>
            </a:br>
            <a:r>
              <a:rPr lang="en-GB"/>
              <a:t>related “nightmares”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moderator, for instance, predict that the project will </a:t>
            </a:r>
            <a:br>
              <a:rPr lang="en-GB"/>
            </a:br>
            <a:r>
              <a:rPr lang="en-GB"/>
              <a:t>fail after “x” months, whereupon all participants must </a:t>
            </a:r>
            <a:br>
              <a:rPr lang="en-GB"/>
            </a:br>
            <a:r>
              <a:rPr lang="en-GB"/>
              <a:t>name possible causes that could lead to the disaster. </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116740" name="Text Box 4"/>
          <p:cNvSpPr txBox="1">
            <a:spLocks noChangeArrowheads="1"/>
          </p:cNvSpPr>
          <p:nvPr/>
        </p:nvSpPr>
        <p:spPr bwMode="auto">
          <a:xfrm>
            <a:off x="7924800" y="5867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28600" y="1371600"/>
            <a:ext cx="8686800" cy="46482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In many cases, a change of perspective turns out to be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helpful, starting out with the question of what would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be the best possible project outcome. </a:t>
            </a:r>
          </a:p>
          <a:p>
            <a:pPr marL="333375" lvl="1" indent="-333375"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Possible causes that might prevent the project from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reaching that goal are determined. </a:t>
            </a:r>
          </a:p>
          <a:p>
            <a:pPr marL="333375" lvl="1" indent="-333375"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In general, the workshop will try to consider many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different scenarios leading to possible project failure.</a:t>
            </a:r>
          </a:p>
          <a:p>
            <a:pPr marL="333375" lvl="1" indent="-333375" algn="just" defTabSz="457200" eaLnBrk="0" hangingPunct="0">
              <a:lnSpc>
                <a:spcPct val="153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The “nightmares” and scenarios leading up have been collected, underlying causes are analyzed and associated risks are identified.</a:t>
            </a:r>
          </a:p>
        </p:txBody>
      </p:sp>
      <p:sp>
        <p:nvSpPr>
          <p:cNvPr id="118787" name="Rectangle 3"/>
          <p:cNvSpPr>
            <a:spLocks noGrp="1" noChangeArrowheads="1"/>
          </p:cNvSpPr>
          <p:nvPr>
            <p:ph type="title"/>
          </p:nvPr>
        </p:nvSpPr>
        <p:spPr>
          <a:xfrm>
            <a:off x="152400" y="15240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Brainstorming</a:t>
            </a:r>
          </a:p>
        </p:txBody>
      </p:sp>
      <p:sp>
        <p:nvSpPr>
          <p:cNvPr id="118788" name="Text Box 4"/>
          <p:cNvSpPr txBox="1">
            <a:spLocks noChangeArrowheads="1"/>
          </p:cNvSpPr>
          <p:nvPr/>
        </p:nvSpPr>
        <p:spPr bwMode="auto">
          <a:xfrm>
            <a:off x="152400" y="685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152400" y="201613"/>
            <a:ext cx="8763000" cy="560387"/>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Checklists pool earlier experience</a:t>
            </a:r>
          </a:p>
        </p:txBody>
      </p:sp>
      <p:sp>
        <p:nvSpPr>
          <p:cNvPr id="120835" name="Rectangle 3"/>
          <p:cNvSpPr>
            <a:spLocks noGrp="1"/>
          </p:cNvSpPr>
          <p:nvPr>
            <p:ph type="body" idx="1"/>
          </p:nvPr>
        </p:nvSpPr>
        <p:spPr>
          <a:xfrm>
            <a:off x="228600" y="1447800"/>
            <a:ext cx="8674100" cy="4191000"/>
          </a:xfrm>
          <a:ln/>
        </p:spPr>
        <p:txBody>
          <a:bodyPr lIns="0" tIns="0" rIns="0" bIns="0">
            <a:normAutofit fontScale="92500" lnSpcReduction="10000"/>
          </a:bodyPr>
          <a:lstStyle/>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Checklists for risk identification pool the experiences </a:t>
            </a:r>
            <a:br>
              <a:rPr lang="en-GB"/>
            </a:br>
            <a:r>
              <a:rPr lang="en-GB"/>
              <a:t>of earlier projects. </a:t>
            </a:r>
          </a:p>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Experiences not necessarily have been made in the </a:t>
            </a:r>
            <a:br>
              <a:rPr lang="en-GB"/>
            </a:br>
            <a:r>
              <a:rPr lang="en-GB"/>
              <a:t>same company. This help to avoid known errors and </a:t>
            </a:r>
            <a:br>
              <a:rPr lang="en-GB"/>
            </a:br>
            <a:r>
              <a:rPr lang="en-GB"/>
              <a:t>forgetting important frequently occurring risks.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152400" y="177800"/>
            <a:ext cx="88392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Checklist for Software Projects</a:t>
            </a:r>
          </a:p>
        </p:txBody>
      </p:sp>
      <p:sp>
        <p:nvSpPr>
          <p:cNvPr id="122883" name="Rectangle 3"/>
          <p:cNvSpPr>
            <a:spLocks noGrp="1"/>
          </p:cNvSpPr>
          <p:nvPr>
            <p:ph type="body" idx="1"/>
          </p:nvPr>
        </p:nvSpPr>
        <p:spPr>
          <a:xfrm>
            <a:off x="228600" y="1295400"/>
            <a:ext cx="8674100" cy="5257800"/>
          </a:xfrm>
          <a:ln/>
        </p:spPr>
        <p:txBody>
          <a:bodyPr lIns="0" tIns="0" rIns="0" bIns="0">
            <a:normAutofit fontScale="77500" lnSpcReduction="20000"/>
          </a:bodyPr>
          <a:lstStyle/>
          <a:p>
            <a:pPr marL="381000" indent="-3810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Common Risks are:</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Insufficient top-level management support</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Unrealistic schedules and budgets</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Lack of user involvement; as a result, incompletely defined </a:t>
            </a:r>
            <a:br>
              <a:rPr lang="en-GB"/>
            </a:br>
            <a:r>
              <a:rPr lang="en-GB"/>
              <a:t>requirements and continuous requirement changes</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Plans either missing or not detailed enough</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Development of wrong functions and features</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Development of a wrong or poor user interface</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Unnecessary “gold-plating” of already sufficient functions and features</a:t>
            </a:r>
          </a:p>
          <a:p>
            <a:pPr marL="568325" lvl="1" indent="-342900" algn="just">
              <a:lnSpc>
                <a:spcPct val="15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Insufficient qualification or poor productivity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Checklist for Testing</a:t>
            </a:r>
          </a:p>
        </p:txBody>
      </p:sp>
      <p:sp>
        <p:nvSpPr>
          <p:cNvPr id="124931" name="Rectangle 3"/>
          <p:cNvSpPr>
            <a:spLocks noGrp="1"/>
          </p:cNvSpPr>
          <p:nvPr>
            <p:ph type="body" idx="1"/>
          </p:nvPr>
        </p:nvSpPr>
        <p:spPr>
          <a:xfrm>
            <a:off x="228600" y="1371600"/>
            <a:ext cx="8674100" cy="4981575"/>
          </a:xfrm>
          <a:ln/>
        </p:spPr>
        <p:txBody>
          <a:bodyPr lIns="0" tIns="0" rIns="0" bIns="0">
            <a:normAutofit fontScale="85000" lnSpcReduction="20000"/>
          </a:bodyPr>
          <a:lstStyle/>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related risks relevant to the test manager are:	</a:t>
            </a:r>
          </a:p>
          <a:p>
            <a:pPr marL="685800" lvl="1" indent="-228600" algn="just">
              <a:lnSpc>
                <a:spcPct val="176000"/>
              </a:lnSpc>
              <a:buClr>
                <a:schemeClr val="tx1"/>
              </a:buCl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basis insufficient or not available in time (business work </a:t>
            </a:r>
            <a:br>
              <a:rPr lang="en-GB"/>
            </a:br>
            <a:r>
              <a:rPr lang="en-GB"/>
              <a:t>flow methods, instructions for use, and design specifications)</a:t>
            </a:r>
          </a:p>
          <a:p>
            <a:pPr marL="685800" lvl="1" indent="-228600" algn="just">
              <a:lnSpc>
                <a:spcPct val="176000"/>
              </a:lnSpc>
              <a:buClr>
                <a:schemeClr val="tx1"/>
              </a:buCl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Qualitatively insufficient test basis</a:t>
            </a:r>
          </a:p>
          <a:p>
            <a:pPr marL="685800" lvl="1" indent="-228600" algn="just">
              <a:lnSpc>
                <a:spcPct val="176000"/>
              </a:lnSpc>
              <a:buClr>
                <a:schemeClr val="tx1"/>
              </a:buCl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Overly optimistic or “aggressive” delivery date preventing </a:t>
            </a:r>
            <a:br>
              <a:rPr lang="en-GB"/>
            </a:br>
            <a:r>
              <a:rPr lang="en-GB"/>
              <a:t>completion of all test activities</a:t>
            </a:r>
          </a:p>
          <a:p>
            <a:pPr marL="685800" lvl="1" indent="-228600" algn="just">
              <a:lnSpc>
                <a:spcPct val="176000"/>
              </a:lnSpc>
              <a:buClr>
                <a:schemeClr val="tx1"/>
              </a:buCl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Testers not available or not available in time (quantitatively and qualitatively)</a:t>
            </a:r>
          </a:p>
        </p:txBody>
      </p:sp>
      <p:sp>
        <p:nvSpPr>
          <p:cNvPr id="124932" name="Text Box 4"/>
          <p:cNvSpPr txBox="1">
            <a:spLocks noChangeArrowheads="1"/>
          </p:cNvSpPr>
          <p:nvPr/>
        </p:nvSpPr>
        <p:spPr bwMode="auto">
          <a:xfrm>
            <a:off x="7772400" y="5867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52400" y="1371600"/>
            <a:ext cx="8686800" cy="5257800"/>
          </a:xfrm>
          <a:prstGeom prst="rect">
            <a:avLst/>
          </a:prstGeom>
          <a:noFill/>
          <a:ln w="9525">
            <a:noFill/>
            <a:round/>
            <a:headEnd/>
            <a:tailEnd/>
          </a:ln>
          <a:effectLst/>
        </p:spPr>
        <p:txBody>
          <a:bodyPr lIns="90000" tIns="45000" rIns="90000" bIns="45000"/>
          <a:lstStyle/>
          <a:p>
            <a:pPr marL="344488" indent="-344488" algn="just" defTabSz="457200" eaLnBrk="0" hangingPunct="0">
              <a:lnSpc>
                <a:spcPct val="153000"/>
              </a:lnSpc>
              <a:buClr>
                <a:srgbClr val="000000"/>
              </a:buClr>
              <a:buSzPct val="100000"/>
              <a:buFont typeface="Arial" pitchFamily="34" charset="0"/>
              <a:buChar char="•"/>
              <a:tabLst>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solidFill>
                  <a:srgbClr val="000000"/>
                </a:solidFill>
                <a:latin typeface="Gill Sans MT" pitchFamily="34" charset="0"/>
                <a:ea typeface="Arial Unicode MS" pitchFamily="34" charset="-128"/>
                <a:cs typeface="Arial Unicode MS" pitchFamily="34" charset="-128"/>
              </a:rPr>
              <a:t>Productivity problems due to lack of test expertise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or premature introduction of new test techniques</a:t>
            </a:r>
          </a:p>
          <a:p>
            <a:pPr marL="344488" indent="-344488" algn="just" defTabSz="457200" eaLnBrk="0" hangingPunct="0">
              <a:lnSpc>
                <a:spcPct val="153000"/>
              </a:lnSpc>
              <a:buClr>
                <a:srgbClr val="000000"/>
              </a:buClr>
              <a:buSzPct val="100000"/>
              <a:buFont typeface="Arial" pitchFamily="34" charset="0"/>
              <a:buChar char="•"/>
              <a:tabLst>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solidFill>
                  <a:srgbClr val="000000"/>
                </a:solidFill>
                <a:latin typeface="Gill Sans MT" pitchFamily="34" charset="0"/>
                <a:ea typeface="Arial Unicode MS" pitchFamily="34" charset="-128"/>
                <a:cs typeface="Arial Unicode MS" pitchFamily="34" charset="-128"/>
              </a:rPr>
              <a:t>Efficiency losses due to missing or poorly established test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management processes.</a:t>
            </a:r>
          </a:p>
          <a:p>
            <a:pPr marL="344488" indent="-344488" algn="just" defTabSz="457200" eaLnBrk="0" hangingPunct="0">
              <a:lnSpc>
                <a:spcPct val="153000"/>
              </a:lnSpc>
              <a:buClr>
                <a:srgbClr val="000000"/>
              </a:buClr>
              <a:buSzPct val="100000"/>
              <a:buFont typeface="Arial" pitchFamily="34" charset="0"/>
              <a:buChar char="•"/>
              <a:tabLst>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solidFill>
                  <a:srgbClr val="000000"/>
                </a:solidFill>
                <a:latin typeface="Gill Sans MT" pitchFamily="34" charset="0"/>
                <a:ea typeface="Arial Unicode MS" pitchFamily="34" charset="-128"/>
                <a:cs typeface="Arial Unicode MS" pitchFamily="34" charset="-128"/>
              </a:rPr>
              <a:t>Effort overruns and schedule delays in test, if estimations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and planning are done based on experience values</a:t>
            </a:r>
          </a:p>
          <a:p>
            <a:pPr marL="344488" indent="-344488" algn="just" defTabSz="457200" eaLnBrk="0" hangingPunct="0">
              <a:lnSpc>
                <a:spcPct val="153000"/>
              </a:lnSpc>
              <a:buClr>
                <a:srgbClr val="000000"/>
              </a:buClr>
              <a:buSzPct val="100000"/>
              <a:buFont typeface="Arial" pitchFamily="34" charset="0"/>
              <a:buChar char="•"/>
              <a:tabLst>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solidFill>
                  <a:srgbClr val="000000"/>
                </a:solidFill>
                <a:latin typeface="Gill Sans MT" pitchFamily="34" charset="0"/>
                <a:ea typeface="Arial Unicode MS" pitchFamily="34" charset="-128"/>
                <a:cs typeface="Arial Unicode MS" pitchFamily="34" charset="-128"/>
              </a:rPr>
              <a:t>Delayed availability of the necessary test environment</a:t>
            </a:r>
          </a:p>
          <a:p>
            <a:pPr marL="344488" indent="-344488" algn="just" defTabSz="457200" eaLnBrk="0" hangingPunct="0">
              <a:lnSpc>
                <a:spcPct val="153000"/>
              </a:lnSpc>
              <a:buClr>
                <a:srgbClr val="000000"/>
              </a:buClr>
              <a:buSzPct val="100000"/>
              <a:buFont typeface="Arial" pitchFamily="34" charset="0"/>
              <a:buChar char="•"/>
              <a:tabLst>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solidFill>
                  <a:srgbClr val="000000"/>
                </a:solidFill>
                <a:latin typeface="Gill Sans MT" pitchFamily="34" charset="0"/>
                <a:ea typeface="Arial Unicode MS" pitchFamily="34" charset="-128"/>
                <a:cs typeface="Arial Unicode MS" pitchFamily="34" charset="-128"/>
              </a:rPr>
              <a:t>Incomplete control over the test environment and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associated elements (hardware, software, data, etc.,)</a:t>
            </a:r>
          </a:p>
        </p:txBody>
      </p:sp>
      <p:sp>
        <p:nvSpPr>
          <p:cNvPr id="126979" name="Rectangle 3"/>
          <p:cNvSpPr>
            <a:spLocks noGrp="1" noChangeArrowheads="1"/>
          </p:cNvSpPr>
          <p:nvPr>
            <p:ph type="title"/>
          </p:nvPr>
        </p:nvSpPr>
        <p:spPr>
          <a:xfrm>
            <a:off x="152400" y="0"/>
            <a:ext cx="7245350" cy="65246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 </a:t>
            </a:r>
            <a:r>
              <a:rPr lang="en-GB"/>
              <a:t>Risk Checklist for Testing</a:t>
            </a:r>
          </a:p>
        </p:txBody>
      </p:sp>
      <p:sp>
        <p:nvSpPr>
          <p:cNvPr id="126980" name="Text Box 4"/>
          <p:cNvSpPr txBox="1">
            <a:spLocks noChangeArrowheads="1"/>
          </p:cNvSpPr>
          <p:nvPr/>
        </p:nvSpPr>
        <p:spPr bwMode="auto">
          <a:xfrm>
            <a:off x="8001000" y="6019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26981" name="Text Box 5"/>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body" idx="1"/>
          </p:nvPr>
        </p:nvSpPr>
        <p:spPr>
          <a:xfrm>
            <a:off x="304800" y="1219200"/>
            <a:ext cx="8229600" cy="4981575"/>
          </a:xfrm>
          <a:ln/>
        </p:spPr>
        <p:txBody>
          <a:bodyPr lIns="0" tIns="0" rIns="0" bIns="0">
            <a:normAutofit fontScale="77500" lnSpcReduction="20000"/>
          </a:bodyPr>
          <a:lstStyle/>
          <a:p>
            <a:pPr marL="228600" indent="-228600" algn="just">
              <a:lnSpc>
                <a:spcPct val="146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Poor test coverage or ignorance of defects and risks </a:t>
            </a:r>
            <a:br>
              <a:rPr lang="en-GB"/>
            </a:br>
            <a:r>
              <a:rPr lang="en-GB"/>
              <a:t>still hidden in the software due to the use of </a:t>
            </a:r>
            <a:br>
              <a:rPr lang="en-GB"/>
            </a:br>
            <a:r>
              <a:rPr lang="en-GB"/>
              <a:t>test specification techniques that are inadequate </a:t>
            </a:r>
            <a:br>
              <a:rPr lang="en-GB"/>
            </a:br>
            <a:r>
              <a:rPr lang="en-GB"/>
              <a:t>for the test object.</a:t>
            </a:r>
          </a:p>
          <a:p>
            <a:pPr marL="228600" indent="-228600" algn="just">
              <a:lnSpc>
                <a:spcPct val="146000"/>
              </a:lnSpc>
              <a:buClr>
                <a:schemeClr val="tx1"/>
              </a:buClr>
              <a:buFontTx/>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System failure or unwarrantable performance of </a:t>
            </a:r>
            <a:br>
              <a:rPr lang="en-GB"/>
            </a:br>
            <a:r>
              <a:rPr lang="en-GB"/>
              <a:t>individual functions due to skipped or missing </a:t>
            </a:r>
            <a:br>
              <a:rPr lang="en-GB"/>
            </a:br>
            <a:r>
              <a:rPr lang="en-GB"/>
              <a:t>performance and load tests.</a:t>
            </a:r>
          </a:p>
          <a:p>
            <a:pPr marL="228600" indent="-228600" algn="just">
              <a:lnSpc>
                <a:spcPct val="146000"/>
              </a:lnSpc>
              <a:buClr>
                <a:schemeClr val="tx1"/>
              </a:buClr>
              <a:buFontTx/>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checklists should in due course be adapted </a:t>
            </a:r>
            <a:br>
              <a:rPr lang="en-GB"/>
            </a:br>
            <a:r>
              <a:rPr lang="en-GB"/>
              <a:t>to the organization's concrete circumstances and be </a:t>
            </a:r>
            <a:br>
              <a:rPr lang="en-GB"/>
            </a:br>
            <a:r>
              <a:rPr lang="en-GB"/>
              <a:t>made applicable to all projects</a:t>
            </a:r>
          </a:p>
        </p:txBody>
      </p:sp>
      <p:sp>
        <p:nvSpPr>
          <p:cNvPr id="129027" name="Rectangle 3"/>
          <p:cNvSpPr>
            <a:spLocks noGrp="1" noChangeArrowheads="1"/>
          </p:cNvSpPr>
          <p:nvPr>
            <p:ph type="title"/>
          </p:nvPr>
        </p:nvSpPr>
        <p:spPr>
          <a:xfrm>
            <a:off x="152400" y="0"/>
            <a:ext cx="7245350" cy="65246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Checklist for Testing</a:t>
            </a:r>
          </a:p>
        </p:txBody>
      </p:sp>
      <p:sp>
        <p:nvSpPr>
          <p:cNvPr id="129028"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p:cNvSpPr>
          <p:nvPr>
            <p:ph type="body" idx="1"/>
          </p:nvPr>
        </p:nvSpPr>
        <p:spPr>
          <a:xfrm>
            <a:off x="234950" y="1066800"/>
            <a:ext cx="8680450" cy="5334000"/>
          </a:xfrm>
          <a:noFill/>
          <a:ln/>
        </p:spPr>
        <p:txBody>
          <a:bodyPr/>
          <a:lstStyle/>
          <a:p>
            <a:pPr marL="225425" indent="-225425" algn="just">
              <a:lnSpc>
                <a:spcPct val="102000"/>
              </a:lnSpc>
            </a:pPr>
            <a:endParaRPr lang="en-US" sz="1300">
              <a:latin typeface="Trebuchet MS" pitchFamily="34" charset="0"/>
            </a:endParaRPr>
          </a:p>
          <a:p>
            <a:pPr marL="225425" indent="-225425" algn="just">
              <a:lnSpc>
                <a:spcPct val="102000"/>
              </a:lnSpc>
            </a:pPr>
            <a:endParaRPr lang="en-US" sz="1300">
              <a:latin typeface="Trebuchet MS" pitchFamily="34" charset="0"/>
            </a:endParaRPr>
          </a:p>
          <a:p>
            <a:pPr marL="225425" indent="-225425" algn="just">
              <a:lnSpc>
                <a:spcPct val="102000"/>
              </a:lnSpc>
              <a:buFont typeface="Arial" pitchFamily="34" charset="0"/>
              <a:buNone/>
            </a:pPr>
            <a:r>
              <a:rPr lang="en-US"/>
              <a:t>The tests in the test plan should be:</a:t>
            </a:r>
          </a:p>
          <a:p>
            <a:pPr marL="225425" indent="-225425" algn="just">
              <a:lnSpc>
                <a:spcPct val="102000"/>
              </a:lnSpc>
            </a:pPr>
            <a:r>
              <a:rPr lang="en-US"/>
              <a:t>Repeatable</a:t>
            </a:r>
          </a:p>
          <a:p>
            <a:pPr marL="225425" indent="-225425" algn="just">
              <a:lnSpc>
                <a:spcPct val="102000"/>
              </a:lnSpc>
            </a:pPr>
            <a:r>
              <a:rPr lang="en-US"/>
              <a:t>Controllable</a:t>
            </a:r>
          </a:p>
          <a:p>
            <a:pPr marL="225425" indent="-225425" algn="just">
              <a:lnSpc>
                <a:spcPct val="102000"/>
              </a:lnSpc>
            </a:pPr>
            <a:r>
              <a:rPr lang="en-US"/>
              <a:t>Provides adequate coverage</a:t>
            </a:r>
          </a:p>
        </p:txBody>
      </p:sp>
      <p:sp>
        <p:nvSpPr>
          <p:cNvPr id="204803" name="Rectangle 3"/>
          <p:cNvSpPr>
            <a:spLocks noGrp="1"/>
          </p:cNvSpPr>
          <p:nvPr>
            <p:ph type="title"/>
          </p:nvPr>
        </p:nvSpPr>
        <p:spPr>
          <a:xfrm>
            <a:off x="152400" y="0"/>
            <a:ext cx="8223250" cy="685800"/>
          </a:xfrm>
          <a:noFill/>
          <a:ln/>
        </p:spPr>
        <p:txBody>
          <a:bodyPr>
            <a:normAutofit fontScale="90000"/>
          </a:bodyPr>
          <a:lstStyle/>
          <a:p>
            <a:r>
              <a:rPr lang="en-US"/>
              <a:t>Create the test plan</a:t>
            </a:r>
          </a:p>
        </p:txBody>
      </p:sp>
      <p:sp>
        <p:nvSpPr>
          <p:cNvPr id="204804" name="Text Box 4"/>
          <p:cNvSpPr txBox="1">
            <a:spLocks noChangeArrowheads="1"/>
          </p:cNvSpPr>
          <p:nvPr/>
        </p:nvSpPr>
        <p:spPr bwMode="auto">
          <a:xfrm>
            <a:off x="2286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
        <p:nvSpPr>
          <p:cNvPr id="204805"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Categories</a:t>
            </a:r>
          </a:p>
        </p:txBody>
      </p:sp>
      <p:sp>
        <p:nvSpPr>
          <p:cNvPr id="131075" name="Rectangle 3"/>
          <p:cNvSpPr>
            <a:spLocks noGrp="1"/>
          </p:cNvSpPr>
          <p:nvPr>
            <p:ph type="body" idx="1"/>
          </p:nvPr>
        </p:nvSpPr>
        <p:spPr>
          <a:xfrm>
            <a:off x="228600" y="1371600"/>
            <a:ext cx="8674100" cy="4495800"/>
          </a:xfrm>
          <a:ln/>
        </p:spPr>
        <p:txBody>
          <a:bodyPr lIns="0" tIns="0" rIns="0" bIns="0">
            <a:normAutofit fontScale="70000" lnSpcReduction="20000"/>
          </a:bodyPr>
          <a:lstStyle/>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Risk categorization differentiates between external and strategic risks as well as between project and product risks.</a:t>
            </a:r>
          </a:p>
          <a:p>
            <a:pPr marL="228600" indent="-228600" algn="just">
              <a:lnSpc>
                <a:spcPct val="193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latin typeface="Arial" pitchFamily="34" charset="0"/>
              </a:rPr>
              <a:t>	</a:t>
            </a:r>
            <a:r>
              <a:rPr lang="en-GB"/>
              <a:t>External Risks: </a:t>
            </a:r>
          </a:p>
          <a:p>
            <a:pPr marL="685800" lvl="1"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External risks, for example, are natural events like </a:t>
            </a:r>
            <a:br>
              <a:rPr lang="en-GB"/>
            </a:br>
            <a:r>
              <a:rPr lang="en-GB"/>
              <a:t>lighting damage, earthquake, water damage etc.,</a:t>
            </a:r>
          </a:p>
          <a:p>
            <a:pPr marL="685800" lvl="1"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risks cannot really be influenced.</a:t>
            </a:r>
          </a:p>
          <a:p>
            <a:pPr marL="685800" lvl="1"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Some of these risks cannot even be predicted</a:t>
            </a:r>
          </a:p>
          <a:p>
            <a:pPr marL="228600" indent="-228600" algn="just">
              <a:lnSpc>
                <a:spcPct val="19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b="1"/>
          </a:p>
        </p:txBody>
      </p:sp>
      <p:sp>
        <p:nvSpPr>
          <p:cNvPr id="131076" name="Text Box 4"/>
          <p:cNvSpPr txBox="1">
            <a:spLocks noChangeArrowheads="1"/>
          </p:cNvSpPr>
          <p:nvPr/>
        </p:nvSpPr>
        <p:spPr bwMode="auto">
          <a:xfrm>
            <a:off x="7924800" y="6019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28600" y="1371600"/>
            <a:ext cx="8686800" cy="4572000"/>
          </a:xfrm>
          <a:prstGeom prst="rect">
            <a:avLst/>
          </a:prstGeom>
          <a:noFill/>
          <a:ln w="9525">
            <a:noFill/>
            <a:round/>
            <a:headEnd/>
            <a:tailEnd/>
          </a:ln>
          <a:effectLst/>
        </p:spPr>
        <p:txBody>
          <a:bodyPr lIns="90000" tIns="45000" rIns="90000" bIns="45000"/>
          <a:lstStyle/>
          <a:p>
            <a:pPr marL="333375" lvl="1" indent="-333375" defTabSz="457200" eaLnBrk="0" hangingPunct="0">
              <a:lnSpc>
                <a:spcPct val="173000"/>
              </a:lnSpc>
              <a:buClr>
                <a:srgbClr val="000000"/>
              </a:buClr>
              <a:buSzPct val="100000"/>
              <a:buFont typeface="Arial" pitchFamily="34" charset="0"/>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b="1">
                <a:latin typeface="Gill Sans MT" pitchFamily="34" charset="0"/>
                <a:ea typeface="Arial Unicode MS" pitchFamily="34" charset="-128"/>
                <a:cs typeface="Arial Unicode MS" pitchFamily="34" charset="-128"/>
              </a:rPr>
              <a:t>Strategic Risks: </a:t>
            </a:r>
          </a:p>
          <a:p>
            <a:pPr marL="333375" lvl="1" indent="-333375" algn="just" defTabSz="457200" eaLnBrk="0" hangingPunct="0">
              <a:lnSpc>
                <a:spcPct val="173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Takeovers, Outsourcings.</a:t>
            </a:r>
          </a:p>
          <a:p>
            <a:pPr marL="333375" lvl="1" indent="-333375" algn="just" defTabSz="457200" eaLnBrk="0" hangingPunct="0">
              <a:lnSpc>
                <a:spcPct val="173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In addition, there are organizational risks like changes in corporate organizational and operational structures, resource shortages </a:t>
            </a:r>
            <a:br>
              <a:rPr lang="en-GB">
                <a:latin typeface="Gill Sans MT" pitchFamily="34" charset="0"/>
                <a:ea typeface="Arial Unicode MS" pitchFamily="34" charset="-128"/>
                <a:cs typeface="Arial Unicode MS" pitchFamily="34" charset="-128"/>
              </a:rPr>
            </a:br>
            <a:r>
              <a:rPr lang="en-GB">
                <a:latin typeface="Gill Sans MT" pitchFamily="34" charset="0"/>
                <a:ea typeface="Arial Unicode MS" pitchFamily="34" charset="-128"/>
                <a:cs typeface="Arial Unicode MS" pitchFamily="34" charset="-128"/>
              </a:rPr>
              <a:t>due to competing projects</a:t>
            </a:r>
          </a:p>
          <a:p>
            <a:pPr marL="333375" lvl="1" indent="-333375" algn="just" defTabSz="457200" eaLnBrk="0" hangingPunct="0">
              <a:lnSpc>
                <a:spcPct val="173000"/>
              </a:lnSpc>
              <a:buClr>
                <a:srgbClr val="000000"/>
              </a:buClr>
              <a:buSzPct val="100000"/>
              <a:buFont typeface="Arial" pitchFamily="34"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a:latin typeface="Gill Sans MT" pitchFamily="34" charset="0"/>
                <a:ea typeface="Arial Unicode MS" pitchFamily="34" charset="-128"/>
                <a:cs typeface="Arial Unicode MS" pitchFamily="34" charset="-128"/>
              </a:rPr>
              <a:t>Cannot be influenced by the project or test manager, but easy to predict</a:t>
            </a:r>
          </a:p>
        </p:txBody>
      </p:sp>
      <p:sp>
        <p:nvSpPr>
          <p:cNvPr id="133123" name="Rectangle 3"/>
          <p:cNvSpPr>
            <a:spLocks noGrp="1" noChangeArrowheads="1"/>
          </p:cNvSpPr>
          <p:nvPr>
            <p:ph type="title"/>
          </p:nvPr>
        </p:nvSpPr>
        <p:spPr>
          <a:xfrm>
            <a:off x="1524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Categories</a:t>
            </a:r>
          </a:p>
        </p:txBody>
      </p:sp>
      <p:sp>
        <p:nvSpPr>
          <p:cNvPr id="133124"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a:xfrm>
            <a:off x="147638" y="242888"/>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Project Risks</a:t>
            </a:r>
          </a:p>
        </p:txBody>
      </p:sp>
      <p:sp>
        <p:nvSpPr>
          <p:cNvPr id="135171" name="Rectangle 3"/>
          <p:cNvSpPr>
            <a:spLocks noGrp="1"/>
          </p:cNvSpPr>
          <p:nvPr>
            <p:ph type="body" idx="1"/>
          </p:nvPr>
        </p:nvSpPr>
        <p:spPr>
          <a:xfrm>
            <a:off x="152400" y="1371600"/>
            <a:ext cx="8674100" cy="4495800"/>
          </a:xfrm>
          <a:ln/>
        </p:spPr>
        <p:txBody>
          <a:bodyPr lIns="0" tIns="0" rIns="0" bIns="0">
            <a:normAutofit fontScale="70000" lnSpcReduction="20000"/>
          </a:bodyPr>
          <a:lstStyle/>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Potential problems in logistics and sales</a:t>
            </a:r>
          </a:p>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Staff fluctuation</a:t>
            </a:r>
          </a:p>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Contractual risks</a:t>
            </a:r>
          </a:p>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Technical project risks</a:t>
            </a:r>
          </a:p>
          <a:p>
            <a:pPr marL="685800" lvl="1"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Insufficient requirements management</a:t>
            </a:r>
          </a:p>
          <a:p>
            <a:pPr marL="685800" lvl="1"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Required use of new and immature technology and development tools</a:t>
            </a:r>
          </a:p>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Defect Correction Risks</a:t>
            </a:r>
          </a:p>
          <a:p>
            <a:pPr marL="228600" indent="-228600" algn="just">
              <a:lnSpc>
                <a:spcPct val="14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risks are predictable and easy to influence</a:t>
            </a:r>
          </a:p>
        </p:txBody>
      </p:sp>
      <p:sp>
        <p:nvSpPr>
          <p:cNvPr id="135172" name="Text Box 4"/>
          <p:cNvSpPr txBox="1">
            <a:spLocks noChangeArrowheads="1"/>
          </p:cNvSpPr>
          <p:nvPr/>
        </p:nvSpPr>
        <p:spPr bwMode="auto">
          <a:xfrm>
            <a:off x="8001000" y="6019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body" idx="1"/>
          </p:nvPr>
        </p:nvSpPr>
        <p:spPr>
          <a:xfrm>
            <a:off x="228600" y="1371600"/>
            <a:ext cx="8674100" cy="5181600"/>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Product Risks are result of problems with the delivered product. </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The manufacturer</a:t>
            </a:r>
            <a:r>
              <a:rPr lang="en-GB"/>
              <a:t> incurs mostly indirect nonconformity or failure costs.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The customer</a:t>
            </a:r>
            <a:r>
              <a:rPr lang="en-GB"/>
              <a:t> incurs direct failure costs as a result of software failures.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 If the customer uses the system to provide some kind of </a:t>
            </a:r>
            <a:br>
              <a:rPr lang="en-GB"/>
            </a:br>
            <a:r>
              <a:rPr lang="en-GB"/>
              <a:t>service to the </a:t>
            </a:r>
            <a:r>
              <a:rPr lang="en-GB" b="1"/>
              <a:t>end users</a:t>
            </a:r>
            <a:r>
              <a:rPr lang="en-GB"/>
              <a:t>, the end user too </a:t>
            </a:r>
            <a:br>
              <a:rPr lang="en-GB"/>
            </a:br>
            <a:r>
              <a:rPr lang="en-GB"/>
              <a:t>may suffer damage through product risk.</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Applying suitable methods and techniques will make </a:t>
            </a:r>
            <a:br>
              <a:rPr lang="en-GB"/>
            </a:br>
            <a:r>
              <a:rPr lang="en-GB"/>
              <a:t>product risks relatively controllable for the project</a:t>
            </a:r>
          </a:p>
        </p:txBody>
      </p:sp>
      <p:sp>
        <p:nvSpPr>
          <p:cNvPr id="137219" name="Rectangle 3"/>
          <p:cNvSpPr>
            <a:spLocks noGrp="1" noChangeArrowheads="1"/>
          </p:cNvSpPr>
          <p:nvPr>
            <p:ph type="title"/>
          </p:nvPr>
        </p:nvSpPr>
        <p:spPr>
          <a:xfrm>
            <a:off x="228600" y="38100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Product Risks</a:t>
            </a:r>
          </a:p>
        </p:txBody>
      </p:sp>
      <p:sp>
        <p:nvSpPr>
          <p:cNvPr id="137220" name="Text Box 4"/>
          <p:cNvSpPr txBox="1">
            <a:spLocks noChangeArrowheads="1"/>
          </p:cNvSpPr>
          <p:nvPr/>
        </p:nvSpPr>
        <p:spPr bwMode="auto">
          <a:xfrm>
            <a:off x="7924800" y="60960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body" idx="1"/>
          </p:nvPr>
        </p:nvSpPr>
        <p:spPr>
          <a:xfrm>
            <a:off x="239713" y="1143000"/>
            <a:ext cx="8674100" cy="4981575"/>
          </a:xfrm>
          <a:ln/>
        </p:spPr>
        <p:txBody>
          <a:bodyPr lIns="0" tIns="0" rIns="0" bIns="0">
            <a:normAutofit lnSpcReduction="10000"/>
          </a:bodyPr>
          <a:lstStyle/>
          <a:p>
            <a:pPr marL="228600" indent="-22860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Product Risks can be further differentiated into the following two categories:</a:t>
            </a:r>
          </a:p>
          <a:p>
            <a:pPr marL="793750" lvl="1" indent="-33655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Business (functional) aspects (particularly critical functions or business processes)</a:t>
            </a:r>
          </a:p>
          <a:p>
            <a:pPr marL="793750" lvl="1" indent="-336550" algn="just">
              <a:lnSpc>
                <a:spcPct val="184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Technical (non-functional) aspects (e.g., technological, platform, performance, safety and usability aspects)</a:t>
            </a:r>
          </a:p>
        </p:txBody>
      </p:sp>
      <p:sp>
        <p:nvSpPr>
          <p:cNvPr id="139267" name="Rectangle 3"/>
          <p:cNvSpPr>
            <a:spLocks noGrp="1" noChangeArrowheads="1"/>
          </p:cNvSpPr>
          <p:nvPr>
            <p:ph type="title"/>
          </p:nvPr>
        </p:nvSpPr>
        <p:spPr>
          <a:xfrm>
            <a:off x="2286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Product Risks</a:t>
            </a:r>
          </a:p>
        </p:txBody>
      </p:sp>
      <p:sp>
        <p:nvSpPr>
          <p:cNvPr id="139268"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152400" y="228600"/>
            <a:ext cx="87630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Analysis and Risk Evaluation</a:t>
            </a:r>
          </a:p>
        </p:txBody>
      </p:sp>
      <p:sp>
        <p:nvSpPr>
          <p:cNvPr id="141315" name="Rectangle 3"/>
          <p:cNvSpPr>
            <a:spLocks noGrp="1"/>
          </p:cNvSpPr>
          <p:nvPr>
            <p:ph type="body" idx="1"/>
          </p:nvPr>
        </p:nvSpPr>
        <p:spPr>
          <a:xfrm>
            <a:off x="228600" y="1447800"/>
            <a:ext cx="8674100" cy="4724400"/>
          </a:xfrm>
          <a:ln/>
        </p:spPr>
        <p:txBody>
          <a:bodyPr lIns="0" tIns="0" rIns="0" bIns="0">
            <a:normAutofit fontScale="77500" lnSpcReduction="20000"/>
          </a:bodyPr>
          <a:lstStyle/>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Risk Analysis, recognized risks are quantified or </a:t>
            </a:r>
            <a:br>
              <a:rPr lang="en-GB"/>
            </a:br>
            <a:r>
              <a:rPr lang="en-GB"/>
              <a:t>at least qualitatively weighted and then evaluated.</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are different approaches with different degrees of </a:t>
            </a:r>
            <a:br>
              <a:rPr lang="en-GB"/>
            </a:br>
            <a:r>
              <a:rPr lang="en-GB"/>
              <a:t>precision, reaching from simple assignments to risk </a:t>
            </a:r>
            <a:br>
              <a:rPr lang="en-GB"/>
            </a:br>
            <a:r>
              <a:rPr lang="en-GB"/>
              <a:t>classes to precise probabilistic calculations.</a:t>
            </a:r>
          </a:p>
          <a:p>
            <a:pPr marL="228600" indent="-228600" algn="just">
              <a:lnSpc>
                <a:spcPct val="18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Qualitative analysis can be performed early in the </a:t>
            </a:r>
            <a:br>
              <a:rPr lang="en-GB"/>
            </a:br>
            <a:r>
              <a:rPr lang="en-GB"/>
              <a:t>project's life cycle with little data available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152400" y="0"/>
            <a:ext cx="7696200" cy="1143000"/>
          </a:xfrm>
        </p:spPr>
        <p:txBody>
          <a:bodyPr/>
          <a:lstStyle/>
          <a:p>
            <a:r>
              <a:rPr lang="en-US"/>
              <a:t>Quantitative Risk Analysis</a:t>
            </a:r>
          </a:p>
        </p:txBody>
      </p:sp>
      <p:sp>
        <p:nvSpPr>
          <p:cNvPr id="143363" name="Rectangle 3"/>
          <p:cNvSpPr>
            <a:spLocks noGrp="1"/>
          </p:cNvSpPr>
          <p:nvPr>
            <p:ph type="body" idx="1"/>
          </p:nvPr>
        </p:nvSpPr>
        <p:spPr/>
        <p:txBody>
          <a:bodyPr/>
          <a:lstStyle/>
          <a:p>
            <a:pPr>
              <a:buFont typeface="Arial" pitchFamily="34" charset="0"/>
              <a:buNone/>
            </a:pPr>
            <a:r>
              <a:rPr lang="en-US"/>
              <a:t>Analysis of Risks -&gt; Magnitude of Risks</a:t>
            </a:r>
          </a:p>
          <a:p>
            <a:r>
              <a:rPr lang="en-US" sz="1800"/>
              <a:t>Magnitude of Risk = Probability of Occurrence x Impact</a:t>
            </a:r>
          </a:p>
          <a:p>
            <a:r>
              <a:rPr lang="en-US" sz="1800"/>
              <a:t>Impact in terms of Cost, Schedule and Performance</a:t>
            </a:r>
          </a:p>
          <a:p>
            <a:r>
              <a:rPr lang="en-US" sz="1800"/>
              <a:t>Probability of Occurrence</a:t>
            </a:r>
          </a:p>
          <a:p>
            <a:pPr lvl="1"/>
            <a:r>
              <a:rPr lang="en-US" sz="1600"/>
              <a:t>Low- 1</a:t>
            </a:r>
          </a:p>
          <a:p>
            <a:pPr lvl="1"/>
            <a:r>
              <a:rPr lang="en-US" sz="1600"/>
              <a:t>Medium – 3</a:t>
            </a:r>
          </a:p>
          <a:p>
            <a:pPr lvl="1"/>
            <a:r>
              <a:rPr lang="en-US" sz="1600"/>
              <a:t>High – 9</a:t>
            </a:r>
          </a:p>
          <a:p>
            <a:r>
              <a:rPr lang="en-US" sz="1800"/>
              <a:t>Impact – (On Schedule, Cost and Quality, Performance)</a:t>
            </a:r>
          </a:p>
          <a:p>
            <a:pPr lvl="1"/>
            <a:r>
              <a:rPr lang="en-US" sz="1600"/>
              <a:t>Low- 1</a:t>
            </a:r>
          </a:p>
          <a:p>
            <a:pPr lvl="1"/>
            <a:r>
              <a:rPr lang="en-US" sz="1600"/>
              <a:t>Medium – 3</a:t>
            </a:r>
          </a:p>
          <a:p>
            <a:pPr lvl="1"/>
            <a:r>
              <a:rPr lang="en-US" sz="1600"/>
              <a:t>High – 9</a:t>
            </a:r>
          </a:p>
          <a:p>
            <a:endParaRPr lang="en-US" sz="1600"/>
          </a:p>
          <a:p>
            <a:pPr lvl="1">
              <a:buFont typeface="Arial" pitchFamily="34" charset="0"/>
              <a:buNone/>
            </a:pPr>
            <a:endParaRPr lang="en-US" sz="160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0" y="0"/>
            <a:ext cx="7696200" cy="1143000"/>
          </a:xfrm>
        </p:spPr>
        <p:txBody>
          <a:bodyPr/>
          <a:lstStyle/>
          <a:p>
            <a:r>
              <a:rPr lang="en-US"/>
              <a:t>Risk Matrix</a:t>
            </a:r>
          </a:p>
        </p:txBody>
      </p:sp>
      <p:graphicFrame>
        <p:nvGraphicFramePr>
          <p:cNvPr id="145411" name="Object 3"/>
          <p:cNvGraphicFramePr>
            <a:graphicFrameLocks noGrp="1" noChangeAspect="1"/>
          </p:cNvGraphicFramePr>
          <p:nvPr>
            <p:ph idx="1"/>
          </p:nvPr>
        </p:nvGraphicFramePr>
        <p:xfrm>
          <a:off x="457200" y="1455738"/>
          <a:ext cx="8229600" cy="4783137"/>
        </p:xfrm>
        <a:graphic>
          <a:graphicData uri="http://schemas.openxmlformats.org/presentationml/2006/ole">
            <mc:AlternateContent xmlns:mc="http://schemas.openxmlformats.org/markup-compatibility/2006">
              <mc:Choice xmlns:v="urn:schemas-microsoft-com:vml" Requires="v">
                <p:oleObj spid="_x0000_s415745" name="Picture" r:id="rId4" imgW="8270739" imgH="4806697" progId="StaticEnhancedMetafile">
                  <p:embed/>
                </p:oleObj>
              </mc:Choice>
              <mc:Fallback>
                <p:oleObj name="Picture" r:id="rId4" imgW="8270739" imgH="4806697" progId="StaticEnhancedMetafile">
                  <p:embed/>
                  <p:pic>
                    <p:nvPicPr>
                      <p:cNvPr id="145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55738"/>
                        <a:ext cx="8229600" cy="478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Inventory</a:t>
            </a:r>
          </a:p>
        </p:txBody>
      </p:sp>
      <p:sp>
        <p:nvSpPr>
          <p:cNvPr id="147459" name="Rectangle 3"/>
          <p:cNvSpPr>
            <a:spLocks noGrp="1"/>
          </p:cNvSpPr>
          <p:nvPr>
            <p:ph type="body" idx="1"/>
          </p:nvPr>
        </p:nvSpPr>
        <p:spPr>
          <a:xfrm>
            <a:off x="152400" y="1371600"/>
            <a:ext cx="8674100" cy="2438400"/>
          </a:xfrm>
          <a:ln/>
        </p:spPr>
        <p:txBody>
          <a:bodyPr lIns="0" tIns="0" rIns="0" bIns="0"/>
          <a:lstStyle/>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All findings gained during risk analysis (risk identification and </a:t>
            </a:r>
            <a:br>
              <a:rPr lang="en-GB" sz="1800"/>
            </a:br>
            <a:r>
              <a:rPr lang="en-GB" sz="1800"/>
              <a:t>risk evaluation) are entered into risk inventory or risk profile, arranged by their financial consequences and their occurrence probability.</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Risks are recorded and listed in the inventory in a condensed and clearly structured way and can be illustrated by a risk diagram.</a:t>
            </a:r>
          </a:p>
        </p:txBody>
      </p:sp>
      <p:pic>
        <p:nvPicPr>
          <p:cNvPr id="147460" name="Picture 4"/>
          <p:cNvPicPr>
            <a:picLocks noChangeAspect="1" noChangeArrowheads="1"/>
          </p:cNvPicPr>
          <p:nvPr/>
        </p:nvPicPr>
        <p:blipFill>
          <a:blip r:embed="rId3" cstate="print"/>
          <a:srcRect/>
          <a:stretch>
            <a:fillRect/>
          </a:stretch>
        </p:blipFill>
        <p:spPr bwMode="auto">
          <a:xfrm>
            <a:off x="2209800" y="3276600"/>
            <a:ext cx="4648200" cy="3352800"/>
          </a:xfrm>
          <a:prstGeom prst="rect">
            <a:avLst/>
          </a:prstGeom>
          <a:noFill/>
          <a:ln w="9525">
            <a:noFill/>
            <a:round/>
            <a:headEnd/>
            <a:tailEnd/>
          </a:ln>
          <a:effectLst/>
        </p:spPr>
      </p:pic>
      <p:sp>
        <p:nvSpPr>
          <p:cNvPr id="147461" name="Text Box 5"/>
          <p:cNvSpPr txBox="1">
            <a:spLocks noChangeArrowheads="1"/>
          </p:cNvSpPr>
          <p:nvPr/>
        </p:nvSpPr>
        <p:spPr bwMode="auto">
          <a:xfrm>
            <a:off x="7848600" y="6019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body" idx="1"/>
          </p:nvPr>
        </p:nvSpPr>
        <p:spPr>
          <a:xfrm>
            <a:off x="228600" y="1371600"/>
            <a:ext cx="8674100" cy="2286000"/>
          </a:xfrm>
          <a:ln/>
        </p:spPr>
        <p:txBody>
          <a:bodyPr lIns="0" tIns="0" rIns="0" bIns="0"/>
          <a:lstStyle/>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Depending on the actual value of the occurrence indicators, </a:t>
            </a:r>
            <a:br>
              <a:rPr lang="en-GB" sz="1800"/>
            </a:br>
            <a:r>
              <a:rPr lang="en-GB" sz="1800"/>
              <a:t>risks can be coloured  and size coded and represented in circles.</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Green may indicate low indicator values, Yellow indicates that the </a:t>
            </a:r>
            <a:br>
              <a:rPr lang="en-GB" sz="1800"/>
            </a:br>
            <a:r>
              <a:rPr lang="en-GB" sz="1800"/>
              <a:t>indicator value is below the threshold value and Red </a:t>
            </a:r>
            <a:br>
              <a:rPr lang="en-GB" sz="1800"/>
            </a:br>
            <a:r>
              <a:rPr lang="en-GB" sz="1800"/>
              <a:t>indicates that the indicator value is equal to or above the threshold value.</a:t>
            </a:r>
          </a:p>
        </p:txBody>
      </p:sp>
      <p:pic>
        <p:nvPicPr>
          <p:cNvPr id="149507" name="Picture 3"/>
          <p:cNvPicPr>
            <a:picLocks noChangeAspect="1" noChangeArrowheads="1"/>
          </p:cNvPicPr>
          <p:nvPr/>
        </p:nvPicPr>
        <p:blipFill>
          <a:blip r:embed="rId3" cstate="print"/>
          <a:srcRect/>
          <a:stretch>
            <a:fillRect/>
          </a:stretch>
        </p:blipFill>
        <p:spPr bwMode="auto">
          <a:xfrm>
            <a:off x="2133600" y="3124200"/>
            <a:ext cx="4876800" cy="3124200"/>
          </a:xfrm>
          <a:prstGeom prst="rect">
            <a:avLst/>
          </a:prstGeom>
          <a:noFill/>
          <a:ln w="9525">
            <a:noFill/>
            <a:round/>
            <a:headEnd/>
            <a:tailEnd/>
          </a:ln>
          <a:effectLst/>
        </p:spPr>
      </p:pic>
      <p:sp>
        <p:nvSpPr>
          <p:cNvPr id="149508" name="Rectangle 4"/>
          <p:cNvSpPr>
            <a:spLocks noGrp="1" noChangeArrowheads="1"/>
          </p:cNvSpPr>
          <p:nvPr>
            <p:ph type="title"/>
          </p:nvPr>
        </p:nvSpPr>
        <p:spPr>
          <a:xfrm>
            <a:off x="152400" y="0"/>
            <a:ext cx="7245350" cy="5715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Risk Inventory</a:t>
            </a:r>
          </a:p>
        </p:txBody>
      </p:sp>
      <p:sp>
        <p:nvSpPr>
          <p:cNvPr id="149509" name="Text Box 5"/>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4294967295"/>
          </p:nvPr>
        </p:nvSpPr>
        <p:spPr>
          <a:xfrm>
            <a:off x="457200" y="1295400"/>
            <a:ext cx="8229600" cy="5029200"/>
          </a:xfrm>
        </p:spPr>
        <p:txBody>
          <a:bodyPr vert="horz" lIns="91440" tIns="45720" rIns="91440" bIns="45720" rtlCol="0" anchor="t">
            <a:normAutofit/>
          </a:bodyPr>
          <a:lstStyle/>
          <a:p>
            <a:pPr>
              <a:buFont typeface="Arial" pitchFamily="34" charset="0"/>
              <a:buNone/>
            </a:pPr>
            <a:r>
              <a:rPr lang="en-US" sz="2400"/>
              <a:t>After completing this course, you should be able to:</a:t>
            </a:r>
          </a:p>
          <a:p>
            <a:pPr lvl="1">
              <a:buFont typeface="Arial" pitchFamily="34" charset="0"/>
              <a:buNone/>
            </a:pPr>
            <a:endParaRPr lang="en-US" sz="2400"/>
          </a:p>
          <a:p>
            <a:pPr lvl="1">
              <a:buClr>
                <a:schemeClr val="tx1"/>
              </a:buClr>
              <a:buFont typeface="Wingdings" pitchFamily="2" charset="2"/>
              <a:buChar char="Ø"/>
            </a:pPr>
            <a:r>
              <a:rPr lang="en-US" sz="2000"/>
              <a:t>Understand Test Processes and Introduce Optimizations </a:t>
            </a:r>
          </a:p>
          <a:p>
            <a:pPr lvl="1">
              <a:buClr>
                <a:schemeClr val="tx1"/>
              </a:buClr>
              <a:buFont typeface="Wingdings" pitchFamily="2" charset="2"/>
              <a:buChar char="Ø"/>
            </a:pPr>
            <a:r>
              <a:rPr lang="en-US" sz="2000"/>
              <a:t>Understand and apply the factors that influence Test Strategy</a:t>
            </a:r>
          </a:p>
          <a:p>
            <a:pPr lvl="1">
              <a:buClr>
                <a:schemeClr val="tx1"/>
              </a:buClr>
              <a:buFont typeface="Wingdings" pitchFamily="2" charset="2"/>
              <a:buChar char="Ø"/>
            </a:pPr>
            <a:r>
              <a:rPr lang="en-US" sz="2000"/>
              <a:t>Apply Risk Based Test Planning and Optimization</a:t>
            </a:r>
          </a:p>
          <a:p>
            <a:pPr lvl="1">
              <a:buClr>
                <a:schemeClr val="tx1"/>
              </a:buClr>
              <a:buFont typeface="Wingdings" pitchFamily="2" charset="2"/>
              <a:buChar char="Ø"/>
            </a:pPr>
            <a:r>
              <a:rPr lang="en-US" sz="2000"/>
              <a:t>Understand Test Management and Deviation Management</a:t>
            </a:r>
          </a:p>
          <a:p>
            <a:pPr lvl="1">
              <a:buClr>
                <a:schemeClr val="tx1"/>
              </a:buClr>
              <a:buFont typeface="Wingdings" pitchFamily="2" charset="2"/>
              <a:buChar char="Ø"/>
            </a:pPr>
            <a:r>
              <a:rPr lang="en-US" sz="2000"/>
              <a:t>Depict Requirements as Models</a:t>
            </a:r>
          </a:p>
          <a:p>
            <a:pPr lvl="1">
              <a:buClr>
                <a:schemeClr val="tx1"/>
              </a:buClr>
              <a:buFont typeface="Wingdings" pitchFamily="2" charset="2"/>
              <a:buChar char="Ø"/>
            </a:pPr>
            <a:r>
              <a:rPr lang="en-US" sz="2000"/>
              <a:t>Apply Lean Methodologies in Testing</a:t>
            </a:r>
          </a:p>
          <a:p>
            <a:pPr lvl="1">
              <a:buClr>
                <a:schemeClr val="tx1"/>
              </a:buClr>
              <a:buFont typeface="Wingdings" pitchFamily="2" charset="2"/>
              <a:buChar char="Ø"/>
            </a:pPr>
            <a:r>
              <a:rPr lang="en-US" sz="2000"/>
              <a:t>Understand the Test Team Composition</a:t>
            </a:r>
          </a:p>
          <a:p>
            <a:pPr lvl="1">
              <a:buClr>
                <a:schemeClr val="tx1"/>
              </a:buClr>
              <a:buFont typeface="Wingdings" pitchFamily="2" charset="2"/>
              <a:buChar char="Ø"/>
            </a:pPr>
            <a:r>
              <a:rPr lang="en-US" sz="2000"/>
              <a:t>In-depth understanding  of Agile testing  </a:t>
            </a:r>
          </a:p>
          <a:p>
            <a:pPr lvl="1">
              <a:buClr>
                <a:schemeClr val="tx1"/>
              </a:buClr>
              <a:buFont typeface="Wingdings" pitchFamily="2" charset="2"/>
              <a:buChar char="Ø"/>
            </a:pPr>
            <a:r>
              <a:rPr lang="en-US" sz="2000"/>
              <a:t>Basics of Cloud testing  and  reusability in software testing</a:t>
            </a:r>
          </a:p>
          <a:p>
            <a:pPr lvl="1">
              <a:buFont typeface="Arial" pitchFamily="34" charset="0"/>
              <a:buNone/>
            </a:pPr>
            <a:endParaRPr lang="en-US" sz="2000"/>
          </a:p>
          <a:p>
            <a:pPr lvl="1">
              <a:buFont typeface="Arial" pitchFamily="34" charset="0"/>
              <a:buNone/>
            </a:pPr>
            <a:endParaRPr lang="en-US" sz="1600"/>
          </a:p>
        </p:txBody>
      </p:sp>
      <p:sp>
        <p:nvSpPr>
          <p:cNvPr id="29699" name="Title 7"/>
          <p:cNvSpPr>
            <a:spLocks noGrp="1"/>
          </p:cNvSpPr>
          <p:nvPr>
            <p:ph type="title" idx="4294967295"/>
          </p:nvPr>
        </p:nvSpPr>
        <p:spPr>
          <a:xfrm>
            <a:off x="-6350" y="300038"/>
            <a:ext cx="7562850" cy="914400"/>
          </a:xfrm>
        </p:spPr>
        <p:txBody>
          <a:bodyPr/>
          <a:lstStyle/>
          <a:p>
            <a:r>
              <a:rPr lang="en-US" u="sng"/>
              <a:t>Course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p:cNvSpPr>
          <p:nvPr>
            <p:ph type="body" idx="1"/>
          </p:nvPr>
        </p:nvSpPr>
        <p:spPr>
          <a:xfrm>
            <a:off x="457200" y="1441450"/>
            <a:ext cx="8229600" cy="4224338"/>
          </a:xfrm>
          <a:noFill/>
          <a:ln/>
        </p:spPr>
        <p:txBody>
          <a:bodyPr/>
          <a:lstStyle/>
          <a:p>
            <a:pPr marL="0" indent="0" algn="just">
              <a:lnSpc>
                <a:spcPct val="132000"/>
              </a:lnSpc>
              <a:buFont typeface="Arial" pitchFamily="34" charset="0"/>
              <a:buNone/>
            </a:pPr>
            <a:r>
              <a:rPr lang="en-US"/>
              <a:t>The following tasks are provided to help understand </a:t>
            </a:r>
            <a:br>
              <a:rPr lang="en-US"/>
            </a:br>
            <a:r>
              <a:rPr lang="en-US"/>
              <a:t>what is necessary to develop a good test plan:</a:t>
            </a:r>
          </a:p>
          <a:p>
            <a:pPr marL="463550" lvl="1" indent="-349250" algn="just">
              <a:lnSpc>
                <a:spcPct val="132000"/>
              </a:lnSpc>
              <a:buFontTx/>
              <a:buChar char="•"/>
            </a:pPr>
            <a:r>
              <a:rPr lang="en-US" sz="2000"/>
              <a:t>Understand the characteristics of the software  being developed</a:t>
            </a:r>
          </a:p>
          <a:p>
            <a:pPr marL="463550" lvl="1" indent="-349250" algn="just">
              <a:lnSpc>
                <a:spcPct val="132000"/>
              </a:lnSpc>
              <a:buFontTx/>
              <a:buChar char="•"/>
            </a:pPr>
            <a:r>
              <a:rPr lang="en-US" sz="2000"/>
              <a:t>Build the test plan (prerequisites for test plan design)</a:t>
            </a:r>
          </a:p>
          <a:p>
            <a:pPr marL="463550" lvl="1" indent="-349250" algn="just">
              <a:lnSpc>
                <a:spcPct val="132000"/>
              </a:lnSpc>
              <a:buFontTx/>
              <a:buChar char="•"/>
            </a:pPr>
            <a:r>
              <a:rPr lang="en-US" sz="2000"/>
              <a:t>Write the test plan</a:t>
            </a:r>
          </a:p>
          <a:p>
            <a:pPr marL="0" indent="0" algn="just">
              <a:lnSpc>
                <a:spcPct val="132000"/>
              </a:lnSpc>
              <a:buFont typeface="Arial" pitchFamily="34" charset="0"/>
              <a:buNone/>
            </a:pPr>
            <a:endParaRPr lang="en-US"/>
          </a:p>
        </p:txBody>
      </p:sp>
      <p:sp>
        <p:nvSpPr>
          <p:cNvPr id="206851" name="Rectangle 3"/>
          <p:cNvSpPr>
            <a:spLocks noGrp="1"/>
          </p:cNvSpPr>
          <p:nvPr>
            <p:ph type="title"/>
          </p:nvPr>
        </p:nvSpPr>
        <p:spPr>
          <a:xfrm>
            <a:off x="152400" y="0"/>
            <a:ext cx="8223250" cy="685800"/>
          </a:xfrm>
          <a:noFill/>
          <a:ln/>
        </p:spPr>
        <p:txBody>
          <a:bodyPr>
            <a:normAutofit fontScale="90000"/>
          </a:bodyPr>
          <a:lstStyle/>
          <a:p>
            <a:r>
              <a:rPr lang="en-US">
                <a:latin typeface="Trebuchet MS" pitchFamily="34" charset="0"/>
              </a:rPr>
              <a:t> </a:t>
            </a:r>
            <a:r>
              <a:rPr lang="en-US"/>
              <a:t>Create the test plan</a:t>
            </a:r>
          </a:p>
        </p:txBody>
      </p:sp>
      <p:sp>
        <p:nvSpPr>
          <p:cNvPr id="206852" name="Text Box 4"/>
          <p:cNvSpPr txBox="1">
            <a:spLocks noChangeArrowheads="1"/>
          </p:cNvSpPr>
          <p:nvPr/>
        </p:nvSpPr>
        <p:spPr bwMode="auto">
          <a:xfrm>
            <a:off x="3048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2">
                    <a:lumMod val="60000"/>
                    <a:lumOff val="40000"/>
                  </a:schemeClr>
                </a:solidFill>
              </a:rPr>
              <a:t>Risk Control and Treatment</a:t>
            </a:r>
          </a:p>
        </p:txBody>
      </p:sp>
      <p:sp>
        <p:nvSpPr>
          <p:cNvPr id="151555" name="Rectangle 3"/>
          <p:cNvSpPr>
            <a:spLocks noGrp="1"/>
          </p:cNvSpPr>
          <p:nvPr>
            <p:ph type="body" idx="1"/>
          </p:nvPr>
        </p:nvSpPr>
        <p:spPr>
          <a:xfrm>
            <a:off x="228600" y="1447800"/>
            <a:ext cx="8674100" cy="4495800"/>
          </a:xfrm>
          <a:ln/>
        </p:spPr>
        <p:txBody>
          <a:bodyPr lIns="0" tIns="0" rIns="0" bIns="0">
            <a:normAutofit fontScale="70000" lnSpcReduction="20000"/>
          </a:bodyPr>
          <a:lstStyle/>
          <a:p>
            <a:pPr marL="381000" indent="-3810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Possible Risk Management responses are:</a:t>
            </a:r>
          </a:p>
          <a:p>
            <a:pPr marL="568325" lvl="1" indent="-3429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Risk Acceptance</a:t>
            </a:r>
            <a:r>
              <a:rPr lang="en-GB"/>
              <a:t> : Unconditional acceptance of the risk, </a:t>
            </a:r>
            <a:br>
              <a:rPr lang="en-GB"/>
            </a:br>
            <a:r>
              <a:rPr lang="en-GB"/>
              <a:t>doing absolutely nothing at all and waiting to see if the </a:t>
            </a:r>
            <a:br>
              <a:rPr lang="en-GB"/>
            </a:br>
            <a:r>
              <a:rPr lang="en-GB"/>
              <a:t>problem occurs or not.</a:t>
            </a:r>
          </a:p>
          <a:p>
            <a:pPr marL="568325" lvl="1" indent="-3429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Risk Mitigation</a:t>
            </a:r>
            <a:r>
              <a:rPr lang="en-GB"/>
              <a:t> : Lowering the risk potential. Change in work </a:t>
            </a:r>
            <a:br>
              <a:rPr lang="en-GB"/>
            </a:br>
            <a:r>
              <a:rPr lang="en-GB"/>
              <a:t>methodology/work practices to reduce the impact. </a:t>
            </a:r>
          </a:p>
          <a:p>
            <a:pPr marL="568325" lvl="1" indent="-3429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a:p>
            <a:pPr marL="225425" lvl="1" indent="0" algn="just">
              <a:lnSpc>
                <a:spcPct val="163000"/>
              </a:lnSpc>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a:solidFill>
                  <a:schemeClr val="tx2">
                    <a:lumMod val="60000"/>
                    <a:lumOff val="40000"/>
                  </a:schemeClr>
                </a:solidFill>
              </a:rPr>
              <a:t>The risk or issue that needs to be addressed during testing is called as a Test Factor</a:t>
            </a:r>
          </a:p>
          <a:p>
            <a:pPr marL="568325" lvl="1" indent="-3429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a:p>
            <a:pPr marL="568325" lvl="1" indent="-3429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151556" name="Text Box 4"/>
          <p:cNvSpPr txBox="1">
            <a:spLocks noChangeArrowheads="1"/>
          </p:cNvSpPr>
          <p:nvPr/>
        </p:nvSpPr>
        <p:spPr bwMode="auto">
          <a:xfrm>
            <a:off x="8001000" y="60960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228600" y="1524000"/>
            <a:ext cx="8686800" cy="3810000"/>
          </a:xfrm>
          <a:prstGeom prst="rect">
            <a:avLst/>
          </a:prstGeom>
          <a:noFill/>
          <a:ln w="9525">
            <a:noFill/>
            <a:round/>
            <a:headEnd/>
            <a:tailEnd/>
          </a:ln>
          <a:effectLst/>
        </p:spPr>
        <p:txBody>
          <a:bodyPr lIns="90000" tIns="45000" rIns="90000" bIns="45000"/>
          <a:lstStyle/>
          <a:p>
            <a:pPr marL="798513" lvl="1" indent="-339725" algn="just" defTabSz="457200" eaLnBrk="0" hangingPunct="0">
              <a:lnSpc>
                <a:spcPct val="16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b="1">
                <a:ea typeface="Arial Unicode MS" pitchFamily="34" charset="-128"/>
                <a:cs typeface="Arial Unicode MS" pitchFamily="34" charset="-128"/>
              </a:rPr>
              <a:t>Risk Transfer</a:t>
            </a:r>
            <a:r>
              <a:rPr lang="en-GB">
                <a:ea typeface="Arial Unicode MS" pitchFamily="34" charset="-128"/>
                <a:cs typeface="Arial Unicode MS" pitchFamily="34" charset="-128"/>
              </a:rPr>
              <a:t> : Transfer the risk to someone else as a compensatory measure. Eg., By taking liability insurance etc</a:t>
            </a:r>
          </a:p>
          <a:p>
            <a:pPr marL="798513" lvl="1" indent="-339725" algn="just" defTabSz="457200" eaLnBrk="0" hangingPunct="0">
              <a:lnSpc>
                <a:spcPct val="16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b="1">
                <a:ea typeface="Arial Unicode MS" pitchFamily="34" charset="-128"/>
                <a:cs typeface="Arial Unicode MS" pitchFamily="34" charset="-128"/>
              </a:rPr>
              <a:t>Risk Avoidance</a:t>
            </a:r>
            <a:r>
              <a:rPr lang="en-GB">
                <a:ea typeface="Arial Unicode MS" pitchFamily="34" charset="-128"/>
                <a:cs typeface="Arial Unicode MS" pitchFamily="34" charset="-128"/>
              </a:rPr>
              <a:t> : Refrain from undertaking the work. </a:t>
            </a:r>
          </a:p>
          <a:p>
            <a:pPr marL="344488" indent="-344488" algn="just" defTabSz="457200" eaLnBrk="0" hangingPunct="0">
              <a:lnSpc>
                <a:spcPct val="163000"/>
              </a:lnSpc>
              <a:buClr>
                <a:srgbClr val="000000"/>
              </a:buClr>
              <a:buSzPct val="100000"/>
              <a:buFont typeface="Arial" pitchFamily="34" charset="0"/>
              <a:buChar char="•"/>
              <a:tabLst>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a:ea typeface="Arial Unicode MS" pitchFamily="34" charset="-128"/>
                <a:cs typeface="Arial Unicode MS" pitchFamily="34" charset="-128"/>
              </a:rPr>
              <a:t>The choice of a suitable response to a risk depends on the benefits associated with its removal or mitigation and the cost of the risk reducing measures.</a:t>
            </a:r>
          </a:p>
        </p:txBody>
      </p:sp>
      <p:sp>
        <p:nvSpPr>
          <p:cNvPr id="153603" name="Rectangle 3"/>
          <p:cNvSpPr>
            <a:spLocks noGrp="1" noChangeArrowheads="1"/>
          </p:cNvSpPr>
          <p:nvPr>
            <p:ph type="title"/>
          </p:nvPr>
        </p:nvSpPr>
        <p:spPr>
          <a:xfrm>
            <a:off x="1524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Risk Control and Treatment</a:t>
            </a:r>
          </a:p>
        </p:txBody>
      </p:sp>
      <p:sp>
        <p:nvSpPr>
          <p:cNvPr id="153604"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Risk Matrix</a:t>
            </a:r>
          </a:p>
        </p:txBody>
      </p:sp>
      <p:pic>
        <p:nvPicPr>
          <p:cNvPr id="155651" name="Picture 3"/>
          <p:cNvPicPr>
            <a:picLocks noChangeAspect="1" noChangeArrowheads="1"/>
          </p:cNvPicPr>
          <p:nvPr/>
        </p:nvPicPr>
        <p:blipFill>
          <a:blip r:embed="rId3" cstate="print"/>
          <a:srcRect/>
          <a:stretch>
            <a:fillRect/>
          </a:stretch>
        </p:blipFill>
        <p:spPr bwMode="auto">
          <a:xfrm>
            <a:off x="228600" y="1447800"/>
            <a:ext cx="8686800" cy="2433638"/>
          </a:xfrm>
          <a:prstGeom prst="rect">
            <a:avLst/>
          </a:prstGeom>
          <a:noFill/>
          <a:ln w="9525">
            <a:noFill/>
            <a:round/>
            <a:headEnd/>
            <a:tailEnd/>
          </a:ln>
          <a:effec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Deviation Management</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fontScale="70000" lnSpcReduction="20000"/>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a:t>Defects Introduction</a:t>
            </a:r>
            <a:endParaRPr lang="en-US" sz="4000"/>
          </a:p>
          <a:p>
            <a:pPr lvl="1"/>
            <a:r>
              <a:rPr lang="en-US"/>
              <a:t>Error, Defects, Failure</a:t>
            </a:r>
            <a:endParaRPr lang="en-US" sz="4000"/>
          </a:p>
          <a:p>
            <a:pPr lvl="1"/>
            <a:r>
              <a:rPr lang="en-US"/>
              <a:t>Incident Reports</a:t>
            </a:r>
            <a:endParaRPr lang="en-US" sz="4000"/>
          </a:p>
          <a:p>
            <a:pPr lvl="1"/>
            <a:r>
              <a:rPr lang="en-US"/>
              <a:t>Documenting Incidents</a:t>
            </a:r>
            <a:endParaRPr lang="en-US" sz="4000"/>
          </a:p>
          <a:p>
            <a:pPr lvl="1"/>
            <a:r>
              <a:rPr lang="en-US"/>
              <a:t>Incident Template</a:t>
            </a:r>
            <a:endParaRPr lang="en-US" sz="4000"/>
          </a:p>
          <a:p>
            <a:pPr lvl="1"/>
            <a:r>
              <a:rPr lang="en-US"/>
              <a:t>Roles in Deviation Management</a:t>
            </a:r>
            <a:endParaRPr lang="en-US" sz="4000"/>
          </a:p>
          <a:p>
            <a:pPr lvl="1"/>
            <a:r>
              <a:rPr lang="en-US"/>
              <a:t>Deviation Management Process</a:t>
            </a:r>
            <a:endParaRPr lang="en-US" sz="4000"/>
          </a:p>
          <a:p>
            <a:pPr lvl="1"/>
            <a:r>
              <a:rPr lang="en-US"/>
              <a:t>Kinds of Incidents</a:t>
            </a:r>
            <a:endParaRPr lang="en-US" sz="4000"/>
          </a:p>
          <a:p>
            <a:pPr lvl="1"/>
            <a:r>
              <a:rPr lang="en-US"/>
              <a:t>Incident Categories</a:t>
            </a:r>
            <a:endParaRPr lang="en-US" sz="4000"/>
          </a:p>
          <a:p>
            <a:pPr lvl="1"/>
            <a:r>
              <a:rPr lang="en-US"/>
              <a:t>Incident Tracking Systems</a:t>
            </a:r>
            <a:endParaRPr lang="en-US" sz="4000"/>
          </a:p>
          <a:p>
            <a:pPr lvl="1"/>
            <a:r>
              <a:rPr lang="en-US"/>
              <a:t>Incident Metrics</a:t>
            </a:r>
          </a:p>
          <a:p>
            <a:pPr lvl="1"/>
            <a:r>
              <a:rPr lang="en-US"/>
              <a:t>IEEE 1044/1044.1 Standard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Deviation Management</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xfrm>
            <a:off x="147638" y="215900"/>
            <a:ext cx="7253287" cy="622300"/>
          </a:xfrm>
          <a:ln/>
        </p:spPr>
        <p:txBody>
          <a:bodyPr lIns="45720" tIns="46800" rIns="45720" bIns="46800" anchor="t">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Introduction</a:t>
            </a:r>
          </a:p>
        </p:txBody>
      </p:sp>
      <p:sp>
        <p:nvSpPr>
          <p:cNvPr id="104451" name="Rectangle 3"/>
          <p:cNvSpPr>
            <a:spLocks noGrp="1"/>
          </p:cNvSpPr>
          <p:nvPr>
            <p:ph type="body" idx="1"/>
          </p:nvPr>
        </p:nvSpPr>
        <p:spPr>
          <a:xfrm>
            <a:off x="152400" y="1600200"/>
            <a:ext cx="8674100" cy="4419600"/>
          </a:xfrm>
          <a:ln/>
        </p:spPr>
        <p:txBody>
          <a:bodyPr lIns="0" tIns="0" rIns="0" bIns="0">
            <a:normAutofit fontScale="85000" lnSpcReduction="10000"/>
          </a:bodyPr>
          <a:lstStyle/>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The main role of testing lies in the detection and </a:t>
            </a:r>
            <a:br>
              <a:rPr lang="en-GB">
                <a:cs typeface="Times New Roman" pitchFamily="18" charset="0"/>
              </a:rPr>
            </a:br>
            <a:r>
              <a:rPr lang="en-GB">
                <a:cs typeface="Times New Roman" pitchFamily="18" charset="0"/>
              </a:rPr>
              <a:t>reporting of a system's deviations from its requirements</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To correct a deviation, development requires detailed </a:t>
            </a:r>
            <a:br>
              <a:rPr lang="en-GB">
                <a:cs typeface="Times New Roman" pitchFamily="18" charset="0"/>
              </a:rPr>
            </a:br>
            <a:r>
              <a:rPr lang="en-GB">
                <a:cs typeface="Times New Roman" pitchFamily="18" charset="0"/>
              </a:rPr>
              <a:t>information about symptoms, reproduction, and consequences of abnormal system behaviour</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The Test process should place focus on accurate </a:t>
            </a:r>
            <a:br>
              <a:rPr lang="en-GB">
                <a:cs typeface="Times New Roman" pitchFamily="18" charset="0"/>
              </a:rPr>
            </a:br>
            <a:r>
              <a:rPr lang="en-GB">
                <a:cs typeface="Times New Roman" pitchFamily="18" charset="0"/>
              </a:rPr>
              <a:t>documentation and tracking of deviations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Terminology - Defect</a:t>
            </a:r>
          </a:p>
        </p:txBody>
      </p:sp>
      <p:sp>
        <p:nvSpPr>
          <p:cNvPr id="106499" name="Rectangle 3"/>
          <p:cNvSpPr>
            <a:spLocks noGrp="1"/>
          </p:cNvSpPr>
          <p:nvPr>
            <p:ph type="body" idx="1"/>
          </p:nvPr>
        </p:nvSpPr>
        <p:spPr>
          <a:xfrm>
            <a:off x="228600" y="1371600"/>
            <a:ext cx="8674100" cy="4448175"/>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Defect is any variance between actual and expected results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An error or defect in software or hardware that </a:t>
            </a:r>
            <a:br>
              <a:rPr lang="en-GB"/>
            </a:br>
            <a:r>
              <a:rPr lang="en-GB"/>
              <a:t>causes a software to malfunction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Testing is a process of identifying defects, where defects </a:t>
            </a:r>
            <a:br>
              <a:rPr lang="en-GB"/>
            </a:br>
            <a:r>
              <a:rPr lang="en-GB"/>
              <a:t>can be caused by a flaw in the application software </a:t>
            </a:r>
            <a:br>
              <a:rPr lang="en-GB"/>
            </a:br>
            <a:r>
              <a:rPr lang="en-GB"/>
              <a:t>or by a flaw in the application specification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example, unexpected (incorrect) results can be </a:t>
            </a:r>
            <a:br>
              <a:rPr lang="en-GB"/>
            </a:br>
            <a:r>
              <a:rPr lang="en-GB"/>
              <a:t>from errors made during construction phase, or from </a:t>
            </a:r>
            <a:br>
              <a:rPr lang="en-GB"/>
            </a:br>
            <a:r>
              <a:rPr lang="en-GB"/>
              <a:t>the algorithm incorrectly defined in the specification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Error, Defect, Failure</a:t>
            </a:r>
          </a:p>
        </p:txBody>
      </p:sp>
      <p:sp>
        <p:nvSpPr>
          <p:cNvPr id="108547" name="Rectangle 3"/>
          <p:cNvSpPr>
            <a:spLocks noGrp="1"/>
          </p:cNvSpPr>
          <p:nvPr>
            <p:ph type="body" idx="1"/>
          </p:nvPr>
        </p:nvSpPr>
        <p:spPr>
          <a:xfrm>
            <a:off x="228600" y="1295400"/>
            <a:ext cx="8445500" cy="4981575"/>
          </a:xfrm>
          <a:ln/>
        </p:spPr>
        <p:txBody>
          <a:bodyPr lIns="0" tIns="0" rIns="0" bIns="0">
            <a:normAutofit fontScale="85000" lnSpcReduction="10000"/>
          </a:bodyPr>
          <a:lstStyle/>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An </a:t>
            </a:r>
            <a:r>
              <a:rPr lang="en-GB" b="1"/>
              <a:t>error</a:t>
            </a:r>
            <a:r>
              <a:rPr lang="en-GB"/>
              <a:t> is an erroneous act of a person or group causing </a:t>
            </a:r>
            <a:br>
              <a:rPr lang="en-GB"/>
            </a:br>
            <a:r>
              <a:rPr lang="en-GB"/>
              <a:t>a defect in the system</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a:t>
            </a:r>
            <a:r>
              <a:rPr lang="en-GB" b="1"/>
              <a:t>defect</a:t>
            </a:r>
            <a:r>
              <a:rPr lang="en-GB"/>
              <a:t> is a fault in the system that, with a certain </a:t>
            </a:r>
            <a:br>
              <a:rPr lang="en-GB"/>
            </a:br>
            <a:r>
              <a:rPr lang="en-GB"/>
              <a:t>probability, will lead to a failure</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a:t>
            </a:r>
            <a:r>
              <a:rPr lang="en-GB" b="1"/>
              <a:t>failure</a:t>
            </a:r>
            <a:r>
              <a:rPr lang="en-GB"/>
              <a:t> is the visible deviation of a system's operational </a:t>
            </a:r>
            <a:br>
              <a:rPr lang="en-GB"/>
            </a:br>
            <a:r>
              <a:rPr lang="en-GB"/>
              <a:t>behaviour from the requirement specifications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47638" y="242888"/>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Error</a:t>
            </a:r>
          </a:p>
        </p:txBody>
      </p:sp>
      <p:sp>
        <p:nvSpPr>
          <p:cNvPr id="110595" name="Rectangle 3"/>
          <p:cNvSpPr>
            <a:spLocks noGrp="1"/>
          </p:cNvSpPr>
          <p:nvPr>
            <p:ph type="body" idx="1"/>
          </p:nvPr>
        </p:nvSpPr>
        <p:spPr>
          <a:xfrm>
            <a:off x="152400" y="1143000"/>
            <a:ext cx="8674100" cy="4981575"/>
          </a:xfrm>
          <a:ln/>
        </p:spPr>
        <p:txBody>
          <a:bodyPr lIns="0" tIns="0" rIns="0" bIns="0"/>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Refers to the </a:t>
            </a:r>
            <a:r>
              <a:rPr lang="en-GB" b="1"/>
              <a:t>difference</a:t>
            </a:r>
            <a:r>
              <a:rPr lang="en-GB"/>
              <a:t> between actual output of </a:t>
            </a:r>
            <a:br>
              <a:rPr lang="en-GB"/>
            </a:br>
            <a:r>
              <a:rPr lang="en-GB"/>
              <a:t>a software and the correct output</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Also used to refer the </a:t>
            </a:r>
            <a:r>
              <a:rPr lang="en-GB" b="1"/>
              <a:t>human action</a:t>
            </a:r>
            <a:r>
              <a:rPr lang="en-GB"/>
              <a:t> that results in </a:t>
            </a:r>
            <a:br>
              <a:rPr lang="en-GB"/>
            </a:br>
            <a:r>
              <a:rPr lang="en-GB"/>
              <a:t>software containing a fault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155575" y="323850"/>
            <a:ext cx="7245350" cy="6270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Fault</a:t>
            </a:r>
          </a:p>
        </p:txBody>
      </p:sp>
      <p:sp>
        <p:nvSpPr>
          <p:cNvPr id="112643" name="Rectangle 3"/>
          <p:cNvSpPr>
            <a:spLocks noGrp="1"/>
          </p:cNvSpPr>
          <p:nvPr>
            <p:ph type="body" idx="1"/>
          </p:nvPr>
        </p:nvSpPr>
        <p:spPr>
          <a:xfrm>
            <a:off x="152400" y="1447800"/>
            <a:ext cx="8674100" cy="4981575"/>
          </a:xfrm>
          <a:ln/>
        </p:spPr>
        <p:txBody>
          <a:bodyPr lIns="0" tIns="0" rIns="0" bIns="0"/>
          <a:lstStyle/>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Fault is a condition that causes the system to fail in </a:t>
            </a:r>
            <a:br>
              <a:rPr lang="en-GB"/>
            </a:br>
            <a:r>
              <a:rPr lang="en-GB"/>
              <a:t>performing its required function</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Synonymous with the commonly used term “BUG”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p:cNvSpPr>
          <p:nvPr>
            <p:ph type="title"/>
          </p:nvPr>
        </p:nvSpPr>
        <p:spPr>
          <a:xfrm>
            <a:off x="158750" y="152400"/>
            <a:ext cx="8223250" cy="762000"/>
          </a:xfrm>
          <a:noFill/>
          <a:ln/>
        </p:spPr>
        <p:txBody>
          <a:bodyPr/>
          <a:lstStyle/>
          <a:p>
            <a:r>
              <a:rPr lang="en-US"/>
              <a:t>Characteristics of a test plan</a:t>
            </a:r>
            <a:r>
              <a:rPr lang="en-US">
                <a:latin typeface="Trebuchet MS" pitchFamily="34" charset="0"/>
              </a:rPr>
              <a:t> </a:t>
            </a:r>
          </a:p>
        </p:txBody>
      </p:sp>
      <p:sp>
        <p:nvSpPr>
          <p:cNvPr id="208899" name="Rectangle 3"/>
          <p:cNvSpPr>
            <a:spLocks noGrp="1"/>
          </p:cNvSpPr>
          <p:nvPr>
            <p:ph type="body" idx="1"/>
          </p:nvPr>
        </p:nvSpPr>
        <p:spPr>
          <a:xfrm>
            <a:off x="228600" y="1524000"/>
            <a:ext cx="8534400" cy="4648200"/>
          </a:xfrm>
          <a:noFill/>
          <a:ln/>
        </p:spPr>
        <p:txBody>
          <a:bodyPr>
            <a:normAutofit fontScale="92500" lnSpcReduction="20000"/>
          </a:bodyPr>
          <a:lstStyle/>
          <a:p>
            <a:pPr marL="344488" indent="-344488" algn="just">
              <a:lnSpc>
                <a:spcPct val="112000"/>
              </a:lnSpc>
            </a:pPr>
            <a:r>
              <a:rPr lang="en-US"/>
              <a:t>The test team should investigate the project characteristics </a:t>
            </a:r>
            <a:br>
              <a:rPr lang="en-US"/>
            </a:br>
            <a:r>
              <a:rPr lang="en-US"/>
              <a:t>in order to evaluate the potential magnitude of the risk. </a:t>
            </a:r>
          </a:p>
          <a:p>
            <a:pPr marL="344488" indent="-344488" algn="just">
              <a:lnSpc>
                <a:spcPct val="112000"/>
              </a:lnSpc>
            </a:pPr>
            <a:r>
              <a:rPr lang="en-US"/>
              <a:t>During that investigation, the testers should at least do the following:</a:t>
            </a:r>
          </a:p>
          <a:p>
            <a:pPr marL="912813" lvl="1" indent="-454025" algn="just">
              <a:lnSpc>
                <a:spcPct val="112000"/>
              </a:lnSpc>
              <a:buFont typeface="Times New Roman" pitchFamily="18" charset="0"/>
              <a:buAutoNum type="arabicPeriod"/>
            </a:pPr>
            <a:r>
              <a:rPr lang="en-US"/>
              <a:t>Define what it means to meet the project objectives</a:t>
            </a:r>
          </a:p>
          <a:p>
            <a:pPr marL="912813" lvl="1" indent="-454025" algn="just">
              <a:lnSpc>
                <a:spcPct val="112000"/>
              </a:lnSpc>
              <a:buFont typeface="Times New Roman" pitchFamily="18" charset="0"/>
              <a:buAutoNum type="arabicPeriod"/>
            </a:pPr>
            <a:r>
              <a:rPr lang="en-US"/>
              <a:t>Understand the core business areas and processes</a:t>
            </a:r>
          </a:p>
          <a:p>
            <a:pPr marL="912813" lvl="1" indent="-454025" algn="just">
              <a:lnSpc>
                <a:spcPct val="112000"/>
              </a:lnSpc>
              <a:buFont typeface="Times New Roman" pitchFamily="18" charset="0"/>
              <a:buAutoNum type="arabicPeriod"/>
            </a:pPr>
            <a:r>
              <a:rPr lang="en-US"/>
              <a:t>Assess the severity of potential failures</a:t>
            </a:r>
          </a:p>
          <a:p>
            <a:pPr marL="912813" lvl="1" indent="-454025" algn="just">
              <a:lnSpc>
                <a:spcPct val="112000"/>
              </a:lnSpc>
              <a:buFont typeface="Times New Roman" pitchFamily="18" charset="0"/>
              <a:buAutoNum type="arabicPeriod"/>
            </a:pPr>
            <a:r>
              <a:rPr lang="en-US"/>
              <a:t>Identify the components for the system</a:t>
            </a:r>
          </a:p>
        </p:txBody>
      </p:sp>
      <p:sp>
        <p:nvSpPr>
          <p:cNvPr id="208900"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Failure</a:t>
            </a:r>
          </a:p>
        </p:txBody>
      </p:sp>
      <p:sp>
        <p:nvSpPr>
          <p:cNvPr id="114691" name="Rectangle 3"/>
          <p:cNvSpPr>
            <a:spLocks noGrp="1"/>
          </p:cNvSpPr>
          <p:nvPr>
            <p:ph type="body" idx="1"/>
          </p:nvPr>
        </p:nvSpPr>
        <p:spPr>
          <a:xfrm>
            <a:off x="228600" y="1371600"/>
            <a:ext cx="8674100" cy="3048000"/>
          </a:xfrm>
          <a:ln/>
        </p:spPr>
        <p:txBody>
          <a:bodyPr lIns="0" tIns="0" rIns="0" bIns="0">
            <a:normAutofit fontScale="70000" lnSpcReduction="20000"/>
          </a:bodyPr>
          <a:lstStyle/>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Failure is the inability of a system or component to </a:t>
            </a:r>
            <a:br>
              <a:rPr lang="en-GB"/>
            </a:br>
            <a:r>
              <a:rPr lang="en-GB"/>
              <a:t>perform a required function according to its specifications</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Human error results in a fault being injected into the </a:t>
            </a:r>
            <a:br>
              <a:rPr lang="en-GB"/>
            </a:br>
            <a:r>
              <a:rPr lang="en-GB"/>
              <a:t>software and failure happens only when the program or </a:t>
            </a:r>
            <a:br>
              <a:rPr lang="en-GB"/>
            </a:br>
            <a:r>
              <a:rPr lang="en-GB"/>
              <a:t>part of it containing the fault is executed.</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Failure happens as and when faulty parts are exercised </a:t>
            </a:r>
            <a:br>
              <a:rPr lang="en-GB"/>
            </a:br>
            <a:r>
              <a:rPr lang="en-GB"/>
              <a:t>and it could happen anytime in the software life cycle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2">
                    <a:lumMod val="60000"/>
                    <a:lumOff val="40000"/>
                  </a:schemeClr>
                </a:solidFill>
              </a:rPr>
              <a:t>Incident Reports</a:t>
            </a:r>
          </a:p>
        </p:txBody>
      </p:sp>
      <p:sp>
        <p:nvSpPr>
          <p:cNvPr id="116739" name="Rectangle 3"/>
          <p:cNvSpPr>
            <a:spLocks noGrp="1"/>
          </p:cNvSpPr>
          <p:nvPr>
            <p:ph type="body" idx="1"/>
          </p:nvPr>
        </p:nvSpPr>
        <p:spPr>
          <a:xfrm>
            <a:off x="228600" y="1295400"/>
            <a:ext cx="8674100" cy="5562600"/>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Incident reports are mostly based on differences </a:t>
            </a:r>
            <a:br>
              <a:rPr lang="en-GB"/>
            </a:br>
            <a:r>
              <a:rPr lang="en-GB"/>
              <a:t>between the specifications of a particular test case's </a:t>
            </a:r>
            <a:br>
              <a:rPr lang="en-GB"/>
            </a:br>
            <a:r>
              <a:rPr lang="en-GB"/>
              <a:t>expected result and the actual behaviour of the tested system</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Reasons can lie in abnormal system behaviour and in </a:t>
            </a:r>
            <a:br>
              <a:rPr lang="en-GB"/>
            </a:br>
            <a:r>
              <a:rPr lang="en-GB"/>
              <a:t>inaccurate test case specification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correct answer becomes clear only during resolution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Many projects use common management to deal with </a:t>
            </a:r>
            <a:br>
              <a:rPr lang="en-GB"/>
            </a:br>
            <a:r>
              <a:rPr lang="en-GB"/>
              <a:t>incident reports written against the tested system </a:t>
            </a:r>
            <a:br>
              <a:rPr lang="en-GB"/>
            </a:br>
            <a:r>
              <a:rPr lang="en-GB"/>
              <a:t>and incident reports written against the </a:t>
            </a:r>
            <a:r>
              <a:rPr lang="en-GB" err="1"/>
              <a:t>testware</a:t>
            </a:r>
            <a:r>
              <a:rPr lang="en-GB"/>
              <a:t>. </a:t>
            </a:r>
            <a:br>
              <a:rPr lang="en-GB"/>
            </a:br>
            <a:r>
              <a:rPr lang="en-GB" err="1"/>
              <a:t>ie</a:t>
            </a:r>
            <a:r>
              <a:rPr lang="en-GB"/>
              <a:t>., test plan, test specifications and test automation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a:solidFill>
                  <a:schemeClr val="tx2">
                    <a:lumMod val="60000"/>
                    <a:lumOff val="40000"/>
                  </a:schemeClr>
                </a:solidFill>
              </a:rPr>
              <a:t>Incidents are called as defects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147638" y="242888"/>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Documenting Incidents</a:t>
            </a:r>
          </a:p>
        </p:txBody>
      </p:sp>
      <p:sp>
        <p:nvSpPr>
          <p:cNvPr id="118787" name="Rectangle 3"/>
          <p:cNvSpPr>
            <a:spLocks noGrp="1"/>
          </p:cNvSpPr>
          <p:nvPr>
            <p:ph type="body" idx="1"/>
          </p:nvPr>
        </p:nvSpPr>
        <p:spPr>
          <a:xfrm>
            <a:off x="152400" y="1371600"/>
            <a:ext cx="8674100" cy="51054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Communication of Incident reports can be done by </a:t>
            </a:r>
            <a:br>
              <a:rPr lang="en-GB"/>
            </a:br>
            <a:r>
              <a:rPr lang="en-GB"/>
              <a:t>properly documenting and communicated via email, spread sheet, </a:t>
            </a:r>
            <a:br>
              <a:rPr lang="en-GB"/>
            </a:br>
            <a:r>
              <a:rPr lang="en-GB"/>
              <a:t>or a specialized deviation management system</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description of the incident report must allow simple and </a:t>
            </a:r>
            <a:br>
              <a:rPr lang="en-GB"/>
            </a:br>
            <a:r>
              <a:rPr lang="en-GB"/>
              <a:t>accurate reproduction of the failure</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run and required inputs are to be succinctly </a:t>
            </a:r>
            <a:br>
              <a:rPr lang="en-GB"/>
            </a:br>
            <a:r>
              <a:rPr lang="en-GB"/>
              <a:t>described so the test run can be reproduced easily</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incident report refers directly to a test case specification </a:t>
            </a:r>
            <a:br>
              <a:rPr lang="en-GB"/>
            </a:br>
            <a:r>
              <a:rPr lang="en-GB"/>
              <a:t>and/or an automated test procedure based on which </a:t>
            </a:r>
            <a:br>
              <a:rPr lang="en-GB"/>
            </a:br>
            <a:r>
              <a:rPr lang="en-GB"/>
              <a:t>development can reproduce the failure</a:t>
            </a:r>
          </a:p>
        </p:txBody>
      </p:sp>
      <p:sp>
        <p:nvSpPr>
          <p:cNvPr id="118788"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body" idx="1"/>
          </p:nvPr>
        </p:nvSpPr>
        <p:spPr>
          <a:xfrm>
            <a:off x="228600" y="1371600"/>
            <a:ext cx="8674100" cy="5181600"/>
          </a:xfrm>
          <a:ln/>
        </p:spPr>
        <p:txBody>
          <a:bodyPr lIns="0" tIns="0" rIns="0" bIns="0">
            <a:normAutofit fontScale="850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report shall address only one single, clearly </a:t>
            </a:r>
            <a:br>
              <a:rPr lang="en-GB"/>
            </a:br>
            <a:r>
              <a:rPr lang="en-GB"/>
              <a:t>defined problem and not a combination of several anomalies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environment in which the test was executed </a:t>
            </a:r>
            <a:br>
              <a:rPr lang="en-GB"/>
            </a:br>
            <a:r>
              <a:rPr lang="en-GB"/>
              <a:t>must be clearly documented – Ex: the version of the </a:t>
            </a:r>
            <a:br>
              <a:rPr lang="en-GB"/>
            </a:br>
            <a:r>
              <a:rPr lang="en-GB"/>
              <a:t>test object, platform, reference data etc.,</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must be possible to prioritize a number of </a:t>
            </a:r>
            <a:br>
              <a:rPr lang="en-GB"/>
            </a:br>
            <a:r>
              <a:rPr lang="en-GB"/>
              <a:t>anomalies relative to each other to resolve </a:t>
            </a:r>
            <a:br>
              <a:rPr lang="en-GB"/>
            </a:br>
            <a:r>
              <a:rPr lang="en-GB"/>
              <a:t>them according to their assigned priority</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a:latin typeface="Arial" pitchFamily="34" charset="0"/>
            </a:endParaRPr>
          </a:p>
        </p:txBody>
      </p:sp>
      <p:sp>
        <p:nvSpPr>
          <p:cNvPr id="120835" name="Rectangle 3"/>
          <p:cNvSpPr>
            <a:spLocks noGrp="1" noChangeArrowheads="1"/>
          </p:cNvSpPr>
          <p:nvPr>
            <p:ph type="title"/>
          </p:nvPr>
        </p:nvSpPr>
        <p:spPr>
          <a:xfrm>
            <a:off x="2286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Documenting Incidents</a:t>
            </a:r>
          </a:p>
        </p:txBody>
      </p:sp>
      <p:sp>
        <p:nvSpPr>
          <p:cNvPr id="120836"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20837"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152400" y="0"/>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Documenting Incidents</a:t>
            </a:r>
          </a:p>
        </p:txBody>
      </p:sp>
      <p:sp>
        <p:nvSpPr>
          <p:cNvPr id="122883" name="Rectangle 3"/>
          <p:cNvSpPr>
            <a:spLocks noGrp="1"/>
          </p:cNvSpPr>
          <p:nvPr>
            <p:ph type="body" idx="1"/>
          </p:nvPr>
        </p:nvSpPr>
        <p:spPr>
          <a:xfrm>
            <a:off x="152400" y="1219200"/>
            <a:ext cx="8674100" cy="4981575"/>
          </a:xfrm>
          <a:ln/>
        </p:spPr>
        <p:txBody>
          <a:bodyPr lIns="0" tIns="0" rIns="0" bIns="0">
            <a:normAutofit fontScale="85000" lnSpcReduction="10000"/>
          </a:bodyPr>
          <a:lstStyle/>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Many people are involved in resolution of an incident, </a:t>
            </a:r>
            <a:br>
              <a:rPr lang="en-GB"/>
            </a:br>
            <a:r>
              <a:rPr lang="en-GB"/>
              <a:t>effective control must be supported. Ex: assigning unique </a:t>
            </a:r>
            <a:br>
              <a:rPr lang="en-GB"/>
            </a:br>
            <a:r>
              <a:rPr lang="en-GB"/>
              <a:t>status to the report, people responsible for debugging, </a:t>
            </a:r>
            <a:br>
              <a:rPr lang="en-GB"/>
            </a:br>
            <a:r>
              <a:rPr lang="en-GB"/>
              <a:t>defect resolution and retesting</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Date and time of the incident was detected and documented</a:t>
            </a:r>
          </a:p>
        </p:txBody>
      </p:sp>
      <p:sp>
        <p:nvSpPr>
          <p:cNvPr id="122884"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152400" y="203200"/>
            <a:ext cx="87630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Reporting Template (1 of 3)</a:t>
            </a:r>
          </a:p>
        </p:txBody>
      </p:sp>
      <p:graphicFrame>
        <p:nvGraphicFramePr>
          <p:cNvPr id="124931" name="Group 3"/>
          <p:cNvGraphicFramePr>
            <a:graphicFrameLocks noGrp="1"/>
          </p:cNvGraphicFramePr>
          <p:nvPr/>
        </p:nvGraphicFramePr>
        <p:xfrm>
          <a:off x="533400" y="1447800"/>
          <a:ext cx="7924800" cy="4294952"/>
        </p:xfrm>
        <a:graphic>
          <a:graphicData uri="http://schemas.openxmlformats.org/drawingml/2006/table">
            <a:tbl>
              <a:tblPr/>
              <a:tblGrid>
                <a:gridCol w="2335213">
                  <a:extLst>
                    <a:ext uri="{9D8B030D-6E8A-4147-A177-3AD203B41FA5}">
                      <a16:colId xmlns:a16="http://schemas.microsoft.com/office/drawing/2014/main" val="20000"/>
                    </a:ext>
                  </a:extLst>
                </a:gridCol>
                <a:gridCol w="5589587">
                  <a:extLst>
                    <a:ext uri="{9D8B030D-6E8A-4147-A177-3AD203B41FA5}">
                      <a16:colId xmlns:a16="http://schemas.microsoft.com/office/drawing/2014/main" val="20001"/>
                    </a:ext>
                  </a:extLst>
                </a:gridCol>
              </a:tblGrid>
              <a:tr h="358775">
                <a:tc gridSpan="2">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Arial" pitchFamily="34" charset="0"/>
                        </a:rPr>
                        <a:t>Identification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extLst>
                  <a:ext uri="{0D108BD9-81ED-4DB2-BD59-A6C34878D82A}">
                    <a16:rowId xmlns:a16="http://schemas.microsoft.com/office/drawing/2014/main" val="10000"/>
                  </a:ext>
                </a:extLst>
              </a:tr>
              <a:tr h="358775">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Arial" pitchFamily="34" charset="0"/>
                        </a:rPr>
                        <a:t>Number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Arial" pitchFamily="34" charset="0"/>
                        </a:rPr>
                        <a:t>Incremental, unique number of report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object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Identifier of the test object (system or impacted component or components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Version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Exact version identifier (tested build) of the test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Platform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Identification of the hardware/software platform or test environment where the problem occurred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Reporting person 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Unique identification of the person who detected the incident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Responsible corrector ID (developer)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Unique identification of the person responsible to correcting the defect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Date of occurrence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Date and time the incident was first observed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2400" y="203200"/>
            <a:ext cx="8763000"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Reporting Template (2 of 3)</a:t>
            </a:r>
          </a:p>
        </p:txBody>
      </p:sp>
      <p:graphicFrame>
        <p:nvGraphicFramePr>
          <p:cNvPr id="126979" name="Group 3"/>
          <p:cNvGraphicFramePr>
            <a:graphicFrameLocks noGrp="1"/>
          </p:cNvGraphicFramePr>
          <p:nvPr/>
        </p:nvGraphicFramePr>
        <p:xfrm>
          <a:off x="228600" y="1295400"/>
          <a:ext cx="8686800" cy="4024505"/>
        </p:xfrm>
        <a:graphic>
          <a:graphicData uri="http://schemas.openxmlformats.org/drawingml/2006/table">
            <a:tbl>
              <a:tblPr/>
              <a:tblGrid>
                <a:gridCol w="25146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08000">
                <a:tc gridSpan="2">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Gill Sans MT" pitchFamily="34" charset="0"/>
                        </a:rPr>
                        <a:t>Classification</a:t>
                      </a:r>
                      <a:endParaRPr kumimoji="0" lang="en-US" sz="800" b="1" i="0" u="none" strike="noStrike" cap="none" normalizeH="0" baseline="0">
                        <a:ln>
                          <a:noFill/>
                        </a:ln>
                        <a:solidFill>
                          <a:schemeClr val="tx1"/>
                        </a:solidFill>
                        <a:effectLst/>
                        <a:latin typeface="Gill Sans MT"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Status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Current processing status of the report  , possibly historical information allowing tracking of status changes with corresponding change dates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Class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Severity (e.g., crash, malfunction, deficiency, nice to have, change request)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Priority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Urgency of defect removal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Requirement(s)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Reference(s) to the requirement(s) violated or not fulfilled by the incident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Phase of assumed defect injection: coding, documentation, design, etc.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7001" name="Text Box 25"/>
          <p:cNvSpPr txBox="1">
            <a:spLocks noChangeArrowheads="1"/>
          </p:cNvSpPr>
          <p:nvPr/>
        </p:nvSpPr>
        <p:spPr bwMode="auto">
          <a:xfrm>
            <a:off x="1714500" y="1422400"/>
            <a:ext cx="228600" cy="227013"/>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1</a:t>
            </a:r>
          </a:p>
        </p:txBody>
      </p:sp>
      <p:sp>
        <p:nvSpPr>
          <p:cNvPr id="127002" name="Text Box 26"/>
          <p:cNvSpPr txBox="1">
            <a:spLocks noChangeArrowheads="1"/>
          </p:cNvSpPr>
          <p:nvPr/>
        </p:nvSpPr>
        <p:spPr bwMode="auto">
          <a:xfrm>
            <a:off x="6680200" y="1892300"/>
            <a:ext cx="292100" cy="227013"/>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2</a:t>
            </a: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52400" y="203200"/>
            <a:ext cx="8763000"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Reporting Template (3 of 3)</a:t>
            </a:r>
          </a:p>
        </p:txBody>
      </p:sp>
      <p:graphicFrame>
        <p:nvGraphicFramePr>
          <p:cNvPr id="129027" name="Group 3"/>
          <p:cNvGraphicFramePr>
            <a:graphicFrameLocks noGrp="1"/>
          </p:cNvGraphicFramePr>
          <p:nvPr/>
        </p:nvGraphicFramePr>
        <p:xfrm>
          <a:off x="228600" y="1339850"/>
          <a:ext cx="8686800" cy="3717292"/>
        </p:xfrm>
        <a:graphic>
          <a:graphicData uri="http://schemas.openxmlformats.org/drawingml/2006/table">
            <a:tbl>
              <a:tblPr/>
              <a:tblGrid>
                <a:gridCol w="25146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08000">
                <a:tc gridSpan="2">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Gill Sans MT" pitchFamily="34" charset="0"/>
                        </a:rPr>
                        <a:t>Problem description</a:t>
                      </a:r>
                      <a:endParaRPr kumimoji="0" lang="en-US" sz="800" b="1" i="0" u="none" strike="noStrike" cap="none" normalizeH="0" baseline="0">
                        <a:ln>
                          <a:noFill/>
                        </a:ln>
                        <a:solidFill>
                          <a:schemeClr val="tx1"/>
                        </a:solidFill>
                        <a:effectLst/>
                        <a:latin typeface="Gill Sans MT"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case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Test case reference (identification) or direct description of the steps necessary for the reproduction of the failure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Problem/symptom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Accurate description of the incident stating the differences between target and actual behavior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Comments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Comments by involved staff on the report; possibly historical information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Correction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Details concerning correction measures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References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References to other, related incident reports; if required, additional references to background information, etc.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147638" y="257175"/>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Handling</a:t>
            </a:r>
          </a:p>
        </p:txBody>
      </p:sp>
      <p:sp>
        <p:nvSpPr>
          <p:cNvPr id="131075" name="Rectangle 3"/>
          <p:cNvSpPr>
            <a:spLocks noGrp="1"/>
          </p:cNvSpPr>
          <p:nvPr>
            <p:ph type="body" idx="1"/>
          </p:nvPr>
        </p:nvSpPr>
        <p:spPr>
          <a:xfrm>
            <a:off x="152400" y="1444625"/>
            <a:ext cx="8674100" cy="5413375"/>
          </a:xfrm>
          <a:ln/>
        </p:spPr>
        <p:txBody>
          <a:bodyPr lIns="0" tIns="0" rIns="0" bIns="0">
            <a:normAutofit fontScale="85000" lnSpcReduction="20000"/>
          </a:bodyPr>
          <a:lstStyle/>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Incident Life Cycle - Anomaly Detected -&gt; Documented -&gt; Analyzed -&gt; Corrected</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Incident Report may also get discarded </a:t>
            </a:r>
            <a:br>
              <a:rPr lang="en-GB"/>
            </a:br>
            <a:r>
              <a:rPr lang="en-GB"/>
              <a:t>or rejected if it is unsubstantiated</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Different people with different roles will participate in the </a:t>
            </a:r>
            <a:br>
              <a:rPr lang="en-GB"/>
            </a:br>
            <a:r>
              <a:rPr lang="en-GB"/>
              <a:t>correction process</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For effective coordination among the roles and to </a:t>
            </a:r>
            <a:br>
              <a:rPr lang="en-GB"/>
            </a:br>
            <a:r>
              <a:rPr lang="en-GB"/>
              <a:t>ensure orderly communication, its mandatory to </a:t>
            </a:r>
            <a:br>
              <a:rPr lang="en-GB"/>
            </a:br>
            <a:r>
              <a:rPr lang="en-GB"/>
              <a:t>define a deviation management process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60338" y="228600"/>
            <a:ext cx="8602662"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Roles in Deviation Management</a:t>
            </a:r>
          </a:p>
        </p:txBody>
      </p:sp>
      <p:sp>
        <p:nvSpPr>
          <p:cNvPr id="133123" name="Rectangle 3"/>
          <p:cNvSpPr>
            <a:spLocks noGrp="1"/>
          </p:cNvSpPr>
          <p:nvPr>
            <p:ph type="body" idx="1"/>
          </p:nvPr>
        </p:nvSpPr>
        <p:spPr>
          <a:xfrm>
            <a:off x="228600" y="1295400"/>
            <a:ext cx="8674100" cy="5181600"/>
          </a:xfrm>
          <a:ln/>
        </p:spPr>
        <p:txBody>
          <a:bodyPr lIns="0" tIns="0" rIns="0" bIns="0">
            <a:normAutofit fontScale="850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Tester reports incidents, documenting them with </a:t>
            </a:r>
            <a:br>
              <a:rPr lang="en-GB"/>
            </a:br>
            <a:r>
              <a:rPr lang="en-GB"/>
              <a:t>input data for analysis. He performs retesting after defect correction</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a:t>
            </a:r>
            <a:r>
              <a:rPr lang="en-GB" b="1"/>
              <a:t> </a:t>
            </a:r>
            <a:r>
              <a:rPr lang="en-GB"/>
              <a:t>Manager leads the test team and organizes </a:t>
            </a:r>
            <a:br>
              <a:rPr lang="en-GB"/>
            </a:br>
            <a:r>
              <a:rPr lang="en-GB"/>
              <a:t>the deviation management, tracking the incidence </a:t>
            </a:r>
            <a:br>
              <a:rPr lang="en-GB"/>
            </a:br>
            <a:r>
              <a:rPr lang="en-GB"/>
              <a:t>occurrence and the correction measures and use </a:t>
            </a:r>
            <a:br>
              <a:rPr lang="en-GB"/>
            </a:br>
            <a:r>
              <a:rPr lang="en-GB"/>
              <a:t>this as a base for planning and control of his test activities.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developer analyses the incident reports and resolves defects.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p>
        </p:txBody>
      </p:sp>
      <p:sp>
        <p:nvSpPr>
          <p:cNvPr id="13312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body" idx="1"/>
          </p:nvPr>
        </p:nvSpPr>
        <p:spPr>
          <a:xfrm>
            <a:off x="304800" y="990600"/>
            <a:ext cx="8534400" cy="5486400"/>
          </a:xfrm>
          <a:noFill/>
          <a:ln/>
        </p:spPr>
        <p:txBody>
          <a:bodyPr>
            <a:normAutofit fontScale="92500" lnSpcReduction="20000"/>
          </a:bodyPr>
          <a:lstStyle/>
          <a:p>
            <a:pPr marL="609600" indent="-609600" algn="just">
              <a:lnSpc>
                <a:spcPct val="132000"/>
              </a:lnSpc>
              <a:buFont typeface="Times New Roman" pitchFamily="18" charset="0"/>
              <a:buNone/>
            </a:pPr>
            <a:endParaRPr lang="en-US" sz="1900">
              <a:latin typeface="Trebuchet MS" pitchFamily="34" charset="0"/>
            </a:endParaRPr>
          </a:p>
          <a:p>
            <a:pPr marL="609600" indent="-609600" algn="just">
              <a:lnSpc>
                <a:spcPct val="132000"/>
              </a:lnSpc>
              <a:buClr>
                <a:schemeClr val="tx1"/>
              </a:buClr>
              <a:buFont typeface="Times New Roman" pitchFamily="18" charset="0"/>
              <a:buAutoNum type="arabicPeriod" startAt="5"/>
            </a:pPr>
            <a:r>
              <a:rPr lang="en-US"/>
              <a:t>Assure requirements are testable</a:t>
            </a:r>
          </a:p>
          <a:p>
            <a:pPr marL="609600" indent="-609600" algn="just">
              <a:lnSpc>
                <a:spcPct val="132000"/>
              </a:lnSpc>
              <a:buClr>
                <a:schemeClr val="tx1"/>
              </a:buClr>
              <a:buFont typeface="Times New Roman" pitchFamily="18" charset="0"/>
              <a:buAutoNum type="arabicPeriod" startAt="5"/>
            </a:pPr>
            <a:r>
              <a:rPr lang="en-US"/>
              <a:t>Address implementation schedule issues</a:t>
            </a:r>
          </a:p>
          <a:p>
            <a:pPr marL="609600" indent="-609600" algn="just">
              <a:lnSpc>
                <a:spcPct val="132000"/>
              </a:lnSpc>
              <a:buClr>
                <a:schemeClr val="tx1"/>
              </a:buClr>
              <a:buFont typeface="Times New Roman" pitchFamily="18" charset="0"/>
              <a:buAutoNum type="arabicPeriod" startAt="5"/>
            </a:pPr>
            <a:r>
              <a:rPr lang="en-US"/>
              <a:t>Address interface and data exchange issues</a:t>
            </a:r>
          </a:p>
          <a:p>
            <a:pPr marL="609600" indent="-609600" algn="just">
              <a:lnSpc>
                <a:spcPct val="132000"/>
              </a:lnSpc>
              <a:buClr>
                <a:schemeClr val="tx1"/>
              </a:buClr>
              <a:buFont typeface="Times New Roman" pitchFamily="18" charset="0"/>
              <a:buAutoNum type="arabicPeriod" startAt="5"/>
            </a:pPr>
            <a:r>
              <a:rPr lang="en-US"/>
              <a:t>Evaluate contingency plans for system and activities involved</a:t>
            </a:r>
          </a:p>
          <a:p>
            <a:pPr marL="609600" indent="-609600" algn="just">
              <a:lnSpc>
                <a:spcPct val="132000"/>
              </a:lnSpc>
              <a:buClr>
                <a:schemeClr val="tx1"/>
              </a:buClr>
              <a:buFont typeface="Times New Roman" pitchFamily="18" charset="0"/>
              <a:buAutoNum type="arabicPeriod" startAt="5"/>
            </a:pPr>
            <a:r>
              <a:rPr lang="en-US"/>
              <a:t>Identify vulnerable parts of the system and processes </a:t>
            </a:r>
            <a:br>
              <a:rPr lang="en-US"/>
            </a:br>
            <a:r>
              <a:rPr lang="en-US"/>
              <a:t>operating outside the information resource management area</a:t>
            </a:r>
          </a:p>
        </p:txBody>
      </p:sp>
      <p:sp>
        <p:nvSpPr>
          <p:cNvPr id="210947" name="Text Box 3"/>
          <p:cNvSpPr txBox="1">
            <a:spLocks noChangeArrowheads="1"/>
          </p:cNvSpPr>
          <p:nvPr/>
        </p:nvSpPr>
        <p:spPr bwMode="auto">
          <a:xfrm>
            <a:off x="3048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
        <p:nvSpPr>
          <p:cNvPr id="210948" name="Rectangle 4"/>
          <p:cNvSpPr>
            <a:spLocks noGrp="1"/>
          </p:cNvSpPr>
          <p:nvPr>
            <p:ph type="title"/>
          </p:nvPr>
        </p:nvSpPr>
        <p:spPr>
          <a:xfrm>
            <a:off x="152400" y="0"/>
            <a:ext cx="8223250" cy="762000"/>
          </a:xfrm>
          <a:noFill/>
          <a:ln/>
        </p:spPr>
        <p:txBody>
          <a:bodyPr/>
          <a:lstStyle/>
          <a:p>
            <a:r>
              <a:rPr lang="en-US">
                <a:latin typeface="Trebuchet MS" pitchFamily="34" charset="0"/>
              </a:rPr>
              <a:t> </a:t>
            </a:r>
            <a:r>
              <a:rPr lang="en-US"/>
              <a:t>Characteristics of a test plan</a:t>
            </a:r>
            <a:r>
              <a:rPr lang="en-US">
                <a:latin typeface="Trebuchet MS" pitchFamily="34" charset="0"/>
              </a:rPr>
              <a:t> </a:t>
            </a:r>
          </a:p>
        </p:txBody>
      </p:sp>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body" idx="1"/>
          </p:nvPr>
        </p:nvSpPr>
        <p:spPr>
          <a:xfrm>
            <a:off x="228600" y="1371600"/>
            <a:ext cx="8674100" cy="4648200"/>
          </a:xfrm>
          <a:ln/>
        </p:spPr>
        <p:txBody>
          <a:bodyPr lIns="0" tIns="0" rIns="0" bIns="0">
            <a:normAutofit fontScale="85000" lnSpcReduction="1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development manager is in charge of development </a:t>
            </a:r>
            <a:br>
              <a:rPr lang="en-GB"/>
            </a:br>
            <a:r>
              <a:rPr lang="en-GB"/>
              <a:t>project and leads the development team</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development manager is responsible for the success </a:t>
            </a:r>
            <a:br>
              <a:rPr lang="en-GB"/>
            </a:br>
            <a:r>
              <a:rPr lang="en-GB"/>
              <a:t>of the defect resolution process.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development manager is responsible for estimating </a:t>
            </a:r>
            <a:br>
              <a:rPr lang="en-GB"/>
            </a:br>
            <a:r>
              <a:rPr lang="en-GB"/>
              <a:t>and accounting the effort required to perform the resolution activities</a:t>
            </a:r>
          </a:p>
        </p:txBody>
      </p:sp>
      <p:sp>
        <p:nvSpPr>
          <p:cNvPr id="135171" name="Rectangle 3"/>
          <p:cNvSpPr>
            <a:spLocks noGrp="1" noChangeArrowheads="1"/>
          </p:cNvSpPr>
          <p:nvPr>
            <p:ph type="title"/>
          </p:nvPr>
        </p:nvSpPr>
        <p:spPr>
          <a:xfrm>
            <a:off x="228600" y="0"/>
            <a:ext cx="8602663"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Roles in Deviation Management</a:t>
            </a:r>
          </a:p>
        </p:txBody>
      </p:sp>
      <p:sp>
        <p:nvSpPr>
          <p:cNvPr id="135172"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3517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228600" y="1371600"/>
            <a:ext cx="8686800" cy="51816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5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The product manager is responsible for product developed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in the project. He approves change requests and is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responsible for the prioritization of the correction activities</a:t>
            </a:r>
          </a:p>
          <a:p>
            <a:pPr marL="333375" lvl="1" indent="-333375" algn="just" defTabSz="457200" eaLnBrk="0" hangingPunct="0">
              <a:lnSpc>
                <a:spcPct val="15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The customer may be closely involved in the development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process , evaluating new incidents. He may even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report incidents himself in many cases</a:t>
            </a:r>
          </a:p>
          <a:p>
            <a:pPr marL="333375" lvl="1" indent="-333375" algn="just" defTabSz="457200" eaLnBrk="0" hangingPunct="0">
              <a:lnSpc>
                <a:spcPct val="155000"/>
              </a:lnSpc>
              <a:buClr>
                <a:srgbClr val="000000"/>
              </a:buClr>
              <a:buSzPct val="100000"/>
              <a:buFontTx/>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solidFill>
                  <a:srgbClr val="000000"/>
                </a:solidFill>
                <a:latin typeface="Gill Sans MT" pitchFamily="34" charset="0"/>
                <a:ea typeface="Arial Unicode MS" pitchFamily="34" charset="-128"/>
                <a:cs typeface="Arial Unicode MS" pitchFamily="34" charset="-128"/>
              </a:rPr>
              <a:t>The </a:t>
            </a:r>
            <a:r>
              <a:rPr lang="en-GB" sz="2000" b="1">
                <a:solidFill>
                  <a:srgbClr val="000000"/>
                </a:solidFill>
                <a:latin typeface="Gill Sans MT" pitchFamily="34" charset="0"/>
                <a:ea typeface="Arial Unicode MS" pitchFamily="34" charset="-128"/>
                <a:cs typeface="Arial Unicode MS" pitchFamily="34" charset="-128"/>
              </a:rPr>
              <a:t>Change Control Board (CCB)</a:t>
            </a:r>
            <a:r>
              <a:rPr lang="en-GB" sz="2000">
                <a:solidFill>
                  <a:srgbClr val="000000"/>
                </a:solidFill>
                <a:latin typeface="Gill Sans MT" pitchFamily="34" charset="0"/>
                <a:ea typeface="Arial Unicode MS" pitchFamily="34" charset="-128"/>
                <a:cs typeface="Arial Unicode MS" pitchFamily="34" charset="-128"/>
              </a:rPr>
              <a:t> regularly tracks the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progress of deviation detection and resolution </a:t>
            </a:r>
            <a:br>
              <a:rPr lang="en-GB" sz="2000">
                <a:solidFill>
                  <a:srgbClr val="000000"/>
                </a:solidFill>
                <a:latin typeface="Gill Sans MT" pitchFamily="34" charset="0"/>
                <a:ea typeface="Arial Unicode MS" pitchFamily="34" charset="-128"/>
                <a:cs typeface="Arial Unicode MS" pitchFamily="34" charset="-128"/>
              </a:rPr>
            </a:br>
            <a:r>
              <a:rPr lang="en-GB" sz="2000">
                <a:solidFill>
                  <a:srgbClr val="000000"/>
                </a:solidFill>
                <a:latin typeface="Gill Sans MT" pitchFamily="34" charset="0"/>
                <a:ea typeface="Arial Unicode MS" pitchFamily="34" charset="-128"/>
                <a:cs typeface="Arial Unicode MS" pitchFamily="34" charset="-128"/>
              </a:rPr>
              <a:t>and decides on prioritization of defect resolution and change requests</a:t>
            </a:r>
          </a:p>
        </p:txBody>
      </p:sp>
      <p:sp>
        <p:nvSpPr>
          <p:cNvPr id="137219" name="Rectangle 3"/>
          <p:cNvSpPr>
            <a:spLocks noGrp="1" noChangeArrowheads="1"/>
          </p:cNvSpPr>
          <p:nvPr>
            <p:ph type="title"/>
          </p:nvPr>
        </p:nvSpPr>
        <p:spPr>
          <a:xfrm>
            <a:off x="152400" y="0"/>
            <a:ext cx="8602663"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Roles in Deviation Management</a:t>
            </a:r>
          </a:p>
        </p:txBody>
      </p:sp>
      <p:sp>
        <p:nvSpPr>
          <p:cNvPr id="137220"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152400" y="228600"/>
            <a:ext cx="86106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Deviation Management Process</a:t>
            </a:r>
          </a:p>
        </p:txBody>
      </p:sp>
      <p:grpSp>
        <p:nvGrpSpPr>
          <p:cNvPr id="2" name="Group 3"/>
          <p:cNvGrpSpPr>
            <a:grpSpLocks/>
          </p:cNvGrpSpPr>
          <p:nvPr/>
        </p:nvGrpSpPr>
        <p:grpSpPr bwMode="auto">
          <a:xfrm>
            <a:off x="609600" y="1524000"/>
            <a:ext cx="7924800" cy="4340225"/>
            <a:chOff x="48" y="768"/>
            <a:chExt cx="5664" cy="3310"/>
          </a:xfrm>
        </p:grpSpPr>
        <p:grpSp>
          <p:nvGrpSpPr>
            <p:cNvPr id="3" name="Group 4"/>
            <p:cNvGrpSpPr>
              <a:grpSpLocks/>
            </p:cNvGrpSpPr>
            <p:nvPr/>
          </p:nvGrpSpPr>
          <p:grpSpPr bwMode="auto">
            <a:xfrm>
              <a:off x="1296" y="768"/>
              <a:ext cx="3168" cy="3120"/>
              <a:chOff x="1296" y="768"/>
              <a:chExt cx="3168" cy="3120"/>
            </a:xfrm>
          </p:grpSpPr>
          <p:sp>
            <p:nvSpPr>
              <p:cNvPr id="139269" name="Oval 5"/>
              <p:cNvSpPr>
                <a:spLocks noChangeArrowheads="1"/>
              </p:cNvSpPr>
              <p:nvPr/>
            </p:nvSpPr>
            <p:spPr bwMode="auto">
              <a:xfrm>
                <a:off x="2421" y="768"/>
                <a:ext cx="918" cy="473"/>
              </a:xfrm>
              <a:prstGeom prst="ellipse">
                <a:avLst/>
              </a:prstGeom>
              <a:noFill/>
              <a:ln w="28575">
                <a:solidFill>
                  <a:schemeClr val="tx1"/>
                </a:solidFill>
                <a:round/>
                <a:headEnd/>
                <a:tailEnd/>
              </a:ln>
              <a:effectLst/>
            </p:spPr>
            <p:txBody>
              <a:bodyPr wrap="none" anchor="ctr"/>
              <a:lstStyle/>
              <a:p>
                <a:endParaRPr lang="en-US"/>
              </a:p>
            </p:txBody>
          </p:sp>
          <p:sp>
            <p:nvSpPr>
              <p:cNvPr id="139270" name="Oval 6"/>
              <p:cNvSpPr>
                <a:spLocks noChangeArrowheads="1"/>
              </p:cNvSpPr>
              <p:nvPr/>
            </p:nvSpPr>
            <p:spPr bwMode="auto">
              <a:xfrm>
                <a:off x="2421" y="1430"/>
                <a:ext cx="918" cy="473"/>
              </a:xfrm>
              <a:prstGeom prst="ellipse">
                <a:avLst/>
              </a:prstGeom>
              <a:noFill/>
              <a:ln w="9525">
                <a:solidFill>
                  <a:schemeClr val="tx1"/>
                </a:solidFill>
                <a:round/>
                <a:headEnd/>
                <a:tailEnd/>
              </a:ln>
              <a:effectLst/>
            </p:spPr>
            <p:txBody>
              <a:bodyPr wrap="none" anchor="ctr"/>
              <a:lstStyle/>
              <a:p>
                <a:endParaRPr lang="en-US"/>
              </a:p>
            </p:txBody>
          </p:sp>
          <p:sp>
            <p:nvSpPr>
              <p:cNvPr id="139271" name="Oval 7"/>
              <p:cNvSpPr>
                <a:spLocks noChangeArrowheads="1"/>
              </p:cNvSpPr>
              <p:nvPr/>
            </p:nvSpPr>
            <p:spPr bwMode="auto">
              <a:xfrm>
                <a:off x="2421" y="2092"/>
                <a:ext cx="918" cy="472"/>
              </a:xfrm>
              <a:prstGeom prst="ellipse">
                <a:avLst/>
              </a:prstGeom>
              <a:noFill/>
              <a:ln w="9525">
                <a:solidFill>
                  <a:schemeClr val="tx1"/>
                </a:solidFill>
                <a:round/>
                <a:headEnd/>
                <a:tailEnd/>
              </a:ln>
              <a:effectLst/>
            </p:spPr>
            <p:txBody>
              <a:bodyPr wrap="none" anchor="ctr"/>
              <a:lstStyle/>
              <a:p>
                <a:endParaRPr lang="en-US"/>
              </a:p>
            </p:txBody>
          </p:sp>
          <p:sp>
            <p:nvSpPr>
              <p:cNvPr id="139272" name="Oval 8"/>
              <p:cNvSpPr>
                <a:spLocks noChangeArrowheads="1"/>
              </p:cNvSpPr>
              <p:nvPr/>
            </p:nvSpPr>
            <p:spPr bwMode="auto">
              <a:xfrm>
                <a:off x="2421" y="2753"/>
                <a:ext cx="918" cy="473"/>
              </a:xfrm>
              <a:prstGeom prst="ellipse">
                <a:avLst/>
              </a:prstGeom>
              <a:noFill/>
              <a:ln w="9525">
                <a:solidFill>
                  <a:schemeClr val="tx1"/>
                </a:solidFill>
                <a:round/>
                <a:headEnd/>
                <a:tailEnd/>
              </a:ln>
              <a:effectLst/>
            </p:spPr>
            <p:txBody>
              <a:bodyPr wrap="none" anchor="ctr"/>
              <a:lstStyle/>
              <a:p>
                <a:endParaRPr lang="en-US"/>
              </a:p>
            </p:txBody>
          </p:sp>
          <p:sp>
            <p:nvSpPr>
              <p:cNvPr id="139273" name="Oval 9"/>
              <p:cNvSpPr>
                <a:spLocks noChangeArrowheads="1"/>
              </p:cNvSpPr>
              <p:nvPr/>
            </p:nvSpPr>
            <p:spPr bwMode="auto">
              <a:xfrm>
                <a:off x="2421" y="3415"/>
                <a:ext cx="918" cy="473"/>
              </a:xfrm>
              <a:prstGeom prst="ellipse">
                <a:avLst/>
              </a:prstGeom>
              <a:noFill/>
              <a:ln w="9525">
                <a:solidFill>
                  <a:schemeClr val="tx1"/>
                </a:solidFill>
                <a:round/>
                <a:headEnd/>
                <a:tailEnd/>
              </a:ln>
              <a:effectLst/>
            </p:spPr>
            <p:txBody>
              <a:bodyPr wrap="none" anchor="ctr"/>
              <a:lstStyle/>
              <a:p>
                <a:endParaRPr lang="en-US"/>
              </a:p>
            </p:txBody>
          </p:sp>
          <p:sp>
            <p:nvSpPr>
              <p:cNvPr id="139274" name="Line 10"/>
              <p:cNvSpPr>
                <a:spLocks noChangeShapeType="1"/>
              </p:cNvSpPr>
              <p:nvPr/>
            </p:nvSpPr>
            <p:spPr bwMode="auto">
              <a:xfrm>
                <a:off x="2880" y="1249"/>
                <a:ext cx="0" cy="189"/>
              </a:xfrm>
              <a:prstGeom prst="line">
                <a:avLst/>
              </a:prstGeom>
              <a:noFill/>
              <a:ln w="9525">
                <a:solidFill>
                  <a:schemeClr val="tx1"/>
                </a:solidFill>
                <a:round/>
                <a:headEnd/>
                <a:tailEnd type="triangle" w="med" len="med"/>
              </a:ln>
              <a:effectLst/>
            </p:spPr>
            <p:txBody>
              <a:bodyPr/>
              <a:lstStyle/>
              <a:p>
                <a:endParaRPr lang="en-US"/>
              </a:p>
            </p:txBody>
          </p:sp>
          <p:sp>
            <p:nvSpPr>
              <p:cNvPr id="139275" name="Line 11"/>
              <p:cNvSpPr>
                <a:spLocks noChangeShapeType="1"/>
              </p:cNvSpPr>
              <p:nvPr/>
            </p:nvSpPr>
            <p:spPr bwMode="auto">
              <a:xfrm>
                <a:off x="2880" y="1903"/>
                <a:ext cx="0" cy="189"/>
              </a:xfrm>
              <a:prstGeom prst="line">
                <a:avLst/>
              </a:prstGeom>
              <a:noFill/>
              <a:ln w="9525">
                <a:solidFill>
                  <a:schemeClr val="tx1"/>
                </a:solidFill>
                <a:round/>
                <a:headEnd/>
                <a:tailEnd type="triangle" w="med" len="med"/>
              </a:ln>
              <a:effectLst/>
            </p:spPr>
            <p:txBody>
              <a:bodyPr/>
              <a:lstStyle/>
              <a:p>
                <a:endParaRPr lang="en-US"/>
              </a:p>
            </p:txBody>
          </p:sp>
          <p:sp>
            <p:nvSpPr>
              <p:cNvPr id="139276" name="Line 12"/>
              <p:cNvSpPr>
                <a:spLocks noChangeShapeType="1"/>
              </p:cNvSpPr>
              <p:nvPr/>
            </p:nvSpPr>
            <p:spPr bwMode="auto">
              <a:xfrm>
                <a:off x="2880" y="2572"/>
                <a:ext cx="0" cy="189"/>
              </a:xfrm>
              <a:prstGeom prst="line">
                <a:avLst/>
              </a:prstGeom>
              <a:noFill/>
              <a:ln w="9525">
                <a:solidFill>
                  <a:schemeClr val="tx1"/>
                </a:solidFill>
                <a:round/>
                <a:headEnd/>
                <a:tailEnd type="triangle" w="med" len="med"/>
              </a:ln>
              <a:effectLst/>
            </p:spPr>
            <p:txBody>
              <a:bodyPr/>
              <a:lstStyle/>
              <a:p>
                <a:endParaRPr lang="en-US"/>
              </a:p>
            </p:txBody>
          </p:sp>
          <p:sp>
            <p:nvSpPr>
              <p:cNvPr id="139277" name="Line 13"/>
              <p:cNvSpPr>
                <a:spLocks noChangeShapeType="1"/>
              </p:cNvSpPr>
              <p:nvPr/>
            </p:nvSpPr>
            <p:spPr bwMode="auto">
              <a:xfrm>
                <a:off x="2880" y="3226"/>
                <a:ext cx="0" cy="189"/>
              </a:xfrm>
              <a:prstGeom prst="line">
                <a:avLst/>
              </a:prstGeom>
              <a:noFill/>
              <a:ln w="9525">
                <a:solidFill>
                  <a:schemeClr val="tx1"/>
                </a:solidFill>
                <a:round/>
                <a:headEnd/>
                <a:tailEnd type="triangle" w="med" len="med"/>
              </a:ln>
              <a:effectLst/>
            </p:spPr>
            <p:txBody>
              <a:bodyPr/>
              <a:lstStyle/>
              <a:p>
                <a:endParaRPr lang="en-US"/>
              </a:p>
            </p:txBody>
          </p:sp>
          <p:sp>
            <p:nvSpPr>
              <p:cNvPr id="139278" name="Oval 14"/>
              <p:cNvSpPr>
                <a:spLocks noChangeArrowheads="1"/>
              </p:cNvSpPr>
              <p:nvPr/>
            </p:nvSpPr>
            <p:spPr bwMode="auto">
              <a:xfrm>
                <a:off x="3547" y="3415"/>
                <a:ext cx="917" cy="473"/>
              </a:xfrm>
              <a:prstGeom prst="ellipse">
                <a:avLst/>
              </a:prstGeom>
              <a:noFill/>
              <a:ln w="28575">
                <a:solidFill>
                  <a:schemeClr val="tx1"/>
                </a:solidFill>
                <a:round/>
                <a:headEnd/>
                <a:tailEnd/>
              </a:ln>
              <a:effectLst/>
            </p:spPr>
            <p:txBody>
              <a:bodyPr wrap="none" anchor="ctr"/>
              <a:lstStyle/>
              <a:p>
                <a:endParaRPr lang="en-US"/>
              </a:p>
            </p:txBody>
          </p:sp>
          <p:sp>
            <p:nvSpPr>
              <p:cNvPr id="139279" name="Oval 15"/>
              <p:cNvSpPr>
                <a:spLocks noChangeArrowheads="1"/>
              </p:cNvSpPr>
              <p:nvPr/>
            </p:nvSpPr>
            <p:spPr bwMode="auto">
              <a:xfrm>
                <a:off x="1296" y="3415"/>
                <a:ext cx="917" cy="473"/>
              </a:xfrm>
              <a:prstGeom prst="ellipse">
                <a:avLst/>
              </a:prstGeom>
              <a:noFill/>
              <a:ln w="9525">
                <a:solidFill>
                  <a:schemeClr val="tx1"/>
                </a:solidFill>
                <a:round/>
                <a:headEnd/>
                <a:tailEnd/>
              </a:ln>
              <a:effectLst/>
            </p:spPr>
            <p:txBody>
              <a:bodyPr wrap="none" anchor="ctr"/>
              <a:lstStyle/>
              <a:p>
                <a:endParaRPr lang="en-US"/>
              </a:p>
            </p:txBody>
          </p:sp>
          <p:sp>
            <p:nvSpPr>
              <p:cNvPr id="139280" name="Line 16"/>
              <p:cNvSpPr>
                <a:spLocks noChangeShapeType="1"/>
              </p:cNvSpPr>
              <p:nvPr/>
            </p:nvSpPr>
            <p:spPr bwMode="auto">
              <a:xfrm>
                <a:off x="3339" y="3652"/>
                <a:ext cx="208" cy="0"/>
              </a:xfrm>
              <a:prstGeom prst="line">
                <a:avLst/>
              </a:prstGeom>
              <a:noFill/>
              <a:ln w="9525">
                <a:solidFill>
                  <a:schemeClr val="tx1"/>
                </a:solidFill>
                <a:round/>
                <a:headEnd/>
                <a:tailEnd type="triangle" w="med" len="med"/>
              </a:ln>
              <a:effectLst/>
            </p:spPr>
            <p:txBody>
              <a:bodyPr/>
              <a:lstStyle/>
              <a:p>
                <a:endParaRPr lang="en-US"/>
              </a:p>
            </p:txBody>
          </p:sp>
          <p:sp>
            <p:nvSpPr>
              <p:cNvPr id="139281" name="Line 17"/>
              <p:cNvSpPr>
                <a:spLocks noChangeShapeType="1"/>
              </p:cNvSpPr>
              <p:nvPr/>
            </p:nvSpPr>
            <p:spPr bwMode="auto">
              <a:xfrm>
                <a:off x="2213" y="3652"/>
                <a:ext cx="208" cy="0"/>
              </a:xfrm>
              <a:prstGeom prst="line">
                <a:avLst/>
              </a:prstGeom>
              <a:noFill/>
              <a:ln w="9525">
                <a:solidFill>
                  <a:schemeClr val="tx1"/>
                </a:solidFill>
                <a:round/>
                <a:headEnd type="triangle" w="med" len="med"/>
                <a:tailEnd/>
              </a:ln>
              <a:effectLst/>
            </p:spPr>
            <p:txBody>
              <a:bodyPr/>
              <a:lstStyle/>
              <a:p>
                <a:endParaRPr lang="en-US"/>
              </a:p>
            </p:txBody>
          </p:sp>
          <p:sp>
            <p:nvSpPr>
              <p:cNvPr id="139282" name="Oval 18"/>
              <p:cNvSpPr>
                <a:spLocks noChangeArrowheads="1"/>
              </p:cNvSpPr>
              <p:nvPr/>
            </p:nvSpPr>
            <p:spPr bwMode="auto">
              <a:xfrm>
                <a:off x="3547" y="1430"/>
                <a:ext cx="917" cy="473"/>
              </a:xfrm>
              <a:prstGeom prst="ellipse">
                <a:avLst/>
              </a:prstGeom>
              <a:noFill/>
              <a:ln w="28575">
                <a:solidFill>
                  <a:schemeClr val="tx1"/>
                </a:solidFill>
                <a:round/>
                <a:headEnd/>
                <a:tailEnd/>
              </a:ln>
              <a:effectLst/>
            </p:spPr>
            <p:txBody>
              <a:bodyPr wrap="none" anchor="ctr"/>
              <a:lstStyle/>
              <a:p>
                <a:endParaRPr lang="en-US"/>
              </a:p>
            </p:txBody>
          </p:sp>
          <p:sp>
            <p:nvSpPr>
              <p:cNvPr id="139283" name="Oval 19"/>
              <p:cNvSpPr>
                <a:spLocks noChangeArrowheads="1"/>
              </p:cNvSpPr>
              <p:nvPr/>
            </p:nvSpPr>
            <p:spPr bwMode="auto">
              <a:xfrm>
                <a:off x="1296" y="1430"/>
                <a:ext cx="917" cy="473"/>
              </a:xfrm>
              <a:prstGeom prst="ellipse">
                <a:avLst/>
              </a:prstGeom>
              <a:noFill/>
              <a:ln w="9525">
                <a:solidFill>
                  <a:schemeClr val="tx1"/>
                </a:solidFill>
                <a:round/>
                <a:headEnd/>
                <a:tailEnd/>
              </a:ln>
              <a:effectLst/>
            </p:spPr>
            <p:txBody>
              <a:bodyPr wrap="none" anchor="ctr"/>
              <a:lstStyle/>
              <a:p>
                <a:endParaRPr lang="en-US"/>
              </a:p>
            </p:txBody>
          </p:sp>
          <p:sp>
            <p:nvSpPr>
              <p:cNvPr id="139284" name="Line 20"/>
              <p:cNvSpPr>
                <a:spLocks noChangeShapeType="1"/>
              </p:cNvSpPr>
              <p:nvPr/>
            </p:nvSpPr>
            <p:spPr bwMode="auto">
              <a:xfrm>
                <a:off x="3339" y="1666"/>
                <a:ext cx="208" cy="0"/>
              </a:xfrm>
              <a:prstGeom prst="line">
                <a:avLst/>
              </a:prstGeom>
              <a:noFill/>
              <a:ln w="9525">
                <a:solidFill>
                  <a:schemeClr val="tx1"/>
                </a:solidFill>
                <a:round/>
                <a:headEnd/>
                <a:tailEnd type="triangle" w="med" len="med"/>
              </a:ln>
              <a:effectLst/>
            </p:spPr>
            <p:txBody>
              <a:bodyPr/>
              <a:lstStyle/>
              <a:p>
                <a:endParaRPr lang="en-US"/>
              </a:p>
            </p:txBody>
          </p:sp>
          <p:sp>
            <p:nvSpPr>
              <p:cNvPr id="139285" name="Line 21"/>
              <p:cNvSpPr>
                <a:spLocks noChangeShapeType="1"/>
              </p:cNvSpPr>
              <p:nvPr/>
            </p:nvSpPr>
            <p:spPr bwMode="auto">
              <a:xfrm>
                <a:off x="2213" y="1666"/>
                <a:ext cx="20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39286" name="Text Box 22"/>
              <p:cNvSpPr txBox="1">
                <a:spLocks noChangeArrowheads="1"/>
              </p:cNvSpPr>
              <p:nvPr/>
            </p:nvSpPr>
            <p:spPr bwMode="auto">
              <a:xfrm>
                <a:off x="2547" y="918"/>
                <a:ext cx="666"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new</a:t>
                </a:r>
              </a:p>
            </p:txBody>
          </p:sp>
          <p:sp>
            <p:nvSpPr>
              <p:cNvPr id="139287" name="Text Box 23"/>
              <p:cNvSpPr txBox="1">
                <a:spLocks noChangeArrowheads="1"/>
              </p:cNvSpPr>
              <p:nvPr/>
            </p:nvSpPr>
            <p:spPr bwMode="auto">
              <a:xfrm>
                <a:off x="2547" y="1573"/>
                <a:ext cx="666"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open</a:t>
                </a:r>
              </a:p>
            </p:txBody>
          </p:sp>
          <p:sp>
            <p:nvSpPr>
              <p:cNvPr id="139288" name="Text Box 24"/>
              <p:cNvSpPr txBox="1">
                <a:spLocks noChangeArrowheads="1"/>
              </p:cNvSpPr>
              <p:nvPr/>
            </p:nvSpPr>
            <p:spPr bwMode="auto">
              <a:xfrm>
                <a:off x="2547" y="2238"/>
                <a:ext cx="666"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analysis</a:t>
                </a:r>
              </a:p>
            </p:txBody>
          </p:sp>
          <p:sp>
            <p:nvSpPr>
              <p:cNvPr id="139289" name="Text Box 25"/>
              <p:cNvSpPr txBox="1">
                <a:spLocks noChangeArrowheads="1"/>
              </p:cNvSpPr>
              <p:nvPr/>
            </p:nvSpPr>
            <p:spPr bwMode="auto">
              <a:xfrm>
                <a:off x="2526" y="2895"/>
                <a:ext cx="708" cy="3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correction</a:t>
                </a:r>
              </a:p>
            </p:txBody>
          </p:sp>
          <p:sp>
            <p:nvSpPr>
              <p:cNvPr id="139290" name="Text Box 26"/>
              <p:cNvSpPr txBox="1">
                <a:spLocks noChangeArrowheads="1"/>
              </p:cNvSpPr>
              <p:nvPr/>
            </p:nvSpPr>
            <p:spPr bwMode="auto">
              <a:xfrm>
                <a:off x="2547" y="3564"/>
                <a:ext cx="666"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test</a:t>
                </a:r>
              </a:p>
            </p:txBody>
          </p:sp>
          <p:sp>
            <p:nvSpPr>
              <p:cNvPr id="139291" name="Text Box 27"/>
              <p:cNvSpPr txBox="1">
                <a:spLocks noChangeArrowheads="1"/>
              </p:cNvSpPr>
              <p:nvPr/>
            </p:nvSpPr>
            <p:spPr bwMode="auto">
              <a:xfrm>
                <a:off x="3672" y="3565"/>
                <a:ext cx="667"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closed</a:t>
                </a:r>
              </a:p>
            </p:txBody>
          </p:sp>
          <p:sp>
            <p:nvSpPr>
              <p:cNvPr id="139292" name="Text Box 28"/>
              <p:cNvSpPr txBox="1">
                <a:spLocks noChangeArrowheads="1"/>
              </p:cNvSpPr>
              <p:nvPr/>
            </p:nvSpPr>
            <p:spPr bwMode="auto">
              <a:xfrm>
                <a:off x="1421" y="3565"/>
                <a:ext cx="667" cy="208"/>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failed</a:t>
                </a:r>
              </a:p>
            </p:txBody>
          </p:sp>
          <p:sp>
            <p:nvSpPr>
              <p:cNvPr id="139293" name="Text Box 29"/>
              <p:cNvSpPr txBox="1">
                <a:spLocks noChangeArrowheads="1"/>
              </p:cNvSpPr>
              <p:nvPr/>
            </p:nvSpPr>
            <p:spPr bwMode="auto">
              <a:xfrm>
                <a:off x="1352" y="1573"/>
                <a:ext cx="800" cy="3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observation</a:t>
                </a:r>
              </a:p>
            </p:txBody>
          </p:sp>
          <p:sp>
            <p:nvSpPr>
              <p:cNvPr id="139294" name="Text Box 30"/>
              <p:cNvSpPr txBox="1">
                <a:spLocks noChangeArrowheads="1"/>
              </p:cNvSpPr>
              <p:nvPr/>
            </p:nvSpPr>
            <p:spPr bwMode="auto">
              <a:xfrm>
                <a:off x="3650" y="1573"/>
                <a:ext cx="708" cy="34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rejection</a:t>
                </a:r>
              </a:p>
            </p:txBody>
          </p:sp>
          <p:sp>
            <p:nvSpPr>
              <p:cNvPr id="139295" name="Line 31"/>
              <p:cNvSpPr>
                <a:spLocks noChangeShapeType="1"/>
              </p:cNvSpPr>
              <p:nvPr/>
            </p:nvSpPr>
            <p:spPr bwMode="auto">
              <a:xfrm flipV="1">
                <a:off x="1755" y="2328"/>
                <a:ext cx="0" cy="1087"/>
              </a:xfrm>
              <a:prstGeom prst="line">
                <a:avLst/>
              </a:prstGeom>
              <a:noFill/>
              <a:ln w="9525">
                <a:solidFill>
                  <a:schemeClr val="tx1"/>
                </a:solidFill>
                <a:round/>
                <a:headEnd/>
                <a:tailEnd/>
              </a:ln>
              <a:effectLst/>
            </p:spPr>
            <p:txBody>
              <a:bodyPr/>
              <a:lstStyle/>
              <a:p>
                <a:endParaRPr lang="en-US"/>
              </a:p>
            </p:txBody>
          </p:sp>
          <p:sp>
            <p:nvSpPr>
              <p:cNvPr id="139296" name="Line 32"/>
              <p:cNvSpPr>
                <a:spLocks noChangeShapeType="1"/>
              </p:cNvSpPr>
              <p:nvPr/>
            </p:nvSpPr>
            <p:spPr bwMode="auto">
              <a:xfrm>
                <a:off x="1755" y="2328"/>
                <a:ext cx="666" cy="0"/>
              </a:xfrm>
              <a:prstGeom prst="line">
                <a:avLst/>
              </a:prstGeom>
              <a:noFill/>
              <a:ln w="9525">
                <a:solidFill>
                  <a:schemeClr val="tx1"/>
                </a:solidFill>
                <a:round/>
                <a:headEnd/>
                <a:tailEnd type="triangle" w="med" len="med"/>
              </a:ln>
              <a:effectLst/>
            </p:spPr>
            <p:txBody>
              <a:bodyPr/>
              <a:lstStyle/>
              <a:p>
                <a:endParaRPr lang="en-US"/>
              </a:p>
            </p:txBody>
          </p:sp>
          <p:sp>
            <p:nvSpPr>
              <p:cNvPr id="139297" name="Line 33"/>
              <p:cNvSpPr>
                <a:spLocks noChangeShapeType="1"/>
              </p:cNvSpPr>
              <p:nvPr/>
            </p:nvSpPr>
            <p:spPr bwMode="auto">
              <a:xfrm>
                <a:off x="3339" y="2328"/>
                <a:ext cx="666" cy="0"/>
              </a:xfrm>
              <a:prstGeom prst="line">
                <a:avLst/>
              </a:prstGeom>
              <a:noFill/>
              <a:ln w="9525">
                <a:solidFill>
                  <a:schemeClr val="tx1"/>
                </a:solidFill>
                <a:round/>
                <a:headEnd/>
                <a:tailEnd/>
              </a:ln>
              <a:effectLst/>
            </p:spPr>
            <p:txBody>
              <a:bodyPr/>
              <a:lstStyle/>
              <a:p>
                <a:endParaRPr lang="en-US"/>
              </a:p>
            </p:txBody>
          </p:sp>
          <p:sp>
            <p:nvSpPr>
              <p:cNvPr id="139298" name="Line 34"/>
              <p:cNvSpPr>
                <a:spLocks noChangeShapeType="1"/>
              </p:cNvSpPr>
              <p:nvPr/>
            </p:nvSpPr>
            <p:spPr bwMode="auto">
              <a:xfrm flipV="1">
                <a:off x="4005" y="1903"/>
                <a:ext cx="0" cy="425"/>
              </a:xfrm>
              <a:prstGeom prst="line">
                <a:avLst/>
              </a:prstGeom>
              <a:noFill/>
              <a:ln w="9525">
                <a:solidFill>
                  <a:schemeClr val="tx1"/>
                </a:solidFill>
                <a:round/>
                <a:headEnd/>
                <a:tailEnd type="triangle" w="med" len="med"/>
              </a:ln>
              <a:effectLst/>
            </p:spPr>
            <p:txBody>
              <a:bodyPr/>
              <a:lstStyle/>
              <a:p>
                <a:endParaRPr lang="en-US"/>
              </a:p>
            </p:txBody>
          </p:sp>
        </p:grpSp>
        <p:sp>
          <p:nvSpPr>
            <p:cNvPr id="139299" name="Text Box 35"/>
            <p:cNvSpPr txBox="1">
              <a:spLocks noChangeArrowheads="1"/>
            </p:cNvSpPr>
            <p:nvPr/>
          </p:nvSpPr>
          <p:spPr bwMode="auto">
            <a:xfrm>
              <a:off x="48" y="816"/>
              <a:ext cx="1248" cy="463"/>
            </a:xfrm>
            <a:prstGeom prst="rect">
              <a:avLst/>
            </a:prstGeom>
            <a:noFill/>
            <a:ln w="9525">
              <a:noFill/>
              <a:miter lim="800000"/>
              <a:headEnd/>
              <a:tailEnd/>
            </a:ln>
            <a:effectLst/>
          </p:spPr>
          <p:txBody>
            <a:bodyPr>
              <a:spAutoFit/>
            </a:bodyPr>
            <a:lstStyle/>
            <a:p>
              <a:pPr algn="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report checked for completeness (open) done by: test manager</a:t>
              </a:r>
            </a:p>
          </p:txBody>
        </p:sp>
        <p:sp>
          <p:nvSpPr>
            <p:cNvPr id="139300" name="Text Box 36"/>
            <p:cNvSpPr txBox="1">
              <a:spLocks noChangeArrowheads="1"/>
            </p:cNvSpPr>
            <p:nvPr/>
          </p:nvSpPr>
          <p:spPr bwMode="auto">
            <a:xfrm>
              <a:off x="48" y="1470"/>
              <a:ext cx="1248" cy="593"/>
            </a:xfrm>
            <a:prstGeom prst="rect">
              <a:avLst/>
            </a:prstGeom>
            <a:noFill/>
            <a:ln w="9525">
              <a:noFill/>
              <a:miter lim="800000"/>
              <a:headEnd/>
              <a:tailEnd/>
            </a:ln>
            <a:effectLst/>
          </p:spPr>
          <p:txBody>
            <a:bodyPr>
              <a:spAutoFit/>
            </a:bodyPr>
            <a:lstStyle/>
            <a:p>
              <a:pPr algn="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problem not reproducible (observation) reported by: developer</a:t>
              </a:r>
            </a:p>
          </p:txBody>
        </p:sp>
        <p:sp>
          <p:nvSpPr>
            <p:cNvPr id="139301" name="Text Box 37"/>
            <p:cNvSpPr txBox="1">
              <a:spLocks noChangeArrowheads="1"/>
            </p:cNvSpPr>
            <p:nvPr/>
          </p:nvSpPr>
          <p:spPr bwMode="auto">
            <a:xfrm>
              <a:off x="48" y="2160"/>
              <a:ext cx="1248" cy="463"/>
            </a:xfrm>
            <a:prstGeom prst="rect">
              <a:avLst/>
            </a:prstGeom>
            <a:noFill/>
            <a:ln w="9525">
              <a:noFill/>
              <a:miter lim="800000"/>
              <a:headEnd/>
              <a:tailEnd/>
            </a:ln>
            <a:effectLst/>
          </p:spPr>
          <p:txBody>
            <a:bodyPr>
              <a:spAutoFit/>
            </a:bodyPr>
            <a:lstStyle/>
            <a:p>
              <a:pPr algn="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report is analyzed (analysis) done by: developer</a:t>
              </a:r>
            </a:p>
          </p:txBody>
        </p:sp>
        <p:sp>
          <p:nvSpPr>
            <p:cNvPr id="139302" name="Text Box 38"/>
            <p:cNvSpPr txBox="1">
              <a:spLocks noChangeArrowheads="1"/>
            </p:cNvSpPr>
            <p:nvPr/>
          </p:nvSpPr>
          <p:spPr bwMode="auto">
            <a:xfrm>
              <a:off x="48" y="2813"/>
              <a:ext cx="1248" cy="593"/>
            </a:xfrm>
            <a:prstGeom prst="rect">
              <a:avLst/>
            </a:prstGeom>
            <a:noFill/>
            <a:ln w="9525">
              <a:noFill/>
              <a:miter lim="800000"/>
              <a:headEnd/>
              <a:tailEnd/>
            </a:ln>
            <a:effectLst/>
          </p:spPr>
          <p:txBody>
            <a:bodyPr>
              <a:spAutoFit/>
            </a:bodyPr>
            <a:lstStyle/>
            <a:p>
              <a:pPr algn="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defect correction released for retest (test) done by: developer</a:t>
              </a:r>
            </a:p>
          </p:txBody>
        </p:sp>
        <p:sp>
          <p:nvSpPr>
            <p:cNvPr id="139303" name="Text Box 39"/>
            <p:cNvSpPr txBox="1">
              <a:spLocks noChangeArrowheads="1"/>
            </p:cNvSpPr>
            <p:nvPr/>
          </p:nvSpPr>
          <p:spPr bwMode="auto">
            <a:xfrm>
              <a:off x="48" y="3485"/>
              <a:ext cx="1248" cy="462"/>
            </a:xfrm>
            <a:prstGeom prst="rect">
              <a:avLst/>
            </a:prstGeom>
            <a:noFill/>
            <a:ln w="9525">
              <a:noFill/>
              <a:miter lim="800000"/>
              <a:headEnd/>
              <a:tailEnd/>
            </a:ln>
            <a:effectLst/>
          </p:spPr>
          <p:txBody>
            <a:bodyPr>
              <a:spAutoFit/>
            </a:bodyPr>
            <a:lstStyle/>
            <a:p>
              <a:pPr algn="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defect correction failed (failed) reported by: tested</a:t>
              </a:r>
            </a:p>
          </p:txBody>
        </p:sp>
        <p:sp>
          <p:nvSpPr>
            <p:cNvPr id="139304" name="Text Box 40"/>
            <p:cNvSpPr txBox="1">
              <a:spLocks noChangeArrowheads="1"/>
            </p:cNvSpPr>
            <p:nvPr/>
          </p:nvSpPr>
          <p:spPr bwMode="auto">
            <a:xfrm>
              <a:off x="4464" y="816"/>
              <a:ext cx="1248" cy="463"/>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new report received (new) person reporting: tester</a:t>
              </a:r>
            </a:p>
          </p:txBody>
        </p:sp>
        <p:sp>
          <p:nvSpPr>
            <p:cNvPr id="139305" name="Text Box 41"/>
            <p:cNvSpPr txBox="1">
              <a:spLocks noChangeArrowheads="1"/>
            </p:cNvSpPr>
            <p:nvPr/>
          </p:nvSpPr>
          <p:spPr bwMode="auto">
            <a:xfrm>
              <a:off x="4464" y="1470"/>
              <a:ext cx="1248" cy="463"/>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reporting rejected (rejection) rejected by: test manager</a:t>
              </a:r>
            </a:p>
          </p:txBody>
        </p:sp>
        <p:sp>
          <p:nvSpPr>
            <p:cNvPr id="139306" name="Text Box 42"/>
            <p:cNvSpPr txBox="1">
              <a:spLocks noChangeArrowheads="1"/>
            </p:cNvSpPr>
            <p:nvPr/>
          </p:nvSpPr>
          <p:spPr bwMode="auto">
            <a:xfrm>
              <a:off x="4464" y="2813"/>
              <a:ext cx="1248" cy="462"/>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correction process (correction) done by: project manager</a:t>
              </a:r>
            </a:p>
          </p:txBody>
        </p:sp>
        <p:sp>
          <p:nvSpPr>
            <p:cNvPr id="139307" name="Text Box 43"/>
            <p:cNvSpPr txBox="1">
              <a:spLocks noChangeArrowheads="1"/>
            </p:cNvSpPr>
            <p:nvPr/>
          </p:nvSpPr>
          <p:spPr bwMode="auto">
            <a:xfrm>
              <a:off x="4464" y="3485"/>
              <a:ext cx="1248" cy="593"/>
            </a:xfrm>
            <a:prstGeom prst="rect">
              <a:avLst/>
            </a:prstGeom>
            <a:noFill/>
            <a:ln w="9525">
              <a:noFill/>
              <a:miter lim="800000"/>
              <a:headEnd/>
              <a:tailEnd/>
            </a:ln>
            <a:effectLst/>
          </p:spPr>
          <p:txBody>
            <a:bodyPr>
              <a:spAutoFit/>
            </a:bodyPr>
            <a:lstStyle/>
            <a:p>
              <a:pPr eaLnBrk="0" hangingPunct="0">
                <a:lnSpc>
                  <a:spcPct val="9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Correction successfully completed (closed) done by: tester</a:t>
              </a: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152400" y="228600"/>
            <a:ext cx="81534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Incident Report (1 of 3)</a:t>
            </a:r>
          </a:p>
        </p:txBody>
      </p:sp>
      <p:graphicFrame>
        <p:nvGraphicFramePr>
          <p:cNvPr id="141315" name="Group 3"/>
          <p:cNvGraphicFramePr>
            <a:graphicFrameLocks noGrp="1"/>
          </p:cNvGraphicFramePr>
          <p:nvPr/>
        </p:nvGraphicFramePr>
        <p:xfrm>
          <a:off x="304800" y="1524000"/>
          <a:ext cx="8534400" cy="4544822"/>
        </p:xfrm>
        <a:graphic>
          <a:graphicData uri="http://schemas.openxmlformats.org/drawingml/2006/table">
            <a:tbl>
              <a:tblPr/>
              <a:tblGrid>
                <a:gridCol w="2514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508000">
                <a:tc gridSpan="2">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Arial" pitchFamily="34" charset="0"/>
                        </a:rPr>
                        <a:t>Identification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Arial" pitchFamily="34" charset="0"/>
                        </a:rPr>
                        <a:t>Number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Arial" pitchFamily="34" charset="0"/>
                        </a:rPr>
                        <a:t>VSR-Systest 03347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Test object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VSR Component DreamCar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Version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Build 02.013 – 04.27.2006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Platform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Windows XP – Standard-Client-Configuration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Reporting person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G. Myers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Responsible corrector (Developer)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K. Beck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Date of occurrence/ reporting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04.30.2006 10:17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152400" y="228600"/>
            <a:ext cx="81534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Incident Report (2 of 3)</a:t>
            </a:r>
          </a:p>
        </p:txBody>
      </p:sp>
      <p:graphicFrame>
        <p:nvGraphicFramePr>
          <p:cNvPr id="143363" name="Group 3"/>
          <p:cNvGraphicFramePr>
            <a:graphicFrameLocks noGrp="1"/>
          </p:cNvGraphicFramePr>
          <p:nvPr/>
        </p:nvGraphicFramePr>
        <p:xfrm>
          <a:off x="228600" y="1066800"/>
          <a:ext cx="8686800" cy="5284534"/>
        </p:xfrm>
        <a:graphic>
          <a:graphicData uri="http://schemas.openxmlformats.org/drawingml/2006/table">
            <a:tbl>
              <a:tblPr/>
              <a:tblGrid>
                <a:gridCol w="1676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508000">
                <a:tc gridSpan="2">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1" i="0" u="none" strike="noStrike" cap="none" normalizeH="0" baseline="0">
                          <a:ln>
                            <a:noFill/>
                          </a:ln>
                          <a:solidFill>
                            <a:schemeClr val="tx1"/>
                          </a:solidFill>
                          <a:effectLst/>
                          <a:latin typeface="Arial" pitchFamily="34" charset="0"/>
                        </a:rPr>
                        <a:t>Classification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Status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1" i="0" u="none" strike="noStrike" cap="none" normalizeH="0" baseline="0">
                          <a:ln>
                            <a:noFill/>
                          </a:ln>
                          <a:solidFill>
                            <a:schemeClr val="tx1"/>
                          </a:solidFill>
                          <a:effectLst/>
                          <a:latin typeface="Arial" pitchFamily="34" charset="0"/>
                        </a:rPr>
                        <a:t>Status       Date              Set by           Comment</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closed        05.14.2006    G. Myers       successful re-test</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test             05.12.2006    K. Beck         Recorrected check</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failure         05.06.2006    G. Myers       Discount = 100% still possible</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test             05.04.2006    K. Beck         Checking function corrected</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correction   05.03.2006    K. Beck         Correction in callback function</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analysis      05.02.2006    K. Beck         source code review</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analysis      04.30.2006    CCB              class 3-&gt;2</a:t>
                      </a:r>
                    </a:p>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New            04.03.2006    G. Myers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Class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2 (critical malfunction)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Priority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2 (correction prior to release)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Requirements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CC-Sys-CalcPrice-01037 rebates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6000"/>
                        </a:lnSpc>
                        <a:spcBef>
                          <a:spcPct val="20000"/>
                        </a:spcBef>
                        <a:spcAft>
                          <a:spcPct val="0"/>
                        </a:spcAft>
                        <a:buClrTx/>
                        <a:buSzTx/>
                        <a:buFont typeface="Arial" pitchFamily="34" charset="0"/>
                        <a:buNone/>
                        <a:tabLst/>
                      </a:pPr>
                      <a:r>
                        <a:rPr kumimoji="0" lang="en-US" sz="1700" b="0" i="0" u="none" strike="noStrike" cap="none" normalizeH="0" baseline="0">
                          <a:ln>
                            <a:noFill/>
                          </a:ln>
                          <a:solidFill>
                            <a:schemeClr val="tx1"/>
                          </a:solidFill>
                          <a:effectLst/>
                          <a:latin typeface="Arial" pitchFamily="34" charset="0"/>
                        </a:rPr>
                        <a:t>Validation procedures for rebates entry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152400" y="228600"/>
            <a:ext cx="81534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Incident Report (3 of 3)</a:t>
            </a:r>
          </a:p>
        </p:txBody>
      </p:sp>
      <p:graphicFrame>
        <p:nvGraphicFramePr>
          <p:cNvPr id="145411" name="Group 3"/>
          <p:cNvGraphicFramePr>
            <a:graphicFrameLocks noGrp="1"/>
          </p:cNvGraphicFramePr>
          <p:nvPr/>
        </p:nvGraphicFramePr>
        <p:xfrm>
          <a:off x="228600" y="1339850"/>
          <a:ext cx="8686800" cy="3352229"/>
        </p:xfrm>
        <a:graphic>
          <a:graphicData uri="http://schemas.openxmlformats.org/drawingml/2006/table">
            <a:tbl>
              <a:tblPr/>
              <a:tblGrid>
                <a:gridCol w="25146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08000">
                <a:tc gridSpan="2">
                  <a:txBody>
                    <a:bodyPr/>
                    <a:lstStyle/>
                    <a:p>
                      <a:pPr marL="0" marR="0" lvl="0" indent="0" algn="l"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Arial" pitchFamily="34" charset="0"/>
                        </a:rPr>
                        <a:t>Problem description</a:t>
                      </a:r>
                      <a:endParaRPr kumimoji="0" lang="en-US" sz="800" b="1" i="0" u="none" strike="noStrike" cap="none" normalizeH="0" baseline="0">
                        <a:ln>
                          <a:noFill/>
                        </a:ln>
                        <a:solidFill>
                          <a:schemeClr val="tx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Test case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TC-Price Calculation/0313 rebated purchase price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Problem / symptom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Irrespective of the selected model, special edition, and accessories, it is possible to enter a discount of </a:t>
                      </a:r>
                      <a:r>
                        <a:rPr kumimoji="0" lang="en-US" sz="1800" b="0" i="0" u="sng" strike="noStrike" cap="none" normalizeH="0" baseline="0">
                          <a:ln>
                            <a:noFill/>
                          </a:ln>
                          <a:solidFill>
                            <a:schemeClr val="tx1"/>
                          </a:solidFill>
                          <a:effectLst/>
                          <a:latin typeface="Arial" pitchFamily="34" charset="0"/>
                        </a:rPr>
                        <a:t>&gt;</a:t>
                      </a:r>
                      <a:r>
                        <a:rPr kumimoji="0" lang="en-US" sz="1800" b="0" i="0" u="none" strike="noStrike" cap="none" normalizeH="0" baseline="0">
                          <a:ln>
                            <a:noFill/>
                          </a:ln>
                          <a:solidFill>
                            <a:schemeClr val="tx1"/>
                          </a:solidFill>
                          <a:effectLst/>
                          <a:latin typeface="Arial" pitchFamily="34" charset="0"/>
                        </a:rPr>
                        <a:t> 100%. As a result, a negative purchase price is displayed.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Comments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66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pitchFamily="34" charset="0"/>
                        </a:rPr>
                        <a:t>CCB, 04.30.2006: high classification as wrong calculation will leave an extremely bad impression with the customer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Kinds of Incidents</a:t>
            </a:r>
          </a:p>
        </p:txBody>
      </p:sp>
      <p:sp>
        <p:nvSpPr>
          <p:cNvPr id="147459" name="Rectangle 3"/>
          <p:cNvSpPr>
            <a:spLocks noGrp="1"/>
          </p:cNvSpPr>
          <p:nvPr>
            <p:ph type="body" idx="1"/>
          </p:nvPr>
        </p:nvSpPr>
        <p:spPr>
          <a:xfrm>
            <a:off x="228600" y="1371600"/>
            <a:ext cx="8674100" cy="4981575"/>
          </a:xfrm>
          <a:ln/>
        </p:spPr>
        <p:txBody>
          <a:bodyPr lIns="0" tIns="0" rIns="0" bIns="0"/>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Incidents from Specifications</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Product build varies from the product specified</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Incidents in capturing User Requirements</a:t>
            </a:r>
          </a:p>
          <a:p>
            <a:pPr marL="685800" lvl="1"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Variance is something that user wanted is not in the build </a:t>
            </a:r>
            <a:br>
              <a:rPr lang="en-GB"/>
            </a:br>
            <a:r>
              <a:rPr lang="en-GB"/>
              <a:t>product that was not specified in the product</a:t>
            </a:r>
            <a:r>
              <a:rPr lang="en-GB" sz="2000"/>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Categories</a:t>
            </a:r>
          </a:p>
        </p:txBody>
      </p:sp>
      <p:sp>
        <p:nvSpPr>
          <p:cNvPr id="149507" name="Rectangle 3"/>
          <p:cNvSpPr>
            <a:spLocks noGrp="1"/>
          </p:cNvSpPr>
          <p:nvPr>
            <p:ph type="body" idx="1"/>
          </p:nvPr>
        </p:nvSpPr>
        <p:spPr>
          <a:xfrm>
            <a:off x="228600" y="1371600"/>
            <a:ext cx="8674100" cy="4981575"/>
          </a:xfrm>
          <a:ln/>
        </p:spPr>
        <p:txBody>
          <a:bodyPr lIns="0" tIns="0" rIns="0" bIns="0"/>
          <a:lstStyle/>
          <a:p>
            <a:pPr marL="228600" indent="-228600" algn="just">
              <a:lnSpc>
                <a:spcPct val="19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Wrong   : Incorrect Implementation</a:t>
            </a:r>
          </a:p>
          <a:p>
            <a:pPr marL="228600" indent="-228600" algn="just">
              <a:lnSpc>
                <a:spcPct val="19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Missing : User Requirements are not built into the product</a:t>
            </a:r>
          </a:p>
          <a:p>
            <a:pPr marL="228600" indent="-228600" algn="just">
              <a:lnSpc>
                <a:spcPct val="19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Extra     : Unwanted Requirements built into the product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Tracking Systems</a:t>
            </a:r>
          </a:p>
        </p:txBody>
      </p:sp>
      <p:sp>
        <p:nvSpPr>
          <p:cNvPr id="151555" name="Text Box 3"/>
          <p:cNvSpPr txBox="1">
            <a:spLocks noChangeArrowheads="1"/>
          </p:cNvSpPr>
          <p:nvPr/>
        </p:nvSpPr>
        <p:spPr bwMode="auto">
          <a:xfrm>
            <a:off x="228600" y="1371600"/>
            <a:ext cx="8686800" cy="3429000"/>
          </a:xfrm>
          <a:prstGeom prst="rect">
            <a:avLst/>
          </a:prstGeom>
          <a:noFill/>
          <a:ln w="9525">
            <a:noFill/>
            <a:round/>
            <a:headEnd/>
            <a:tailEnd/>
          </a:ln>
          <a:effectLst/>
        </p:spPr>
        <p:txBody>
          <a:bodyPr lIns="90000" tIns="45000" rIns="90000" bIns="45000"/>
          <a:lstStyle/>
          <a:p>
            <a:pPr marL="457200" indent="-457200" algn="just" defTabSz="457200" eaLnBrk="0" hangingPunct="0">
              <a:lnSpc>
                <a:spcPct val="173000"/>
              </a:lnSpc>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latin typeface="Gill Sans MT" pitchFamily="34" charset="0"/>
                <a:ea typeface="Arial Unicode MS" pitchFamily="34" charset="-128"/>
                <a:cs typeface="Times New Roman" pitchFamily="18" charset="0"/>
              </a:rPr>
              <a:t>A Incident Tracking System helps manage software </a:t>
            </a:r>
            <a:br>
              <a:rPr lang="en-GB" sz="2000">
                <a:latin typeface="Gill Sans MT" pitchFamily="34" charset="0"/>
                <a:ea typeface="Arial Unicode MS" pitchFamily="34" charset="-128"/>
                <a:cs typeface="Times New Roman" pitchFamily="18" charset="0"/>
              </a:rPr>
            </a:br>
            <a:r>
              <a:rPr lang="en-GB" sz="2000">
                <a:latin typeface="Gill Sans MT" pitchFamily="34" charset="0"/>
                <a:ea typeface="Arial Unicode MS" pitchFamily="34" charset="-128"/>
                <a:cs typeface="Times New Roman" pitchFamily="18" charset="0"/>
              </a:rPr>
              <a:t>development projects by tracking software bugs, </a:t>
            </a:r>
            <a:br>
              <a:rPr lang="en-GB" sz="2000">
                <a:latin typeface="Gill Sans MT" pitchFamily="34" charset="0"/>
                <a:ea typeface="Arial Unicode MS" pitchFamily="34" charset="-128"/>
                <a:cs typeface="Times New Roman" pitchFamily="18" charset="0"/>
              </a:rPr>
            </a:br>
            <a:r>
              <a:rPr lang="en-GB" sz="2000">
                <a:latin typeface="Gill Sans MT" pitchFamily="34" charset="0"/>
                <a:ea typeface="Arial Unicode MS" pitchFamily="34" charset="-128"/>
                <a:cs typeface="Times New Roman" pitchFamily="18" charset="0"/>
              </a:rPr>
              <a:t>action items, and change requests with problem reports.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152400" y="228600"/>
            <a:ext cx="87630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Features of Incident Tracking Systems</a:t>
            </a:r>
          </a:p>
        </p:txBody>
      </p:sp>
      <p:sp>
        <p:nvSpPr>
          <p:cNvPr id="153603" name="Text Box 3"/>
          <p:cNvSpPr txBox="1">
            <a:spLocks noChangeArrowheads="1"/>
          </p:cNvSpPr>
          <p:nvPr/>
        </p:nvSpPr>
        <p:spPr bwMode="auto">
          <a:xfrm>
            <a:off x="228600" y="1371600"/>
            <a:ext cx="8686800" cy="5181600"/>
          </a:xfrm>
          <a:prstGeom prst="rect">
            <a:avLst/>
          </a:prstGeom>
          <a:noFill/>
          <a:ln w="9525">
            <a:noFill/>
            <a:round/>
            <a:headEnd/>
            <a:tailEnd/>
          </a:ln>
          <a:effectLst/>
        </p:spPr>
        <p:txBody>
          <a:bodyPr lIns="90000" tIns="45000" rIns="90000" bIns="45000"/>
          <a:lstStyle/>
          <a:p>
            <a:pPr marL="330200" indent="-330200" algn="just" defTabSz="457200" eaLnBrk="0" hangingPunct="0">
              <a:lnSpc>
                <a:spcPct val="163000"/>
              </a:lnSpc>
              <a:buClr>
                <a:srgbClr val="000000"/>
              </a:buClr>
              <a:buSzPct val="100000"/>
              <a:buFont typeface="Times New Roman" pitchFamily="18" charset="0"/>
              <a:buChar char="•"/>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en-GB" sz="2000">
                <a:latin typeface="Gill Sans MT" pitchFamily="34" charset="0"/>
                <a:ea typeface="Arial Unicode MS" pitchFamily="34" charset="-128"/>
                <a:cs typeface="Arial Unicode MS" pitchFamily="34" charset="-128"/>
              </a:rPr>
              <a:t>These software testing tools helps manage developing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projects more efficiently by tracking bugs. </a:t>
            </a:r>
          </a:p>
          <a:p>
            <a:pPr marL="330200" indent="-330200" algn="just" defTabSz="457200" eaLnBrk="0" hangingPunct="0">
              <a:lnSpc>
                <a:spcPct val="163000"/>
              </a:lnSpc>
              <a:buClr>
                <a:srgbClr val="000000"/>
              </a:buClr>
              <a:buSzPct val="100000"/>
              <a:buFont typeface="Times New Roman" pitchFamily="18" charset="0"/>
              <a:buChar char="•"/>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en-GB" sz="2000">
                <a:latin typeface="Gill Sans MT" pitchFamily="34" charset="0"/>
                <a:ea typeface="Arial Unicode MS" pitchFamily="34" charset="-128"/>
                <a:cs typeface="Arial Unicode MS" pitchFamily="34" charset="-128"/>
              </a:rPr>
              <a:t>This will bring you better response to the user because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it identifies how many bugs are in process, and how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many bugs are closed.</a:t>
            </a:r>
          </a:p>
          <a:p>
            <a:pPr marL="330200" indent="-330200" algn="just" defTabSz="457200" eaLnBrk="0" hangingPunct="0">
              <a:lnSpc>
                <a:spcPct val="163000"/>
              </a:lnSpc>
              <a:buClr>
                <a:srgbClr val="000000"/>
              </a:buClr>
              <a:buSzPct val="100000"/>
              <a:buFont typeface="Times New Roman" pitchFamily="18" charset="0"/>
              <a:buChar char="•"/>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en-GB" sz="2000">
                <a:latin typeface="Gill Sans MT" pitchFamily="34" charset="0"/>
                <a:ea typeface="Arial Unicode MS" pitchFamily="34" charset="-128"/>
                <a:cs typeface="Arial Unicode MS" pitchFamily="34" charset="-128"/>
              </a:rPr>
              <a:t>Besides it records bug report in database and it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allows simultaneous access by different users.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And it offers bug classification</a:t>
            </a:r>
          </a:p>
        </p:txBody>
      </p:sp>
      <p:sp>
        <p:nvSpPr>
          <p:cNvPr id="15360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p:cNvSpPr>
          <p:nvPr>
            <p:ph type="title"/>
          </p:nvPr>
        </p:nvSpPr>
        <p:spPr>
          <a:xfrm>
            <a:off x="152400" y="152400"/>
            <a:ext cx="8223250" cy="685800"/>
          </a:xfrm>
          <a:noFill/>
          <a:ln/>
        </p:spPr>
        <p:txBody>
          <a:bodyPr>
            <a:normAutofit fontScale="90000"/>
          </a:bodyPr>
          <a:lstStyle/>
          <a:p>
            <a:r>
              <a:rPr lang="en-US"/>
              <a:t>Build the Test Plan</a:t>
            </a:r>
          </a:p>
        </p:txBody>
      </p:sp>
      <p:sp>
        <p:nvSpPr>
          <p:cNvPr id="212995" name="Rectangle 3"/>
          <p:cNvSpPr>
            <a:spLocks noGrp="1"/>
          </p:cNvSpPr>
          <p:nvPr>
            <p:ph type="body" idx="1"/>
          </p:nvPr>
        </p:nvSpPr>
        <p:spPr>
          <a:xfrm>
            <a:off x="304800" y="1066800"/>
            <a:ext cx="8534400" cy="4524375"/>
          </a:xfrm>
          <a:noFill/>
          <a:ln/>
        </p:spPr>
        <p:txBody>
          <a:bodyPr>
            <a:normAutofit lnSpcReduction="10000"/>
          </a:bodyPr>
          <a:lstStyle/>
          <a:p>
            <a:pPr algn="just">
              <a:lnSpc>
                <a:spcPct val="142000"/>
              </a:lnSpc>
            </a:pPr>
            <a:endParaRPr lang="en-US" sz="1900">
              <a:latin typeface="Trebuchet MS" pitchFamily="34" charset="0"/>
            </a:endParaRPr>
          </a:p>
          <a:p>
            <a:pPr algn="just">
              <a:lnSpc>
                <a:spcPct val="142000"/>
              </a:lnSpc>
              <a:buFont typeface="Arial" pitchFamily="34" charset="0"/>
              <a:buNone/>
            </a:pPr>
            <a:r>
              <a:rPr lang="en-US"/>
              <a:t>	The development of an effective test plan involves the </a:t>
            </a:r>
            <a:br>
              <a:rPr lang="en-US"/>
            </a:br>
            <a:r>
              <a:rPr lang="en-US"/>
              <a:t>following tasks that are described below:</a:t>
            </a:r>
          </a:p>
          <a:p>
            <a:pPr lvl="1">
              <a:lnSpc>
                <a:spcPct val="142000"/>
              </a:lnSpc>
            </a:pPr>
            <a:r>
              <a:rPr lang="en-US"/>
              <a:t>Set test objectives</a:t>
            </a:r>
          </a:p>
          <a:p>
            <a:pPr lvl="1" algn="just">
              <a:lnSpc>
                <a:spcPct val="142000"/>
              </a:lnSpc>
            </a:pPr>
            <a:r>
              <a:rPr lang="en-US"/>
              <a:t>Develop the text matrix</a:t>
            </a:r>
          </a:p>
          <a:p>
            <a:pPr lvl="1" algn="just">
              <a:lnSpc>
                <a:spcPct val="142000"/>
              </a:lnSpc>
            </a:pPr>
            <a:r>
              <a:rPr lang="en-US"/>
              <a:t>Define test administration</a:t>
            </a:r>
          </a:p>
          <a:p>
            <a:pPr algn="just">
              <a:lnSpc>
                <a:spcPct val="142000"/>
              </a:lnSpc>
            </a:pPr>
            <a:endParaRPr lang="en-US"/>
          </a:p>
        </p:txBody>
      </p:sp>
    </p:spTree>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52400" y="1524000"/>
            <a:ext cx="8828088" cy="5334000"/>
          </a:xfrm>
          <a:prstGeom prst="rect">
            <a:avLst/>
          </a:prstGeom>
          <a:noFill/>
          <a:ln w="9525">
            <a:noFill/>
            <a:round/>
            <a:headEnd/>
            <a:tailEnd/>
          </a:ln>
          <a:effectLst/>
        </p:spPr>
        <p:txBody>
          <a:bodyPr lIns="90000" tIns="45000" rIns="90000" bIns="45000"/>
          <a:lstStyle/>
          <a:p>
            <a:pPr marL="231775" indent="-231775"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sz="2000">
                <a:latin typeface="Gill Sans MT" pitchFamily="34" charset="0"/>
                <a:ea typeface="Arial Unicode MS" pitchFamily="34" charset="-128"/>
                <a:cs typeface="Arial Unicode MS" pitchFamily="34" charset="-128"/>
              </a:rPr>
              <a:t>Defect Tracking system allows to keep track of defect information during software testing.</a:t>
            </a:r>
          </a:p>
          <a:p>
            <a:pPr marL="231775" indent="-231775"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sz="2000">
                <a:latin typeface="Gill Sans MT" pitchFamily="34" charset="0"/>
                <a:ea typeface="Arial Unicode MS" pitchFamily="34" charset="-128"/>
                <a:cs typeface="Arial Unicode MS" pitchFamily="34" charset="-128"/>
              </a:rPr>
              <a:t>It provides general information such as</a:t>
            </a:r>
          </a:p>
          <a:p>
            <a:pPr marL="569913" lvl="1" indent="-223838"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a:latin typeface="Gill Sans MT" pitchFamily="34" charset="0"/>
                <a:ea typeface="Arial Unicode MS" pitchFamily="34" charset="-128"/>
                <a:cs typeface="Arial Unicode MS" pitchFamily="34" charset="-128"/>
              </a:rPr>
              <a:t>Origin of defect </a:t>
            </a:r>
          </a:p>
          <a:p>
            <a:pPr marL="569913" lvl="1" indent="-223838"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a:latin typeface="Gill Sans MT" pitchFamily="34" charset="0"/>
                <a:ea typeface="Arial Unicode MS" pitchFamily="34" charset="-128"/>
                <a:cs typeface="Arial Unicode MS" pitchFamily="34" charset="-128"/>
              </a:rPr>
              <a:t>Status</a:t>
            </a:r>
          </a:p>
          <a:p>
            <a:pPr marL="569913" lvl="1" indent="-223838"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a:latin typeface="Gill Sans MT" pitchFamily="34" charset="0"/>
                <a:ea typeface="Arial Unicode MS" pitchFamily="34" charset="-128"/>
                <a:cs typeface="Arial Unicode MS" pitchFamily="34" charset="-128"/>
              </a:rPr>
              <a:t>Symptoms</a:t>
            </a:r>
          </a:p>
          <a:p>
            <a:pPr marL="569913" lvl="1" indent="-223838"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a:latin typeface="Gill Sans MT" pitchFamily="34" charset="0"/>
                <a:ea typeface="Arial Unicode MS" pitchFamily="34" charset="-128"/>
                <a:cs typeface="Arial Unicode MS" pitchFamily="34" charset="-128"/>
              </a:rPr>
              <a:t>Repair priority</a:t>
            </a:r>
          </a:p>
          <a:p>
            <a:pPr marL="569913" lvl="1" indent="-223838" algn="just" defTabSz="457200" eaLnBrk="0" hangingPunct="0">
              <a:lnSpc>
                <a:spcPct val="133000"/>
              </a:lnSpc>
              <a:spcBef>
                <a:spcPts val="700"/>
              </a:spcBef>
              <a:buClr>
                <a:srgbClr val="000000"/>
              </a:buClr>
              <a:buSzPct val="100000"/>
              <a:buFont typeface="Times New Roman" pitchFamily="18" charset="0"/>
              <a:buChar char="–"/>
              <a:tabLst>
                <a:tab pos="231775" algn="l"/>
                <a:tab pos="688975" algn="l"/>
                <a:tab pos="1146175" algn="l"/>
                <a:tab pos="1603375" algn="l"/>
                <a:tab pos="2060575" algn="l"/>
                <a:tab pos="2517775" algn="l"/>
                <a:tab pos="2974975" algn="l"/>
                <a:tab pos="3432175" algn="l"/>
                <a:tab pos="3889375" algn="l"/>
                <a:tab pos="4346575" algn="l"/>
                <a:tab pos="4803775" algn="l"/>
                <a:tab pos="5260975" algn="l"/>
                <a:tab pos="5718175" algn="l"/>
                <a:tab pos="6175375" algn="l"/>
                <a:tab pos="6632575" algn="l"/>
                <a:tab pos="7089775" algn="l"/>
                <a:tab pos="7546975" algn="l"/>
                <a:tab pos="8004175" algn="l"/>
                <a:tab pos="8461375" algn="l"/>
                <a:tab pos="8918575" algn="l"/>
                <a:tab pos="9375775" algn="l"/>
              </a:tabLst>
            </a:pPr>
            <a:r>
              <a:rPr lang="en-GB">
                <a:latin typeface="Gill Sans MT" pitchFamily="34" charset="0"/>
                <a:ea typeface="Arial Unicode MS" pitchFamily="34" charset="-128"/>
                <a:cs typeface="Arial Unicode MS" pitchFamily="34" charset="-128"/>
              </a:rPr>
              <a:t>Severity etc.,</a:t>
            </a:r>
          </a:p>
        </p:txBody>
      </p:sp>
      <p:sp>
        <p:nvSpPr>
          <p:cNvPr id="155651" name="Rectangle 3"/>
          <p:cNvSpPr>
            <a:spLocks noGrp="1"/>
          </p:cNvSpPr>
          <p:nvPr>
            <p:ph type="title"/>
          </p:nvPr>
        </p:nvSpPr>
        <p:spPr>
          <a:xfrm>
            <a:off x="228600" y="0"/>
            <a:ext cx="87630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Features of Incident Tracking Systems</a:t>
            </a:r>
          </a:p>
        </p:txBody>
      </p:sp>
      <p:sp>
        <p:nvSpPr>
          <p:cNvPr id="155652"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Information</a:t>
            </a:r>
          </a:p>
        </p:txBody>
      </p:sp>
      <p:sp>
        <p:nvSpPr>
          <p:cNvPr id="157699" name="Text Box 3"/>
          <p:cNvSpPr txBox="1">
            <a:spLocks noChangeArrowheads="1"/>
          </p:cNvSpPr>
          <p:nvPr/>
        </p:nvSpPr>
        <p:spPr bwMode="auto">
          <a:xfrm>
            <a:off x="228600" y="1447800"/>
            <a:ext cx="8686800" cy="5410200"/>
          </a:xfrm>
          <a:prstGeom prst="rect">
            <a:avLst/>
          </a:prstGeom>
          <a:noFill/>
          <a:ln w="9525">
            <a:noFill/>
            <a:round/>
            <a:headEnd/>
            <a:tailEnd/>
          </a:ln>
          <a:effectLst/>
        </p:spPr>
        <p:txBody>
          <a:bodyPr lIns="90000" tIns="45000" rIns="90000" bIns="45000"/>
          <a:lstStyle/>
          <a:p>
            <a:pPr marL="457200" indent="-457200" algn="just" defTabSz="457200" eaLnBrk="0" hangingPunct="0">
              <a:lnSpc>
                <a:spcPct val="153000"/>
              </a:lnSpc>
              <a:spcBef>
                <a:spcPts val="350"/>
              </a:spcBef>
              <a:buClr>
                <a:srgbClr val="000000"/>
              </a:buClr>
              <a:buSzPct val="100000"/>
              <a:buFont typeface="Times New Roman" pitchFamily="18" charset="0"/>
              <a:buChar char="•"/>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Gill Sans MT" pitchFamily="34" charset="0"/>
                <a:ea typeface="Arial Unicode MS" pitchFamily="34" charset="-128"/>
                <a:cs typeface="Arial Unicode MS" pitchFamily="34" charset="-128"/>
              </a:rPr>
              <a:t>General</a:t>
            </a:r>
            <a:r>
              <a:rPr lang="en-GB" sz="2000">
                <a:latin typeface="Gill Sans MT" pitchFamily="34" charset="0"/>
                <a:ea typeface="Arial Unicode MS" pitchFamily="34" charset="-128"/>
                <a:cs typeface="Arial Unicode MS" pitchFamily="34" charset="-128"/>
              </a:rPr>
              <a:t>	-	Allows to specify the Basic information of the  Defect, priority, Severity, number of times the problem occurred and symptoms.</a:t>
            </a:r>
          </a:p>
          <a:p>
            <a:pPr marL="457200" indent="-457200" algn="just" defTabSz="457200" eaLnBrk="0" hangingPunct="0">
              <a:lnSpc>
                <a:spcPct val="153000"/>
              </a:lnSpc>
              <a:spcBef>
                <a:spcPts val="350"/>
              </a:spcBef>
              <a:buClr>
                <a:srgbClr val="000000"/>
              </a:buClr>
              <a:buSzPct val="100000"/>
              <a:buFont typeface="Times New Roman" pitchFamily="18" charset="0"/>
              <a:buChar char="•"/>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Gill Sans MT" pitchFamily="34" charset="0"/>
                <a:ea typeface="Arial Unicode MS" pitchFamily="34" charset="-128"/>
                <a:cs typeface="Arial Unicode MS" pitchFamily="34" charset="-128"/>
              </a:rPr>
              <a:t>Priority</a:t>
            </a:r>
            <a:r>
              <a:rPr lang="en-GB" sz="2000">
                <a:latin typeface="Gill Sans MT" pitchFamily="34" charset="0"/>
                <a:ea typeface="Arial Unicode MS" pitchFamily="34" charset="-128"/>
                <a:cs typeface="Arial Unicode MS" pitchFamily="34" charset="-128"/>
              </a:rPr>
              <a:t> - 	Specifies Repair priority of defect. </a:t>
            </a:r>
          </a:p>
          <a:p>
            <a:pPr marL="457200" indent="-457200" algn="just" defTabSz="457200" eaLnBrk="0" hangingPunct="0">
              <a:lnSpc>
                <a:spcPct val="153000"/>
              </a:lnSpc>
              <a:spcBef>
                <a:spcPts val="350"/>
              </a:spcBef>
              <a:buClr>
                <a:srgbClr val="000000"/>
              </a:buClr>
              <a:buSzPct val="100000"/>
              <a:buFont typeface="Times New Roman" pitchFamily="18" charset="0"/>
              <a:buChar char="•"/>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Gill Sans MT" pitchFamily="34" charset="0"/>
                <a:ea typeface="Arial Unicode MS" pitchFamily="34" charset="-128"/>
                <a:cs typeface="Arial Unicode MS" pitchFamily="34" charset="-128"/>
              </a:rPr>
              <a:t>The default priorities settings are :</a:t>
            </a:r>
          </a:p>
          <a:p>
            <a:pPr marL="457200" indent="-457200" algn="just" defTabSz="457200" eaLnBrk="0" hangingPunct="0">
              <a:lnSpc>
                <a:spcPct val="153000"/>
              </a:lnSpc>
              <a:spcBef>
                <a:spcPts val="350"/>
              </a:spcBef>
              <a:buClr>
                <a:srgbClr val="000000"/>
              </a:buClr>
              <a:buSzPct val="100000"/>
              <a:buFont typeface="Times New Roman" pitchFamily="18" charset="0"/>
              <a:buNone/>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Gill Sans MT" pitchFamily="34" charset="0"/>
                <a:ea typeface="Arial Unicode MS" pitchFamily="34" charset="-128"/>
                <a:cs typeface="Arial Unicode MS" pitchFamily="34" charset="-128"/>
              </a:rPr>
              <a:t>		</a:t>
            </a:r>
            <a:r>
              <a:rPr lang="en-GB">
                <a:latin typeface="Gill Sans MT" pitchFamily="34" charset="0"/>
                <a:ea typeface="Arial Unicode MS" pitchFamily="34" charset="-128"/>
                <a:cs typeface="Arial Unicode MS" pitchFamily="34" charset="-128"/>
              </a:rPr>
              <a:t>1 - Resolve immediately</a:t>
            </a:r>
          </a:p>
          <a:p>
            <a:pPr marL="457200" indent="-457200" algn="just" defTabSz="457200" eaLnBrk="0" hangingPunct="0">
              <a:lnSpc>
                <a:spcPct val="153000"/>
              </a:lnSpc>
              <a:spcBef>
                <a:spcPts val="350"/>
              </a:spcBef>
              <a:buClr>
                <a:srgbClr val="000000"/>
              </a:buClr>
              <a:buSzPct val="100000"/>
              <a:buFont typeface="Times New Roman" pitchFamily="18" charset="0"/>
              <a:buNone/>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a:latin typeface="Gill Sans MT" pitchFamily="34" charset="0"/>
                <a:ea typeface="Arial Unicode MS" pitchFamily="34" charset="-128"/>
                <a:cs typeface="Arial Unicode MS" pitchFamily="34" charset="-128"/>
              </a:rPr>
              <a:t>		2 - Give High Attention</a:t>
            </a:r>
          </a:p>
          <a:p>
            <a:pPr marL="457200" indent="-457200" algn="just" defTabSz="457200" eaLnBrk="0" hangingPunct="0">
              <a:lnSpc>
                <a:spcPct val="153000"/>
              </a:lnSpc>
              <a:spcBef>
                <a:spcPts val="350"/>
              </a:spcBef>
              <a:buClr>
                <a:srgbClr val="000000"/>
              </a:buClr>
              <a:buSzPct val="100000"/>
              <a:buFont typeface="Times New Roman" pitchFamily="18" charset="0"/>
              <a:buNone/>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a:latin typeface="Gill Sans MT" pitchFamily="34" charset="0"/>
                <a:ea typeface="Arial Unicode MS" pitchFamily="34" charset="-128"/>
                <a:cs typeface="Arial Unicode MS" pitchFamily="34" charset="-128"/>
              </a:rPr>
              <a:t>		3 - Normal Queue</a:t>
            </a:r>
          </a:p>
          <a:p>
            <a:pPr marL="457200" indent="-457200" algn="just" defTabSz="457200" eaLnBrk="0" hangingPunct="0">
              <a:lnSpc>
                <a:spcPct val="153000"/>
              </a:lnSpc>
              <a:spcBef>
                <a:spcPts val="350"/>
              </a:spcBef>
              <a:buClr>
                <a:srgbClr val="000000"/>
              </a:buClr>
              <a:buSzPct val="100000"/>
              <a:buFont typeface="Times New Roman" pitchFamily="18" charset="0"/>
              <a:buNone/>
              <a:tabLst>
                <a:tab pos="0" algn="l"/>
                <a:tab pos="1144588" algn="l"/>
                <a:tab pos="1476375" algn="l"/>
                <a:tab pos="1828800" algn="l"/>
                <a:tab pos="2743200" algn="l"/>
                <a:tab pos="3657600" algn="l"/>
                <a:tab pos="4572000" algn="l"/>
                <a:tab pos="5486400" algn="l"/>
                <a:tab pos="6400800" algn="l"/>
                <a:tab pos="7315200" algn="l"/>
                <a:tab pos="8229600" algn="l"/>
                <a:tab pos="9144000" algn="l"/>
                <a:tab pos="10058400" algn="l"/>
              </a:tabLst>
            </a:pPr>
            <a:r>
              <a:rPr lang="en-GB">
                <a:latin typeface="Gill Sans MT" pitchFamily="34" charset="0"/>
                <a:ea typeface="Arial Unicode MS" pitchFamily="34" charset="-128"/>
                <a:cs typeface="Arial Unicode MS" pitchFamily="34" charset="-128"/>
              </a:rPr>
              <a:t>		4 - Low Priority</a:t>
            </a:r>
          </a:p>
        </p:txBody>
      </p:sp>
      <p:sp>
        <p:nvSpPr>
          <p:cNvPr id="15770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28600" y="1295400"/>
            <a:ext cx="8686800" cy="4876800"/>
          </a:xfrm>
          <a:prstGeom prst="rect">
            <a:avLst/>
          </a:prstGeom>
          <a:noFill/>
          <a:ln w="9525">
            <a:noFill/>
            <a:round/>
            <a:headEnd/>
            <a:tailEnd/>
          </a:ln>
          <a:effectLst/>
        </p:spPr>
        <p:txBody>
          <a:bodyPr lIns="90000" tIns="45000" rIns="90000" bIns="45000"/>
          <a:lstStyle/>
          <a:p>
            <a:pPr marL="457200"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latin typeface="Gill Sans MT" pitchFamily="34" charset="0"/>
                <a:ea typeface="Arial Unicode MS" pitchFamily="34" charset="-128"/>
                <a:cs typeface="Arial Unicode MS" pitchFamily="34" charset="-128"/>
              </a:rPr>
              <a:t>Severity can be customized using the admin option. </a:t>
            </a:r>
          </a:p>
          <a:p>
            <a:pPr marL="682625" lvl="1"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Gill Sans MT" pitchFamily="34" charset="0"/>
                <a:ea typeface="Arial Unicode MS" pitchFamily="34" charset="-128"/>
                <a:cs typeface="Arial Unicode MS" pitchFamily="34" charset="-128"/>
              </a:rPr>
              <a:t>Occurrences</a:t>
            </a:r>
            <a:r>
              <a:rPr lang="en-GB">
                <a:latin typeface="Gill Sans MT" pitchFamily="34" charset="0"/>
                <a:ea typeface="Arial Unicode MS" pitchFamily="34" charset="-128"/>
                <a:cs typeface="Arial Unicode MS" pitchFamily="34" charset="-128"/>
              </a:rPr>
              <a:t> - Specifies how many times the defect has occurred during testing.</a:t>
            </a:r>
          </a:p>
          <a:p>
            <a:pPr marL="682625" lvl="1"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Gill Sans MT" pitchFamily="34" charset="0"/>
                <a:ea typeface="Arial Unicode MS" pitchFamily="34" charset="-128"/>
                <a:cs typeface="Arial Unicode MS" pitchFamily="34" charset="-128"/>
              </a:rPr>
              <a:t>Symptoms </a:t>
            </a:r>
            <a:r>
              <a:rPr lang="en-GB">
                <a:latin typeface="Gill Sans MT" pitchFamily="34" charset="0"/>
                <a:ea typeface="Arial Unicode MS" pitchFamily="34" charset="-128"/>
                <a:cs typeface="Arial Unicode MS" pitchFamily="34" charset="-128"/>
              </a:rPr>
              <a:t>- Allows to specify the symptoms for the defect</a:t>
            </a:r>
            <a:r>
              <a:rPr lang="en-GB" sz="2000">
                <a:latin typeface="Gill Sans MT" pitchFamily="34" charset="0"/>
                <a:ea typeface="Arial Unicode MS" pitchFamily="34" charset="-128"/>
                <a:cs typeface="Arial Unicode MS" pitchFamily="34" charset="-128"/>
              </a:rPr>
              <a:t>.</a:t>
            </a:r>
          </a:p>
          <a:p>
            <a:pPr marL="457200"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latin typeface="Gill Sans MT" pitchFamily="34" charset="0"/>
                <a:ea typeface="Arial Unicode MS" pitchFamily="34" charset="-128"/>
                <a:cs typeface="Arial Unicode MS" pitchFamily="34" charset="-128"/>
              </a:rPr>
              <a:t>We need two parameters to identify the nature of the defect. Ie.,, Severity and Priority</a:t>
            </a:r>
          </a:p>
          <a:p>
            <a:pPr marL="682625" lvl="1"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Gill Sans MT" pitchFamily="34" charset="0"/>
                <a:ea typeface="Arial Unicode MS" pitchFamily="34" charset="-128"/>
                <a:cs typeface="Arial Unicode MS" pitchFamily="34" charset="-128"/>
              </a:rPr>
              <a:t>Severity</a:t>
            </a:r>
            <a:r>
              <a:rPr lang="en-GB">
                <a:latin typeface="Gill Sans MT" pitchFamily="34" charset="0"/>
                <a:ea typeface="Arial Unicode MS" pitchFamily="34" charset="-128"/>
                <a:cs typeface="Arial Unicode MS" pitchFamily="34" charset="-128"/>
              </a:rPr>
              <a:t> tells us how bad the defect is</a:t>
            </a:r>
          </a:p>
          <a:p>
            <a:pPr marL="682625" lvl="1" indent="-457200" algn="just" defTabSz="457200" eaLnBrk="0" hangingPunct="0">
              <a:lnSpc>
                <a:spcPct val="183000"/>
              </a:lnSpc>
              <a:spcBef>
                <a:spcPts val="175"/>
              </a:spcBef>
              <a:buClr>
                <a:srgbClr val="000000"/>
              </a:buClr>
              <a:buSzPct val="100000"/>
              <a:buFont typeface="Times New Roman" pitchFamily="18" charset="0"/>
              <a:buChar cha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Gill Sans MT" pitchFamily="34" charset="0"/>
                <a:ea typeface="Arial Unicode MS" pitchFamily="34" charset="-128"/>
                <a:cs typeface="Arial Unicode MS" pitchFamily="34" charset="-128"/>
              </a:rPr>
              <a:t>Priority</a:t>
            </a:r>
            <a:r>
              <a:rPr lang="en-GB">
                <a:latin typeface="Gill Sans MT" pitchFamily="34" charset="0"/>
                <a:ea typeface="Arial Unicode MS" pitchFamily="34" charset="-128"/>
                <a:cs typeface="Arial Unicode MS" pitchFamily="34" charset="-128"/>
              </a:rPr>
              <a:t> tells us how soon it is desired to fix the problem</a:t>
            </a:r>
          </a:p>
        </p:txBody>
      </p:sp>
      <p:sp>
        <p:nvSpPr>
          <p:cNvPr id="159747"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Information</a:t>
            </a:r>
          </a:p>
        </p:txBody>
      </p:sp>
      <p:sp>
        <p:nvSpPr>
          <p:cNvPr id="159748"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59749"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28600" y="1371600"/>
            <a:ext cx="8686800" cy="5029200"/>
          </a:xfrm>
          <a:prstGeom prst="rect">
            <a:avLst/>
          </a:prstGeom>
          <a:noFill/>
          <a:ln w="9525">
            <a:noFill/>
            <a:round/>
            <a:headEnd/>
            <a:tailEnd/>
          </a:ln>
          <a:effectLst/>
        </p:spPr>
        <p:txBody>
          <a:bodyPr lIns="90000" tIns="45000" rIns="90000" bIns="45000"/>
          <a:lstStyle/>
          <a:p>
            <a:pPr marL="457200" indent="-457200" algn="just" defTabSz="457200" eaLnBrk="0" hangingPunct="0">
              <a:lnSpc>
                <a:spcPct val="135000"/>
              </a:lnSpc>
              <a:spcBef>
                <a:spcPts val="400"/>
              </a:spcBef>
              <a:buClr>
                <a:srgbClr val="000000"/>
              </a:buClr>
              <a:buSzPct val="100000"/>
              <a:buFont typeface="Times New Roman" pitchFamily="18" charset="0"/>
              <a:buChar char="•"/>
              <a:tabLst>
                <a:tab pos="3425825" algn="l"/>
                <a:tab pos="3995738" algn="l"/>
                <a:tab pos="8686800" algn="l"/>
                <a:tab pos="9144000" algn="l"/>
              </a:tabLst>
            </a:pPr>
            <a:r>
              <a:rPr lang="en-GB" sz="2000">
                <a:latin typeface="Gill Sans MT" pitchFamily="34" charset="0"/>
                <a:ea typeface="Arial Unicode MS" pitchFamily="34" charset="-128"/>
                <a:cs typeface="Arial Unicode MS" pitchFamily="34" charset="-128"/>
              </a:rPr>
              <a:t>Some of default symptom settings are:</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Cosmetic Flaw</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 Data Corruption</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 Data loss</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 Documentation Issue</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Incorrect  Operation</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Installation Problem</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Missing Feature</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Slow Performance</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System Crash</a:t>
            </a:r>
          </a:p>
          <a:p>
            <a:pPr marL="914400" lvl="1" indent="-457200" algn="just" defTabSz="457200" eaLnBrk="0" hangingPunct="0">
              <a:lnSpc>
                <a:spcPct val="135000"/>
              </a:lnSpc>
              <a:spcBef>
                <a:spcPts val="400"/>
              </a:spcBef>
              <a:buClr>
                <a:srgbClr val="000000"/>
              </a:buClr>
              <a:buSzPct val="100000"/>
              <a:buFont typeface="Times New Roman" pitchFamily="18" charset="0"/>
              <a:buAutoNum type="arabicPeriod"/>
              <a:tabLst>
                <a:tab pos="3425825" algn="l"/>
                <a:tab pos="3995738" algn="l"/>
                <a:tab pos="8686800" algn="l"/>
                <a:tab pos="9144000" algn="l"/>
              </a:tabLst>
            </a:pPr>
            <a:r>
              <a:rPr lang="en-GB">
                <a:latin typeface="Gill Sans MT" pitchFamily="34" charset="0"/>
                <a:ea typeface="Arial Unicode MS" pitchFamily="34" charset="-128"/>
                <a:cs typeface="Arial Unicode MS" pitchFamily="34" charset="-128"/>
              </a:rPr>
              <a:t>Unexpected Behaviour etc.,</a:t>
            </a:r>
          </a:p>
        </p:txBody>
      </p:sp>
      <p:sp>
        <p:nvSpPr>
          <p:cNvPr id="161795" name="Rectangle 3"/>
          <p:cNvSpPr>
            <a:spLocks noGrp="1"/>
          </p:cNvSpPr>
          <p:nvPr>
            <p:ph type="title"/>
          </p:nvPr>
        </p:nvSpPr>
        <p:spPr>
          <a:xfrm>
            <a:off x="152400" y="0"/>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Information</a:t>
            </a:r>
          </a:p>
        </p:txBody>
      </p:sp>
      <p:sp>
        <p:nvSpPr>
          <p:cNvPr id="161796"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a:xfrm>
            <a:off x="211138" y="0"/>
            <a:ext cx="8704262" cy="914400"/>
          </a:xfrm>
          <a:ln/>
        </p:spPr>
        <p:txBody>
          <a:bodyPr lIns="0" tIns="0" rIns="0" bIns="0">
            <a:normAutofit fontScale="90000"/>
          </a:bodyPr>
          <a:lstStyle/>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General flow of Overall testing and defect </a:t>
            </a:r>
            <a:br>
              <a:rPr lang="en-GB"/>
            </a:br>
            <a:r>
              <a:rPr lang="en-GB"/>
              <a:t>tracking sequence</a:t>
            </a:r>
          </a:p>
        </p:txBody>
      </p:sp>
      <p:grpSp>
        <p:nvGrpSpPr>
          <p:cNvPr id="2" name="Group 3"/>
          <p:cNvGrpSpPr>
            <a:grpSpLocks/>
          </p:cNvGrpSpPr>
          <p:nvPr/>
        </p:nvGrpSpPr>
        <p:grpSpPr bwMode="auto">
          <a:xfrm>
            <a:off x="228600" y="1828800"/>
            <a:ext cx="8686800" cy="3505200"/>
            <a:chOff x="144" y="1152"/>
            <a:chExt cx="5472" cy="2208"/>
          </a:xfrm>
        </p:grpSpPr>
        <p:sp>
          <p:nvSpPr>
            <p:cNvPr id="163844" name="Rectangle 4"/>
            <p:cNvSpPr>
              <a:spLocks noChangeArrowheads="1"/>
            </p:cNvSpPr>
            <p:nvPr/>
          </p:nvSpPr>
          <p:spPr bwMode="auto">
            <a:xfrm>
              <a:off x="144" y="1152"/>
              <a:ext cx="1113" cy="752"/>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500">
                  <a:solidFill>
                    <a:srgbClr val="000000"/>
                  </a:solidFill>
                  <a:ea typeface="Arial Unicode MS" pitchFamily="34" charset="-128"/>
                  <a:cs typeface="Arial Unicode MS" pitchFamily="34" charset="-128"/>
                </a:rPr>
                <a:t> </a:t>
              </a:r>
              <a:r>
                <a:rPr lang="en-GB">
                  <a:solidFill>
                    <a:srgbClr val="000000"/>
                  </a:solidFill>
                  <a:ea typeface="Arial Unicode MS" pitchFamily="34" charset="-128"/>
                  <a:cs typeface="Arial Unicode MS" pitchFamily="34" charset="-128"/>
                </a:rPr>
                <a:t>Automated </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test case </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Test Procedure</a:t>
              </a:r>
            </a:p>
          </p:txBody>
        </p:sp>
        <p:sp>
          <p:nvSpPr>
            <p:cNvPr id="163845" name="Rectangle 5"/>
            <p:cNvSpPr>
              <a:spLocks noChangeArrowheads="1"/>
            </p:cNvSpPr>
            <p:nvPr/>
          </p:nvSpPr>
          <p:spPr bwMode="auto">
            <a:xfrm>
              <a:off x="1408" y="1375"/>
              <a:ext cx="730" cy="423"/>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Test Log </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Viewer</a:t>
              </a:r>
            </a:p>
          </p:txBody>
        </p:sp>
        <p:sp>
          <p:nvSpPr>
            <p:cNvPr id="163846" name="AutoShape 6"/>
            <p:cNvSpPr>
              <a:spLocks noChangeArrowheads="1"/>
            </p:cNvSpPr>
            <p:nvPr/>
          </p:nvSpPr>
          <p:spPr bwMode="auto">
            <a:xfrm>
              <a:off x="2335" y="1293"/>
              <a:ext cx="788" cy="564"/>
            </a:xfrm>
            <a:prstGeom prst="flowChartDecision">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ea typeface="Arial Unicode MS" pitchFamily="34" charset="-128"/>
                  <a:cs typeface="Arial Unicode MS" pitchFamily="34" charset="-128"/>
                </a:rPr>
                <a:t>Test</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ea typeface="Arial Unicode MS" pitchFamily="34" charset="-128"/>
                  <a:cs typeface="Arial Unicode MS" pitchFamily="34" charset="-128"/>
                </a:rPr>
                <a:t>Failure?</a:t>
              </a:r>
            </a:p>
          </p:txBody>
        </p:sp>
        <p:sp>
          <p:nvSpPr>
            <p:cNvPr id="163847" name="Rectangle 7"/>
            <p:cNvSpPr>
              <a:spLocks noChangeArrowheads="1"/>
            </p:cNvSpPr>
            <p:nvPr/>
          </p:nvSpPr>
          <p:spPr bwMode="auto">
            <a:xfrm>
              <a:off x="3355" y="1305"/>
              <a:ext cx="1067" cy="517"/>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Generate Defect</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from Using</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Test Log Viewer</a:t>
              </a:r>
            </a:p>
          </p:txBody>
        </p:sp>
        <p:sp>
          <p:nvSpPr>
            <p:cNvPr id="163848" name="Line 8"/>
            <p:cNvSpPr>
              <a:spLocks noChangeShapeType="1"/>
            </p:cNvSpPr>
            <p:nvPr/>
          </p:nvSpPr>
          <p:spPr bwMode="auto">
            <a:xfrm>
              <a:off x="1211" y="1610"/>
              <a:ext cx="185" cy="1"/>
            </a:xfrm>
            <a:prstGeom prst="line">
              <a:avLst/>
            </a:prstGeom>
            <a:noFill/>
            <a:ln w="9360">
              <a:solidFill>
                <a:srgbClr val="000000"/>
              </a:solidFill>
              <a:miter lim="800000"/>
              <a:headEnd/>
              <a:tailEnd type="triangle" w="med" len="med"/>
            </a:ln>
            <a:effectLst/>
          </p:spPr>
          <p:txBody>
            <a:bodyPr/>
            <a:lstStyle/>
            <a:p>
              <a:endParaRPr lang="en-US"/>
            </a:p>
          </p:txBody>
        </p:sp>
        <p:sp>
          <p:nvSpPr>
            <p:cNvPr id="163849" name="Line 9"/>
            <p:cNvSpPr>
              <a:spLocks noChangeShapeType="1"/>
            </p:cNvSpPr>
            <p:nvPr/>
          </p:nvSpPr>
          <p:spPr bwMode="auto">
            <a:xfrm>
              <a:off x="2138" y="1575"/>
              <a:ext cx="185" cy="1"/>
            </a:xfrm>
            <a:prstGeom prst="line">
              <a:avLst/>
            </a:prstGeom>
            <a:noFill/>
            <a:ln w="9360">
              <a:solidFill>
                <a:srgbClr val="000000"/>
              </a:solidFill>
              <a:miter lim="800000"/>
              <a:headEnd/>
              <a:tailEnd type="triangle" w="med" len="med"/>
            </a:ln>
            <a:effectLst/>
          </p:spPr>
          <p:txBody>
            <a:bodyPr/>
            <a:lstStyle/>
            <a:p>
              <a:endParaRPr lang="en-US"/>
            </a:p>
          </p:txBody>
        </p:sp>
        <p:sp>
          <p:nvSpPr>
            <p:cNvPr id="163850" name="Line 10"/>
            <p:cNvSpPr>
              <a:spLocks noChangeShapeType="1"/>
            </p:cNvSpPr>
            <p:nvPr/>
          </p:nvSpPr>
          <p:spPr bwMode="auto">
            <a:xfrm>
              <a:off x="3124" y="1575"/>
              <a:ext cx="232" cy="1"/>
            </a:xfrm>
            <a:prstGeom prst="line">
              <a:avLst/>
            </a:prstGeom>
            <a:noFill/>
            <a:ln w="9360">
              <a:solidFill>
                <a:srgbClr val="000000"/>
              </a:solidFill>
              <a:miter lim="800000"/>
              <a:headEnd/>
              <a:tailEnd type="triangle" w="med" len="med"/>
            </a:ln>
            <a:effectLst/>
          </p:spPr>
          <p:txBody>
            <a:bodyPr/>
            <a:lstStyle/>
            <a:p>
              <a:endParaRPr lang="en-US"/>
            </a:p>
          </p:txBody>
        </p:sp>
        <p:sp>
          <p:nvSpPr>
            <p:cNvPr id="163851" name="Line 11"/>
            <p:cNvSpPr>
              <a:spLocks noChangeShapeType="1"/>
            </p:cNvSpPr>
            <p:nvPr/>
          </p:nvSpPr>
          <p:spPr bwMode="auto">
            <a:xfrm>
              <a:off x="2741" y="1845"/>
              <a:ext cx="1" cy="141"/>
            </a:xfrm>
            <a:prstGeom prst="line">
              <a:avLst/>
            </a:prstGeom>
            <a:noFill/>
            <a:ln w="9360">
              <a:solidFill>
                <a:srgbClr val="000000"/>
              </a:solidFill>
              <a:miter lim="800000"/>
              <a:headEnd/>
              <a:tailEnd type="triangle" w="med" len="med"/>
            </a:ln>
            <a:effectLst/>
          </p:spPr>
          <p:txBody>
            <a:bodyPr/>
            <a:lstStyle/>
            <a:p>
              <a:endParaRPr lang="en-US"/>
            </a:p>
          </p:txBody>
        </p:sp>
        <p:sp>
          <p:nvSpPr>
            <p:cNvPr id="163852" name="Rectangle 12"/>
            <p:cNvSpPr>
              <a:spLocks noChangeArrowheads="1"/>
            </p:cNvSpPr>
            <p:nvPr/>
          </p:nvSpPr>
          <p:spPr bwMode="auto">
            <a:xfrm>
              <a:off x="2370" y="1986"/>
              <a:ext cx="730" cy="329"/>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Exit </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Viewer</a:t>
              </a:r>
            </a:p>
          </p:txBody>
        </p:sp>
        <p:sp>
          <p:nvSpPr>
            <p:cNvPr id="163853" name="Text Box 13"/>
            <p:cNvSpPr txBox="1">
              <a:spLocks noChangeArrowheads="1"/>
            </p:cNvSpPr>
            <p:nvPr/>
          </p:nvSpPr>
          <p:spPr bwMode="auto">
            <a:xfrm>
              <a:off x="3057" y="1319"/>
              <a:ext cx="341" cy="172"/>
            </a:xfrm>
            <a:prstGeom prst="rect">
              <a:avLst/>
            </a:prstGeom>
            <a:noFill/>
            <a:ln w="9525">
              <a:noFill/>
              <a:round/>
              <a:headEnd/>
              <a:tailEnd/>
            </a:ln>
            <a:effectLst/>
          </p:spPr>
          <p:txBody>
            <a:bodyPr wrap="none" lIns="90000" tIns="46800" rIns="90000" bIns="46800">
              <a:spAutoFit/>
            </a:bodyPr>
            <a:lstStyle/>
            <a:p>
              <a:pP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ea typeface="Arial Unicode MS" pitchFamily="34" charset="-128"/>
                  <a:cs typeface="Arial Unicode MS" pitchFamily="34" charset="-128"/>
                </a:rPr>
                <a:t>Yes</a:t>
              </a:r>
            </a:p>
          </p:txBody>
        </p:sp>
        <p:sp>
          <p:nvSpPr>
            <p:cNvPr id="163854" name="Text Box 14"/>
            <p:cNvSpPr txBox="1">
              <a:spLocks noChangeArrowheads="1"/>
            </p:cNvSpPr>
            <p:nvPr/>
          </p:nvSpPr>
          <p:spPr bwMode="auto">
            <a:xfrm>
              <a:off x="2800" y="1751"/>
              <a:ext cx="284" cy="172"/>
            </a:xfrm>
            <a:prstGeom prst="rect">
              <a:avLst/>
            </a:prstGeom>
            <a:noFill/>
            <a:ln w="9525">
              <a:noFill/>
              <a:round/>
              <a:headEnd/>
              <a:tailEnd/>
            </a:ln>
            <a:effectLst/>
          </p:spPr>
          <p:txBody>
            <a:bodyPr wrap="none" lIns="90000" tIns="46800" rIns="90000" bIns="46800">
              <a:spAutoFit/>
            </a:bodyPr>
            <a:lstStyle/>
            <a:p>
              <a:pP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ea typeface="Arial Unicode MS" pitchFamily="34" charset="-128"/>
                  <a:cs typeface="Arial Unicode MS" pitchFamily="34" charset="-128"/>
                </a:rPr>
                <a:t>No</a:t>
              </a:r>
            </a:p>
          </p:txBody>
        </p:sp>
        <p:sp>
          <p:nvSpPr>
            <p:cNvPr id="163855" name="Rectangle 15"/>
            <p:cNvSpPr>
              <a:spLocks noChangeArrowheads="1"/>
            </p:cNvSpPr>
            <p:nvPr/>
          </p:nvSpPr>
          <p:spPr bwMode="auto">
            <a:xfrm>
              <a:off x="330" y="2878"/>
              <a:ext cx="927" cy="423"/>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Manual Testing</a:t>
              </a:r>
            </a:p>
          </p:txBody>
        </p:sp>
        <p:sp>
          <p:nvSpPr>
            <p:cNvPr id="163856" name="Rectangle 16"/>
            <p:cNvSpPr>
              <a:spLocks noChangeArrowheads="1"/>
            </p:cNvSpPr>
            <p:nvPr/>
          </p:nvSpPr>
          <p:spPr bwMode="auto">
            <a:xfrm>
              <a:off x="2648" y="2796"/>
              <a:ext cx="1809" cy="564"/>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Manually Enter</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Defect into the</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Arial Unicode MS" pitchFamily="34" charset="-128"/>
                  <a:cs typeface="Arial Unicode MS" pitchFamily="34" charset="-128"/>
                </a:rPr>
                <a:t>Defect management tool</a:t>
              </a:r>
            </a:p>
          </p:txBody>
        </p:sp>
        <p:sp>
          <p:nvSpPr>
            <p:cNvPr id="163857" name="Line 17"/>
            <p:cNvSpPr>
              <a:spLocks noChangeShapeType="1"/>
            </p:cNvSpPr>
            <p:nvPr/>
          </p:nvSpPr>
          <p:spPr bwMode="auto">
            <a:xfrm>
              <a:off x="4642" y="1563"/>
              <a:ext cx="1" cy="1597"/>
            </a:xfrm>
            <a:prstGeom prst="line">
              <a:avLst/>
            </a:prstGeom>
            <a:noFill/>
            <a:ln w="9360">
              <a:solidFill>
                <a:srgbClr val="000000"/>
              </a:solidFill>
              <a:miter lim="800000"/>
              <a:headEnd/>
              <a:tailEnd/>
            </a:ln>
            <a:effectLst/>
          </p:spPr>
          <p:txBody>
            <a:bodyPr/>
            <a:lstStyle/>
            <a:p>
              <a:endParaRPr lang="en-US"/>
            </a:p>
          </p:txBody>
        </p:sp>
        <p:sp>
          <p:nvSpPr>
            <p:cNvPr id="163858" name="Line 18"/>
            <p:cNvSpPr>
              <a:spLocks noChangeShapeType="1"/>
            </p:cNvSpPr>
            <p:nvPr/>
          </p:nvSpPr>
          <p:spPr bwMode="auto">
            <a:xfrm>
              <a:off x="4410" y="1563"/>
              <a:ext cx="232" cy="1"/>
            </a:xfrm>
            <a:prstGeom prst="line">
              <a:avLst/>
            </a:prstGeom>
            <a:noFill/>
            <a:ln w="9360">
              <a:solidFill>
                <a:srgbClr val="000000"/>
              </a:solidFill>
              <a:miter lim="800000"/>
              <a:headEnd/>
              <a:tailEnd/>
            </a:ln>
            <a:effectLst/>
          </p:spPr>
          <p:txBody>
            <a:bodyPr/>
            <a:lstStyle/>
            <a:p>
              <a:endParaRPr lang="en-US"/>
            </a:p>
          </p:txBody>
        </p:sp>
        <p:sp>
          <p:nvSpPr>
            <p:cNvPr id="163859" name="Line 19"/>
            <p:cNvSpPr>
              <a:spLocks noChangeShapeType="1"/>
            </p:cNvSpPr>
            <p:nvPr/>
          </p:nvSpPr>
          <p:spPr bwMode="auto">
            <a:xfrm>
              <a:off x="4468" y="3160"/>
              <a:ext cx="185" cy="1"/>
            </a:xfrm>
            <a:prstGeom prst="line">
              <a:avLst/>
            </a:prstGeom>
            <a:noFill/>
            <a:ln w="9360">
              <a:solidFill>
                <a:srgbClr val="000000"/>
              </a:solidFill>
              <a:miter lim="800000"/>
              <a:headEnd/>
              <a:tailEnd/>
            </a:ln>
            <a:effectLst/>
          </p:spPr>
          <p:txBody>
            <a:bodyPr/>
            <a:lstStyle/>
            <a:p>
              <a:endParaRPr lang="en-US"/>
            </a:p>
          </p:txBody>
        </p:sp>
        <p:sp>
          <p:nvSpPr>
            <p:cNvPr id="163860" name="Rectangle 20"/>
            <p:cNvSpPr>
              <a:spLocks noChangeArrowheads="1"/>
            </p:cNvSpPr>
            <p:nvPr/>
          </p:nvSpPr>
          <p:spPr bwMode="auto">
            <a:xfrm>
              <a:off x="4781" y="1939"/>
              <a:ext cx="835" cy="799"/>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lIns="90000" tIns="46800" rIns="90000" bIns="46800" anchor="ctr"/>
            <a:lstStyle/>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Review status</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in the </a:t>
              </a:r>
            </a:p>
            <a:p>
              <a:pPr algn="ctr" defTabSz="457200" eaLnBrk="0" hangingPunct="0">
                <a:lnSpc>
                  <a:spcPct val="7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ea typeface="Arial Unicode MS" pitchFamily="34" charset="-128"/>
                  <a:cs typeface="Arial Unicode MS" pitchFamily="34" charset="-128"/>
                </a:rPr>
                <a:t>Defect Form</a:t>
              </a:r>
            </a:p>
          </p:txBody>
        </p:sp>
        <p:sp>
          <p:nvSpPr>
            <p:cNvPr id="163861" name="Line 21"/>
            <p:cNvSpPr>
              <a:spLocks noChangeShapeType="1"/>
            </p:cNvSpPr>
            <p:nvPr/>
          </p:nvSpPr>
          <p:spPr bwMode="auto">
            <a:xfrm>
              <a:off x="4642" y="2362"/>
              <a:ext cx="139" cy="1"/>
            </a:xfrm>
            <a:prstGeom prst="line">
              <a:avLst/>
            </a:prstGeom>
            <a:noFill/>
            <a:ln w="9360">
              <a:solidFill>
                <a:srgbClr val="000000"/>
              </a:solidFill>
              <a:miter lim="800000"/>
              <a:headEnd/>
              <a:tailEnd type="triangle" w="med" len="med"/>
            </a:ln>
            <a:effectLst/>
          </p:spPr>
          <p:txBody>
            <a:bodyPr/>
            <a:lstStyle/>
            <a:p>
              <a:endParaRPr lang="en-US"/>
            </a:p>
          </p:txBody>
        </p:sp>
        <p:sp>
          <p:nvSpPr>
            <p:cNvPr id="163862" name="Line 22"/>
            <p:cNvSpPr>
              <a:spLocks noChangeShapeType="1"/>
            </p:cNvSpPr>
            <p:nvPr/>
          </p:nvSpPr>
          <p:spPr bwMode="auto">
            <a:xfrm>
              <a:off x="1257" y="3078"/>
              <a:ext cx="1391" cy="1"/>
            </a:xfrm>
            <a:prstGeom prst="line">
              <a:avLst/>
            </a:prstGeom>
            <a:noFill/>
            <a:ln w="9360">
              <a:solidFill>
                <a:srgbClr val="000000"/>
              </a:solidFill>
              <a:miter lim="800000"/>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a:xfrm>
            <a:off x="147638" y="268288"/>
            <a:ext cx="7245350" cy="60007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Incident Metrics</a:t>
            </a:r>
          </a:p>
        </p:txBody>
      </p:sp>
      <p:sp>
        <p:nvSpPr>
          <p:cNvPr id="165891" name="Text Box 3"/>
          <p:cNvSpPr txBox="1">
            <a:spLocks noChangeArrowheads="1"/>
          </p:cNvSpPr>
          <p:nvPr/>
        </p:nvSpPr>
        <p:spPr bwMode="auto">
          <a:xfrm>
            <a:off x="228600" y="1371600"/>
            <a:ext cx="8686800" cy="5105400"/>
          </a:xfrm>
          <a:prstGeom prst="rect">
            <a:avLst/>
          </a:prstGeom>
          <a:noFill/>
          <a:ln w="9525">
            <a:noFill/>
            <a:round/>
            <a:headEnd/>
            <a:tailEnd/>
          </a:ln>
          <a:effectLst/>
        </p:spPr>
        <p:txBody>
          <a:bodyPr lIns="90000" tIns="45000" rIns="90000" bIns="45000"/>
          <a:lstStyle/>
          <a:p>
            <a:pPr marL="0" lvl="1" algn="just" defTabSz="457200" eaLnBrk="0" hangingPunct="0">
              <a:lnSpc>
                <a:spcPct val="135000"/>
              </a:lnSpc>
              <a:spcBef>
                <a:spcPts val="7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latin typeface="Gill Sans MT" pitchFamily="34" charset="0"/>
                <a:ea typeface="Arial Unicode MS" pitchFamily="34" charset="-128"/>
                <a:cs typeface="Arial Unicode MS" pitchFamily="34" charset="-128"/>
              </a:rPr>
              <a:t>Defect data provides wealth of information for analysis.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Some of the frequently used metrics by the Test Manager are</a:t>
            </a:r>
            <a:r>
              <a:rPr lang="en-GB">
                <a:ea typeface="Arial Unicode MS" pitchFamily="34" charset="-128"/>
                <a:cs typeface="Arial Unicode MS" pitchFamily="34" charset="-128"/>
              </a:rPr>
              <a:t> </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Number of defects</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 density (Defect / size – KLOC,FP,COSMIC FFP)</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Defects per test level</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Defects per unit / module</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Defects per cause</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 per status</a:t>
            </a:r>
          </a:p>
          <a:p>
            <a:pPr marL="465138" lvl="2" indent="-242888" algn="just" defTabSz="457200" eaLnBrk="0" hangingPunct="0">
              <a:lnSpc>
                <a:spcPct val="135000"/>
              </a:lnSpc>
              <a:spcBef>
                <a:spcPts val="600"/>
              </a:spcBef>
              <a:buClr>
                <a:srgbClr val="000000"/>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Gill Sans MT" pitchFamily="34" charset="0"/>
                <a:ea typeface="Arial Unicode MS" pitchFamily="34" charset="-128"/>
                <a:cs typeface="Arial Unicode MS" pitchFamily="34" charset="-128"/>
              </a:rPr>
              <a:t>Defect per priority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a:xfrm>
            <a:off x="152400" y="228600"/>
            <a:ext cx="88392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Sample Template – Incident Report</a:t>
            </a:r>
          </a:p>
        </p:txBody>
      </p:sp>
      <p:grpSp>
        <p:nvGrpSpPr>
          <p:cNvPr id="2" name="Group 3"/>
          <p:cNvGrpSpPr>
            <a:grpSpLocks/>
          </p:cNvGrpSpPr>
          <p:nvPr/>
        </p:nvGrpSpPr>
        <p:grpSpPr bwMode="auto">
          <a:xfrm>
            <a:off x="190500" y="1751013"/>
            <a:ext cx="8763000" cy="1906587"/>
            <a:chOff x="144" y="1248"/>
            <a:chExt cx="5473" cy="1201"/>
          </a:xfrm>
        </p:grpSpPr>
        <p:sp>
          <p:nvSpPr>
            <p:cNvPr id="167940" name="Rectangle 4"/>
            <p:cNvSpPr>
              <a:spLocks noChangeArrowheads="1"/>
            </p:cNvSpPr>
            <p:nvPr/>
          </p:nvSpPr>
          <p:spPr bwMode="auto">
            <a:xfrm>
              <a:off x="4944" y="1744"/>
              <a:ext cx="672" cy="704"/>
            </a:xfrm>
            <a:prstGeom prst="rect">
              <a:avLst/>
            </a:prstGeom>
            <a:noFill/>
            <a:ln w="9525">
              <a:noFill/>
              <a:round/>
              <a:headEnd/>
              <a:tailEnd/>
            </a:ln>
            <a:effectLst/>
          </p:spPr>
          <p:txBody>
            <a:bodyPr wrap="none" anchor="ctr"/>
            <a:lstStyle/>
            <a:p>
              <a:endParaRPr lang="en-US"/>
            </a:p>
          </p:txBody>
        </p:sp>
        <p:sp>
          <p:nvSpPr>
            <p:cNvPr id="167941" name="Rectangle 5"/>
            <p:cNvSpPr>
              <a:spLocks noChangeArrowheads="1"/>
            </p:cNvSpPr>
            <p:nvPr/>
          </p:nvSpPr>
          <p:spPr bwMode="auto">
            <a:xfrm>
              <a:off x="4512" y="1744"/>
              <a:ext cx="432" cy="704"/>
            </a:xfrm>
            <a:prstGeom prst="rect">
              <a:avLst/>
            </a:prstGeom>
            <a:noFill/>
            <a:ln w="9525">
              <a:noFill/>
              <a:round/>
              <a:headEnd/>
              <a:tailEnd/>
            </a:ln>
            <a:effectLst/>
          </p:spPr>
          <p:txBody>
            <a:bodyPr wrap="none" anchor="ctr"/>
            <a:lstStyle/>
            <a:p>
              <a:endParaRPr lang="en-US"/>
            </a:p>
          </p:txBody>
        </p:sp>
        <p:sp>
          <p:nvSpPr>
            <p:cNvPr id="167942" name="Rectangle 6"/>
            <p:cNvSpPr>
              <a:spLocks noChangeArrowheads="1"/>
            </p:cNvSpPr>
            <p:nvPr/>
          </p:nvSpPr>
          <p:spPr bwMode="auto">
            <a:xfrm>
              <a:off x="4080" y="1744"/>
              <a:ext cx="432" cy="704"/>
            </a:xfrm>
            <a:prstGeom prst="rect">
              <a:avLst/>
            </a:prstGeom>
            <a:noFill/>
            <a:ln w="9525">
              <a:noFill/>
              <a:round/>
              <a:headEnd/>
              <a:tailEnd/>
            </a:ln>
            <a:effectLst/>
          </p:spPr>
          <p:txBody>
            <a:bodyPr wrap="none" anchor="ctr"/>
            <a:lstStyle/>
            <a:p>
              <a:endParaRPr lang="en-US"/>
            </a:p>
          </p:txBody>
        </p:sp>
        <p:sp>
          <p:nvSpPr>
            <p:cNvPr id="167943" name="Rectangle 7"/>
            <p:cNvSpPr>
              <a:spLocks noChangeArrowheads="1"/>
            </p:cNvSpPr>
            <p:nvPr/>
          </p:nvSpPr>
          <p:spPr bwMode="auto">
            <a:xfrm>
              <a:off x="3600" y="1744"/>
              <a:ext cx="480" cy="704"/>
            </a:xfrm>
            <a:prstGeom prst="rect">
              <a:avLst/>
            </a:prstGeom>
            <a:noFill/>
            <a:ln w="9525">
              <a:noFill/>
              <a:round/>
              <a:headEnd/>
              <a:tailEnd/>
            </a:ln>
            <a:effectLst/>
          </p:spPr>
          <p:txBody>
            <a:bodyPr wrap="none" anchor="ctr"/>
            <a:lstStyle/>
            <a:p>
              <a:endParaRPr lang="en-US"/>
            </a:p>
          </p:txBody>
        </p:sp>
        <p:sp>
          <p:nvSpPr>
            <p:cNvPr id="167944" name="Rectangle 8"/>
            <p:cNvSpPr>
              <a:spLocks noChangeArrowheads="1"/>
            </p:cNvSpPr>
            <p:nvPr/>
          </p:nvSpPr>
          <p:spPr bwMode="auto">
            <a:xfrm>
              <a:off x="3153" y="1744"/>
              <a:ext cx="447" cy="704"/>
            </a:xfrm>
            <a:prstGeom prst="rect">
              <a:avLst/>
            </a:prstGeom>
            <a:noFill/>
            <a:ln w="9525">
              <a:noFill/>
              <a:round/>
              <a:headEnd/>
              <a:tailEnd/>
            </a:ln>
            <a:effectLst/>
          </p:spPr>
          <p:txBody>
            <a:bodyPr wrap="none" anchor="ctr"/>
            <a:lstStyle/>
            <a:p>
              <a:endParaRPr lang="en-US"/>
            </a:p>
          </p:txBody>
        </p:sp>
        <p:sp>
          <p:nvSpPr>
            <p:cNvPr id="167945" name="Rectangle 9"/>
            <p:cNvSpPr>
              <a:spLocks noChangeArrowheads="1"/>
            </p:cNvSpPr>
            <p:nvPr/>
          </p:nvSpPr>
          <p:spPr bwMode="auto">
            <a:xfrm>
              <a:off x="2728" y="1744"/>
              <a:ext cx="425" cy="704"/>
            </a:xfrm>
            <a:prstGeom prst="rect">
              <a:avLst/>
            </a:prstGeom>
            <a:noFill/>
            <a:ln w="9525">
              <a:noFill/>
              <a:round/>
              <a:headEnd/>
              <a:tailEnd/>
            </a:ln>
            <a:effectLst/>
          </p:spPr>
          <p:txBody>
            <a:bodyPr wrap="none" anchor="ctr"/>
            <a:lstStyle/>
            <a:p>
              <a:endParaRPr lang="en-US"/>
            </a:p>
          </p:txBody>
        </p:sp>
        <p:sp>
          <p:nvSpPr>
            <p:cNvPr id="167946" name="Rectangle 10"/>
            <p:cNvSpPr>
              <a:spLocks noChangeArrowheads="1"/>
            </p:cNvSpPr>
            <p:nvPr/>
          </p:nvSpPr>
          <p:spPr bwMode="auto">
            <a:xfrm>
              <a:off x="2231" y="1744"/>
              <a:ext cx="497" cy="704"/>
            </a:xfrm>
            <a:prstGeom prst="rect">
              <a:avLst/>
            </a:prstGeom>
            <a:noFill/>
            <a:ln w="9525">
              <a:noFill/>
              <a:round/>
              <a:headEnd/>
              <a:tailEnd/>
            </a:ln>
            <a:effectLst/>
          </p:spPr>
          <p:txBody>
            <a:bodyPr wrap="none" anchor="ctr"/>
            <a:lstStyle/>
            <a:p>
              <a:endParaRPr lang="en-US"/>
            </a:p>
          </p:txBody>
        </p:sp>
        <p:sp>
          <p:nvSpPr>
            <p:cNvPr id="167947" name="Rectangle 11"/>
            <p:cNvSpPr>
              <a:spLocks noChangeArrowheads="1"/>
            </p:cNvSpPr>
            <p:nvPr/>
          </p:nvSpPr>
          <p:spPr bwMode="auto">
            <a:xfrm>
              <a:off x="1684" y="1744"/>
              <a:ext cx="547" cy="704"/>
            </a:xfrm>
            <a:prstGeom prst="rect">
              <a:avLst/>
            </a:prstGeom>
            <a:noFill/>
            <a:ln w="9525">
              <a:noFill/>
              <a:round/>
              <a:headEnd/>
              <a:tailEnd/>
            </a:ln>
            <a:effectLst/>
          </p:spPr>
          <p:txBody>
            <a:bodyPr wrap="none" anchor="ctr"/>
            <a:lstStyle/>
            <a:p>
              <a:endParaRPr lang="en-US"/>
            </a:p>
          </p:txBody>
        </p:sp>
        <p:sp>
          <p:nvSpPr>
            <p:cNvPr id="167948" name="Rectangle 12"/>
            <p:cNvSpPr>
              <a:spLocks noChangeArrowheads="1"/>
            </p:cNvSpPr>
            <p:nvPr/>
          </p:nvSpPr>
          <p:spPr bwMode="auto">
            <a:xfrm>
              <a:off x="989" y="1744"/>
              <a:ext cx="695" cy="704"/>
            </a:xfrm>
            <a:prstGeom prst="rect">
              <a:avLst/>
            </a:prstGeom>
            <a:noFill/>
            <a:ln w="9525">
              <a:noFill/>
              <a:round/>
              <a:headEnd/>
              <a:tailEnd/>
            </a:ln>
            <a:effectLst/>
          </p:spPr>
          <p:txBody>
            <a:bodyPr wrap="none" anchor="ctr"/>
            <a:lstStyle/>
            <a:p>
              <a:endParaRPr lang="en-US"/>
            </a:p>
          </p:txBody>
        </p:sp>
        <p:sp>
          <p:nvSpPr>
            <p:cNvPr id="167949" name="Rectangle 13"/>
            <p:cNvSpPr>
              <a:spLocks noChangeArrowheads="1"/>
            </p:cNvSpPr>
            <p:nvPr/>
          </p:nvSpPr>
          <p:spPr bwMode="auto">
            <a:xfrm>
              <a:off x="541" y="1744"/>
              <a:ext cx="448" cy="704"/>
            </a:xfrm>
            <a:prstGeom prst="rect">
              <a:avLst/>
            </a:prstGeom>
            <a:noFill/>
            <a:ln w="9525">
              <a:noFill/>
              <a:round/>
              <a:headEnd/>
              <a:tailEnd/>
            </a:ln>
            <a:effectLst/>
          </p:spPr>
          <p:txBody>
            <a:bodyPr wrap="none" anchor="ctr"/>
            <a:lstStyle/>
            <a:p>
              <a:endParaRPr lang="en-US"/>
            </a:p>
          </p:txBody>
        </p:sp>
        <p:sp>
          <p:nvSpPr>
            <p:cNvPr id="167950" name="Rectangle 14"/>
            <p:cNvSpPr>
              <a:spLocks noChangeArrowheads="1"/>
            </p:cNvSpPr>
            <p:nvPr/>
          </p:nvSpPr>
          <p:spPr bwMode="auto">
            <a:xfrm>
              <a:off x="144" y="1744"/>
              <a:ext cx="397" cy="704"/>
            </a:xfrm>
            <a:prstGeom prst="rect">
              <a:avLst/>
            </a:prstGeom>
            <a:noFill/>
            <a:ln w="9525">
              <a:noFill/>
              <a:round/>
              <a:headEnd/>
              <a:tailEnd/>
            </a:ln>
            <a:effectLst/>
          </p:spPr>
          <p:txBody>
            <a:bodyPr wrap="none" anchor="ctr"/>
            <a:lstStyle/>
            <a:p>
              <a:endParaRPr lang="en-US"/>
            </a:p>
          </p:txBody>
        </p:sp>
        <p:sp>
          <p:nvSpPr>
            <p:cNvPr id="167951" name="Rectangle 15"/>
            <p:cNvSpPr>
              <a:spLocks noChangeArrowheads="1"/>
            </p:cNvSpPr>
            <p:nvPr/>
          </p:nvSpPr>
          <p:spPr bwMode="auto">
            <a:xfrm>
              <a:off x="4944" y="1248"/>
              <a:ext cx="672"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Comments</a:t>
              </a:r>
            </a:p>
          </p:txBody>
        </p:sp>
        <p:sp>
          <p:nvSpPr>
            <p:cNvPr id="167952" name="Rectangle 16"/>
            <p:cNvSpPr>
              <a:spLocks noChangeArrowheads="1"/>
            </p:cNvSpPr>
            <p:nvPr/>
          </p:nvSpPr>
          <p:spPr bwMode="auto">
            <a:xfrm>
              <a:off x="4512" y="1248"/>
              <a:ext cx="432"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Fixed Date</a:t>
              </a:r>
            </a:p>
          </p:txBody>
        </p:sp>
        <p:sp>
          <p:nvSpPr>
            <p:cNvPr id="167953" name="Rectangle 17"/>
            <p:cNvSpPr>
              <a:spLocks noChangeArrowheads="1"/>
            </p:cNvSpPr>
            <p:nvPr/>
          </p:nvSpPr>
          <p:spPr bwMode="auto">
            <a:xfrm>
              <a:off x="4080" y="1248"/>
              <a:ext cx="432"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Fixed By</a:t>
              </a:r>
            </a:p>
          </p:txBody>
        </p:sp>
        <p:sp>
          <p:nvSpPr>
            <p:cNvPr id="167954" name="Rectangle 18"/>
            <p:cNvSpPr>
              <a:spLocks noChangeArrowheads="1"/>
            </p:cNvSpPr>
            <p:nvPr/>
          </p:nvSpPr>
          <p:spPr bwMode="auto">
            <a:xfrm>
              <a:off x="3600" y="1248"/>
              <a:ext cx="480"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Tested Date</a:t>
              </a:r>
            </a:p>
          </p:txBody>
        </p:sp>
        <p:sp>
          <p:nvSpPr>
            <p:cNvPr id="167955" name="Rectangle 19"/>
            <p:cNvSpPr>
              <a:spLocks noChangeArrowheads="1"/>
            </p:cNvSpPr>
            <p:nvPr/>
          </p:nvSpPr>
          <p:spPr bwMode="auto">
            <a:xfrm>
              <a:off x="3153" y="1248"/>
              <a:ext cx="447"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Tested By</a:t>
              </a:r>
            </a:p>
          </p:txBody>
        </p:sp>
        <p:sp>
          <p:nvSpPr>
            <p:cNvPr id="167956" name="Rectangle 20"/>
            <p:cNvSpPr>
              <a:spLocks noChangeArrowheads="1"/>
            </p:cNvSpPr>
            <p:nvPr/>
          </p:nvSpPr>
          <p:spPr bwMode="auto">
            <a:xfrm>
              <a:off x="2728" y="1248"/>
              <a:ext cx="425"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Status</a:t>
              </a:r>
            </a:p>
          </p:txBody>
        </p:sp>
        <p:sp>
          <p:nvSpPr>
            <p:cNvPr id="167957" name="Rectangle 21"/>
            <p:cNvSpPr>
              <a:spLocks noChangeArrowheads="1"/>
            </p:cNvSpPr>
            <p:nvPr/>
          </p:nvSpPr>
          <p:spPr bwMode="auto">
            <a:xfrm>
              <a:off x="2231" y="1248"/>
              <a:ext cx="497"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Priority</a:t>
              </a:r>
            </a:p>
          </p:txBody>
        </p:sp>
        <p:sp>
          <p:nvSpPr>
            <p:cNvPr id="167958" name="Rectangle 22"/>
            <p:cNvSpPr>
              <a:spLocks noChangeArrowheads="1"/>
            </p:cNvSpPr>
            <p:nvPr/>
          </p:nvSpPr>
          <p:spPr bwMode="auto">
            <a:xfrm>
              <a:off x="1684" y="1248"/>
              <a:ext cx="547"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Severity</a:t>
              </a:r>
            </a:p>
          </p:txBody>
        </p:sp>
        <p:sp>
          <p:nvSpPr>
            <p:cNvPr id="167959" name="Rectangle 23"/>
            <p:cNvSpPr>
              <a:spLocks noChangeArrowheads="1"/>
            </p:cNvSpPr>
            <p:nvPr/>
          </p:nvSpPr>
          <p:spPr bwMode="auto">
            <a:xfrm>
              <a:off x="989" y="1248"/>
              <a:ext cx="695"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Defect Description</a:t>
              </a:r>
            </a:p>
          </p:txBody>
        </p:sp>
        <p:sp>
          <p:nvSpPr>
            <p:cNvPr id="167960" name="Rectangle 24"/>
            <p:cNvSpPr>
              <a:spLocks noChangeArrowheads="1"/>
            </p:cNvSpPr>
            <p:nvPr/>
          </p:nvSpPr>
          <p:spPr bwMode="auto">
            <a:xfrm>
              <a:off x="541" y="1248"/>
              <a:ext cx="448"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Defect ID</a:t>
              </a:r>
            </a:p>
          </p:txBody>
        </p:sp>
        <p:sp>
          <p:nvSpPr>
            <p:cNvPr id="167961" name="Rectangle 25"/>
            <p:cNvSpPr>
              <a:spLocks noChangeArrowheads="1"/>
            </p:cNvSpPr>
            <p:nvPr/>
          </p:nvSpPr>
          <p:spPr bwMode="auto">
            <a:xfrm>
              <a:off x="144" y="1248"/>
              <a:ext cx="397" cy="496"/>
            </a:xfrm>
            <a:prstGeom prst="rect">
              <a:avLst/>
            </a:prstGeom>
            <a:solidFill>
              <a:srgbClr val="DDDDDD"/>
            </a:solidFill>
            <a:ln w="9525">
              <a:noFill/>
              <a:round/>
              <a:headEnd/>
              <a:tailEnd/>
            </a:ln>
            <a:effectLst/>
          </p:spPr>
          <p:txBody>
            <a:bodyPr lIns="90000" tIns="46800" rIns="90000" bIns="46800" anchor="ctr" anchorCtr="1"/>
            <a:lstStyle/>
            <a:p>
              <a:pPr algn="ctr" defTabSz="457200" eaLnBrk="0" hangingPunct="0">
                <a:lnSpc>
                  <a:spcPct val="104000"/>
                </a:lnSpc>
                <a:spcBef>
                  <a:spcPts val="3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a:solidFill>
                    <a:srgbClr val="000000"/>
                  </a:solidFill>
                  <a:ea typeface="Arial Unicode MS" pitchFamily="34" charset="-128"/>
                  <a:cs typeface="Arial Unicode MS" pitchFamily="34" charset="-128"/>
                </a:rPr>
                <a:t>S.No</a:t>
              </a:r>
            </a:p>
          </p:txBody>
        </p:sp>
        <p:sp>
          <p:nvSpPr>
            <p:cNvPr id="167962" name="Line 26"/>
            <p:cNvSpPr>
              <a:spLocks noChangeShapeType="1"/>
            </p:cNvSpPr>
            <p:nvPr/>
          </p:nvSpPr>
          <p:spPr bwMode="auto">
            <a:xfrm>
              <a:off x="144" y="1248"/>
              <a:ext cx="5472" cy="1"/>
            </a:xfrm>
            <a:prstGeom prst="line">
              <a:avLst/>
            </a:prstGeom>
            <a:noFill/>
            <a:ln w="28440">
              <a:solidFill>
                <a:srgbClr val="000000"/>
              </a:solidFill>
              <a:miter lim="800000"/>
              <a:headEnd/>
              <a:tailEnd/>
            </a:ln>
            <a:effectLst/>
          </p:spPr>
          <p:txBody>
            <a:bodyPr/>
            <a:lstStyle/>
            <a:p>
              <a:endParaRPr lang="en-US"/>
            </a:p>
          </p:txBody>
        </p:sp>
        <p:sp>
          <p:nvSpPr>
            <p:cNvPr id="167963" name="Line 27"/>
            <p:cNvSpPr>
              <a:spLocks noChangeShapeType="1"/>
            </p:cNvSpPr>
            <p:nvPr/>
          </p:nvSpPr>
          <p:spPr bwMode="auto">
            <a:xfrm>
              <a:off x="144" y="1744"/>
              <a:ext cx="5472" cy="1"/>
            </a:xfrm>
            <a:prstGeom prst="line">
              <a:avLst/>
            </a:prstGeom>
            <a:noFill/>
            <a:ln w="12600">
              <a:solidFill>
                <a:srgbClr val="000000"/>
              </a:solidFill>
              <a:miter lim="800000"/>
              <a:headEnd/>
              <a:tailEnd/>
            </a:ln>
            <a:effectLst/>
          </p:spPr>
          <p:txBody>
            <a:bodyPr/>
            <a:lstStyle/>
            <a:p>
              <a:endParaRPr lang="en-US"/>
            </a:p>
          </p:txBody>
        </p:sp>
        <p:sp>
          <p:nvSpPr>
            <p:cNvPr id="167964" name="Line 28"/>
            <p:cNvSpPr>
              <a:spLocks noChangeShapeType="1"/>
            </p:cNvSpPr>
            <p:nvPr/>
          </p:nvSpPr>
          <p:spPr bwMode="auto">
            <a:xfrm>
              <a:off x="144" y="2448"/>
              <a:ext cx="5472" cy="1"/>
            </a:xfrm>
            <a:prstGeom prst="line">
              <a:avLst/>
            </a:prstGeom>
            <a:noFill/>
            <a:ln w="28440">
              <a:solidFill>
                <a:srgbClr val="000000"/>
              </a:solidFill>
              <a:miter lim="800000"/>
              <a:headEnd/>
              <a:tailEnd/>
            </a:ln>
            <a:effectLst/>
          </p:spPr>
          <p:txBody>
            <a:bodyPr/>
            <a:lstStyle/>
            <a:p>
              <a:endParaRPr lang="en-US"/>
            </a:p>
          </p:txBody>
        </p:sp>
        <p:sp>
          <p:nvSpPr>
            <p:cNvPr id="167965" name="Line 29"/>
            <p:cNvSpPr>
              <a:spLocks noChangeShapeType="1"/>
            </p:cNvSpPr>
            <p:nvPr/>
          </p:nvSpPr>
          <p:spPr bwMode="auto">
            <a:xfrm>
              <a:off x="144" y="1248"/>
              <a:ext cx="1" cy="1200"/>
            </a:xfrm>
            <a:prstGeom prst="line">
              <a:avLst/>
            </a:prstGeom>
            <a:noFill/>
            <a:ln w="28440">
              <a:solidFill>
                <a:srgbClr val="000000"/>
              </a:solidFill>
              <a:miter lim="800000"/>
              <a:headEnd/>
              <a:tailEnd/>
            </a:ln>
            <a:effectLst/>
          </p:spPr>
          <p:txBody>
            <a:bodyPr/>
            <a:lstStyle/>
            <a:p>
              <a:endParaRPr lang="en-US"/>
            </a:p>
          </p:txBody>
        </p:sp>
        <p:sp>
          <p:nvSpPr>
            <p:cNvPr id="167966" name="Line 30"/>
            <p:cNvSpPr>
              <a:spLocks noChangeShapeType="1"/>
            </p:cNvSpPr>
            <p:nvPr/>
          </p:nvSpPr>
          <p:spPr bwMode="auto">
            <a:xfrm>
              <a:off x="541" y="1248"/>
              <a:ext cx="1" cy="1200"/>
            </a:xfrm>
            <a:prstGeom prst="line">
              <a:avLst/>
            </a:prstGeom>
            <a:noFill/>
            <a:ln w="12600">
              <a:solidFill>
                <a:srgbClr val="000000"/>
              </a:solidFill>
              <a:miter lim="800000"/>
              <a:headEnd/>
              <a:tailEnd/>
            </a:ln>
            <a:effectLst/>
          </p:spPr>
          <p:txBody>
            <a:bodyPr/>
            <a:lstStyle/>
            <a:p>
              <a:endParaRPr lang="en-US"/>
            </a:p>
          </p:txBody>
        </p:sp>
        <p:sp>
          <p:nvSpPr>
            <p:cNvPr id="167967" name="Line 31"/>
            <p:cNvSpPr>
              <a:spLocks noChangeShapeType="1"/>
            </p:cNvSpPr>
            <p:nvPr/>
          </p:nvSpPr>
          <p:spPr bwMode="auto">
            <a:xfrm>
              <a:off x="989" y="1248"/>
              <a:ext cx="1" cy="1200"/>
            </a:xfrm>
            <a:prstGeom prst="line">
              <a:avLst/>
            </a:prstGeom>
            <a:noFill/>
            <a:ln w="12600">
              <a:solidFill>
                <a:srgbClr val="000000"/>
              </a:solidFill>
              <a:miter lim="800000"/>
              <a:headEnd/>
              <a:tailEnd/>
            </a:ln>
            <a:effectLst/>
          </p:spPr>
          <p:txBody>
            <a:bodyPr/>
            <a:lstStyle/>
            <a:p>
              <a:endParaRPr lang="en-US"/>
            </a:p>
          </p:txBody>
        </p:sp>
        <p:sp>
          <p:nvSpPr>
            <p:cNvPr id="167968" name="Line 32"/>
            <p:cNvSpPr>
              <a:spLocks noChangeShapeType="1"/>
            </p:cNvSpPr>
            <p:nvPr/>
          </p:nvSpPr>
          <p:spPr bwMode="auto">
            <a:xfrm>
              <a:off x="1684" y="1248"/>
              <a:ext cx="1" cy="1200"/>
            </a:xfrm>
            <a:prstGeom prst="line">
              <a:avLst/>
            </a:prstGeom>
            <a:noFill/>
            <a:ln w="12600">
              <a:solidFill>
                <a:srgbClr val="000000"/>
              </a:solidFill>
              <a:miter lim="800000"/>
              <a:headEnd/>
              <a:tailEnd/>
            </a:ln>
            <a:effectLst/>
          </p:spPr>
          <p:txBody>
            <a:bodyPr/>
            <a:lstStyle/>
            <a:p>
              <a:endParaRPr lang="en-US"/>
            </a:p>
          </p:txBody>
        </p:sp>
        <p:sp>
          <p:nvSpPr>
            <p:cNvPr id="167969" name="Line 33"/>
            <p:cNvSpPr>
              <a:spLocks noChangeShapeType="1"/>
            </p:cNvSpPr>
            <p:nvPr/>
          </p:nvSpPr>
          <p:spPr bwMode="auto">
            <a:xfrm>
              <a:off x="2231" y="1248"/>
              <a:ext cx="1" cy="1200"/>
            </a:xfrm>
            <a:prstGeom prst="line">
              <a:avLst/>
            </a:prstGeom>
            <a:noFill/>
            <a:ln w="12600">
              <a:solidFill>
                <a:srgbClr val="000000"/>
              </a:solidFill>
              <a:miter lim="800000"/>
              <a:headEnd/>
              <a:tailEnd/>
            </a:ln>
            <a:effectLst/>
          </p:spPr>
          <p:txBody>
            <a:bodyPr/>
            <a:lstStyle/>
            <a:p>
              <a:endParaRPr lang="en-US"/>
            </a:p>
          </p:txBody>
        </p:sp>
        <p:sp>
          <p:nvSpPr>
            <p:cNvPr id="167970" name="Line 34"/>
            <p:cNvSpPr>
              <a:spLocks noChangeShapeType="1"/>
            </p:cNvSpPr>
            <p:nvPr/>
          </p:nvSpPr>
          <p:spPr bwMode="auto">
            <a:xfrm>
              <a:off x="2728" y="1248"/>
              <a:ext cx="1" cy="1200"/>
            </a:xfrm>
            <a:prstGeom prst="line">
              <a:avLst/>
            </a:prstGeom>
            <a:noFill/>
            <a:ln w="12600">
              <a:solidFill>
                <a:srgbClr val="000000"/>
              </a:solidFill>
              <a:miter lim="800000"/>
              <a:headEnd/>
              <a:tailEnd/>
            </a:ln>
            <a:effectLst/>
          </p:spPr>
          <p:txBody>
            <a:bodyPr/>
            <a:lstStyle/>
            <a:p>
              <a:endParaRPr lang="en-US"/>
            </a:p>
          </p:txBody>
        </p:sp>
        <p:sp>
          <p:nvSpPr>
            <p:cNvPr id="167971" name="Line 35"/>
            <p:cNvSpPr>
              <a:spLocks noChangeShapeType="1"/>
            </p:cNvSpPr>
            <p:nvPr/>
          </p:nvSpPr>
          <p:spPr bwMode="auto">
            <a:xfrm>
              <a:off x="3153" y="1248"/>
              <a:ext cx="1" cy="1200"/>
            </a:xfrm>
            <a:prstGeom prst="line">
              <a:avLst/>
            </a:prstGeom>
            <a:noFill/>
            <a:ln w="12600">
              <a:solidFill>
                <a:srgbClr val="000000"/>
              </a:solidFill>
              <a:miter lim="800000"/>
              <a:headEnd/>
              <a:tailEnd/>
            </a:ln>
            <a:effectLst/>
          </p:spPr>
          <p:txBody>
            <a:bodyPr/>
            <a:lstStyle/>
            <a:p>
              <a:endParaRPr lang="en-US"/>
            </a:p>
          </p:txBody>
        </p:sp>
        <p:sp>
          <p:nvSpPr>
            <p:cNvPr id="167972" name="Line 36"/>
            <p:cNvSpPr>
              <a:spLocks noChangeShapeType="1"/>
            </p:cNvSpPr>
            <p:nvPr/>
          </p:nvSpPr>
          <p:spPr bwMode="auto">
            <a:xfrm>
              <a:off x="3600" y="1248"/>
              <a:ext cx="1" cy="1200"/>
            </a:xfrm>
            <a:prstGeom prst="line">
              <a:avLst/>
            </a:prstGeom>
            <a:noFill/>
            <a:ln w="12600">
              <a:solidFill>
                <a:srgbClr val="000000"/>
              </a:solidFill>
              <a:miter lim="800000"/>
              <a:headEnd/>
              <a:tailEnd/>
            </a:ln>
            <a:effectLst/>
          </p:spPr>
          <p:txBody>
            <a:bodyPr/>
            <a:lstStyle/>
            <a:p>
              <a:endParaRPr lang="en-US"/>
            </a:p>
          </p:txBody>
        </p:sp>
        <p:sp>
          <p:nvSpPr>
            <p:cNvPr id="167973" name="Line 37"/>
            <p:cNvSpPr>
              <a:spLocks noChangeShapeType="1"/>
            </p:cNvSpPr>
            <p:nvPr/>
          </p:nvSpPr>
          <p:spPr bwMode="auto">
            <a:xfrm>
              <a:off x="4080" y="1248"/>
              <a:ext cx="1" cy="1200"/>
            </a:xfrm>
            <a:prstGeom prst="line">
              <a:avLst/>
            </a:prstGeom>
            <a:noFill/>
            <a:ln w="12600">
              <a:solidFill>
                <a:srgbClr val="000000"/>
              </a:solidFill>
              <a:miter lim="800000"/>
              <a:headEnd/>
              <a:tailEnd/>
            </a:ln>
            <a:effectLst/>
          </p:spPr>
          <p:txBody>
            <a:bodyPr/>
            <a:lstStyle/>
            <a:p>
              <a:endParaRPr lang="en-US"/>
            </a:p>
          </p:txBody>
        </p:sp>
        <p:sp>
          <p:nvSpPr>
            <p:cNvPr id="167974" name="Line 38"/>
            <p:cNvSpPr>
              <a:spLocks noChangeShapeType="1"/>
            </p:cNvSpPr>
            <p:nvPr/>
          </p:nvSpPr>
          <p:spPr bwMode="auto">
            <a:xfrm>
              <a:off x="4512" y="1248"/>
              <a:ext cx="1" cy="1200"/>
            </a:xfrm>
            <a:prstGeom prst="line">
              <a:avLst/>
            </a:prstGeom>
            <a:noFill/>
            <a:ln w="12600">
              <a:solidFill>
                <a:srgbClr val="000000"/>
              </a:solidFill>
              <a:miter lim="800000"/>
              <a:headEnd/>
              <a:tailEnd/>
            </a:ln>
            <a:effectLst/>
          </p:spPr>
          <p:txBody>
            <a:bodyPr/>
            <a:lstStyle/>
            <a:p>
              <a:endParaRPr lang="en-US"/>
            </a:p>
          </p:txBody>
        </p:sp>
        <p:sp>
          <p:nvSpPr>
            <p:cNvPr id="167975" name="Line 39"/>
            <p:cNvSpPr>
              <a:spLocks noChangeShapeType="1"/>
            </p:cNvSpPr>
            <p:nvPr/>
          </p:nvSpPr>
          <p:spPr bwMode="auto">
            <a:xfrm>
              <a:off x="4944" y="1248"/>
              <a:ext cx="1" cy="1200"/>
            </a:xfrm>
            <a:prstGeom prst="line">
              <a:avLst/>
            </a:prstGeom>
            <a:noFill/>
            <a:ln w="12600">
              <a:solidFill>
                <a:srgbClr val="000000"/>
              </a:solidFill>
              <a:miter lim="800000"/>
              <a:headEnd/>
              <a:tailEnd/>
            </a:ln>
            <a:effectLst/>
          </p:spPr>
          <p:txBody>
            <a:bodyPr/>
            <a:lstStyle/>
            <a:p>
              <a:endParaRPr lang="en-US"/>
            </a:p>
          </p:txBody>
        </p:sp>
        <p:sp>
          <p:nvSpPr>
            <p:cNvPr id="167976" name="Line 40"/>
            <p:cNvSpPr>
              <a:spLocks noChangeShapeType="1"/>
            </p:cNvSpPr>
            <p:nvPr/>
          </p:nvSpPr>
          <p:spPr bwMode="auto">
            <a:xfrm>
              <a:off x="5616" y="1248"/>
              <a:ext cx="1" cy="496"/>
            </a:xfrm>
            <a:prstGeom prst="line">
              <a:avLst/>
            </a:prstGeom>
            <a:noFill/>
            <a:ln w="12600">
              <a:solidFill>
                <a:srgbClr val="000000"/>
              </a:solidFill>
              <a:miter lim="800000"/>
              <a:headEnd/>
              <a:tailEnd/>
            </a:ln>
            <a:effectLst/>
          </p:spPr>
          <p:txBody>
            <a:bodyPr/>
            <a:lstStyle/>
            <a:p>
              <a:endParaRPr lang="en-US"/>
            </a:p>
          </p:txBody>
        </p:sp>
        <p:sp>
          <p:nvSpPr>
            <p:cNvPr id="167977" name="Line 41"/>
            <p:cNvSpPr>
              <a:spLocks noChangeShapeType="1"/>
            </p:cNvSpPr>
            <p:nvPr/>
          </p:nvSpPr>
          <p:spPr bwMode="auto">
            <a:xfrm>
              <a:off x="5616" y="1744"/>
              <a:ext cx="1" cy="704"/>
            </a:xfrm>
            <a:prstGeom prst="line">
              <a:avLst/>
            </a:prstGeom>
            <a:noFill/>
            <a:ln w="28440">
              <a:solidFill>
                <a:srgbClr val="000000"/>
              </a:solidFill>
              <a:miter lim="800000"/>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a:xfrm>
            <a:off x="152400" y="136525"/>
            <a:ext cx="8686800" cy="676275"/>
          </a:xfrm>
          <a:ln/>
        </p:spPr>
        <p:txBody>
          <a:bodyPr lIns="0" tIns="0" rIns="0" bIns="0">
            <a:normAutofit fontScale="90000"/>
          </a:bodyP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Standardized Classification for software anomalies – IEEE 1044/1044.1 Standard</a:t>
            </a:r>
          </a:p>
        </p:txBody>
      </p:sp>
      <p:sp>
        <p:nvSpPr>
          <p:cNvPr id="169987" name="Rectangle 3"/>
          <p:cNvSpPr>
            <a:spLocks noGrp="1"/>
          </p:cNvSpPr>
          <p:nvPr>
            <p:ph type="body" idx="1"/>
          </p:nvPr>
        </p:nvSpPr>
        <p:spPr>
          <a:xfrm>
            <a:off x="228600" y="1295400"/>
            <a:ext cx="8674100" cy="5286375"/>
          </a:xfrm>
          <a:ln/>
        </p:spPr>
        <p:txBody>
          <a:bodyPr lIns="0" tIns="0" rIns="0" bIns="0">
            <a:normAutofit fontScale="850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[IEEE 1044] standard describes the classification </a:t>
            </a:r>
            <a:br>
              <a:rPr lang="en-GB"/>
            </a:br>
            <a:r>
              <a:rPr lang="en-GB"/>
              <a:t>of anomalies, the documentation of the attributes </a:t>
            </a:r>
            <a:br>
              <a:rPr lang="en-GB"/>
            </a:br>
            <a:r>
              <a:rPr lang="en-GB"/>
              <a:t>of an anomaly, and the associated process.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Overview of the classification Process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defines a sequence of 4 steps:</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Recognition</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Investigation</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Action</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Disposition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a:xfrm>
            <a:off x="152400" y="177800"/>
            <a:ext cx="88392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Overview of the Classification Process</a:t>
            </a:r>
          </a:p>
        </p:txBody>
      </p:sp>
      <p:sp>
        <p:nvSpPr>
          <p:cNvPr id="172035" name="Rectangle 3"/>
          <p:cNvSpPr>
            <a:spLocks noGrp="1"/>
          </p:cNvSpPr>
          <p:nvPr>
            <p:ph type="body" idx="1"/>
          </p:nvPr>
        </p:nvSpPr>
        <p:spPr>
          <a:xfrm>
            <a:off x="228600" y="1219200"/>
            <a:ext cx="8674100" cy="4981575"/>
          </a:xfrm>
          <a:ln/>
        </p:spPr>
        <p:txBody>
          <a:bodyPr lIns="0" tIns="0" rIns="0" bIns="0">
            <a:normAutofit fontScale="70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of the four steps consists of the execution of </a:t>
            </a:r>
            <a:br>
              <a:rPr lang="en-GB"/>
            </a:br>
            <a:r>
              <a:rPr lang="en-GB"/>
              <a:t> parallel activities:</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Recording</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Classifying</a:t>
            </a:r>
          </a:p>
          <a:p>
            <a:pPr marL="685800" lvl="1"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Identifying impacts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Applied on each step, the 3 activities classify and </a:t>
            </a:r>
            <a:br>
              <a:rPr lang="en-GB"/>
            </a:br>
            <a:r>
              <a:rPr lang="en-GB"/>
              <a:t>document the features of the incident from different </a:t>
            </a:r>
            <a:br>
              <a:rPr lang="en-GB"/>
            </a:br>
            <a:r>
              <a:rPr lang="en-GB"/>
              <a:t>perspectives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focus of this work flow is on report classification</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17203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body" idx="1"/>
          </p:nvPr>
        </p:nvSpPr>
        <p:spPr>
          <a:xfrm>
            <a:off x="228600" y="1371600"/>
            <a:ext cx="8674100" cy="4038600"/>
          </a:xfrm>
          <a:ln/>
        </p:spPr>
        <p:txBody>
          <a:bodyPr lIns="0" tIns="0" rIns="0" bIns="0">
            <a:normAutofit fontScale="70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standard does not describe a complete management </a:t>
            </a:r>
            <a:br>
              <a:rPr lang="en-GB"/>
            </a:br>
            <a:r>
              <a:rPr lang="en-GB"/>
              <a:t>process and does not give details on how to deal </a:t>
            </a:r>
            <a:br>
              <a:rPr lang="en-GB"/>
            </a:br>
            <a:r>
              <a:rPr lang="en-GB"/>
              <a:t>with rejected reports or ineffective corrections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is important to classify in each step; i.e., to classify not </a:t>
            </a:r>
            <a:br>
              <a:rPr lang="en-GB"/>
            </a:br>
            <a:r>
              <a:rPr lang="en-GB"/>
              <a:t>only the severity and impact of an anomaly defined </a:t>
            </a:r>
            <a:br>
              <a:rPr lang="en-GB"/>
            </a:br>
            <a:r>
              <a:rPr lang="en-GB"/>
              <a:t>during analysis but also the circumstances that have </a:t>
            </a:r>
            <a:br>
              <a:rPr lang="en-GB"/>
            </a:br>
            <a:r>
              <a:rPr lang="en-GB"/>
              <a:t>led to its detection, the necessary resolution </a:t>
            </a:r>
            <a:br>
              <a:rPr lang="en-GB"/>
            </a:br>
            <a:r>
              <a:rPr lang="en-GB"/>
              <a:t>actions and the report's disposition after closure</a:t>
            </a:r>
          </a:p>
        </p:txBody>
      </p:sp>
      <p:sp>
        <p:nvSpPr>
          <p:cNvPr id="174083" name="Rectangle 3"/>
          <p:cNvSpPr>
            <a:spLocks noGrp="1"/>
          </p:cNvSpPr>
          <p:nvPr>
            <p:ph type="title"/>
          </p:nvPr>
        </p:nvSpPr>
        <p:spPr>
          <a:xfrm>
            <a:off x="304800" y="0"/>
            <a:ext cx="88392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Overview of the Classification Process</a:t>
            </a:r>
          </a:p>
        </p:txBody>
      </p:sp>
      <p:sp>
        <p:nvSpPr>
          <p:cNvPr id="174084" name="Text Box 4"/>
          <p:cNvSpPr txBox="1">
            <a:spLocks noChangeArrowheads="1"/>
          </p:cNvSpPr>
          <p:nvPr/>
        </p:nvSpPr>
        <p:spPr bwMode="auto">
          <a:xfrm>
            <a:off x="3810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p:cNvSpPr>
          <p:nvPr>
            <p:ph type="title"/>
          </p:nvPr>
        </p:nvSpPr>
        <p:spPr>
          <a:xfrm>
            <a:off x="152400" y="152400"/>
            <a:ext cx="8223250" cy="762000"/>
          </a:xfrm>
          <a:noFill/>
          <a:ln/>
        </p:spPr>
        <p:txBody>
          <a:bodyPr/>
          <a:lstStyle/>
          <a:p>
            <a:r>
              <a:rPr lang="en-US"/>
              <a:t>Set test objectives</a:t>
            </a:r>
          </a:p>
        </p:txBody>
      </p:sp>
      <p:sp>
        <p:nvSpPr>
          <p:cNvPr id="215043" name="Rectangle 3"/>
          <p:cNvSpPr>
            <a:spLocks noGrp="1"/>
          </p:cNvSpPr>
          <p:nvPr>
            <p:ph type="body" idx="1"/>
          </p:nvPr>
        </p:nvSpPr>
        <p:spPr>
          <a:xfrm>
            <a:off x="266700" y="990600"/>
            <a:ext cx="8610600" cy="5486400"/>
          </a:xfrm>
          <a:noFill/>
          <a:ln/>
        </p:spPr>
        <p:txBody>
          <a:bodyPr>
            <a:normAutofit fontScale="70000" lnSpcReduction="20000"/>
          </a:bodyPr>
          <a:lstStyle/>
          <a:p>
            <a:pPr algn="just">
              <a:lnSpc>
                <a:spcPct val="102000"/>
              </a:lnSpc>
            </a:pPr>
            <a:endParaRPr lang="en-US" sz="1100">
              <a:latin typeface="Trebuchet MS" pitchFamily="34" charset="0"/>
            </a:endParaRPr>
          </a:p>
          <a:p>
            <a:pPr algn="just">
              <a:lnSpc>
                <a:spcPct val="102000"/>
              </a:lnSpc>
            </a:pPr>
            <a:r>
              <a:rPr lang="en-US">
                <a:latin typeface="Arial" pitchFamily="34" charset="0"/>
              </a:rPr>
              <a:t>Test objectives need to be defined and agreed </a:t>
            </a:r>
            <a:br>
              <a:rPr lang="en-US">
                <a:latin typeface="Arial" pitchFamily="34" charset="0"/>
              </a:rPr>
            </a:br>
            <a:r>
              <a:rPr lang="en-US">
                <a:latin typeface="Arial" pitchFamily="34" charset="0"/>
              </a:rPr>
              <a:t>upon by the test team</a:t>
            </a:r>
          </a:p>
          <a:p>
            <a:pPr algn="just">
              <a:lnSpc>
                <a:spcPct val="102000"/>
              </a:lnSpc>
            </a:pPr>
            <a:r>
              <a:rPr lang="en-US">
                <a:latin typeface="Arial" pitchFamily="34" charset="0"/>
              </a:rPr>
              <a:t>These objectives must be measurable and the means </a:t>
            </a:r>
            <a:br>
              <a:rPr lang="en-US">
                <a:latin typeface="Arial" pitchFamily="34" charset="0"/>
              </a:rPr>
            </a:br>
            <a:r>
              <a:rPr lang="en-US">
                <a:latin typeface="Arial" pitchFamily="34" charset="0"/>
              </a:rPr>
              <a:t>for measuring should be defined</a:t>
            </a:r>
          </a:p>
          <a:p>
            <a:pPr algn="just">
              <a:lnSpc>
                <a:spcPct val="102000"/>
              </a:lnSpc>
            </a:pPr>
            <a:r>
              <a:rPr lang="en-US">
                <a:latin typeface="Arial" pitchFamily="34" charset="0"/>
              </a:rPr>
              <a:t>In addition, it must be prioritized</a:t>
            </a:r>
          </a:p>
          <a:p>
            <a:pPr algn="just">
              <a:lnSpc>
                <a:spcPct val="102000"/>
              </a:lnSpc>
            </a:pPr>
            <a:r>
              <a:rPr lang="en-US">
                <a:latin typeface="Arial" pitchFamily="34" charset="0"/>
              </a:rPr>
              <a:t>It should restate the project objectives from the project plan</a:t>
            </a:r>
          </a:p>
          <a:p>
            <a:pPr algn="just">
              <a:lnSpc>
                <a:spcPct val="102000"/>
              </a:lnSpc>
            </a:pPr>
            <a:r>
              <a:rPr lang="en-US">
                <a:latin typeface="Arial" pitchFamily="34" charset="0"/>
              </a:rPr>
              <a:t>In fact, it should determine whether those project plan </a:t>
            </a:r>
            <a:br>
              <a:rPr lang="en-US">
                <a:latin typeface="Arial" pitchFamily="34" charset="0"/>
              </a:rPr>
            </a:br>
            <a:r>
              <a:rPr lang="en-US">
                <a:latin typeface="Arial" pitchFamily="34" charset="0"/>
              </a:rPr>
              <a:t>objectives have been achieved</a:t>
            </a:r>
          </a:p>
          <a:p>
            <a:pPr algn="just">
              <a:lnSpc>
                <a:spcPct val="102000"/>
              </a:lnSpc>
            </a:pPr>
            <a:r>
              <a:rPr lang="en-US">
                <a:latin typeface="Arial" pitchFamily="34" charset="0"/>
              </a:rPr>
              <a:t>If the project plan does not have clearly stated objectives, </a:t>
            </a:r>
            <a:br>
              <a:rPr lang="en-US">
                <a:latin typeface="Arial" pitchFamily="34" charset="0"/>
              </a:rPr>
            </a:br>
            <a:r>
              <a:rPr lang="en-US">
                <a:latin typeface="Arial" pitchFamily="34" charset="0"/>
              </a:rPr>
              <a:t>then the testers must develop their own by:</a:t>
            </a:r>
          </a:p>
          <a:p>
            <a:pPr lvl="1" algn="just">
              <a:lnSpc>
                <a:spcPct val="102000"/>
              </a:lnSpc>
            </a:pPr>
            <a:r>
              <a:rPr lang="en-US">
                <a:latin typeface="Arial" pitchFamily="34" charset="0"/>
              </a:rPr>
              <a:t>Setting objectives to minimize the project risks</a:t>
            </a:r>
          </a:p>
          <a:p>
            <a:pPr lvl="1" algn="just">
              <a:lnSpc>
                <a:spcPct val="102000"/>
              </a:lnSpc>
            </a:pPr>
            <a:r>
              <a:rPr lang="en-US">
                <a:latin typeface="Arial" pitchFamily="34" charset="0"/>
              </a:rPr>
              <a:t>Brainstorming to identify project objectives</a:t>
            </a:r>
          </a:p>
          <a:p>
            <a:pPr lvl="1" algn="just">
              <a:lnSpc>
                <a:spcPct val="102000"/>
              </a:lnSpc>
            </a:pPr>
            <a:r>
              <a:rPr lang="en-US">
                <a:latin typeface="Arial" pitchFamily="34" charset="0"/>
              </a:rPr>
              <a:t>Relating objectives to the testing policy, if established</a:t>
            </a:r>
          </a:p>
          <a:p>
            <a:pPr algn="just">
              <a:lnSpc>
                <a:spcPct val="102000"/>
              </a:lnSpc>
            </a:pPr>
            <a:r>
              <a:rPr lang="en-US">
                <a:latin typeface="Arial" pitchFamily="34" charset="0"/>
              </a:rPr>
              <a:t>The testers must have the objectives confirmed as the </a:t>
            </a:r>
            <a:br>
              <a:rPr lang="en-US">
                <a:latin typeface="Arial" pitchFamily="34" charset="0"/>
              </a:rPr>
            </a:br>
            <a:r>
              <a:rPr lang="en-US">
                <a:latin typeface="Arial" pitchFamily="34" charset="0"/>
              </a:rPr>
              <a:t>project objectives by the project team</a:t>
            </a:r>
          </a:p>
        </p:txBody>
      </p:sp>
      <p:sp>
        <p:nvSpPr>
          <p:cNvPr id="215044" name="Text Box 4"/>
          <p:cNvSpPr txBox="1">
            <a:spLocks noChangeArrowheads="1"/>
          </p:cNvSpPr>
          <p:nvPr/>
        </p:nvSpPr>
        <p:spPr bwMode="auto">
          <a:xfrm>
            <a:off x="7696200" y="6096000"/>
            <a:ext cx="847725"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p:cNvSpPr>
          <p:nvPr>
            <p:ph type="title"/>
          </p:nvPr>
        </p:nvSpPr>
        <p:spPr>
          <a:xfrm>
            <a:off x="160338" y="228600"/>
            <a:ext cx="8755062"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according to IEEE 1044</a:t>
            </a:r>
          </a:p>
        </p:txBody>
      </p:sp>
      <p:grpSp>
        <p:nvGrpSpPr>
          <p:cNvPr id="2" name="Group 3"/>
          <p:cNvGrpSpPr>
            <a:grpSpLocks/>
          </p:cNvGrpSpPr>
          <p:nvPr/>
        </p:nvGrpSpPr>
        <p:grpSpPr bwMode="auto">
          <a:xfrm>
            <a:off x="381000" y="1524000"/>
            <a:ext cx="8534400" cy="4419600"/>
            <a:chOff x="144" y="736"/>
            <a:chExt cx="5472" cy="3224"/>
          </a:xfrm>
        </p:grpSpPr>
        <p:sp>
          <p:nvSpPr>
            <p:cNvPr id="176132" name="Rectangle 4"/>
            <p:cNvSpPr>
              <a:spLocks noChangeArrowheads="1"/>
            </p:cNvSpPr>
            <p:nvPr/>
          </p:nvSpPr>
          <p:spPr bwMode="auto">
            <a:xfrm>
              <a:off x="1992" y="744"/>
              <a:ext cx="1776" cy="303"/>
            </a:xfrm>
            <a:prstGeom prst="rect">
              <a:avLst/>
            </a:prstGeom>
            <a:solidFill>
              <a:srgbClr val="C0C0C0"/>
            </a:solidFill>
            <a:ln w="28575">
              <a:solidFill>
                <a:schemeClr val="tx1"/>
              </a:solidFill>
              <a:miter lim="800000"/>
              <a:headEnd/>
              <a:tailEnd/>
            </a:ln>
            <a:effectLst/>
          </p:spPr>
          <p:txBody>
            <a:bodyPr wrap="none" anchor="ctr"/>
            <a:lstStyle/>
            <a:p>
              <a:endParaRPr lang="en-US"/>
            </a:p>
          </p:txBody>
        </p:sp>
        <p:sp>
          <p:nvSpPr>
            <p:cNvPr id="176133" name="Rectangle 5"/>
            <p:cNvSpPr>
              <a:spLocks noChangeArrowheads="1"/>
            </p:cNvSpPr>
            <p:nvPr/>
          </p:nvSpPr>
          <p:spPr bwMode="auto">
            <a:xfrm>
              <a:off x="1992" y="1160"/>
              <a:ext cx="1776" cy="303"/>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34" name="Rectangle 6"/>
            <p:cNvSpPr>
              <a:spLocks noChangeArrowheads="1"/>
            </p:cNvSpPr>
            <p:nvPr/>
          </p:nvSpPr>
          <p:spPr bwMode="auto">
            <a:xfrm>
              <a:off x="1992" y="1576"/>
              <a:ext cx="1776" cy="303"/>
            </a:xfrm>
            <a:prstGeom prst="rect">
              <a:avLst/>
            </a:prstGeom>
            <a:solidFill>
              <a:srgbClr val="C0C0C0"/>
            </a:solidFill>
            <a:ln w="28575">
              <a:solidFill>
                <a:schemeClr val="tx1"/>
              </a:solidFill>
              <a:miter lim="800000"/>
              <a:headEnd/>
              <a:tailEnd/>
            </a:ln>
            <a:effectLst/>
          </p:spPr>
          <p:txBody>
            <a:bodyPr wrap="none" anchor="ctr"/>
            <a:lstStyle/>
            <a:p>
              <a:endParaRPr lang="en-US"/>
            </a:p>
          </p:txBody>
        </p:sp>
        <p:sp>
          <p:nvSpPr>
            <p:cNvPr id="176135" name="Rectangle 7"/>
            <p:cNvSpPr>
              <a:spLocks noChangeArrowheads="1"/>
            </p:cNvSpPr>
            <p:nvPr/>
          </p:nvSpPr>
          <p:spPr bwMode="auto">
            <a:xfrm>
              <a:off x="1992" y="1993"/>
              <a:ext cx="1776" cy="30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36" name="Rectangle 8"/>
            <p:cNvSpPr>
              <a:spLocks noChangeArrowheads="1"/>
            </p:cNvSpPr>
            <p:nvPr/>
          </p:nvSpPr>
          <p:spPr bwMode="auto">
            <a:xfrm>
              <a:off x="1992" y="2409"/>
              <a:ext cx="1776" cy="302"/>
            </a:xfrm>
            <a:prstGeom prst="rect">
              <a:avLst/>
            </a:prstGeom>
            <a:solidFill>
              <a:srgbClr val="C0C0C0"/>
            </a:solidFill>
            <a:ln w="28575">
              <a:solidFill>
                <a:schemeClr val="tx1"/>
              </a:solidFill>
              <a:miter lim="800000"/>
              <a:headEnd/>
              <a:tailEnd/>
            </a:ln>
            <a:effectLst/>
          </p:spPr>
          <p:txBody>
            <a:bodyPr wrap="none" anchor="ctr"/>
            <a:lstStyle/>
            <a:p>
              <a:endParaRPr lang="en-US"/>
            </a:p>
          </p:txBody>
        </p:sp>
        <p:sp>
          <p:nvSpPr>
            <p:cNvPr id="176137" name="Rectangle 9"/>
            <p:cNvSpPr>
              <a:spLocks noChangeArrowheads="1"/>
            </p:cNvSpPr>
            <p:nvPr/>
          </p:nvSpPr>
          <p:spPr bwMode="auto">
            <a:xfrm>
              <a:off x="1992" y="2825"/>
              <a:ext cx="1776" cy="303"/>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38" name="Rectangle 10"/>
            <p:cNvSpPr>
              <a:spLocks noChangeArrowheads="1"/>
            </p:cNvSpPr>
            <p:nvPr/>
          </p:nvSpPr>
          <p:spPr bwMode="auto">
            <a:xfrm>
              <a:off x="1992" y="3241"/>
              <a:ext cx="1776" cy="303"/>
            </a:xfrm>
            <a:prstGeom prst="rect">
              <a:avLst/>
            </a:prstGeom>
            <a:solidFill>
              <a:srgbClr val="C0C0C0"/>
            </a:solidFill>
            <a:ln w="28575">
              <a:solidFill>
                <a:schemeClr val="tx1"/>
              </a:solidFill>
              <a:miter lim="800000"/>
              <a:headEnd/>
              <a:tailEnd/>
            </a:ln>
            <a:effectLst/>
          </p:spPr>
          <p:txBody>
            <a:bodyPr wrap="none" anchor="ctr"/>
            <a:lstStyle/>
            <a:p>
              <a:endParaRPr lang="en-US"/>
            </a:p>
          </p:txBody>
        </p:sp>
        <p:sp>
          <p:nvSpPr>
            <p:cNvPr id="176139" name="Rectangle 11"/>
            <p:cNvSpPr>
              <a:spLocks noChangeArrowheads="1"/>
            </p:cNvSpPr>
            <p:nvPr/>
          </p:nvSpPr>
          <p:spPr bwMode="auto">
            <a:xfrm>
              <a:off x="1992" y="3657"/>
              <a:ext cx="1776" cy="303"/>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40" name="Text Box 12"/>
            <p:cNvSpPr txBox="1">
              <a:spLocks noChangeArrowheads="1"/>
            </p:cNvSpPr>
            <p:nvPr/>
          </p:nvSpPr>
          <p:spPr bwMode="auto">
            <a:xfrm>
              <a:off x="2064" y="800"/>
              <a:ext cx="1632" cy="215"/>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1.RECOGNITION</a:t>
              </a:r>
            </a:p>
          </p:txBody>
        </p:sp>
        <p:sp>
          <p:nvSpPr>
            <p:cNvPr id="176141" name="Text Box 13"/>
            <p:cNvSpPr txBox="1">
              <a:spLocks noChangeArrowheads="1"/>
            </p:cNvSpPr>
            <p:nvPr/>
          </p:nvSpPr>
          <p:spPr bwMode="auto">
            <a:xfrm>
              <a:off x="2064" y="1215"/>
              <a:ext cx="1632" cy="200"/>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A RECORD RECOGNITION</a:t>
              </a:r>
            </a:p>
          </p:txBody>
        </p:sp>
        <p:sp>
          <p:nvSpPr>
            <p:cNvPr id="176142" name="Text Box 14"/>
            <p:cNvSpPr txBox="1">
              <a:spLocks noChangeArrowheads="1"/>
            </p:cNvSpPr>
            <p:nvPr/>
          </p:nvSpPr>
          <p:spPr bwMode="auto">
            <a:xfrm>
              <a:off x="2064" y="1638"/>
              <a:ext cx="1632" cy="21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2. INVESTIGATION</a:t>
              </a:r>
            </a:p>
          </p:txBody>
        </p:sp>
        <p:sp>
          <p:nvSpPr>
            <p:cNvPr id="176143" name="Text Box 15"/>
            <p:cNvSpPr txBox="1">
              <a:spLocks noChangeArrowheads="1"/>
            </p:cNvSpPr>
            <p:nvPr/>
          </p:nvSpPr>
          <p:spPr bwMode="auto">
            <a:xfrm>
              <a:off x="2064" y="2003"/>
              <a:ext cx="1632" cy="33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A RECORD INVESTIGATION RESULTS</a:t>
              </a:r>
            </a:p>
          </p:txBody>
        </p:sp>
        <p:sp>
          <p:nvSpPr>
            <p:cNvPr id="176144" name="Text Box 16"/>
            <p:cNvSpPr txBox="1">
              <a:spLocks noChangeArrowheads="1"/>
            </p:cNvSpPr>
            <p:nvPr/>
          </p:nvSpPr>
          <p:spPr bwMode="auto">
            <a:xfrm>
              <a:off x="2064" y="2472"/>
              <a:ext cx="1632" cy="215"/>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3. ACTION</a:t>
              </a:r>
            </a:p>
          </p:txBody>
        </p:sp>
        <p:sp>
          <p:nvSpPr>
            <p:cNvPr id="176145" name="Text Box 17"/>
            <p:cNvSpPr txBox="1">
              <a:spLocks noChangeArrowheads="1"/>
            </p:cNvSpPr>
            <p:nvPr/>
          </p:nvSpPr>
          <p:spPr bwMode="auto">
            <a:xfrm>
              <a:off x="2064" y="2893"/>
              <a:ext cx="1632" cy="200"/>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A RECORD ACTION</a:t>
              </a:r>
            </a:p>
          </p:txBody>
        </p:sp>
        <p:sp>
          <p:nvSpPr>
            <p:cNvPr id="176146" name="Text Box 18"/>
            <p:cNvSpPr txBox="1">
              <a:spLocks noChangeArrowheads="1"/>
            </p:cNvSpPr>
            <p:nvPr/>
          </p:nvSpPr>
          <p:spPr bwMode="auto">
            <a:xfrm>
              <a:off x="2064" y="3296"/>
              <a:ext cx="1632" cy="21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4. DISPOSITION</a:t>
              </a:r>
            </a:p>
          </p:txBody>
        </p:sp>
        <p:sp>
          <p:nvSpPr>
            <p:cNvPr id="176147" name="Text Box 19"/>
            <p:cNvSpPr txBox="1">
              <a:spLocks noChangeArrowheads="1"/>
            </p:cNvSpPr>
            <p:nvPr/>
          </p:nvSpPr>
          <p:spPr bwMode="auto">
            <a:xfrm>
              <a:off x="2064" y="3717"/>
              <a:ext cx="1632" cy="199"/>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600">
                  <a:latin typeface="Trebuchet MS" pitchFamily="34" charset="0"/>
                  <a:ea typeface="Arial Unicode MS" pitchFamily="34" charset="-128"/>
                  <a:cs typeface="Arial Unicode MS" pitchFamily="34" charset="-128"/>
                </a:rPr>
                <a:t>A RECORD DISPOSITION</a:t>
              </a:r>
            </a:p>
          </p:txBody>
        </p:sp>
        <p:sp>
          <p:nvSpPr>
            <p:cNvPr id="176148" name="Rectangle 20"/>
            <p:cNvSpPr>
              <a:spLocks noChangeArrowheads="1"/>
            </p:cNvSpPr>
            <p:nvPr/>
          </p:nvSpPr>
          <p:spPr bwMode="auto">
            <a:xfrm>
              <a:off x="4368" y="736"/>
              <a:ext cx="1248" cy="3224"/>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49" name="Text Box 21"/>
            <p:cNvSpPr txBox="1">
              <a:spLocks noChangeArrowheads="1"/>
            </p:cNvSpPr>
            <p:nvPr/>
          </p:nvSpPr>
          <p:spPr bwMode="auto">
            <a:xfrm>
              <a:off x="4392" y="768"/>
              <a:ext cx="1200" cy="21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(D) CLASSIFY</a:t>
              </a:r>
            </a:p>
          </p:txBody>
        </p:sp>
        <p:sp>
          <p:nvSpPr>
            <p:cNvPr id="176150" name="Rectangle 22"/>
            <p:cNvSpPr>
              <a:spLocks noChangeArrowheads="1"/>
            </p:cNvSpPr>
            <p:nvPr/>
          </p:nvSpPr>
          <p:spPr bwMode="auto">
            <a:xfrm>
              <a:off x="4424" y="960"/>
              <a:ext cx="1128" cy="2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76151" name="Text Box 23"/>
            <p:cNvSpPr txBox="1">
              <a:spLocks noChangeArrowheads="1"/>
            </p:cNvSpPr>
            <p:nvPr/>
          </p:nvSpPr>
          <p:spPr bwMode="auto">
            <a:xfrm>
              <a:off x="4480" y="976"/>
              <a:ext cx="1008" cy="296"/>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CLASSIFY RECOGNITION</a:t>
              </a:r>
            </a:p>
          </p:txBody>
        </p:sp>
        <p:cxnSp>
          <p:nvCxnSpPr>
            <p:cNvPr id="176152" name="AutoShape 24"/>
            <p:cNvCxnSpPr>
              <a:cxnSpLocks noChangeShapeType="1"/>
              <a:stCxn id="176133" idx="3"/>
              <a:endCxn id="176150" idx="1"/>
            </p:cNvCxnSpPr>
            <p:nvPr/>
          </p:nvCxnSpPr>
          <p:spPr bwMode="auto">
            <a:xfrm flipV="1">
              <a:off x="3768" y="1104"/>
              <a:ext cx="656" cy="208"/>
            </a:xfrm>
            <a:prstGeom prst="straightConnector1">
              <a:avLst/>
            </a:prstGeom>
            <a:noFill/>
            <a:ln w="9525">
              <a:solidFill>
                <a:schemeClr val="tx1"/>
              </a:solidFill>
              <a:round/>
              <a:headEnd type="triangle" w="med" len="med"/>
              <a:tailEnd/>
            </a:ln>
            <a:effectLst/>
          </p:spPr>
        </p:cxnSp>
        <p:cxnSp>
          <p:nvCxnSpPr>
            <p:cNvPr id="176153" name="AutoShape 25"/>
            <p:cNvCxnSpPr>
              <a:cxnSpLocks noChangeShapeType="1"/>
              <a:stCxn id="176132" idx="3"/>
              <a:endCxn id="176150" idx="1"/>
            </p:cNvCxnSpPr>
            <p:nvPr/>
          </p:nvCxnSpPr>
          <p:spPr bwMode="auto">
            <a:xfrm>
              <a:off x="3777" y="896"/>
              <a:ext cx="647" cy="208"/>
            </a:xfrm>
            <a:prstGeom prst="straightConnector1">
              <a:avLst/>
            </a:prstGeom>
            <a:noFill/>
            <a:ln w="9525">
              <a:solidFill>
                <a:schemeClr val="tx1"/>
              </a:solidFill>
              <a:round/>
              <a:headEnd/>
              <a:tailEnd type="triangle" w="med" len="med"/>
            </a:ln>
            <a:effectLst/>
          </p:spPr>
        </p:cxnSp>
        <p:sp>
          <p:nvSpPr>
            <p:cNvPr id="176154" name="Rectangle 26"/>
            <p:cNvSpPr>
              <a:spLocks noChangeArrowheads="1"/>
            </p:cNvSpPr>
            <p:nvPr/>
          </p:nvSpPr>
          <p:spPr bwMode="auto">
            <a:xfrm>
              <a:off x="4424" y="1752"/>
              <a:ext cx="1128" cy="36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76155" name="Text Box 27"/>
            <p:cNvSpPr txBox="1">
              <a:spLocks noChangeArrowheads="1"/>
            </p:cNvSpPr>
            <p:nvPr/>
          </p:nvSpPr>
          <p:spPr bwMode="auto">
            <a:xfrm>
              <a:off x="4480" y="1759"/>
              <a:ext cx="1008" cy="41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CLASSIFY INVESTIGATION RESULTS</a:t>
              </a:r>
            </a:p>
          </p:txBody>
        </p:sp>
        <p:cxnSp>
          <p:nvCxnSpPr>
            <p:cNvPr id="176156" name="AutoShape 28"/>
            <p:cNvCxnSpPr>
              <a:cxnSpLocks noChangeShapeType="1"/>
              <a:stCxn id="176134" idx="3"/>
              <a:endCxn id="176154" idx="1"/>
            </p:cNvCxnSpPr>
            <p:nvPr/>
          </p:nvCxnSpPr>
          <p:spPr bwMode="auto">
            <a:xfrm>
              <a:off x="3777" y="1728"/>
              <a:ext cx="647" cy="208"/>
            </a:xfrm>
            <a:prstGeom prst="straightConnector1">
              <a:avLst/>
            </a:prstGeom>
            <a:noFill/>
            <a:ln w="9525">
              <a:solidFill>
                <a:schemeClr val="tx1"/>
              </a:solidFill>
              <a:round/>
              <a:headEnd/>
              <a:tailEnd type="triangle" w="med" len="med"/>
            </a:ln>
            <a:effectLst/>
          </p:spPr>
        </p:cxnSp>
        <p:cxnSp>
          <p:nvCxnSpPr>
            <p:cNvPr id="176157" name="AutoShape 29"/>
            <p:cNvCxnSpPr>
              <a:cxnSpLocks noChangeShapeType="1"/>
              <a:stCxn id="176154" idx="1"/>
              <a:endCxn id="176135" idx="3"/>
            </p:cNvCxnSpPr>
            <p:nvPr/>
          </p:nvCxnSpPr>
          <p:spPr bwMode="auto">
            <a:xfrm flipH="1">
              <a:off x="3768" y="1936"/>
              <a:ext cx="656" cy="208"/>
            </a:xfrm>
            <a:prstGeom prst="straightConnector1">
              <a:avLst/>
            </a:prstGeom>
            <a:noFill/>
            <a:ln w="9525">
              <a:solidFill>
                <a:schemeClr val="tx1"/>
              </a:solidFill>
              <a:round/>
              <a:headEnd/>
              <a:tailEnd type="triangle" w="med" len="med"/>
            </a:ln>
            <a:effectLst/>
          </p:spPr>
        </p:cxnSp>
        <p:sp>
          <p:nvSpPr>
            <p:cNvPr id="176158" name="Rectangle 30"/>
            <p:cNvSpPr>
              <a:spLocks noChangeArrowheads="1"/>
            </p:cNvSpPr>
            <p:nvPr/>
          </p:nvSpPr>
          <p:spPr bwMode="auto">
            <a:xfrm>
              <a:off x="4424" y="2616"/>
              <a:ext cx="1128" cy="2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76159" name="Text Box 31"/>
            <p:cNvSpPr txBox="1">
              <a:spLocks noChangeArrowheads="1"/>
            </p:cNvSpPr>
            <p:nvPr/>
          </p:nvSpPr>
          <p:spPr bwMode="auto">
            <a:xfrm>
              <a:off x="4480" y="2683"/>
              <a:ext cx="1007" cy="181"/>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CLASSIFY ACTON</a:t>
              </a:r>
            </a:p>
          </p:txBody>
        </p:sp>
        <p:cxnSp>
          <p:nvCxnSpPr>
            <p:cNvPr id="176160" name="AutoShape 32"/>
            <p:cNvCxnSpPr>
              <a:cxnSpLocks noChangeShapeType="1"/>
              <a:stCxn id="176136" idx="3"/>
              <a:endCxn id="176158" idx="1"/>
            </p:cNvCxnSpPr>
            <p:nvPr/>
          </p:nvCxnSpPr>
          <p:spPr bwMode="auto">
            <a:xfrm>
              <a:off x="3777" y="2560"/>
              <a:ext cx="647" cy="200"/>
            </a:xfrm>
            <a:prstGeom prst="straightConnector1">
              <a:avLst/>
            </a:prstGeom>
            <a:noFill/>
            <a:ln w="9525">
              <a:solidFill>
                <a:schemeClr val="tx1"/>
              </a:solidFill>
              <a:round/>
              <a:headEnd/>
              <a:tailEnd type="triangle" w="med" len="med"/>
            </a:ln>
            <a:effectLst/>
          </p:spPr>
        </p:cxnSp>
        <p:cxnSp>
          <p:nvCxnSpPr>
            <p:cNvPr id="176161" name="AutoShape 33"/>
            <p:cNvCxnSpPr>
              <a:cxnSpLocks noChangeShapeType="1"/>
              <a:stCxn id="176158" idx="1"/>
              <a:endCxn id="176137" idx="3"/>
            </p:cNvCxnSpPr>
            <p:nvPr/>
          </p:nvCxnSpPr>
          <p:spPr bwMode="auto">
            <a:xfrm flipH="1">
              <a:off x="3768" y="2760"/>
              <a:ext cx="656" cy="217"/>
            </a:xfrm>
            <a:prstGeom prst="straightConnector1">
              <a:avLst/>
            </a:prstGeom>
            <a:noFill/>
            <a:ln w="9525">
              <a:solidFill>
                <a:schemeClr val="tx1"/>
              </a:solidFill>
              <a:round/>
              <a:headEnd/>
              <a:tailEnd type="triangle" w="med" len="med"/>
            </a:ln>
            <a:effectLst/>
          </p:spPr>
        </p:cxnSp>
        <p:sp>
          <p:nvSpPr>
            <p:cNvPr id="176162" name="Rectangle 34"/>
            <p:cNvSpPr>
              <a:spLocks noChangeArrowheads="1"/>
            </p:cNvSpPr>
            <p:nvPr/>
          </p:nvSpPr>
          <p:spPr bwMode="auto">
            <a:xfrm>
              <a:off x="4424" y="3456"/>
              <a:ext cx="1128" cy="2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76163" name="Text Box 35"/>
            <p:cNvSpPr txBox="1">
              <a:spLocks noChangeArrowheads="1"/>
            </p:cNvSpPr>
            <p:nvPr/>
          </p:nvSpPr>
          <p:spPr bwMode="auto">
            <a:xfrm>
              <a:off x="4480" y="3472"/>
              <a:ext cx="1008" cy="297"/>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CLASSIFY RECOGNITION</a:t>
              </a:r>
            </a:p>
          </p:txBody>
        </p:sp>
        <p:cxnSp>
          <p:nvCxnSpPr>
            <p:cNvPr id="176164" name="AutoShape 36"/>
            <p:cNvCxnSpPr>
              <a:cxnSpLocks noChangeShapeType="1"/>
              <a:stCxn id="176138" idx="3"/>
              <a:endCxn id="176162" idx="1"/>
            </p:cNvCxnSpPr>
            <p:nvPr/>
          </p:nvCxnSpPr>
          <p:spPr bwMode="auto">
            <a:xfrm>
              <a:off x="3777" y="3393"/>
              <a:ext cx="647" cy="207"/>
            </a:xfrm>
            <a:prstGeom prst="straightConnector1">
              <a:avLst/>
            </a:prstGeom>
            <a:noFill/>
            <a:ln w="9525">
              <a:solidFill>
                <a:schemeClr val="tx1"/>
              </a:solidFill>
              <a:round/>
              <a:headEnd/>
              <a:tailEnd type="triangle" w="med" len="med"/>
            </a:ln>
            <a:effectLst/>
          </p:spPr>
        </p:cxnSp>
        <p:cxnSp>
          <p:nvCxnSpPr>
            <p:cNvPr id="176165" name="AutoShape 37"/>
            <p:cNvCxnSpPr>
              <a:cxnSpLocks noChangeShapeType="1"/>
              <a:stCxn id="176162" idx="1"/>
              <a:endCxn id="176139" idx="3"/>
            </p:cNvCxnSpPr>
            <p:nvPr/>
          </p:nvCxnSpPr>
          <p:spPr bwMode="auto">
            <a:xfrm flipH="1">
              <a:off x="3768" y="3600"/>
              <a:ext cx="656" cy="209"/>
            </a:xfrm>
            <a:prstGeom prst="straightConnector1">
              <a:avLst/>
            </a:prstGeom>
            <a:noFill/>
            <a:ln w="9525">
              <a:solidFill>
                <a:schemeClr val="tx1"/>
              </a:solidFill>
              <a:round/>
              <a:headEnd/>
              <a:tailEnd type="triangle" w="med" len="med"/>
            </a:ln>
            <a:effectLst/>
          </p:spPr>
        </p:cxnSp>
        <p:sp>
          <p:nvSpPr>
            <p:cNvPr id="176166" name="Rectangle 38"/>
            <p:cNvSpPr>
              <a:spLocks noChangeArrowheads="1"/>
            </p:cNvSpPr>
            <p:nvPr/>
          </p:nvSpPr>
          <p:spPr bwMode="auto">
            <a:xfrm>
              <a:off x="144" y="736"/>
              <a:ext cx="1248" cy="3224"/>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76167" name="Text Box 39"/>
            <p:cNvSpPr txBox="1">
              <a:spLocks noChangeArrowheads="1"/>
            </p:cNvSpPr>
            <p:nvPr/>
          </p:nvSpPr>
          <p:spPr bwMode="auto">
            <a:xfrm>
              <a:off x="168" y="768"/>
              <a:ext cx="1200" cy="364"/>
            </a:xfrm>
            <a:prstGeom prst="rect">
              <a:avLst/>
            </a:prstGeom>
            <a:noFill/>
            <a:ln w="9525">
              <a:noFill/>
              <a:miter lim="800000"/>
              <a:headEnd/>
              <a:tailEnd/>
            </a:ln>
            <a:effectLst/>
          </p:spPr>
          <p:txBody>
            <a:bodyPr>
              <a:spAutoFit/>
            </a:bodyPr>
            <a:lstStyle/>
            <a:p>
              <a:pPr algn="ctr" eaLnBrk="0" hangingPunct="0">
                <a:lnSpc>
                  <a:spcPct val="74000"/>
                </a:lnSpc>
                <a:spcBef>
                  <a:spcPct val="50000"/>
                </a:spcBef>
                <a:buClr>
                  <a:srgbClr val="000000"/>
                </a:buClr>
                <a:buSzPct val="100000"/>
                <a:buFont typeface="Times New Roman" pitchFamily="18" charset="0"/>
                <a:buNone/>
              </a:pPr>
              <a:r>
                <a:rPr lang="en-US">
                  <a:latin typeface="Trebuchet MS" pitchFamily="34" charset="0"/>
                  <a:ea typeface="Arial Unicode MS" pitchFamily="34" charset="-128"/>
                  <a:cs typeface="Arial Unicode MS" pitchFamily="34" charset="-128"/>
                </a:rPr>
                <a:t>(C) IDENTIFY IMPACT</a:t>
              </a:r>
            </a:p>
          </p:txBody>
        </p:sp>
        <p:cxnSp>
          <p:nvCxnSpPr>
            <p:cNvPr id="176168" name="AutoShape 40"/>
            <p:cNvCxnSpPr>
              <a:cxnSpLocks noChangeShapeType="1"/>
              <a:stCxn id="176132" idx="2"/>
              <a:endCxn id="176133" idx="0"/>
            </p:cNvCxnSpPr>
            <p:nvPr/>
          </p:nvCxnSpPr>
          <p:spPr bwMode="auto">
            <a:xfrm>
              <a:off x="2880" y="1056"/>
              <a:ext cx="0" cy="104"/>
            </a:xfrm>
            <a:prstGeom prst="straightConnector1">
              <a:avLst/>
            </a:prstGeom>
            <a:noFill/>
            <a:ln w="9525">
              <a:solidFill>
                <a:schemeClr val="tx1"/>
              </a:solidFill>
              <a:round/>
              <a:headEnd/>
              <a:tailEnd type="triangle" w="med" len="med"/>
            </a:ln>
            <a:effectLst/>
          </p:spPr>
        </p:cxnSp>
        <p:cxnSp>
          <p:nvCxnSpPr>
            <p:cNvPr id="176169" name="AutoShape 41"/>
            <p:cNvCxnSpPr>
              <a:cxnSpLocks noChangeShapeType="1"/>
              <a:stCxn id="176133" idx="2"/>
              <a:endCxn id="176134" idx="0"/>
            </p:cNvCxnSpPr>
            <p:nvPr/>
          </p:nvCxnSpPr>
          <p:spPr bwMode="auto">
            <a:xfrm>
              <a:off x="2880" y="1463"/>
              <a:ext cx="0" cy="104"/>
            </a:xfrm>
            <a:prstGeom prst="straightConnector1">
              <a:avLst/>
            </a:prstGeom>
            <a:noFill/>
            <a:ln w="9525">
              <a:solidFill>
                <a:schemeClr val="tx1"/>
              </a:solidFill>
              <a:round/>
              <a:headEnd/>
              <a:tailEnd type="triangle" w="med" len="med"/>
            </a:ln>
            <a:effectLst/>
          </p:spPr>
        </p:cxnSp>
        <p:cxnSp>
          <p:nvCxnSpPr>
            <p:cNvPr id="176170" name="AutoShape 42"/>
            <p:cNvCxnSpPr>
              <a:cxnSpLocks noChangeShapeType="1"/>
              <a:stCxn id="176134" idx="2"/>
              <a:endCxn id="176143" idx="0"/>
            </p:cNvCxnSpPr>
            <p:nvPr/>
          </p:nvCxnSpPr>
          <p:spPr bwMode="auto">
            <a:xfrm>
              <a:off x="2880" y="1888"/>
              <a:ext cx="0" cy="116"/>
            </a:xfrm>
            <a:prstGeom prst="straightConnector1">
              <a:avLst/>
            </a:prstGeom>
            <a:noFill/>
            <a:ln w="9525">
              <a:solidFill>
                <a:schemeClr val="tx1"/>
              </a:solidFill>
              <a:round/>
              <a:headEnd/>
              <a:tailEnd type="triangle" w="med" len="med"/>
            </a:ln>
            <a:effectLst/>
          </p:spPr>
        </p:cxnSp>
        <p:cxnSp>
          <p:nvCxnSpPr>
            <p:cNvPr id="176171" name="AutoShape 43"/>
            <p:cNvCxnSpPr>
              <a:cxnSpLocks noChangeShapeType="1"/>
              <a:stCxn id="176143" idx="2"/>
              <a:endCxn id="176136" idx="0"/>
            </p:cNvCxnSpPr>
            <p:nvPr/>
          </p:nvCxnSpPr>
          <p:spPr bwMode="auto">
            <a:xfrm>
              <a:off x="2880" y="2290"/>
              <a:ext cx="0" cy="110"/>
            </a:xfrm>
            <a:prstGeom prst="straightConnector1">
              <a:avLst/>
            </a:prstGeom>
            <a:noFill/>
            <a:ln w="9525">
              <a:solidFill>
                <a:schemeClr val="tx1"/>
              </a:solidFill>
              <a:round/>
              <a:headEnd/>
              <a:tailEnd type="triangle" w="med" len="med"/>
            </a:ln>
            <a:effectLst/>
          </p:spPr>
        </p:cxnSp>
        <p:cxnSp>
          <p:nvCxnSpPr>
            <p:cNvPr id="176172" name="AutoShape 44"/>
            <p:cNvCxnSpPr>
              <a:cxnSpLocks noChangeShapeType="1"/>
              <a:stCxn id="176136" idx="2"/>
              <a:endCxn id="176137" idx="0"/>
            </p:cNvCxnSpPr>
            <p:nvPr/>
          </p:nvCxnSpPr>
          <p:spPr bwMode="auto">
            <a:xfrm>
              <a:off x="2880" y="2720"/>
              <a:ext cx="0" cy="105"/>
            </a:xfrm>
            <a:prstGeom prst="straightConnector1">
              <a:avLst/>
            </a:prstGeom>
            <a:noFill/>
            <a:ln w="9525">
              <a:solidFill>
                <a:schemeClr val="tx1"/>
              </a:solidFill>
              <a:round/>
              <a:headEnd/>
              <a:tailEnd type="triangle" w="med" len="med"/>
            </a:ln>
            <a:effectLst/>
          </p:spPr>
        </p:cxnSp>
        <p:cxnSp>
          <p:nvCxnSpPr>
            <p:cNvPr id="176173" name="AutoShape 45"/>
            <p:cNvCxnSpPr>
              <a:cxnSpLocks noChangeShapeType="1"/>
              <a:stCxn id="176137" idx="2"/>
              <a:endCxn id="176138" idx="0"/>
            </p:cNvCxnSpPr>
            <p:nvPr/>
          </p:nvCxnSpPr>
          <p:spPr bwMode="auto">
            <a:xfrm>
              <a:off x="2880" y="3128"/>
              <a:ext cx="0" cy="104"/>
            </a:xfrm>
            <a:prstGeom prst="straightConnector1">
              <a:avLst/>
            </a:prstGeom>
            <a:noFill/>
            <a:ln w="9525">
              <a:solidFill>
                <a:schemeClr val="tx1"/>
              </a:solidFill>
              <a:round/>
              <a:headEnd/>
              <a:tailEnd type="triangle" w="med" len="med"/>
            </a:ln>
            <a:effectLst/>
          </p:spPr>
        </p:cxnSp>
        <p:cxnSp>
          <p:nvCxnSpPr>
            <p:cNvPr id="176174" name="AutoShape 46"/>
            <p:cNvCxnSpPr>
              <a:cxnSpLocks noChangeShapeType="1"/>
              <a:stCxn id="176138" idx="2"/>
              <a:endCxn id="176139" idx="0"/>
            </p:cNvCxnSpPr>
            <p:nvPr/>
          </p:nvCxnSpPr>
          <p:spPr bwMode="auto">
            <a:xfrm>
              <a:off x="2880" y="3553"/>
              <a:ext cx="0" cy="104"/>
            </a:xfrm>
            <a:prstGeom prst="straightConnector1">
              <a:avLst/>
            </a:prstGeom>
            <a:noFill/>
            <a:ln w="9525">
              <a:solidFill>
                <a:schemeClr val="tx1"/>
              </a:solidFill>
              <a:round/>
              <a:headEnd/>
              <a:tailEnd type="triangle" w="med" len="med"/>
            </a:ln>
            <a:effectLst/>
          </p:spPr>
        </p:cxnSp>
        <p:cxnSp>
          <p:nvCxnSpPr>
            <p:cNvPr id="176175" name="AutoShape 47"/>
            <p:cNvCxnSpPr>
              <a:cxnSpLocks noChangeShapeType="1"/>
              <a:stCxn id="176132" idx="1"/>
              <a:endCxn id="176133" idx="1"/>
            </p:cNvCxnSpPr>
            <p:nvPr/>
          </p:nvCxnSpPr>
          <p:spPr bwMode="auto">
            <a:xfrm rot="10800000" flipH="1" flipV="1">
              <a:off x="1983" y="896"/>
              <a:ext cx="9" cy="416"/>
            </a:xfrm>
            <a:prstGeom prst="curvedConnector3">
              <a:avLst>
                <a:gd name="adj1" fmla="val -8555560"/>
              </a:avLst>
            </a:prstGeom>
            <a:noFill/>
            <a:ln w="9525">
              <a:solidFill>
                <a:schemeClr val="tx1"/>
              </a:solidFill>
              <a:round/>
              <a:headEnd/>
              <a:tailEnd type="triangle" w="med" len="med"/>
            </a:ln>
            <a:effectLst/>
          </p:spPr>
        </p:cxnSp>
        <p:cxnSp>
          <p:nvCxnSpPr>
            <p:cNvPr id="176176" name="AutoShape 48"/>
            <p:cNvCxnSpPr>
              <a:cxnSpLocks noChangeShapeType="1"/>
              <a:stCxn id="176134" idx="1"/>
              <a:endCxn id="176135" idx="1"/>
            </p:cNvCxnSpPr>
            <p:nvPr/>
          </p:nvCxnSpPr>
          <p:spPr bwMode="auto">
            <a:xfrm rot="10800000" flipH="1" flipV="1">
              <a:off x="1983" y="1728"/>
              <a:ext cx="9" cy="416"/>
            </a:xfrm>
            <a:prstGeom prst="curvedConnector3">
              <a:avLst>
                <a:gd name="adj1" fmla="val -8455560"/>
              </a:avLst>
            </a:prstGeom>
            <a:noFill/>
            <a:ln w="9525">
              <a:solidFill>
                <a:schemeClr val="tx1"/>
              </a:solidFill>
              <a:round/>
              <a:headEnd/>
              <a:tailEnd type="triangle" w="med" len="med"/>
            </a:ln>
            <a:effectLst/>
          </p:spPr>
        </p:cxnSp>
        <p:cxnSp>
          <p:nvCxnSpPr>
            <p:cNvPr id="176177" name="AutoShape 49"/>
            <p:cNvCxnSpPr>
              <a:cxnSpLocks noChangeShapeType="1"/>
              <a:stCxn id="176136" idx="1"/>
              <a:endCxn id="176137" idx="1"/>
            </p:cNvCxnSpPr>
            <p:nvPr/>
          </p:nvCxnSpPr>
          <p:spPr bwMode="auto">
            <a:xfrm rot="10800000" flipH="1" flipV="1">
              <a:off x="1983" y="2560"/>
              <a:ext cx="9" cy="417"/>
            </a:xfrm>
            <a:prstGeom prst="curvedConnector3">
              <a:avLst>
                <a:gd name="adj1" fmla="val -8477782"/>
              </a:avLst>
            </a:prstGeom>
            <a:noFill/>
            <a:ln w="9525">
              <a:solidFill>
                <a:schemeClr val="tx1"/>
              </a:solidFill>
              <a:round/>
              <a:headEnd/>
              <a:tailEnd type="triangle" w="med" len="med"/>
            </a:ln>
            <a:effectLst/>
          </p:spPr>
        </p:cxnSp>
        <p:cxnSp>
          <p:nvCxnSpPr>
            <p:cNvPr id="176178" name="AutoShape 50"/>
            <p:cNvCxnSpPr>
              <a:cxnSpLocks noChangeShapeType="1"/>
              <a:stCxn id="176138" idx="1"/>
              <a:endCxn id="176139" idx="1"/>
            </p:cNvCxnSpPr>
            <p:nvPr/>
          </p:nvCxnSpPr>
          <p:spPr bwMode="auto">
            <a:xfrm rot="10800000" flipH="1" flipV="1">
              <a:off x="1983" y="3393"/>
              <a:ext cx="9" cy="416"/>
            </a:xfrm>
            <a:prstGeom prst="curvedConnector3">
              <a:avLst>
                <a:gd name="adj1" fmla="val -8833338"/>
              </a:avLst>
            </a:prstGeom>
            <a:noFill/>
            <a:ln w="9525">
              <a:solidFill>
                <a:schemeClr val="tx1"/>
              </a:solidFill>
              <a:round/>
              <a:headEnd/>
              <a:tailEnd type="triangle" w="med" len="med"/>
            </a:ln>
            <a:effectLst/>
          </p:spPr>
        </p:cxn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a:t>
            </a:r>
          </a:p>
        </p:txBody>
      </p:sp>
      <p:sp>
        <p:nvSpPr>
          <p:cNvPr id="178179" name="Rectangle 3"/>
          <p:cNvSpPr>
            <a:spLocks noGrp="1"/>
          </p:cNvSpPr>
          <p:nvPr>
            <p:ph type="body" idx="1"/>
          </p:nvPr>
        </p:nvSpPr>
        <p:spPr>
          <a:xfrm>
            <a:off x="228600" y="1295400"/>
            <a:ext cx="8674100" cy="304800"/>
          </a:xfrm>
          <a:ln/>
        </p:spPr>
        <p:txBody>
          <a:bodyPr lIns="0" tIns="0" rIns="0" bIns="0"/>
          <a:lstStyle/>
          <a:p>
            <a:pPr marL="228600" indent="-228600">
              <a:lnSpc>
                <a:spcPct val="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t>Sample Recognition Classification Scheme – Project Activity</a:t>
            </a:r>
          </a:p>
        </p:txBody>
      </p:sp>
      <p:graphicFrame>
        <p:nvGraphicFramePr>
          <p:cNvPr id="178180" name="Group 4"/>
          <p:cNvGraphicFramePr>
            <a:graphicFrameLocks noGrp="1"/>
          </p:cNvGraphicFramePr>
          <p:nvPr/>
        </p:nvGraphicFramePr>
        <p:xfrm>
          <a:off x="990600" y="2362200"/>
          <a:ext cx="7162800" cy="3184527"/>
        </p:xfrm>
        <a:graphic>
          <a:graphicData uri="http://schemas.openxmlformats.org/drawingml/2006/table">
            <a:tbl>
              <a:tblPr/>
              <a:tblGrid>
                <a:gridCol w="1524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Gill Sans MT" pitchFamily="34" charset="0"/>
                        </a:rPr>
                        <a:t>Category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Gill Sans MT" pitchFamily="34" charset="0"/>
                        </a:rPr>
                        <a:t>Compliance required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Gill Sans MT" pitchFamily="34" charset="0"/>
                        </a:rPr>
                        <a:t>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a:ln>
                            <a:noFill/>
                          </a:ln>
                          <a:solidFill>
                            <a:schemeClr val="tx1"/>
                          </a:solidFill>
                          <a:effectLst/>
                          <a:latin typeface="Gill Sans MT" pitchFamily="34" charset="0"/>
                        </a:rPr>
                        <a:t>Classification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20675">
                <a:tc rowSpan="9">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400" b="0" i="0" u="none" strike="noStrike" cap="none" normalizeH="0" baseline="0">
                        <a:ln>
                          <a:noFill/>
                        </a:ln>
                        <a:solidFill>
                          <a:schemeClr val="tx1"/>
                        </a:solidFill>
                        <a:effectLst/>
                        <a:latin typeface="Gill Sans MT"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Analysis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Review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Audit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Inspection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Code/Compile/Assemble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0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Testing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Validation/qualification Testing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6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Support/Operational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90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Mandatory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RR190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Gill Sans MT" pitchFamily="34" charset="0"/>
                        </a:rPr>
                        <a:t>Walk-through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78229" name="Oval 53"/>
          <p:cNvSpPr>
            <a:spLocks noChangeArrowheads="1"/>
          </p:cNvSpPr>
          <p:nvPr/>
        </p:nvSpPr>
        <p:spPr bwMode="auto">
          <a:xfrm>
            <a:off x="2946400" y="5181600"/>
            <a:ext cx="1143000" cy="457200"/>
          </a:xfrm>
          <a:prstGeom prst="ellipse">
            <a:avLst/>
          </a:prstGeom>
          <a:noFill/>
          <a:ln w="9525">
            <a:solidFill>
              <a:schemeClr val="tx1"/>
            </a:solidFill>
            <a:round/>
            <a:headEnd/>
            <a:tailEnd/>
          </a:ln>
          <a:effectLst/>
        </p:spPr>
        <p:txBody>
          <a:bodyPr wrap="none" anchor="ctr"/>
          <a:lstStyle/>
          <a:p>
            <a:endParaRPr lang="en-US"/>
          </a:p>
        </p:txBody>
      </p:sp>
      <p:sp>
        <p:nvSpPr>
          <p:cNvPr id="178230" name="Line 54"/>
          <p:cNvSpPr>
            <a:spLocks noChangeShapeType="1"/>
          </p:cNvSpPr>
          <p:nvPr/>
        </p:nvSpPr>
        <p:spPr bwMode="auto">
          <a:xfrm flipH="1">
            <a:off x="2590800" y="5562600"/>
            <a:ext cx="457200" cy="304800"/>
          </a:xfrm>
          <a:prstGeom prst="line">
            <a:avLst/>
          </a:prstGeom>
          <a:noFill/>
          <a:ln w="28575">
            <a:solidFill>
              <a:schemeClr val="tx1"/>
            </a:solidFill>
            <a:round/>
            <a:headEnd/>
            <a:tailEnd type="triangle" w="med" len="med"/>
          </a:ln>
          <a:effectLst/>
        </p:spPr>
        <p:txBody>
          <a:bodyPr/>
          <a:lstStyle/>
          <a:p>
            <a:endParaRPr lang="en-US"/>
          </a:p>
        </p:txBody>
      </p:sp>
      <p:sp>
        <p:nvSpPr>
          <p:cNvPr id="178231" name="Text Box 55"/>
          <p:cNvSpPr txBox="1">
            <a:spLocks noChangeArrowheads="1"/>
          </p:cNvSpPr>
          <p:nvPr/>
        </p:nvSpPr>
        <p:spPr bwMode="auto">
          <a:xfrm>
            <a:off x="254000" y="5715000"/>
            <a:ext cx="2514600" cy="406400"/>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Mandatory element to meet the standard’s requirements</a:t>
            </a:r>
          </a:p>
        </p:txBody>
      </p:sp>
      <p:sp>
        <p:nvSpPr>
          <p:cNvPr id="178232" name="Oval 56"/>
          <p:cNvSpPr>
            <a:spLocks noChangeArrowheads="1"/>
          </p:cNvSpPr>
          <p:nvPr/>
        </p:nvSpPr>
        <p:spPr bwMode="auto">
          <a:xfrm>
            <a:off x="838200" y="40386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78233" name="Text Box 57"/>
          <p:cNvSpPr txBox="1">
            <a:spLocks noChangeArrowheads="1"/>
          </p:cNvSpPr>
          <p:nvPr/>
        </p:nvSpPr>
        <p:spPr bwMode="auto">
          <a:xfrm>
            <a:off x="1066800" y="4114800"/>
            <a:ext cx="1243013" cy="361950"/>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200">
                <a:latin typeface="Trebuchet MS" pitchFamily="34" charset="0"/>
                <a:ea typeface="Arial Unicode MS" pitchFamily="34" charset="-128"/>
                <a:cs typeface="Arial Unicode MS" pitchFamily="34" charset="-128"/>
              </a:rPr>
              <a:t>Project activity RR100</a:t>
            </a:r>
          </a:p>
        </p:txBody>
      </p:sp>
      <p:sp>
        <p:nvSpPr>
          <p:cNvPr id="178234" name="Line 58"/>
          <p:cNvSpPr>
            <a:spLocks noChangeShapeType="1"/>
          </p:cNvSpPr>
          <p:nvPr/>
        </p:nvSpPr>
        <p:spPr bwMode="auto">
          <a:xfrm flipH="1" flipV="1">
            <a:off x="838200" y="2057400"/>
            <a:ext cx="304800" cy="2057400"/>
          </a:xfrm>
          <a:prstGeom prst="line">
            <a:avLst/>
          </a:prstGeom>
          <a:noFill/>
          <a:ln w="28575">
            <a:solidFill>
              <a:schemeClr val="tx1"/>
            </a:solidFill>
            <a:round/>
            <a:headEnd/>
            <a:tailEnd type="triangle" w="med" len="med"/>
          </a:ln>
          <a:effectLst/>
        </p:spPr>
        <p:txBody>
          <a:bodyPr/>
          <a:lstStyle/>
          <a:p>
            <a:endParaRPr lang="en-US"/>
          </a:p>
        </p:txBody>
      </p:sp>
      <p:sp>
        <p:nvSpPr>
          <p:cNvPr id="178235" name="Text Box 59"/>
          <p:cNvSpPr txBox="1">
            <a:spLocks noChangeArrowheads="1"/>
          </p:cNvSpPr>
          <p:nvPr/>
        </p:nvSpPr>
        <p:spPr bwMode="auto">
          <a:xfrm>
            <a:off x="228600" y="1676400"/>
            <a:ext cx="4038600" cy="406400"/>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RR=recognition step; IV=investigation step; AC=action step; DP=disposition step; IM=impact</a:t>
            </a:r>
          </a:p>
        </p:txBody>
      </p:sp>
      <p:sp>
        <p:nvSpPr>
          <p:cNvPr id="178236" name="Oval 60"/>
          <p:cNvSpPr>
            <a:spLocks noChangeArrowheads="1"/>
          </p:cNvSpPr>
          <p:nvPr/>
        </p:nvSpPr>
        <p:spPr bwMode="auto">
          <a:xfrm>
            <a:off x="5410200" y="4216400"/>
            <a:ext cx="1143000" cy="457200"/>
          </a:xfrm>
          <a:prstGeom prst="ellipse">
            <a:avLst/>
          </a:prstGeom>
          <a:noFill/>
          <a:ln w="9525">
            <a:solidFill>
              <a:schemeClr val="tx1"/>
            </a:solidFill>
            <a:round/>
            <a:headEnd/>
            <a:tailEnd/>
          </a:ln>
          <a:effectLst/>
        </p:spPr>
        <p:txBody>
          <a:bodyPr wrap="none" anchor="ctr"/>
          <a:lstStyle/>
          <a:p>
            <a:endParaRPr lang="en-US"/>
          </a:p>
        </p:txBody>
      </p:sp>
      <p:sp>
        <p:nvSpPr>
          <p:cNvPr id="178237" name="Line 61"/>
          <p:cNvSpPr>
            <a:spLocks noChangeShapeType="1"/>
          </p:cNvSpPr>
          <p:nvPr/>
        </p:nvSpPr>
        <p:spPr bwMode="auto">
          <a:xfrm>
            <a:off x="5867400" y="4648200"/>
            <a:ext cx="152400" cy="1143000"/>
          </a:xfrm>
          <a:prstGeom prst="line">
            <a:avLst/>
          </a:prstGeom>
          <a:noFill/>
          <a:ln w="28575">
            <a:solidFill>
              <a:schemeClr val="tx1"/>
            </a:solidFill>
            <a:round/>
            <a:headEnd/>
            <a:tailEnd type="triangle" w="med" len="med"/>
          </a:ln>
          <a:effectLst/>
        </p:spPr>
        <p:txBody>
          <a:bodyPr/>
          <a:lstStyle/>
          <a:p>
            <a:endParaRPr lang="en-US"/>
          </a:p>
        </p:txBody>
      </p:sp>
      <p:sp>
        <p:nvSpPr>
          <p:cNvPr id="178238" name="Text Box 62"/>
          <p:cNvSpPr txBox="1">
            <a:spLocks noChangeArrowheads="1"/>
          </p:cNvSpPr>
          <p:nvPr/>
        </p:nvSpPr>
        <p:spPr bwMode="auto">
          <a:xfrm>
            <a:off x="5969000" y="5715000"/>
            <a:ext cx="2514600" cy="249238"/>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Description of the activity</a:t>
            </a:r>
          </a:p>
        </p:txBody>
      </p:sp>
      <p:sp>
        <p:nvSpPr>
          <p:cNvPr id="178239" name="Oval 63"/>
          <p:cNvSpPr>
            <a:spLocks noChangeArrowheads="1"/>
          </p:cNvSpPr>
          <p:nvPr/>
        </p:nvSpPr>
        <p:spPr bwMode="auto">
          <a:xfrm>
            <a:off x="4495800" y="2590800"/>
            <a:ext cx="1143000" cy="457200"/>
          </a:xfrm>
          <a:prstGeom prst="ellipse">
            <a:avLst/>
          </a:prstGeom>
          <a:noFill/>
          <a:ln w="9525">
            <a:solidFill>
              <a:schemeClr val="tx1"/>
            </a:solidFill>
            <a:round/>
            <a:headEnd/>
            <a:tailEnd/>
          </a:ln>
          <a:effectLst/>
        </p:spPr>
        <p:txBody>
          <a:bodyPr wrap="none" anchor="ctr"/>
          <a:lstStyle/>
          <a:p>
            <a:endParaRPr lang="en-US"/>
          </a:p>
        </p:txBody>
      </p:sp>
      <p:sp>
        <p:nvSpPr>
          <p:cNvPr id="178240" name="Line 64"/>
          <p:cNvSpPr>
            <a:spLocks noChangeShapeType="1"/>
          </p:cNvSpPr>
          <p:nvPr/>
        </p:nvSpPr>
        <p:spPr bwMode="auto">
          <a:xfrm flipH="1">
            <a:off x="5410200" y="2057400"/>
            <a:ext cx="533400" cy="558800"/>
          </a:xfrm>
          <a:prstGeom prst="line">
            <a:avLst/>
          </a:prstGeom>
          <a:noFill/>
          <a:ln w="28575">
            <a:solidFill>
              <a:schemeClr val="tx1"/>
            </a:solidFill>
            <a:round/>
            <a:headEnd type="triangle" w="med" len="med"/>
            <a:tailEnd/>
          </a:ln>
          <a:effectLst/>
        </p:spPr>
        <p:txBody>
          <a:bodyPr/>
          <a:lstStyle/>
          <a:p>
            <a:endParaRPr lang="en-US"/>
          </a:p>
        </p:txBody>
      </p:sp>
      <p:sp>
        <p:nvSpPr>
          <p:cNvPr id="178241" name="Text Box 65"/>
          <p:cNvSpPr txBox="1">
            <a:spLocks noChangeArrowheads="1"/>
          </p:cNvSpPr>
          <p:nvPr/>
        </p:nvSpPr>
        <p:spPr bwMode="auto">
          <a:xfrm>
            <a:off x="5638800" y="1676400"/>
            <a:ext cx="3276600" cy="406400"/>
          </a:xfrm>
          <a:prstGeom prst="rect">
            <a:avLst/>
          </a:prstGeom>
          <a:noFill/>
          <a:ln w="9525">
            <a:noFill/>
            <a:miter lim="800000"/>
            <a:headEnd/>
            <a:tailEnd/>
          </a:ln>
          <a:effectLst/>
        </p:spPr>
        <p:txBody>
          <a:bodyPr>
            <a:spAutoFit/>
          </a:bodyPr>
          <a:lstStyle/>
          <a:p>
            <a:pPr eaLnBrk="0" hangingPunct="0">
              <a:lnSpc>
                <a:spcPct val="74000"/>
              </a:lnSpc>
              <a:spcBef>
                <a:spcPct val="50000"/>
              </a:spcBef>
              <a:buClr>
                <a:srgbClr val="000000"/>
              </a:buClr>
              <a:buSzPct val="100000"/>
              <a:buFont typeface="Times New Roman" pitchFamily="18" charset="0"/>
              <a:buNone/>
            </a:pPr>
            <a:r>
              <a:rPr lang="en-US" sz="1400">
                <a:latin typeface="Trebuchet MS" pitchFamily="34" charset="0"/>
                <a:ea typeface="Arial Unicode MS" pitchFamily="34" charset="-128"/>
                <a:cs typeface="Arial Unicode MS" pitchFamily="34" charset="-128"/>
              </a:rPr>
              <a:t>Three-digit number for further refinement of the classification</a:t>
            </a:r>
          </a:p>
        </p:txBody>
      </p:sp>
      <p:sp>
        <p:nvSpPr>
          <p:cNvPr id="178242" name="Text Box 66"/>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p:cNvSpPr>
          <p:nvPr>
            <p:ph type="title"/>
          </p:nvPr>
        </p:nvSpPr>
        <p:spPr>
          <a:xfrm>
            <a:off x="152400" y="0"/>
            <a:ext cx="7245350" cy="652463"/>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a:t>
            </a:r>
          </a:p>
        </p:txBody>
      </p:sp>
      <p:sp>
        <p:nvSpPr>
          <p:cNvPr id="180227" name="Rectangle 3"/>
          <p:cNvSpPr>
            <a:spLocks noGrp="1"/>
          </p:cNvSpPr>
          <p:nvPr>
            <p:ph type="body" idx="1"/>
          </p:nvPr>
        </p:nvSpPr>
        <p:spPr>
          <a:xfrm>
            <a:off x="228600" y="1219200"/>
            <a:ext cx="8674100" cy="304800"/>
          </a:xfrm>
          <a:ln/>
        </p:spPr>
        <p:txBody>
          <a:bodyPr lIns="0" tIns="0" rIns="0" bIns="0"/>
          <a:lstStyle/>
          <a:p>
            <a:pPr marL="228600" indent="-228600">
              <a:lnSpc>
                <a:spcPct val="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t>Example : Investigation supporting data item</a:t>
            </a:r>
          </a:p>
        </p:txBody>
      </p:sp>
      <p:pic>
        <p:nvPicPr>
          <p:cNvPr id="180228" name="Picture 4"/>
          <p:cNvPicPr>
            <a:picLocks noChangeAspect="1" noChangeArrowheads="1"/>
          </p:cNvPicPr>
          <p:nvPr/>
        </p:nvPicPr>
        <p:blipFill>
          <a:blip r:embed="rId3" cstate="print"/>
          <a:srcRect/>
          <a:stretch>
            <a:fillRect/>
          </a:stretch>
        </p:blipFill>
        <p:spPr bwMode="auto">
          <a:xfrm>
            <a:off x="876300" y="1828800"/>
            <a:ext cx="7391400" cy="4191000"/>
          </a:xfrm>
          <a:prstGeom prst="rect">
            <a:avLst/>
          </a:prstGeom>
          <a:noFill/>
          <a:ln w="9525">
            <a:noFill/>
            <a:round/>
            <a:headEnd/>
            <a:tailEnd/>
          </a:ln>
          <a:effectLst/>
        </p:spPr>
      </p:pic>
      <p:sp>
        <p:nvSpPr>
          <p:cNvPr id="180229" name="Text Box 5"/>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a:xfrm>
            <a:off x="134938" y="228600"/>
            <a:ext cx="88566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Recognition</a:t>
            </a:r>
          </a:p>
        </p:txBody>
      </p:sp>
      <p:sp>
        <p:nvSpPr>
          <p:cNvPr id="182275" name="Rectangle 3"/>
          <p:cNvSpPr>
            <a:spLocks noGrp="1"/>
          </p:cNvSpPr>
          <p:nvPr>
            <p:ph type="body" idx="1"/>
          </p:nvPr>
        </p:nvSpPr>
        <p:spPr>
          <a:xfrm>
            <a:off x="228600" y="1371600"/>
            <a:ext cx="8674100" cy="5221288"/>
          </a:xfrm>
          <a:ln/>
        </p:spPr>
        <p:txBody>
          <a:bodyPr lIns="0" tIns="0" rIns="0" bIns="0">
            <a:normAutofit fontScale="85000" lnSpcReduction="1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Project member can report anomalies. The following </a:t>
            </a:r>
            <a:br>
              <a:rPr lang="en-GB"/>
            </a:br>
            <a:r>
              <a:rPr lang="en-GB"/>
              <a:t>activities of the recognition step are performed as </a:t>
            </a:r>
            <a:br>
              <a:rPr lang="en-GB"/>
            </a:br>
            <a:r>
              <a:rPr lang="en-GB"/>
              <a:t>soon as the anomaly is encountered:</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Documentation by collecting </a:t>
            </a:r>
            <a:r>
              <a:rPr lang="en-GB" i="1"/>
              <a:t>recognition supporting data items</a:t>
            </a:r>
            <a:r>
              <a:rPr lang="en-GB"/>
              <a:t>. </a:t>
            </a:r>
            <a:br>
              <a:rPr lang="en-GB"/>
            </a:br>
            <a:r>
              <a:rPr lang="en-GB"/>
              <a:t>These items comprise of data related to the environment </a:t>
            </a:r>
            <a:br>
              <a:rPr lang="en-GB"/>
            </a:br>
            <a:r>
              <a:rPr lang="en-GB"/>
              <a:t>in which the anomaly was detected</a:t>
            </a:r>
          </a:p>
          <a:p>
            <a:pPr marL="685800" lvl="1"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Example: Data such as h/w and s/w environment and </a:t>
            </a:r>
            <a:br>
              <a:rPr lang="en-GB"/>
            </a:br>
            <a:r>
              <a:rPr lang="en-GB"/>
              <a:t>test supporting s/w, contact ID of the reporting person, </a:t>
            </a:r>
            <a:br>
              <a:rPr lang="en-GB"/>
            </a:br>
            <a:r>
              <a:rPr lang="en-GB"/>
              <a:t>time of occurrence etc.,</a:t>
            </a:r>
          </a:p>
        </p:txBody>
      </p:sp>
      <p:sp>
        <p:nvSpPr>
          <p:cNvPr id="18227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t>Classification via selection of values out of the </a:t>
            </a:r>
            <a:br>
              <a:rPr lang="en-GB"/>
            </a:br>
            <a:r>
              <a:rPr lang="en-GB"/>
              <a:t>recognition classification scheme. It consists of project </a:t>
            </a:r>
            <a:br>
              <a:rPr lang="en-GB"/>
            </a:br>
            <a:r>
              <a:rPr lang="en-GB"/>
              <a:t>phase, symptom, system status etc., that help providing </a:t>
            </a:r>
            <a:br>
              <a:rPr lang="en-GB"/>
            </a:br>
            <a:r>
              <a:rPr lang="en-GB"/>
              <a:t>accurate reporting</a:t>
            </a:r>
          </a:p>
          <a:p>
            <a:pPr marL="228600" indent="-228600" algn="just">
              <a:lnSpc>
                <a:spcPct val="163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t>Identifying the Impact by means of the </a:t>
            </a:r>
            <a:r>
              <a:rPr lang="en-GB" i="1"/>
              <a:t>impact classification </a:t>
            </a:r>
            <a:br>
              <a:rPr lang="en-GB" i="1"/>
            </a:br>
            <a:r>
              <a:rPr lang="en-GB" i="1"/>
              <a:t>scheme</a:t>
            </a:r>
            <a:r>
              <a:rPr lang="en-GB"/>
              <a:t> and the </a:t>
            </a:r>
            <a:r>
              <a:rPr lang="en-GB" i="1"/>
              <a:t>impact supporting data items</a:t>
            </a:r>
          </a:p>
        </p:txBody>
      </p:sp>
      <p:sp>
        <p:nvSpPr>
          <p:cNvPr id="184323" name="Rectangle 3"/>
          <p:cNvSpPr>
            <a:spLocks noGrp="1"/>
          </p:cNvSpPr>
          <p:nvPr>
            <p:ph type="title"/>
          </p:nvPr>
        </p:nvSpPr>
        <p:spPr>
          <a:xfrm>
            <a:off x="287338" y="0"/>
            <a:ext cx="8856662"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Recognition</a:t>
            </a:r>
          </a:p>
        </p:txBody>
      </p:sp>
      <p:sp>
        <p:nvSpPr>
          <p:cNvPr id="184324"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p:nvPr>
        </p:nvSpPr>
        <p:spPr>
          <a:xfrm>
            <a:off x="152400" y="228600"/>
            <a:ext cx="88392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Analysis</a:t>
            </a:r>
          </a:p>
        </p:txBody>
      </p:sp>
      <p:sp>
        <p:nvSpPr>
          <p:cNvPr id="186371" name="Rectangle 3"/>
          <p:cNvSpPr>
            <a:spLocks noGrp="1"/>
          </p:cNvSpPr>
          <p:nvPr>
            <p:ph type="body" idx="1"/>
          </p:nvPr>
        </p:nvSpPr>
        <p:spPr>
          <a:xfrm>
            <a:off x="228600" y="1447800"/>
            <a:ext cx="8674100" cy="4495800"/>
          </a:xfrm>
          <a:ln/>
        </p:spPr>
        <p:txBody>
          <a:bodyPr lIns="0" tIns="0" rIns="0" bIns="0">
            <a:normAutofit fontScale="775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reported Anomaly must be investigated. The aim of </a:t>
            </a:r>
            <a:br>
              <a:rPr lang="en-GB"/>
            </a:br>
            <a:r>
              <a:rPr lang="en-GB"/>
              <a:t>investigation is to be able to evaluate the anomaly. </a:t>
            </a:r>
            <a:br>
              <a:rPr lang="en-GB"/>
            </a:br>
            <a:r>
              <a:rPr lang="en-GB"/>
              <a:t>This is carried out mainly by the developers, but </a:t>
            </a:r>
            <a:br>
              <a:rPr lang="en-GB"/>
            </a:br>
            <a:r>
              <a:rPr lang="en-GB"/>
              <a:t>testers or other project members too provide useful information</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Documentation:</a:t>
            </a:r>
            <a:r>
              <a:rPr lang="en-GB"/>
              <a:t> The investigation supporting data items </a:t>
            </a:r>
            <a:br>
              <a:rPr lang="en-GB"/>
            </a:br>
            <a:r>
              <a:rPr lang="en-GB"/>
              <a:t>are collected to confirm the existence and reproducibility </a:t>
            </a:r>
            <a:br>
              <a:rPr lang="en-GB"/>
            </a:br>
            <a:r>
              <a:rPr lang="en-GB"/>
              <a:t>of the anomaly and to identify possible workarounds </a:t>
            </a:r>
            <a:br>
              <a:rPr lang="en-GB"/>
            </a:br>
            <a:r>
              <a:rPr lang="en-GB"/>
              <a:t>and correction measures</a:t>
            </a:r>
          </a:p>
        </p:txBody>
      </p:sp>
      <p:sp>
        <p:nvSpPr>
          <p:cNvPr id="18637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body" idx="1"/>
          </p:nvPr>
        </p:nvSpPr>
        <p:spPr>
          <a:xfrm>
            <a:off x="228600" y="1447800"/>
            <a:ext cx="8674100" cy="4981575"/>
          </a:xfrm>
          <a:ln/>
        </p:spPr>
        <p:txBody>
          <a:bodyPr lIns="0" tIns="0" rIns="0" bIns="0">
            <a:normAutofit fontScale="85000" lnSpcReduction="1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Classification:</a:t>
            </a:r>
            <a:r>
              <a:rPr lang="en-GB"/>
              <a:t> Selection of suitable data out of </a:t>
            </a:r>
            <a:br>
              <a:rPr lang="en-GB"/>
            </a:br>
            <a:r>
              <a:rPr lang="en-GB"/>
              <a:t>the investigation classification scheme to describe </a:t>
            </a:r>
            <a:br>
              <a:rPr lang="en-GB"/>
            </a:br>
            <a:r>
              <a:rPr lang="en-GB"/>
              <a:t>the actual cause, the impacted documents and the </a:t>
            </a:r>
            <a:br>
              <a:rPr lang="en-GB"/>
            </a:br>
            <a:r>
              <a:rPr lang="en-GB"/>
              <a:t>nature of the anomaly</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Identification of the Impact:</a:t>
            </a:r>
            <a:r>
              <a:rPr lang="en-GB"/>
              <a:t> The assumptions made on </a:t>
            </a:r>
            <a:br>
              <a:rPr lang="en-GB"/>
            </a:br>
            <a:r>
              <a:rPr lang="en-GB"/>
              <a:t>the impact of the anomaly at the first step are checked and corrected</a:t>
            </a:r>
          </a:p>
        </p:txBody>
      </p:sp>
      <p:sp>
        <p:nvSpPr>
          <p:cNvPr id="188419" name="Rectangle 3"/>
          <p:cNvSpPr>
            <a:spLocks noGrp="1"/>
          </p:cNvSpPr>
          <p:nvPr>
            <p:ph type="title"/>
          </p:nvPr>
        </p:nvSpPr>
        <p:spPr>
          <a:xfrm>
            <a:off x="304800" y="0"/>
            <a:ext cx="88392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Analysis</a:t>
            </a:r>
          </a:p>
        </p:txBody>
      </p:sp>
      <p:sp>
        <p:nvSpPr>
          <p:cNvPr id="188420"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a:xfrm>
            <a:off x="152400" y="228600"/>
            <a:ext cx="8839200" cy="5334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Resolution</a:t>
            </a:r>
          </a:p>
        </p:txBody>
      </p:sp>
      <p:sp>
        <p:nvSpPr>
          <p:cNvPr id="190467" name="Rectangle 3"/>
          <p:cNvSpPr>
            <a:spLocks noGrp="1"/>
          </p:cNvSpPr>
          <p:nvPr>
            <p:ph type="body" idx="1"/>
          </p:nvPr>
        </p:nvSpPr>
        <p:spPr>
          <a:xfrm>
            <a:off x="228600" y="1371600"/>
            <a:ext cx="8674100" cy="51816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Based on the analysis results, resolution actions are planned. </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Development is primarily involved, also the product </a:t>
            </a:r>
            <a:br>
              <a:rPr lang="en-GB"/>
            </a:br>
            <a:r>
              <a:rPr lang="en-GB"/>
              <a:t>manager and quality assurance department may also get involved.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Documentation: Action supporting data items are collected; </a:t>
            </a:r>
            <a:br>
              <a:rPr lang="en-GB"/>
            </a:br>
            <a:r>
              <a:rPr lang="en-GB"/>
              <a:t>Ex: planned resolution date and product delivery status, </a:t>
            </a:r>
            <a:br>
              <a:rPr lang="en-GB"/>
            </a:br>
            <a:r>
              <a:rPr lang="en-GB"/>
              <a:t>description of the resolution activities, and the </a:t>
            </a:r>
            <a:br>
              <a:rPr lang="en-GB"/>
            </a:br>
            <a:r>
              <a:rPr lang="en-GB"/>
              <a:t>names or functions of people responsible for correction or retesting.</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Classification: This is done using action classification scheme, </a:t>
            </a:r>
            <a:br>
              <a:rPr lang="en-GB"/>
            </a:br>
            <a:r>
              <a:rPr lang="en-GB"/>
              <a:t>describing the type of action (</a:t>
            </a:r>
            <a:r>
              <a:rPr lang="en-GB" err="1"/>
              <a:t>eg</a:t>
            </a:r>
            <a:r>
              <a:rPr lang="en-GB"/>
              <a:t>., code or document changes) </a:t>
            </a:r>
            <a:br>
              <a:rPr lang="en-GB"/>
            </a:br>
            <a:r>
              <a:rPr lang="en-GB"/>
              <a:t>and their priority (immediate -&gt; no resolution) </a:t>
            </a:r>
          </a:p>
        </p:txBody>
      </p:sp>
      <p:sp>
        <p:nvSpPr>
          <p:cNvPr id="190468"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a:xfrm>
            <a:off x="247650" y="0"/>
            <a:ext cx="889635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Resolution</a:t>
            </a:r>
          </a:p>
        </p:txBody>
      </p:sp>
      <p:sp>
        <p:nvSpPr>
          <p:cNvPr id="192515" name="Text Box 3"/>
          <p:cNvSpPr txBox="1">
            <a:spLocks noChangeArrowheads="1"/>
          </p:cNvSpPr>
          <p:nvPr/>
        </p:nvSpPr>
        <p:spPr bwMode="auto">
          <a:xfrm>
            <a:off x="228600" y="1143000"/>
            <a:ext cx="8686800" cy="5029200"/>
          </a:xfrm>
          <a:prstGeom prst="rect">
            <a:avLst/>
          </a:prstGeom>
          <a:noFill/>
          <a:ln w="9525">
            <a:noFill/>
            <a:round/>
            <a:headEnd/>
            <a:tailEnd/>
          </a:ln>
          <a:effectLst/>
        </p:spPr>
        <p:txBody>
          <a:bodyPr lIns="0" tIns="0" rIns="0" bIns="0"/>
          <a:lstStyle/>
          <a:p>
            <a:pPr marL="344488" indent="-344488" algn="just" defTabSz="457200" eaLnBrk="0" hangingPunct="0">
              <a:lnSpc>
                <a:spcPct val="173000"/>
              </a:lnSpc>
              <a:spcBef>
                <a:spcPts val="500"/>
              </a:spcBef>
              <a:buClr>
                <a:srgbClr val="000000"/>
              </a:buClr>
              <a:buSzPct val="100000"/>
              <a:buFontTx/>
              <a:buChar char="•"/>
              <a:tabLst>
                <a:tab pos="733425" algn="l"/>
                <a:tab pos="854075" algn="l"/>
                <a:tab pos="1311275" algn="l"/>
                <a:tab pos="1768475" algn="l"/>
                <a:tab pos="2225675" algn="l"/>
                <a:tab pos="2682875" algn="l"/>
                <a:tab pos="3140075" algn="l"/>
                <a:tab pos="3597275" algn="l"/>
                <a:tab pos="4054475" algn="l"/>
                <a:tab pos="4511675" algn="l"/>
                <a:tab pos="4968875" algn="l"/>
                <a:tab pos="5426075" algn="l"/>
                <a:tab pos="5883275" algn="l"/>
                <a:tab pos="6340475" algn="l"/>
                <a:tab pos="6797675" algn="l"/>
                <a:tab pos="7254875" algn="l"/>
                <a:tab pos="7712075" algn="l"/>
                <a:tab pos="8169275" algn="l"/>
                <a:tab pos="8626475" algn="l"/>
                <a:tab pos="9083675" algn="l"/>
                <a:tab pos="9540875" algn="l"/>
              </a:tabLst>
            </a:pPr>
            <a:r>
              <a:rPr lang="en-GB" sz="2000" b="1">
                <a:latin typeface="Gill Sans MT" pitchFamily="34" charset="0"/>
                <a:ea typeface="Arial Unicode MS" pitchFamily="34" charset="-128"/>
                <a:cs typeface="Arial Unicode MS" pitchFamily="34" charset="-128"/>
              </a:rPr>
              <a:t>Classification:</a:t>
            </a:r>
            <a:r>
              <a:rPr lang="en-GB" sz="2000">
                <a:latin typeface="Gill Sans MT" pitchFamily="34" charset="0"/>
                <a:ea typeface="Arial Unicode MS" pitchFamily="34" charset="-128"/>
                <a:cs typeface="Arial Unicode MS" pitchFamily="34" charset="-128"/>
              </a:rPr>
              <a:t> This is done using action classification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scheme, describing the type of action (eg., code or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document changes) and their priority (immediate -&gt; no resolution) </a:t>
            </a:r>
          </a:p>
          <a:p>
            <a:pPr marL="344488" indent="-344488" algn="just" defTabSz="457200" eaLnBrk="0" hangingPunct="0">
              <a:lnSpc>
                <a:spcPct val="173000"/>
              </a:lnSpc>
              <a:spcBef>
                <a:spcPts val="500"/>
              </a:spcBef>
              <a:buClr>
                <a:srgbClr val="000000"/>
              </a:buClr>
              <a:buSzPct val="100000"/>
              <a:buFontTx/>
              <a:buChar char="•"/>
              <a:tabLst>
                <a:tab pos="733425" algn="l"/>
                <a:tab pos="854075" algn="l"/>
                <a:tab pos="1311275" algn="l"/>
                <a:tab pos="1768475" algn="l"/>
                <a:tab pos="2225675" algn="l"/>
                <a:tab pos="2682875" algn="l"/>
                <a:tab pos="3140075" algn="l"/>
                <a:tab pos="3597275" algn="l"/>
                <a:tab pos="4054475" algn="l"/>
                <a:tab pos="4511675" algn="l"/>
                <a:tab pos="4968875" algn="l"/>
                <a:tab pos="5426075" algn="l"/>
                <a:tab pos="5883275" algn="l"/>
                <a:tab pos="6340475" algn="l"/>
                <a:tab pos="6797675" algn="l"/>
                <a:tab pos="7254875" algn="l"/>
                <a:tab pos="7712075" algn="l"/>
                <a:tab pos="8169275" algn="l"/>
                <a:tab pos="8626475" algn="l"/>
                <a:tab pos="9083675" algn="l"/>
                <a:tab pos="9540875" algn="l"/>
              </a:tabLst>
            </a:pPr>
            <a:r>
              <a:rPr lang="en-GB" sz="2000" b="1">
                <a:latin typeface="Gill Sans MT" pitchFamily="34" charset="0"/>
                <a:ea typeface="Arial Unicode MS" pitchFamily="34" charset="-128"/>
                <a:cs typeface="Arial Unicode MS" pitchFamily="34" charset="-128"/>
              </a:rPr>
              <a:t>Identifying the Impact: </a:t>
            </a:r>
            <a:r>
              <a:rPr lang="en-GB" sz="2000">
                <a:latin typeface="Gill Sans MT" pitchFamily="34" charset="0"/>
                <a:ea typeface="Arial Unicode MS" pitchFamily="34" charset="-128"/>
                <a:cs typeface="Arial Unicode MS" pitchFamily="34" charset="-128"/>
              </a:rPr>
              <a:t>Impact categories documented in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the previous steps are reviewed and if necessary updated</a:t>
            </a:r>
          </a:p>
        </p:txBody>
      </p:sp>
      <p:sp>
        <p:nvSpPr>
          <p:cNvPr id="192516"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p:nvPr>
        </p:nvSpPr>
        <p:spPr>
          <a:xfrm>
            <a:off x="152400" y="152400"/>
            <a:ext cx="8893175"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Disposition</a:t>
            </a:r>
          </a:p>
        </p:txBody>
      </p:sp>
      <p:sp>
        <p:nvSpPr>
          <p:cNvPr id="194563" name="Rectangle 3"/>
          <p:cNvSpPr>
            <a:spLocks noGrp="1"/>
          </p:cNvSpPr>
          <p:nvPr>
            <p:ph type="body" idx="1"/>
          </p:nvPr>
        </p:nvSpPr>
        <p:spPr>
          <a:xfrm>
            <a:off x="228600" y="1371600"/>
            <a:ext cx="8674100" cy="3886200"/>
          </a:xfrm>
          <a:ln/>
        </p:spPr>
        <p:txBody>
          <a:bodyPr lIns="0" tIns="0" rIns="0" bIns="0">
            <a:normAutofit fontScale="70000" lnSpcReduction="20000"/>
          </a:bodyPr>
          <a:lstStyle/>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After all resolution activities have been completed the </a:t>
            </a:r>
            <a:br>
              <a:rPr lang="en-GB"/>
            </a:br>
            <a:r>
              <a:rPr lang="en-GB"/>
              <a:t>removal of the anomaly is to be documented</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main actors involved in this step are testers, support </a:t>
            </a:r>
            <a:br>
              <a:rPr lang="en-GB"/>
            </a:br>
            <a:r>
              <a:rPr lang="en-GB"/>
              <a:t>staff and product manager.</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Documentation: The disposition supporting data items, for </a:t>
            </a:r>
            <a:br>
              <a:rPr lang="en-GB"/>
            </a:br>
            <a:r>
              <a:rPr lang="en-GB"/>
              <a:t>instance, document that the customer has been </a:t>
            </a:r>
            <a:br>
              <a:rPr lang="en-GB"/>
            </a:br>
            <a:r>
              <a:rPr lang="en-GB"/>
              <a:t>informed about the resolution. They are used to document </a:t>
            </a:r>
            <a:br>
              <a:rPr lang="en-GB"/>
            </a:br>
            <a:r>
              <a:rPr lang="en-GB"/>
              <a:t>verification results</a:t>
            </a:r>
          </a:p>
        </p:txBody>
      </p:sp>
      <p:sp>
        <p:nvSpPr>
          <p:cNvPr id="19456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body" idx="1"/>
          </p:nvPr>
        </p:nvSpPr>
        <p:spPr>
          <a:xfrm>
            <a:off x="228600" y="1066800"/>
            <a:ext cx="8686800" cy="5181600"/>
          </a:xfrm>
          <a:noFill/>
          <a:ln/>
        </p:spPr>
        <p:txBody>
          <a:bodyPr>
            <a:normAutofit fontScale="85000" lnSpcReduction="10000"/>
          </a:bodyPr>
          <a:lstStyle/>
          <a:p>
            <a:pPr marL="381000" indent="-381000" algn="just">
              <a:lnSpc>
                <a:spcPct val="132000"/>
              </a:lnSpc>
              <a:buFont typeface="Arial" pitchFamily="34" charset="0"/>
              <a:buNone/>
            </a:pPr>
            <a:endParaRPr lang="en-US" sz="1400">
              <a:latin typeface="Trebuchet MS" pitchFamily="34" charset="0"/>
            </a:endParaRPr>
          </a:p>
          <a:p>
            <a:pPr marL="381000" indent="-381000" algn="just">
              <a:lnSpc>
                <a:spcPct val="132000"/>
              </a:lnSpc>
              <a:buFont typeface="Arial" pitchFamily="34" charset="0"/>
              <a:buNone/>
            </a:pPr>
            <a:r>
              <a:rPr lang="en-US"/>
              <a:t>To define test objectives testers need to:</a:t>
            </a:r>
          </a:p>
          <a:p>
            <a:pPr marL="568325" lvl="1" indent="-342900" algn="just">
              <a:lnSpc>
                <a:spcPct val="132000"/>
              </a:lnSpc>
              <a:buFontTx/>
              <a:buChar char="•"/>
            </a:pPr>
            <a:r>
              <a:rPr lang="en-US"/>
              <a:t>Define each objective so that you can reference it by a number </a:t>
            </a:r>
          </a:p>
          <a:p>
            <a:pPr marL="568325" lvl="1" indent="-342900" algn="just">
              <a:lnSpc>
                <a:spcPct val="132000"/>
              </a:lnSpc>
              <a:buFontTx/>
              <a:buChar char="•"/>
            </a:pPr>
            <a:r>
              <a:rPr lang="en-US"/>
              <a:t>Write the test objectives in a measurable statement, to focus testers on accomplishing the objective</a:t>
            </a:r>
          </a:p>
          <a:p>
            <a:pPr marL="568325" lvl="1" indent="-342900" algn="just">
              <a:lnSpc>
                <a:spcPct val="132000"/>
              </a:lnSpc>
              <a:buFontTx/>
              <a:buChar char="•"/>
            </a:pPr>
            <a:r>
              <a:rPr lang="en-US"/>
              <a:t>Assign a priority to the objectives, such as:</a:t>
            </a:r>
          </a:p>
          <a:p>
            <a:pPr marL="1219200" lvl="2" indent="-304800" algn="just">
              <a:lnSpc>
                <a:spcPct val="132000"/>
              </a:lnSpc>
              <a:buFont typeface="Arial" pitchFamily="34" charset="0"/>
              <a:buAutoNum type="arabicPeriod"/>
            </a:pPr>
            <a:r>
              <a:rPr lang="en-US" b="1"/>
              <a:t>High</a:t>
            </a:r>
            <a:r>
              <a:rPr lang="en-US"/>
              <a:t> – The most important objectives to be accomplished during testing</a:t>
            </a:r>
          </a:p>
          <a:p>
            <a:pPr marL="1219200" lvl="2" indent="-304800" algn="just">
              <a:lnSpc>
                <a:spcPct val="132000"/>
              </a:lnSpc>
              <a:buFont typeface="Arial" pitchFamily="34" charset="0"/>
              <a:buAutoNum type="arabicPeriod"/>
            </a:pPr>
            <a:r>
              <a:rPr lang="en-US" b="1"/>
              <a:t>Average</a:t>
            </a:r>
            <a:r>
              <a:rPr lang="en-US"/>
              <a:t> – Objectives to be accomplished only after the high-priority test objectives have been accomplished</a:t>
            </a:r>
          </a:p>
          <a:p>
            <a:pPr marL="1219200" lvl="2" indent="-304800" algn="just">
              <a:lnSpc>
                <a:spcPct val="132000"/>
              </a:lnSpc>
              <a:buFont typeface="Arial" pitchFamily="34" charset="0"/>
              <a:buAutoNum type="arabicPeriod"/>
            </a:pPr>
            <a:r>
              <a:rPr lang="en-US" b="1"/>
              <a:t>Low</a:t>
            </a:r>
            <a:r>
              <a:rPr lang="en-US"/>
              <a:t> – The least important of the test objectives</a:t>
            </a:r>
          </a:p>
        </p:txBody>
      </p:sp>
      <p:sp>
        <p:nvSpPr>
          <p:cNvPr id="217091" name="Text Box 3"/>
          <p:cNvSpPr txBox="1">
            <a:spLocks noChangeArrowheads="1"/>
          </p:cNvSpPr>
          <p:nvPr/>
        </p:nvSpPr>
        <p:spPr bwMode="auto">
          <a:xfrm>
            <a:off x="228600" y="533400"/>
            <a:ext cx="11430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 Cont…</a:t>
            </a:r>
          </a:p>
        </p:txBody>
      </p:sp>
      <p:sp>
        <p:nvSpPr>
          <p:cNvPr id="217092" name="Rectangle 4"/>
          <p:cNvSpPr>
            <a:spLocks noGrp="1"/>
          </p:cNvSpPr>
          <p:nvPr>
            <p:ph type="title"/>
          </p:nvPr>
        </p:nvSpPr>
        <p:spPr>
          <a:xfrm>
            <a:off x="152400" y="0"/>
            <a:ext cx="8223250" cy="685800"/>
          </a:xfrm>
          <a:noFill/>
          <a:ln/>
        </p:spPr>
        <p:txBody>
          <a:bodyPr>
            <a:normAutofit fontScale="90000"/>
          </a:bodyPr>
          <a:lstStyle/>
          <a:p>
            <a:r>
              <a:rPr lang="en-US">
                <a:latin typeface="Trebuchet MS" pitchFamily="34" charset="0"/>
              </a:rPr>
              <a:t> </a:t>
            </a:r>
            <a:r>
              <a:rPr lang="en-US"/>
              <a:t>Set test objectives</a:t>
            </a:r>
          </a:p>
        </p:txBody>
      </p:sp>
      <p:sp>
        <p:nvSpPr>
          <p:cNvPr id="217093" name="Text Box 5"/>
          <p:cNvSpPr txBox="1">
            <a:spLocks noChangeArrowheads="1"/>
          </p:cNvSpPr>
          <p:nvPr/>
        </p:nvSpPr>
        <p:spPr bwMode="auto">
          <a:xfrm>
            <a:off x="8220075" y="6096000"/>
            <a:ext cx="847725"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228600" y="1371600"/>
            <a:ext cx="8686800" cy="5029200"/>
          </a:xfrm>
          <a:prstGeom prst="rect">
            <a:avLst/>
          </a:prstGeom>
          <a:noFill/>
          <a:ln w="9525">
            <a:noFill/>
            <a:round/>
            <a:headEnd/>
            <a:tailEnd/>
          </a:ln>
          <a:effectLst/>
        </p:spPr>
        <p:txBody>
          <a:bodyPr lIns="0" tIns="0" rIns="0" bIns="0"/>
          <a:lstStyle/>
          <a:p>
            <a:pPr marL="344488" indent="-344488" algn="just" defTabSz="457200" eaLnBrk="0" hangingPunct="0">
              <a:lnSpc>
                <a:spcPct val="173000"/>
              </a:lnSpc>
              <a:spcBef>
                <a:spcPts val="500"/>
              </a:spcBef>
              <a:buClr>
                <a:srgbClr val="000000"/>
              </a:buClr>
              <a:buSzPct val="100000"/>
              <a:buFontTx/>
              <a:buChar char="•"/>
              <a:tabLst>
                <a:tab pos="733425" algn="l"/>
                <a:tab pos="854075" algn="l"/>
                <a:tab pos="1311275" algn="l"/>
                <a:tab pos="1768475" algn="l"/>
                <a:tab pos="2225675" algn="l"/>
                <a:tab pos="2682875" algn="l"/>
                <a:tab pos="3140075" algn="l"/>
                <a:tab pos="3597275" algn="l"/>
                <a:tab pos="4054475" algn="l"/>
                <a:tab pos="4511675" algn="l"/>
                <a:tab pos="4968875" algn="l"/>
                <a:tab pos="5426075" algn="l"/>
                <a:tab pos="5883275" algn="l"/>
                <a:tab pos="6340475" algn="l"/>
                <a:tab pos="6797675" algn="l"/>
                <a:tab pos="7254875" algn="l"/>
                <a:tab pos="7712075" algn="l"/>
                <a:tab pos="8169275" algn="l"/>
                <a:tab pos="8626475" algn="l"/>
                <a:tab pos="9083675" algn="l"/>
                <a:tab pos="9540875" algn="l"/>
              </a:tabLst>
            </a:pPr>
            <a:r>
              <a:rPr lang="en-GB" sz="2000">
                <a:latin typeface="Gill Sans MT" pitchFamily="34" charset="0"/>
                <a:ea typeface="Arial Unicode MS" pitchFamily="34" charset="-128"/>
                <a:cs typeface="Arial Unicode MS" pitchFamily="34" charset="-128"/>
              </a:rPr>
              <a:t>Classification: The disposition classification scheme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documents the final version of the anomaly report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(e.g., “resolution completed” or “duplicate problem”</a:t>
            </a:r>
          </a:p>
          <a:p>
            <a:pPr marL="344488" indent="-344488" algn="just" defTabSz="457200" eaLnBrk="0" hangingPunct="0">
              <a:lnSpc>
                <a:spcPct val="173000"/>
              </a:lnSpc>
              <a:spcBef>
                <a:spcPts val="500"/>
              </a:spcBef>
              <a:buClr>
                <a:srgbClr val="000000"/>
              </a:buClr>
              <a:buSzPct val="100000"/>
              <a:buFontTx/>
              <a:buChar char="•"/>
              <a:tabLst>
                <a:tab pos="733425" algn="l"/>
                <a:tab pos="854075" algn="l"/>
                <a:tab pos="1311275" algn="l"/>
                <a:tab pos="1768475" algn="l"/>
                <a:tab pos="2225675" algn="l"/>
                <a:tab pos="2682875" algn="l"/>
                <a:tab pos="3140075" algn="l"/>
                <a:tab pos="3597275" algn="l"/>
                <a:tab pos="4054475" algn="l"/>
                <a:tab pos="4511675" algn="l"/>
                <a:tab pos="4968875" algn="l"/>
                <a:tab pos="5426075" algn="l"/>
                <a:tab pos="5883275" algn="l"/>
                <a:tab pos="6340475" algn="l"/>
                <a:tab pos="6797675" algn="l"/>
                <a:tab pos="7254875" algn="l"/>
                <a:tab pos="7712075" algn="l"/>
                <a:tab pos="8169275" algn="l"/>
                <a:tab pos="8626475" algn="l"/>
                <a:tab pos="9083675" algn="l"/>
                <a:tab pos="9540875" algn="l"/>
              </a:tabLst>
            </a:pPr>
            <a:r>
              <a:rPr lang="en-GB" sz="2000">
                <a:latin typeface="Gill Sans MT" pitchFamily="34" charset="0"/>
                <a:ea typeface="Arial Unicode MS" pitchFamily="34" charset="-128"/>
                <a:cs typeface="Arial Unicode MS" pitchFamily="34" charset="-128"/>
              </a:rPr>
              <a:t>Identifying the Impact: A concluding consideration is made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and  previously documented impacts are reviewed and updated</a:t>
            </a:r>
          </a:p>
        </p:txBody>
      </p:sp>
      <p:sp>
        <p:nvSpPr>
          <p:cNvPr id="196611" name="Rectangle 3"/>
          <p:cNvSpPr>
            <a:spLocks noGrp="1"/>
          </p:cNvSpPr>
          <p:nvPr>
            <p:ph type="title"/>
          </p:nvPr>
        </p:nvSpPr>
        <p:spPr>
          <a:xfrm>
            <a:off x="250825" y="0"/>
            <a:ext cx="8893175"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Classification Steps in Detail - Disposition</a:t>
            </a:r>
          </a:p>
        </p:txBody>
      </p:sp>
      <p:sp>
        <p:nvSpPr>
          <p:cNvPr id="196612"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Test Management</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sz="2400"/>
              <a:t>Test Management Documentation</a:t>
            </a:r>
          </a:p>
          <a:p>
            <a:pPr lvl="1"/>
            <a:r>
              <a:rPr lang="en-US" sz="2400"/>
              <a:t>Test Concept Documentation</a:t>
            </a:r>
          </a:p>
          <a:p>
            <a:pPr lvl="1"/>
            <a:r>
              <a:rPr lang="en-US" sz="2400"/>
              <a:t>Test Cost Estimation</a:t>
            </a:r>
          </a:p>
          <a:p>
            <a:pPr lvl="1"/>
            <a:r>
              <a:rPr lang="en-US" sz="2400"/>
              <a:t>Scheduling Test Planning</a:t>
            </a:r>
          </a:p>
          <a:p>
            <a:pPr lvl="1"/>
            <a:r>
              <a:rPr lang="en-US" sz="2400"/>
              <a:t>Test Progress Monitoring and Checking</a:t>
            </a:r>
          </a:p>
          <a:p>
            <a:pPr lvl="1">
              <a:buNone/>
            </a:pPr>
            <a:r>
              <a:rPr lang="en-US"/>
              <a:t>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Test Management</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p:nvPr>
        </p:nvSpPr>
        <p:spPr>
          <a:xfrm>
            <a:off x="152400" y="0"/>
            <a:ext cx="8223250" cy="1066800"/>
          </a:xfrm>
          <a:noFill/>
          <a:ln/>
        </p:spPr>
        <p:txBody>
          <a:bodyPr/>
          <a:lstStyle/>
          <a:p>
            <a:r>
              <a:rPr lang="en-US"/>
              <a:t>Objectives</a:t>
            </a:r>
          </a:p>
        </p:txBody>
      </p:sp>
      <p:sp>
        <p:nvSpPr>
          <p:cNvPr id="186371" name="Rectangle 3"/>
          <p:cNvSpPr>
            <a:spLocks noGrp="1"/>
          </p:cNvSpPr>
          <p:nvPr>
            <p:ph type="body" idx="1"/>
          </p:nvPr>
        </p:nvSpPr>
        <p:spPr>
          <a:xfrm>
            <a:off x="304800" y="1219200"/>
            <a:ext cx="8534400" cy="4524375"/>
          </a:xfrm>
          <a:noFill/>
          <a:ln/>
        </p:spPr>
        <p:txBody>
          <a:bodyPr/>
          <a:lstStyle/>
          <a:p>
            <a:pPr algn="just">
              <a:lnSpc>
                <a:spcPct val="152000"/>
              </a:lnSpc>
              <a:buFont typeface="Arial" pitchFamily="34" charset="0"/>
              <a:buNone/>
            </a:pPr>
            <a:r>
              <a:rPr lang="en-US"/>
              <a:t>After completing this course, you should be able to understand:</a:t>
            </a:r>
          </a:p>
          <a:p>
            <a:pPr algn="just">
              <a:lnSpc>
                <a:spcPct val="152000"/>
              </a:lnSpc>
            </a:pPr>
            <a:r>
              <a:rPr lang="en-US" sz="1800"/>
              <a:t>Test management documentation</a:t>
            </a:r>
          </a:p>
          <a:p>
            <a:pPr algn="just">
              <a:lnSpc>
                <a:spcPct val="152000"/>
              </a:lnSpc>
            </a:pPr>
            <a:r>
              <a:rPr lang="en-US" sz="1800"/>
              <a:t>Test concept documentation</a:t>
            </a:r>
          </a:p>
          <a:p>
            <a:pPr algn="just">
              <a:lnSpc>
                <a:spcPct val="152000"/>
              </a:lnSpc>
            </a:pPr>
            <a:r>
              <a:rPr lang="en-US" sz="1800"/>
              <a:t>Test cost estimation</a:t>
            </a:r>
          </a:p>
          <a:p>
            <a:pPr algn="just">
              <a:lnSpc>
                <a:spcPct val="152000"/>
              </a:lnSpc>
            </a:pPr>
            <a:r>
              <a:rPr lang="en-US" sz="1800"/>
              <a:t>Scheduling test planning</a:t>
            </a:r>
          </a:p>
          <a:p>
            <a:pPr algn="just">
              <a:lnSpc>
                <a:spcPct val="152000"/>
              </a:lnSpc>
            </a:pPr>
            <a:r>
              <a:rPr lang="en-US" sz="1800"/>
              <a:t>Test progress monitoring and checking</a:t>
            </a:r>
          </a:p>
        </p:txBody>
      </p:sp>
    </p:spTree>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title"/>
          </p:nvPr>
        </p:nvSpPr>
        <p:spPr>
          <a:xfrm>
            <a:off x="158750" y="152400"/>
            <a:ext cx="8756650" cy="762000"/>
          </a:xfrm>
          <a:noFill/>
          <a:ln/>
        </p:spPr>
        <p:txBody>
          <a:bodyPr/>
          <a:lstStyle/>
          <a:p>
            <a:r>
              <a:rPr lang="en-US"/>
              <a:t>Test management documentation</a:t>
            </a:r>
          </a:p>
        </p:txBody>
      </p:sp>
      <p:sp>
        <p:nvSpPr>
          <p:cNvPr id="188419" name="Rectangle 3"/>
          <p:cNvSpPr>
            <a:spLocks noGrp="1"/>
          </p:cNvSpPr>
          <p:nvPr>
            <p:ph type="body" idx="1"/>
          </p:nvPr>
        </p:nvSpPr>
        <p:spPr>
          <a:xfrm>
            <a:off x="457200" y="1143000"/>
            <a:ext cx="8223250" cy="4524375"/>
          </a:xfrm>
          <a:noFill/>
          <a:ln/>
        </p:spPr>
        <p:txBody>
          <a:bodyPr/>
          <a:lstStyle/>
          <a:p>
            <a:pPr>
              <a:lnSpc>
                <a:spcPct val="142000"/>
              </a:lnSpc>
            </a:pPr>
            <a:r>
              <a:rPr lang="en-US"/>
              <a:t>Test policy</a:t>
            </a:r>
          </a:p>
          <a:p>
            <a:pPr>
              <a:lnSpc>
                <a:spcPct val="142000"/>
              </a:lnSpc>
            </a:pPr>
            <a:r>
              <a:rPr lang="en-US"/>
              <a:t>Test handbook</a:t>
            </a:r>
          </a:p>
          <a:p>
            <a:pPr>
              <a:lnSpc>
                <a:spcPct val="142000"/>
              </a:lnSpc>
            </a:pPr>
            <a:r>
              <a:rPr lang="en-US"/>
              <a:t>Test concept</a:t>
            </a:r>
          </a:p>
          <a:p>
            <a:pPr>
              <a:lnSpc>
                <a:spcPct val="142000"/>
              </a:lnSpc>
            </a:pPr>
            <a:r>
              <a:rPr lang="en-US"/>
              <a:t>Test step plan</a:t>
            </a:r>
          </a:p>
          <a:p>
            <a:pPr>
              <a:lnSpc>
                <a:spcPct val="142000"/>
              </a:lnSpc>
              <a:buFont typeface="Arial" pitchFamily="34" charset="0"/>
              <a:buNone/>
            </a:pPr>
            <a:endParaRPr lang="en-US"/>
          </a:p>
        </p:txBody>
      </p:sp>
    </p:spTree>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a:xfrm>
            <a:off x="152400" y="141288"/>
            <a:ext cx="8223250" cy="1141412"/>
          </a:xfrm>
          <a:noFill/>
          <a:ln/>
        </p:spPr>
        <p:txBody>
          <a:bodyPr/>
          <a:lstStyle/>
          <a:p>
            <a:r>
              <a:rPr lang="en-US"/>
              <a:t>Test policy</a:t>
            </a:r>
          </a:p>
        </p:txBody>
      </p:sp>
      <p:sp>
        <p:nvSpPr>
          <p:cNvPr id="190467" name="Rectangle 3"/>
          <p:cNvSpPr>
            <a:spLocks noGrp="1"/>
          </p:cNvSpPr>
          <p:nvPr>
            <p:ph type="body" idx="1"/>
          </p:nvPr>
        </p:nvSpPr>
        <p:spPr>
          <a:xfrm>
            <a:off x="457200" y="1143000"/>
            <a:ext cx="8223250" cy="4524375"/>
          </a:xfrm>
          <a:noFill/>
          <a:ln/>
        </p:spPr>
        <p:txBody>
          <a:bodyPr/>
          <a:lstStyle/>
          <a:p>
            <a:pPr algn="just">
              <a:lnSpc>
                <a:spcPct val="152000"/>
              </a:lnSpc>
            </a:pPr>
            <a:endParaRPr lang="en-US" sz="1800">
              <a:latin typeface="Arial" pitchFamily="34" charset="0"/>
            </a:endParaRPr>
          </a:p>
          <a:p>
            <a:pPr algn="just">
              <a:lnSpc>
                <a:spcPct val="152000"/>
              </a:lnSpc>
            </a:pPr>
            <a:r>
              <a:rPr lang="en-US"/>
              <a:t>The document in which the company philosophy towards </a:t>
            </a:r>
            <a:br>
              <a:rPr lang="en-US"/>
            </a:br>
            <a:r>
              <a:rPr lang="en-US"/>
              <a:t>the testing (or quality assurance) of software is described</a:t>
            </a:r>
          </a:p>
          <a:p>
            <a:pPr algn="just">
              <a:lnSpc>
                <a:spcPct val="152000"/>
              </a:lnSpc>
            </a:pPr>
            <a:r>
              <a:rPr lang="en-US"/>
              <a:t>Defines Management’s intensions</a:t>
            </a:r>
          </a:p>
        </p:txBody>
      </p:sp>
    </p:spTree>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a:xfrm>
            <a:off x="152400" y="141288"/>
            <a:ext cx="8223250" cy="1141412"/>
          </a:xfrm>
          <a:noFill/>
          <a:ln/>
        </p:spPr>
        <p:txBody>
          <a:bodyPr/>
          <a:lstStyle/>
          <a:p>
            <a:r>
              <a:rPr lang="en-US"/>
              <a:t>Test handbook</a:t>
            </a:r>
          </a:p>
        </p:txBody>
      </p:sp>
      <p:sp>
        <p:nvSpPr>
          <p:cNvPr id="192515" name="Rectangle 3"/>
          <p:cNvSpPr>
            <a:spLocks noGrp="1"/>
          </p:cNvSpPr>
          <p:nvPr>
            <p:ph type="body" idx="1"/>
          </p:nvPr>
        </p:nvSpPr>
        <p:spPr>
          <a:xfrm>
            <a:off x="228600" y="990600"/>
            <a:ext cx="8686800" cy="5486400"/>
          </a:xfrm>
          <a:noFill/>
          <a:ln/>
        </p:spPr>
        <p:txBody>
          <a:bodyPr>
            <a:normAutofit fontScale="85000" lnSpcReduction="20000"/>
          </a:bodyPr>
          <a:lstStyle/>
          <a:p>
            <a:pPr algn="just">
              <a:lnSpc>
                <a:spcPct val="102000"/>
              </a:lnSpc>
            </a:pPr>
            <a:endParaRPr lang="en-US" sz="1900">
              <a:latin typeface="Trebuchet MS" pitchFamily="34" charset="0"/>
            </a:endParaRPr>
          </a:p>
          <a:p>
            <a:pPr algn="just">
              <a:lnSpc>
                <a:spcPct val="130000"/>
              </a:lnSpc>
            </a:pPr>
            <a:r>
              <a:rPr lang="en-US"/>
              <a:t>A framework document in which the test steps to be </a:t>
            </a:r>
            <a:br>
              <a:rPr lang="en-US"/>
            </a:br>
            <a:r>
              <a:rPr lang="en-US"/>
              <a:t>executed and the test activities to be carried out are described</a:t>
            </a:r>
          </a:p>
          <a:p>
            <a:pPr algn="just">
              <a:lnSpc>
                <a:spcPct val="130000"/>
              </a:lnSpc>
            </a:pPr>
            <a:r>
              <a:rPr lang="en-US"/>
              <a:t>The purpose of the test policy and test handbook is </a:t>
            </a:r>
            <a:br>
              <a:rPr lang="en-US"/>
            </a:br>
            <a:r>
              <a:rPr lang="en-US"/>
              <a:t>to provide a test definition that can be applied to all </a:t>
            </a:r>
            <a:br>
              <a:rPr lang="en-US"/>
            </a:br>
            <a:r>
              <a:rPr lang="en-US"/>
              <a:t>projects in an organization</a:t>
            </a:r>
          </a:p>
          <a:p>
            <a:pPr algn="just">
              <a:lnSpc>
                <a:spcPct val="130000"/>
              </a:lnSpc>
            </a:pPr>
            <a:r>
              <a:rPr lang="en-US"/>
              <a:t>The overall purpose of these documents is to standardize </a:t>
            </a:r>
            <a:br>
              <a:rPr lang="en-US"/>
            </a:br>
            <a:r>
              <a:rPr lang="en-US"/>
              <a:t>and simplify the creation of test plans and test </a:t>
            </a:r>
            <a:br>
              <a:rPr lang="en-US"/>
            </a:br>
            <a:r>
              <a:rPr lang="en-US"/>
              <a:t>schedules, gather best practices, and provide them a </a:t>
            </a:r>
            <a:br>
              <a:rPr lang="en-US"/>
            </a:br>
            <a:r>
              <a:rPr lang="en-US"/>
              <a:t>guideline for future projects</a:t>
            </a:r>
          </a:p>
        </p:txBody>
      </p:sp>
    </p:spTree>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p:nvPr>
        </p:nvSpPr>
        <p:spPr>
          <a:xfrm>
            <a:off x="152400" y="141288"/>
            <a:ext cx="8223250" cy="1141412"/>
          </a:xfrm>
          <a:noFill/>
          <a:ln/>
        </p:spPr>
        <p:txBody>
          <a:bodyPr/>
          <a:lstStyle/>
          <a:p>
            <a:r>
              <a:rPr lang="en-US"/>
              <a:t>Test concept</a:t>
            </a:r>
          </a:p>
        </p:txBody>
      </p:sp>
      <p:sp>
        <p:nvSpPr>
          <p:cNvPr id="194563" name="Rectangle 3"/>
          <p:cNvSpPr>
            <a:spLocks noGrp="1"/>
          </p:cNvSpPr>
          <p:nvPr>
            <p:ph type="body" idx="1"/>
          </p:nvPr>
        </p:nvSpPr>
        <p:spPr>
          <a:xfrm>
            <a:off x="457200" y="1143000"/>
            <a:ext cx="8223250" cy="4524375"/>
          </a:xfrm>
          <a:noFill/>
          <a:ln/>
        </p:spPr>
        <p:txBody>
          <a:bodyPr/>
          <a:lstStyle/>
          <a:p>
            <a:pPr algn="just">
              <a:lnSpc>
                <a:spcPct val="142000"/>
              </a:lnSpc>
            </a:pPr>
            <a:endParaRPr lang="en-US">
              <a:latin typeface="Trebuchet MS" pitchFamily="34" charset="0"/>
            </a:endParaRPr>
          </a:p>
          <a:p>
            <a:pPr algn="just">
              <a:lnSpc>
                <a:spcPct val="142000"/>
              </a:lnSpc>
            </a:pPr>
            <a:r>
              <a:rPr lang="en-US"/>
              <a:t>The test concept describes the test steps and test activities </a:t>
            </a:r>
            <a:br>
              <a:rPr lang="en-US"/>
            </a:br>
            <a:r>
              <a:rPr lang="en-US"/>
              <a:t>to be executed for a particular project</a:t>
            </a:r>
          </a:p>
        </p:txBody>
      </p:sp>
    </p:spTree>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p:nvPr>
        </p:nvSpPr>
        <p:spPr>
          <a:xfrm>
            <a:off x="152400" y="141288"/>
            <a:ext cx="8223250" cy="1141412"/>
          </a:xfrm>
          <a:noFill/>
          <a:ln/>
        </p:spPr>
        <p:txBody>
          <a:bodyPr/>
          <a:lstStyle/>
          <a:p>
            <a:r>
              <a:rPr lang="en-US"/>
              <a:t>Test step plan</a:t>
            </a:r>
          </a:p>
        </p:txBody>
      </p:sp>
      <p:sp>
        <p:nvSpPr>
          <p:cNvPr id="196611" name="Rectangle 3"/>
          <p:cNvSpPr>
            <a:spLocks noGrp="1"/>
          </p:cNvSpPr>
          <p:nvPr>
            <p:ph type="body" idx="1"/>
          </p:nvPr>
        </p:nvSpPr>
        <p:spPr>
          <a:xfrm>
            <a:off x="304800" y="1066800"/>
            <a:ext cx="8534400" cy="4524375"/>
          </a:xfrm>
          <a:noFill/>
          <a:ln/>
        </p:spPr>
        <p:txBody>
          <a:bodyPr>
            <a:normAutofit fontScale="85000" lnSpcReduction="20000"/>
          </a:bodyPr>
          <a:lstStyle/>
          <a:p>
            <a:pPr algn="just">
              <a:lnSpc>
                <a:spcPct val="142000"/>
              </a:lnSpc>
            </a:pPr>
            <a:endParaRPr lang="en-US">
              <a:latin typeface="Trebuchet MS" pitchFamily="34" charset="0"/>
            </a:endParaRPr>
          </a:p>
          <a:p>
            <a:pPr algn="just">
              <a:lnSpc>
                <a:spcPct val="142000"/>
              </a:lnSpc>
            </a:pPr>
            <a:r>
              <a:rPr lang="en-US"/>
              <a:t>The test plan details the procedure for a test step and </a:t>
            </a:r>
            <a:br>
              <a:rPr lang="en-US"/>
            </a:br>
            <a:r>
              <a:rPr lang="en-US"/>
              <a:t>describes implementation of the test concept for </a:t>
            </a:r>
            <a:br>
              <a:rPr lang="en-US"/>
            </a:br>
            <a:r>
              <a:rPr lang="en-US"/>
              <a:t>particular test step</a:t>
            </a:r>
          </a:p>
          <a:p>
            <a:pPr algn="just">
              <a:lnSpc>
                <a:spcPct val="142000"/>
              </a:lnSpc>
            </a:pPr>
            <a:r>
              <a:rPr lang="en-US"/>
              <a:t>The four documents test policy, test handbook, test concept </a:t>
            </a:r>
            <a:br>
              <a:rPr lang="en-US"/>
            </a:br>
            <a:r>
              <a:rPr lang="en-US"/>
              <a:t>and test step plan are often compressed into one </a:t>
            </a:r>
            <a:br>
              <a:rPr lang="en-US"/>
            </a:br>
            <a:r>
              <a:rPr lang="en-US"/>
              <a:t>document or subdivided into other types of documents</a:t>
            </a:r>
          </a:p>
        </p:txBody>
      </p:sp>
    </p:spTree>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p:nvPr>
        </p:nvSpPr>
        <p:spPr>
          <a:xfrm>
            <a:off x="152400" y="153988"/>
            <a:ext cx="8223250" cy="1141412"/>
          </a:xfrm>
          <a:noFill/>
          <a:ln/>
        </p:spPr>
        <p:txBody>
          <a:bodyPr/>
          <a:lstStyle/>
          <a:p>
            <a:r>
              <a:rPr lang="en-US"/>
              <a:t>Quality policy</a:t>
            </a:r>
          </a:p>
        </p:txBody>
      </p:sp>
      <p:sp>
        <p:nvSpPr>
          <p:cNvPr id="198659" name="Rectangle 3"/>
          <p:cNvSpPr>
            <a:spLocks noGrp="1"/>
          </p:cNvSpPr>
          <p:nvPr>
            <p:ph type="body" idx="1"/>
          </p:nvPr>
        </p:nvSpPr>
        <p:spPr>
          <a:xfrm>
            <a:off x="304800" y="1028700"/>
            <a:ext cx="8534400" cy="5486400"/>
          </a:xfrm>
          <a:noFill/>
          <a:ln/>
        </p:spPr>
        <p:txBody>
          <a:bodyPr>
            <a:normAutofit fontScale="92500" lnSpcReduction="20000"/>
          </a:bodyPr>
          <a:lstStyle/>
          <a:p>
            <a:pPr algn="just">
              <a:lnSpc>
                <a:spcPct val="102000"/>
              </a:lnSpc>
            </a:pPr>
            <a:endParaRPr lang="en-US">
              <a:latin typeface="Trebuchet MS" pitchFamily="34" charset="0"/>
            </a:endParaRPr>
          </a:p>
          <a:p>
            <a:pPr algn="just">
              <a:lnSpc>
                <a:spcPct val="102000"/>
              </a:lnSpc>
            </a:pPr>
            <a:r>
              <a:rPr lang="en-US"/>
              <a:t>Quality demands that a company expects  are  documented  </a:t>
            </a:r>
            <a:br>
              <a:rPr lang="en-US"/>
            </a:br>
            <a:r>
              <a:rPr lang="en-US"/>
              <a:t>as quality policy</a:t>
            </a:r>
          </a:p>
          <a:p>
            <a:pPr algn="just">
              <a:lnSpc>
                <a:spcPct val="102000"/>
              </a:lnSpc>
            </a:pPr>
            <a:r>
              <a:rPr lang="en-US"/>
              <a:t>Quality policy expresses the importance of: quality of </a:t>
            </a:r>
            <a:br>
              <a:rPr lang="en-US"/>
            </a:br>
            <a:r>
              <a:rPr lang="en-US"/>
              <a:t>the products, services and processes</a:t>
            </a:r>
          </a:p>
          <a:p>
            <a:pPr algn="just">
              <a:lnSpc>
                <a:spcPct val="102000"/>
              </a:lnSpc>
            </a:pPr>
            <a:r>
              <a:rPr lang="en-US"/>
              <a:t>Quality policy contains the organization’s commitment to continuous improvement</a:t>
            </a:r>
          </a:p>
          <a:p>
            <a:pPr algn="just">
              <a:lnSpc>
                <a:spcPct val="102000"/>
              </a:lnSpc>
            </a:pPr>
            <a:r>
              <a:rPr lang="en-US"/>
              <a:t>Senior management ensures the quality policy is reviewed </a:t>
            </a:r>
            <a:br>
              <a:rPr lang="en-US"/>
            </a:br>
            <a:r>
              <a:rPr lang="en-US"/>
              <a:t>to confirm its continuing appropriateness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body" idx="1"/>
          </p:nvPr>
        </p:nvSpPr>
        <p:spPr>
          <a:xfrm>
            <a:off x="457200" y="1514475"/>
            <a:ext cx="8229600" cy="4268788"/>
          </a:xfrm>
          <a:noFill/>
          <a:ln/>
        </p:spPr>
        <p:txBody>
          <a:bodyPr>
            <a:normAutofit fontScale="85000" lnSpcReduction="10000"/>
          </a:bodyPr>
          <a:lstStyle/>
          <a:p>
            <a:pPr algn="just">
              <a:lnSpc>
                <a:spcPct val="112000"/>
              </a:lnSpc>
            </a:pPr>
            <a:r>
              <a:rPr lang="en-US"/>
              <a:t>Define the acceptance criteria for each objective</a:t>
            </a:r>
          </a:p>
          <a:p>
            <a:pPr algn="just">
              <a:lnSpc>
                <a:spcPct val="112000"/>
              </a:lnSpc>
            </a:pPr>
            <a:r>
              <a:rPr lang="en-US"/>
              <a:t>This should state quantitatively how the testers would </a:t>
            </a:r>
            <a:br>
              <a:rPr lang="en-US"/>
            </a:br>
            <a:r>
              <a:rPr lang="en-US"/>
              <a:t>determine whether the objective has been accomplished</a:t>
            </a:r>
          </a:p>
          <a:p>
            <a:pPr algn="just">
              <a:lnSpc>
                <a:spcPct val="112000"/>
              </a:lnSpc>
            </a:pPr>
            <a:r>
              <a:rPr lang="en-US"/>
              <a:t>The more specific the criteria, the easier it will be </a:t>
            </a:r>
            <a:br>
              <a:rPr lang="en-US"/>
            </a:br>
            <a:r>
              <a:rPr lang="en-US"/>
              <a:t>for the testers to follow through</a:t>
            </a:r>
          </a:p>
          <a:p>
            <a:pPr algn="just">
              <a:lnSpc>
                <a:spcPct val="112000"/>
              </a:lnSpc>
            </a:pPr>
            <a:r>
              <a:rPr lang="en-US"/>
              <a:t>At the conclusion of testing, the results of testing </a:t>
            </a:r>
            <a:br>
              <a:rPr lang="en-US"/>
            </a:br>
            <a:r>
              <a:rPr lang="en-US"/>
              <a:t>can be consolidated upward to determine whether or </a:t>
            </a:r>
            <a:br>
              <a:rPr lang="en-US"/>
            </a:br>
            <a:r>
              <a:rPr lang="en-US"/>
              <a:t>not the test objective has been accomplished</a:t>
            </a:r>
          </a:p>
          <a:p>
            <a:pPr algn="just">
              <a:lnSpc>
                <a:spcPct val="112000"/>
              </a:lnSpc>
            </a:pPr>
            <a:endParaRPr lang="en-US"/>
          </a:p>
        </p:txBody>
      </p:sp>
      <p:sp>
        <p:nvSpPr>
          <p:cNvPr id="219139" name="Text Box 3"/>
          <p:cNvSpPr txBox="1">
            <a:spLocks noChangeArrowheads="1"/>
          </p:cNvSpPr>
          <p:nvPr/>
        </p:nvSpPr>
        <p:spPr bwMode="auto">
          <a:xfrm>
            <a:off x="228600" y="609600"/>
            <a:ext cx="12192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
        <p:nvSpPr>
          <p:cNvPr id="219140" name="Rectangle 4"/>
          <p:cNvSpPr>
            <a:spLocks noGrp="1"/>
          </p:cNvSpPr>
          <p:nvPr>
            <p:ph type="title"/>
          </p:nvPr>
        </p:nvSpPr>
        <p:spPr>
          <a:xfrm>
            <a:off x="152400" y="0"/>
            <a:ext cx="8223250" cy="762000"/>
          </a:xfrm>
          <a:noFill/>
          <a:ln/>
        </p:spPr>
        <p:txBody>
          <a:bodyPr/>
          <a:lstStyle/>
          <a:p>
            <a:r>
              <a:rPr lang="en-US"/>
              <a:t>Set test objectives</a:t>
            </a:r>
          </a:p>
        </p:txBody>
      </p:sp>
    </p:spTree>
  </p:cSld>
  <p:clrMapOvr>
    <a:masterClrMapping/>
  </p:clrMapOv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p:nvPr>
        </p:nvSpPr>
        <p:spPr>
          <a:xfrm>
            <a:off x="152400" y="153988"/>
            <a:ext cx="8223250" cy="1141412"/>
          </a:xfrm>
          <a:noFill/>
          <a:ln/>
        </p:spPr>
        <p:txBody>
          <a:bodyPr/>
          <a:lstStyle/>
          <a:p>
            <a:r>
              <a:rPr lang="en-US"/>
              <a:t>Piece from Quality policy</a:t>
            </a:r>
          </a:p>
        </p:txBody>
      </p:sp>
      <p:sp>
        <p:nvSpPr>
          <p:cNvPr id="200707" name="Rectangle 3"/>
          <p:cNvSpPr>
            <a:spLocks noGrp="1"/>
          </p:cNvSpPr>
          <p:nvPr>
            <p:ph type="body" idx="1"/>
          </p:nvPr>
        </p:nvSpPr>
        <p:spPr>
          <a:xfrm>
            <a:off x="304800" y="1066800"/>
            <a:ext cx="8534400" cy="5257800"/>
          </a:xfrm>
          <a:noFill/>
          <a:ln/>
        </p:spPr>
        <p:txBody>
          <a:bodyPr/>
          <a:lstStyle/>
          <a:p>
            <a:pPr algn="just">
              <a:lnSpc>
                <a:spcPct val="122000"/>
              </a:lnSpc>
              <a:buFont typeface="Arial" pitchFamily="34" charset="0"/>
              <a:buNone/>
            </a:pPr>
            <a:endParaRPr lang="en-US" sz="1900">
              <a:latin typeface="Trebuchet MS" pitchFamily="34" charset="0"/>
            </a:endParaRPr>
          </a:p>
          <a:p>
            <a:pPr algn="just">
              <a:lnSpc>
                <a:spcPct val="122000"/>
              </a:lnSpc>
              <a:buFont typeface="Arial" pitchFamily="34" charset="0"/>
              <a:buNone/>
            </a:pPr>
            <a:r>
              <a:rPr lang="en-US"/>
              <a:t>Example - Quality policy of Wipro :</a:t>
            </a:r>
          </a:p>
          <a:p>
            <a:pPr algn="just">
              <a:lnSpc>
                <a:spcPct val="122000"/>
              </a:lnSpc>
              <a:buFont typeface="Arial" pitchFamily="34" charset="0"/>
              <a:buNone/>
            </a:pPr>
            <a:r>
              <a:rPr lang="en-US"/>
              <a:t>   </a:t>
            </a:r>
            <a:r>
              <a:rPr lang="en-US" sz="1800"/>
              <a:t>“Achieve Customer Satisfaction by providing defect free products on time”</a:t>
            </a:r>
          </a:p>
          <a:p>
            <a:pPr algn="just">
              <a:lnSpc>
                <a:spcPct val="122000"/>
              </a:lnSpc>
              <a:buFont typeface="Arial" pitchFamily="34" charset="0"/>
              <a:buNone/>
            </a:pPr>
            <a:endParaRPr lang="en-US" sz="1800"/>
          </a:p>
          <a:p>
            <a:pPr algn="just">
              <a:lnSpc>
                <a:spcPct val="122000"/>
              </a:lnSpc>
              <a:buFont typeface="Arial" pitchFamily="34" charset="0"/>
              <a:buNone/>
            </a:pPr>
            <a:r>
              <a:rPr lang="en-US"/>
              <a:t>Please Refer </a:t>
            </a:r>
            <a:r>
              <a:rPr lang="en-US" err="1"/>
              <a:t>VelociQ</a:t>
            </a:r>
            <a:r>
              <a:rPr lang="en-US"/>
              <a:t> for more clarity explanation on our policy:</a:t>
            </a:r>
          </a:p>
          <a:p>
            <a:pPr algn="just">
              <a:lnSpc>
                <a:spcPct val="122000"/>
              </a:lnSpc>
              <a:buFont typeface="Arial" pitchFamily="34" charset="0"/>
              <a:buNone/>
            </a:pPr>
            <a:r>
              <a:rPr lang="en-US" sz="1800" err="1"/>
              <a:t>Url</a:t>
            </a:r>
            <a:r>
              <a:rPr lang="en-US" sz="1800"/>
              <a:t> link: </a:t>
            </a:r>
            <a:r>
              <a:rPr lang="en-US" sz="1800">
                <a:hlinkClick r:id="rId3"/>
              </a:rPr>
              <a:t>http://itms.wipro.com</a:t>
            </a:r>
            <a:r>
              <a:rPr lang="en-US" sz="1800"/>
              <a:t> -&gt; My Learning Plan -&gt; Mandatory Courses -&gt; Role Based Training  Process -&gt;  </a:t>
            </a:r>
            <a:r>
              <a:rPr lang="en-US" sz="1800" err="1"/>
              <a:t>VelociQ</a:t>
            </a:r>
            <a:r>
              <a:rPr lang="en-US" sz="1800"/>
              <a:t> 101</a:t>
            </a:r>
          </a:p>
          <a:p>
            <a:pPr algn="just">
              <a:lnSpc>
                <a:spcPct val="122000"/>
              </a:lnSpc>
              <a:buFont typeface="Arial" pitchFamily="34" charset="0"/>
              <a:buNone/>
            </a:pPr>
            <a:endParaRPr lang="en-US"/>
          </a:p>
        </p:txBody>
      </p:sp>
    </p:spTree>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p:cNvSpPr>
          <p:nvPr>
            <p:ph type="title"/>
          </p:nvPr>
        </p:nvSpPr>
        <p:spPr>
          <a:xfrm>
            <a:off x="152400" y="141288"/>
            <a:ext cx="8223250" cy="1141412"/>
          </a:xfrm>
          <a:noFill/>
          <a:ln/>
        </p:spPr>
        <p:txBody>
          <a:bodyPr/>
          <a:lstStyle/>
          <a:p>
            <a:r>
              <a:rPr lang="en-US"/>
              <a:t>Test policy</a:t>
            </a:r>
          </a:p>
        </p:txBody>
      </p:sp>
      <p:sp>
        <p:nvSpPr>
          <p:cNvPr id="202755" name="Rectangle 3"/>
          <p:cNvSpPr>
            <a:spLocks noGrp="1"/>
          </p:cNvSpPr>
          <p:nvPr>
            <p:ph type="body" idx="1"/>
          </p:nvPr>
        </p:nvSpPr>
        <p:spPr>
          <a:xfrm>
            <a:off x="266700" y="1066800"/>
            <a:ext cx="8610600" cy="5257800"/>
          </a:xfrm>
          <a:noFill/>
          <a:ln/>
        </p:spPr>
        <p:txBody>
          <a:bodyPr>
            <a:normAutofit fontScale="92500" lnSpcReduction="20000"/>
          </a:bodyPr>
          <a:lstStyle/>
          <a:p>
            <a:pPr algn="just">
              <a:lnSpc>
                <a:spcPct val="112000"/>
              </a:lnSpc>
            </a:pPr>
            <a:endParaRPr lang="en-US" sz="1900">
              <a:latin typeface="Trebuchet MS" pitchFamily="34" charset="0"/>
            </a:endParaRPr>
          </a:p>
          <a:p>
            <a:pPr algn="just">
              <a:lnSpc>
                <a:spcPct val="112000"/>
              </a:lnSpc>
            </a:pPr>
            <a:r>
              <a:rPr lang="en-US"/>
              <a:t>Organizational beginning of testing commences with the test policy</a:t>
            </a:r>
          </a:p>
          <a:p>
            <a:pPr algn="just">
              <a:lnSpc>
                <a:spcPct val="112000"/>
              </a:lnSpc>
            </a:pPr>
            <a:r>
              <a:rPr lang="en-US"/>
              <a:t>Developed by the IT dept and reflects the company philosophy</a:t>
            </a:r>
          </a:p>
          <a:p>
            <a:pPr algn="just">
              <a:lnSpc>
                <a:spcPct val="112000"/>
              </a:lnSpc>
            </a:pPr>
            <a:r>
              <a:rPr lang="en-US"/>
              <a:t>Test policy is complimentary to, or a component of, the quality policy</a:t>
            </a:r>
          </a:p>
          <a:p>
            <a:pPr algn="just">
              <a:lnSpc>
                <a:spcPct val="112000"/>
              </a:lnSpc>
            </a:pPr>
            <a:r>
              <a:rPr lang="en-US"/>
              <a:t>The quality policy describes the basic views and aims </a:t>
            </a:r>
            <a:br>
              <a:rPr lang="en-US"/>
            </a:br>
            <a:r>
              <a:rPr lang="en-US"/>
              <a:t>of a company, regarding quality, as pursued by management</a:t>
            </a:r>
          </a:p>
        </p:txBody>
      </p:sp>
      <p:sp>
        <p:nvSpPr>
          <p:cNvPr id="20275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Arial" pitchFamily="34" charset="0"/>
                <a:ea typeface="Arial Unicode MS" pitchFamily="34" charset="-128"/>
                <a:cs typeface="Arial Unicode MS" pitchFamily="34" charset="-128"/>
              </a:rPr>
              <a:t>Cont…</a:t>
            </a:r>
          </a:p>
        </p:txBody>
      </p:sp>
    </p:spTree>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p:cNvSpPr>
          <p:nvPr>
            <p:ph type="body" idx="1"/>
          </p:nvPr>
        </p:nvSpPr>
        <p:spPr>
          <a:xfrm>
            <a:off x="285750" y="1066800"/>
            <a:ext cx="8572500" cy="5310188"/>
          </a:xfrm>
          <a:noFill/>
          <a:ln/>
        </p:spPr>
        <p:txBody>
          <a:bodyPr>
            <a:normAutofit lnSpcReduction="10000"/>
          </a:bodyPr>
          <a:lstStyle/>
          <a:p>
            <a:pPr marL="381000" indent="-381000" algn="just">
              <a:lnSpc>
                <a:spcPct val="102000"/>
              </a:lnSpc>
              <a:buFont typeface="Arial" pitchFamily="34" charset="0"/>
              <a:buNone/>
            </a:pPr>
            <a:endParaRPr lang="en-US" sz="800">
              <a:latin typeface="Trebuchet MS" pitchFamily="34" charset="0"/>
            </a:endParaRPr>
          </a:p>
          <a:p>
            <a:pPr marL="381000" indent="-381000" algn="just">
              <a:lnSpc>
                <a:spcPct val="130000"/>
              </a:lnSpc>
            </a:pPr>
            <a:r>
              <a:rPr lang="en-US"/>
              <a:t>Test policy consists of an outline document with the following content:</a:t>
            </a:r>
          </a:p>
          <a:p>
            <a:pPr marL="457200" lvl="1" indent="-342900" algn="just">
              <a:lnSpc>
                <a:spcPct val="130000"/>
              </a:lnSpc>
            </a:pPr>
            <a:r>
              <a:rPr lang="en-US" sz="1600"/>
              <a:t>A definition of testing (Eg: checking that the software solves a business problem)</a:t>
            </a:r>
          </a:p>
          <a:p>
            <a:pPr marL="457200" lvl="1" indent="-342900" algn="just">
              <a:lnSpc>
                <a:spcPct val="130000"/>
              </a:lnSpc>
            </a:pPr>
            <a:r>
              <a:rPr lang="en-US" sz="1600"/>
              <a:t>An outline of the test process (Eg: Conception and execution </a:t>
            </a:r>
            <a:br>
              <a:rPr lang="en-US" sz="1600"/>
            </a:br>
            <a:r>
              <a:rPr lang="en-US" sz="1600"/>
              <a:t>of a test according to departmental procedures and </a:t>
            </a:r>
            <a:br>
              <a:rPr lang="en-US" sz="1600"/>
            </a:br>
            <a:r>
              <a:rPr lang="en-US" sz="1600"/>
              <a:t>user requirements)</a:t>
            </a:r>
          </a:p>
          <a:p>
            <a:pPr marL="457200" lvl="1" indent="-342900" algn="just">
              <a:lnSpc>
                <a:spcPct val="130000"/>
              </a:lnSpc>
            </a:pPr>
            <a:r>
              <a:rPr lang="en-US" sz="1600"/>
              <a:t>The evaluation of the test (eg. Measuring the cost of faults which are </a:t>
            </a:r>
            <a:br>
              <a:rPr lang="en-US" sz="1600"/>
            </a:br>
            <a:r>
              <a:rPr lang="en-US" sz="1600"/>
              <a:t>discovered after release)</a:t>
            </a:r>
          </a:p>
          <a:p>
            <a:pPr marL="457200" lvl="1" indent="-342900" algn="just">
              <a:lnSpc>
                <a:spcPct val="130000"/>
              </a:lnSpc>
            </a:pPr>
            <a:r>
              <a:rPr lang="en-US" sz="1600"/>
              <a:t>The quality level to be achieved (e.g. not more than one fault of the </a:t>
            </a:r>
            <a:br>
              <a:rPr lang="en-US" sz="1600"/>
            </a:br>
            <a:r>
              <a:rPr lang="en-US" sz="1600"/>
              <a:t>highest severity per 1000 lines of code in the first 6 months </a:t>
            </a:r>
            <a:br>
              <a:rPr lang="en-US" sz="1600"/>
            </a:br>
            <a:r>
              <a:rPr lang="en-US" sz="1600"/>
              <a:t>after introduction)</a:t>
            </a:r>
          </a:p>
          <a:p>
            <a:pPr marL="457200" lvl="1" indent="-342900" algn="just">
              <a:lnSpc>
                <a:spcPct val="130000"/>
              </a:lnSpc>
            </a:pPr>
            <a:r>
              <a:rPr lang="en-US" sz="1600"/>
              <a:t>The procedure for test process improvement (e.g. post project </a:t>
            </a:r>
            <a:br>
              <a:rPr lang="en-US" sz="1600"/>
            </a:br>
            <a:r>
              <a:rPr lang="en-US" sz="1600"/>
              <a:t>reviews to be carried out after each completion of a project, targeted to reach CMM level 3)</a:t>
            </a:r>
          </a:p>
          <a:p>
            <a:pPr marL="457200" lvl="1" indent="-342900" algn="just">
              <a:lnSpc>
                <a:spcPct val="130000"/>
              </a:lnSpc>
            </a:pPr>
            <a:r>
              <a:rPr lang="en-US" sz="1600"/>
              <a:t>The test policy concerns test activities for new developments as well as for maintenance</a:t>
            </a:r>
          </a:p>
        </p:txBody>
      </p:sp>
      <p:sp>
        <p:nvSpPr>
          <p:cNvPr id="204803" name="Rectangle 3"/>
          <p:cNvSpPr>
            <a:spLocks noGrp="1" noChangeArrowheads="1"/>
          </p:cNvSpPr>
          <p:nvPr>
            <p:ph type="title"/>
          </p:nvPr>
        </p:nvSpPr>
        <p:spPr>
          <a:xfrm>
            <a:off x="152400" y="76200"/>
            <a:ext cx="8223250" cy="760413"/>
          </a:xfrm>
          <a:noFill/>
          <a:ln/>
        </p:spPr>
        <p:txBody>
          <a:bodyPr lIns="0" tIns="0" rIns="0" bIns="0"/>
          <a:lstStyle/>
          <a:p>
            <a:r>
              <a:rPr lang="en-US"/>
              <a:t>Test policy</a:t>
            </a:r>
          </a:p>
        </p:txBody>
      </p:sp>
      <p:sp>
        <p:nvSpPr>
          <p:cNvPr id="204804"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Arial" pitchFamily="34" charset="0"/>
                <a:ea typeface="Arial Unicode MS" pitchFamily="34" charset="-128"/>
                <a:cs typeface="Arial Unicode MS" pitchFamily="34" charset="-128"/>
              </a:rPr>
              <a:t>Cont…</a:t>
            </a:r>
          </a:p>
        </p:txBody>
      </p:sp>
    </p:spTree>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p:cNvSpPr>
          <p:nvPr>
            <p:ph type="body" idx="1"/>
          </p:nvPr>
        </p:nvSpPr>
        <p:spPr>
          <a:xfrm>
            <a:off x="387350" y="990600"/>
            <a:ext cx="8375650" cy="5410200"/>
          </a:xfrm>
          <a:noFill/>
          <a:ln/>
        </p:spPr>
        <p:txBody>
          <a:bodyPr>
            <a:normAutofit fontScale="70000" lnSpcReduction="20000"/>
          </a:bodyPr>
          <a:lstStyle/>
          <a:p>
            <a:pPr algn="just">
              <a:lnSpc>
                <a:spcPct val="162000"/>
              </a:lnSpc>
            </a:pPr>
            <a:endParaRPr lang="en-US" sz="1500">
              <a:latin typeface="Trebuchet MS" pitchFamily="34" charset="0"/>
            </a:endParaRPr>
          </a:p>
          <a:p>
            <a:pPr algn="just">
              <a:lnSpc>
                <a:spcPct val="162000"/>
              </a:lnSpc>
            </a:pPr>
            <a:r>
              <a:rPr lang="en-US"/>
              <a:t>Test policy is a part of the quality policy, it may be difficult </a:t>
            </a:r>
            <a:br>
              <a:rPr lang="en-US"/>
            </a:br>
            <a:r>
              <a:rPr lang="en-US"/>
              <a:t>to maintain as a separate entity</a:t>
            </a:r>
          </a:p>
          <a:p>
            <a:pPr algn="just">
              <a:lnSpc>
                <a:spcPct val="162000"/>
              </a:lnSpc>
            </a:pPr>
            <a:r>
              <a:rPr lang="en-US"/>
              <a:t>Keeping both together makes the relationship between the </a:t>
            </a:r>
            <a:br>
              <a:rPr lang="en-US"/>
            </a:br>
            <a:r>
              <a:rPr lang="en-US"/>
              <a:t>two easier to see</a:t>
            </a:r>
          </a:p>
          <a:p>
            <a:pPr algn="just">
              <a:lnSpc>
                <a:spcPct val="162000"/>
              </a:lnSpc>
            </a:pPr>
            <a:r>
              <a:rPr lang="en-US"/>
              <a:t>In practice, they are found under different names </a:t>
            </a:r>
          </a:p>
          <a:p>
            <a:pPr algn="just">
              <a:lnSpc>
                <a:spcPct val="162000"/>
              </a:lnSpc>
            </a:pPr>
            <a:r>
              <a:rPr lang="en-US"/>
              <a:t>Testing done to create confidence in the quality of the </a:t>
            </a:r>
            <a:br>
              <a:rPr lang="en-US"/>
            </a:br>
            <a:r>
              <a:rPr lang="en-US"/>
              <a:t>system, is increased if the basis and objectives of </a:t>
            </a:r>
            <a:br>
              <a:rPr lang="en-US"/>
            </a:br>
            <a:r>
              <a:rPr lang="en-US"/>
              <a:t>testing are known, documented and consistent with </a:t>
            </a:r>
            <a:r>
              <a:rPr lang="en-US" b="1"/>
              <a:t>corporate quality goals</a:t>
            </a:r>
          </a:p>
        </p:txBody>
      </p:sp>
      <p:sp>
        <p:nvSpPr>
          <p:cNvPr id="206851" name="Rectangle 3"/>
          <p:cNvSpPr>
            <a:spLocks noGrp="1" noChangeArrowheads="1"/>
          </p:cNvSpPr>
          <p:nvPr>
            <p:ph type="title"/>
          </p:nvPr>
        </p:nvSpPr>
        <p:spPr>
          <a:xfrm>
            <a:off x="152400" y="152400"/>
            <a:ext cx="8223250" cy="608013"/>
          </a:xfrm>
          <a:noFill/>
          <a:ln/>
        </p:spPr>
        <p:txBody>
          <a:bodyPr lIns="0" tIns="0" rIns="0" bIns="0">
            <a:normAutofit fontScale="90000"/>
          </a:bodyPr>
          <a:lstStyle/>
          <a:p>
            <a:r>
              <a:rPr lang="en-US"/>
              <a:t>Test policy and Quality policy</a:t>
            </a:r>
          </a:p>
        </p:txBody>
      </p:sp>
    </p:spTree>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p:cNvSpPr>
          <p:nvPr>
            <p:ph type="body" idx="1"/>
          </p:nvPr>
        </p:nvSpPr>
        <p:spPr>
          <a:xfrm>
            <a:off x="304800" y="1066800"/>
            <a:ext cx="8534400" cy="5257800"/>
          </a:xfrm>
          <a:noFill/>
          <a:ln/>
        </p:spPr>
        <p:txBody>
          <a:bodyPr>
            <a:normAutofit fontScale="92500" lnSpcReduction="10000"/>
          </a:bodyPr>
          <a:lstStyle/>
          <a:p>
            <a:pPr algn="just">
              <a:lnSpc>
                <a:spcPct val="102000"/>
              </a:lnSpc>
            </a:pPr>
            <a:endParaRPr lang="en-US" sz="1800">
              <a:latin typeface="Trebuchet MS" pitchFamily="34" charset="0"/>
            </a:endParaRPr>
          </a:p>
          <a:p>
            <a:pPr algn="just">
              <a:lnSpc>
                <a:spcPct val="102000"/>
              </a:lnSpc>
            </a:pPr>
            <a:r>
              <a:rPr lang="en-US"/>
              <a:t>Be realistic</a:t>
            </a:r>
          </a:p>
          <a:p>
            <a:pPr lvl="1" algn="just">
              <a:lnSpc>
                <a:spcPct val="102000"/>
              </a:lnSpc>
            </a:pPr>
            <a:r>
              <a:rPr lang="en-US"/>
              <a:t>Avoid exaggerated expectations</a:t>
            </a:r>
          </a:p>
          <a:p>
            <a:pPr algn="just">
              <a:lnSpc>
                <a:spcPct val="102000"/>
              </a:lnSpc>
            </a:pPr>
            <a:r>
              <a:rPr lang="en-US"/>
              <a:t>Adequate maturity</a:t>
            </a:r>
          </a:p>
          <a:p>
            <a:pPr lvl="1" algn="just">
              <a:lnSpc>
                <a:spcPct val="102000"/>
              </a:lnSpc>
            </a:pPr>
            <a:r>
              <a:rPr lang="en-US"/>
              <a:t>Avoid By defining phases and roles that cannot be enforced or efficiently organized</a:t>
            </a:r>
          </a:p>
          <a:p>
            <a:pPr algn="just">
              <a:lnSpc>
                <a:spcPct val="102000"/>
              </a:lnSpc>
            </a:pPr>
            <a:r>
              <a:rPr lang="en-US"/>
              <a:t>Measurability</a:t>
            </a:r>
          </a:p>
          <a:p>
            <a:pPr lvl="1" algn="just">
              <a:lnSpc>
                <a:spcPct val="102000"/>
              </a:lnSpc>
            </a:pPr>
            <a:r>
              <a:rPr lang="en-US"/>
              <a:t>Impossible to algorithmically calculate the number of defects in a system</a:t>
            </a:r>
          </a:p>
          <a:p>
            <a:pPr algn="just">
              <a:lnSpc>
                <a:spcPct val="102000"/>
              </a:lnSpc>
            </a:pPr>
            <a:r>
              <a:rPr lang="en-US"/>
              <a:t>Liveliness</a:t>
            </a:r>
          </a:p>
          <a:p>
            <a:pPr lvl="1" algn="just">
              <a:lnSpc>
                <a:spcPct val="102000"/>
              </a:lnSpc>
            </a:pPr>
            <a:r>
              <a:rPr lang="en-US"/>
              <a:t>Test policy is regularly reviewed and improved  in a goal-oriented fashion</a:t>
            </a:r>
          </a:p>
        </p:txBody>
      </p:sp>
      <p:sp>
        <p:nvSpPr>
          <p:cNvPr id="208899" name="Rectangle 3"/>
          <p:cNvSpPr>
            <a:spLocks noGrp="1" noChangeArrowheads="1"/>
          </p:cNvSpPr>
          <p:nvPr>
            <p:ph type="title"/>
          </p:nvPr>
        </p:nvSpPr>
        <p:spPr>
          <a:xfrm>
            <a:off x="152400" y="76200"/>
            <a:ext cx="8223250" cy="836613"/>
          </a:xfrm>
          <a:noFill/>
          <a:ln/>
        </p:spPr>
        <p:txBody>
          <a:bodyPr lIns="0" tIns="0" rIns="0" bIns="0"/>
          <a:lstStyle/>
          <a:p>
            <a:r>
              <a:rPr lang="en-US"/>
              <a:t>Features of a good test policy</a:t>
            </a:r>
          </a:p>
        </p:txBody>
      </p:sp>
    </p:spTree>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body" idx="1"/>
          </p:nvPr>
        </p:nvSpPr>
        <p:spPr>
          <a:xfrm>
            <a:off x="342900" y="1066800"/>
            <a:ext cx="8458200" cy="5257800"/>
          </a:xfrm>
          <a:noFill/>
          <a:ln/>
        </p:spPr>
        <p:txBody>
          <a:bodyPr>
            <a:normAutofit fontScale="92500" lnSpcReduction="10000"/>
          </a:bodyPr>
          <a:lstStyle/>
          <a:p>
            <a:pPr algn="just">
              <a:lnSpc>
                <a:spcPct val="132000"/>
              </a:lnSpc>
            </a:pPr>
            <a:endParaRPr lang="en-US" sz="1800">
              <a:latin typeface="Trebuchet MS" pitchFamily="34" charset="0"/>
            </a:endParaRPr>
          </a:p>
          <a:p>
            <a:pPr algn="just">
              <a:lnSpc>
                <a:spcPct val="132000"/>
              </a:lnSpc>
            </a:pPr>
            <a:r>
              <a:rPr lang="en-US"/>
              <a:t>Test policy has corporate validity across all departments, </a:t>
            </a:r>
            <a:br>
              <a:rPr lang="en-US"/>
            </a:br>
            <a:r>
              <a:rPr lang="en-US"/>
              <a:t>projects, test levels and test phases</a:t>
            </a:r>
          </a:p>
          <a:p>
            <a:pPr algn="just">
              <a:lnSpc>
                <a:spcPct val="132000"/>
              </a:lnSpc>
            </a:pPr>
            <a:r>
              <a:rPr lang="en-US"/>
              <a:t>Test policy to be kept at relatively abstract level</a:t>
            </a:r>
          </a:p>
          <a:p>
            <a:pPr algn="just">
              <a:lnSpc>
                <a:spcPct val="132000"/>
              </a:lnSpc>
            </a:pPr>
            <a:r>
              <a:rPr lang="en-US"/>
              <a:t>So, in order to support the implementation of the </a:t>
            </a:r>
            <a:br>
              <a:rPr lang="en-US"/>
            </a:br>
            <a:r>
              <a:rPr lang="en-US"/>
              <a:t>test policy in concrete cases, a further level of detail </a:t>
            </a:r>
            <a:br>
              <a:rPr lang="en-US"/>
            </a:br>
            <a:r>
              <a:rPr lang="en-US"/>
              <a:t>is useful: the test handbook</a:t>
            </a:r>
          </a:p>
          <a:p>
            <a:pPr algn="just">
              <a:lnSpc>
                <a:spcPct val="132000"/>
              </a:lnSpc>
              <a:buFont typeface="Arial" pitchFamily="34" charset="0"/>
              <a:buNone/>
            </a:pPr>
            <a:endParaRPr lang="en-US"/>
          </a:p>
        </p:txBody>
      </p:sp>
      <p:sp>
        <p:nvSpPr>
          <p:cNvPr id="210947" name="Rectangle 3"/>
          <p:cNvSpPr>
            <a:spLocks noGrp="1" noChangeArrowheads="1"/>
          </p:cNvSpPr>
          <p:nvPr>
            <p:ph type="title"/>
          </p:nvPr>
        </p:nvSpPr>
        <p:spPr>
          <a:xfrm>
            <a:off x="152400" y="76200"/>
            <a:ext cx="8223250" cy="836613"/>
          </a:xfrm>
          <a:noFill/>
          <a:ln/>
        </p:spPr>
        <p:txBody>
          <a:bodyPr lIns="0" tIns="0" rIns="0" bIns="0"/>
          <a:lstStyle/>
          <a:p>
            <a:r>
              <a:rPr lang="en-US"/>
              <a:t>Test handbook</a:t>
            </a:r>
          </a:p>
        </p:txBody>
      </p:sp>
      <p:sp>
        <p:nvSpPr>
          <p:cNvPr id="210948"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p:cNvSpPr>
          <p:nvPr>
            <p:ph type="body" idx="1"/>
          </p:nvPr>
        </p:nvSpPr>
        <p:spPr>
          <a:xfrm>
            <a:off x="304800" y="1143000"/>
            <a:ext cx="8534400" cy="5257800"/>
          </a:xfrm>
          <a:noFill/>
          <a:ln/>
        </p:spPr>
        <p:txBody>
          <a:bodyPr>
            <a:normAutofit fontScale="85000" lnSpcReduction="20000"/>
          </a:bodyPr>
          <a:lstStyle/>
          <a:p>
            <a:pPr marL="381000" indent="-381000" algn="just">
              <a:lnSpc>
                <a:spcPct val="112000"/>
              </a:lnSpc>
              <a:buFont typeface="Arial" pitchFamily="34" charset="0"/>
              <a:buNone/>
            </a:pPr>
            <a:endParaRPr lang="en-US" sz="1800">
              <a:latin typeface="Arial" pitchFamily="34" charset="0"/>
            </a:endParaRPr>
          </a:p>
          <a:p>
            <a:pPr marL="381000" indent="-381000" algn="just">
              <a:lnSpc>
                <a:spcPct val="112000"/>
              </a:lnSpc>
            </a:pPr>
            <a:r>
              <a:rPr lang="en-US"/>
              <a:t>The sphere of use of test handbook covers the </a:t>
            </a:r>
            <a:br>
              <a:rPr lang="en-US"/>
            </a:br>
            <a:r>
              <a:rPr lang="en-US"/>
              <a:t>generic test requirements for an organization</a:t>
            </a:r>
          </a:p>
          <a:p>
            <a:pPr marL="381000" indent="-381000" algn="just">
              <a:lnSpc>
                <a:spcPct val="112000"/>
              </a:lnSpc>
            </a:pPr>
            <a:r>
              <a:rPr lang="en-US"/>
              <a:t>Test handbook deals with the risks and describes a </a:t>
            </a:r>
            <a:br>
              <a:rPr lang="en-US"/>
            </a:br>
            <a:r>
              <a:rPr lang="en-US"/>
              <a:t>process whereby these risks can be weakened, in </a:t>
            </a:r>
            <a:br>
              <a:rPr lang="en-US"/>
            </a:br>
            <a:r>
              <a:rPr lang="en-US"/>
              <a:t>conjunction with the test policy</a:t>
            </a:r>
          </a:p>
          <a:p>
            <a:pPr marL="381000" indent="-381000" algn="just">
              <a:lnSpc>
                <a:spcPct val="112000"/>
              </a:lnSpc>
            </a:pPr>
            <a:r>
              <a:rPr lang="en-US"/>
              <a:t>Test handbook contains a description of the test steps to be used</a:t>
            </a:r>
          </a:p>
          <a:p>
            <a:pPr marL="381000" indent="-381000" algn="just">
              <a:lnSpc>
                <a:spcPct val="112000"/>
              </a:lnSpc>
            </a:pPr>
            <a:r>
              <a:rPr lang="en-US"/>
              <a:t>A test handbook consists normally of two main parts:</a:t>
            </a:r>
          </a:p>
          <a:p>
            <a:pPr marL="574675" lvl="1" indent="-342900" algn="just">
              <a:lnSpc>
                <a:spcPct val="112000"/>
              </a:lnSpc>
            </a:pPr>
            <a:r>
              <a:rPr lang="en-US"/>
              <a:t>An explanation of the risks which should be covered </a:t>
            </a:r>
            <a:br>
              <a:rPr lang="en-US"/>
            </a:br>
            <a:r>
              <a:rPr lang="en-US"/>
              <a:t>by software testing</a:t>
            </a:r>
          </a:p>
          <a:p>
            <a:pPr marL="574675" lvl="1" indent="-342900" algn="just">
              <a:lnSpc>
                <a:spcPct val="112000"/>
              </a:lnSpc>
            </a:pPr>
            <a:r>
              <a:rPr lang="en-US"/>
              <a:t>The specific test activities that must be carried out to </a:t>
            </a:r>
            <a:br>
              <a:rPr lang="en-US"/>
            </a:br>
            <a:r>
              <a:rPr lang="en-US"/>
              <a:t>cover the identified risks</a:t>
            </a:r>
          </a:p>
        </p:txBody>
      </p:sp>
      <p:sp>
        <p:nvSpPr>
          <p:cNvPr id="212995" name="Text Box 3"/>
          <p:cNvSpPr txBox="1">
            <a:spLocks noChangeArrowheads="1"/>
          </p:cNvSpPr>
          <p:nvPr/>
        </p:nvSpPr>
        <p:spPr bwMode="auto">
          <a:xfrm>
            <a:off x="152400" y="685800"/>
            <a:ext cx="10541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a"/>
              </a:rPr>
              <a:t>Cont…</a:t>
            </a:r>
          </a:p>
        </p:txBody>
      </p:sp>
      <p:sp>
        <p:nvSpPr>
          <p:cNvPr id="212996" name="Rectangle 4"/>
          <p:cNvSpPr>
            <a:spLocks noGrp="1" noChangeArrowheads="1"/>
          </p:cNvSpPr>
          <p:nvPr>
            <p:ph type="title"/>
          </p:nvPr>
        </p:nvSpPr>
        <p:spPr>
          <a:xfrm>
            <a:off x="152400" y="76200"/>
            <a:ext cx="8223250" cy="762000"/>
          </a:xfrm>
          <a:noFill/>
          <a:ln/>
        </p:spPr>
        <p:txBody>
          <a:bodyPr lIns="0" tIns="0" rIns="0" bIns="0"/>
          <a:lstStyle/>
          <a:p>
            <a:r>
              <a:rPr lang="en-US"/>
              <a:t>Test handbook</a:t>
            </a:r>
          </a:p>
        </p:txBody>
      </p:sp>
      <p:sp>
        <p:nvSpPr>
          <p:cNvPr id="212997"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solidFill>
                  <a:schemeClr val="bg2"/>
                </a:solidFill>
                <a:latin typeface="Trebuchet MS" pitchFamily="34" charset="0"/>
              </a:rPr>
              <a:t>Cont…</a:t>
            </a:r>
          </a:p>
        </p:txBody>
      </p:sp>
    </p:spTree>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p:cNvSpPr>
          <p:nvPr>
            <p:ph type="body" idx="1"/>
          </p:nvPr>
        </p:nvSpPr>
        <p:spPr>
          <a:xfrm>
            <a:off x="304800" y="1003300"/>
            <a:ext cx="8534400" cy="5486400"/>
          </a:xfrm>
          <a:noFill/>
          <a:ln/>
        </p:spPr>
        <p:txBody>
          <a:bodyPr>
            <a:normAutofit fontScale="85000" lnSpcReduction="10000"/>
          </a:bodyPr>
          <a:lstStyle/>
          <a:p>
            <a:pPr algn="just">
              <a:lnSpc>
                <a:spcPct val="132000"/>
              </a:lnSpc>
            </a:pPr>
            <a:endParaRPr lang="en-US" sz="1400">
              <a:latin typeface="Trebuchet MS" pitchFamily="34" charset="0"/>
            </a:endParaRPr>
          </a:p>
          <a:p>
            <a:pPr algn="just">
              <a:lnSpc>
                <a:spcPct val="132000"/>
              </a:lnSpc>
            </a:pPr>
            <a:r>
              <a:rPr lang="en-US"/>
              <a:t>The test handbook takes up the demands setting up in the </a:t>
            </a:r>
            <a:br>
              <a:rPr lang="en-US"/>
            </a:br>
            <a:r>
              <a:rPr lang="en-US"/>
              <a:t>quality policy and addresses those quality risks, should </a:t>
            </a:r>
            <a:br>
              <a:rPr lang="en-US"/>
            </a:br>
            <a:r>
              <a:rPr lang="en-US"/>
              <a:t>be reduced through testing</a:t>
            </a:r>
          </a:p>
          <a:p>
            <a:pPr algn="just">
              <a:lnSpc>
                <a:spcPct val="132000"/>
              </a:lnSpc>
            </a:pPr>
            <a:r>
              <a:rPr lang="en-US"/>
              <a:t>When a test manager plans his tests in a new project, </a:t>
            </a:r>
            <a:br>
              <a:rPr lang="en-US"/>
            </a:br>
            <a:r>
              <a:rPr lang="en-US"/>
              <a:t>he can, draw upon the test handbook as a catalogue </a:t>
            </a:r>
            <a:br>
              <a:rPr lang="en-US"/>
            </a:br>
            <a:r>
              <a:rPr lang="en-US"/>
              <a:t>for the test activities to be performed</a:t>
            </a:r>
          </a:p>
          <a:p>
            <a:pPr algn="just">
              <a:lnSpc>
                <a:spcPct val="132000"/>
              </a:lnSpc>
            </a:pPr>
            <a:r>
              <a:rPr lang="en-US"/>
              <a:t>The concrete realization of these activities is then </a:t>
            </a:r>
            <a:br>
              <a:rPr lang="en-US"/>
            </a:br>
            <a:r>
              <a:rPr lang="en-US"/>
              <a:t>documented in the project’s test plan</a:t>
            </a:r>
          </a:p>
        </p:txBody>
      </p:sp>
      <p:sp>
        <p:nvSpPr>
          <p:cNvPr id="215043"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15044" name="Rectangle 4"/>
          <p:cNvSpPr>
            <a:spLocks noChangeArrowheads="1"/>
          </p:cNvSpPr>
          <p:nvPr/>
        </p:nvSpPr>
        <p:spPr bwMode="auto">
          <a:xfrm>
            <a:off x="152400" y="0"/>
            <a:ext cx="8070850" cy="836613"/>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ea typeface="Arial Unicode MS" pitchFamily="34" charset="-128"/>
                <a:cs typeface="Arial Unicode MS" pitchFamily="34" charset="-128"/>
              </a:rPr>
              <a:t>Test handbook</a:t>
            </a:r>
          </a:p>
        </p:txBody>
      </p:sp>
      <p:sp>
        <p:nvSpPr>
          <p:cNvPr id="215045"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p:cNvSpPr>
          <p:nvPr>
            <p:ph type="body" idx="1"/>
          </p:nvPr>
        </p:nvSpPr>
        <p:spPr>
          <a:xfrm>
            <a:off x="304800" y="1003300"/>
            <a:ext cx="8534400" cy="5486400"/>
          </a:xfrm>
          <a:noFill/>
          <a:ln/>
        </p:spPr>
        <p:txBody>
          <a:bodyPr>
            <a:normAutofit fontScale="85000" lnSpcReduction="10000"/>
          </a:bodyPr>
          <a:lstStyle/>
          <a:p>
            <a:pPr algn="just">
              <a:lnSpc>
                <a:spcPct val="132000"/>
              </a:lnSpc>
            </a:pPr>
            <a:endParaRPr lang="en-US" sz="1400">
              <a:latin typeface="Trebuchet MS" pitchFamily="34" charset="0"/>
            </a:endParaRPr>
          </a:p>
          <a:p>
            <a:pPr algn="just">
              <a:lnSpc>
                <a:spcPct val="132000"/>
              </a:lnSpc>
            </a:pPr>
            <a:r>
              <a:rPr lang="en-US"/>
              <a:t>The art of preparing a test handbook is in keeping it </a:t>
            </a:r>
            <a:br>
              <a:rPr lang="en-US"/>
            </a:br>
            <a:r>
              <a:rPr lang="en-US"/>
              <a:t>concrete enough to be of benefit to the user and </a:t>
            </a:r>
            <a:br>
              <a:rPr lang="en-US"/>
            </a:br>
            <a:r>
              <a:rPr lang="en-US"/>
              <a:t>at the same time not letting it become project specific</a:t>
            </a:r>
          </a:p>
          <a:p>
            <a:pPr algn="just">
              <a:lnSpc>
                <a:spcPct val="132000"/>
              </a:lnSpc>
            </a:pPr>
            <a:r>
              <a:rPr lang="en-US"/>
              <a:t>It provides balance between reusability and concreteness</a:t>
            </a:r>
          </a:p>
          <a:p>
            <a:pPr algn="just">
              <a:lnSpc>
                <a:spcPct val="132000"/>
              </a:lnSpc>
            </a:pPr>
            <a:r>
              <a:rPr lang="en-US"/>
              <a:t>Like test policy, a test handbook must regularly be </a:t>
            </a:r>
            <a:br>
              <a:rPr lang="en-US"/>
            </a:br>
            <a:r>
              <a:rPr lang="en-US"/>
              <a:t>aligned with the evolving test plans and adapted </a:t>
            </a:r>
            <a:br>
              <a:rPr lang="en-US"/>
            </a:br>
            <a:r>
              <a:rPr lang="en-US"/>
              <a:t>to changing circumstances by updating the test </a:t>
            </a:r>
            <a:br>
              <a:rPr lang="en-US"/>
            </a:br>
            <a:r>
              <a:rPr lang="en-US"/>
              <a:t>handbook periodically</a:t>
            </a:r>
          </a:p>
        </p:txBody>
      </p:sp>
      <p:sp>
        <p:nvSpPr>
          <p:cNvPr id="559107"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559108" name="Rectangle 4"/>
          <p:cNvSpPr>
            <a:spLocks noChangeArrowheads="1"/>
          </p:cNvSpPr>
          <p:nvPr/>
        </p:nvSpPr>
        <p:spPr bwMode="auto">
          <a:xfrm>
            <a:off x="152400" y="0"/>
            <a:ext cx="8070850" cy="836613"/>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ea typeface="Arial Unicode MS" pitchFamily="34" charset="-128"/>
                <a:cs typeface="Arial Unicode MS" pitchFamily="34" charset="-128"/>
              </a:rPr>
              <a:t>Test handbook</a:t>
            </a:r>
          </a:p>
        </p:txBody>
      </p:sp>
      <p:sp>
        <p:nvSpPr>
          <p:cNvPr id="559109"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body" idx="1"/>
          </p:nvPr>
        </p:nvSpPr>
        <p:spPr>
          <a:xfrm>
            <a:off x="381000" y="1219200"/>
            <a:ext cx="8458200" cy="5210175"/>
          </a:xfrm>
          <a:noFill/>
          <a:ln/>
        </p:spPr>
        <p:txBody>
          <a:bodyPr>
            <a:normAutofit lnSpcReduction="10000"/>
          </a:bodyPr>
          <a:lstStyle/>
          <a:p>
            <a:pPr marL="381000" indent="-381000">
              <a:lnSpc>
                <a:spcPct val="92000"/>
              </a:lnSpc>
            </a:pPr>
            <a:r>
              <a:rPr lang="en-US"/>
              <a:t>Test handbook should outline the following aspects for each test step:</a:t>
            </a:r>
          </a:p>
          <a:p>
            <a:pPr marL="800100" lvl="1" indent="-342900">
              <a:lnSpc>
                <a:spcPct val="125000"/>
              </a:lnSpc>
            </a:pPr>
            <a:r>
              <a:rPr lang="en-US" sz="1600"/>
              <a:t>Input and output criteria</a:t>
            </a:r>
          </a:p>
          <a:p>
            <a:pPr marL="800100" lvl="1" indent="-342900">
              <a:lnSpc>
                <a:spcPct val="125000"/>
              </a:lnSpc>
            </a:pPr>
            <a:r>
              <a:rPr lang="en-US" sz="1600"/>
              <a:t>The test procedure ( top-down, bottom-up, priority driven)</a:t>
            </a:r>
          </a:p>
          <a:p>
            <a:pPr marL="800100" lvl="1" indent="-342900">
              <a:lnSpc>
                <a:spcPct val="125000"/>
              </a:lnSpc>
            </a:pPr>
            <a:r>
              <a:rPr lang="en-US" sz="1600"/>
              <a:t>The test specification technique to be used</a:t>
            </a:r>
          </a:p>
          <a:p>
            <a:pPr marL="800100" lvl="1" indent="-342900">
              <a:lnSpc>
                <a:spcPct val="125000"/>
              </a:lnSpc>
            </a:pPr>
            <a:r>
              <a:rPr lang="en-US" sz="1600"/>
              <a:t>The test completion criteria</a:t>
            </a:r>
          </a:p>
          <a:p>
            <a:pPr marL="800100" lvl="1" indent="-342900">
              <a:lnSpc>
                <a:spcPct val="125000"/>
              </a:lnSpc>
            </a:pPr>
            <a:r>
              <a:rPr lang="en-US" sz="1600"/>
              <a:t>The degree of independence of the testing</a:t>
            </a:r>
          </a:p>
          <a:p>
            <a:pPr marL="800100" lvl="1" indent="-342900">
              <a:lnSpc>
                <a:spcPct val="125000"/>
              </a:lnSpc>
            </a:pPr>
            <a:r>
              <a:rPr lang="en-US" sz="1600"/>
              <a:t>Standards to be maintained</a:t>
            </a:r>
          </a:p>
          <a:p>
            <a:pPr marL="800100" lvl="1" indent="-342900">
              <a:lnSpc>
                <a:spcPct val="125000"/>
              </a:lnSpc>
            </a:pPr>
            <a:r>
              <a:rPr lang="en-US" sz="1600"/>
              <a:t>The environment in which the software tests are executed</a:t>
            </a:r>
          </a:p>
          <a:p>
            <a:pPr marL="800100" lvl="1" indent="-342900">
              <a:lnSpc>
                <a:spcPct val="125000"/>
              </a:lnSpc>
            </a:pPr>
            <a:r>
              <a:rPr lang="en-US" sz="1600"/>
              <a:t>Test automation procedure</a:t>
            </a:r>
          </a:p>
          <a:p>
            <a:pPr marL="800100" lvl="1" indent="-342900">
              <a:lnSpc>
                <a:spcPct val="125000"/>
              </a:lnSpc>
            </a:pPr>
            <a:r>
              <a:rPr lang="en-US" sz="1600"/>
              <a:t>The degree of reusability of software</a:t>
            </a:r>
          </a:p>
          <a:p>
            <a:pPr marL="800100" lvl="1" indent="-342900">
              <a:lnSpc>
                <a:spcPct val="125000"/>
              </a:lnSpc>
            </a:pPr>
            <a:r>
              <a:rPr lang="en-US" sz="1600"/>
              <a:t>When to use re-test or regression testing</a:t>
            </a:r>
          </a:p>
          <a:p>
            <a:pPr marL="800100" lvl="1" indent="-342900">
              <a:lnSpc>
                <a:spcPct val="125000"/>
              </a:lnSpc>
            </a:pPr>
            <a:r>
              <a:rPr lang="en-US" sz="1600"/>
              <a:t>The test process to be used, including the test results, </a:t>
            </a:r>
            <a:r>
              <a:rPr lang="en-US" sz="1600" err="1"/>
              <a:t>eg</a:t>
            </a:r>
            <a:r>
              <a:rPr lang="en-US" sz="1600"/>
              <a:t>. Test reports</a:t>
            </a:r>
          </a:p>
          <a:p>
            <a:pPr marL="800100" lvl="1" indent="-342900">
              <a:lnSpc>
                <a:spcPct val="125000"/>
              </a:lnSpc>
            </a:pPr>
            <a:r>
              <a:rPr lang="en-US" sz="1600"/>
              <a:t>Measurements and metrics to be documented</a:t>
            </a:r>
          </a:p>
          <a:p>
            <a:pPr marL="800100" lvl="1" indent="-342900">
              <a:lnSpc>
                <a:spcPct val="125000"/>
              </a:lnSpc>
            </a:pPr>
            <a:r>
              <a:rPr lang="en-US" sz="1600"/>
              <a:t>When to use deviation management</a:t>
            </a:r>
          </a:p>
        </p:txBody>
      </p:sp>
      <p:sp>
        <p:nvSpPr>
          <p:cNvPr id="217091"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17092" name="Rectangle 4"/>
          <p:cNvSpPr>
            <a:spLocks noChangeArrowheads="1"/>
          </p:cNvSpPr>
          <p:nvPr/>
        </p:nvSpPr>
        <p:spPr bwMode="auto">
          <a:xfrm>
            <a:off x="152400" y="0"/>
            <a:ext cx="8070850" cy="836613"/>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ea typeface="Arial Unicode MS" pitchFamily="34" charset="-128"/>
                <a:cs typeface="Arial Unicode MS" pitchFamily="34" charset="-128"/>
              </a:rPr>
              <a:t>Test handbook</a:t>
            </a:r>
          </a:p>
        </p:txBody>
      </p:sp>
      <p:sp>
        <p:nvSpPr>
          <p:cNvPr id="217093" name="Text Box 5"/>
          <p:cNvSpPr txBox="1">
            <a:spLocks noChangeArrowheads="1"/>
          </p:cNvSpPr>
          <p:nvPr/>
        </p:nvSpPr>
        <p:spPr bwMode="auto">
          <a:xfrm>
            <a:off x="8153400" y="6096000"/>
            <a:ext cx="914400" cy="2921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600" b="1">
                <a:latin typeface="Arial" pitchFamily="34" charset="0"/>
              </a:rPr>
              <a:t>Cont…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p:cNvSpPr>
          <p:nvPr>
            <p:ph type="title"/>
          </p:nvPr>
        </p:nvSpPr>
        <p:spPr>
          <a:xfrm>
            <a:off x="152400" y="152400"/>
            <a:ext cx="8223250" cy="762000"/>
          </a:xfrm>
          <a:noFill/>
          <a:ln/>
        </p:spPr>
        <p:txBody>
          <a:bodyPr/>
          <a:lstStyle/>
          <a:p>
            <a:r>
              <a:rPr lang="en-US"/>
              <a:t>Develop the Test Matrix</a:t>
            </a:r>
          </a:p>
        </p:txBody>
      </p:sp>
      <p:sp>
        <p:nvSpPr>
          <p:cNvPr id="221187" name="Rectangle 3"/>
          <p:cNvSpPr>
            <a:spLocks noGrp="1"/>
          </p:cNvSpPr>
          <p:nvPr>
            <p:ph type="body" idx="1"/>
          </p:nvPr>
        </p:nvSpPr>
        <p:spPr>
          <a:xfrm>
            <a:off x="304800" y="1066800"/>
            <a:ext cx="8534400" cy="5105400"/>
          </a:xfrm>
          <a:noFill/>
          <a:ln/>
        </p:spPr>
        <p:txBody>
          <a:bodyPr/>
          <a:lstStyle/>
          <a:p>
            <a:pPr marL="0" indent="0" algn="just">
              <a:lnSpc>
                <a:spcPct val="132000"/>
              </a:lnSpc>
              <a:buFont typeface="Arial" pitchFamily="34" charset="0"/>
              <a:buNone/>
            </a:pPr>
            <a:endParaRPr lang="en-US" sz="1900">
              <a:latin typeface="Trebuchet MS" pitchFamily="34" charset="0"/>
            </a:endParaRPr>
          </a:p>
          <a:p>
            <a:pPr marL="0" indent="0" algn="just">
              <a:lnSpc>
                <a:spcPct val="132000"/>
              </a:lnSpc>
              <a:buFont typeface="Arial" pitchFamily="34" charset="0"/>
              <a:buNone/>
            </a:pPr>
            <a:r>
              <a:rPr lang="en-US"/>
              <a:t>To develop a software test matrix, follow these steps. Each step is discussed below with</a:t>
            </a:r>
          </a:p>
          <a:p>
            <a:pPr marL="568325" lvl="1" indent="-342900" algn="just">
              <a:lnSpc>
                <a:spcPct val="132000"/>
              </a:lnSpc>
              <a:buFontTx/>
              <a:buChar char="•"/>
            </a:pPr>
            <a:r>
              <a:rPr lang="en-US"/>
              <a:t>Define tests as required</a:t>
            </a:r>
          </a:p>
          <a:p>
            <a:pPr marL="568325" lvl="1" indent="-342900" algn="just">
              <a:lnSpc>
                <a:spcPct val="132000"/>
              </a:lnSpc>
              <a:buFontTx/>
              <a:buChar char="•"/>
            </a:pPr>
            <a:r>
              <a:rPr lang="en-US"/>
              <a:t>Define conceptual test cases to be entered as a test script</a:t>
            </a:r>
          </a:p>
          <a:p>
            <a:pPr marL="568325" lvl="1" indent="-342900" algn="just">
              <a:lnSpc>
                <a:spcPct val="132000"/>
              </a:lnSpc>
              <a:buFontTx/>
              <a:buChar char="•"/>
            </a:pPr>
            <a:r>
              <a:rPr lang="en-US"/>
              <a:t>Define verification tests</a:t>
            </a:r>
          </a:p>
          <a:p>
            <a:pPr marL="568325" lvl="1" indent="-342900" algn="just">
              <a:lnSpc>
                <a:spcPct val="132000"/>
              </a:lnSpc>
              <a:buFontTx/>
              <a:buChar char="•"/>
            </a:pPr>
            <a:r>
              <a:rPr lang="en-US"/>
              <a:t>Prepare the software test matrix</a:t>
            </a:r>
          </a:p>
        </p:txBody>
      </p:sp>
    </p:spTree>
  </p:cSld>
  <p:clrMapOvr>
    <a:masterClrMapping/>
  </p:clrMapOv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body" idx="1"/>
          </p:nvPr>
        </p:nvSpPr>
        <p:spPr>
          <a:xfrm>
            <a:off x="304800" y="1219200"/>
            <a:ext cx="8534400" cy="5105400"/>
          </a:xfrm>
          <a:noFill/>
          <a:ln/>
        </p:spPr>
        <p:txBody>
          <a:bodyPr>
            <a:normAutofit fontScale="70000" lnSpcReduction="20000"/>
          </a:bodyPr>
          <a:lstStyle/>
          <a:p>
            <a:pPr algn="just">
              <a:lnSpc>
                <a:spcPct val="162000"/>
              </a:lnSpc>
            </a:pPr>
            <a:r>
              <a:rPr lang="en-US"/>
              <a:t>The test handbook must not necessarily consists of </a:t>
            </a:r>
            <a:br>
              <a:rPr lang="en-US"/>
            </a:br>
            <a:r>
              <a:rPr lang="en-US"/>
              <a:t>one document, but can be divided into a set of </a:t>
            </a:r>
            <a:br>
              <a:rPr lang="en-US"/>
            </a:br>
            <a:r>
              <a:rPr lang="en-US"/>
              <a:t>documents, e.g. company test handbook, branch test </a:t>
            </a:r>
            <a:br>
              <a:rPr lang="en-US"/>
            </a:br>
            <a:r>
              <a:rPr lang="en-US"/>
              <a:t>handbook, department test handbook, project test </a:t>
            </a:r>
            <a:br>
              <a:rPr lang="en-US"/>
            </a:br>
            <a:r>
              <a:rPr lang="en-US"/>
              <a:t>handbook etc.,</a:t>
            </a:r>
          </a:p>
          <a:p>
            <a:pPr algn="just">
              <a:lnSpc>
                <a:spcPct val="162000"/>
              </a:lnSpc>
            </a:pPr>
            <a:r>
              <a:rPr lang="en-US"/>
              <a:t>Different test handbooks are suitable for </a:t>
            </a:r>
            <a:br>
              <a:rPr lang="en-US"/>
            </a:br>
            <a:r>
              <a:rPr lang="en-US"/>
              <a:t>different areas of use, (Ex. where security is critical and non-critical)</a:t>
            </a:r>
          </a:p>
          <a:p>
            <a:pPr algn="just">
              <a:lnSpc>
                <a:spcPct val="162000"/>
              </a:lnSpc>
            </a:pPr>
            <a:r>
              <a:rPr lang="en-US"/>
              <a:t>Measures for improving the test process can be </a:t>
            </a:r>
            <a:br>
              <a:rPr lang="en-US"/>
            </a:br>
            <a:r>
              <a:rPr lang="en-US"/>
              <a:t>included in later versions of the test handbook</a:t>
            </a:r>
          </a:p>
        </p:txBody>
      </p:sp>
      <p:sp>
        <p:nvSpPr>
          <p:cNvPr id="219139"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19140" name="Rectangle 4"/>
          <p:cNvSpPr>
            <a:spLocks noChangeArrowheads="1"/>
          </p:cNvSpPr>
          <p:nvPr/>
        </p:nvSpPr>
        <p:spPr bwMode="auto">
          <a:xfrm>
            <a:off x="152400" y="76200"/>
            <a:ext cx="8223250" cy="685800"/>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ea typeface="Arial Unicode MS" pitchFamily="34" charset="-128"/>
                <a:cs typeface="Arial Unicode MS" pitchFamily="34" charset="-128"/>
              </a:rPr>
              <a:t>Test handbook</a:t>
            </a:r>
          </a:p>
        </p:txBody>
      </p:sp>
    </p:spTree>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p:cNvSpPr>
          <p:nvPr>
            <p:ph type="body" idx="1"/>
          </p:nvPr>
        </p:nvSpPr>
        <p:spPr>
          <a:xfrm>
            <a:off x="304800" y="1066800"/>
            <a:ext cx="8534400" cy="5257800"/>
          </a:xfrm>
          <a:noFill/>
          <a:ln/>
        </p:spPr>
        <p:txBody>
          <a:bodyPr>
            <a:normAutofit fontScale="77500" lnSpcReduction="20000"/>
          </a:bodyPr>
          <a:lstStyle/>
          <a:p>
            <a:pPr algn="just">
              <a:lnSpc>
                <a:spcPct val="132000"/>
              </a:lnSpc>
            </a:pPr>
            <a:endParaRPr lang="en-US" sz="1000">
              <a:latin typeface="Trebuchet MS" pitchFamily="34" charset="0"/>
            </a:endParaRPr>
          </a:p>
          <a:p>
            <a:pPr algn="just">
              <a:lnSpc>
                <a:spcPct val="132000"/>
              </a:lnSpc>
            </a:pPr>
            <a:r>
              <a:rPr lang="en-US">
                <a:latin typeface="Arial" pitchFamily="34" charset="0"/>
              </a:rPr>
              <a:t>The test concept represents the precise use of test </a:t>
            </a:r>
            <a:br>
              <a:rPr lang="en-US">
                <a:latin typeface="Arial" pitchFamily="34" charset="0"/>
              </a:rPr>
            </a:br>
            <a:r>
              <a:rPr lang="en-US">
                <a:latin typeface="Arial" pitchFamily="34" charset="0"/>
              </a:rPr>
              <a:t>handbook for a particular project</a:t>
            </a:r>
          </a:p>
          <a:p>
            <a:pPr algn="just">
              <a:lnSpc>
                <a:spcPct val="132000"/>
              </a:lnSpc>
            </a:pPr>
            <a:r>
              <a:rPr lang="en-US">
                <a:latin typeface="Arial" pitchFamily="34" charset="0"/>
              </a:rPr>
              <a:t>Deviations from the test handbook are documented in test concept</a:t>
            </a:r>
          </a:p>
          <a:p>
            <a:pPr algn="just">
              <a:lnSpc>
                <a:spcPct val="132000"/>
              </a:lnSpc>
            </a:pPr>
            <a:r>
              <a:rPr lang="en-US">
                <a:latin typeface="Arial" pitchFamily="34" charset="0"/>
              </a:rPr>
              <a:t>The test concept is referenced from the project plan</a:t>
            </a:r>
          </a:p>
          <a:p>
            <a:pPr algn="just">
              <a:lnSpc>
                <a:spcPct val="132000"/>
              </a:lnSpc>
            </a:pPr>
            <a:r>
              <a:rPr lang="en-US">
                <a:latin typeface="Arial" pitchFamily="34" charset="0"/>
              </a:rPr>
              <a:t>Test concept contains additional information, which allows the tester :</a:t>
            </a:r>
          </a:p>
          <a:p>
            <a:pPr lvl="1" algn="just">
              <a:lnSpc>
                <a:spcPct val="132000"/>
              </a:lnSpc>
            </a:pPr>
            <a:r>
              <a:rPr lang="en-US" sz="1600">
                <a:latin typeface="Arial" pitchFamily="34" charset="0"/>
              </a:rPr>
              <a:t>To set project costs and testing timescales in order to adhere </a:t>
            </a:r>
            <a:br>
              <a:rPr lang="en-US" sz="1600">
                <a:latin typeface="Arial" pitchFamily="34" charset="0"/>
              </a:rPr>
            </a:br>
            <a:r>
              <a:rPr lang="en-US" sz="1600">
                <a:latin typeface="Arial" pitchFamily="34" charset="0"/>
              </a:rPr>
              <a:t>to the approved budget and resources</a:t>
            </a:r>
          </a:p>
          <a:p>
            <a:pPr lvl="1" algn="just">
              <a:lnSpc>
                <a:spcPct val="132000"/>
              </a:lnSpc>
            </a:pPr>
            <a:r>
              <a:rPr lang="en-US" sz="1600">
                <a:latin typeface="Arial" pitchFamily="34" charset="0"/>
              </a:rPr>
              <a:t>To identify test cycles based on the software release plan</a:t>
            </a:r>
          </a:p>
          <a:p>
            <a:pPr lvl="1" algn="just">
              <a:lnSpc>
                <a:spcPct val="132000"/>
              </a:lnSpc>
            </a:pPr>
            <a:r>
              <a:rPr lang="en-US" sz="1600">
                <a:latin typeface="Arial" pitchFamily="34" charset="0"/>
              </a:rPr>
              <a:t>To convince management and the user of the necessity of testing</a:t>
            </a:r>
          </a:p>
          <a:p>
            <a:pPr lvl="1" algn="just">
              <a:lnSpc>
                <a:spcPct val="132000"/>
              </a:lnSpc>
            </a:pPr>
            <a:r>
              <a:rPr lang="en-US" sz="1600">
                <a:latin typeface="Arial" pitchFamily="34" charset="0"/>
              </a:rPr>
              <a:t>To define and communicate auxiliary services which should be </a:t>
            </a:r>
            <a:br>
              <a:rPr lang="en-US" sz="1600">
                <a:latin typeface="Arial" pitchFamily="34" charset="0"/>
              </a:rPr>
            </a:br>
            <a:r>
              <a:rPr lang="en-US" sz="1600">
                <a:latin typeface="Arial" pitchFamily="34" charset="0"/>
              </a:rPr>
              <a:t>provided by other people or departments</a:t>
            </a:r>
          </a:p>
          <a:p>
            <a:pPr lvl="1" algn="just">
              <a:lnSpc>
                <a:spcPct val="132000"/>
              </a:lnSpc>
            </a:pPr>
            <a:r>
              <a:rPr lang="en-US" sz="1600">
                <a:latin typeface="Arial" pitchFamily="34" charset="0"/>
              </a:rPr>
              <a:t>To identify the project results to be tested</a:t>
            </a:r>
          </a:p>
        </p:txBody>
      </p:sp>
      <p:sp>
        <p:nvSpPr>
          <p:cNvPr id="221187" name="Rectangle 3"/>
          <p:cNvSpPr>
            <a:spLocks noGrp="1" noChangeArrowheads="1"/>
          </p:cNvSpPr>
          <p:nvPr>
            <p:ph type="title"/>
          </p:nvPr>
        </p:nvSpPr>
        <p:spPr>
          <a:xfrm>
            <a:off x="152400" y="115888"/>
            <a:ext cx="8223250" cy="760412"/>
          </a:xfrm>
          <a:noFill/>
          <a:ln/>
        </p:spPr>
        <p:txBody>
          <a:bodyPr lIns="0" tIns="0" rIns="0" bIns="0"/>
          <a:lstStyle/>
          <a:p>
            <a:r>
              <a:rPr lang="en-US"/>
              <a:t>Test concept</a:t>
            </a:r>
          </a:p>
        </p:txBody>
      </p:sp>
    </p:spTree>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p:cNvSpPr>
          <p:nvPr>
            <p:ph type="body" idx="1"/>
          </p:nvPr>
        </p:nvSpPr>
        <p:spPr>
          <a:xfrm>
            <a:off x="457200" y="1143000"/>
            <a:ext cx="8223250" cy="5105400"/>
          </a:xfrm>
          <a:noFill/>
          <a:ln/>
        </p:spPr>
        <p:txBody>
          <a:bodyPr/>
          <a:lstStyle/>
          <a:p>
            <a:pPr algn="just">
              <a:lnSpc>
                <a:spcPct val="142000"/>
              </a:lnSpc>
            </a:pPr>
            <a:endParaRPr lang="en-US" sz="1600">
              <a:latin typeface="Trebuchet MS" pitchFamily="34" charset="0"/>
            </a:endParaRPr>
          </a:p>
          <a:p>
            <a:pPr algn="just">
              <a:lnSpc>
                <a:spcPct val="142000"/>
              </a:lnSpc>
            </a:pPr>
            <a:r>
              <a:rPr lang="en-US" sz="1800">
                <a:latin typeface="Arial" pitchFamily="34" charset="0"/>
              </a:rPr>
              <a:t>The test step plan describes the detailed procedure for a test step</a:t>
            </a:r>
          </a:p>
          <a:p>
            <a:pPr algn="just">
              <a:lnSpc>
                <a:spcPct val="142000"/>
              </a:lnSpc>
            </a:pPr>
            <a:r>
              <a:rPr lang="en-US" sz="1800">
                <a:latin typeface="Arial" pitchFamily="34" charset="0"/>
              </a:rPr>
              <a:t>It introduces the refinement of the test concept for one test step</a:t>
            </a:r>
          </a:p>
          <a:p>
            <a:pPr algn="just">
              <a:lnSpc>
                <a:spcPct val="142000"/>
              </a:lnSpc>
            </a:pPr>
            <a:r>
              <a:rPr lang="en-US" sz="1800">
                <a:latin typeface="Arial" pitchFamily="34" charset="0"/>
              </a:rPr>
              <a:t>The test step plan describes the implementation of the test concept for a particular test step</a:t>
            </a:r>
          </a:p>
          <a:p>
            <a:pPr algn="just">
              <a:lnSpc>
                <a:spcPct val="142000"/>
              </a:lnSpc>
            </a:pPr>
            <a:r>
              <a:rPr lang="en-US" sz="1800">
                <a:latin typeface="Arial" pitchFamily="34" charset="0"/>
              </a:rPr>
              <a:t>Normally it contains the sequence of the test activities in each test step as well as a timetable of activities and the associated milestones across STLC</a:t>
            </a:r>
          </a:p>
          <a:p>
            <a:pPr algn="just">
              <a:lnSpc>
                <a:spcPct val="142000"/>
              </a:lnSpc>
            </a:pPr>
            <a:endParaRPr lang="en-US" sz="1800">
              <a:latin typeface="Arial" pitchFamily="34" charset="0"/>
            </a:endParaRPr>
          </a:p>
        </p:txBody>
      </p:sp>
      <p:sp>
        <p:nvSpPr>
          <p:cNvPr id="223235" name="Rectangle 3"/>
          <p:cNvSpPr>
            <a:spLocks noGrp="1" noChangeArrowheads="1"/>
          </p:cNvSpPr>
          <p:nvPr>
            <p:ph type="title"/>
          </p:nvPr>
        </p:nvSpPr>
        <p:spPr>
          <a:xfrm>
            <a:off x="152400" y="76200"/>
            <a:ext cx="8223250" cy="838200"/>
          </a:xfrm>
          <a:noFill/>
          <a:ln/>
        </p:spPr>
        <p:txBody>
          <a:bodyPr lIns="0" tIns="0" rIns="0" bIns="0"/>
          <a:lstStyle/>
          <a:p>
            <a:r>
              <a:rPr lang="en-US">
                <a:latin typeface="Trebuchet MS" pitchFamily="34" charset="0"/>
              </a:rPr>
              <a:t>Test step plan</a:t>
            </a:r>
          </a:p>
        </p:txBody>
      </p:sp>
      <p:sp>
        <p:nvSpPr>
          <p:cNvPr id="223236"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p:cNvSpPr>
          <p:nvPr>
            <p:ph type="body" idx="1"/>
          </p:nvPr>
        </p:nvSpPr>
        <p:spPr>
          <a:xfrm>
            <a:off x="228600" y="1066800"/>
            <a:ext cx="8686800" cy="4876800"/>
          </a:xfrm>
          <a:noFill/>
          <a:ln/>
        </p:spPr>
        <p:txBody>
          <a:bodyPr>
            <a:normAutofit fontScale="77500" lnSpcReduction="20000"/>
          </a:bodyPr>
          <a:lstStyle/>
          <a:p>
            <a:pPr algn="just">
              <a:lnSpc>
                <a:spcPct val="172000"/>
              </a:lnSpc>
            </a:pPr>
            <a:endParaRPr lang="en-US" sz="1600">
              <a:latin typeface="Trebuchet MS" pitchFamily="34" charset="0"/>
            </a:endParaRPr>
          </a:p>
          <a:p>
            <a:pPr algn="just">
              <a:lnSpc>
                <a:spcPct val="172000"/>
              </a:lnSpc>
            </a:pPr>
            <a:r>
              <a:rPr lang="en-US"/>
              <a:t>Test level plan is a synonym for test step plan – (Source: ISTQB)</a:t>
            </a:r>
          </a:p>
          <a:p>
            <a:pPr algn="just">
              <a:lnSpc>
                <a:spcPct val="172000"/>
              </a:lnSpc>
            </a:pPr>
            <a:r>
              <a:rPr lang="en-US"/>
              <a:t>Test level plans breakdown the test schedule to the test </a:t>
            </a:r>
            <a:br>
              <a:rPr lang="en-US"/>
            </a:br>
            <a:r>
              <a:rPr lang="en-US"/>
              <a:t>procedures for each of the planned test levels </a:t>
            </a:r>
            <a:br>
              <a:rPr lang="en-US"/>
            </a:br>
            <a:r>
              <a:rPr lang="en-US"/>
              <a:t>such as component, integration or system test</a:t>
            </a:r>
          </a:p>
          <a:p>
            <a:pPr algn="just">
              <a:lnSpc>
                <a:spcPct val="172000"/>
              </a:lnSpc>
            </a:pPr>
            <a:r>
              <a:rPr lang="en-US"/>
              <a:t>They are revised at each test cycle or even more </a:t>
            </a:r>
            <a:br>
              <a:rPr lang="en-US"/>
            </a:br>
            <a:r>
              <a:rPr lang="en-US"/>
              <a:t>frequently depending on the project risks</a:t>
            </a:r>
          </a:p>
        </p:txBody>
      </p:sp>
      <p:sp>
        <p:nvSpPr>
          <p:cNvPr id="225283"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25284" name="Rectangle 4"/>
          <p:cNvSpPr>
            <a:spLocks noGrp="1" noChangeArrowheads="1"/>
          </p:cNvSpPr>
          <p:nvPr>
            <p:ph type="title"/>
          </p:nvPr>
        </p:nvSpPr>
        <p:spPr>
          <a:xfrm>
            <a:off x="152400" y="76200"/>
            <a:ext cx="8223250" cy="685800"/>
          </a:xfrm>
          <a:noFill/>
          <a:ln/>
        </p:spPr>
        <p:txBody>
          <a:bodyPr lIns="0" tIns="0" rIns="0" bIns="0"/>
          <a:lstStyle/>
          <a:p>
            <a:r>
              <a:rPr lang="en-US"/>
              <a:t>Test step plan</a:t>
            </a:r>
          </a:p>
        </p:txBody>
      </p:sp>
    </p:spTree>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body" idx="1"/>
          </p:nvPr>
        </p:nvSpPr>
        <p:spPr>
          <a:xfrm>
            <a:off x="228600" y="1066800"/>
            <a:ext cx="8686800" cy="4800600"/>
          </a:xfrm>
          <a:noFill/>
          <a:ln/>
        </p:spPr>
        <p:txBody>
          <a:bodyPr>
            <a:normAutofit fontScale="70000" lnSpcReduction="20000"/>
          </a:bodyPr>
          <a:lstStyle/>
          <a:p>
            <a:pPr algn="just">
              <a:lnSpc>
                <a:spcPct val="172000"/>
              </a:lnSpc>
            </a:pPr>
            <a:endParaRPr lang="en-US" sz="1600">
              <a:latin typeface="Trebuchet MS" pitchFamily="34" charset="0"/>
            </a:endParaRPr>
          </a:p>
          <a:p>
            <a:pPr algn="just">
              <a:lnSpc>
                <a:spcPct val="172000"/>
              </a:lnSpc>
            </a:pPr>
            <a:r>
              <a:rPr lang="en-US"/>
              <a:t>Test concept or test step plan can be developed in </a:t>
            </a:r>
            <a:br>
              <a:rPr lang="en-US"/>
            </a:br>
            <a:r>
              <a:rPr lang="en-US"/>
              <a:t>accordance with the IEEE 829-1998 Standard</a:t>
            </a:r>
          </a:p>
          <a:p>
            <a:pPr algn="just">
              <a:lnSpc>
                <a:spcPct val="172000"/>
              </a:lnSpc>
            </a:pPr>
            <a:r>
              <a:rPr lang="en-US"/>
              <a:t>The IEEE 829 standard defines the structure and </a:t>
            </a:r>
            <a:br>
              <a:rPr lang="en-US"/>
            </a:br>
            <a:r>
              <a:rPr lang="en-US"/>
              <a:t>content of some of the standard documents </a:t>
            </a:r>
            <a:br>
              <a:rPr lang="en-US"/>
            </a:br>
            <a:r>
              <a:rPr lang="en-US"/>
              <a:t>required in testing</a:t>
            </a:r>
          </a:p>
          <a:p>
            <a:pPr algn="just">
              <a:lnSpc>
                <a:spcPct val="172000"/>
              </a:lnSpc>
            </a:pPr>
            <a:r>
              <a:rPr lang="en-US"/>
              <a:t>It provides templates for test specifications, test item </a:t>
            </a:r>
            <a:br>
              <a:rPr lang="en-US"/>
            </a:br>
            <a:r>
              <a:rPr lang="en-US"/>
              <a:t>transmittal reports, test logs, test incident reports </a:t>
            </a:r>
            <a:br>
              <a:rPr lang="en-US"/>
            </a:br>
            <a:r>
              <a:rPr lang="en-US"/>
              <a:t>and test summary reports</a:t>
            </a:r>
          </a:p>
          <a:p>
            <a:pPr algn="just">
              <a:lnSpc>
                <a:spcPct val="172000"/>
              </a:lnSpc>
              <a:buFont typeface="Arial" pitchFamily="34" charset="0"/>
              <a:buNone/>
            </a:pPr>
            <a:endParaRPr lang="en-US"/>
          </a:p>
        </p:txBody>
      </p:sp>
      <p:sp>
        <p:nvSpPr>
          <p:cNvPr id="227331" name="Rectangle 3"/>
          <p:cNvSpPr>
            <a:spLocks noGrp="1" noChangeArrowheads="1"/>
          </p:cNvSpPr>
          <p:nvPr>
            <p:ph type="title"/>
          </p:nvPr>
        </p:nvSpPr>
        <p:spPr>
          <a:xfrm>
            <a:off x="152400" y="76200"/>
            <a:ext cx="8223250" cy="838200"/>
          </a:xfrm>
          <a:noFill/>
          <a:ln/>
        </p:spPr>
        <p:txBody>
          <a:bodyPr lIns="0" tIns="0" rIns="0" bIns="0"/>
          <a:lstStyle/>
          <a:p>
            <a:r>
              <a:rPr lang="en-US"/>
              <a:t>Test concept documentation</a:t>
            </a:r>
          </a:p>
        </p:txBody>
      </p:sp>
    </p:spTree>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p:cNvSpPr>
          <p:nvPr>
            <p:ph type="body" idx="1"/>
          </p:nvPr>
        </p:nvSpPr>
        <p:spPr>
          <a:xfrm>
            <a:off x="304800" y="1066800"/>
            <a:ext cx="8534400" cy="5334000"/>
          </a:xfrm>
          <a:noFill/>
          <a:ln/>
        </p:spPr>
        <p:txBody>
          <a:bodyPr>
            <a:normAutofit fontScale="77500" lnSpcReduction="20000"/>
          </a:bodyPr>
          <a:lstStyle/>
          <a:p>
            <a:pPr algn="just">
              <a:lnSpc>
                <a:spcPct val="122000"/>
              </a:lnSpc>
            </a:pPr>
            <a:endParaRPr lang="en-US" sz="1600">
              <a:latin typeface="Trebuchet MS" pitchFamily="34" charset="0"/>
            </a:endParaRPr>
          </a:p>
          <a:p>
            <a:pPr algn="just">
              <a:lnSpc>
                <a:spcPct val="122000"/>
              </a:lnSpc>
            </a:pPr>
            <a:r>
              <a:rPr lang="en-US"/>
              <a:t>To a great degree, test management depends on </a:t>
            </a:r>
            <a:br>
              <a:rPr lang="en-US"/>
            </a:br>
            <a:r>
              <a:rPr lang="en-US"/>
              <a:t>estimation and judgment</a:t>
            </a:r>
          </a:p>
          <a:p>
            <a:pPr algn="just">
              <a:lnSpc>
                <a:spcPct val="122000"/>
              </a:lnSpc>
            </a:pPr>
            <a:r>
              <a:rPr lang="en-US"/>
              <a:t>By judgment we mean, the expertise of the test</a:t>
            </a:r>
            <a:br>
              <a:rPr lang="en-US"/>
            </a:br>
            <a:r>
              <a:rPr lang="en-US"/>
              <a:t> manager or person responsible for the estimation.</a:t>
            </a:r>
          </a:p>
          <a:p>
            <a:pPr algn="just">
              <a:lnSpc>
                <a:spcPct val="122000"/>
              </a:lnSpc>
            </a:pPr>
            <a:r>
              <a:rPr lang="en-US"/>
              <a:t>Internal factors within the organization and external </a:t>
            </a:r>
            <a:br>
              <a:rPr lang="en-US"/>
            </a:br>
            <a:r>
              <a:rPr lang="en-US"/>
              <a:t>factors (such as economy and client requests) always </a:t>
            </a:r>
            <a:br>
              <a:rPr lang="en-US"/>
            </a:br>
            <a:r>
              <a:rPr lang="en-US"/>
              <a:t>affect the project</a:t>
            </a:r>
          </a:p>
          <a:p>
            <a:pPr algn="just">
              <a:lnSpc>
                <a:spcPct val="122000"/>
              </a:lnSpc>
            </a:pPr>
            <a:r>
              <a:rPr lang="en-US"/>
              <a:t>Here is where risk analysis and estimation meets</a:t>
            </a:r>
          </a:p>
          <a:p>
            <a:pPr algn="just">
              <a:lnSpc>
                <a:spcPct val="122000"/>
              </a:lnSpc>
            </a:pPr>
            <a:r>
              <a:rPr lang="en-US"/>
              <a:t>Estimation involves risk at all levels of testing</a:t>
            </a:r>
          </a:p>
          <a:p>
            <a:pPr algn="just">
              <a:lnSpc>
                <a:spcPct val="122000"/>
              </a:lnSpc>
            </a:pPr>
            <a:r>
              <a:rPr lang="en-US"/>
              <a:t>We can say, “The importance of estimation cannot </a:t>
            </a:r>
            <a:br>
              <a:rPr lang="en-US"/>
            </a:br>
            <a:r>
              <a:rPr lang="en-US"/>
              <a:t>be underestimated.”</a:t>
            </a:r>
          </a:p>
        </p:txBody>
      </p:sp>
      <p:sp>
        <p:nvSpPr>
          <p:cNvPr id="229379" name="Rectangle 3"/>
          <p:cNvSpPr>
            <a:spLocks noGrp="1" noChangeArrowheads="1"/>
          </p:cNvSpPr>
          <p:nvPr>
            <p:ph type="title"/>
          </p:nvPr>
        </p:nvSpPr>
        <p:spPr>
          <a:xfrm>
            <a:off x="152400" y="76200"/>
            <a:ext cx="8223250" cy="838200"/>
          </a:xfrm>
          <a:noFill/>
          <a:ln/>
        </p:spPr>
        <p:txBody>
          <a:bodyPr lIns="0" tIns="0" rIns="0" bIns="0"/>
          <a:lstStyle/>
          <a:p>
            <a:r>
              <a:rPr lang="en-US"/>
              <a:t>Test cost estimation</a:t>
            </a:r>
          </a:p>
        </p:txBody>
      </p:sp>
      <p:sp>
        <p:nvSpPr>
          <p:cNvPr id="229380"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body" idx="1"/>
          </p:nvPr>
        </p:nvSpPr>
        <p:spPr>
          <a:xfrm>
            <a:off x="304800" y="1003300"/>
            <a:ext cx="8534400" cy="5486400"/>
          </a:xfrm>
          <a:noFill/>
          <a:ln/>
        </p:spPr>
        <p:txBody>
          <a:bodyPr/>
          <a:lstStyle/>
          <a:p>
            <a:pPr algn="just">
              <a:lnSpc>
                <a:spcPct val="112000"/>
              </a:lnSpc>
            </a:pPr>
            <a:endParaRPr lang="en-US" sz="900">
              <a:latin typeface="Trebuchet MS" pitchFamily="34" charset="0"/>
            </a:endParaRPr>
          </a:p>
          <a:p>
            <a:pPr algn="just">
              <a:lnSpc>
                <a:spcPct val="112000"/>
              </a:lnSpc>
            </a:pPr>
            <a:r>
              <a:rPr lang="en-US" sz="1800"/>
              <a:t>There is no one correct way to develop a budget. </a:t>
            </a:r>
          </a:p>
          <a:p>
            <a:pPr algn="just">
              <a:lnSpc>
                <a:spcPct val="112000"/>
              </a:lnSpc>
            </a:pPr>
            <a:r>
              <a:rPr lang="en-US" sz="1800"/>
              <a:t>Some IT organizations use judgment and experience to </a:t>
            </a:r>
            <a:br>
              <a:rPr lang="en-US" sz="1800"/>
            </a:br>
            <a:r>
              <a:rPr lang="en-US" sz="1800"/>
              <a:t>build the budget</a:t>
            </a:r>
          </a:p>
          <a:p>
            <a:pPr algn="just">
              <a:lnSpc>
                <a:spcPct val="112000"/>
              </a:lnSpc>
            </a:pPr>
            <a:r>
              <a:rPr lang="en-US" sz="1800"/>
              <a:t>Others use automated estimating tools to develop the budget</a:t>
            </a:r>
          </a:p>
          <a:p>
            <a:pPr algn="just">
              <a:lnSpc>
                <a:spcPct val="112000"/>
              </a:lnSpc>
            </a:pPr>
            <a:r>
              <a:rPr lang="en-US" sz="1800"/>
              <a:t>Among the factors that must be estimated are: size, </a:t>
            </a:r>
            <a:br>
              <a:rPr lang="en-US" sz="1800"/>
            </a:br>
            <a:r>
              <a:rPr lang="en-US" sz="1800"/>
              <a:t>requirements, expertise, and tools.</a:t>
            </a:r>
          </a:p>
          <a:p>
            <a:pPr algn="just">
              <a:lnSpc>
                <a:spcPct val="112000"/>
              </a:lnSpc>
            </a:pPr>
            <a:r>
              <a:rPr lang="en-US" sz="1800"/>
              <a:t>Factors that influence estimation include, but are not limited to:</a:t>
            </a:r>
          </a:p>
          <a:p>
            <a:pPr lvl="1" algn="just">
              <a:lnSpc>
                <a:spcPct val="112000"/>
              </a:lnSpc>
            </a:pPr>
            <a:r>
              <a:rPr lang="en-US" sz="1600"/>
              <a:t>Requirements</a:t>
            </a:r>
          </a:p>
          <a:p>
            <a:pPr lvl="1" algn="just">
              <a:lnSpc>
                <a:spcPct val="112000"/>
              </a:lnSpc>
            </a:pPr>
            <a:r>
              <a:rPr lang="en-US" sz="1600"/>
              <a:t>Past data</a:t>
            </a:r>
          </a:p>
          <a:p>
            <a:pPr lvl="1" algn="just">
              <a:lnSpc>
                <a:spcPct val="112000"/>
              </a:lnSpc>
            </a:pPr>
            <a:r>
              <a:rPr lang="en-US" sz="1600"/>
              <a:t>Organization culture</a:t>
            </a:r>
          </a:p>
          <a:p>
            <a:pPr lvl="1" algn="just">
              <a:lnSpc>
                <a:spcPct val="112000"/>
              </a:lnSpc>
            </a:pPr>
            <a:r>
              <a:rPr lang="en-US" sz="1600"/>
              <a:t>Selection of suitable estimation technique</a:t>
            </a:r>
          </a:p>
          <a:p>
            <a:pPr lvl="1" algn="just">
              <a:lnSpc>
                <a:spcPct val="112000"/>
              </a:lnSpc>
            </a:pPr>
            <a:r>
              <a:rPr lang="en-US" sz="1600"/>
              <a:t>Own experience</a:t>
            </a:r>
          </a:p>
          <a:p>
            <a:pPr lvl="1" algn="just">
              <a:lnSpc>
                <a:spcPct val="112000"/>
              </a:lnSpc>
            </a:pPr>
            <a:r>
              <a:rPr lang="en-US" sz="1600"/>
              <a:t>Resources available</a:t>
            </a:r>
          </a:p>
          <a:p>
            <a:pPr lvl="1" algn="just">
              <a:lnSpc>
                <a:spcPct val="112000"/>
              </a:lnSpc>
            </a:pPr>
            <a:r>
              <a:rPr lang="en-US" sz="1600"/>
              <a:t>Tools at our disposal</a:t>
            </a:r>
          </a:p>
        </p:txBody>
      </p:sp>
      <p:sp>
        <p:nvSpPr>
          <p:cNvPr id="231427"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31428" name="Rectangle 4"/>
          <p:cNvSpPr>
            <a:spLocks noGrp="1" noChangeArrowheads="1"/>
          </p:cNvSpPr>
          <p:nvPr>
            <p:ph type="title"/>
          </p:nvPr>
        </p:nvSpPr>
        <p:spPr>
          <a:xfrm>
            <a:off x="152400" y="76200"/>
            <a:ext cx="8223250" cy="838200"/>
          </a:xfrm>
          <a:noFill/>
          <a:ln/>
        </p:spPr>
        <p:txBody>
          <a:bodyPr lIns="0" tIns="0" rIns="0" bIns="0"/>
          <a:lstStyle/>
          <a:p>
            <a:r>
              <a:rPr lang="en-US"/>
              <a:t>Test cost estimation</a:t>
            </a:r>
          </a:p>
        </p:txBody>
      </p:sp>
    </p:spTree>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p:cNvPicPr>
            <a:picLocks noChangeAspect="1" noChangeArrowheads="1"/>
          </p:cNvPicPr>
          <p:nvPr/>
        </p:nvPicPr>
        <p:blipFill>
          <a:blip r:embed="rId3" cstate="print"/>
          <a:srcRect/>
          <a:stretch>
            <a:fillRect/>
          </a:stretch>
        </p:blipFill>
        <p:spPr bwMode="auto">
          <a:xfrm>
            <a:off x="381000" y="1600200"/>
            <a:ext cx="8382000" cy="4343400"/>
          </a:xfrm>
          <a:prstGeom prst="rect">
            <a:avLst/>
          </a:prstGeom>
          <a:noFill/>
          <a:ln w="9525">
            <a:noFill/>
            <a:miter lim="800000"/>
            <a:headEnd/>
            <a:tailEnd/>
          </a:ln>
          <a:effectLst/>
        </p:spPr>
      </p:pic>
      <p:sp>
        <p:nvSpPr>
          <p:cNvPr id="233475" name="Rectangle 3"/>
          <p:cNvSpPr>
            <a:spLocks noChangeArrowheads="1"/>
          </p:cNvSpPr>
          <p:nvPr/>
        </p:nvSpPr>
        <p:spPr bwMode="auto">
          <a:xfrm>
            <a:off x="152400" y="76200"/>
            <a:ext cx="8839200" cy="762000"/>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ea typeface="Arial Unicode MS" pitchFamily="34" charset="-128"/>
                <a:cs typeface="Arial Unicode MS" pitchFamily="34" charset="-128"/>
              </a:rPr>
              <a:t>Average Test cost by SDLC phases</a:t>
            </a:r>
          </a:p>
        </p:txBody>
      </p:sp>
      <p:sp>
        <p:nvSpPr>
          <p:cNvPr id="233476" name="Rectangle 4"/>
          <p:cNvSpPr>
            <a:spLocks noChangeArrowheads="1"/>
          </p:cNvSpPr>
          <p:nvPr/>
        </p:nvSpPr>
        <p:spPr bwMode="auto">
          <a:xfrm>
            <a:off x="4479925" y="3192463"/>
            <a:ext cx="184150" cy="474662"/>
          </a:xfrm>
          <a:prstGeom prst="rect">
            <a:avLst/>
          </a:prstGeom>
          <a:noFill/>
          <a:ln w="9525" algn="ctr">
            <a:noFill/>
            <a:miter lim="800000"/>
            <a:headEnd/>
            <a:tailEnd/>
          </a:ln>
          <a:effectLst/>
        </p:spPr>
        <p:txBody>
          <a:bodyPr wrap="none">
            <a:spAutoFit/>
          </a:bodyPr>
          <a:lstStyle/>
          <a:p>
            <a:pPr>
              <a:lnSpc>
                <a:spcPct val="180000"/>
              </a:lnSpc>
            </a:pPr>
            <a:endParaRPr lang="en-US" sz="1400">
              <a:latin typeface="Arial" pitchFamily="34" charset="0"/>
              <a:cs typeface="Arial" pitchFamily="34" charset="0"/>
            </a:endParaRPr>
          </a:p>
        </p:txBody>
      </p:sp>
    </p:spTree>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p:cNvSpPr>
          <p:nvPr>
            <p:ph type="title"/>
          </p:nvPr>
        </p:nvSpPr>
        <p:spPr>
          <a:xfrm>
            <a:off x="152400" y="153988"/>
            <a:ext cx="8223250" cy="1141412"/>
          </a:xfrm>
          <a:noFill/>
          <a:ln/>
        </p:spPr>
        <p:txBody>
          <a:bodyPr/>
          <a:lstStyle/>
          <a:p>
            <a:r>
              <a:rPr lang="en-US"/>
              <a:t>Test cost estimation</a:t>
            </a:r>
          </a:p>
        </p:txBody>
      </p:sp>
      <p:sp>
        <p:nvSpPr>
          <p:cNvPr id="235523" name="Rectangle 3"/>
          <p:cNvSpPr>
            <a:spLocks noGrp="1"/>
          </p:cNvSpPr>
          <p:nvPr>
            <p:ph type="body" idx="1"/>
          </p:nvPr>
        </p:nvSpPr>
        <p:spPr>
          <a:xfrm>
            <a:off x="304800" y="1295400"/>
            <a:ext cx="8528050" cy="5334000"/>
          </a:xfrm>
          <a:noFill/>
          <a:ln/>
        </p:spPr>
        <p:txBody>
          <a:bodyPr>
            <a:normAutofit fontScale="77500" lnSpcReduction="20000"/>
          </a:bodyPr>
          <a:lstStyle/>
          <a:p>
            <a:pPr algn="just">
              <a:lnSpc>
                <a:spcPct val="92000"/>
              </a:lnSpc>
            </a:pPr>
            <a:endParaRPr lang="en-US" sz="1400">
              <a:latin typeface="Trebuchet MS" pitchFamily="34" charset="0"/>
            </a:endParaRPr>
          </a:p>
          <a:p>
            <a:pPr algn="just">
              <a:lnSpc>
                <a:spcPct val="130000"/>
              </a:lnSpc>
            </a:pPr>
            <a:r>
              <a:rPr lang="en-US"/>
              <a:t>Estimating the budget and schedule for testing involves </a:t>
            </a:r>
            <a:br>
              <a:rPr lang="en-US"/>
            </a:br>
            <a:r>
              <a:rPr lang="en-US"/>
              <a:t>determining what effort and time will be needed to </a:t>
            </a:r>
            <a:br>
              <a:rPr lang="en-US"/>
            </a:br>
            <a:r>
              <a:rPr lang="en-US"/>
              <a:t>accomplish the testing goals as stated in the test plan</a:t>
            </a:r>
          </a:p>
          <a:p>
            <a:pPr algn="just">
              <a:lnSpc>
                <a:spcPct val="130000"/>
              </a:lnSpc>
            </a:pPr>
            <a:r>
              <a:rPr lang="en-US"/>
              <a:t>All testing goals should be smart goals wherein SMART stands for:</a:t>
            </a:r>
          </a:p>
          <a:p>
            <a:pPr lvl="1" algn="just">
              <a:lnSpc>
                <a:spcPct val="130000"/>
              </a:lnSpc>
            </a:pPr>
            <a:r>
              <a:rPr lang="en-US" b="1"/>
              <a:t>S</a:t>
            </a:r>
            <a:r>
              <a:rPr lang="en-US"/>
              <a:t>pecific: </a:t>
            </a:r>
            <a:r>
              <a:rPr lang="en-US" sz="1600"/>
              <a:t>Well defined; clear to anyone that has basic knowledge of the project</a:t>
            </a:r>
          </a:p>
          <a:p>
            <a:pPr lvl="1" algn="just">
              <a:lnSpc>
                <a:spcPct val="130000"/>
              </a:lnSpc>
            </a:pPr>
            <a:r>
              <a:rPr lang="en-US" b="1"/>
              <a:t>M</a:t>
            </a:r>
            <a:r>
              <a:rPr lang="en-US"/>
              <a:t>easurable: </a:t>
            </a:r>
            <a:r>
              <a:rPr lang="en-US" sz="1600"/>
              <a:t>Know if the goal is obtainable and how far away </a:t>
            </a:r>
            <a:br>
              <a:rPr lang="en-US" sz="1600"/>
            </a:br>
            <a:r>
              <a:rPr lang="en-US" sz="1600"/>
              <a:t>completion is; know when it has been achieved</a:t>
            </a:r>
          </a:p>
          <a:p>
            <a:pPr lvl="1" algn="just">
              <a:lnSpc>
                <a:spcPct val="130000"/>
              </a:lnSpc>
            </a:pPr>
            <a:r>
              <a:rPr lang="en-US" b="1"/>
              <a:t>A</a:t>
            </a:r>
            <a:r>
              <a:rPr lang="en-US"/>
              <a:t>greed Upon: </a:t>
            </a:r>
            <a:r>
              <a:rPr lang="en-US" sz="1600"/>
              <a:t>Agreement with all the stakeholders what the </a:t>
            </a:r>
            <a:br>
              <a:rPr lang="en-US" sz="1600"/>
            </a:br>
            <a:r>
              <a:rPr lang="en-US" sz="1600"/>
              <a:t>goals should be</a:t>
            </a:r>
          </a:p>
          <a:p>
            <a:pPr lvl="1" algn="just">
              <a:lnSpc>
                <a:spcPct val="130000"/>
              </a:lnSpc>
            </a:pPr>
            <a:r>
              <a:rPr lang="en-US" b="1"/>
              <a:t>R</a:t>
            </a:r>
            <a:r>
              <a:rPr lang="en-US"/>
              <a:t>ealistic: </a:t>
            </a:r>
            <a:r>
              <a:rPr lang="en-US" sz="1600"/>
              <a:t>Within the availability of resources, knowledge and time</a:t>
            </a:r>
          </a:p>
          <a:p>
            <a:pPr lvl="1" algn="just">
              <a:lnSpc>
                <a:spcPct val="130000"/>
              </a:lnSpc>
            </a:pPr>
            <a:r>
              <a:rPr lang="en-US" b="1"/>
              <a:t>T</a:t>
            </a:r>
            <a:r>
              <a:rPr lang="en-US"/>
              <a:t>ime Frame: </a:t>
            </a:r>
            <a:r>
              <a:rPr lang="en-US" sz="1600"/>
              <a:t>Enough time to achieve the goal; not too much time, </a:t>
            </a:r>
            <a:br>
              <a:rPr lang="en-US" sz="1600"/>
            </a:br>
            <a:r>
              <a:rPr lang="en-US" sz="1600"/>
              <a:t>which can affect project performance</a:t>
            </a:r>
          </a:p>
        </p:txBody>
      </p:sp>
      <p:sp>
        <p:nvSpPr>
          <p:cNvPr id="235524"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body" idx="1"/>
          </p:nvPr>
        </p:nvSpPr>
        <p:spPr>
          <a:xfrm>
            <a:off x="381000" y="1066800"/>
            <a:ext cx="8382000" cy="4524375"/>
          </a:xfrm>
          <a:noFill/>
          <a:ln/>
        </p:spPr>
        <p:txBody>
          <a:bodyPr>
            <a:normAutofit fontScale="77500" lnSpcReduction="20000"/>
          </a:bodyPr>
          <a:lstStyle/>
          <a:p>
            <a:pPr algn="just">
              <a:lnSpc>
                <a:spcPct val="152000"/>
              </a:lnSpc>
              <a:buFont typeface="Arial" pitchFamily="34" charset="0"/>
              <a:buNone/>
            </a:pPr>
            <a:endParaRPr lang="en-US" sz="1600" b="1" u="sng">
              <a:latin typeface="Trebuchet MS" pitchFamily="34" charset="0"/>
            </a:endParaRPr>
          </a:p>
          <a:p>
            <a:pPr algn="just">
              <a:lnSpc>
                <a:spcPct val="152000"/>
              </a:lnSpc>
              <a:buFont typeface="Arial" pitchFamily="34" charset="0"/>
              <a:buNone/>
            </a:pPr>
            <a:r>
              <a:rPr lang="en-US" b="1" u="sng"/>
              <a:t>Budgeting Techniques</a:t>
            </a:r>
            <a:endParaRPr lang="en-US" u="sng"/>
          </a:p>
          <a:p>
            <a:pPr algn="just">
              <a:lnSpc>
                <a:spcPct val="152000"/>
              </a:lnSpc>
            </a:pPr>
            <a:r>
              <a:rPr lang="en-US"/>
              <a:t>Budgeting techniques are techniques to estimate the </a:t>
            </a:r>
            <a:br>
              <a:rPr lang="en-US"/>
            </a:br>
            <a:r>
              <a:rPr lang="en-US"/>
              <a:t>cost of a  test project</a:t>
            </a:r>
          </a:p>
          <a:p>
            <a:pPr algn="just">
              <a:lnSpc>
                <a:spcPct val="152000"/>
              </a:lnSpc>
            </a:pPr>
            <a:r>
              <a:rPr lang="en-US"/>
              <a:t>The following budgeting techniques are discussed below:</a:t>
            </a:r>
          </a:p>
          <a:p>
            <a:pPr lvl="1" algn="just">
              <a:lnSpc>
                <a:spcPct val="152000"/>
              </a:lnSpc>
            </a:pPr>
            <a:r>
              <a:rPr lang="en-US"/>
              <a:t>Top-Down Estimation</a:t>
            </a:r>
          </a:p>
          <a:p>
            <a:pPr lvl="1" algn="just">
              <a:lnSpc>
                <a:spcPct val="152000"/>
              </a:lnSpc>
            </a:pPr>
            <a:r>
              <a:rPr lang="en-US"/>
              <a:t>Expert Judgment</a:t>
            </a:r>
          </a:p>
          <a:p>
            <a:pPr lvl="1" algn="just">
              <a:lnSpc>
                <a:spcPct val="152000"/>
              </a:lnSpc>
            </a:pPr>
            <a:r>
              <a:rPr lang="en-US"/>
              <a:t>Bottom-Up Estimation</a:t>
            </a:r>
          </a:p>
          <a:p>
            <a:pPr algn="just">
              <a:lnSpc>
                <a:spcPct val="152000"/>
              </a:lnSpc>
              <a:buFont typeface="Arial" pitchFamily="34" charset="0"/>
              <a:buNone/>
            </a:pPr>
            <a:endParaRPr lang="en-US" sz="1800"/>
          </a:p>
        </p:txBody>
      </p:sp>
      <p:sp>
        <p:nvSpPr>
          <p:cNvPr id="237571" name="Rectangle 3"/>
          <p:cNvSpPr>
            <a:spLocks noGrp="1"/>
          </p:cNvSpPr>
          <p:nvPr>
            <p:ph type="title"/>
          </p:nvPr>
        </p:nvSpPr>
        <p:spPr>
          <a:xfrm>
            <a:off x="152400" y="0"/>
            <a:ext cx="8223250" cy="760413"/>
          </a:xfrm>
          <a:noFill/>
          <a:ln/>
        </p:spPr>
        <p:txBody>
          <a:bodyPr>
            <a:normAutofit fontScale="90000"/>
          </a:bodyPr>
          <a:lstStyle/>
          <a:p>
            <a:r>
              <a:rPr lang="en-US"/>
              <a:t>Test cost estimation</a:t>
            </a:r>
          </a:p>
        </p:txBody>
      </p:sp>
      <p:sp>
        <p:nvSpPr>
          <p:cNvPr id="237572"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Arial" pitchFamily="34" charset="0"/>
                <a:ea typeface="Arial Unicode MS" pitchFamily="34" charset="-128"/>
                <a:cs typeface="Arial Unicode MS" pitchFamily="34" charset="-128"/>
              </a:rPr>
              <a:t>Cont…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4" name="Group 2"/>
          <p:cNvGraphicFramePr>
            <a:graphicFrameLocks noGrp="1"/>
          </p:cNvGraphicFramePr>
          <p:nvPr/>
        </p:nvGraphicFramePr>
        <p:xfrm>
          <a:off x="838200" y="1371600"/>
          <a:ext cx="7467600" cy="4373565"/>
        </p:xfrm>
        <a:graphic>
          <a:graphicData uri="http://schemas.openxmlformats.org/drawingml/2006/table">
            <a:tbl>
              <a:tblPr/>
              <a:tblGrid>
                <a:gridCol w="2006600">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387475">
                  <a:extLst>
                    <a:ext uri="{9D8B030D-6E8A-4147-A177-3AD203B41FA5}">
                      <a16:colId xmlns:a16="http://schemas.microsoft.com/office/drawing/2014/main" val="20002"/>
                    </a:ext>
                  </a:extLst>
                </a:gridCol>
                <a:gridCol w="1387475">
                  <a:extLst>
                    <a:ext uri="{9D8B030D-6E8A-4147-A177-3AD203B41FA5}">
                      <a16:colId xmlns:a16="http://schemas.microsoft.com/office/drawing/2014/main" val="20003"/>
                    </a:ext>
                  </a:extLst>
                </a:gridCol>
                <a:gridCol w="1385887">
                  <a:extLst>
                    <a:ext uri="{9D8B030D-6E8A-4147-A177-3AD203B41FA5}">
                      <a16:colId xmlns:a16="http://schemas.microsoft.com/office/drawing/2014/main" val="20004"/>
                    </a:ext>
                  </a:extLst>
                </a:gridCol>
              </a:tblGrid>
              <a:tr h="747713">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Trebuchet MS" pitchFamily="34" charset="0"/>
                        </a:rPr>
                        <a:t>Test used to test function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Software function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Desk check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Parallel test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Code Inspection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Validate input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888">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Payroll deduction calculation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2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2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2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2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2313">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Gross pay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8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8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9138">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Tax deduction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8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8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2313">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rPr>
                        <a:t>General ledger changes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2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Trebuchet MS" pitchFamily="34" charset="0"/>
                          <a:sym typeface="Symbol" pitchFamily="18" charset="2"/>
                        </a:rPr>
                        <a:t></a:t>
                      </a:r>
                      <a:endParaRPr kumimoji="0" lang="en-US" sz="1800" b="1"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2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Trebuchet MS"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3275" name="Rectangle 43"/>
          <p:cNvSpPr>
            <a:spLocks noChangeArrowheads="1"/>
          </p:cNvSpPr>
          <p:nvPr/>
        </p:nvSpPr>
        <p:spPr bwMode="auto">
          <a:xfrm>
            <a:off x="152400" y="153988"/>
            <a:ext cx="7696200" cy="684212"/>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latin typeface="Gill Sans MT" pitchFamily="34" charset="0"/>
                <a:ea typeface="Arial Unicode MS" pitchFamily="34" charset="-128"/>
                <a:cs typeface="Arial Unicode MS" pitchFamily="34" charset="-128"/>
              </a:rPr>
              <a:t>Payroll</a:t>
            </a:r>
            <a:r>
              <a:rPr lang="en-US" sz="3200">
                <a:solidFill>
                  <a:schemeClr val="bg2"/>
                </a:solidFill>
                <a:latin typeface="Gill Sans MT" pitchFamily="34" charset="0"/>
                <a:ea typeface="Arial Unicode MS" pitchFamily="34" charset="-128"/>
                <a:cs typeface="Arial Unicode MS" pitchFamily="34" charset="-128"/>
              </a:rPr>
              <a:t> </a:t>
            </a:r>
            <a:r>
              <a:rPr lang="en-US" sz="3200">
                <a:latin typeface="Gill Sans MT" pitchFamily="34" charset="0"/>
                <a:ea typeface="Arial Unicode MS" pitchFamily="34" charset="-128"/>
                <a:cs typeface="Arial Unicode MS" pitchFamily="34" charset="-128"/>
              </a:rPr>
              <a:t>System</a:t>
            </a:r>
            <a:r>
              <a:rPr lang="en-US" sz="3200">
                <a:solidFill>
                  <a:schemeClr val="bg2"/>
                </a:solidFill>
                <a:latin typeface="Gill Sans MT" pitchFamily="34" charset="0"/>
                <a:ea typeface="Arial Unicode MS" pitchFamily="34" charset="-128"/>
                <a:cs typeface="Arial Unicode MS" pitchFamily="34" charset="-128"/>
              </a:rPr>
              <a:t> </a:t>
            </a:r>
            <a:r>
              <a:rPr lang="en-US" sz="3200">
                <a:latin typeface="Gill Sans MT" pitchFamily="34" charset="0"/>
                <a:ea typeface="Arial Unicode MS" pitchFamily="34" charset="-128"/>
                <a:cs typeface="Arial Unicode MS" pitchFamily="34" charset="-128"/>
              </a:rPr>
              <a:t>Test Matrix Example</a:t>
            </a:r>
          </a:p>
        </p:txBody>
      </p:sp>
    </p:spTree>
  </p:cSld>
  <p:clrMapOvr>
    <a:masterClrMapping/>
  </p:clrMapOv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a:xfrm>
            <a:off x="152400" y="152400"/>
            <a:ext cx="8223250" cy="1141413"/>
          </a:xfrm>
          <a:noFill/>
          <a:ln/>
        </p:spPr>
        <p:txBody>
          <a:bodyPr/>
          <a:lstStyle/>
          <a:p>
            <a:r>
              <a:rPr lang="en-US"/>
              <a:t>Budgeting Techniques</a:t>
            </a:r>
          </a:p>
        </p:txBody>
      </p:sp>
      <p:sp>
        <p:nvSpPr>
          <p:cNvPr id="239619" name="Rectangle 3"/>
          <p:cNvSpPr>
            <a:spLocks noGrp="1"/>
          </p:cNvSpPr>
          <p:nvPr>
            <p:ph type="body" idx="1"/>
          </p:nvPr>
        </p:nvSpPr>
        <p:spPr>
          <a:xfrm>
            <a:off x="304800" y="1066800"/>
            <a:ext cx="8534400" cy="5334000"/>
          </a:xfrm>
          <a:noFill/>
          <a:ln/>
        </p:spPr>
        <p:txBody>
          <a:bodyPr>
            <a:normAutofit fontScale="77500" lnSpcReduction="20000"/>
          </a:bodyPr>
          <a:lstStyle/>
          <a:p>
            <a:pPr algn="just">
              <a:lnSpc>
                <a:spcPct val="112000"/>
              </a:lnSpc>
              <a:buFont typeface="Arial" pitchFamily="34" charset="0"/>
              <a:buNone/>
            </a:pPr>
            <a:endParaRPr lang="en-US" b="1" i="1">
              <a:latin typeface="Trebuchet MS" pitchFamily="34" charset="0"/>
            </a:endParaRPr>
          </a:p>
          <a:p>
            <a:pPr algn="just">
              <a:lnSpc>
                <a:spcPct val="112000"/>
              </a:lnSpc>
              <a:buFont typeface="Arial" pitchFamily="34" charset="0"/>
              <a:buNone/>
            </a:pPr>
            <a:r>
              <a:rPr lang="en-US" b="1" u="sng"/>
              <a:t>Top-Down Estimation</a:t>
            </a:r>
            <a:endParaRPr lang="en-US" u="sng"/>
          </a:p>
          <a:p>
            <a:pPr algn="just">
              <a:lnSpc>
                <a:spcPct val="130000"/>
              </a:lnSpc>
            </a:pPr>
            <a:r>
              <a:rPr lang="en-US"/>
              <a:t>The assumptions in Top-Down Estimation approach </a:t>
            </a:r>
            <a:br>
              <a:rPr lang="en-US"/>
            </a:br>
            <a:r>
              <a:rPr lang="en-US"/>
              <a:t>is that software has its own complexity and difficulty </a:t>
            </a:r>
            <a:br>
              <a:rPr lang="en-US"/>
            </a:br>
            <a:r>
              <a:rPr lang="en-US"/>
              <a:t>in design and implementation</a:t>
            </a:r>
          </a:p>
          <a:p>
            <a:pPr algn="just">
              <a:lnSpc>
                <a:spcPct val="130000"/>
              </a:lnSpc>
            </a:pPr>
            <a:r>
              <a:rPr lang="en-US"/>
              <a:t>Project management uses this technique since </a:t>
            </a:r>
            <a:br>
              <a:rPr lang="en-US"/>
            </a:br>
            <a:r>
              <a:rPr lang="en-US"/>
              <a:t>they generate an overall estimate based on </a:t>
            </a:r>
            <a:br>
              <a:rPr lang="en-US"/>
            </a:br>
            <a:r>
              <a:rPr lang="en-US"/>
              <a:t>the initial knowledge</a:t>
            </a:r>
          </a:p>
          <a:p>
            <a:pPr algn="just">
              <a:lnSpc>
                <a:spcPct val="130000"/>
              </a:lnSpc>
            </a:pPr>
            <a:r>
              <a:rPr lang="en-US"/>
              <a:t>It is used at the initial stages of the project and is </a:t>
            </a:r>
            <a:br>
              <a:rPr lang="en-US"/>
            </a:br>
            <a:r>
              <a:rPr lang="en-US"/>
              <a:t>based on similar projects</a:t>
            </a:r>
          </a:p>
          <a:p>
            <a:pPr algn="just">
              <a:lnSpc>
                <a:spcPct val="130000"/>
              </a:lnSpc>
            </a:pPr>
            <a:r>
              <a:rPr lang="en-US"/>
              <a:t>Past data plays an important role in this form of estimation</a:t>
            </a:r>
          </a:p>
          <a:p>
            <a:pPr algn="just">
              <a:lnSpc>
                <a:spcPct val="112000"/>
              </a:lnSpc>
            </a:pPr>
            <a:endParaRPr lang="en-US" b="1"/>
          </a:p>
        </p:txBody>
      </p:sp>
      <p:sp>
        <p:nvSpPr>
          <p:cNvPr id="239620"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body" idx="1"/>
          </p:nvPr>
        </p:nvSpPr>
        <p:spPr>
          <a:xfrm>
            <a:off x="228600" y="1066800"/>
            <a:ext cx="8686800" cy="4524375"/>
          </a:xfrm>
          <a:noFill/>
          <a:ln/>
        </p:spPr>
        <p:txBody>
          <a:bodyPr>
            <a:normAutofit fontScale="92500" lnSpcReduction="20000"/>
          </a:bodyPr>
          <a:lstStyle/>
          <a:p>
            <a:pPr algn="just">
              <a:lnSpc>
                <a:spcPct val="142000"/>
              </a:lnSpc>
              <a:buFont typeface="Arial" pitchFamily="34" charset="0"/>
              <a:buNone/>
            </a:pPr>
            <a:endParaRPr lang="en-US" sz="1800" b="1" i="1">
              <a:latin typeface="Trebuchet MS" pitchFamily="34" charset="0"/>
            </a:endParaRPr>
          </a:p>
          <a:p>
            <a:pPr algn="just">
              <a:lnSpc>
                <a:spcPct val="142000"/>
              </a:lnSpc>
              <a:buFont typeface="Arial" pitchFamily="34" charset="0"/>
              <a:buNone/>
            </a:pPr>
            <a:r>
              <a:rPr lang="en-US" b="1" u="sng"/>
              <a:t>Expert Judgment</a:t>
            </a:r>
          </a:p>
          <a:p>
            <a:pPr algn="just">
              <a:lnSpc>
                <a:spcPct val="142000"/>
              </a:lnSpc>
            </a:pPr>
            <a:r>
              <a:rPr lang="en-US"/>
              <a:t>If someone has experience in certain types of projects </a:t>
            </a:r>
            <a:br>
              <a:rPr lang="en-US"/>
            </a:br>
            <a:r>
              <a:rPr lang="en-US"/>
              <a:t>or certain tools, their expertise can be used to estimate </a:t>
            </a:r>
            <a:br>
              <a:rPr lang="en-US"/>
            </a:br>
            <a:r>
              <a:rPr lang="en-US"/>
              <a:t>the cost that will be incurred in implementing the project.</a:t>
            </a:r>
          </a:p>
          <a:p>
            <a:pPr algn="just">
              <a:lnSpc>
                <a:spcPct val="142000"/>
              </a:lnSpc>
            </a:pPr>
            <a:endParaRPr lang="en-US" b="1"/>
          </a:p>
        </p:txBody>
      </p:sp>
      <p:sp>
        <p:nvSpPr>
          <p:cNvPr id="241667" name="Rectangle 3"/>
          <p:cNvSpPr>
            <a:spLocks noGrp="1"/>
          </p:cNvSpPr>
          <p:nvPr>
            <p:ph type="title"/>
          </p:nvPr>
        </p:nvSpPr>
        <p:spPr>
          <a:xfrm>
            <a:off x="152400" y="152400"/>
            <a:ext cx="8223250" cy="609600"/>
          </a:xfrm>
          <a:noFill/>
          <a:ln/>
        </p:spPr>
        <p:txBody>
          <a:bodyPr>
            <a:normAutofit fontScale="90000"/>
          </a:bodyPr>
          <a:lstStyle/>
          <a:p>
            <a:r>
              <a:rPr lang="en-US"/>
              <a:t>Budgeting Techniques</a:t>
            </a:r>
          </a:p>
        </p:txBody>
      </p:sp>
      <p:sp>
        <p:nvSpPr>
          <p:cNvPr id="241668" name="Text Box 4"/>
          <p:cNvSpPr txBox="1">
            <a:spLocks noChangeArrowheads="1"/>
          </p:cNvSpPr>
          <p:nvPr/>
        </p:nvSpPr>
        <p:spPr bwMode="auto">
          <a:xfrm>
            <a:off x="152400" y="6858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41669"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body" idx="1"/>
          </p:nvPr>
        </p:nvSpPr>
        <p:spPr>
          <a:xfrm>
            <a:off x="228600" y="1066800"/>
            <a:ext cx="8686800" cy="5410200"/>
          </a:xfrm>
          <a:noFill/>
          <a:ln/>
        </p:spPr>
        <p:txBody>
          <a:bodyPr>
            <a:normAutofit fontScale="85000" lnSpcReduction="20000"/>
          </a:bodyPr>
          <a:lstStyle/>
          <a:p>
            <a:pPr algn="just">
              <a:lnSpc>
                <a:spcPct val="102000"/>
              </a:lnSpc>
              <a:buFont typeface="Arial" pitchFamily="34" charset="0"/>
              <a:buNone/>
            </a:pPr>
            <a:endParaRPr lang="en-US" b="1" i="1">
              <a:latin typeface="Trebuchet MS" pitchFamily="34" charset="0"/>
            </a:endParaRPr>
          </a:p>
          <a:p>
            <a:pPr algn="just">
              <a:lnSpc>
                <a:spcPct val="102000"/>
              </a:lnSpc>
              <a:buFont typeface="Arial" pitchFamily="34" charset="0"/>
              <a:buNone/>
            </a:pPr>
            <a:r>
              <a:rPr lang="en-US" sz="2400" b="1" u="sng">
                <a:latin typeface="Arial" pitchFamily="34" charset="0"/>
              </a:rPr>
              <a:t>Bottom-Up Estimation</a:t>
            </a:r>
          </a:p>
          <a:p>
            <a:pPr algn="just">
              <a:lnSpc>
                <a:spcPct val="130000"/>
              </a:lnSpc>
            </a:pPr>
            <a:r>
              <a:rPr lang="en-US"/>
              <a:t>This cost estimate can be developed only when the </a:t>
            </a:r>
            <a:br>
              <a:rPr lang="en-US"/>
            </a:br>
            <a:r>
              <a:rPr lang="en-US"/>
              <a:t>project is defined as in a baseline</a:t>
            </a:r>
          </a:p>
          <a:p>
            <a:pPr algn="just">
              <a:lnSpc>
                <a:spcPct val="130000"/>
              </a:lnSpc>
            </a:pPr>
            <a:r>
              <a:rPr lang="en-US"/>
              <a:t>The WBS (Work Breakdown Structure) must be defined and </a:t>
            </a:r>
            <a:br>
              <a:rPr lang="en-US"/>
            </a:br>
            <a:r>
              <a:rPr lang="en-US"/>
              <a:t>scope must be fixed</a:t>
            </a:r>
          </a:p>
          <a:p>
            <a:pPr algn="just">
              <a:lnSpc>
                <a:spcPct val="130000"/>
              </a:lnSpc>
            </a:pPr>
            <a:r>
              <a:rPr lang="en-US"/>
              <a:t>The tasks can then be broken down to the lowest </a:t>
            </a:r>
            <a:br>
              <a:rPr lang="en-US"/>
            </a:br>
            <a:r>
              <a:rPr lang="en-US"/>
              <a:t>level and a cost attached to each</a:t>
            </a:r>
          </a:p>
          <a:p>
            <a:pPr algn="just">
              <a:lnSpc>
                <a:spcPct val="130000"/>
              </a:lnSpc>
            </a:pPr>
            <a:r>
              <a:rPr lang="en-US"/>
              <a:t>This can then be added up to the top baselines thereby giving the cost estimate</a:t>
            </a:r>
          </a:p>
        </p:txBody>
      </p:sp>
      <p:sp>
        <p:nvSpPr>
          <p:cNvPr id="243715" name="Rectangle 3"/>
          <p:cNvSpPr>
            <a:spLocks noGrp="1"/>
          </p:cNvSpPr>
          <p:nvPr>
            <p:ph type="title"/>
          </p:nvPr>
        </p:nvSpPr>
        <p:spPr>
          <a:xfrm>
            <a:off x="152400" y="152400"/>
            <a:ext cx="8223250" cy="609600"/>
          </a:xfrm>
          <a:noFill/>
          <a:ln/>
        </p:spPr>
        <p:txBody>
          <a:bodyPr>
            <a:normAutofit fontScale="90000"/>
          </a:bodyPr>
          <a:lstStyle/>
          <a:p>
            <a:r>
              <a:rPr lang="en-US"/>
              <a:t>Budgeting Techniques</a:t>
            </a:r>
          </a:p>
        </p:txBody>
      </p:sp>
      <p:sp>
        <p:nvSpPr>
          <p:cNvPr id="243716" name="Text Box 4"/>
          <p:cNvSpPr txBox="1">
            <a:spLocks noChangeArrowheads="1"/>
          </p:cNvSpPr>
          <p:nvPr/>
        </p:nvSpPr>
        <p:spPr bwMode="auto">
          <a:xfrm>
            <a:off x="152400" y="6858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p:cNvSpPr>
          <p:nvPr>
            <p:ph type="body" idx="1"/>
          </p:nvPr>
        </p:nvSpPr>
        <p:spPr>
          <a:xfrm>
            <a:off x="228600" y="1066800"/>
            <a:ext cx="8686800" cy="5410200"/>
          </a:xfrm>
          <a:noFill/>
          <a:ln/>
        </p:spPr>
        <p:txBody>
          <a:bodyPr>
            <a:normAutofit fontScale="92500" lnSpcReduction="10000"/>
          </a:bodyPr>
          <a:lstStyle/>
          <a:p>
            <a:pPr algn="just">
              <a:lnSpc>
                <a:spcPct val="102000"/>
              </a:lnSpc>
              <a:buFont typeface="Arial" pitchFamily="34" charset="0"/>
              <a:buNone/>
            </a:pPr>
            <a:endParaRPr lang="en-US" b="1" i="1">
              <a:latin typeface="Trebuchet MS" pitchFamily="34" charset="0"/>
            </a:endParaRPr>
          </a:p>
          <a:p>
            <a:pPr algn="just">
              <a:lnSpc>
                <a:spcPct val="102000"/>
              </a:lnSpc>
              <a:buFont typeface="Arial" pitchFamily="34" charset="0"/>
              <a:buNone/>
            </a:pPr>
            <a:r>
              <a:rPr lang="en-US" b="1" u="sng"/>
              <a:t>Bottom-Up Estimation</a:t>
            </a:r>
          </a:p>
          <a:p>
            <a:pPr algn="just">
              <a:lnSpc>
                <a:spcPct val="130000"/>
              </a:lnSpc>
            </a:pPr>
            <a:r>
              <a:rPr lang="en-US"/>
              <a:t>It gets its name ‘bottom-up’ since it works its way </a:t>
            </a:r>
            <a:br>
              <a:rPr lang="en-US"/>
            </a:br>
            <a:r>
              <a:rPr lang="en-US"/>
              <a:t>up from the bottom, which is the lowest level task</a:t>
            </a:r>
          </a:p>
          <a:p>
            <a:pPr algn="just">
              <a:lnSpc>
                <a:spcPct val="130000"/>
              </a:lnSpc>
            </a:pPr>
            <a:r>
              <a:rPr lang="en-US"/>
              <a:t>At this level, each activity has a resource and skill </a:t>
            </a:r>
            <a:br>
              <a:rPr lang="en-US"/>
            </a:br>
            <a:r>
              <a:rPr lang="en-US"/>
              <a:t>level attached to it and dependencies have been identified</a:t>
            </a:r>
          </a:p>
          <a:p>
            <a:pPr algn="just">
              <a:lnSpc>
                <a:spcPct val="130000"/>
              </a:lnSpc>
            </a:pPr>
            <a:r>
              <a:rPr lang="en-US"/>
              <a:t>Contingencies have also been addressed in this technique</a:t>
            </a:r>
            <a:endParaRPr lang="en-US" b="1"/>
          </a:p>
        </p:txBody>
      </p:sp>
      <p:sp>
        <p:nvSpPr>
          <p:cNvPr id="561155" name="Rectangle 3"/>
          <p:cNvSpPr>
            <a:spLocks noGrp="1"/>
          </p:cNvSpPr>
          <p:nvPr>
            <p:ph type="title"/>
          </p:nvPr>
        </p:nvSpPr>
        <p:spPr>
          <a:xfrm>
            <a:off x="152400" y="152400"/>
            <a:ext cx="8223250" cy="609600"/>
          </a:xfrm>
          <a:noFill/>
          <a:ln/>
        </p:spPr>
        <p:txBody>
          <a:bodyPr>
            <a:normAutofit fontScale="90000"/>
          </a:bodyPr>
          <a:lstStyle/>
          <a:p>
            <a:r>
              <a:rPr lang="en-US"/>
              <a:t>Budgeting Techniques</a:t>
            </a:r>
          </a:p>
        </p:txBody>
      </p:sp>
      <p:sp>
        <p:nvSpPr>
          <p:cNvPr id="561156" name="Text Box 4"/>
          <p:cNvSpPr txBox="1">
            <a:spLocks noChangeArrowheads="1"/>
          </p:cNvSpPr>
          <p:nvPr/>
        </p:nvSpPr>
        <p:spPr bwMode="auto">
          <a:xfrm>
            <a:off x="152400" y="6858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body" idx="1"/>
          </p:nvPr>
        </p:nvSpPr>
        <p:spPr>
          <a:xfrm>
            <a:off x="457200" y="1066800"/>
            <a:ext cx="8223250" cy="5181600"/>
          </a:xfrm>
          <a:noFill/>
          <a:ln/>
        </p:spPr>
        <p:txBody>
          <a:bodyPr>
            <a:normAutofit fontScale="77500" lnSpcReduction="20000"/>
          </a:bodyPr>
          <a:lstStyle/>
          <a:p>
            <a:pPr marL="225425" indent="-225425" algn="just">
              <a:lnSpc>
                <a:spcPct val="122000"/>
              </a:lnSpc>
            </a:pPr>
            <a:r>
              <a:rPr lang="en-US"/>
              <a:t>A cost estimate is an ‘educated guess’ of the costs that will be incurred</a:t>
            </a:r>
          </a:p>
          <a:p>
            <a:pPr marL="225425" indent="-225425" algn="just">
              <a:lnSpc>
                <a:spcPct val="122000"/>
              </a:lnSpc>
            </a:pPr>
            <a:r>
              <a:rPr lang="en-US"/>
              <a:t>A budget is the accepted cost</a:t>
            </a:r>
          </a:p>
          <a:p>
            <a:pPr marL="225425" indent="-225425" algn="just">
              <a:lnSpc>
                <a:spcPct val="122000"/>
              </a:lnSpc>
            </a:pPr>
            <a:r>
              <a:rPr lang="en-US"/>
              <a:t>A cost baseline is the comparison of the estimate versus actual cost</a:t>
            </a:r>
          </a:p>
          <a:p>
            <a:pPr marL="225425" indent="-225425" algn="just">
              <a:lnSpc>
                <a:spcPct val="122000"/>
              </a:lnSpc>
            </a:pPr>
            <a:r>
              <a:rPr lang="en-US"/>
              <a:t>It is necessary to have a cost estimate for the following reasons:</a:t>
            </a:r>
          </a:p>
          <a:p>
            <a:pPr marL="619125" lvl="1" indent="-279400" algn="just">
              <a:lnSpc>
                <a:spcPct val="122000"/>
              </a:lnSpc>
            </a:pPr>
            <a:r>
              <a:rPr lang="en-US" sz="1600"/>
              <a:t>It helps in monitoring the cost with the goal of preventing the project from going </a:t>
            </a:r>
            <a:r>
              <a:rPr lang="en-US" sz="1600" b="1" u="sng"/>
              <a:t>beyond budget</a:t>
            </a:r>
          </a:p>
          <a:p>
            <a:pPr marL="619125" lvl="1" indent="-279400" algn="just">
              <a:lnSpc>
                <a:spcPct val="122000"/>
              </a:lnSpc>
            </a:pPr>
            <a:r>
              <a:rPr lang="en-US" sz="1600"/>
              <a:t>It helps to track variances allowing management to take appropriate action</a:t>
            </a:r>
          </a:p>
          <a:p>
            <a:pPr marL="619125" lvl="1" indent="-279400" algn="just">
              <a:lnSpc>
                <a:spcPct val="122000"/>
              </a:lnSpc>
            </a:pPr>
            <a:r>
              <a:rPr lang="en-US" sz="1600"/>
              <a:t>It helps in proving justification of costs incurred to the stakeholders</a:t>
            </a:r>
          </a:p>
          <a:p>
            <a:pPr marL="225425" indent="-225425" algn="just">
              <a:lnSpc>
                <a:spcPct val="122000"/>
              </a:lnSpc>
            </a:pPr>
            <a:r>
              <a:rPr lang="en-US"/>
              <a:t>A cost baseline, once established, should not be changed unless approved as it is used to track variances against the </a:t>
            </a:r>
            <a:br>
              <a:rPr lang="en-US"/>
            </a:br>
            <a:r>
              <a:rPr lang="en-US"/>
              <a:t>planned cost during the execution of the project.</a:t>
            </a:r>
          </a:p>
          <a:p>
            <a:pPr marL="225425" indent="-225425" algn="just">
              <a:lnSpc>
                <a:spcPct val="122000"/>
              </a:lnSpc>
              <a:buFont typeface="Arial" pitchFamily="34" charset="0"/>
              <a:buNone/>
            </a:pPr>
            <a:endParaRPr lang="en-US"/>
          </a:p>
        </p:txBody>
      </p:sp>
      <p:sp>
        <p:nvSpPr>
          <p:cNvPr id="245763" name="Rectangle 3"/>
          <p:cNvSpPr>
            <a:spLocks noGrp="1" noChangeArrowheads="1"/>
          </p:cNvSpPr>
          <p:nvPr>
            <p:ph type="title"/>
          </p:nvPr>
        </p:nvSpPr>
        <p:spPr>
          <a:xfrm>
            <a:off x="152400" y="76200"/>
            <a:ext cx="8223250" cy="838200"/>
          </a:xfrm>
          <a:noFill/>
          <a:ln/>
        </p:spPr>
        <p:txBody>
          <a:bodyPr lIns="0" tIns="0" rIns="0" bIns="0"/>
          <a:lstStyle/>
          <a:p>
            <a:r>
              <a:rPr lang="en-US"/>
              <a:t>Tracking Budgeting Changes</a:t>
            </a:r>
          </a:p>
        </p:txBody>
      </p:sp>
    </p:spTree>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body" idx="1"/>
          </p:nvPr>
        </p:nvSpPr>
        <p:spPr>
          <a:xfrm>
            <a:off x="304800" y="1143000"/>
            <a:ext cx="8223250" cy="5105400"/>
          </a:xfrm>
          <a:noFill/>
          <a:ln/>
        </p:spPr>
        <p:txBody>
          <a:bodyPr>
            <a:normAutofit fontScale="77500" lnSpcReduction="20000"/>
          </a:bodyPr>
          <a:lstStyle/>
          <a:p>
            <a:pPr marL="568325" lvl="1" indent="-342900" algn="just">
              <a:lnSpc>
                <a:spcPct val="122000"/>
              </a:lnSpc>
              <a:buFontTx/>
              <a:buNone/>
            </a:pPr>
            <a:endParaRPr lang="en-US" sz="1400">
              <a:latin typeface="Arial" pitchFamily="34" charset="0"/>
            </a:endParaRPr>
          </a:p>
          <a:p>
            <a:pPr marL="381000" indent="-381000" algn="just">
              <a:lnSpc>
                <a:spcPct val="122000"/>
              </a:lnSpc>
              <a:buFontTx/>
              <a:buChar char="•"/>
            </a:pPr>
            <a:r>
              <a:rPr lang="en-US"/>
              <a:t>Cost estimation is an approximate evaluation of the cost </a:t>
            </a:r>
            <a:br>
              <a:rPr lang="en-US"/>
            </a:br>
            <a:r>
              <a:rPr lang="en-US"/>
              <a:t>of the test, based on experience</a:t>
            </a:r>
          </a:p>
          <a:p>
            <a:pPr marL="381000" indent="-381000" algn="just">
              <a:lnSpc>
                <a:spcPct val="122000"/>
              </a:lnSpc>
              <a:buFontTx/>
              <a:buChar char="•"/>
            </a:pPr>
            <a:r>
              <a:rPr lang="en-US"/>
              <a:t>It is necessary to consider the following aspects in test cost estimation:</a:t>
            </a:r>
          </a:p>
          <a:p>
            <a:pPr marL="568325" lvl="1" indent="-342900" algn="just">
              <a:lnSpc>
                <a:spcPct val="122000"/>
              </a:lnSpc>
              <a:buClr>
                <a:schemeClr val="tx1"/>
              </a:buClr>
            </a:pPr>
            <a:r>
              <a:rPr lang="en-US" sz="1400">
                <a:latin typeface="Arial" pitchFamily="34" charset="0"/>
              </a:rPr>
              <a:t>The number of tests</a:t>
            </a:r>
          </a:p>
          <a:p>
            <a:pPr marL="568325" lvl="1" indent="-342900" algn="just">
              <a:lnSpc>
                <a:spcPct val="122000"/>
              </a:lnSpc>
              <a:buClr>
                <a:schemeClr val="tx1"/>
              </a:buClr>
            </a:pPr>
            <a:r>
              <a:rPr lang="en-US" sz="1400">
                <a:latin typeface="Arial" pitchFamily="34" charset="0"/>
              </a:rPr>
              <a:t>The time required for each test step</a:t>
            </a:r>
          </a:p>
          <a:p>
            <a:pPr marL="568325" lvl="1" indent="-342900" algn="just">
              <a:lnSpc>
                <a:spcPct val="122000"/>
              </a:lnSpc>
              <a:buClr>
                <a:schemeClr val="tx1"/>
              </a:buClr>
            </a:pPr>
            <a:r>
              <a:rPr lang="en-US" sz="1400">
                <a:latin typeface="Arial" pitchFamily="34" charset="0"/>
              </a:rPr>
              <a:t>The number of repeat tests for each test step</a:t>
            </a:r>
          </a:p>
          <a:p>
            <a:pPr marL="381000" indent="-381000" algn="just">
              <a:lnSpc>
                <a:spcPct val="122000"/>
              </a:lnSpc>
              <a:buFontTx/>
              <a:buChar char="•"/>
            </a:pPr>
            <a:r>
              <a:rPr lang="en-US">
                <a:latin typeface="Arial" pitchFamily="34" charset="0"/>
              </a:rPr>
              <a:t>All test process activities are taken into account in </a:t>
            </a:r>
            <a:br>
              <a:rPr lang="en-US">
                <a:latin typeface="Arial" pitchFamily="34" charset="0"/>
              </a:rPr>
            </a:br>
            <a:r>
              <a:rPr lang="en-US">
                <a:latin typeface="Arial" pitchFamily="34" charset="0"/>
              </a:rPr>
              <a:t>the estimate, e.g. the time for test preparation and </a:t>
            </a:r>
            <a:br>
              <a:rPr lang="en-US">
                <a:latin typeface="Arial" pitchFamily="34" charset="0"/>
              </a:rPr>
            </a:br>
            <a:r>
              <a:rPr lang="en-US">
                <a:latin typeface="Arial" pitchFamily="34" charset="0"/>
              </a:rPr>
              <a:t>execution as well as the time for test planning</a:t>
            </a:r>
          </a:p>
          <a:p>
            <a:pPr marL="381000" indent="-381000" algn="just">
              <a:lnSpc>
                <a:spcPct val="122000"/>
              </a:lnSpc>
              <a:buFontTx/>
              <a:buChar char="•"/>
            </a:pPr>
            <a:r>
              <a:rPr lang="en-US">
                <a:latin typeface="Arial" pitchFamily="34" charset="0"/>
              </a:rPr>
              <a:t>With unknown or poor software quality, the cost </a:t>
            </a:r>
            <a:br>
              <a:rPr lang="en-US">
                <a:latin typeface="Arial" pitchFamily="34" charset="0"/>
              </a:rPr>
            </a:br>
            <a:r>
              <a:rPr lang="en-US">
                <a:latin typeface="Arial" pitchFamily="34" charset="0"/>
              </a:rPr>
              <a:t>to achieve the required test completion criteria is difficult to predict</a:t>
            </a:r>
          </a:p>
          <a:p>
            <a:pPr marL="381000" indent="-381000" algn="just">
              <a:lnSpc>
                <a:spcPct val="122000"/>
              </a:lnSpc>
              <a:buFont typeface="Arial" pitchFamily="34" charset="0"/>
              <a:buNone/>
            </a:pPr>
            <a:endParaRPr lang="en-US">
              <a:latin typeface="Arial" pitchFamily="34" charset="0"/>
            </a:endParaRPr>
          </a:p>
        </p:txBody>
      </p:sp>
      <p:sp>
        <p:nvSpPr>
          <p:cNvPr id="247811" name="Rectangle 3"/>
          <p:cNvSpPr>
            <a:spLocks noGrp="1" noChangeArrowheads="1"/>
          </p:cNvSpPr>
          <p:nvPr>
            <p:ph type="title"/>
          </p:nvPr>
        </p:nvSpPr>
        <p:spPr>
          <a:xfrm>
            <a:off x="152400" y="153988"/>
            <a:ext cx="8223250" cy="684212"/>
          </a:xfrm>
          <a:noFill/>
          <a:ln/>
        </p:spPr>
        <p:txBody>
          <a:bodyPr lIns="0" tIns="0" rIns="0" bIns="0"/>
          <a:lstStyle/>
          <a:p>
            <a:r>
              <a:rPr lang="en-US">
                <a:latin typeface="Trebuchet MS" pitchFamily="34" charset="0"/>
              </a:rPr>
              <a:t>Test cost estimation</a:t>
            </a:r>
          </a:p>
        </p:txBody>
      </p:sp>
      <p:sp>
        <p:nvSpPr>
          <p:cNvPr id="247812"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body" idx="1"/>
          </p:nvPr>
        </p:nvSpPr>
        <p:spPr>
          <a:xfrm>
            <a:off x="304800" y="1054100"/>
            <a:ext cx="8534400" cy="5410200"/>
          </a:xfrm>
          <a:noFill/>
          <a:ln/>
        </p:spPr>
        <p:txBody>
          <a:bodyPr/>
          <a:lstStyle/>
          <a:p>
            <a:pPr algn="just">
              <a:lnSpc>
                <a:spcPct val="102000"/>
              </a:lnSpc>
              <a:buFont typeface="Arial" pitchFamily="34" charset="0"/>
              <a:buNone/>
            </a:pPr>
            <a:endParaRPr lang="en-US" sz="1200">
              <a:latin typeface="Trebuchet MS" pitchFamily="34" charset="0"/>
            </a:endParaRPr>
          </a:p>
          <a:p>
            <a:pPr algn="just">
              <a:lnSpc>
                <a:spcPct val="102000"/>
              </a:lnSpc>
              <a:buFont typeface="Arial" pitchFamily="34" charset="0"/>
              <a:buNone/>
            </a:pPr>
            <a:r>
              <a:rPr lang="en-US"/>
              <a:t>The cost estimate can be based on:</a:t>
            </a:r>
          </a:p>
          <a:p>
            <a:pPr algn="just">
              <a:lnSpc>
                <a:spcPct val="102000"/>
              </a:lnSpc>
            </a:pPr>
            <a:r>
              <a:rPr lang="en-US" sz="1800"/>
              <a:t>Intuition, advice</a:t>
            </a:r>
          </a:p>
          <a:p>
            <a:pPr algn="just">
              <a:lnSpc>
                <a:spcPct val="102000"/>
              </a:lnSpc>
            </a:pPr>
            <a:r>
              <a:rPr lang="en-US" sz="1800"/>
              <a:t>Experience</a:t>
            </a:r>
          </a:p>
          <a:p>
            <a:pPr algn="just">
              <a:lnSpc>
                <a:spcPct val="102000"/>
              </a:lnSpc>
            </a:pPr>
            <a:r>
              <a:rPr lang="en-US" sz="1800"/>
              <a:t>Company standards</a:t>
            </a:r>
          </a:p>
          <a:p>
            <a:pPr algn="just">
              <a:lnSpc>
                <a:spcPct val="102000"/>
              </a:lnSpc>
            </a:pPr>
            <a:r>
              <a:rPr lang="en-US" sz="1800"/>
              <a:t>A detailed breakdown of all test activities</a:t>
            </a:r>
          </a:p>
          <a:p>
            <a:pPr algn="just">
              <a:lnSpc>
                <a:spcPct val="102000"/>
              </a:lnSpc>
            </a:pPr>
            <a:r>
              <a:rPr lang="en-US" sz="1800"/>
              <a:t>Based on the formula:</a:t>
            </a:r>
          </a:p>
          <a:p>
            <a:pPr lvl="1" algn="just">
              <a:lnSpc>
                <a:spcPct val="102000"/>
              </a:lnSpc>
            </a:pPr>
            <a:r>
              <a:rPr lang="en-US" sz="1600"/>
              <a:t>Function point method (Size Estimation)</a:t>
            </a:r>
          </a:p>
          <a:p>
            <a:pPr lvl="1" algn="just">
              <a:lnSpc>
                <a:spcPct val="102000"/>
              </a:lnSpc>
            </a:pPr>
            <a:r>
              <a:rPr lang="en-US" sz="1600"/>
              <a:t>Test points</a:t>
            </a:r>
          </a:p>
          <a:p>
            <a:pPr lvl="1" algn="just">
              <a:lnSpc>
                <a:spcPct val="102000"/>
              </a:lnSpc>
            </a:pPr>
            <a:r>
              <a:rPr lang="en-US" sz="1600"/>
              <a:t>Relative to the development cost (e.g. 40% in new development of software)</a:t>
            </a:r>
          </a:p>
          <a:p>
            <a:pPr algn="just">
              <a:lnSpc>
                <a:spcPct val="102000"/>
              </a:lnSpc>
            </a:pPr>
            <a:r>
              <a:rPr lang="en-US" sz="1800"/>
              <a:t>Metrics</a:t>
            </a:r>
          </a:p>
          <a:p>
            <a:pPr algn="just">
              <a:lnSpc>
                <a:spcPct val="102000"/>
              </a:lnSpc>
            </a:pPr>
            <a:r>
              <a:rPr lang="en-US" sz="1800"/>
              <a:t>Comparable new test projects for estimating re-test cycles</a:t>
            </a:r>
          </a:p>
          <a:p>
            <a:pPr algn="just">
              <a:lnSpc>
                <a:spcPct val="102000"/>
              </a:lnSpc>
            </a:pPr>
            <a:r>
              <a:rPr lang="en-US" sz="1800"/>
              <a:t>Calculation of the average cost per test object or test case </a:t>
            </a:r>
            <a:br>
              <a:rPr lang="en-US" sz="1800"/>
            </a:br>
            <a:r>
              <a:rPr lang="en-US" sz="1800"/>
              <a:t>from a previous test run and multiplication by the </a:t>
            </a:r>
            <a:br>
              <a:rPr lang="en-US" sz="1800"/>
            </a:br>
            <a:r>
              <a:rPr lang="en-US" sz="1800"/>
              <a:t>estimated number of test objects or test cases in the current test run.</a:t>
            </a:r>
          </a:p>
        </p:txBody>
      </p:sp>
      <p:sp>
        <p:nvSpPr>
          <p:cNvPr id="249859" name="Text Box 3"/>
          <p:cNvSpPr txBox="1">
            <a:spLocks noChangeArrowheads="1"/>
          </p:cNvSpPr>
          <p:nvPr/>
        </p:nvSpPr>
        <p:spPr bwMode="auto">
          <a:xfrm>
            <a:off x="15240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
        <p:nvSpPr>
          <p:cNvPr id="249860" name="Rectangle 4"/>
          <p:cNvSpPr>
            <a:spLocks noGrp="1" noChangeArrowheads="1"/>
          </p:cNvSpPr>
          <p:nvPr>
            <p:ph type="title"/>
          </p:nvPr>
        </p:nvSpPr>
        <p:spPr>
          <a:xfrm>
            <a:off x="152400" y="0"/>
            <a:ext cx="8223250" cy="684213"/>
          </a:xfrm>
          <a:noFill/>
          <a:ln/>
        </p:spPr>
        <p:txBody>
          <a:bodyPr lIns="0" tIns="0" rIns="0" bIns="0"/>
          <a:lstStyle/>
          <a:p>
            <a:r>
              <a:rPr lang="en-US"/>
              <a:t>Test cost estimation</a:t>
            </a:r>
          </a:p>
        </p:txBody>
      </p:sp>
    </p:spTree>
  </p:cSld>
  <p:clrMapOvr>
    <a:masterClrMapping/>
  </p:clrMapOv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body" idx="1"/>
          </p:nvPr>
        </p:nvSpPr>
        <p:spPr>
          <a:xfrm>
            <a:off x="381000" y="914400"/>
            <a:ext cx="8223250" cy="1066800"/>
          </a:xfrm>
          <a:noFill/>
          <a:ln/>
        </p:spPr>
        <p:txBody>
          <a:bodyPr>
            <a:normAutofit fontScale="62500" lnSpcReduction="20000"/>
          </a:bodyPr>
          <a:lstStyle/>
          <a:p>
            <a:pPr algn="just">
              <a:lnSpc>
                <a:spcPct val="132000"/>
              </a:lnSpc>
            </a:pPr>
            <a:endParaRPr lang="en-US" sz="1600">
              <a:latin typeface="Trebuchet MS" pitchFamily="34" charset="0"/>
            </a:endParaRPr>
          </a:p>
          <a:p>
            <a:pPr algn="just">
              <a:lnSpc>
                <a:spcPct val="132000"/>
              </a:lnSpc>
            </a:pPr>
            <a:r>
              <a:rPr lang="en-US"/>
              <a:t>A Work Breakdown Structure (WBS) groups test project components into deliverable and accountable pieces</a:t>
            </a:r>
          </a:p>
          <a:p>
            <a:pPr algn="just">
              <a:lnSpc>
                <a:spcPct val="132000"/>
              </a:lnSpc>
            </a:pPr>
            <a:endParaRPr lang="en-US"/>
          </a:p>
        </p:txBody>
      </p:sp>
      <p:sp>
        <p:nvSpPr>
          <p:cNvPr id="251907" name="Rectangle 3"/>
          <p:cNvSpPr>
            <a:spLocks noGrp="1" noChangeArrowheads="1"/>
          </p:cNvSpPr>
          <p:nvPr>
            <p:ph type="title"/>
          </p:nvPr>
        </p:nvSpPr>
        <p:spPr>
          <a:xfrm>
            <a:off x="152400" y="76200"/>
            <a:ext cx="8223250" cy="838200"/>
          </a:xfrm>
          <a:noFill/>
          <a:ln/>
        </p:spPr>
        <p:txBody>
          <a:bodyPr lIns="0" tIns="0" rIns="0" bIns="0"/>
          <a:lstStyle/>
          <a:p>
            <a:r>
              <a:rPr lang="en-US"/>
              <a:t>Scheduling test planning</a:t>
            </a:r>
          </a:p>
        </p:txBody>
      </p:sp>
      <p:pic>
        <p:nvPicPr>
          <p:cNvPr id="251908" name="Picture 4"/>
          <p:cNvPicPr>
            <a:picLocks noChangeAspect="1" noChangeArrowheads="1"/>
          </p:cNvPicPr>
          <p:nvPr/>
        </p:nvPicPr>
        <p:blipFill>
          <a:blip r:embed="rId3" cstate="print"/>
          <a:srcRect/>
          <a:stretch>
            <a:fillRect/>
          </a:stretch>
        </p:blipFill>
        <p:spPr bwMode="auto">
          <a:xfrm>
            <a:off x="914400" y="2362200"/>
            <a:ext cx="7315200" cy="3429000"/>
          </a:xfrm>
          <a:prstGeom prst="rect">
            <a:avLst/>
          </a:prstGeom>
          <a:noFill/>
          <a:ln w="9525">
            <a:noFill/>
            <a:miter lim="800000"/>
            <a:headEnd/>
            <a:tailEnd/>
          </a:ln>
          <a:effectLst/>
        </p:spPr>
      </p:pic>
      <p:sp>
        <p:nvSpPr>
          <p:cNvPr id="251909"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body" idx="1"/>
          </p:nvPr>
        </p:nvSpPr>
        <p:spPr>
          <a:xfrm>
            <a:off x="304800" y="1295400"/>
            <a:ext cx="8382000" cy="5257800"/>
          </a:xfrm>
          <a:noFill/>
          <a:ln/>
        </p:spPr>
        <p:txBody>
          <a:bodyPr>
            <a:normAutofit fontScale="70000" lnSpcReduction="20000"/>
          </a:bodyPr>
          <a:lstStyle/>
          <a:p>
            <a:pPr algn="just">
              <a:lnSpc>
                <a:spcPct val="152000"/>
              </a:lnSpc>
            </a:pPr>
            <a:r>
              <a:rPr lang="en-US"/>
              <a:t>Test planning should be done as soon as possible, </a:t>
            </a:r>
            <a:br>
              <a:rPr lang="en-US"/>
            </a:br>
            <a:r>
              <a:rPr lang="en-US"/>
              <a:t>e.g. in order to notify people whose services are </a:t>
            </a:r>
            <a:br>
              <a:rPr lang="en-US"/>
            </a:br>
            <a:r>
              <a:rPr lang="en-US"/>
              <a:t>required and to give them enough time for preparation</a:t>
            </a:r>
          </a:p>
          <a:p>
            <a:pPr algn="just">
              <a:lnSpc>
                <a:spcPct val="152000"/>
              </a:lnSpc>
            </a:pPr>
            <a:r>
              <a:rPr lang="en-US"/>
              <a:t>Test planning can play a supporting role in the </a:t>
            </a:r>
            <a:br>
              <a:rPr lang="en-US"/>
            </a:br>
            <a:r>
              <a:rPr lang="en-US"/>
              <a:t>preparation of the development plan for software components</a:t>
            </a:r>
          </a:p>
          <a:p>
            <a:pPr algn="just">
              <a:lnSpc>
                <a:spcPct val="152000"/>
              </a:lnSpc>
            </a:pPr>
            <a:r>
              <a:rPr lang="en-US"/>
              <a:t>For example, the high priority of a test object can </a:t>
            </a:r>
            <a:br>
              <a:rPr lang="en-US"/>
            </a:br>
            <a:r>
              <a:rPr lang="en-US"/>
              <a:t>be used to decide which components to develop and deliver first</a:t>
            </a:r>
          </a:p>
          <a:p>
            <a:pPr algn="just">
              <a:lnSpc>
                <a:spcPct val="152000"/>
              </a:lnSpc>
            </a:pPr>
            <a:r>
              <a:rPr lang="en-US"/>
              <a:t>The advantages of releasing test plans step-by-step, </a:t>
            </a:r>
            <a:br>
              <a:rPr lang="en-US"/>
            </a:br>
            <a:r>
              <a:rPr lang="en-US"/>
              <a:t>when all the information is not available and delays </a:t>
            </a:r>
            <a:br>
              <a:rPr lang="en-US"/>
            </a:br>
            <a:r>
              <a:rPr lang="en-US"/>
              <a:t>are to be avoided</a:t>
            </a:r>
          </a:p>
        </p:txBody>
      </p:sp>
      <p:sp>
        <p:nvSpPr>
          <p:cNvPr id="253955" name="Text Box 3"/>
          <p:cNvSpPr txBox="1">
            <a:spLocks noChangeArrowheads="1"/>
          </p:cNvSpPr>
          <p:nvPr/>
        </p:nvSpPr>
        <p:spPr bwMode="auto">
          <a:xfrm>
            <a:off x="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 Cont…</a:t>
            </a:r>
          </a:p>
        </p:txBody>
      </p:sp>
      <p:sp>
        <p:nvSpPr>
          <p:cNvPr id="253956" name="Rectangle 4"/>
          <p:cNvSpPr>
            <a:spLocks noGrp="1" noChangeArrowheads="1"/>
          </p:cNvSpPr>
          <p:nvPr>
            <p:ph type="title"/>
          </p:nvPr>
        </p:nvSpPr>
        <p:spPr>
          <a:xfrm>
            <a:off x="152400" y="0"/>
            <a:ext cx="8223250" cy="838200"/>
          </a:xfrm>
          <a:noFill/>
          <a:ln/>
        </p:spPr>
        <p:txBody>
          <a:bodyPr lIns="0" tIns="0" rIns="0" bIns="0"/>
          <a:lstStyle/>
          <a:p>
            <a:r>
              <a:rPr lang="en-US"/>
              <a:t>Scheduling test planning</a:t>
            </a:r>
          </a:p>
        </p:txBody>
      </p:sp>
      <p:sp>
        <p:nvSpPr>
          <p:cNvPr id="253957"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body" idx="1"/>
          </p:nvPr>
        </p:nvSpPr>
        <p:spPr>
          <a:xfrm>
            <a:off x="342900" y="1066800"/>
            <a:ext cx="8458200" cy="5257800"/>
          </a:xfrm>
          <a:noFill/>
          <a:ln/>
        </p:spPr>
        <p:txBody>
          <a:bodyPr>
            <a:normAutofit fontScale="85000" lnSpcReduction="20000"/>
          </a:bodyPr>
          <a:lstStyle/>
          <a:p>
            <a:pPr marL="381000" indent="-381000" algn="just">
              <a:lnSpc>
                <a:spcPct val="132000"/>
              </a:lnSpc>
            </a:pPr>
            <a:endParaRPr lang="en-US" sz="1200">
              <a:latin typeface="Trebuchet MS" pitchFamily="34" charset="0"/>
            </a:endParaRPr>
          </a:p>
          <a:p>
            <a:pPr marL="381000" indent="-381000" algn="just">
              <a:lnSpc>
                <a:spcPct val="132000"/>
              </a:lnSpc>
            </a:pPr>
            <a:r>
              <a:rPr lang="en-US"/>
              <a:t>The test schedule maps the general planning to </a:t>
            </a:r>
            <a:br>
              <a:rPr lang="en-US"/>
            </a:br>
            <a:r>
              <a:rPr lang="en-US"/>
              <a:t>concrete dates and resources</a:t>
            </a:r>
          </a:p>
          <a:p>
            <a:pPr marL="381000" indent="-381000" algn="just">
              <a:lnSpc>
                <a:spcPct val="132000"/>
              </a:lnSpc>
            </a:pPr>
            <a:r>
              <a:rPr lang="en-US"/>
              <a:t>A test schedule may, for example, be structured as follows:</a:t>
            </a:r>
          </a:p>
          <a:p>
            <a:pPr marL="801688" lvl="1" indent="-342900" algn="just">
              <a:lnSpc>
                <a:spcPct val="132000"/>
              </a:lnSpc>
              <a:buFont typeface="Arial" pitchFamily="34" charset="0"/>
              <a:buAutoNum type="arabicPeriod"/>
            </a:pPr>
            <a:r>
              <a:rPr lang="en-US" u="sng"/>
              <a:t>Organizational planning</a:t>
            </a:r>
            <a:r>
              <a:rPr lang="en-US"/>
              <a:t>:</a:t>
            </a:r>
          </a:p>
          <a:p>
            <a:pPr marL="1257300" lvl="2" indent="-336550" algn="just">
              <a:lnSpc>
                <a:spcPct val="132000"/>
              </a:lnSpc>
            </a:pPr>
            <a:r>
              <a:rPr lang="en-US"/>
              <a:t>Scheduling of start and end dates of test cycles </a:t>
            </a:r>
            <a:br>
              <a:rPr lang="en-US"/>
            </a:br>
            <a:r>
              <a:rPr lang="en-US"/>
              <a:t>depending on delivery dates for the builds of the test objects</a:t>
            </a:r>
          </a:p>
          <a:p>
            <a:pPr marL="1257300" lvl="2" indent="-336550" algn="just">
              <a:lnSpc>
                <a:spcPct val="132000"/>
              </a:lnSpc>
            </a:pPr>
            <a:r>
              <a:rPr lang="en-US"/>
              <a:t>Resource planning consisting of</a:t>
            </a:r>
          </a:p>
          <a:p>
            <a:pPr marL="1719263" lvl="3" indent="-333375" algn="just">
              <a:lnSpc>
                <a:spcPct val="132000"/>
              </a:lnSpc>
            </a:pPr>
            <a:r>
              <a:rPr lang="en-US" sz="1400"/>
              <a:t>Task assignment to the test team</a:t>
            </a:r>
          </a:p>
          <a:p>
            <a:pPr marL="1719263" lvl="3" indent="-333375" algn="just">
              <a:lnSpc>
                <a:spcPct val="132000"/>
              </a:lnSpc>
            </a:pPr>
            <a:r>
              <a:rPr lang="en-US" sz="1400"/>
              <a:t>Layout of the test infrastructure ( hardware, software, testware)</a:t>
            </a:r>
          </a:p>
          <a:p>
            <a:pPr marL="1257300" lvl="2" indent="-336550" algn="just">
              <a:lnSpc>
                <a:spcPct val="132000"/>
              </a:lnSpc>
            </a:pPr>
            <a:r>
              <a:rPr lang="en-US"/>
              <a:t>Scheduling for acceptance testing and release testing </a:t>
            </a:r>
            <a:br>
              <a:rPr lang="en-US"/>
            </a:br>
            <a:r>
              <a:rPr lang="en-US"/>
              <a:t>during transition to subsequent test levels</a:t>
            </a:r>
          </a:p>
        </p:txBody>
      </p:sp>
      <p:sp>
        <p:nvSpPr>
          <p:cNvPr id="256003" name="Text Box 3"/>
          <p:cNvSpPr txBox="1">
            <a:spLocks noChangeArrowheads="1"/>
          </p:cNvSpPr>
          <p:nvPr/>
        </p:nvSpPr>
        <p:spPr bwMode="auto">
          <a:xfrm>
            <a:off x="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 Cont…</a:t>
            </a:r>
          </a:p>
        </p:txBody>
      </p:sp>
      <p:sp>
        <p:nvSpPr>
          <p:cNvPr id="256004" name="Rectangle 4"/>
          <p:cNvSpPr>
            <a:spLocks noGrp="1" noChangeArrowheads="1"/>
          </p:cNvSpPr>
          <p:nvPr>
            <p:ph type="title"/>
          </p:nvPr>
        </p:nvSpPr>
        <p:spPr>
          <a:xfrm>
            <a:off x="152400" y="76200"/>
            <a:ext cx="8223250" cy="609600"/>
          </a:xfrm>
          <a:noFill/>
          <a:ln/>
        </p:spPr>
        <p:txBody>
          <a:bodyPr lIns="0" tIns="0" rIns="0" bIns="0">
            <a:normAutofit fontScale="90000"/>
          </a:bodyPr>
          <a:lstStyle/>
          <a:p>
            <a:r>
              <a:rPr lang="en-US"/>
              <a:t>Scheduling test planning</a:t>
            </a:r>
          </a:p>
        </p:txBody>
      </p:sp>
      <p:sp>
        <p:nvSpPr>
          <p:cNvPr id="256005" name="Text Box 5"/>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p:cNvSpPr>
          <p:nvPr>
            <p:ph type="title"/>
          </p:nvPr>
        </p:nvSpPr>
        <p:spPr>
          <a:xfrm>
            <a:off x="152400" y="152400"/>
            <a:ext cx="8223250" cy="685800"/>
          </a:xfrm>
          <a:noFill/>
          <a:ln/>
        </p:spPr>
        <p:txBody>
          <a:bodyPr>
            <a:normAutofit fontScale="90000"/>
          </a:bodyPr>
          <a:lstStyle/>
          <a:p>
            <a:r>
              <a:rPr lang="en-US"/>
              <a:t>Define Tests as Required</a:t>
            </a:r>
          </a:p>
        </p:txBody>
      </p:sp>
      <p:sp>
        <p:nvSpPr>
          <p:cNvPr id="225283" name="Rectangle 3"/>
          <p:cNvSpPr>
            <a:spLocks noGrp="1"/>
          </p:cNvSpPr>
          <p:nvPr>
            <p:ph type="body" idx="1"/>
          </p:nvPr>
        </p:nvSpPr>
        <p:spPr>
          <a:xfrm>
            <a:off x="234950" y="1066800"/>
            <a:ext cx="8680450" cy="5257800"/>
          </a:xfrm>
          <a:noFill/>
          <a:ln/>
        </p:spPr>
        <p:txBody>
          <a:bodyPr>
            <a:normAutofit fontScale="92500" lnSpcReduction="20000"/>
          </a:bodyPr>
          <a:lstStyle/>
          <a:p>
            <a:pPr algn="just">
              <a:lnSpc>
                <a:spcPct val="122000"/>
              </a:lnSpc>
            </a:pPr>
            <a:endParaRPr lang="en-US" sz="1800">
              <a:latin typeface="Trebuchet MS" pitchFamily="34" charset="0"/>
            </a:endParaRPr>
          </a:p>
          <a:p>
            <a:pPr algn="just">
              <a:lnSpc>
                <a:spcPct val="122000"/>
              </a:lnSpc>
            </a:pPr>
            <a:r>
              <a:rPr lang="en-US"/>
              <a:t>A test case identified at the test plan level </a:t>
            </a:r>
            <a:br>
              <a:rPr lang="en-US"/>
            </a:br>
            <a:r>
              <a:rPr lang="en-US"/>
              <a:t>must validate that all dating in a software function </a:t>
            </a:r>
            <a:br>
              <a:rPr lang="en-US"/>
            </a:br>
            <a:r>
              <a:rPr lang="en-US"/>
              <a:t>is correct. </a:t>
            </a:r>
          </a:p>
          <a:p>
            <a:pPr algn="just">
              <a:lnSpc>
                <a:spcPct val="122000"/>
              </a:lnSpc>
            </a:pPr>
            <a:r>
              <a:rPr lang="en-US"/>
              <a:t>During execution, each date-related instruction in a </a:t>
            </a:r>
            <a:br>
              <a:rPr lang="en-US"/>
            </a:br>
            <a:r>
              <a:rPr lang="en-US"/>
              <a:t>software function would require a test case</a:t>
            </a:r>
          </a:p>
          <a:p>
            <a:pPr algn="just">
              <a:lnSpc>
                <a:spcPct val="122000"/>
              </a:lnSpc>
            </a:pPr>
            <a:r>
              <a:rPr lang="en-US"/>
              <a:t>Each test case should be named and numbered </a:t>
            </a:r>
          </a:p>
          <a:p>
            <a:pPr algn="just">
              <a:lnSpc>
                <a:spcPct val="122000"/>
              </a:lnSpc>
            </a:pPr>
            <a:r>
              <a:rPr lang="en-US"/>
              <a:t>Numbering is important both to control tests and to </a:t>
            </a:r>
            <a:br>
              <a:rPr lang="en-US"/>
            </a:br>
            <a:r>
              <a:rPr lang="en-US"/>
              <a:t>roll test results back to the high-level test </a:t>
            </a:r>
            <a:br>
              <a:rPr lang="en-US"/>
            </a:br>
            <a:r>
              <a:rPr lang="en-US"/>
              <a:t>described in the test plan</a:t>
            </a:r>
          </a:p>
        </p:txBody>
      </p:sp>
    </p:spTree>
  </p:cSld>
  <p:clrMapOvr>
    <a:masterClrMapping/>
  </p:clrMapOv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body" idx="1"/>
          </p:nvPr>
        </p:nvSpPr>
        <p:spPr>
          <a:xfrm>
            <a:off x="304800" y="1143000"/>
            <a:ext cx="8534400" cy="5257800"/>
          </a:xfrm>
          <a:noFill/>
          <a:ln/>
        </p:spPr>
        <p:txBody>
          <a:bodyPr/>
          <a:lstStyle/>
          <a:p>
            <a:pPr marL="381000" indent="-381000" algn="just">
              <a:lnSpc>
                <a:spcPct val="92000"/>
              </a:lnSpc>
              <a:buFont typeface="Arial" pitchFamily="34" charset="0"/>
              <a:buNone/>
            </a:pPr>
            <a:endParaRPr lang="en-US" sz="1200">
              <a:latin typeface="Trebuchet MS" pitchFamily="34" charset="0"/>
            </a:endParaRPr>
          </a:p>
          <a:p>
            <a:pPr marL="381000" indent="-381000" algn="just">
              <a:lnSpc>
                <a:spcPct val="130000"/>
              </a:lnSpc>
              <a:buFont typeface="Arial" pitchFamily="34" charset="0"/>
              <a:buAutoNum type="arabicPeriod" startAt="2"/>
            </a:pPr>
            <a:r>
              <a:rPr lang="en-US" sz="1800" u="sng">
                <a:latin typeface="Arial" pitchFamily="34" charset="0"/>
              </a:rPr>
              <a:t>Content planning</a:t>
            </a:r>
          </a:p>
          <a:p>
            <a:pPr marL="801688" lvl="1" indent="-342900" algn="just">
              <a:lnSpc>
                <a:spcPct val="130000"/>
              </a:lnSpc>
            </a:pPr>
            <a:r>
              <a:rPr lang="en-US" sz="1600">
                <a:latin typeface="Arial" pitchFamily="34" charset="0"/>
              </a:rPr>
              <a:t>Scoping of test cycle content depending on the anticipated </a:t>
            </a:r>
            <a:br>
              <a:rPr lang="en-US" sz="1600">
                <a:latin typeface="Arial" pitchFamily="34" charset="0"/>
              </a:rPr>
            </a:br>
            <a:r>
              <a:rPr lang="en-US" sz="1600">
                <a:latin typeface="Arial" pitchFamily="34" charset="0"/>
              </a:rPr>
              <a:t>functionality of each of the test objects</a:t>
            </a:r>
          </a:p>
          <a:p>
            <a:pPr marL="801688" lvl="1" indent="-342900" algn="just">
              <a:lnSpc>
                <a:spcPct val="130000"/>
              </a:lnSpc>
            </a:pPr>
            <a:r>
              <a:rPr lang="en-US" sz="1600">
                <a:latin typeface="Arial" pitchFamily="34" charset="0"/>
              </a:rPr>
              <a:t>Step-by-step refinement of the assigned scope per test cycle to</a:t>
            </a:r>
            <a:br>
              <a:rPr lang="en-US" sz="1600">
                <a:latin typeface="Arial" pitchFamily="34" charset="0"/>
              </a:rPr>
            </a:br>
            <a:r>
              <a:rPr lang="en-US" sz="1600">
                <a:latin typeface="Arial" pitchFamily="34" charset="0"/>
              </a:rPr>
              <a:t> build up  list of all planned tests, starting with the test </a:t>
            </a:r>
            <a:br>
              <a:rPr lang="en-US" sz="1600">
                <a:latin typeface="Arial" pitchFamily="34" charset="0"/>
              </a:rPr>
            </a:br>
            <a:r>
              <a:rPr lang="en-US" sz="1600">
                <a:latin typeface="Arial" pitchFamily="34" charset="0"/>
              </a:rPr>
              <a:t>objectives specified in the test plan</a:t>
            </a:r>
          </a:p>
          <a:p>
            <a:pPr marL="801688" lvl="1" indent="-342900" algn="just">
              <a:lnSpc>
                <a:spcPct val="130000"/>
              </a:lnSpc>
            </a:pPr>
            <a:r>
              <a:rPr lang="en-US" sz="1600">
                <a:latin typeface="Arial" pitchFamily="34" charset="0"/>
              </a:rPr>
              <a:t>Effort estimation for each planned cycle as a basis for scheduling tests</a:t>
            </a:r>
          </a:p>
          <a:p>
            <a:pPr marL="801688" lvl="1" indent="-342900" algn="just">
              <a:lnSpc>
                <a:spcPct val="130000"/>
              </a:lnSpc>
            </a:pPr>
            <a:r>
              <a:rPr lang="en-US" sz="1600">
                <a:latin typeface="Arial" pitchFamily="34" charset="0"/>
              </a:rPr>
              <a:t>Planning of an efficient test sequence to minimize redundant actions</a:t>
            </a:r>
          </a:p>
          <a:p>
            <a:pPr marL="801688" lvl="1" indent="-342900" algn="just">
              <a:lnSpc>
                <a:spcPct val="130000"/>
              </a:lnSpc>
            </a:pPr>
            <a:r>
              <a:rPr lang="en-US" sz="1600">
                <a:latin typeface="Arial" pitchFamily="34" charset="0"/>
              </a:rPr>
              <a:t>Additional test cases defined ad hoc or by explorative testing </a:t>
            </a:r>
            <a:br>
              <a:rPr lang="en-US" sz="1600">
                <a:latin typeface="Arial" pitchFamily="34" charset="0"/>
              </a:rPr>
            </a:br>
            <a:r>
              <a:rPr lang="en-US" sz="1600">
                <a:latin typeface="Arial" pitchFamily="34" charset="0"/>
              </a:rPr>
              <a:t>if resources are available</a:t>
            </a:r>
          </a:p>
          <a:p>
            <a:pPr marL="801688" lvl="1" indent="-342900" algn="just">
              <a:lnSpc>
                <a:spcPct val="130000"/>
              </a:lnSpc>
            </a:pPr>
            <a:r>
              <a:rPr lang="en-US" sz="1600">
                <a:latin typeface="Arial" pitchFamily="34" charset="0"/>
              </a:rPr>
              <a:t>Resource assignment to specific test topics</a:t>
            </a:r>
          </a:p>
          <a:p>
            <a:pPr marL="1257300" lvl="2" indent="-349250" algn="just">
              <a:lnSpc>
                <a:spcPct val="130000"/>
              </a:lnSpc>
            </a:pPr>
            <a:r>
              <a:rPr lang="en-US" sz="1400">
                <a:latin typeface="Arial" pitchFamily="34" charset="0"/>
              </a:rPr>
              <a:t>Test personnel with application or test task specific know-how</a:t>
            </a:r>
          </a:p>
          <a:p>
            <a:pPr marL="1257300" lvl="2" indent="-349250" algn="just">
              <a:lnSpc>
                <a:spcPct val="130000"/>
              </a:lnSpc>
            </a:pPr>
            <a:r>
              <a:rPr lang="en-US" sz="1400">
                <a:latin typeface="Arial" pitchFamily="34" charset="0"/>
              </a:rPr>
              <a:t>Definition of the specific test infrastructure for the selected test tasks</a:t>
            </a:r>
          </a:p>
          <a:p>
            <a:pPr marL="1257300" lvl="2" indent="-349250" algn="just">
              <a:lnSpc>
                <a:spcPct val="130000"/>
              </a:lnSpc>
            </a:pPr>
            <a:r>
              <a:rPr lang="en-US" sz="1400">
                <a:latin typeface="Arial" pitchFamily="34" charset="0"/>
              </a:rPr>
              <a:t>Provision of test data</a:t>
            </a:r>
          </a:p>
        </p:txBody>
      </p:sp>
      <p:sp>
        <p:nvSpPr>
          <p:cNvPr id="258051" name="Text Box 3"/>
          <p:cNvSpPr txBox="1">
            <a:spLocks noChangeArrowheads="1"/>
          </p:cNvSpPr>
          <p:nvPr/>
        </p:nvSpPr>
        <p:spPr bwMode="auto">
          <a:xfrm>
            <a:off x="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 Cont…</a:t>
            </a:r>
          </a:p>
        </p:txBody>
      </p:sp>
      <p:sp>
        <p:nvSpPr>
          <p:cNvPr id="258052" name="Rectangle 4"/>
          <p:cNvSpPr>
            <a:spLocks noGrp="1" noChangeArrowheads="1"/>
          </p:cNvSpPr>
          <p:nvPr>
            <p:ph type="title"/>
          </p:nvPr>
        </p:nvSpPr>
        <p:spPr>
          <a:xfrm>
            <a:off x="152400" y="0"/>
            <a:ext cx="8223250" cy="685800"/>
          </a:xfrm>
          <a:noFill/>
          <a:ln/>
        </p:spPr>
        <p:txBody>
          <a:bodyPr lIns="0" tIns="0" rIns="0" bIns="0"/>
          <a:lstStyle/>
          <a:p>
            <a:r>
              <a:rPr lang="en-US"/>
              <a:t>Scheduling test planning</a:t>
            </a:r>
          </a:p>
        </p:txBody>
      </p:sp>
    </p:spTree>
  </p:cSld>
  <p:clrMapOvr>
    <a:masterClrMapping/>
  </p:clrMapOv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body" idx="1"/>
          </p:nvPr>
        </p:nvSpPr>
        <p:spPr>
          <a:xfrm>
            <a:off x="228600" y="1219200"/>
            <a:ext cx="8686800" cy="5410200"/>
          </a:xfrm>
          <a:noFill/>
          <a:ln/>
        </p:spPr>
        <p:txBody>
          <a:bodyPr>
            <a:normAutofit fontScale="77500" lnSpcReduction="20000"/>
          </a:bodyPr>
          <a:lstStyle/>
          <a:p>
            <a:pPr marL="381000" indent="-381000" algn="just">
              <a:lnSpc>
                <a:spcPct val="142000"/>
              </a:lnSpc>
              <a:buClr>
                <a:schemeClr val="tx1"/>
              </a:buClr>
              <a:buFontTx/>
              <a:buChar char="•"/>
            </a:pPr>
            <a:r>
              <a:rPr lang="en-US"/>
              <a:t>The test schedule section includes the following:</a:t>
            </a:r>
          </a:p>
          <a:p>
            <a:pPr marL="550863" lvl="1" indent="-342900" algn="just">
              <a:lnSpc>
                <a:spcPct val="142000"/>
              </a:lnSpc>
              <a:buClr>
                <a:schemeClr val="tx1"/>
              </a:buClr>
            </a:pPr>
            <a:r>
              <a:rPr lang="en-US"/>
              <a:t>Major test activities</a:t>
            </a:r>
          </a:p>
          <a:p>
            <a:pPr marL="550863" lvl="1" indent="-342900" algn="just">
              <a:lnSpc>
                <a:spcPct val="142000"/>
              </a:lnSpc>
              <a:buClr>
                <a:schemeClr val="tx1"/>
              </a:buClr>
            </a:pPr>
            <a:r>
              <a:rPr lang="en-US"/>
              <a:t>Sequence of tests</a:t>
            </a:r>
          </a:p>
          <a:p>
            <a:pPr marL="550863" lvl="1" indent="-342900" algn="just">
              <a:lnSpc>
                <a:spcPct val="142000"/>
              </a:lnSpc>
              <a:buClr>
                <a:schemeClr val="tx1"/>
              </a:buClr>
            </a:pPr>
            <a:r>
              <a:rPr lang="en-US"/>
              <a:t>Dependence on other project activities</a:t>
            </a:r>
          </a:p>
          <a:p>
            <a:pPr marL="550863" lvl="1" indent="-342900" algn="just">
              <a:lnSpc>
                <a:spcPct val="142000"/>
              </a:lnSpc>
              <a:buClr>
                <a:schemeClr val="tx1"/>
              </a:buClr>
            </a:pPr>
            <a:r>
              <a:rPr lang="en-US"/>
              <a:t>Initial estimates for each activity</a:t>
            </a:r>
          </a:p>
          <a:p>
            <a:pPr marL="381000" indent="-381000" algn="just">
              <a:lnSpc>
                <a:spcPct val="142000"/>
              </a:lnSpc>
              <a:buClr>
                <a:schemeClr val="tx1"/>
              </a:buClr>
              <a:buFontTx/>
              <a:buChar char="•"/>
            </a:pPr>
            <a:r>
              <a:rPr lang="en-US"/>
              <a:t>The plan should not be maintained separately, but </a:t>
            </a:r>
            <a:br>
              <a:rPr lang="en-US"/>
            </a:br>
            <a:r>
              <a:rPr lang="en-US"/>
              <a:t>incorporated into the overall project plan.</a:t>
            </a:r>
          </a:p>
          <a:p>
            <a:pPr marL="381000" indent="-381000" algn="just">
              <a:lnSpc>
                <a:spcPct val="142000"/>
              </a:lnSpc>
              <a:buClr>
                <a:schemeClr val="tx1"/>
              </a:buClr>
              <a:buFontTx/>
              <a:buChar char="•"/>
            </a:pPr>
            <a:r>
              <a:rPr lang="en-US"/>
              <a:t>Test resource planning includes:</a:t>
            </a:r>
          </a:p>
          <a:p>
            <a:pPr marL="550863" lvl="1" indent="-342900" algn="just">
              <a:lnSpc>
                <a:spcPct val="142000"/>
              </a:lnSpc>
              <a:buClr>
                <a:schemeClr val="tx1"/>
              </a:buClr>
            </a:pPr>
            <a:r>
              <a:rPr lang="en-US"/>
              <a:t>People, tools, and facilities</a:t>
            </a:r>
          </a:p>
          <a:p>
            <a:pPr marL="550863" lvl="1" indent="-342900" algn="just">
              <a:lnSpc>
                <a:spcPct val="142000"/>
              </a:lnSpc>
              <a:buClr>
                <a:schemeClr val="tx1"/>
              </a:buClr>
            </a:pPr>
            <a:r>
              <a:rPr lang="en-US"/>
              <a:t>An analysis of skill sets so that training requirements </a:t>
            </a:r>
            <a:br>
              <a:rPr lang="en-US"/>
            </a:br>
            <a:r>
              <a:rPr lang="en-US"/>
              <a:t>can be identified</a:t>
            </a:r>
          </a:p>
          <a:p>
            <a:pPr marL="550863" lvl="1" indent="-342900" algn="just">
              <a:lnSpc>
                <a:spcPct val="142000"/>
              </a:lnSpc>
              <a:buFont typeface="Arial" pitchFamily="34" charset="0"/>
              <a:buNone/>
            </a:pPr>
            <a:endParaRPr lang="en-US"/>
          </a:p>
        </p:txBody>
      </p:sp>
      <p:sp>
        <p:nvSpPr>
          <p:cNvPr id="260099" name="Rectangle 3"/>
          <p:cNvSpPr>
            <a:spLocks noGrp="1" noChangeArrowheads="1"/>
          </p:cNvSpPr>
          <p:nvPr>
            <p:ph type="title"/>
          </p:nvPr>
        </p:nvSpPr>
        <p:spPr>
          <a:xfrm>
            <a:off x="152400" y="77788"/>
            <a:ext cx="8839200" cy="836612"/>
          </a:xfrm>
          <a:noFill/>
          <a:ln/>
        </p:spPr>
        <p:txBody>
          <a:bodyPr lIns="0" tIns="0" rIns="0" bIns="0"/>
          <a:lstStyle/>
          <a:p>
            <a:r>
              <a:rPr lang="en-US"/>
              <a:t>Test Schedule &amp; Planned Resources</a:t>
            </a:r>
          </a:p>
        </p:txBody>
      </p:sp>
    </p:spTree>
  </p:cSld>
  <p:clrMapOvr>
    <a:masterClrMapping/>
  </p:clrMapOv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body" idx="1"/>
          </p:nvPr>
        </p:nvSpPr>
        <p:spPr>
          <a:xfrm>
            <a:off x="228600" y="990600"/>
            <a:ext cx="8686800" cy="5334000"/>
          </a:xfrm>
          <a:noFill/>
          <a:ln/>
        </p:spPr>
        <p:txBody>
          <a:bodyPr>
            <a:normAutofit fontScale="62500" lnSpcReduction="20000"/>
          </a:bodyPr>
          <a:lstStyle/>
          <a:p>
            <a:pPr algn="just">
              <a:lnSpc>
                <a:spcPct val="132000"/>
              </a:lnSpc>
            </a:pPr>
            <a:r>
              <a:rPr lang="en-US"/>
              <a:t>The different procedures for controlling test progress including monitoring of deviations and test cases as well as the use of statistical methods</a:t>
            </a:r>
          </a:p>
          <a:p>
            <a:pPr algn="just">
              <a:lnSpc>
                <a:spcPct val="132000"/>
              </a:lnSpc>
            </a:pPr>
            <a:r>
              <a:rPr lang="en-US"/>
              <a:t>Test progress reports are used to communicate test progress</a:t>
            </a:r>
          </a:p>
          <a:p>
            <a:pPr algn="just">
              <a:lnSpc>
                <a:spcPct val="132000"/>
              </a:lnSpc>
            </a:pPr>
            <a:r>
              <a:rPr lang="en-US"/>
              <a:t>The reports must be tailored for the respective addresses (tester, management, etc.)</a:t>
            </a:r>
          </a:p>
          <a:p>
            <a:pPr algn="just">
              <a:lnSpc>
                <a:spcPct val="132000"/>
              </a:lnSpc>
            </a:pPr>
            <a:r>
              <a:rPr lang="en-US"/>
              <a:t>Test progress can be presented graphically and in tabular form</a:t>
            </a:r>
          </a:p>
          <a:p>
            <a:pPr algn="just">
              <a:lnSpc>
                <a:spcPct val="132000"/>
              </a:lnSpc>
            </a:pPr>
            <a:r>
              <a:rPr lang="en-US"/>
              <a:t>Identification of opportunities influencing the course of the test process in order to minimize deviations from the test plan, e.g. by:</a:t>
            </a:r>
          </a:p>
          <a:p>
            <a:pPr lvl="1" algn="just">
              <a:lnSpc>
                <a:spcPct val="132000"/>
              </a:lnSpc>
            </a:pPr>
            <a:r>
              <a:rPr lang="en-US"/>
              <a:t>Correction mechanisms including revision of test priorities</a:t>
            </a:r>
          </a:p>
          <a:p>
            <a:pPr lvl="1" algn="just">
              <a:lnSpc>
                <a:spcPct val="132000"/>
              </a:lnSpc>
            </a:pPr>
            <a:r>
              <a:rPr lang="en-US"/>
              <a:t>Calling in additional resources</a:t>
            </a:r>
          </a:p>
          <a:p>
            <a:pPr lvl="1" algn="just">
              <a:lnSpc>
                <a:spcPct val="132000"/>
              </a:lnSpc>
            </a:pPr>
            <a:r>
              <a:rPr lang="en-US"/>
              <a:t>Delaying release in agreement with the project management</a:t>
            </a:r>
          </a:p>
          <a:p>
            <a:pPr lvl="1" algn="just">
              <a:lnSpc>
                <a:spcPct val="132000"/>
              </a:lnSpc>
            </a:pPr>
            <a:r>
              <a:rPr lang="en-US"/>
              <a:t>Altering the test completion criteria</a:t>
            </a:r>
          </a:p>
        </p:txBody>
      </p:sp>
      <p:sp>
        <p:nvSpPr>
          <p:cNvPr id="262147" name="Rectangle 3"/>
          <p:cNvSpPr>
            <a:spLocks noGrp="1" noChangeArrowheads="1"/>
          </p:cNvSpPr>
          <p:nvPr>
            <p:ph type="title"/>
          </p:nvPr>
        </p:nvSpPr>
        <p:spPr>
          <a:xfrm>
            <a:off x="152400" y="77788"/>
            <a:ext cx="8839200" cy="760412"/>
          </a:xfrm>
          <a:noFill/>
          <a:ln/>
        </p:spPr>
        <p:txBody>
          <a:bodyPr lIns="0" tIns="0" rIns="0" bIns="0"/>
          <a:lstStyle/>
          <a:p>
            <a:r>
              <a:rPr lang="en-US"/>
              <a:t>Test progress monitoring and checking</a:t>
            </a:r>
          </a:p>
        </p:txBody>
      </p:sp>
      <p:sp>
        <p:nvSpPr>
          <p:cNvPr id="262148" name="Text Box 4"/>
          <p:cNvSpPr txBox="1">
            <a:spLocks noChangeArrowheads="1"/>
          </p:cNvSpPr>
          <p:nvPr/>
        </p:nvSpPr>
        <p:spPr bwMode="auto">
          <a:xfrm>
            <a:off x="8001000" y="58674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body" idx="1"/>
          </p:nvPr>
        </p:nvSpPr>
        <p:spPr>
          <a:xfrm>
            <a:off x="228600" y="1117600"/>
            <a:ext cx="8686800" cy="5257800"/>
          </a:xfrm>
          <a:noFill/>
          <a:ln/>
        </p:spPr>
        <p:txBody>
          <a:bodyPr>
            <a:normAutofit fontScale="77500" lnSpcReduction="20000"/>
          </a:bodyPr>
          <a:lstStyle/>
          <a:p>
            <a:pPr algn="just">
              <a:lnSpc>
                <a:spcPct val="92000"/>
              </a:lnSpc>
            </a:pPr>
            <a:r>
              <a:rPr lang="en-US"/>
              <a:t>Test manager actively control the test activities</a:t>
            </a:r>
          </a:p>
          <a:p>
            <a:pPr algn="just">
              <a:lnSpc>
                <a:spcPct val="130000"/>
              </a:lnSpc>
            </a:pPr>
            <a:r>
              <a:rPr lang="en-US"/>
              <a:t>Test results information are to be communicated in the test report</a:t>
            </a:r>
          </a:p>
          <a:p>
            <a:pPr algn="just">
              <a:lnSpc>
                <a:spcPct val="130000"/>
              </a:lnSpc>
            </a:pPr>
            <a:r>
              <a:rPr lang="en-US"/>
              <a:t>In practice, the iterative nature and potentially parallel </a:t>
            </a:r>
            <a:br>
              <a:rPr lang="en-US"/>
            </a:br>
            <a:r>
              <a:rPr lang="en-US"/>
              <a:t>execution of the test process at several test levels </a:t>
            </a:r>
            <a:br>
              <a:rPr lang="en-US"/>
            </a:br>
            <a:r>
              <a:rPr lang="en-US"/>
              <a:t>require additional management and control</a:t>
            </a:r>
          </a:p>
          <a:p>
            <a:pPr lvl="1" algn="just">
              <a:lnSpc>
                <a:spcPct val="130000"/>
              </a:lnSpc>
            </a:pPr>
            <a:r>
              <a:rPr lang="en-US"/>
              <a:t>Initiating the test tasks</a:t>
            </a:r>
          </a:p>
          <a:p>
            <a:pPr lvl="1" algn="just">
              <a:lnSpc>
                <a:spcPct val="130000"/>
              </a:lnSpc>
            </a:pPr>
            <a:r>
              <a:rPr lang="en-US"/>
              <a:t>Monitoring the test progress</a:t>
            </a:r>
          </a:p>
          <a:p>
            <a:pPr lvl="1" algn="just">
              <a:lnSpc>
                <a:spcPct val="130000"/>
              </a:lnSpc>
            </a:pPr>
            <a:r>
              <a:rPr lang="en-US"/>
              <a:t>Reacting to test results</a:t>
            </a:r>
          </a:p>
          <a:p>
            <a:pPr lvl="1" algn="just">
              <a:lnSpc>
                <a:spcPct val="130000"/>
              </a:lnSpc>
            </a:pPr>
            <a:r>
              <a:rPr lang="en-US"/>
              <a:t>Reacting to changed circumstances</a:t>
            </a:r>
          </a:p>
          <a:p>
            <a:pPr lvl="1" algn="just">
              <a:lnSpc>
                <a:spcPct val="130000"/>
              </a:lnSpc>
            </a:pPr>
            <a:r>
              <a:rPr lang="en-US"/>
              <a:t>Evaluating test completion (Should be correct and complete)</a:t>
            </a:r>
          </a:p>
          <a:p>
            <a:pPr lvl="1" algn="just">
              <a:lnSpc>
                <a:spcPct val="130000"/>
              </a:lnSpc>
            </a:pPr>
            <a:r>
              <a:rPr lang="en-US"/>
              <a:t>Test report</a:t>
            </a:r>
          </a:p>
        </p:txBody>
      </p:sp>
      <p:sp>
        <p:nvSpPr>
          <p:cNvPr id="264195" name="Rectangle 3"/>
          <p:cNvSpPr>
            <a:spLocks noGrp="1" noChangeArrowheads="1"/>
          </p:cNvSpPr>
          <p:nvPr>
            <p:ph type="title"/>
          </p:nvPr>
        </p:nvSpPr>
        <p:spPr>
          <a:xfrm>
            <a:off x="152400" y="77788"/>
            <a:ext cx="8839200" cy="760412"/>
          </a:xfrm>
          <a:noFill/>
          <a:ln/>
        </p:spPr>
        <p:txBody>
          <a:bodyPr lIns="0" tIns="0" rIns="0" bIns="0"/>
          <a:lstStyle/>
          <a:p>
            <a:r>
              <a:rPr lang="en-US" sz="2800"/>
              <a:t>Test progress monitoring and checking</a:t>
            </a:r>
          </a:p>
        </p:txBody>
      </p:sp>
      <p:sp>
        <p:nvSpPr>
          <p:cNvPr id="264196" name="Text Box 4"/>
          <p:cNvSpPr txBox="1">
            <a:spLocks noChangeArrowheads="1"/>
          </p:cNvSpPr>
          <p:nvPr/>
        </p:nvSpPr>
        <p:spPr bwMode="auto">
          <a:xfrm>
            <a:off x="0" y="609600"/>
            <a:ext cx="10668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solidFill>
                  <a:schemeClr val="bg2"/>
                </a:solidFill>
                <a:latin typeface="Trebuchet MS" pitchFamily="34" charset="0"/>
              </a:rPr>
              <a:t>  </a:t>
            </a:r>
            <a:r>
              <a:rPr lang="en-US" sz="1800" b="1">
                <a:latin typeface="Trebuchet MS" pitchFamily="34" charset="0"/>
              </a:rPr>
              <a:t>Cont…</a:t>
            </a:r>
          </a:p>
        </p:txBody>
      </p:sp>
    </p:spTree>
  </p:cSld>
  <p:clrMapOvr>
    <a:masterClrMapping/>
  </p:clrMapOv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body" idx="1"/>
          </p:nvPr>
        </p:nvSpPr>
        <p:spPr>
          <a:xfrm>
            <a:off x="381000" y="1219200"/>
            <a:ext cx="8223250" cy="4800600"/>
          </a:xfrm>
          <a:noFill/>
          <a:ln/>
        </p:spPr>
        <p:txBody>
          <a:bodyPr>
            <a:normAutofit fontScale="85000" lnSpcReduction="10000"/>
          </a:bodyPr>
          <a:lstStyle/>
          <a:p>
            <a:pPr algn="just">
              <a:lnSpc>
                <a:spcPct val="130000"/>
              </a:lnSpc>
            </a:pPr>
            <a:r>
              <a:rPr lang="en-US"/>
              <a:t>Test planned in the test schedule must be initiated</a:t>
            </a:r>
          </a:p>
          <a:p>
            <a:pPr algn="just">
              <a:lnSpc>
                <a:spcPct val="130000"/>
              </a:lnSpc>
            </a:pPr>
            <a:r>
              <a:rPr lang="en-US"/>
              <a:t>Two strategies are used when allocating tests to tester:</a:t>
            </a:r>
          </a:p>
          <a:p>
            <a:pPr lvl="1" algn="just">
              <a:lnSpc>
                <a:spcPct val="130000"/>
              </a:lnSpc>
            </a:pPr>
            <a:r>
              <a:rPr lang="en-US"/>
              <a:t>Assignment of specific functional or application-specific </a:t>
            </a:r>
            <a:br>
              <a:rPr lang="en-US"/>
            </a:br>
            <a:r>
              <a:rPr lang="en-US"/>
              <a:t>test topics to individual testers</a:t>
            </a:r>
          </a:p>
          <a:p>
            <a:pPr lvl="1" algn="just">
              <a:lnSpc>
                <a:spcPct val="130000"/>
              </a:lnSpc>
            </a:pPr>
            <a:r>
              <a:rPr lang="en-US"/>
              <a:t>Assignment of testers based on test phases or roles</a:t>
            </a:r>
          </a:p>
          <a:p>
            <a:pPr algn="just">
              <a:lnSpc>
                <a:spcPct val="130000"/>
              </a:lnSpc>
            </a:pPr>
            <a:r>
              <a:rPr lang="en-US"/>
              <a:t>Assigning a task by number ensures that the tester </a:t>
            </a:r>
            <a:br>
              <a:rPr lang="en-US"/>
            </a:br>
            <a:r>
              <a:rPr lang="en-US"/>
              <a:t>is aware of the assignment</a:t>
            </a:r>
          </a:p>
          <a:p>
            <a:pPr algn="just">
              <a:lnSpc>
                <a:spcPct val="130000"/>
              </a:lnSpc>
            </a:pPr>
            <a:r>
              <a:rPr lang="en-US"/>
              <a:t>Ensure that test tasks are undertaken</a:t>
            </a:r>
          </a:p>
        </p:txBody>
      </p:sp>
      <p:sp>
        <p:nvSpPr>
          <p:cNvPr id="266243" name="Rectangle 3"/>
          <p:cNvSpPr>
            <a:spLocks noGrp="1" noChangeArrowheads="1"/>
          </p:cNvSpPr>
          <p:nvPr>
            <p:ph type="title"/>
          </p:nvPr>
        </p:nvSpPr>
        <p:spPr>
          <a:xfrm>
            <a:off x="152400" y="76200"/>
            <a:ext cx="8223250" cy="838200"/>
          </a:xfrm>
          <a:noFill/>
          <a:ln/>
        </p:spPr>
        <p:txBody>
          <a:bodyPr lIns="0" tIns="0" rIns="0" bIns="0"/>
          <a:lstStyle/>
          <a:p>
            <a:r>
              <a:rPr lang="en-US"/>
              <a:t>Initiating the test tasks</a:t>
            </a:r>
          </a:p>
        </p:txBody>
      </p:sp>
    </p:spTree>
  </p:cSld>
  <p:clrMapOvr>
    <a:masterClrMapping/>
  </p:clrMapOv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body" idx="1"/>
          </p:nvPr>
        </p:nvSpPr>
        <p:spPr>
          <a:xfrm>
            <a:off x="304800" y="1117600"/>
            <a:ext cx="8534400" cy="5181600"/>
          </a:xfrm>
          <a:noFill/>
          <a:ln/>
        </p:spPr>
        <p:txBody>
          <a:bodyPr>
            <a:normAutofit fontScale="85000" lnSpcReduction="20000"/>
          </a:bodyPr>
          <a:lstStyle/>
          <a:p>
            <a:pPr algn="just">
              <a:lnSpc>
                <a:spcPct val="112000"/>
              </a:lnSpc>
            </a:pPr>
            <a:endParaRPr lang="en-US" sz="1600">
              <a:latin typeface="Trebuchet MS" pitchFamily="34" charset="0"/>
            </a:endParaRPr>
          </a:p>
          <a:p>
            <a:pPr algn="just">
              <a:lnSpc>
                <a:spcPct val="112000"/>
              </a:lnSpc>
            </a:pPr>
            <a:r>
              <a:rPr lang="en-US"/>
              <a:t>Monitoring the test progress must start as soon </a:t>
            </a:r>
            <a:br>
              <a:rPr lang="en-US"/>
            </a:br>
            <a:r>
              <a:rPr lang="en-US"/>
              <a:t>as the first draft version of the test schedule </a:t>
            </a:r>
            <a:br>
              <a:rPr lang="en-US"/>
            </a:br>
            <a:r>
              <a:rPr lang="en-US"/>
              <a:t>becomes available</a:t>
            </a:r>
          </a:p>
          <a:p>
            <a:pPr algn="just">
              <a:lnSpc>
                <a:spcPct val="112000"/>
              </a:lnSpc>
            </a:pPr>
            <a:r>
              <a:rPr lang="en-US"/>
              <a:t>It is test progress versus test schedule</a:t>
            </a:r>
          </a:p>
          <a:p>
            <a:pPr algn="just">
              <a:lnSpc>
                <a:spcPct val="112000"/>
              </a:lnSpc>
            </a:pPr>
            <a:r>
              <a:rPr lang="en-US"/>
              <a:t>Questions concerning three task categories must be answered:</a:t>
            </a:r>
          </a:p>
          <a:p>
            <a:pPr lvl="1" algn="just">
              <a:lnSpc>
                <a:spcPct val="112000"/>
              </a:lnSpc>
            </a:pPr>
            <a:r>
              <a:rPr lang="en-US"/>
              <a:t>How many of the test cases contained in the plan </a:t>
            </a:r>
            <a:br>
              <a:rPr lang="en-US"/>
            </a:br>
            <a:r>
              <a:rPr lang="en-US"/>
              <a:t>have already been specified?</a:t>
            </a:r>
          </a:p>
          <a:p>
            <a:pPr lvl="1" algn="just">
              <a:lnSpc>
                <a:spcPct val="112000"/>
              </a:lnSpc>
            </a:pPr>
            <a:r>
              <a:rPr lang="en-US"/>
              <a:t>Which tests are fully automated</a:t>
            </a:r>
          </a:p>
          <a:p>
            <a:pPr lvl="1" algn="just">
              <a:lnSpc>
                <a:spcPct val="112000"/>
              </a:lnSpc>
            </a:pPr>
            <a:r>
              <a:rPr lang="en-US"/>
              <a:t>Which tests (automated or manual) have already </a:t>
            </a:r>
            <a:br>
              <a:rPr lang="en-US"/>
            </a:br>
            <a:r>
              <a:rPr lang="en-US"/>
              <a:t>been completed? Which tests are still open,</a:t>
            </a:r>
            <a:br>
              <a:rPr lang="en-US"/>
            </a:br>
            <a:r>
              <a:rPr lang="en-US"/>
              <a:t>delayed or blocked?</a:t>
            </a:r>
          </a:p>
        </p:txBody>
      </p:sp>
      <p:sp>
        <p:nvSpPr>
          <p:cNvPr id="268291" name="Rectangle 3"/>
          <p:cNvSpPr>
            <a:spLocks noGrp="1" noChangeArrowheads="1"/>
          </p:cNvSpPr>
          <p:nvPr>
            <p:ph type="title"/>
          </p:nvPr>
        </p:nvSpPr>
        <p:spPr>
          <a:xfrm>
            <a:off x="152400" y="76200"/>
            <a:ext cx="8223250" cy="838200"/>
          </a:xfrm>
          <a:noFill/>
          <a:ln/>
        </p:spPr>
        <p:txBody>
          <a:bodyPr lIns="0" tIns="0" rIns="0" bIns="0"/>
          <a:lstStyle/>
          <a:p>
            <a:r>
              <a:rPr lang="en-US"/>
              <a:t>Monitoring the test progress</a:t>
            </a:r>
          </a:p>
        </p:txBody>
      </p:sp>
      <p:sp>
        <p:nvSpPr>
          <p:cNvPr id="268292" name="Text Box 4"/>
          <p:cNvSpPr txBox="1">
            <a:spLocks noChangeArrowheads="1"/>
          </p:cNvSpPr>
          <p:nvPr/>
        </p:nvSpPr>
        <p:spPr bwMode="auto">
          <a:xfrm>
            <a:off x="81534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Cont…</a:t>
            </a:r>
          </a:p>
        </p:txBody>
      </p:sp>
    </p:spTree>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body" idx="1"/>
          </p:nvPr>
        </p:nvSpPr>
        <p:spPr>
          <a:xfrm>
            <a:off x="266700" y="1162936"/>
            <a:ext cx="8610600" cy="4524375"/>
          </a:xfrm>
          <a:noFill/>
          <a:ln/>
        </p:spPr>
        <p:txBody>
          <a:bodyPr/>
          <a:lstStyle/>
          <a:p>
            <a:pPr algn="just">
              <a:lnSpc>
                <a:spcPct val="142000"/>
              </a:lnSpc>
            </a:pPr>
            <a:r>
              <a:rPr lang="en-US"/>
              <a:t>Test schedule template is  followed</a:t>
            </a:r>
          </a:p>
          <a:p>
            <a:pPr algn="just">
              <a:lnSpc>
                <a:spcPct val="142000"/>
              </a:lnSpc>
            </a:pPr>
            <a:r>
              <a:rPr lang="en-US"/>
              <a:t>Test coverage metrics are required to measure </a:t>
            </a:r>
            <a:br>
              <a:rPr lang="en-US"/>
            </a:br>
            <a:r>
              <a:rPr lang="en-US"/>
              <a:t>the test progress compared to product size</a:t>
            </a:r>
          </a:p>
          <a:p>
            <a:pPr algn="just">
              <a:lnSpc>
                <a:spcPct val="142000"/>
              </a:lnSpc>
            </a:pPr>
            <a:r>
              <a:rPr lang="en-US"/>
              <a:t>Timing the test progress control</a:t>
            </a:r>
          </a:p>
        </p:txBody>
      </p:sp>
      <p:sp>
        <p:nvSpPr>
          <p:cNvPr id="270339" name="Text Box 3"/>
          <p:cNvSpPr txBox="1">
            <a:spLocks noChangeArrowheads="1"/>
          </p:cNvSpPr>
          <p:nvPr/>
        </p:nvSpPr>
        <p:spPr bwMode="auto">
          <a:xfrm>
            <a:off x="0" y="6096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latin typeface="Trebuchet MS" pitchFamily="34" charset="0"/>
              </a:rPr>
              <a:t> Cont…</a:t>
            </a:r>
          </a:p>
        </p:txBody>
      </p:sp>
      <p:sp>
        <p:nvSpPr>
          <p:cNvPr id="270340" name="Rectangle 4"/>
          <p:cNvSpPr>
            <a:spLocks noGrp="1" noChangeArrowheads="1"/>
          </p:cNvSpPr>
          <p:nvPr>
            <p:ph type="title"/>
          </p:nvPr>
        </p:nvSpPr>
        <p:spPr>
          <a:xfrm>
            <a:off x="152400" y="76200"/>
            <a:ext cx="8223250" cy="762000"/>
          </a:xfrm>
          <a:noFill/>
          <a:ln/>
        </p:spPr>
        <p:txBody>
          <a:bodyPr lIns="0" tIns="0" rIns="0" bIns="0"/>
          <a:lstStyle/>
          <a:p>
            <a:r>
              <a:rPr lang="en-US"/>
              <a:t>Monitoring the test progress</a:t>
            </a:r>
          </a:p>
        </p:txBody>
      </p:sp>
    </p:spTree>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body" idx="1"/>
          </p:nvPr>
        </p:nvSpPr>
        <p:spPr>
          <a:xfrm>
            <a:off x="304800" y="1066800"/>
            <a:ext cx="8534400" cy="5257800"/>
          </a:xfrm>
          <a:noFill/>
          <a:ln/>
        </p:spPr>
        <p:txBody>
          <a:bodyPr>
            <a:normAutofit fontScale="92500" lnSpcReduction="20000"/>
          </a:bodyPr>
          <a:lstStyle/>
          <a:p>
            <a:pPr algn="just">
              <a:lnSpc>
                <a:spcPct val="122000"/>
              </a:lnSpc>
            </a:pPr>
            <a:endParaRPr lang="en-US" sz="1800">
              <a:latin typeface="Trebuchet MS" pitchFamily="34" charset="0"/>
            </a:endParaRPr>
          </a:p>
          <a:p>
            <a:pPr algn="just">
              <a:lnSpc>
                <a:spcPct val="122000"/>
              </a:lnSpc>
            </a:pPr>
            <a:r>
              <a:rPr lang="en-US"/>
              <a:t>Based on insights gained during progress tracking,</a:t>
            </a:r>
            <a:br>
              <a:rPr lang="en-US"/>
            </a:br>
            <a:r>
              <a:rPr lang="en-US"/>
              <a:t>test managers may have to initiate specific and </a:t>
            </a:r>
            <a:br>
              <a:rPr lang="en-US"/>
            </a:br>
            <a:r>
              <a:rPr lang="en-US"/>
              <a:t>appropriate correction measures</a:t>
            </a:r>
          </a:p>
          <a:p>
            <a:pPr algn="just">
              <a:lnSpc>
                <a:spcPct val="122000"/>
              </a:lnSpc>
            </a:pPr>
            <a:r>
              <a:rPr lang="en-US"/>
              <a:t>Task assignment is done through test schedule tables</a:t>
            </a:r>
          </a:p>
          <a:p>
            <a:pPr algn="just">
              <a:lnSpc>
                <a:spcPct val="122000"/>
              </a:lnSpc>
            </a:pPr>
            <a:r>
              <a:rPr lang="en-US"/>
              <a:t>Defect based metrics is used to draw conclusions</a:t>
            </a:r>
          </a:p>
          <a:p>
            <a:pPr algn="just">
              <a:lnSpc>
                <a:spcPct val="122000"/>
              </a:lnSpc>
            </a:pPr>
            <a:r>
              <a:rPr lang="en-US"/>
              <a:t>In order to ensure comparability, use practicable </a:t>
            </a:r>
            <a:br>
              <a:rPr lang="en-US"/>
            </a:br>
            <a:r>
              <a:rPr lang="en-US"/>
              <a:t>methods for defect classification  of incident reports</a:t>
            </a:r>
          </a:p>
        </p:txBody>
      </p:sp>
      <p:sp>
        <p:nvSpPr>
          <p:cNvPr id="272387" name="Rectangle 3"/>
          <p:cNvSpPr>
            <a:spLocks noGrp="1" noChangeArrowheads="1"/>
          </p:cNvSpPr>
          <p:nvPr>
            <p:ph type="title"/>
          </p:nvPr>
        </p:nvSpPr>
        <p:spPr>
          <a:xfrm>
            <a:off x="152400" y="76200"/>
            <a:ext cx="8223250" cy="760413"/>
          </a:xfrm>
          <a:noFill/>
          <a:ln/>
        </p:spPr>
        <p:txBody>
          <a:bodyPr lIns="0" tIns="0" rIns="0" bIns="0"/>
          <a:lstStyle/>
          <a:p>
            <a:r>
              <a:rPr lang="en-US"/>
              <a:t>Reacting to test results</a:t>
            </a:r>
          </a:p>
        </p:txBody>
      </p:sp>
    </p:spTree>
  </p:cSld>
  <p:clrMapOvr>
    <a:masterClrMapping/>
  </p:clrMapOv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body" idx="1"/>
          </p:nvPr>
        </p:nvSpPr>
        <p:spPr>
          <a:xfrm>
            <a:off x="304800" y="1066800"/>
            <a:ext cx="8534400" cy="4524375"/>
          </a:xfrm>
          <a:noFill/>
          <a:ln/>
        </p:spPr>
        <p:txBody>
          <a:bodyPr>
            <a:normAutofit fontScale="92500" lnSpcReduction="20000"/>
          </a:bodyPr>
          <a:lstStyle/>
          <a:p>
            <a:pPr algn="just">
              <a:lnSpc>
                <a:spcPct val="152000"/>
              </a:lnSpc>
            </a:pPr>
            <a:endParaRPr lang="en-US" sz="1800">
              <a:latin typeface="Trebuchet MS" pitchFamily="34" charset="0"/>
            </a:endParaRPr>
          </a:p>
          <a:p>
            <a:pPr algn="just">
              <a:lnSpc>
                <a:spcPct val="152000"/>
              </a:lnSpc>
            </a:pPr>
            <a:r>
              <a:rPr lang="en-US"/>
              <a:t>Evaluation of the achieved test progress based on </a:t>
            </a:r>
            <a:br>
              <a:rPr lang="en-US"/>
            </a:br>
            <a:r>
              <a:rPr lang="en-US"/>
              <a:t>the test schedule and on the achieved test </a:t>
            </a:r>
            <a:br>
              <a:rPr lang="en-US"/>
            </a:br>
            <a:r>
              <a:rPr lang="en-US"/>
              <a:t>object coverage</a:t>
            </a:r>
          </a:p>
          <a:p>
            <a:pPr algn="just">
              <a:lnSpc>
                <a:spcPct val="152000"/>
              </a:lnSpc>
            </a:pPr>
            <a:r>
              <a:rPr lang="en-US"/>
              <a:t>Evaluation of available test results</a:t>
            </a:r>
          </a:p>
          <a:p>
            <a:pPr algn="just">
              <a:lnSpc>
                <a:spcPct val="152000"/>
              </a:lnSpc>
            </a:pPr>
            <a:r>
              <a:rPr lang="en-US"/>
              <a:t>Estimation of residual risks</a:t>
            </a:r>
          </a:p>
          <a:p>
            <a:pPr algn="just">
              <a:lnSpc>
                <a:spcPct val="152000"/>
              </a:lnSpc>
            </a:pPr>
            <a:r>
              <a:rPr lang="en-US"/>
              <a:t>Economic circumstances</a:t>
            </a:r>
          </a:p>
        </p:txBody>
      </p:sp>
      <p:sp>
        <p:nvSpPr>
          <p:cNvPr id="274435" name="Rectangle 3"/>
          <p:cNvSpPr>
            <a:spLocks noGrp="1" noChangeArrowheads="1"/>
          </p:cNvSpPr>
          <p:nvPr>
            <p:ph type="title"/>
          </p:nvPr>
        </p:nvSpPr>
        <p:spPr>
          <a:xfrm>
            <a:off x="158750" y="76200"/>
            <a:ext cx="8223250" cy="838200"/>
          </a:xfrm>
          <a:noFill/>
          <a:ln/>
        </p:spPr>
        <p:txBody>
          <a:bodyPr lIns="0" tIns="0" rIns="0" bIns="0"/>
          <a:lstStyle/>
          <a:p>
            <a:r>
              <a:rPr lang="en-US">
                <a:latin typeface="Trebuchet MS" pitchFamily="34" charset="0"/>
              </a:rPr>
              <a:t>Evaluating test </a:t>
            </a:r>
            <a:r>
              <a:rPr lang="en-US"/>
              <a:t>completion</a:t>
            </a:r>
          </a:p>
        </p:txBody>
      </p:sp>
    </p:spTree>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p:cNvSpPr>
          <p:nvPr>
            <p:ph type="body" idx="1"/>
          </p:nvPr>
        </p:nvSpPr>
        <p:spPr>
          <a:xfrm>
            <a:off x="304800" y="1066800"/>
            <a:ext cx="8534400" cy="5257800"/>
          </a:xfrm>
          <a:noFill/>
          <a:ln/>
        </p:spPr>
        <p:txBody>
          <a:bodyPr>
            <a:normAutofit fontScale="70000" lnSpcReduction="20000"/>
          </a:bodyPr>
          <a:lstStyle/>
          <a:p>
            <a:pPr>
              <a:lnSpc>
                <a:spcPct val="122000"/>
              </a:lnSpc>
            </a:pPr>
            <a:endParaRPr lang="en-US" sz="1800">
              <a:latin typeface="Trebuchet MS" pitchFamily="34" charset="0"/>
            </a:endParaRPr>
          </a:p>
          <a:p>
            <a:pPr>
              <a:lnSpc>
                <a:spcPct val="122000"/>
              </a:lnSpc>
            </a:pPr>
            <a:r>
              <a:rPr lang="en-US"/>
              <a:t>Test result</a:t>
            </a:r>
          </a:p>
          <a:p>
            <a:pPr>
              <a:lnSpc>
                <a:spcPct val="122000"/>
              </a:lnSpc>
            </a:pPr>
            <a:r>
              <a:rPr lang="en-US"/>
              <a:t>Test progress</a:t>
            </a:r>
          </a:p>
          <a:p>
            <a:pPr>
              <a:lnSpc>
                <a:spcPct val="122000"/>
              </a:lnSpc>
            </a:pPr>
            <a:r>
              <a:rPr lang="en-US"/>
              <a:t>Obligation of coverage and documentation</a:t>
            </a:r>
          </a:p>
          <a:p>
            <a:pPr>
              <a:lnSpc>
                <a:spcPct val="122000"/>
              </a:lnSpc>
            </a:pPr>
            <a:r>
              <a:rPr lang="en-US"/>
              <a:t>Conveyability</a:t>
            </a:r>
          </a:p>
          <a:p>
            <a:pPr>
              <a:lnSpc>
                <a:spcPct val="122000"/>
              </a:lnSpc>
            </a:pPr>
            <a:r>
              <a:rPr lang="en-US"/>
              <a:t>Understandability</a:t>
            </a:r>
          </a:p>
          <a:p>
            <a:pPr>
              <a:lnSpc>
                <a:spcPct val="122000"/>
              </a:lnSpc>
            </a:pPr>
            <a:r>
              <a:rPr lang="en-US"/>
              <a:t>Reliability</a:t>
            </a:r>
          </a:p>
          <a:p>
            <a:pPr>
              <a:lnSpc>
                <a:spcPct val="122000"/>
              </a:lnSpc>
            </a:pPr>
            <a:r>
              <a:rPr lang="en-US"/>
              <a:t>Flexibility</a:t>
            </a:r>
          </a:p>
          <a:p>
            <a:pPr>
              <a:lnSpc>
                <a:spcPct val="122000"/>
              </a:lnSpc>
            </a:pPr>
            <a:r>
              <a:rPr lang="en-US"/>
              <a:t>Portability</a:t>
            </a:r>
          </a:p>
          <a:p>
            <a:pPr>
              <a:lnSpc>
                <a:spcPct val="122000"/>
              </a:lnSpc>
            </a:pPr>
            <a:r>
              <a:rPr lang="en-US"/>
              <a:t>Measurability</a:t>
            </a:r>
          </a:p>
          <a:p>
            <a:pPr>
              <a:lnSpc>
                <a:spcPct val="122000"/>
              </a:lnSpc>
            </a:pPr>
            <a:r>
              <a:rPr lang="en-US"/>
              <a:t>Cost effectiveness </a:t>
            </a:r>
          </a:p>
          <a:p>
            <a:pPr>
              <a:lnSpc>
                <a:spcPct val="122000"/>
              </a:lnSpc>
            </a:pPr>
            <a:r>
              <a:rPr lang="en-US"/>
              <a:t>Residual risk</a:t>
            </a:r>
          </a:p>
        </p:txBody>
      </p:sp>
      <p:sp>
        <p:nvSpPr>
          <p:cNvPr id="276483" name="Rectangle 3"/>
          <p:cNvSpPr>
            <a:spLocks noGrp="1" noChangeArrowheads="1"/>
          </p:cNvSpPr>
          <p:nvPr>
            <p:ph type="title"/>
          </p:nvPr>
        </p:nvSpPr>
        <p:spPr>
          <a:xfrm>
            <a:off x="152400" y="0"/>
            <a:ext cx="8763000" cy="1141413"/>
          </a:xfrm>
          <a:noFill/>
          <a:ln/>
        </p:spPr>
        <p:txBody>
          <a:bodyPr lIns="0" tIns="0" rIns="0" bIns="0"/>
          <a:lstStyle/>
          <a:p>
            <a:pPr>
              <a:lnSpc>
                <a:spcPct val="72000"/>
              </a:lnSpc>
            </a:pPr>
            <a:r>
              <a:rPr lang="en-US" sz="2800"/>
              <a:t>Influencing factors on test completion evaluation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bwMode="auto">
          <a:xfrm>
            <a:off x="0" y="63500"/>
            <a:ext cx="7562850" cy="9144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r>
              <a:rPr lang="en-US" b="1"/>
              <a:t>Application Testing 3.2 - Agenda</a:t>
            </a:r>
            <a:endParaRPr lang="en-US"/>
          </a:p>
        </p:txBody>
      </p:sp>
      <p:sp>
        <p:nvSpPr>
          <p:cNvPr id="18435" name="Rectangle 128"/>
          <p:cNvSpPr>
            <a:spLocks noChangeArrowheads="1"/>
          </p:cNvSpPr>
          <p:nvPr/>
        </p:nvSpPr>
        <p:spPr bwMode="auto">
          <a:xfrm>
            <a:off x="795338" y="3194050"/>
            <a:ext cx="706437" cy="523875"/>
          </a:xfrm>
          <a:prstGeom prst="rect">
            <a:avLst/>
          </a:prstGeom>
          <a:solidFill>
            <a:srgbClr val="FF0000">
              <a:alpha val="59999"/>
            </a:srgbClr>
          </a:solidFill>
          <a:ln w="9525">
            <a:noFill/>
            <a:miter lim="800000"/>
            <a:headEnd/>
            <a:tailEnd/>
          </a:ln>
        </p:spPr>
        <p:txBody>
          <a:bodyPr wrap="none" anchor="ctr"/>
          <a:lstStyle/>
          <a:p>
            <a:pPr algn="ctr"/>
            <a:r>
              <a:rPr lang="en-US" sz="2800" b="1">
                <a:latin typeface="Gill Sans MT" pitchFamily="34" charset="0"/>
              </a:rPr>
              <a:t>3</a:t>
            </a:r>
          </a:p>
        </p:txBody>
      </p:sp>
      <p:sp>
        <p:nvSpPr>
          <p:cNvPr id="18436" name="Rectangle 129"/>
          <p:cNvSpPr>
            <a:spLocks noChangeArrowheads="1"/>
          </p:cNvSpPr>
          <p:nvPr/>
        </p:nvSpPr>
        <p:spPr bwMode="auto">
          <a:xfrm>
            <a:off x="795338" y="3968750"/>
            <a:ext cx="706437" cy="565150"/>
          </a:xfrm>
          <a:prstGeom prst="rect">
            <a:avLst/>
          </a:prstGeom>
          <a:solidFill>
            <a:srgbClr val="660066">
              <a:alpha val="59999"/>
            </a:srgbClr>
          </a:solidFill>
          <a:ln w="9525">
            <a:noFill/>
            <a:miter lim="800000"/>
            <a:headEnd/>
            <a:tailEnd/>
          </a:ln>
        </p:spPr>
        <p:txBody>
          <a:bodyPr wrap="none" anchor="ctr"/>
          <a:lstStyle/>
          <a:p>
            <a:pPr algn="ctr"/>
            <a:r>
              <a:rPr lang="en-US" sz="2800" b="1">
                <a:latin typeface="Gill Sans MT" pitchFamily="34" charset="0"/>
              </a:rPr>
              <a:t>4</a:t>
            </a:r>
          </a:p>
        </p:txBody>
      </p:sp>
      <p:sp>
        <p:nvSpPr>
          <p:cNvPr id="18437" name="Rectangle 135"/>
          <p:cNvSpPr>
            <a:spLocks noChangeArrowheads="1"/>
          </p:cNvSpPr>
          <p:nvPr/>
        </p:nvSpPr>
        <p:spPr bwMode="auto">
          <a:xfrm>
            <a:off x="1492250" y="3968750"/>
            <a:ext cx="6845300" cy="565150"/>
          </a:xfrm>
          <a:prstGeom prst="rect">
            <a:avLst/>
          </a:prstGeom>
          <a:solidFill>
            <a:srgbClr val="660066">
              <a:alpha val="39999"/>
            </a:srgbClr>
          </a:solidFill>
          <a:ln w="9525">
            <a:noFill/>
            <a:miter lim="800000"/>
            <a:headEnd/>
            <a:tailEnd/>
          </a:ln>
        </p:spPr>
        <p:txBody>
          <a:bodyPr wrap="none" anchor="ctr"/>
          <a:lstStyle/>
          <a:p>
            <a:r>
              <a:rPr lang="en-US" sz="2800" b="1">
                <a:latin typeface="Gill Sans MT" pitchFamily="34" charset="0"/>
              </a:rPr>
              <a:t>Risk Oriented Testing</a:t>
            </a:r>
          </a:p>
        </p:txBody>
      </p:sp>
      <p:sp>
        <p:nvSpPr>
          <p:cNvPr id="18438" name="Rectangle 144"/>
          <p:cNvSpPr>
            <a:spLocks noChangeArrowheads="1"/>
          </p:cNvSpPr>
          <p:nvPr/>
        </p:nvSpPr>
        <p:spPr bwMode="auto">
          <a:xfrm>
            <a:off x="784225" y="1524000"/>
            <a:ext cx="706438" cy="565150"/>
          </a:xfrm>
          <a:prstGeom prst="rect">
            <a:avLst/>
          </a:prstGeom>
          <a:solidFill>
            <a:srgbClr val="33CC33">
              <a:alpha val="59999"/>
            </a:srgbClr>
          </a:solidFill>
          <a:ln w="9525" algn="ctr">
            <a:noFill/>
            <a:miter lim="800000"/>
            <a:headEnd/>
            <a:tailEnd/>
          </a:ln>
        </p:spPr>
        <p:txBody>
          <a:bodyPr wrap="none" anchor="ctr"/>
          <a:lstStyle/>
          <a:p>
            <a:pPr algn="ctr"/>
            <a:r>
              <a:rPr lang="en-US" sz="2800" b="1">
                <a:latin typeface="Gill Sans MT" pitchFamily="34" charset="0"/>
              </a:rPr>
              <a:t>1</a:t>
            </a:r>
          </a:p>
        </p:txBody>
      </p:sp>
      <p:sp>
        <p:nvSpPr>
          <p:cNvPr id="18439" name="Rectangle 146"/>
          <p:cNvSpPr>
            <a:spLocks noChangeArrowheads="1"/>
          </p:cNvSpPr>
          <p:nvPr/>
        </p:nvSpPr>
        <p:spPr bwMode="auto">
          <a:xfrm>
            <a:off x="1481138" y="1524000"/>
            <a:ext cx="6845300" cy="565150"/>
          </a:xfrm>
          <a:prstGeom prst="rect">
            <a:avLst/>
          </a:prstGeom>
          <a:solidFill>
            <a:srgbClr val="33CC33">
              <a:alpha val="39999"/>
            </a:srgbClr>
          </a:solidFill>
          <a:ln w="9525">
            <a:noFill/>
            <a:miter lim="800000"/>
            <a:headEnd/>
            <a:tailEnd/>
          </a:ln>
        </p:spPr>
        <p:txBody>
          <a:bodyPr wrap="none" anchor="ctr"/>
          <a:lstStyle/>
          <a:p>
            <a:r>
              <a:rPr lang="en-US" sz="2800" b="1">
                <a:latin typeface="Gill Sans MT" pitchFamily="34" charset="0"/>
              </a:rPr>
              <a:t>Test Process</a:t>
            </a:r>
          </a:p>
        </p:txBody>
      </p:sp>
      <p:sp>
        <p:nvSpPr>
          <p:cNvPr id="18440" name="Rectangle 155"/>
          <p:cNvSpPr>
            <a:spLocks noChangeArrowheads="1"/>
          </p:cNvSpPr>
          <p:nvPr/>
        </p:nvSpPr>
        <p:spPr bwMode="auto">
          <a:xfrm>
            <a:off x="777875" y="2360613"/>
            <a:ext cx="706438" cy="565150"/>
          </a:xfrm>
          <a:prstGeom prst="rect">
            <a:avLst/>
          </a:prstGeom>
          <a:solidFill>
            <a:srgbClr val="FFFF00">
              <a:alpha val="59999"/>
            </a:srgbClr>
          </a:solidFill>
          <a:ln w="9525">
            <a:noFill/>
            <a:miter lim="800000"/>
            <a:headEnd/>
            <a:tailEnd/>
          </a:ln>
        </p:spPr>
        <p:txBody>
          <a:bodyPr wrap="none" anchor="ctr"/>
          <a:lstStyle/>
          <a:p>
            <a:pPr algn="ctr"/>
            <a:r>
              <a:rPr lang="en-US" sz="2800" b="1">
                <a:latin typeface="Gill Sans MT" pitchFamily="34" charset="0"/>
              </a:rPr>
              <a:t>2</a:t>
            </a:r>
          </a:p>
        </p:txBody>
      </p:sp>
      <p:sp>
        <p:nvSpPr>
          <p:cNvPr id="18441" name="Rectangle 157"/>
          <p:cNvSpPr>
            <a:spLocks noChangeArrowheads="1"/>
          </p:cNvSpPr>
          <p:nvPr/>
        </p:nvSpPr>
        <p:spPr bwMode="auto">
          <a:xfrm>
            <a:off x="1482725" y="2360613"/>
            <a:ext cx="6845300" cy="565150"/>
          </a:xfrm>
          <a:prstGeom prst="rect">
            <a:avLst/>
          </a:prstGeom>
          <a:solidFill>
            <a:srgbClr val="FFFF00">
              <a:alpha val="39999"/>
            </a:srgbClr>
          </a:solidFill>
          <a:ln w="9525">
            <a:noFill/>
            <a:miter lim="800000"/>
            <a:headEnd/>
            <a:tailEnd/>
          </a:ln>
        </p:spPr>
        <p:txBody>
          <a:bodyPr wrap="none" anchor="ctr"/>
          <a:lstStyle/>
          <a:p>
            <a:r>
              <a:rPr lang="en-US" sz="2800" b="1">
                <a:latin typeface="Gill Sans MT" pitchFamily="34" charset="0"/>
              </a:rPr>
              <a:t>Test Strategy</a:t>
            </a:r>
          </a:p>
        </p:txBody>
      </p:sp>
      <p:sp>
        <p:nvSpPr>
          <p:cNvPr id="18442" name="Rectangle 163"/>
          <p:cNvSpPr>
            <a:spLocks noChangeArrowheads="1"/>
          </p:cNvSpPr>
          <p:nvPr/>
        </p:nvSpPr>
        <p:spPr bwMode="auto">
          <a:xfrm>
            <a:off x="1492250" y="3194050"/>
            <a:ext cx="6850063" cy="523875"/>
          </a:xfrm>
          <a:prstGeom prst="rect">
            <a:avLst/>
          </a:prstGeom>
          <a:solidFill>
            <a:srgbClr val="FF0000">
              <a:alpha val="39999"/>
            </a:srgbClr>
          </a:solidFill>
          <a:ln w="9525">
            <a:noFill/>
            <a:miter lim="800000"/>
            <a:headEnd/>
            <a:tailEnd/>
          </a:ln>
        </p:spPr>
        <p:txBody>
          <a:bodyPr wrap="none" anchor="ctr"/>
          <a:lstStyle/>
          <a:p>
            <a:r>
              <a:rPr lang="en-US" sz="2800" b="1">
                <a:latin typeface="Gill Sans MT" pitchFamily="34" charset="0"/>
              </a:rPr>
              <a:t>Optimizing Development and Test Process</a:t>
            </a:r>
          </a:p>
        </p:txBody>
      </p:sp>
      <p:sp>
        <p:nvSpPr>
          <p:cNvPr id="18443" name="Rectangle 168"/>
          <p:cNvSpPr>
            <a:spLocks noChangeArrowheads="1"/>
          </p:cNvSpPr>
          <p:nvPr/>
        </p:nvSpPr>
        <p:spPr bwMode="auto">
          <a:xfrm>
            <a:off x="795338" y="4810125"/>
            <a:ext cx="706437" cy="523875"/>
          </a:xfrm>
          <a:prstGeom prst="rect">
            <a:avLst/>
          </a:prstGeom>
          <a:solidFill>
            <a:srgbClr val="0066FF">
              <a:alpha val="59999"/>
            </a:srgbClr>
          </a:solidFill>
          <a:ln w="9525">
            <a:noFill/>
            <a:miter lim="800000"/>
            <a:headEnd/>
            <a:tailEnd/>
          </a:ln>
        </p:spPr>
        <p:txBody>
          <a:bodyPr wrap="none" anchor="ctr"/>
          <a:lstStyle/>
          <a:p>
            <a:pPr algn="ctr"/>
            <a:r>
              <a:rPr lang="en-US" sz="2800" b="1">
                <a:latin typeface="Gill Sans MT" pitchFamily="34" charset="0"/>
              </a:rPr>
              <a:t>5</a:t>
            </a:r>
          </a:p>
        </p:txBody>
      </p:sp>
      <p:sp>
        <p:nvSpPr>
          <p:cNvPr id="18444" name="Rectangle 170"/>
          <p:cNvSpPr>
            <a:spLocks noChangeArrowheads="1"/>
          </p:cNvSpPr>
          <p:nvPr/>
        </p:nvSpPr>
        <p:spPr bwMode="auto">
          <a:xfrm>
            <a:off x="1492250" y="4810125"/>
            <a:ext cx="6850063" cy="523875"/>
          </a:xfrm>
          <a:prstGeom prst="rect">
            <a:avLst/>
          </a:prstGeom>
          <a:solidFill>
            <a:srgbClr val="0066FF">
              <a:alpha val="39999"/>
            </a:srgbClr>
          </a:solidFill>
          <a:ln w="9525">
            <a:noFill/>
            <a:miter lim="800000"/>
            <a:headEnd/>
            <a:tailEnd/>
          </a:ln>
        </p:spPr>
        <p:txBody>
          <a:bodyPr wrap="none" anchor="ctr"/>
          <a:lstStyle/>
          <a:p>
            <a:r>
              <a:rPr lang="en-US" sz="2800" b="1">
                <a:latin typeface="Gill Sans MT" pitchFamily="34" charset="0"/>
              </a:rPr>
              <a:t>Deviation Management</a:t>
            </a:r>
            <a:endParaRPr lang="en-US" sz="2800" b="1">
              <a:latin typeface="Gill Sans MT" pitchFamily="34" charset="0"/>
              <a:ea typeface="Arial Unicode MS" pitchFamily="34" charset="-128"/>
              <a:cs typeface="Arial Unicode MS" pitchFamily="34" charset="-128"/>
            </a:endParaRPr>
          </a:p>
        </p:txBody>
      </p:sp>
      <p:sp>
        <p:nvSpPr>
          <p:cNvPr id="18445" name="Rectangle 132"/>
          <p:cNvSpPr>
            <a:spLocks noChangeArrowheads="1"/>
          </p:cNvSpPr>
          <p:nvPr/>
        </p:nvSpPr>
        <p:spPr bwMode="auto">
          <a:xfrm>
            <a:off x="7899400" y="4191000"/>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6" name="Rectangle 133"/>
          <p:cNvSpPr>
            <a:spLocks noChangeArrowheads="1"/>
          </p:cNvSpPr>
          <p:nvPr/>
        </p:nvSpPr>
        <p:spPr bwMode="auto">
          <a:xfrm>
            <a:off x="8032750" y="42449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7" name="Rectangle 134"/>
          <p:cNvSpPr>
            <a:spLocks noChangeArrowheads="1"/>
          </p:cNvSpPr>
          <p:nvPr/>
        </p:nvSpPr>
        <p:spPr bwMode="auto">
          <a:xfrm>
            <a:off x="7899400" y="42973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8" name="Rectangle 141"/>
          <p:cNvSpPr>
            <a:spLocks noChangeArrowheads="1"/>
          </p:cNvSpPr>
          <p:nvPr/>
        </p:nvSpPr>
        <p:spPr bwMode="auto">
          <a:xfrm>
            <a:off x="7888288" y="174942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9" name="Rectangle 142"/>
          <p:cNvSpPr>
            <a:spLocks noChangeArrowheads="1"/>
          </p:cNvSpPr>
          <p:nvPr/>
        </p:nvSpPr>
        <p:spPr bwMode="auto">
          <a:xfrm>
            <a:off x="8021638" y="180181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0" name="Rectangle 143"/>
          <p:cNvSpPr>
            <a:spLocks noChangeArrowheads="1"/>
          </p:cNvSpPr>
          <p:nvPr/>
        </p:nvSpPr>
        <p:spPr bwMode="auto">
          <a:xfrm>
            <a:off x="7888288" y="1854200"/>
            <a:ext cx="133350" cy="50800"/>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1" name="Rectangle 152"/>
          <p:cNvSpPr>
            <a:spLocks noChangeArrowheads="1"/>
          </p:cNvSpPr>
          <p:nvPr/>
        </p:nvSpPr>
        <p:spPr bwMode="auto">
          <a:xfrm>
            <a:off x="7888288" y="2681288"/>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2" name="Rectangle 153"/>
          <p:cNvSpPr>
            <a:spLocks noChangeArrowheads="1"/>
          </p:cNvSpPr>
          <p:nvPr/>
        </p:nvSpPr>
        <p:spPr bwMode="auto">
          <a:xfrm>
            <a:off x="8021638" y="273367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3" name="Rectangle 154"/>
          <p:cNvSpPr>
            <a:spLocks noChangeArrowheads="1"/>
          </p:cNvSpPr>
          <p:nvPr/>
        </p:nvSpPr>
        <p:spPr bwMode="auto">
          <a:xfrm>
            <a:off x="7888288" y="278606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4" name="Rectangle 159"/>
          <p:cNvSpPr>
            <a:spLocks noChangeArrowheads="1"/>
          </p:cNvSpPr>
          <p:nvPr/>
        </p:nvSpPr>
        <p:spPr bwMode="auto">
          <a:xfrm>
            <a:off x="7888288" y="2559050"/>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5" name="Rectangle 160"/>
          <p:cNvSpPr>
            <a:spLocks noChangeArrowheads="1"/>
          </p:cNvSpPr>
          <p:nvPr/>
        </p:nvSpPr>
        <p:spPr bwMode="auto">
          <a:xfrm>
            <a:off x="8021638" y="26114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6" name="Rectangle 161"/>
          <p:cNvSpPr>
            <a:spLocks noChangeArrowheads="1"/>
          </p:cNvSpPr>
          <p:nvPr/>
        </p:nvSpPr>
        <p:spPr bwMode="auto">
          <a:xfrm>
            <a:off x="7888288" y="2663825"/>
            <a:ext cx="133350" cy="53975"/>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7" name="Rectangle 165"/>
          <p:cNvSpPr>
            <a:spLocks noChangeArrowheads="1"/>
          </p:cNvSpPr>
          <p:nvPr/>
        </p:nvSpPr>
        <p:spPr bwMode="auto">
          <a:xfrm>
            <a:off x="7897813" y="337978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8" name="Rectangle 166"/>
          <p:cNvSpPr>
            <a:spLocks noChangeArrowheads="1"/>
          </p:cNvSpPr>
          <p:nvPr/>
        </p:nvSpPr>
        <p:spPr bwMode="auto">
          <a:xfrm>
            <a:off x="8031163" y="34321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9" name="Rectangle 167"/>
          <p:cNvSpPr>
            <a:spLocks noChangeArrowheads="1"/>
          </p:cNvSpPr>
          <p:nvPr/>
        </p:nvSpPr>
        <p:spPr bwMode="auto">
          <a:xfrm>
            <a:off x="7897813" y="34845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60" name="Rectangle 172"/>
          <p:cNvSpPr>
            <a:spLocks noChangeArrowheads="1"/>
          </p:cNvSpPr>
          <p:nvPr/>
        </p:nvSpPr>
        <p:spPr bwMode="auto">
          <a:xfrm>
            <a:off x="7897813" y="4983163"/>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1" name="Rectangle 173"/>
          <p:cNvSpPr>
            <a:spLocks noChangeArrowheads="1"/>
          </p:cNvSpPr>
          <p:nvPr/>
        </p:nvSpPr>
        <p:spPr bwMode="auto">
          <a:xfrm>
            <a:off x="8031163" y="50371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2" name="Rectangle 174"/>
          <p:cNvSpPr>
            <a:spLocks noChangeArrowheads="1"/>
          </p:cNvSpPr>
          <p:nvPr/>
        </p:nvSpPr>
        <p:spPr bwMode="auto">
          <a:xfrm>
            <a:off x="7897813" y="508952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158750" y="152400"/>
            <a:ext cx="8070850" cy="685800"/>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2800">
                <a:latin typeface="Gill Sans MT" pitchFamily="34" charset="0"/>
                <a:ea typeface="Arial Unicode MS" pitchFamily="34" charset="-128"/>
                <a:cs typeface="Arial Unicode MS" pitchFamily="34" charset="-128"/>
              </a:rPr>
              <a:t>Simple</a:t>
            </a:r>
            <a:r>
              <a:rPr lang="en-US" sz="2800">
                <a:solidFill>
                  <a:schemeClr val="bg2"/>
                </a:solidFill>
                <a:latin typeface="Gill Sans MT" pitchFamily="34" charset="0"/>
                <a:ea typeface="Arial Unicode MS" pitchFamily="34" charset="-128"/>
                <a:cs typeface="Arial Unicode MS" pitchFamily="34" charset="-128"/>
              </a:rPr>
              <a:t> </a:t>
            </a:r>
            <a:r>
              <a:rPr lang="en-US" sz="2800">
                <a:latin typeface="Gill Sans MT" pitchFamily="34" charset="0"/>
                <a:ea typeface="Arial Unicode MS" pitchFamily="34" charset="-128"/>
                <a:cs typeface="Arial Unicode MS" pitchFamily="34" charset="-128"/>
              </a:rPr>
              <a:t>Hypothetical Test for a Payroll Application</a:t>
            </a:r>
          </a:p>
        </p:txBody>
      </p:sp>
      <p:graphicFrame>
        <p:nvGraphicFramePr>
          <p:cNvPr id="227331" name="Group 3"/>
          <p:cNvGraphicFramePr>
            <a:graphicFrameLocks noGrp="1"/>
          </p:cNvGraphicFramePr>
          <p:nvPr/>
        </p:nvGraphicFramePr>
        <p:xfrm>
          <a:off x="1524000" y="1397000"/>
          <a:ext cx="6096000" cy="4256850"/>
        </p:xfrm>
        <a:graphic>
          <a:graphicData uri="http://schemas.openxmlformats.org/drawingml/2006/table">
            <a:tbl>
              <a:tblPr/>
              <a:tblGrid>
                <a:gridCol w="6096000">
                  <a:extLst>
                    <a:ext uri="{9D8B030D-6E8A-4147-A177-3AD203B41FA5}">
                      <a16:colId xmlns:a16="http://schemas.microsoft.com/office/drawing/2014/main" val="20000"/>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Software Project:</a:t>
                      </a:r>
                      <a:r>
                        <a:rPr kumimoji="0" lang="en-US" sz="1200" b="0" i="0" u="none" strike="noStrike" cap="none" normalizeH="0" baseline="0">
                          <a:ln>
                            <a:noFill/>
                          </a:ln>
                          <a:solidFill>
                            <a:schemeClr val="tx1"/>
                          </a:solidFill>
                          <a:effectLst/>
                          <a:latin typeface="Gill Sans MT" pitchFamily="34" charset="0"/>
                        </a:rPr>
                        <a:t> Payroll Application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Name of the test</a:t>
                      </a:r>
                      <a:r>
                        <a:rPr kumimoji="0" lang="en-US" sz="1200" b="0" i="0" u="none" strike="noStrike" cap="none" normalizeH="0" baseline="0">
                          <a:ln>
                            <a:noFill/>
                          </a:ln>
                          <a:solidFill>
                            <a:schemeClr val="tx1"/>
                          </a:solidFill>
                          <a:effectLst/>
                          <a:latin typeface="Gill Sans MT" pitchFamily="34" charset="0"/>
                        </a:rPr>
                        <a:t>: Validate Input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Test Objective:</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Exercise Data Validation Routines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Test Input: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Valid Data, Invalid Data, Range of Codes, Validation of legitimate values and tables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Test Procedures: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Create input transactions that contain the conditions described in test input. Run the entire test deck until all conditions are correctly processed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Acceptance Criteria:</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Software will reject all invalid conditions and accept all valid conditions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Test Controls: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Run the entire test each time the test is conducted. Rerun the test until all specified output criteria have been achieved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Gill Sans MT" pitchFamily="34" charset="0"/>
                        </a:rPr>
                        <a:t>Software or Structure Attribute Tested:</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data validation function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530" name="Object 2"/>
          <p:cNvGraphicFramePr>
            <a:graphicFrameLocks noChangeAspect="1"/>
          </p:cNvGraphicFramePr>
          <p:nvPr/>
        </p:nvGraphicFramePr>
        <p:xfrm>
          <a:off x="457200" y="1447800"/>
          <a:ext cx="7924800" cy="4648200"/>
        </p:xfrm>
        <a:graphic>
          <a:graphicData uri="http://schemas.openxmlformats.org/presentationml/2006/ole">
            <mc:AlternateContent xmlns:mc="http://schemas.openxmlformats.org/markup-compatibility/2006">
              <mc:Choice xmlns:v="urn:schemas-microsoft-com:vml" Requires="v">
                <p:oleObj spid="_x0000_s626689" name="Chart" r:id="rId4" imgW="4916160" imgH="3138840" progId="Excel.Sheet.8">
                  <p:embed/>
                </p:oleObj>
              </mc:Choice>
              <mc:Fallback>
                <p:oleObj name="Chart" r:id="rId4" imgW="4916160" imgH="3138840" progId="Excel.Sheet.8">
                  <p:embed/>
                  <p:pic>
                    <p:nvPicPr>
                      <p:cNvPr id="278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7924800" cy="4648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1" name="Rectangle 3"/>
          <p:cNvSpPr>
            <a:spLocks noChangeArrowheads="1"/>
          </p:cNvSpPr>
          <p:nvPr/>
        </p:nvSpPr>
        <p:spPr bwMode="auto">
          <a:xfrm>
            <a:off x="152400" y="228600"/>
            <a:ext cx="8077200" cy="542925"/>
          </a:xfrm>
          <a:prstGeom prst="rect">
            <a:avLst/>
          </a:prstGeom>
          <a:noFill/>
          <a:ln w="9525">
            <a:noFill/>
            <a:miter lim="800000"/>
            <a:headEnd/>
            <a:tailEnd/>
          </a:ln>
          <a:effectLst/>
        </p:spPr>
        <p:txBody>
          <a:bodyPr>
            <a:spAutoFit/>
          </a:bodyPr>
          <a:lstStyle/>
          <a:p>
            <a:pPr>
              <a:lnSpc>
                <a:spcPct val="82000"/>
              </a:lnSpc>
              <a:buClr>
                <a:srgbClr val="000000"/>
              </a:buClr>
              <a:buSzPct val="100000"/>
              <a:buFont typeface="Times New Roman" pitchFamily="18" charset="0"/>
              <a:buNone/>
            </a:pPr>
            <a:r>
              <a:rPr lang="en-US" sz="3600">
                <a:ea typeface="Arial Unicode MS" pitchFamily="34" charset="-128"/>
                <a:cs typeface="Arial Unicode MS" pitchFamily="34" charset="-128"/>
              </a:rPr>
              <a:t>Test coverage metrics</a:t>
            </a:r>
          </a:p>
        </p:txBody>
      </p:sp>
    </p:spTree>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p:cNvSpPr>
          <p:nvPr>
            <p:ph type="title"/>
          </p:nvPr>
        </p:nvSpPr>
        <p:spPr>
          <a:xfrm>
            <a:off x="152400" y="1588"/>
            <a:ext cx="8686800" cy="1141412"/>
          </a:xfrm>
          <a:noFill/>
          <a:ln/>
        </p:spPr>
        <p:txBody>
          <a:bodyPr/>
          <a:lstStyle/>
          <a:p>
            <a:pPr>
              <a:lnSpc>
                <a:spcPct val="72000"/>
              </a:lnSpc>
            </a:pPr>
            <a:r>
              <a:rPr lang="en-US" sz="2800"/>
              <a:t>Test completion indicator and acceptance range</a:t>
            </a:r>
          </a:p>
        </p:txBody>
      </p:sp>
      <p:sp>
        <p:nvSpPr>
          <p:cNvPr id="280579" name="Text Box 3"/>
          <p:cNvSpPr txBox="1">
            <a:spLocks noChangeArrowheads="1"/>
          </p:cNvSpPr>
          <p:nvPr/>
        </p:nvSpPr>
        <p:spPr bwMode="auto">
          <a:xfrm>
            <a:off x="304800" y="2832100"/>
            <a:ext cx="1222375" cy="441325"/>
          </a:xfrm>
          <a:prstGeom prst="rect">
            <a:avLst/>
          </a:prstGeom>
          <a:noFill/>
          <a:ln w="9525">
            <a:noFill/>
            <a:miter lim="800000"/>
            <a:headEnd/>
            <a:tailEnd/>
          </a:ln>
          <a:effectLst/>
        </p:spPr>
        <p:txBody>
          <a:bodyPr>
            <a:spAutoFit/>
          </a:bodyPr>
          <a:lstStyle/>
          <a:p>
            <a:pPr algn="r">
              <a:lnSpc>
                <a:spcPct val="82000"/>
              </a:lnSpc>
              <a:spcBef>
                <a:spcPct val="50000"/>
              </a:spcBef>
              <a:buClr>
                <a:srgbClr val="000000"/>
              </a:buClr>
              <a:buSzPct val="100000"/>
              <a:buFont typeface="Times New Roman" pitchFamily="18" charset="0"/>
              <a:buNone/>
            </a:pPr>
            <a:r>
              <a:rPr lang="en-US" sz="1400">
                <a:latin typeface="Trebuchet MS" pitchFamily="34" charset="0"/>
              </a:rPr>
              <a:t>measured value</a:t>
            </a:r>
          </a:p>
        </p:txBody>
      </p:sp>
      <p:grpSp>
        <p:nvGrpSpPr>
          <p:cNvPr id="2" name="Group 4"/>
          <p:cNvGrpSpPr>
            <a:grpSpLocks/>
          </p:cNvGrpSpPr>
          <p:nvPr/>
        </p:nvGrpSpPr>
        <p:grpSpPr bwMode="auto">
          <a:xfrm>
            <a:off x="520700" y="1320800"/>
            <a:ext cx="8102600" cy="4965700"/>
            <a:chOff x="384" y="832"/>
            <a:chExt cx="5104" cy="3128"/>
          </a:xfrm>
        </p:grpSpPr>
        <p:sp>
          <p:nvSpPr>
            <p:cNvPr id="280581" name="Line 5"/>
            <p:cNvSpPr>
              <a:spLocks noChangeShapeType="1"/>
            </p:cNvSpPr>
            <p:nvPr/>
          </p:nvSpPr>
          <p:spPr bwMode="auto">
            <a:xfrm>
              <a:off x="1296" y="912"/>
              <a:ext cx="0" cy="2880"/>
            </a:xfrm>
            <a:prstGeom prst="line">
              <a:avLst/>
            </a:prstGeom>
            <a:noFill/>
            <a:ln w="9525">
              <a:solidFill>
                <a:schemeClr val="tx1"/>
              </a:solidFill>
              <a:round/>
              <a:headEnd/>
              <a:tailEnd/>
            </a:ln>
            <a:effectLst/>
          </p:spPr>
          <p:txBody>
            <a:bodyPr/>
            <a:lstStyle/>
            <a:p>
              <a:endParaRPr lang="en-US"/>
            </a:p>
          </p:txBody>
        </p:sp>
        <p:sp>
          <p:nvSpPr>
            <p:cNvPr id="280582" name="Line 6"/>
            <p:cNvSpPr>
              <a:spLocks noChangeShapeType="1"/>
            </p:cNvSpPr>
            <p:nvPr/>
          </p:nvSpPr>
          <p:spPr bwMode="auto">
            <a:xfrm flipH="1">
              <a:off x="624" y="912"/>
              <a:ext cx="672" cy="0"/>
            </a:xfrm>
            <a:prstGeom prst="line">
              <a:avLst/>
            </a:prstGeom>
            <a:noFill/>
            <a:ln w="9525">
              <a:solidFill>
                <a:schemeClr val="tx1"/>
              </a:solidFill>
              <a:round/>
              <a:headEnd/>
              <a:tailEnd/>
            </a:ln>
            <a:effectLst/>
          </p:spPr>
          <p:txBody>
            <a:bodyPr/>
            <a:lstStyle/>
            <a:p>
              <a:endParaRPr lang="en-US"/>
            </a:p>
          </p:txBody>
        </p:sp>
        <p:sp>
          <p:nvSpPr>
            <p:cNvPr id="280583" name="Line 7"/>
            <p:cNvSpPr>
              <a:spLocks noChangeShapeType="1"/>
            </p:cNvSpPr>
            <p:nvPr/>
          </p:nvSpPr>
          <p:spPr bwMode="auto">
            <a:xfrm flipH="1">
              <a:off x="624" y="3792"/>
              <a:ext cx="4224" cy="0"/>
            </a:xfrm>
            <a:prstGeom prst="line">
              <a:avLst/>
            </a:prstGeom>
            <a:noFill/>
            <a:ln w="9525">
              <a:solidFill>
                <a:schemeClr val="tx1"/>
              </a:solidFill>
              <a:round/>
              <a:headEnd/>
              <a:tailEnd/>
            </a:ln>
            <a:effectLst/>
          </p:spPr>
          <p:txBody>
            <a:bodyPr/>
            <a:lstStyle/>
            <a:p>
              <a:endParaRPr lang="en-US"/>
            </a:p>
          </p:txBody>
        </p:sp>
        <p:sp>
          <p:nvSpPr>
            <p:cNvPr id="280584" name="Line 8"/>
            <p:cNvSpPr>
              <a:spLocks noChangeShapeType="1"/>
            </p:cNvSpPr>
            <p:nvPr/>
          </p:nvSpPr>
          <p:spPr bwMode="auto">
            <a:xfrm>
              <a:off x="1104" y="1200"/>
              <a:ext cx="192" cy="0"/>
            </a:xfrm>
            <a:prstGeom prst="line">
              <a:avLst/>
            </a:prstGeom>
            <a:noFill/>
            <a:ln w="9525">
              <a:solidFill>
                <a:schemeClr val="tx1"/>
              </a:solidFill>
              <a:round/>
              <a:headEnd/>
              <a:tailEnd/>
            </a:ln>
            <a:effectLst/>
          </p:spPr>
          <p:txBody>
            <a:bodyPr/>
            <a:lstStyle/>
            <a:p>
              <a:endParaRPr lang="en-US"/>
            </a:p>
          </p:txBody>
        </p:sp>
        <p:sp>
          <p:nvSpPr>
            <p:cNvPr id="280585" name="Line 9"/>
            <p:cNvSpPr>
              <a:spLocks noChangeShapeType="1"/>
            </p:cNvSpPr>
            <p:nvPr/>
          </p:nvSpPr>
          <p:spPr bwMode="auto">
            <a:xfrm>
              <a:off x="1104" y="1488"/>
              <a:ext cx="192" cy="0"/>
            </a:xfrm>
            <a:prstGeom prst="line">
              <a:avLst/>
            </a:prstGeom>
            <a:noFill/>
            <a:ln w="9525">
              <a:solidFill>
                <a:schemeClr val="tx1"/>
              </a:solidFill>
              <a:round/>
              <a:headEnd/>
              <a:tailEnd/>
            </a:ln>
            <a:effectLst/>
          </p:spPr>
          <p:txBody>
            <a:bodyPr/>
            <a:lstStyle/>
            <a:p>
              <a:endParaRPr lang="en-US"/>
            </a:p>
          </p:txBody>
        </p:sp>
        <p:sp>
          <p:nvSpPr>
            <p:cNvPr id="280586" name="Line 10"/>
            <p:cNvSpPr>
              <a:spLocks noChangeShapeType="1"/>
            </p:cNvSpPr>
            <p:nvPr/>
          </p:nvSpPr>
          <p:spPr bwMode="auto">
            <a:xfrm>
              <a:off x="1104" y="1776"/>
              <a:ext cx="192" cy="0"/>
            </a:xfrm>
            <a:prstGeom prst="line">
              <a:avLst/>
            </a:prstGeom>
            <a:noFill/>
            <a:ln w="9525">
              <a:solidFill>
                <a:schemeClr val="tx1"/>
              </a:solidFill>
              <a:round/>
              <a:headEnd/>
              <a:tailEnd/>
            </a:ln>
            <a:effectLst/>
          </p:spPr>
          <p:txBody>
            <a:bodyPr/>
            <a:lstStyle/>
            <a:p>
              <a:endParaRPr lang="en-US"/>
            </a:p>
          </p:txBody>
        </p:sp>
        <p:sp>
          <p:nvSpPr>
            <p:cNvPr id="280587" name="Line 11"/>
            <p:cNvSpPr>
              <a:spLocks noChangeShapeType="1"/>
            </p:cNvSpPr>
            <p:nvPr/>
          </p:nvSpPr>
          <p:spPr bwMode="auto">
            <a:xfrm>
              <a:off x="1104" y="2064"/>
              <a:ext cx="192" cy="0"/>
            </a:xfrm>
            <a:prstGeom prst="line">
              <a:avLst/>
            </a:prstGeom>
            <a:noFill/>
            <a:ln w="9525">
              <a:solidFill>
                <a:schemeClr val="tx1"/>
              </a:solidFill>
              <a:round/>
              <a:headEnd/>
              <a:tailEnd/>
            </a:ln>
            <a:effectLst/>
          </p:spPr>
          <p:txBody>
            <a:bodyPr/>
            <a:lstStyle/>
            <a:p>
              <a:endParaRPr lang="en-US"/>
            </a:p>
          </p:txBody>
        </p:sp>
        <p:sp>
          <p:nvSpPr>
            <p:cNvPr id="280588" name="Line 12"/>
            <p:cNvSpPr>
              <a:spLocks noChangeShapeType="1"/>
            </p:cNvSpPr>
            <p:nvPr/>
          </p:nvSpPr>
          <p:spPr bwMode="auto">
            <a:xfrm>
              <a:off x="1104" y="2352"/>
              <a:ext cx="192" cy="0"/>
            </a:xfrm>
            <a:prstGeom prst="line">
              <a:avLst/>
            </a:prstGeom>
            <a:noFill/>
            <a:ln w="9525">
              <a:solidFill>
                <a:schemeClr val="tx1"/>
              </a:solidFill>
              <a:round/>
              <a:headEnd/>
              <a:tailEnd/>
            </a:ln>
            <a:effectLst/>
          </p:spPr>
          <p:txBody>
            <a:bodyPr/>
            <a:lstStyle/>
            <a:p>
              <a:endParaRPr lang="en-US"/>
            </a:p>
          </p:txBody>
        </p:sp>
        <p:sp>
          <p:nvSpPr>
            <p:cNvPr id="280589" name="Line 13"/>
            <p:cNvSpPr>
              <a:spLocks noChangeShapeType="1"/>
            </p:cNvSpPr>
            <p:nvPr/>
          </p:nvSpPr>
          <p:spPr bwMode="auto">
            <a:xfrm>
              <a:off x="1104" y="2640"/>
              <a:ext cx="192" cy="0"/>
            </a:xfrm>
            <a:prstGeom prst="line">
              <a:avLst/>
            </a:prstGeom>
            <a:noFill/>
            <a:ln w="9525">
              <a:solidFill>
                <a:schemeClr val="tx1"/>
              </a:solidFill>
              <a:round/>
              <a:headEnd/>
              <a:tailEnd/>
            </a:ln>
            <a:effectLst/>
          </p:spPr>
          <p:txBody>
            <a:bodyPr/>
            <a:lstStyle/>
            <a:p>
              <a:endParaRPr lang="en-US"/>
            </a:p>
          </p:txBody>
        </p:sp>
        <p:sp>
          <p:nvSpPr>
            <p:cNvPr id="280590" name="Line 14"/>
            <p:cNvSpPr>
              <a:spLocks noChangeShapeType="1"/>
            </p:cNvSpPr>
            <p:nvPr/>
          </p:nvSpPr>
          <p:spPr bwMode="auto">
            <a:xfrm>
              <a:off x="1104" y="2928"/>
              <a:ext cx="192" cy="0"/>
            </a:xfrm>
            <a:prstGeom prst="line">
              <a:avLst/>
            </a:prstGeom>
            <a:noFill/>
            <a:ln w="9525">
              <a:solidFill>
                <a:schemeClr val="tx1"/>
              </a:solidFill>
              <a:round/>
              <a:headEnd/>
              <a:tailEnd/>
            </a:ln>
            <a:effectLst/>
          </p:spPr>
          <p:txBody>
            <a:bodyPr/>
            <a:lstStyle/>
            <a:p>
              <a:endParaRPr lang="en-US"/>
            </a:p>
          </p:txBody>
        </p:sp>
        <p:sp>
          <p:nvSpPr>
            <p:cNvPr id="280591" name="Line 15"/>
            <p:cNvSpPr>
              <a:spLocks noChangeShapeType="1"/>
            </p:cNvSpPr>
            <p:nvPr/>
          </p:nvSpPr>
          <p:spPr bwMode="auto">
            <a:xfrm>
              <a:off x="1104" y="3216"/>
              <a:ext cx="192" cy="0"/>
            </a:xfrm>
            <a:prstGeom prst="line">
              <a:avLst/>
            </a:prstGeom>
            <a:noFill/>
            <a:ln w="9525">
              <a:solidFill>
                <a:schemeClr val="tx1"/>
              </a:solidFill>
              <a:round/>
              <a:headEnd/>
              <a:tailEnd/>
            </a:ln>
            <a:effectLst/>
          </p:spPr>
          <p:txBody>
            <a:bodyPr/>
            <a:lstStyle/>
            <a:p>
              <a:endParaRPr lang="en-US"/>
            </a:p>
          </p:txBody>
        </p:sp>
        <p:sp>
          <p:nvSpPr>
            <p:cNvPr id="280592" name="Line 16"/>
            <p:cNvSpPr>
              <a:spLocks noChangeShapeType="1"/>
            </p:cNvSpPr>
            <p:nvPr/>
          </p:nvSpPr>
          <p:spPr bwMode="auto">
            <a:xfrm>
              <a:off x="1104" y="3504"/>
              <a:ext cx="192" cy="0"/>
            </a:xfrm>
            <a:prstGeom prst="line">
              <a:avLst/>
            </a:prstGeom>
            <a:noFill/>
            <a:ln w="9525">
              <a:solidFill>
                <a:schemeClr val="tx1"/>
              </a:solidFill>
              <a:round/>
              <a:headEnd/>
              <a:tailEnd/>
            </a:ln>
            <a:effectLst/>
          </p:spPr>
          <p:txBody>
            <a:bodyPr/>
            <a:lstStyle/>
            <a:p>
              <a:endParaRPr lang="en-US"/>
            </a:p>
          </p:txBody>
        </p:sp>
        <p:sp>
          <p:nvSpPr>
            <p:cNvPr id="280593" name="Text Box 17"/>
            <p:cNvSpPr txBox="1">
              <a:spLocks noChangeArrowheads="1"/>
            </p:cNvSpPr>
            <p:nvPr/>
          </p:nvSpPr>
          <p:spPr bwMode="auto">
            <a:xfrm>
              <a:off x="384" y="832"/>
              <a:ext cx="336" cy="168"/>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400">
                  <a:latin typeface="Trebuchet MS" pitchFamily="34" charset="0"/>
                </a:rPr>
                <a:t>1.0</a:t>
              </a:r>
            </a:p>
          </p:txBody>
        </p:sp>
        <p:sp>
          <p:nvSpPr>
            <p:cNvPr id="280594" name="Text Box 18"/>
            <p:cNvSpPr txBox="1">
              <a:spLocks noChangeArrowheads="1"/>
            </p:cNvSpPr>
            <p:nvPr/>
          </p:nvSpPr>
          <p:spPr bwMode="auto">
            <a:xfrm>
              <a:off x="384" y="3720"/>
              <a:ext cx="336" cy="168"/>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400">
                  <a:latin typeface="Trebuchet MS" pitchFamily="34" charset="0"/>
                </a:rPr>
                <a:t>0.0</a:t>
              </a:r>
            </a:p>
          </p:txBody>
        </p:sp>
        <p:sp>
          <p:nvSpPr>
            <p:cNvPr id="280595" name="Line 19"/>
            <p:cNvSpPr>
              <a:spLocks noChangeShapeType="1"/>
            </p:cNvSpPr>
            <p:nvPr/>
          </p:nvSpPr>
          <p:spPr bwMode="auto">
            <a:xfrm flipH="1">
              <a:off x="912" y="1920"/>
              <a:ext cx="384" cy="0"/>
            </a:xfrm>
            <a:prstGeom prst="line">
              <a:avLst/>
            </a:prstGeom>
            <a:noFill/>
            <a:ln w="9525">
              <a:solidFill>
                <a:schemeClr val="tx1"/>
              </a:solidFill>
              <a:round/>
              <a:headEnd type="triangle" w="med" len="med"/>
              <a:tailEnd/>
            </a:ln>
            <a:effectLst/>
          </p:spPr>
          <p:txBody>
            <a:bodyPr/>
            <a:lstStyle/>
            <a:p>
              <a:endParaRPr lang="en-US"/>
            </a:p>
          </p:txBody>
        </p:sp>
        <p:sp>
          <p:nvSpPr>
            <p:cNvPr id="280596" name="Line 20"/>
            <p:cNvSpPr>
              <a:spLocks noChangeShapeType="1"/>
            </p:cNvSpPr>
            <p:nvPr/>
          </p:nvSpPr>
          <p:spPr bwMode="auto">
            <a:xfrm>
              <a:off x="1440" y="912"/>
              <a:ext cx="0" cy="2880"/>
            </a:xfrm>
            <a:prstGeom prst="line">
              <a:avLst/>
            </a:prstGeom>
            <a:noFill/>
            <a:ln w="9525">
              <a:solidFill>
                <a:schemeClr val="tx1"/>
              </a:solidFill>
              <a:round/>
              <a:headEnd/>
              <a:tailEnd/>
            </a:ln>
            <a:effectLst/>
          </p:spPr>
          <p:txBody>
            <a:bodyPr/>
            <a:lstStyle/>
            <a:p>
              <a:endParaRPr lang="en-US"/>
            </a:p>
          </p:txBody>
        </p:sp>
        <p:sp>
          <p:nvSpPr>
            <p:cNvPr id="280597" name="Line 21"/>
            <p:cNvSpPr>
              <a:spLocks noChangeShapeType="1"/>
            </p:cNvSpPr>
            <p:nvPr/>
          </p:nvSpPr>
          <p:spPr bwMode="auto">
            <a:xfrm flipH="1">
              <a:off x="1440" y="912"/>
              <a:ext cx="3408" cy="0"/>
            </a:xfrm>
            <a:prstGeom prst="line">
              <a:avLst/>
            </a:prstGeom>
            <a:noFill/>
            <a:ln w="9525">
              <a:solidFill>
                <a:schemeClr val="tx1"/>
              </a:solidFill>
              <a:round/>
              <a:headEnd/>
              <a:tailEnd/>
            </a:ln>
            <a:effectLst/>
          </p:spPr>
          <p:txBody>
            <a:bodyPr/>
            <a:lstStyle/>
            <a:p>
              <a:endParaRPr lang="en-US"/>
            </a:p>
          </p:txBody>
        </p:sp>
        <p:sp>
          <p:nvSpPr>
            <p:cNvPr id="280598" name="Rectangle 22"/>
            <p:cNvSpPr>
              <a:spLocks noChangeArrowheads="1"/>
            </p:cNvSpPr>
            <p:nvPr/>
          </p:nvSpPr>
          <p:spPr bwMode="auto">
            <a:xfrm>
              <a:off x="3792" y="912"/>
              <a:ext cx="864" cy="2880"/>
            </a:xfrm>
            <a:prstGeom prst="rect">
              <a:avLst/>
            </a:prstGeom>
            <a:gradFill rotWithShape="0">
              <a:gsLst>
                <a:gs pos="0">
                  <a:srgbClr val="EAEAEA"/>
                </a:gs>
                <a:gs pos="100000">
                  <a:srgbClr val="969696"/>
                </a:gs>
              </a:gsLst>
              <a:lin ang="5400000" scaled="1"/>
            </a:gradFill>
            <a:ln w="9525">
              <a:solidFill>
                <a:schemeClr val="tx1"/>
              </a:solidFill>
              <a:miter lim="800000"/>
              <a:headEnd/>
              <a:tailEnd/>
            </a:ln>
            <a:effectLst/>
          </p:spPr>
          <p:txBody>
            <a:bodyPr wrap="none" anchor="ctr"/>
            <a:lstStyle/>
            <a:p>
              <a:endParaRPr lang="en-US"/>
            </a:p>
          </p:txBody>
        </p:sp>
        <p:sp>
          <p:nvSpPr>
            <p:cNvPr id="280599" name="Rectangle 23"/>
            <p:cNvSpPr>
              <a:spLocks noChangeArrowheads="1"/>
            </p:cNvSpPr>
            <p:nvPr/>
          </p:nvSpPr>
          <p:spPr bwMode="auto">
            <a:xfrm>
              <a:off x="1432" y="1488"/>
              <a:ext cx="528" cy="67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80600" name="Text Box 24"/>
            <p:cNvSpPr txBox="1">
              <a:spLocks noChangeArrowheads="1"/>
            </p:cNvSpPr>
            <p:nvPr/>
          </p:nvSpPr>
          <p:spPr bwMode="auto">
            <a:xfrm>
              <a:off x="1456" y="1664"/>
              <a:ext cx="480" cy="332"/>
            </a:xfrm>
            <a:prstGeom prst="rect">
              <a:avLst/>
            </a:prstGeom>
            <a:noFill/>
            <a:ln w="9525">
              <a:noFill/>
              <a:miter lim="800000"/>
              <a:headEnd/>
              <a:tailEnd/>
            </a:ln>
            <a:effectLst/>
          </p:spPr>
          <p:txBody>
            <a:bodyPr>
              <a:spAutoFit/>
            </a:bodyPr>
            <a:lstStyle/>
            <a:p>
              <a:pPr algn="ctr">
                <a:lnSpc>
                  <a:spcPct val="102000"/>
                </a:lnSpc>
                <a:spcBef>
                  <a:spcPct val="50000"/>
                </a:spcBef>
                <a:buClr>
                  <a:srgbClr val="000000"/>
                </a:buClr>
                <a:buSzPct val="100000"/>
                <a:buFont typeface="Times New Roman" pitchFamily="18" charset="0"/>
                <a:buNone/>
              </a:pPr>
              <a:r>
                <a:rPr lang="en-US" sz="1400">
                  <a:latin typeface="Trebuchet MS" pitchFamily="34" charset="0"/>
                </a:rPr>
                <a:t>quality goal</a:t>
              </a:r>
            </a:p>
          </p:txBody>
        </p:sp>
        <p:sp>
          <p:nvSpPr>
            <p:cNvPr id="280601" name="Line 25"/>
            <p:cNvSpPr>
              <a:spLocks noChangeShapeType="1"/>
            </p:cNvSpPr>
            <p:nvPr/>
          </p:nvSpPr>
          <p:spPr bwMode="auto">
            <a:xfrm>
              <a:off x="1968" y="1488"/>
              <a:ext cx="528" cy="0"/>
            </a:xfrm>
            <a:prstGeom prst="line">
              <a:avLst/>
            </a:prstGeom>
            <a:noFill/>
            <a:ln w="9525">
              <a:solidFill>
                <a:schemeClr val="tx1"/>
              </a:solidFill>
              <a:prstDash val="dash"/>
              <a:round/>
              <a:headEnd/>
              <a:tailEnd/>
            </a:ln>
            <a:effectLst/>
          </p:spPr>
          <p:txBody>
            <a:bodyPr/>
            <a:lstStyle/>
            <a:p>
              <a:endParaRPr lang="en-US"/>
            </a:p>
          </p:txBody>
        </p:sp>
        <p:sp>
          <p:nvSpPr>
            <p:cNvPr id="280602" name="Line 26"/>
            <p:cNvSpPr>
              <a:spLocks noChangeShapeType="1"/>
            </p:cNvSpPr>
            <p:nvPr/>
          </p:nvSpPr>
          <p:spPr bwMode="auto">
            <a:xfrm>
              <a:off x="1968" y="2160"/>
              <a:ext cx="528" cy="0"/>
            </a:xfrm>
            <a:prstGeom prst="line">
              <a:avLst/>
            </a:prstGeom>
            <a:noFill/>
            <a:ln w="9525">
              <a:solidFill>
                <a:schemeClr val="tx1"/>
              </a:solidFill>
              <a:prstDash val="dash"/>
              <a:round/>
              <a:headEnd/>
              <a:tailEnd/>
            </a:ln>
            <a:effectLst/>
          </p:spPr>
          <p:txBody>
            <a:bodyPr/>
            <a:lstStyle/>
            <a:p>
              <a:endParaRPr lang="en-US"/>
            </a:p>
          </p:txBody>
        </p:sp>
        <p:sp>
          <p:nvSpPr>
            <p:cNvPr id="280603" name="Line 27"/>
            <p:cNvSpPr>
              <a:spLocks noChangeShapeType="1"/>
            </p:cNvSpPr>
            <p:nvPr/>
          </p:nvSpPr>
          <p:spPr bwMode="auto">
            <a:xfrm>
              <a:off x="2352" y="1488"/>
              <a:ext cx="0" cy="192"/>
            </a:xfrm>
            <a:prstGeom prst="line">
              <a:avLst/>
            </a:prstGeom>
            <a:noFill/>
            <a:ln w="9525">
              <a:solidFill>
                <a:schemeClr val="tx1"/>
              </a:solidFill>
              <a:round/>
              <a:headEnd/>
              <a:tailEnd/>
            </a:ln>
            <a:effectLst/>
          </p:spPr>
          <p:txBody>
            <a:bodyPr/>
            <a:lstStyle/>
            <a:p>
              <a:endParaRPr lang="en-US"/>
            </a:p>
          </p:txBody>
        </p:sp>
        <p:sp>
          <p:nvSpPr>
            <p:cNvPr id="280604" name="Line 28"/>
            <p:cNvSpPr>
              <a:spLocks noChangeShapeType="1"/>
            </p:cNvSpPr>
            <p:nvPr/>
          </p:nvSpPr>
          <p:spPr bwMode="auto">
            <a:xfrm>
              <a:off x="2352" y="1960"/>
              <a:ext cx="0" cy="192"/>
            </a:xfrm>
            <a:prstGeom prst="line">
              <a:avLst/>
            </a:prstGeom>
            <a:noFill/>
            <a:ln w="9525">
              <a:solidFill>
                <a:schemeClr val="tx1"/>
              </a:solidFill>
              <a:round/>
              <a:headEnd/>
              <a:tailEnd/>
            </a:ln>
            <a:effectLst/>
          </p:spPr>
          <p:txBody>
            <a:bodyPr/>
            <a:lstStyle/>
            <a:p>
              <a:endParaRPr lang="en-US"/>
            </a:p>
          </p:txBody>
        </p:sp>
        <p:sp>
          <p:nvSpPr>
            <p:cNvPr id="280605" name="Line 29"/>
            <p:cNvSpPr>
              <a:spLocks noChangeShapeType="1"/>
            </p:cNvSpPr>
            <p:nvPr/>
          </p:nvSpPr>
          <p:spPr bwMode="auto">
            <a:xfrm>
              <a:off x="2264" y="1680"/>
              <a:ext cx="184" cy="0"/>
            </a:xfrm>
            <a:prstGeom prst="line">
              <a:avLst/>
            </a:prstGeom>
            <a:noFill/>
            <a:ln w="9525">
              <a:solidFill>
                <a:schemeClr val="tx1"/>
              </a:solidFill>
              <a:round/>
              <a:headEnd/>
              <a:tailEnd/>
            </a:ln>
            <a:effectLst/>
          </p:spPr>
          <p:txBody>
            <a:bodyPr/>
            <a:lstStyle/>
            <a:p>
              <a:endParaRPr lang="en-US"/>
            </a:p>
          </p:txBody>
        </p:sp>
        <p:sp>
          <p:nvSpPr>
            <p:cNvPr id="280606" name="Line 30"/>
            <p:cNvSpPr>
              <a:spLocks noChangeShapeType="1"/>
            </p:cNvSpPr>
            <p:nvPr/>
          </p:nvSpPr>
          <p:spPr bwMode="auto">
            <a:xfrm>
              <a:off x="2264" y="1960"/>
              <a:ext cx="184" cy="0"/>
            </a:xfrm>
            <a:prstGeom prst="line">
              <a:avLst/>
            </a:prstGeom>
            <a:noFill/>
            <a:ln w="9525">
              <a:solidFill>
                <a:schemeClr val="tx1"/>
              </a:solidFill>
              <a:round/>
              <a:headEnd/>
              <a:tailEnd/>
            </a:ln>
            <a:effectLst/>
          </p:spPr>
          <p:txBody>
            <a:bodyPr/>
            <a:lstStyle/>
            <a:p>
              <a:endParaRPr lang="en-US"/>
            </a:p>
          </p:txBody>
        </p:sp>
        <p:sp>
          <p:nvSpPr>
            <p:cNvPr id="280607" name="Text Box 31"/>
            <p:cNvSpPr txBox="1">
              <a:spLocks noChangeArrowheads="1"/>
            </p:cNvSpPr>
            <p:nvPr/>
          </p:nvSpPr>
          <p:spPr bwMode="auto">
            <a:xfrm>
              <a:off x="1944" y="1648"/>
              <a:ext cx="816" cy="332"/>
            </a:xfrm>
            <a:prstGeom prst="rect">
              <a:avLst/>
            </a:prstGeom>
            <a:noFill/>
            <a:ln w="9525">
              <a:noFill/>
              <a:miter lim="800000"/>
              <a:headEnd/>
              <a:tailEnd/>
            </a:ln>
            <a:effectLst/>
          </p:spPr>
          <p:txBody>
            <a:bodyPr>
              <a:spAutoFit/>
            </a:bodyPr>
            <a:lstStyle/>
            <a:p>
              <a:pPr algn="ctr">
                <a:lnSpc>
                  <a:spcPct val="102000"/>
                </a:lnSpc>
                <a:spcBef>
                  <a:spcPct val="50000"/>
                </a:spcBef>
                <a:buClr>
                  <a:srgbClr val="000000"/>
                </a:buClr>
                <a:buSzPct val="100000"/>
                <a:buFont typeface="Times New Roman" pitchFamily="18" charset="0"/>
                <a:buNone/>
              </a:pPr>
              <a:r>
                <a:rPr lang="en-US" sz="1400">
                  <a:latin typeface="Trebuchet MS" pitchFamily="34" charset="0"/>
                </a:rPr>
                <a:t>measurement uncertainty</a:t>
              </a:r>
            </a:p>
          </p:txBody>
        </p:sp>
        <p:sp>
          <p:nvSpPr>
            <p:cNvPr id="280608" name="Line 32"/>
            <p:cNvSpPr>
              <a:spLocks noChangeShapeType="1"/>
            </p:cNvSpPr>
            <p:nvPr/>
          </p:nvSpPr>
          <p:spPr bwMode="auto">
            <a:xfrm>
              <a:off x="1440" y="2640"/>
              <a:ext cx="3408" cy="0"/>
            </a:xfrm>
            <a:prstGeom prst="line">
              <a:avLst/>
            </a:prstGeom>
            <a:noFill/>
            <a:ln w="9525">
              <a:solidFill>
                <a:schemeClr val="tx1"/>
              </a:solidFill>
              <a:round/>
              <a:headEnd/>
              <a:tailEnd/>
            </a:ln>
            <a:effectLst/>
          </p:spPr>
          <p:txBody>
            <a:bodyPr/>
            <a:lstStyle/>
            <a:p>
              <a:endParaRPr lang="en-US"/>
            </a:p>
          </p:txBody>
        </p:sp>
        <p:sp>
          <p:nvSpPr>
            <p:cNvPr id="280609" name="Text Box 33"/>
            <p:cNvSpPr txBox="1">
              <a:spLocks noChangeArrowheads="1"/>
            </p:cNvSpPr>
            <p:nvPr/>
          </p:nvSpPr>
          <p:spPr bwMode="auto">
            <a:xfrm>
              <a:off x="2016" y="2328"/>
              <a:ext cx="1200" cy="168"/>
            </a:xfrm>
            <a:prstGeom prst="rect">
              <a:avLst/>
            </a:prstGeom>
            <a:noFill/>
            <a:ln w="9525">
              <a:noFill/>
              <a:miter lim="800000"/>
              <a:headEnd/>
              <a:tailEnd/>
            </a:ln>
            <a:effectLst/>
          </p:spPr>
          <p:txBody>
            <a:bodyPr>
              <a:spAutoFit/>
            </a:bodyPr>
            <a:lstStyle/>
            <a:p>
              <a:pPr algn="ctr">
                <a:lnSpc>
                  <a:spcPct val="82000"/>
                </a:lnSpc>
                <a:spcBef>
                  <a:spcPct val="50000"/>
                </a:spcBef>
                <a:buClr>
                  <a:srgbClr val="000000"/>
                </a:buClr>
                <a:buSzPct val="100000"/>
                <a:buFont typeface="Times New Roman" pitchFamily="18" charset="0"/>
                <a:buNone/>
              </a:pPr>
              <a:r>
                <a:rPr lang="en-US" sz="1400">
                  <a:latin typeface="Trebuchet MS" pitchFamily="34" charset="0"/>
                </a:rPr>
                <a:t>minimally acceptable</a:t>
              </a:r>
            </a:p>
          </p:txBody>
        </p:sp>
        <p:sp>
          <p:nvSpPr>
            <p:cNvPr id="280610" name="Text Box 34"/>
            <p:cNvSpPr txBox="1">
              <a:spLocks noChangeArrowheads="1"/>
            </p:cNvSpPr>
            <p:nvPr/>
          </p:nvSpPr>
          <p:spPr bwMode="auto">
            <a:xfrm>
              <a:off x="1872" y="1104"/>
              <a:ext cx="1536" cy="168"/>
            </a:xfrm>
            <a:prstGeom prst="rect">
              <a:avLst/>
            </a:prstGeom>
            <a:noFill/>
            <a:ln w="9525">
              <a:noFill/>
              <a:miter lim="800000"/>
              <a:headEnd/>
              <a:tailEnd/>
            </a:ln>
            <a:effectLst/>
          </p:spPr>
          <p:txBody>
            <a:bodyPr>
              <a:spAutoFit/>
            </a:bodyPr>
            <a:lstStyle/>
            <a:p>
              <a:pPr algn="ctr">
                <a:lnSpc>
                  <a:spcPct val="82000"/>
                </a:lnSpc>
                <a:spcBef>
                  <a:spcPct val="50000"/>
                </a:spcBef>
                <a:buClr>
                  <a:srgbClr val="000000"/>
                </a:buClr>
                <a:buSzPct val="100000"/>
                <a:buFont typeface="Times New Roman" pitchFamily="18" charset="0"/>
                <a:buNone/>
              </a:pPr>
              <a:r>
                <a:rPr lang="en-US" sz="1400">
                  <a:latin typeface="Trebuchet MS" pitchFamily="34" charset="0"/>
                </a:rPr>
                <a:t>requirement overfulfilled</a:t>
              </a:r>
            </a:p>
          </p:txBody>
        </p:sp>
        <p:sp>
          <p:nvSpPr>
            <p:cNvPr id="280611" name="Line 35"/>
            <p:cNvSpPr>
              <a:spLocks noChangeShapeType="1"/>
            </p:cNvSpPr>
            <p:nvPr/>
          </p:nvSpPr>
          <p:spPr bwMode="auto">
            <a:xfrm>
              <a:off x="5072" y="912"/>
              <a:ext cx="0" cy="768"/>
            </a:xfrm>
            <a:prstGeom prst="line">
              <a:avLst/>
            </a:prstGeom>
            <a:noFill/>
            <a:ln w="9525">
              <a:solidFill>
                <a:schemeClr val="tx1"/>
              </a:solidFill>
              <a:round/>
              <a:headEnd type="triangle" w="med" len="med"/>
              <a:tailEnd/>
            </a:ln>
            <a:effectLst/>
          </p:spPr>
          <p:txBody>
            <a:bodyPr/>
            <a:lstStyle/>
            <a:p>
              <a:endParaRPr lang="en-US"/>
            </a:p>
          </p:txBody>
        </p:sp>
        <p:sp>
          <p:nvSpPr>
            <p:cNvPr id="280612" name="Line 36"/>
            <p:cNvSpPr>
              <a:spLocks noChangeShapeType="1"/>
            </p:cNvSpPr>
            <p:nvPr/>
          </p:nvSpPr>
          <p:spPr bwMode="auto">
            <a:xfrm>
              <a:off x="5072" y="1864"/>
              <a:ext cx="0" cy="768"/>
            </a:xfrm>
            <a:prstGeom prst="line">
              <a:avLst/>
            </a:prstGeom>
            <a:noFill/>
            <a:ln w="9525">
              <a:solidFill>
                <a:schemeClr val="tx1"/>
              </a:solidFill>
              <a:round/>
              <a:headEnd/>
              <a:tailEnd type="triangle" w="med" len="med"/>
            </a:ln>
            <a:effectLst/>
          </p:spPr>
          <p:txBody>
            <a:bodyPr/>
            <a:lstStyle/>
            <a:p>
              <a:endParaRPr lang="en-US"/>
            </a:p>
          </p:txBody>
        </p:sp>
        <p:sp>
          <p:nvSpPr>
            <p:cNvPr id="280613" name="Line 37"/>
            <p:cNvSpPr>
              <a:spLocks noChangeShapeType="1"/>
            </p:cNvSpPr>
            <p:nvPr/>
          </p:nvSpPr>
          <p:spPr bwMode="auto">
            <a:xfrm>
              <a:off x="4976" y="912"/>
              <a:ext cx="192" cy="0"/>
            </a:xfrm>
            <a:prstGeom prst="line">
              <a:avLst/>
            </a:prstGeom>
            <a:noFill/>
            <a:ln w="9525">
              <a:solidFill>
                <a:schemeClr val="tx1"/>
              </a:solidFill>
              <a:round/>
              <a:headEnd/>
              <a:tailEnd/>
            </a:ln>
            <a:effectLst/>
          </p:spPr>
          <p:txBody>
            <a:bodyPr/>
            <a:lstStyle/>
            <a:p>
              <a:endParaRPr lang="en-US"/>
            </a:p>
          </p:txBody>
        </p:sp>
        <p:sp>
          <p:nvSpPr>
            <p:cNvPr id="280614" name="Line 38"/>
            <p:cNvSpPr>
              <a:spLocks noChangeShapeType="1"/>
            </p:cNvSpPr>
            <p:nvPr/>
          </p:nvSpPr>
          <p:spPr bwMode="auto">
            <a:xfrm>
              <a:off x="4976" y="2640"/>
              <a:ext cx="192" cy="0"/>
            </a:xfrm>
            <a:prstGeom prst="line">
              <a:avLst/>
            </a:prstGeom>
            <a:noFill/>
            <a:ln w="9525">
              <a:solidFill>
                <a:schemeClr val="tx1"/>
              </a:solidFill>
              <a:round/>
              <a:headEnd/>
              <a:tailEnd/>
            </a:ln>
            <a:effectLst/>
          </p:spPr>
          <p:txBody>
            <a:bodyPr/>
            <a:lstStyle/>
            <a:p>
              <a:endParaRPr lang="en-US"/>
            </a:p>
          </p:txBody>
        </p:sp>
        <p:sp>
          <p:nvSpPr>
            <p:cNvPr id="280615" name="Text Box 39"/>
            <p:cNvSpPr txBox="1">
              <a:spLocks noChangeArrowheads="1"/>
            </p:cNvSpPr>
            <p:nvPr/>
          </p:nvSpPr>
          <p:spPr bwMode="auto">
            <a:xfrm>
              <a:off x="4720" y="1680"/>
              <a:ext cx="705" cy="168"/>
            </a:xfrm>
            <a:prstGeom prst="rect">
              <a:avLst/>
            </a:prstGeom>
            <a:noFill/>
            <a:ln w="9525">
              <a:noFill/>
              <a:miter lim="800000"/>
              <a:headEnd/>
              <a:tailEnd/>
            </a:ln>
            <a:effectLst/>
          </p:spPr>
          <p:txBody>
            <a:bodyPr>
              <a:spAutoFit/>
            </a:bodyPr>
            <a:lstStyle/>
            <a:p>
              <a:pPr algn="ctr">
                <a:lnSpc>
                  <a:spcPct val="82000"/>
                </a:lnSpc>
                <a:spcBef>
                  <a:spcPct val="50000"/>
                </a:spcBef>
                <a:buClr>
                  <a:srgbClr val="000000"/>
                </a:buClr>
                <a:buSzPct val="100000"/>
                <a:buFont typeface="Times New Roman" pitchFamily="18" charset="0"/>
                <a:buNone/>
              </a:pPr>
              <a:r>
                <a:rPr lang="en-US" sz="1400">
                  <a:latin typeface="Trebuchet MS" pitchFamily="34" charset="0"/>
                </a:rPr>
                <a:t>satisfactory</a:t>
              </a:r>
            </a:p>
          </p:txBody>
        </p:sp>
        <p:sp>
          <p:nvSpPr>
            <p:cNvPr id="280616" name="Line 40"/>
            <p:cNvSpPr>
              <a:spLocks noChangeShapeType="1"/>
            </p:cNvSpPr>
            <p:nvPr/>
          </p:nvSpPr>
          <p:spPr bwMode="auto">
            <a:xfrm>
              <a:off x="5072" y="2640"/>
              <a:ext cx="0" cy="480"/>
            </a:xfrm>
            <a:prstGeom prst="line">
              <a:avLst/>
            </a:prstGeom>
            <a:noFill/>
            <a:ln w="9525">
              <a:solidFill>
                <a:schemeClr val="tx1"/>
              </a:solidFill>
              <a:round/>
              <a:headEnd type="triangle" w="med" len="med"/>
              <a:tailEnd/>
            </a:ln>
            <a:effectLst/>
          </p:spPr>
          <p:txBody>
            <a:bodyPr/>
            <a:lstStyle/>
            <a:p>
              <a:endParaRPr lang="en-US"/>
            </a:p>
          </p:txBody>
        </p:sp>
        <p:sp>
          <p:nvSpPr>
            <p:cNvPr id="280617" name="Line 41"/>
            <p:cNvSpPr>
              <a:spLocks noChangeShapeType="1"/>
            </p:cNvSpPr>
            <p:nvPr/>
          </p:nvSpPr>
          <p:spPr bwMode="auto">
            <a:xfrm>
              <a:off x="5072" y="3304"/>
              <a:ext cx="0" cy="480"/>
            </a:xfrm>
            <a:prstGeom prst="line">
              <a:avLst/>
            </a:prstGeom>
            <a:noFill/>
            <a:ln w="9525">
              <a:solidFill>
                <a:schemeClr val="tx1"/>
              </a:solidFill>
              <a:round/>
              <a:headEnd type="triangle" w="med" len="med"/>
              <a:tailEnd/>
            </a:ln>
            <a:effectLst/>
          </p:spPr>
          <p:txBody>
            <a:bodyPr/>
            <a:lstStyle/>
            <a:p>
              <a:endParaRPr lang="en-US"/>
            </a:p>
          </p:txBody>
        </p:sp>
        <p:sp>
          <p:nvSpPr>
            <p:cNvPr id="280618" name="Text Box 42"/>
            <p:cNvSpPr txBox="1">
              <a:spLocks noChangeArrowheads="1"/>
            </p:cNvSpPr>
            <p:nvPr/>
          </p:nvSpPr>
          <p:spPr bwMode="auto">
            <a:xfrm>
              <a:off x="4656" y="3136"/>
              <a:ext cx="832" cy="168"/>
            </a:xfrm>
            <a:prstGeom prst="rect">
              <a:avLst/>
            </a:prstGeom>
            <a:noFill/>
            <a:ln w="9525">
              <a:noFill/>
              <a:miter lim="800000"/>
              <a:headEnd/>
              <a:tailEnd/>
            </a:ln>
            <a:effectLst/>
          </p:spPr>
          <p:txBody>
            <a:bodyPr>
              <a:spAutoFit/>
            </a:bodyPr>
            <a:lstStyle/>
            <a:p>
              <a:pPr algn="ctr">
                <a:lnSpc>
                  <a:spcPct val="82000"/>
                </a:lnSpc>
                <a:spcBef>
                  <a:spcPct val="50000"/>
                </a:spcBef>
                <a:buClr>
                  <a:srgbClr val="000000"/>
                </a:buClr>
                <a:buSzPct val="100000"/>
                <a:buFont typeface="Times New Roman" pitchFamily="18" charset="0"/>
                <a:buNone/>
              </a:pPr>
              <a:r>
                <a:rPr lang="en-US" sz="1400">
                  <a:latin typeface="Trebuchet MS" pitchFamily="34" charset="0"/>
                </a:rPr>
                <a:t>unsatisfactory</a:t>
              </a:r>
            </a:p>
          </p:txBody>
        </p:sp>
        <p:sp>
          <p:nvSpPr>
            <p:cNvPr id="280619" name="Line 43"/>
            <p:cNvSpPr>
              <a:spLocks noChangeShapeType="1"/>
            </p:cNvSpPr>
            <p:nvPr/>
          </p:nvSpPr>
          <p:spPr bwMode="auto">
            <a:xfrm>
              <a:off x="4976" y="3792"/>
              <a:ext cx="192" cy="0"/>
            </a:xfrm>
            <a:prstGeom prst="line">
              <a:avLst/>
            </a:prstGeom>
            <a:noFill/>
            <a:ln w="9525">
              <a:solidFill>
                <a:schemeClr val="tx1"/>
              </a:solidFill>
              <a:round/>
              <a:headEnd/>
              <a:tailEnd/>
            </a:ln>
            <a:effectLst/>
          </p:spPr>
          <p:txBody>
            <a:bodyPr/>
            <a:lstStyle/>
            <a:p>
              <a:endParaRPr lang="en-US"/>
            </a:p>
          </p:txBody>
        </p:sp>
        <p:sp>
          <p:nvSpPr>
            <p:cNvPr id="280620" name="Text Box 44"/>
            <p:cNvSpPr txBox="1">
              <a:spLocks noChangeArrowheads="1"/>
            </p:cNvSpPr>
            <p:nvPr/>
          </p:nvSpPr>
          <p:spPr bwMode="auto">
            <a:xfrm>
              <a:off x="576" y="3792"/>
              <a:ext cx="832" cy="168"/>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400">
                  <a:latin typeface="Trebuchet MS" pitchFamily="34" charset="0"/>
                </a:rPr>
                <a:t>scale</a:t>
              </a:r>
            </a:p>
          </p:txBody>
        </p:sp>
        <p:sp>
          <p:nvSpPr>
            <p:cNvPr id="280621" name="Text Box 45"/>
            <p:cNvSpPr txBox="1">
              <a:spLocks noChangeArrowheads="1"/>
            </p:cNvSpPr>
            <p:nvPr/>
          </p:nvSpPr>
          <p:spPr bwMode="auto">
            <a:xfrm>
              <a:off x="3072" y="3792"/>
              <a:ext cx="1008" cy="168"/>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400">
                  <a:latin typeface="Trebuchet MS" pitchFamily="34" charset="0"/>
                </a:rPr>
                <a:t>evaluation level</a:t>
              </a:r>
            </a:p>
          </p:txBody>
        </p:sp>
      </p:grpSp>
    </p:spTree>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p:cNvSpPr>
          <p:nvPr>
            <p:ph type="title"/>
          </p:nvPr>
        </p:nvSpPr>
        <p:spPr>
          <a:xfrm>
            <a:off x="152400" y="152400"/>
            <a:ext cx="8223250" cy="1141413"/>
          </a:xfrm>
          <a:noFill/>
          <a:ln/>
        </p:spPr>
        <p:txBody>
          <a:bodyPr/>
          <a:lstStyle/>
          <a:p>
            <a:r>
              <a:rPr lang="en-US"/>
              <a:t>Summary</a:t>
            </a:r>
          </a:p>
        </p:txBody>
      </p:sp>
      <p:sp>
        <p:nvSpPr>
          <p:cNvPr id="282627" name="Rectangle 3"/>
          <p:cNvSpPr>
            <a:spLocks noGrp="1"/>
          </p:cNvSpPr>
          <p:nvPr>
            <p:ph type="body" idx="1"/>
          </p:nvPr>
        </p:nvSpPr>
        <p:spPr>
          <a:xfrm>
            <a:off x="228600" y="965200"/>
            <a:ext cx="8686800" cy="5410200"/>
          </a:xfrm>
          <a:noFill/>
          <a:ln/>
        </p:spPr>
        <p:txBody>
          <a:bodyPr>
            <a:normAutofit fontScale="85000" lnSpcReduction="10000"/>
          </a:bodyPr>
          <a:lstStyle/>
          <a:p>
            <a:pPr algn="just">
              <a:lnSpc>
                <a:spcPct val="112000"/>
              </a:lnSpc>
            </a:pPr>
            <a:endParaRPr lang="en-US" sz="1700">
              <a:latin typeface="Arial" pitchFamily="34" charset="0"/>
            </a:endParaRPr>
          </a:p>
          <a:p>
            <a:pPr algn="just">
              <a:lnSpc>
                <a:spcPct val="112000"/>
              </a:lnSpc>
            </a:pPr>
            <a:r>
              <a:rPr lang="en-US"/>
              <a:t>Test schedule does not gets implemented itself</a:t>
            </a:r>
          </a:p>
          <a:p>
            <a:pPr algn="just">
              <a:lnSpc>
                <a:spcPct val="112000"/>
              </a:lnSpc>
            </a:pPr>
            <a:r>
              <a:rPr lang="en-US"/>
              <a:t>Test managers should actively see to it that </a:t>
            </a:r>
            <a:br>
              <a:rPr lang="en-US"/>
            </a:br>
            <a:r>
              <a:rPr lang="en-US"/>
              <a:t>planned tasks are assigned to people</a:t>
            </a:r>
          </a:p>
          <a:p>
            <a:pPr algn="just">
              <a:lnSpc>
                <a:spcPct val="112000"/>
              </a:lnSpc>
            </a:pPr>
            <a:r>
              <a:rPr lang="en-US"/>
              <a:t>Test progress must be regularly monitored</a:t>
            </a:r>
          </a:p>
          <a:p>
            <a:pPr algn="just">
              <a:lnSpc>
                <a:spcPct val="112000"/>
              </a:lnSpc>
            </a:pPr>
            <a:r>
              <a:rPr lang="en-US"/>
              <a:t>During test cycle test manager must assess test </a:t>
            </a:r>
            <a:br>
              <a:rPr lang="en-US"/>
            </a:br>
            <a:r>
              <a:rPr lang="en-US"/>
              <a:t>progress and test results and use them as control values</a:t>
            </a:r>
          </a:p>
          <a:p>
            <a:pPr algn="just">
              <a:lnSpc>
                <a:spcPct val="112000"/>
              </a:lnSpc>
            </a:pPr>
            <a:r>
              <a:rPr lang="en-US"/>
              <a:t>If test progress is unsatisfactory, additional testing </a:t>
            </a:r>
            <a:br>
              <a:rPr lang="en-US"/>
            </a:br>
            <a:r>
              <a:rPr lang="en-US"/>
              <a:t>resources may be employed</a:t>
            </a:r>
          </a:p>
          <a:p>
            <a:pPr algn="just">
              <a:lnSpc>
                <a:spcPct val="112000"/>
              </a:lnSpc>
            </a:pPr>
            <a:r>
              <a:rPr lang="en-US"/>
              <a:t>Depending on the number and criticality of detected </a:t>
            </a:r>
            <a:br>
              <a:rPr lang="en-US"/>
            </a:br>
            <a:r>
              <a:rPr lang="en-US"/>
              <a:t>defects, the focus of testing may need to be changed</a:t>
            </a:r>
          </a:p>
        </p:txBody>
      </p:sp>
    </p:spTree>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body" idx="1"/>
          </p:nvPr>
        </p:nvSpPr>
        <p:spPr>
          <a:xfrm>
            <a:off x="311150" y="1066800"/>
            <a:ext cx="8528050" cy="5334000"/>
          </a:xfrm>
          <a:noFill/>
          <a:ln/>
        </p:spPr>
        <p:txBody>
          <a:bodyPr>
            <a:normAutofit fontScale="85000" lnSpcReduction="10000"/>
          </a:bodyPr>
          <a:lstStyle/>
          <a:p>
            <a:pPr algn="just">
              <a:lnSpc>
                <a:spcPct val="122000"/>
              </a:lnSpc>
            </a:pPr>
            <a:endParaRPr lang="en-US" sz="1700">
              <a:latin typeface="Trebuchet MS" pitchFamily="34" charset="0"/>
            </a:endParaRPr>
          </a:p>
          <a:p>
            <a:pPr algn="just">
              <a:lnSpc>
                <a:spcPct val="122000"/>
              </a:lnSpc>
            </a:pPr>
            <a:r>
              <a:rPr lang="en-US"/>
              <a:t>If circumstances change fundamentally, test plan and </a:t>
            </a:r>
            <a:br>
              <a:rPr lang="en-US"/>
            </a:br>
            <a:r>
              <a:rPr lang="en-US"/>
              <a:t>further course of action  should get changed to </a:t>
            </a:r>
            <a:br>
              <a:rPr lang="en-US"/>
            </a:br>
            <a:r>
              <a:rPr lang="en-US"/>
              <a:t>adapt these changes</a:t>
            </a:r>
          </a:p>
          <a:p>
            <a:pPr algn="just">
              <a:lnSpc>
                <a:spcPct val="122000"/>
              </a:lnSpc>
            </a:pPr>
            <a:r>
              <a:rPr lang="en-US"/>
              <a:t>Due to spot check character of testing, test completion </a:t>
            </a:r>
            <a:br>
              <a:rPr lang="en-US"/>
            </a:br>
            <a:r>
              <a:rPr lang="en-US"/>
              <a:t>decision is always accompanied by uncertainty</a:t>
            </a:r>
          </a:p>
          <a:p>
            <a:pPr algn="just">
              <a:lnSpc>
                <a:spcPct val="122000"/>
              </a:lnSpc>
            </a:pPr>
            <a:r>
              <a:rPr lang="en-US"/>
              <a:t>Test exit criteria provide indicator by means of which </a:t>
            </a:r>
            <a:br>
              <a:rPr lang="en-US"/>
            </a:br>
            <a:r>
              <a:rPr lang="en-US"/>
              <a:t>decision may be supported to stop testing</a:t>
            </a:r>
          </a:p>
          <a:p>
            <a:pPr algn="just">
              <a:lnSpc>
                <a:spcPct val="122000"/>
              </a:lnSpc>
            </a:pPr>
            <a:r>
              <a:rPr lang="en-US"/>
              <a:t>The test manager must regularly use the test report </a:t>
            </a:r>
            <a:br>
              <a:rPr lang="en-US"/>
            </a:br>
            <a:r>
              <a:rPr lang="en-US"/>
              <a:t>to communicate information on test progress, </a:t>
            </a:r>
            <a:br>
              <a:rPr lang="en-US"/>
            </a:br>
            <a:r>
              <a:rPr lang="en-US"/>
              <a:t>product quality and control measures initiated by him</a:t>
            </a:r>
          </a:p>
        </p:txBody>
      </p:sp>
      <p:sp>
        <p:nvSpPr>
          <p:cNvPr id="284675" name="Rectangle 3"/>
          <p:cNvSpPr>
            <a:spLocks noGrp="1"/>
          </p:cNvSpPr>
          <p:nvPr>
            <p:ph type="title"/>
          </p:nvPr>
        </p:nvSpPr>
        <p:spPr>
          <a:xfrm>
            <a:off x="152400" y="152400"/>
            <a:ext cx="8223250" cy="1141413"/>
          </a:xfrm>
          <a:noFill/>
          <a:ln/>
        </p:spPr>
        <p:txBody>
          <a:bodyPr/>
          <a:lstStyle/>
          <a:p>
            <a:r>
              <a:rPr lang="en-US"/>
              <a:t>Summary</a:t>
            </a:r>
          </a:p>
        </p:txBody>
      </p:sp>
    </p:spTree>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Lean Methodologies in Testing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body" idx="1"/>
          </p:nvPr>
        </p:nvSpPr>
        <p:spPr>
          <a:xfrm>
            <a:off x="228600" y="1371600"/>
            <a:ext cx="8674100" cy="5257800"/>
          </a:xfrm>
          <a:ln/>
        </p:spPr>
        <p:txBody>
          <a:bodyPr lIns="0" tIns="0" rIns="0" bIns="0">
            <a:normAutofit/>
          </a:bodyPr>
          <a:lstStyle/>
          <a:p>
            <a:pPr marL="228600" indent="-228600">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Please refer to the following website:- </a:t>
            </a:r>
          </a:p>
          <a:p>
            <a:pPr marL="228600" indent="-228600">
              <a:lnSpc>
                <a:spcPct val="146000"/>
              </a:lnSpc>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---&gt; </a:t>
            </a:r>
            <a:r>
              <a:rPr lang="en-GB" sz="2800">
                <a:hlinkClick r:id="rId3"/>
              </a:rPr>
              <a:t>Lean Training Material</a:t>
            </a:r>
            <a:endParaRPr lang="en-GB" sz="2800"/>
          </a:p>
          <a:p>
            <a:pPr marL="228600" indent="-228600">
              <a:lnSpc>
                <a:spcPct val="146000"/>
              </a:lnSpc>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
        <p:nvSpPr>
          <p:cNvPr id="169987" name="Rectangle 3"/>
          <p:cNvSpPr>
            <a:spLocks noGrp="1" noChangeArrowheads="1"/>
          </p:cNvSpPr>
          <p:nvPr>
            <p:ph type="title"/>
          </p:nvPr>
        </p:nvSpPr>
        <p:spPr>
          <a:xfrm>
            <a:off x="228600" y="228600"/>
            <a:ext cx="7245350" cy="51911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Lean Methodologies in Testing</a:t>
            </a:r>
          </a:p>
        </p:txBody>
      </p:sp>
      <p:sp>
        <p:nvSpPr>
          <p:cNvPr id="169988"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Requirements Modeling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sz="2400"/>
              <a:t>Behavior Modeling</a:t>
            </a:r>
          </a:p>
          <a:p>
            <a:pPr lvl="1"/>
            <a:r>
              <a:rPr lang="en-US" sz="2400"/>
              <a:t>State Transition Modeling</a:t>
            </a:r>
          </a:p>
          <a:p>
            <a:pPr lvl="1"/>
            <a:r>
              <a:rPr lang="en-US" sz="2400"/>
              <a:t>Entity Modeling</a:t>
            </a:r>
          </a:p>
          <a:p>
            <a:pPr lvl="1"/>
            <a:r>
              <a:rPr lang="en-US" sz="2400"/>
              <a:t>UML Modeling</a:t>
            </a:r>
          </a:p>
          <a:p>
            <a:pPr lvl="1"/>
            <a:r>
              <a:rPr lang="en-US" sz="2400"/>
              <a:t>BPMN Modeling</a:t>
            </a:r>
            <a:endParaRPr lang="en-US"/>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Requirements Modeling</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1143000"/>
            <a:ext cx="8229600" cy="5029200"/>
          </a:xfrm>
        </p:spPr>
        <p:txBody>
          <a:bodyPr>
            <a:normAutofit fontScale="92500" lnSpcReduction="20000"/>
          </a:bodyPr>
          <a:lstStyle/>
          <a:p>
            <a:pPr lvl="1"/>
            <a:endParaRPr lang="en-US"/>
          </a:p>
          <a:p>
            <a:pPr lvl="1"/>
            <a:endParaRPr lang="en-US"/>
          </a:p>
          <a:p>
            <a:pPr lvl="1"/>
            <a:r>
              <a:rPr lang="en-US"/>
              <a:t>Requirements Modeling</a:t>
            </a:r>
          </a:p>
          <a:p>
            <a:pPr lvl="2"/>
            <a:r>
              <a:rPr lang="en-US"/>
              <a:t>Diagrammatic representation of Requirements</a:t>
            </a:r>
          </a:p>
          <a:p>
            <a:pPr lvl="2"/>
            <a:r>
              <a:rPr lang="en-US"/>
              <a:t>Easy to Visualize and review the Requirements</a:t>
            </a:r>
          </a:p>
          <a:p>
            <a:pPr lvl="2"/>
            <a:r>
              <a:rPr lang="en-US"/>
              <a:t>Useful for Knowledge Transfer and for training new resources in the project</a:t>
            </a:r>
          </a:p>
          <a:p>
            <a:pPr lvl="2"/>
            <a:r>
              <a:rPr lang="en-US"/>
              <a:t>Enables the analyst to ask the right questions to customer while capturing requirements</a:t>
            </a:r>
          </a:p>
          <a:p>
            <a:pPr lvl="1"/>
            <a:r>
              <a:rPr lang="en-US"/>
              <a:t>Types of Modeling </a:t>
            </a:r>
          </a:p>
          <a:p>
            <a:pPr lvl="2"/>
            <a:r>
              <a:rPr lang="en-US"/>
              <a:t>Entity Modeling</a:t>
            </a:r>
          </a:p>
          <a:p>
            <a:pPr lvl="3"/>
            <a:r>
              <a:rPr lang="en-US"/>
              <a:t>A Business entity is a set of fields/attributes that have a business relationship</a:t>
            </a:r>
          </a:p>
          <a:p>
            <a:pPr lvl="3"/>
            <a:r>
              <a:rPr lang="en-US"/>
              <a:t>Example – An order is a business entity</a:t>
            </a:r>
          </a:p>
          <a:p>
            <a:pPr lvl="3"/>
            <a:r>
              <a:rPr lang="en-US"/>
              <a:t>Business Entities can have One-to-one, Many-to-one or many-to-many relationships</a:t>
            </a:r>
          </a:p>
          <a:p>
            <a:pPr lvl="3"/>
            <a:r>
              <a:rPr lang="en-US"/>
              <a:t>Example – An Order Entity is associated with multiple line item entities</a:t>
            </a:r>
          </a:p>
          <a:p>
            <a:pPr lvl="3"/>
            <a:r>
              <a:rPr lang="en-US"/>
              <a:t>In an Entity Model, the relationship between various such entities in the application is captured and depicted </a:t>
            </a:r>
          </a:p>
          <a:p>
            <a:pPr lvl="3"/>
            <a:r>
              <a:rPr lang="en-US"/>
              <a:t>The operations performed on the entities are also depicted. For example, an order (entity) can have operations such as “Create”, “Modify” and “Delete” </a:t>
            </a:r>
          </a:p>
          <a:p>
            <a:pPr lvl="3"/>
            <a:r>
              <a:rPr lang="en-US"/>
              <a:t>Useful for deriving database design, application low level design and for preparing the test data</a:t>
            </a:r>
          </a:p>
          <a:p>
            <a:pPr lvl="2"/>
            <a:endParaRPr lang="en-US"/>
          </a:p>
          <a:p>
            <a:pPr lvl="2"/>
            <a:endParaRPr lang="en-US"/>
          </a:p>
          <a:p>
            <a:pPr lvl="2"/>
            <a:endParaRPr lang="en-US"/>
          </a:p>
          <a:p>
            <a:pPr lvl="1">
              <a:buNone/>
            </a:pPr>
            <a:r>
              <a:rPr lang="en-US"/>
              <a:t>	</a:t>
            </a:r>
          </a:p>
          <a:p>
            <a:endParaRPr lang="en-US"/>
          </a:p>
        </p:txBody>
      </p:sp>
      <p:sp>
        <p:nvSpPr>
          <p:cNvPr id="27651" name="Title 2"/>
          <p:cNvSpPr>
            <a:spLocks noGrp="1"/>
          </p:cNvSpPr>
          <p:nvPr>
            <p:ph type="title"/>
          </p:nvPr>
        </p:nvSpPr>
        <p:spPr/>
        <p:txBody>
          <a:bodyPr>
            <a:normAutofit/>
          </a:bodyPr>
          <a:lstStyle/>
          <a:p>
            <a:pPr lvl="0"/>
            <a:r>
              <a:rPr lang="en-US" b="1"/>
              <a:t>Requirements Elicitation</a:t>
            </a:r>
            <a:endParaRPr lang="en-US" sz="3600"/>
          </a:p>
        </p:txBody>
      </p:sp>
      <p:sp>
        <p:nvSpPr>
          <p:cNvPr id="4" name="Content Placeholder 1"/>
          <p:cNvSpPr txBox="1">
            <a:spLocks/>
          </p:cNvSpPr>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b="1" i="0" u="none" strike="noStrike" kern="1200" cap="none" spc="0" normalizeH="0" baseline="0" noProof="0">
                <a:ln>
                  <a:noFill/>
                </a:ln>
                <a:solidFill>
                  <a:schemeClr val="tx1"/>
                </a:solidFill>
                <a:effectLst/>
                <a:uLnTx/>
                <a:uFillTx/>
                <a:latin typeface="Gill Sans MT" pitchFamily="34" charset="0"/>
                <a:ea typeface="+mn-ea"/>
                <a:cs typeface="+mn-cs"/>
              </a:rPr>
              <a:t>Requirements Capturing Aids</a:t>
            </a:r>
          </a:p>
          <a:p>
            <a:pPr marL="800100" lvl="1" indent="-342900">
              <a:spcBef>
                <a:spcPct val="20000"/>
              </a:spcBef>
            </a:pPr>
            <a:endParaRPr lang="en-US">
              <a:latin typeface="Gill Sans MT" pitchFamily="34" charset="0"/>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1143000"/>
            <a:ext cx="8229600" cy="5029200"/>
          </a:xfrm>
        </p:spPr>
        <p:txBody>
          <a:bodyPr>
            <a:normAutofit lnSpcReduction="10000"/>
          </a:bodyPr>
          <a:lstStyle/>
          <a:p>
            <a:pPr lvl="1"/>
            <a:endParaRPr lang="en-US"/>
          </a:p>
          <a:p>
            <a:pPr lvl="1"/>
            <a:endParaRPr lang="en-US"/>
          </a:p>
          <a:p>
            <a:pPr lvl="1"/>
            <a:r>
              <a:rPr lang="en-US"/>
              <a:t>Types of Modeling </a:t>
            </a:r>
          </a:p>
          <a:p>
            <a:pPr lvl="2"/>
            <a:r>
              <a:rPr lang="en-US"/>
              <a:t>Behavior Modeling</a:t>
            </a:r>
          </a:p>
          <a:p>
            <a:pPr lvl="3"/>
            <a:r>
              <a:rPr lang="en-US"/>
              <a:t>Depicts the behavior of the system diagrammatically in the form of flows</a:t>
            </a:r>
          </a:p>
          <a:p>
            <a:pPr lvl="3"/>
            <a:r>
              <a:rPr lang="en-US"/>
              <a:t>Can be constructed using activity diagrams or sequence diagrams</a:t>
            </a:r>
          </a:p>
          <a:p>
            <a:pPr lvl="3"/>
            <a:r>
              <a:rPr lang="en-US"/>
              <a:t>Activity diagrams are graphical representations of workflows of stepwise activities and actions</a:t>
            </a:r>
          </a:p>
          <a:p>
            <a:pPr lvl="3"/>
            <a:r>
              <a:rPr lang="en-US"/>
              <a:t>Sequence diagrams are a kind of interaction diagrams that shows how processes operate with one another and in what order</a:t>
            </a:r>
          </a:p>
          <a:p>
            <a:pPr lvl="3"/>
            <a:r>
              <a:rPr lang="en-US"/>
              <a:t>Activity diagrams are more useful, from a tester’s perspective as they capture the flow of events/user actions and the system responses. This data is useful for constructing test cases</a:t>
            </a:r>
          </a:p>
          <a:p>
            <a:pPr lvl="2"/>
            <a:r>
              <a:rPr lang="en-US"/>
              <a:t>State Transition Modeling</a:t>
            </a:r>
          </a:p>
          <a:p>
            <a:pPr lvl="3"/>
            <a:r>
              <a:rPr lang="en-US"/>
              <a:t>Describes the various states that the application or entity can take, and the conditions for transition from one state to another</a:t>
            </a:r>
          </a:p>
          <a:p>
            <a:pPr lvl="3"/>
            <a:r>
              <a:rPr lang="en-US"/>
              <a:t>Applicability – Domains/Areas where a given entity can take on various states</a:t>
            </a:r>
          </a:p>
          <a:p>
            <a:pPr lvl="3"/>
            <a:r>
              <a:rPr lang="en-US"/>
              <a:t>Examples – Coin based Vending Machines, Mobile Testing, ATM Machines</a:t>
            </a:r>
          </a:p>
          <a:p>
            <a:pPr lvl="1">
              <a:buNone/>
            </a:pPr>
            <a:r>
              <a:rPr lang="en-US"/>
              <a:t>	</a:t>
            </a:r>
          </a:p>
          <a:p>
            <a:endParaRPr lang="en-US"/>
          </a:p>
        </p:txBody>
      </p:sp>
      <p:sp>
        <p:nvSpPr>
          <p:cNvPr id="27651" name="Title 2"/>
          <p:cNvSpPr>
            <a:spLocks noGrp="1"/>
          </p:cNvSpPr>
          <p:nvPr>
            <p:ph type="title"/>
          </p:nvPr>
        </p:nvSpPr>
        <p:spPr/>
        <p:txBody>
          <a:bodyPr>
            <a:normAutofit/>
          </a:bodyPr>
          <a:lstStyle/>
          <a:p>
            <a:pPr lvl="0"/>
            <a:r>
              <a:rPr lang="en-US" b="1"/>
              <a:t>Requirements Elicitation</a:t>
            </a:r>
            <a:endParaRPr lang="en-US" sz="3600"/>
          </a:p>
        </p:txBody>
      </p:sp>
      <p:sp>
        <p:nvSpPr>
          <p:cNvPr id="4" name="Content Placeholder 1"/>
          <p:cNvSpPr txBox="1">
            <a:spLocks/>
          </p:cNvSpPr>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b="1" i="0" u="none" strike="noStrike" kern="1200" cap="none" spc="0" normalizeH="0" baseline="0" noProof="0">
                <a:ln>
                  <a:noFill/>
                </a:ln>
                <a:solidFill>
                  <a:schemeClr val="tx1"/>
                </a:solidFill>
                <a:effectLst/>
                <a:uLnTx/>
                <a:uFillTx/>
                <a:latin typeface="Gill Sans MT" pitchFamily="34" charset="0"/>
                <a:ea typeface="+mn-ea"/>
                <a:cs typeface="+mn-cs"/>
              </a:rPr>
              <a:t>Requirements Capturing Aids</a:t>
            </a:r>
          </a:p>
          <a:p>
            <a:pPr marL="800100" lvl="1" indent="-342900">
              <a:spcBef>
                <a:spcPct val="20000"/>
              </a:spcBef>
            </a:pPr>
            <a:endParaRPr lang="en-US">
              <a:latin typeface="Gill Sans MT"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p:cNvSpPr>
          <p:nvPr>
            <p:ph type="title"/>
          </p:nvPr>
        </p:nvSpPr>
        <p:spPr>
          <a:xfrm>
            <a:off x="152400" y="152400"/>
            <a:ext cx="8686800" cy="685800"/>
          </a:xfrm>
          <a:noFill/>
          <a:ln/>
        </p:spPr>
        <p:txBody>
          <a:bodyPr/>
          <a:lstStyle/>
          <a:p>
            <a:r>
              <a:rPr lang="en-US" sz="2800"/>
              <a:t>Define Conceptual Test Cases to be Entered as a Test Script</a:t>
            </a:r>
          </a:p>
        </p:txBody>
      </p:sp>
      <p:sp>
        <p:nvSpPr>
          <p:cNvPr id="229379" name="Rectangle 3"/>
          <p:cNvSpPr>
            <a:spLocks noGrp="1"/>
          </p:cNvSpPr>
          <p:nvPr>
            <p:ph type="body" idx="1"/>
          </p:nvPr>
        </p:nvSpPr>
        <p:spPr>
          <a:xfrm>
            <a:off x="228600" y="1371600"/>
            <a:ext cx="8534400" cy="4876800"/>
          </a:xfrm>
          <a:noFill/>
          <a:ln/>
        </p:spPr>
        <p:txBody>
          <a:bodyPr>
            <a:normAutofit fontScale="92500"/>
          </a:bodyPr>
          <a:lstStyle/>
          <a:p>
            <a:pPr algn="just">
              <a:lnSpc>
                <a:spcPct val="142000"/>
              </a:lnSpc>
            </a:pPr>
            <a:r>
              <a:rPr lang="en-US"/>
              <a:t>A conceptual test script is a high-level description </a:t>
            </a:r>
            <a:br>
              <a:rPr lang="en-US"/>
            </a:br>
            <a:r>
              <a:rPr lang="en-US"/>
              <a:t>of the test objectives, not the specific test cases that </a:t>
            </a:r>
            <a:br>
              <a:rPr lang="en-US"/>
            </a:br>
            <a:r>
              <a:rPr lang="en-US"/>
              <a:t>will be entered during online testing</a:t>
            </a:r>
          </a:p>
          <a:p>
            <a:pPr algn="just">
              <a:lnSpc>
                <a:spcPct val="142000"/>
              </a:lnSpc>
            </a:pPr>
            <a:r>
              <a:rPr lang="en-US"/>
              <a:t>Table shows an example of developing test scripts </a:t>
            </a:r>
            <a:br>
              <a:rPr lang="en-US"/>
            </a:br>
            <a:r>
              <a:rPr lang="en-US"/>
              <a:t>for the data-validation function of a data entry </a:t>
            </a:r>
            <a:br>
              <a:rPr lang="en-US"/>
            </a:br>
            <a:r>
              <a:rPr lang="en-US"/>
              <a:t>software project</a:t>
            </a:r>
          </a:p>
          <a:p>
            <a:pPr>
              <a:lnSpc>
                <a:spcPct val="142000"/>
              </a:lnSpc>
            </a:pPr>
            <a:endParaRPr lang="en-US"/>
          </a:p>
        </p:txBody>
      </p:sp>
    </p:spTree>
  </p:cSld>
  <p:clrMapOvr>
    <a:masterClrMapping/>
  </p:clrMapOv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1143000"/>
            <a:ext cx="8229600" cy="5029200"/>
          </a:xfrm>
        </p:spPr>
        <p:txBody>
          <a:bodyPr/>
          <a:lstStyle/>
          <a:p>
            <a:pPr lvl="1"/>
            <a:endParaRPr lang="en-US"/>
          </a:p>
          <a:p>
            <a:pPr lvl="1"/>
            <a:endParaRPr lang="en-US"/>
          </a:p>
          <a:p>
            <a:pPr lvl="1"/>
            <a:r>
              <a:rPr lang="en-US"/>
              <a:t>Types of Modeling  Notations</a:t>
            </a:r>
          </a:p>
          <a:p>
            <a:pPr lvl="2"/>
            <a:r>
              <a:rPr lang="en-US"/>
              <a:t>UML Modeling</a:t>
            </a:r>
          </a:p>
          <a:p>
            <a:pPr lvl="3"/>
            <a:r>
              <a:rPr lang="en-US"/>
              <a:t>User first defines the Business Entities/Objects and their associated operations</a:t>
            </a:r>
          </a:p>
          <a:p>
            <a:pPr lvl="3"/>
            <a:r>
              <a:rPr lang="en-US"/>
              <a:t>These operations serve as building blocks while constructing flows</a:t>
            </a:r>
          </a:p>
          <a:p>
            <a:pPr lvl="3"/>
            <a:r>
              <a:rPr lang="en-US"/>
              <a:t>The benefits of reuse are exploited fully</a:t>
            </a:r>
          </a:p>
          <a:p>
            <a:pPr lvl="3"/>
            <a:r>
              <a:rPr lang="en-US"/>
              <a:t>Suited for Software Developers, Architects, Testers and Engineers who are more technical</a:t>
            </a:r>
          </a:p>
          <a:p>
            <a:pPr lvl="3"/>
            <a:r>
              <a:rPr lang="en-US"/>
              <a:t>More suited for Generating Implementation Code Templates and Test Cases </a:t>
            </a:r>
          </a:p>
          <a:p>
            <a:pPr lvl="3">
              <a:buNone/>
            </a:pPr>
            <a:endParaRPr lang="en-US"/>
          </a:p>
          <a:p>
            <a:pPr lvl="2"/>
            <a:r>
              <a:rPr lang="en-US"/>
              <a:t>BPMN Modeling</a:t>
            </a:r>
          </a:p>
          <a:p>
            <a:pPr lvl="3"/>
            <a:r>
              <a:rPr lang="en-US"/>
              <a:t>User models the flow directly without defining entities</a:t>
            </a:r>
          </a:p>
          <a:p>
            <a:pPr lvl="3"/>
            <a:r>
              <a:rPr lang="en-US"/>
              <a:t>Suitable for Business Analysts / Domain Experts</a:t>
            </a:r>
          </a:p>
          <a:p>
            <a:pPr lvl="3"/>
            <a:r>
              <a:rPr lang="en-US"/>
              <a:t>More suited for capturing business process flow level requirements</a:t>
            </a:r>
          </a:p>
          <a:p>
            <a:pPr lvl="3"/>
            <a:r>
              <a:rPr lang="en-US"/>
              <a:t>Reuse is not fully exploited</a:t>
            </a:r>
          </a:p>
          <a:p>
            <a:pPr lvl="3"/>
            <a:endParaRPr lang="en-US"/>
          </a:p>
          <a:p>
            <a:pPr lvl="1">
              <a:buNone/>
            </a:pPr>
            <a:r>
              <a:rPr lang="en-US"/>
              <a:t>	</a:t>
            </a:r>
          </a:p>
          <a:p>
            <a:endParaRPr lang="en-US"/>
          </a:p>
        </p:txBody>
      </p:sp>
      <p:sp>
        <p:nvSpPr>
          <p:cNvPr id="27651" name="Title 2"/>
          <p:cNvSpPr>
            <a:spLocks noGrp="1"/>
          </p:cNvSpPr>
          <p:nvPr>
            <p:ph type="title"/>
          </p:nvPr>
        </p:nvSpPr>
        <p:spPr/>
        <p:txBody>
          <a:bodyPr>
            <a:normAutofit/>
          </a:bodyPr>
          <a:lstStyle/>
          <a:p>
            <a:pPr lvl="0"/>
            <a:r>
              <a:rPr lang="en-US" b="1"/>
              <a:t>Requirements Elicitation</a:t>
            </a:r>
            <a:endParaRPr lang="en-US" sz="3600"/>
          </a:p>
        </p:txBody>
      </p:sp>
      <p:sp>
        <p:nvSpPr>
          <p:cNvPr id="4" name="Content Placeholder 1"/>
          <p:cNvSpPr txBox="1">
            <a:spLocks/>
          </p:cNvSpPr>
          <p:nvPr/>
        </p:nvSpPr>
        <p:spPr bwMode="auto">
          <a:xfrm>
            <a:off x="457200" y="1066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b="1" i="0" u="none" strike="noStrike" kern="1200" cap="none" spc="0" normalizeH="0" baseline="0" noProof="0">
                <a:ln>
                  <a:noFill/>
                </a:ln>
                <a:solidFill>
                  <a:schemeClr val="tx1"/>
                </a:solidFill>
                <a:effectLst/>
                <a:uLnTx/>
                <a:uFillTx/>
                <a:latin typeface="Gill Sans MT" pitchFamily="34" charset="0"/>
                <a:ea typeface="+mn-ea"/>
                <a:cs typeface="+mn-cs"/>
              </a:rPr>
              <a:t>Requirements Capturing Aids</a:t>
            </a:r>
          </a:p>
          <a:p>
            <a:pPr marL="800100" lvl="1" indent="-342900">
              <a:spcBef>
                <a:spcPct val="20000"/>
              </a:spcBef>
            </a:pPr>
            <a:endParaRPr lang="en-US">
              <a:latin typeface="Gill Sans MT" pitchFamily="34" charset="0"/>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Test Team Composition</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a:bodyPr>
          <a:lstStyle/>
          <a:p>
            <a:pPr marL="381000" indent="-381000">
              <a:buFont typeface="Arial" pitchFamily="34" charset="0"/>
              <a:buNone/>
            </a:pPr>
            <a:r>
              <a:rPr lang="en-US"/>
              <a:t>Topics Covered in this lesson are:	</a:t>
            </a:r>
          </a:p>
          <a:p>
            <a:pPr lvl="1"/>
            <a:r>
              <a:rPr lang="en-US" sz="2400"/>
              <a:t>Team Composition Objectives</a:t>
            </a:r>
            <a:endParaRPr lang="en-US" sz="3600"/>
          </a:p>
          <a:p>
            <a:pPr lvl="1"/>
            <a:r>
              <a:rPr lang="en-US" sz="2400"/>
              <a:t>Individual Skills</a:t>
            </a:r>
            <a:endParaRPr lang="en-US" sz="3600"/>
          </a:p>
          <a:p>
            <a:pPr lvl="1"/>
            <a:r>
              <a:rPr lang="en-US" sz="2400"/>
              <a:t>Test Manager</a:t>
            </a:r>
            <a:endParaRPr lang="en-US" sz="3600"/>
          </a:p>
          <a:p>
            <a:pPr lvl="1"/>
            <a:r>
              <a:rPr lang="en-US" sz="2400"/>
              <a:t>Test Analyst</a:t>
            </a:r>
            <a:endParaRPr lang="en-US" sz="3600"/>
          </a:p>
          <a:p>
            <a:pPr lvl="1"/>
            <a:r>
              <a:rPr lang="en-US" sz="2400"/>
              <a:t>Tester</a:t>
            </a:r>
            <a:endParaRPr lang="en-US" sz="3600"/>
          </a:p>
          <a:p>
            <a:pPr lvl="1"/>
            <a:r>
              <a:rPr lang="en-US" sz="2400"/>
              <a:t>Automation Specialist</a:t>
            </a:r>
          </a:p>
          <a:p>
            <a:pPr lvl="1"/>
            <a:r>
              <a:rPr lang="en-US" sz="3600"/>
              <a:t> </a:t>
            </a:r>
            <a:r>
              <a:rPr lang="en-US" sz="2400"/>
              <a:t>Attitudes and Competencies of a successful tester </a:t>
            </a:r>
          </a:p>
        </p:txBody>
      </p:sp>
      <p:sp>
        <p:nvSpPr>
          <p:cNvPr id="27651" name="Title 7"/>
          <p:cNvSpPr>
            <a:spLocks noGrp="1"/>
          </p:cNvSpPr>
          <p:nvPr>
            <p:ph type="title" idx="4294967295"/>
          </p:nvPr>
        </p:nvSpPr>
        <p:spPr>
          <a:xfrm>
            <a:off x="-6350" y="152400"/>
            <a:ext cx="7562850" cy="914400"/>
          </a:xfrm>
        </p:spPr>
        <p:txBody>
          <a:bodyPr/>
          <a:lstStyle/>
          <a:p>
            <a:r>
              <a:rPr lang="en-US" sz="2800" b="1"/>
              <a:t>Test Team Composition</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152400" y="152400"/>
            <a:ext cx="8153400" cy="581025"/>
          </a:xfrm>
          <a:ln/>
        </p:spPr>
        <p:txBody>
          <a:bodyPr lIns="45720" tIns="46800" rIns="45720" bIns="46800" anchor="t">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Team Composition - Objectives</a:t>
            </a:r>
          </a:p>
        </p:txBody>
      </p:sp>
      <p:sp>
        <p:nvSpPr>
          <p:cNvPr id="92163" name="Rectangle 3"/>
          <p:cNvSpPr>
            <a:spLocks noGrp="1"/>
          </p:cNvSpPr>
          <p:nvPr>
            <p:ph type="body" idx="1"/>
          </p:nvPr>
        </p:nvSpPr>
        <p:spPr>
          <a:xfrm>
            <a:off x="304800" y="1295400"/>
            <a:ext cx="8682038" cy="4800600"/>
          </a:xfrm>
          <a:ln/>
        </p:spPr>
        <p:txBody>
          <a:bodyPr lIns="0" tIns="0" rIns="0" bIns="0">
            <a:normAutofit fontScale="77500" lnSpcReduction="20000"/>
          </a:bodyPr>
          <a:lstStyle/>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Professional and Social Competencies expected out of testers</a:t>
            </a:r>
          </a:p>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Point out factors critical to a successful test team</a:t>
            </a:r>
          </a:p>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Individual Skills </a:t>
            </a:r>
          </a:p>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Functional Team roles</a:t>
            </a:r>
          </a:p>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The Communication Factor</a:t>
            </a:r>
          </a:p>
          <a:p>
            <a:pPr marL="223838" indent="-223838" algn="just">
              <a:lnSpc>
                <a:spcPct val="183000"/>
              </a:lnSpc>
              <a:tabLst>
                <a:tab pos="223838"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Lst>
            </a:pPr>
            <a:r>
              <a:rPr lang="en-GB"/>
              <a:t>The Motivation Factor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147638" y="268288"/>
            <a:ext cx="7245350" cy="60007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Individual Skills</a:t>
            </a:r>
          </a:p>
        </p:txBody>
      </p:sp>
      <p:sp>
        <p:nvSpPr>
          <p:cNvPr id="94211" name="Rectangle 3"/>
          <p:cNvSpPr>
            <a:spLocks noGrp="1"/>
          </p:cNvSpPr>
          <p:nvPr>
            <p:ph type="body" idx="1"/>
          </p:nvPr>
        </p:nvSpPr>
        <p:spPr>
          <a:xfrm>
            <a:off x="228600" y="1447800"/>
            <a:ext cx="8674100" cy="4981575"/>
          </a:xfrm>
          <a:ln/>
        </p:spPr>
        <p:txBody>
          <a:bodyPr lIns="0" tIns="0" rIns="0" bIns="0">
            <a:normAutofit fontScale="92500"/>
          </a:bodyPr>
          <a:lstStyle/>
          <a:p>
            <a:pPr marL="228600" indent="-228600">
              <a:lnSpc>
                <a:spcPct val="1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capability to test software can be obtained through experience or training in different work areas:</a:t>
            </a:r>
          </a:p>
          <a:p>
            <a:pPr marL="685800" lvl="1" indent="-228600" algn="just">
              <a:lnSpc>
                <a:spcPct val="1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Through the use of software systems</a:t>
            </a:r>
          </a:p>
          <a:p>
            <a:pPr marL="685800" lvl="1" indent="-228600" algn="just">
              <a:lnSpc>
                <a:spcPct val="1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Through activities in software development</a:t>
            </a:r>
          </a:p>
          <a:p>
            <a:pPr marL="685800" lvl="1" indent="-228600" algn="just">
              <a:lnSpc>
                <a:spcPct val="1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Through activities in software testing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155575" y="296863"/>
            <a:ext cx="7245350" cy="60166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Manager</a:t>
            </a:r>
          </a:p>
        </p:txBody>
      </p:sp>
      <p:sp>
        <p:nvSpPr>
          <p:cNvPr id="96259" name="Rectangle 3"/>
          <p:cNvSpPr>
            <a:spLocks noGrp="1"/>
          </p:cNvSpPr>
          <p:nvPr>
            <p:ph type="body" idx="1"/>
          </p:nvPr>
        </p:nvSpPr>
        <p:spPr>
          <a:xfrm>
            <a:off x="152400" y="1219200"/>
            <a:ext cx="8674100" cy="4981575"/>
          </a:xfrm>
          <a:ln/>
        </p:spPr>
        <p:txBody>
          <a:bodyPr lIns="0" tIns="0" rIns="0" bIns="0">
            <a:normAutofit fontScale="77500" lnSpcReduction="20000"/>
          </a:bodyPr>
          <a:lstStyle/>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Manages the test organization</a:t>
            </a:r>
          </a:p>
          <a:p>
            <a:pPr marL="228600" indent="-228600" algn="just">
              <a:lnSpc>
                <a:spcPct val="146000"/>
              </a:lnSpc>
              <a:spcBef>
                <a:spcPts val="105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Develops a test strategy in consultation with the development </a:t>
            </a:r>
            <a:br>
              <a:rPr lang="en-GB">
                <a:cs typeface="Times New Roman" pitchFamily="18" charset="0"/>
              </a:rPr>
            </a:br>
            <a:r>
              <a:rPr lang="en-GB">
                <a:cs typeface="Times New Roman" pitchFamily="18" charset="0"/>
              </a:rPr>
              <a:t>leads, customer</a:t>
            </a:r>
          </a:p>
          <a:p>
            <a:pPr marL="228600" indent="-228600" algn="just">
              <a:lnSpc>
                <a:spcPct val="146000"/>
              </a:lnSpc>
              <a:spcBef>
                <a:spcPts val="105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Scopes and estimates the test effort </a:t>
            </a:r>
          </a:p>
          <a:p>
            <a:pPr marL="228600" indent="-228600" algn="just">
              <a:lnSpc>
                <a:spcPct val="146000"/>
              </a:lnSpc>
              <a:spcBef>
                <a:spcPts val="105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Develops a detailed test plan to direct and control all testing activities</a:t>
            </a:r>
          </a:p>
          <a:p>
            <a:pPr marL="228600" indent="-228600" algn="just">
              <a:lnSpc>
                <a:spcPct val="146000"/>
              </a:lnSpc>
              <a:spcBef>
                <a:spcPts val="105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Plans for training requirements, tool procurement needs in </a:t>
            </a:r>
            <a:br>
              <a:rPr lang="en-GB">
                <a:cs typeface="Times New Roman" pitchFamily="18" charset="0"/>
              </a:rPr>
            </a:br>
            <a:r>
              <a:rPr lang="en-GB">
                <a:cs typeface="Times New Roman" pitchFamily="18" charset="0"/>
              </a:rPr>
              <a:t>association with project manager/ senior management</a:t>
            </a:r>
          </a:p>
        </p:txBody>
      </p:sp>
      <p:sp>
        <p:nvSpPr>
          <p:cNvPr id="9626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body" idx="1"/>
          </p:nvPr>
        </p:nvSpPr>
        <p:spPr>
          <a:xfrm>
            <a:off x="228600" y="1371600"/>
            <a:ext cx="8674100" cy="4114800"/>
          </a:xfrm>
          <a:ln/>
        </p:spPr>
        <p:txBody>
          <a:bodyPr lIns="0" tIns="0" rIns="0" bIns="0">
            <a:normAutofit fontScale="77500" lnSpcReduction="20000"/>
          </a:bodyPr>
          <a:lstStyle/>
          <a:p>
            <a:pPr marL="228600" indent="-228600">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Decides on choice of automated tools in collaboration with testers</a:t>
            </a:r>
          </a:p>
          <a:p>
            <a:pPr marL="228600" indent="-228600" algn="just">
              <a:lnSpc>
                <a:spcPct val="13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Involved in selection of tools and test personnel</a:t>
            </a:r>
          </a:p>
          <a:p>
            <a:pPr marL="228600" indent="-228600" algn="just">
              <a:lnSpc>
                <a:spcPct val="13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Supports Sr. management in determining policies and </a:t>
            </a:r>
            <a:br>
              <a:rPr lang="en-GB">
                <a:cs typeface="Times New Roman" pitchFamily="18" charset="0"/>
              </a:rPr>
            </a:br>
            <a:r>
              <a:rPr lang="en-GB">
                <a:cs typeface="Times New Roman" pitchFamily="18" charset="0"/>
              </a:rPr>
              <a:t>strategy for test function</a:t>
            </a:r>
          </a:p>
          <a:p>
            <a:pPr marL="228600" indent="-228600" algn="just">
              <a:lnSpc>
                <a:spcPct val="13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Develops appropriate escalation mechanisms to mitigate risks</a:t>
            </a:r>
          </a:p>
          <a:p>
            <a:pPr marL="228600" indent="-228600" algn="just">
              <a:lnSpc>
                <a:spcPct val="13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Times New Roman" pitchFamily="18" charset="0"/>
              </a:rPr>
              <a:t>Maintains an oversight over the QC/QA activities in the project </a:t>
            </a:r>
          </a:p>
          <a:p>
            <a:pPr marL="228600" indent="-228600" algn="just">
              <a:lnSpc>
                <a:spcPct val="13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cs typeface="Times New Roman" pitchFamily="18" charset="0"/>
            </a:endParaRPr>
          </a:p>
        </p:txBody>
      </p:sp>
      <p:sp>
        <p:nvSpPr>
          <p:cNvPr id="98307" name="Rectangle 3"/>
          <p:cNvSpPr>
            <a:spLocks noGrp="1" noChangeArrowheads="1"/>
          </p:cNvSpPr>
          <p:nvPr>
            <p:ph type="title"/>
          </p:nvPr>
        </p:nvSpPr>
        <p:spPr>
          <a:xfrm>
            <a:off x="152400" y="0"/>
            <a:ext cx="7245350" cy="60166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Manager</a:t>
            </a:r>
          </a:p>
        </p:txBody>
      </p:sp>
      <p:sp>
        <p:nvSpPr>
          <p:cNvPr id="98308"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Analyst</a:t>
            </a:r>
          </a:p>
        </p:txBody>
      </p:sp>
      <p:sp>
        <p:nvSpPr>
          <p:cNvPr id="100355" name="Rectangle 3"/>
          <p:cNvSpPr>
            <a:spLocks noGrp="1"/>
          </p:cNvSpPr>
          <p:nvPr>
            <p:ph type="body" idx="1"/>
          </p:nvPr>
        </p:nvSpPr>
        <p:spPr>
          <a:xfrm>
            <a:off x="228600" y="1219200"/>
            <a:ext cx="8674100" cy="4981575"/>
          </a:xfrm>
          <a:ln/>
        </p:spPr>
        <p:txBody>
          <a:bodyPr lIns="0" tIns="0" rIns="0" bIns="0">
            <a:normAutofit lnSpcReduction="10000"/>
          </a:bodyPr>
          <a:lstStyle/>
          <a:p>
            <a:pPr marL="228600" indent="-228600">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Understands the application domain, customer, end-user and environment</a:t>
            </a:r>
          </a:p>
          <a:p>
            <a:pPr marL="228600" indent="-228600" algn="just">
              <a:lnSpc>
                <a:spcPct val="16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Develops test cases design based on the test strategy and plan</a:t>
            </a:r>
          </a:p>
          <a:p>
            <a:pPr marL="228600" indent="-228600" algn="just">
              <a:lnSpc>
                <a:spcPct val="16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Refines and maintains the test cases as the application evolves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Tester</a:t>
            </a:r>
          </a:p>
        </p:txBody>
      </p:sp>
      <p:sp>
        <p:nvSpPr>
          <p:cNvPr id="102403" name="Text Box 3"/>
          <p:cNvSpPr txBox="1">
            <a:spLocks noChangeArrowheads="1"/>
          </p:cNvSpPr>
          <p:nvPr/>
        </p:nvSpPr>
        <p:spPr bwMode="auto">
          <a:xfrm>
            <a:off x="152400" y="1447800"/>
            <a:ext cx="8812213" cy="48006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63000"/>
              </a:lnSpc>
              <a:spcBef>
                <a:spcPts val="1050"/>
              </a:spcBef>
              <a:buClr>
                <a:srgbClr val="000000"/>
              </a:buClr>
              <a:buSzPct val="45000"/>
              <a:buFont typeface="StarSymbol"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Understand the test unit and related test cases </a:t>
            </a:r>
          </a:p>
          <a:p>
            <a:pPr marL="333375" lvl="1" indent="-333375" algn="just" defTabSz="457200" eaLnBrk="0" hangingPunct="0">
              <a:lnSpc>
                <a:spcPct val="163000"/>
              </a:lnSpc>
              <a:spcBef>
                <a:spcPts val="1050"/>
              </a:spcBef>
              <a:buClr>
                <a:srgbClr val="000000"/>
              </a:buClr>
              <a:buSzPct val="45000"/>
              <a:buFont typeface="StarSymbol"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Executes the test cases and records the execution details </a:t>
            </a:r>
          </a:p>
          <a:p>
            <a:pPr marL="333375" lvl="1" indent="-333375" algn="just" defTabSz="457200" eaLnBrk="0" hangingPunct="0">
              <a:lnSpc>
                <a:spcPct val="163000"/>
              </a:lnSpc>
              <a:spcBef>
                <a:spcPts val="1050"/>
              </a:spcBef>
              <a:buClr>
                <a:srgbClr val="000000"/>
              </a:buClr>
              <a:buSzPct val="45000"/>
              <a:buFont typeface="StarSymbol"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Records the defect details and communicates to the developer</a:t>
            </a:r>
          </a:p>
          <a:p>
            <a:pPr marL="333375" lvl="1" indent="-333375" algn="just" defTabSz="457200" eaLnBrk="0" hangingPunct="0">
              <a:lnSpc>
                <a:spcPct val="163000"/>
              </a:lnSpc>
              <a:spcBef>
                <a:spcPts val="1050"/>
              </a:spcBef>
              <a:buClr>
                <a:srgbClr val="000000"/>
              </a:buClr>
              <a:buSzPct val="45000"/>
              <a:buFont typeface="StarSymbol"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Tracks the defects and brings it to closure/resolution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Automation Specialist</a:t>
            </a:r>
          </a:p>
        </p:txBody>
      </p:sp>
      <p:sp>
        <p:nvSpPr>
          <p:cNvPr id="104451" name="Rectangle 3"/>
          <p:cNvSpPr>
            <a:spLocks noGrp="1"/>
          </p:cNvSpPr>
          <p:nvPr>
            <p:ph type="body" idx="1"/>
          </p:nvPr>
        </p:nvSpPr>
        <p:spPr>
          <a:xfrm>
            <a:off x="228600" y="1371600"/>
            <a:ext cx="8674100" cy="5210175"/>
          </a:xfrm>
          <a:ln/>
        </p:spPr>
        <p:txBody>
          <a:bodyPr lIns="0" tIns="0" rIns="0" bIns="0">
            <a:normAutofit fontScale="92500" lnSpcReduction="20000"/>
          </a:bodyPr>
          <a:lstStyle/>
          <a:p>
            <a:pPr marL="228600" indent="-228600" algn="just">
              <a:lnSpc>
                <a:spcPct val="14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Involved in the selection and deployment of test tools</a:t>
            </a:r>
          </a:p>
          <a:p>
            <a:pPr marL="228600" indent="-228600" algn="just">
              <a:lnSpc>
                <a:spcPct val="14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Supports the test manager in devising a test strategy </a:t>
            </a:r>
            <a:br>
              <a:rPr lang="en-GB"/>
            </a:br>
            <a:r>
              <a:rPr lang="en-GB"/>
              <a:t>with automation</a:t>
            </a:r>
          </a:p>
          <a:p>
            <a:pPr marL="228600" indent="-228600" algn="just">
              <a:lnSpc>
                <a:spcPct val="14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Supports the team in translating the test cases into </a:t>
            </a:r>
            <a:br>
              <a:rPr lang="en-GB"/>
            </a:br>
            <a:r>
              <a:rPr lang="en-GB"/>
              <a:t>automation scripts</a:t>
            </a:r>
          </a:p>
          <a:p>
            <a:pPr marL="228600" indent="-228600" algn="just">
              <a:lnSpc>
                <a:spcPct val="14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Helps build effective test suites for regression testing</a:t>
            </a:r>
          </a:p>
          <a:p>
            <a:pPr marL="228600" indent="-228600" algn="just">
              <a:lnSpc>
                <a:spcPct val="14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Helps set-up the environment to conduct load/stress testing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0" y="304800"/>
            <a:ext cx="8305800" cy="442913"/>
          </a:xfrm>
          <a:prstGeom prst="rect">
            <a:avLst/>
          </a:prstGeom>
          <a:noFill/>
          <a:ln w="9525">
            <a:noFill/>
            <a:miter lim="800000"/>
            <a:headEnd/>
            <a:tailEnd/>
          </a:ln>
          <a:effectLst/>
        </p:spPr>
        <p:txBody>
          <a:bodyPr>
            <a:spAutoFit/>
          </a:bodyPr>
          <a:lstStyle/>
          <a:p>
            <a:pPr>
              <a:lnSpc>
                <a:spcPct val="82000"/>
              </a:lnSpc>
              <a:buClr>
                <a:srgbClr val="000000"/>
              </a:buClr>
              <a:buSzPct val="100000"/>
              <a:buFont typeface="Times New Roman" pitchFamily="18" charset="0"/>
              <a:buNone/>
            </a:pPr>
            <a:r>
              <a:rPr lang="en-US" sz="2800">
                <a:latin typeface="Gill Sans MT" pitchFamily="34" charset="0"/>
              </a:rPr>
              <a:t>Test Script Example for a Data Validation Function</a:t>
            </a:r>
          </a:p>
        </p:txBody>
      </p:sp>
      <p:pic>
        <p:nvPicPr>
          <p:cNvPr id="231427" name="Picture 3"/>
          <p:cNvPicPr>
            <a:picLocks noChangeAspect="1" noChangeArrowheads="1"/>
          </p:cNvPicPr>
          <p:nvPr/>
        </p:nvPicPr>
        <p:blipFill>
          <a:blip r:embed="rId3" cstate="print"/>
          <a:srcRect/>
          <a:stretch>
            <a:fillRect/>
          </a:stretch>
        </p:blipFill>
        <p:spPr bwMode="auto">
          <a:xfrm>
            <a:off x="1804988" y="1511300"/>
            <a:ext cx="5534025" cy="3833813"/>
          </a:xfrm>
          <a:prstGeom prst="rect">
            <a:avLst/>
          </a:prstGeom>
          <a:noFill/>
          <a:ln w="9525" algn="ctr">
            <a:noFill/>
            <a:miter lim="800000"/>
            <a:headEnd/>
            <a:tailEnd/>
          </a:ln>
          <a:effectLst/>
        </p:spPr>
      </p:pic>
    </p:spTree>
  </p:cSld>
  <p:clrMapOvr>
    <a:masterClrMapping/>
  </p:clrMapOv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152400" y="134938"/>
            <a:ext cx="8763000" cy="779462"/>
          </a:xfrm>
          <a:ln/>
        </p:spPr>
        <p:txBody>
          <a:bodyPr lIns="0" tIns="0" rIns="0" bIns="0">
            <a:normAutofit fontScale="90000"/>
          </a:bodyPr>
          <a:lstStyle/>
          <a:p>
            <a:pPr>
              <a:lnSpc>
                <a:spcPct val="8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Attitudes and Competencies of a successful Tester</a:t>
            </a:r>
          </a:p>
        </p:txBody>
      </p:sp>
      <p:sp>
        <p:nvSpPr>
          <p:cNvPr id="106499" name="Rectangle 3"/>
          <p:cNvSpPr>
            <a:spLocks noGrp="1"/>
          </p:cNvSpPr>
          <p:nvPr>
            <p:ph type="body" idx="1"/>
          </p:nvPr>
        </p:nvSpPr>
        <p:spPr>
          <a:xfrm>
            <a:off x="228600" y="1447800"/>
            <a:ext cx="8674100" cy="4038600"/>
          </a:xfrm>
          <a:ln/>
        </p:spPr>
        <p:txBody>
          <a:bodyPr lIns="0" tIns="0" rIns="0" bIns="0"/>
          <a:lstStyle/>
          <a:p>
            <a:pPr marL="228600" indent="-228600">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Recruit the right testers</a:t>
            </a:r>
          </a:p>
          <a:p>
            <a:pPr marL="228600" indent="-228600" algn="just">
              <a:lnSpc>
                <a:spcPct val="176000"/>
              </a:lnSpc>
              <a:spcBef>
                <a:spcPts val="8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Helps testers for self-improvement</a:t>
            </a:r>
          </a:p>
          <a:p>
            <a:pPr marL="228600" indent="-228600" algn="just">
              <a:lnSpc>
                <a:spcPct val="176000"/>
              </a:lnSpc>
              <a:spcBef>
                <a:spcPts val="8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Strengths required by software teams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Know the Application</a:t>
            </a:r>
          </a:p>
        </p:txBody>
      </p:sp>
      <p:sp>
        <p:nvSpPr>
          <p:cNvPr id="108547" name="Rectangle 3"/>
          <p:cNvSpPr>
            <a:spLocks noGrp="1"/>
          </p:cNvSpPr>
          <p:nvPr>
            <p:ph type="body" idx="1"/>
          </p:nvPr>
        </p:nvSpPr>
        <p:spPr>
          <a:xfrm>
            <a:off x="228600" y="1524000"/>
            <a:ext cx="8674100" cy="3581400"/>
          </a:xfrm>
          <a:ln/>
        </p:spPr>
        <p:txBody>
          <a:bodyPr lIns="0" tIns="0" rIns="0" bIns="0">
            <a:normAutofit fontScale="92500"/>
          </a:bodyPr>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The ideal tester has deep insights into how the users </a:t>
            </a:r>
            <a:br>
              <a:rPr lang="en-GB">
                <a:cs typeface="Arial" pitchFamily="34" charset="0"/>
              </a:rPr>
            </a:br>
            <a:r>
              <a:rPr lang="en-GB">
                <a:cs typeface="Arial" pitchFamily="34" charset="0"/>
              </a:rPr>
              <a:t>will exploit the program’s features and the kinds of cockpit </a:t>
            </a:r>
            <a:br>
              <a:rPr lang="en-GB">
                <a:cs typeface="Arial" pitchFamily="34" charset="0"/>
              </a:rPr>
            </a:br>
            <a:r>
              <a:rPr lang="en-GB">
                <a:cs typeface="Arial" pitchFamily="34" charset="0"/>
              </a:rPr>
              <a:t>errors that users are likely to make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47638" y="215900"/>
            <a:ext cx="7245350" cy="682625"/>
          </a:xfrm>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Intelligence</a:t>
            </a:r>
          </a:p>
        </p:txBody>
      </p:sp>
      <p:sp>
        <p:nvSpPr>
          <p:cNvPr id="110595" name="Rectangle 3"/>
          <p:cNvSpPr>
            <a:spLocks noGrp="1"/>
          </p:cNvSpPr>
          <p:nvPr>
            <p:ph type="body" idx="1"/>
          </p:nvPr>
        </p:nvSpPr>
        <p:spPr>
          <a:xfrm>
            <a:off x="228600" y="1447800"/>
            <a:ext cx="8674100" cy="4981575"/>
          </a:xfrm>
          <a:ln/>
        </p:spPr>
        <p:txBody>
          <a:bodyPr lIns="0" tIns="0" rIns="0" bIns="0">
            <a:normAutofit fontScale="92500"/>
          </a:bodyPr>
          <a:lstStyle/>
          <a:p>
            <a:pPr marL="228600" indent="-228600" algn="just">
              <a:lnSpc>
                <a:spcPct val="21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The single most important quality for testers (just as for </a:t>
            </a:r>
            <a:br>
              <a:rPr lang="en-GB">
                <a:cs typeface="Arial" pitchFamily="34" charset="0"/>
              </a:rPr>
            </a:br>
            <a:r>
              <a:rPr lang="en-GB">
                <a:cs typeface="Arial" pitchFamily="34" charset="0"/>
              </a:rPr>
              <a:t>programmers) is raw intelligence</a:t>
            </a:r>
          </a:p>
          <a:p>
            <a:pPr marL="228600" indent="-228600" algn="just">
              <a:lnSpc>
                <a:spcPct val="21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Good testers,  just as programmers, are smart people.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155575" y="296863"/>
            <a:ext cx="7769225" cy="682625"/>
          </a:xfrm>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Hypersensitivity to little things</a:t>
            </a:r>
          </a:p>
        </p:txBody>
      </p:sp>
      <p:sp>
        <p:nvSpPr>
          <p:cNvPr id="112643" name="Rectangle 3"/>
          <p:cNvSpPr>
            <a:spLocks noGrp="1"/>
          </p:cNvSpPr>
          <p:nvPr>
            <p:ph type="body" idx="1"/>
          </p:nvPr>
        </p:nvSpPr>
        <p:spPr>
          <a:xfrm>
            <a:off x="228600" y="1447800"/>
            <a:ext cx="8674100" cy="4981575"/>
          </a:xfrm>
          <a:ln/>
        </p:spPr>
        <p:txBody>
          <a:bodyPr lIns="0" tIns="0" rIns="0" bIns="0"/>
          <a:lstStyle/>
          <a:p>
            <a:pPr marL="228600" indent="-228600" algn="just">
              <a:lnSpc>
                <a:spcPct val="186000"/>
              </a:lnSpc>
              <a:buFontTx/>
              <a:buChar cha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Good testers notice little things that others miss or ignore.</a:t>
            </a:r>
          </a:p>
          <a:p>
            <a:pPr marL="228600" indent="-228600" algn="just">
              <a:lnSpc>
                <a:spcPct val="186000"/>
              </a:lnSpc>
              <a:spcBef>
                <a:spcPts val="700"/>
              </a:spcBef>
              <a:buFont typeface="Times New Roman" pitchFamily="18" charset="0"/>
              <a:buChar char="•"/>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Testers see symptoms, not bugs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Tolerance for Chaos</a:t>
            </a:r>
          </a:p>
        </p:txBody>
      </p:sp>
      <p:sp>
        <p:nvSpPr>
          <p:cNvPr id="114691" name="Rectangle 3"/>
          <p:cNvSpPr>
            <a:spLocks noGrp="1"/>
          </p:cNvSpPr>
          <p:nvPr>
            <p:ph type="body" idx="1"/>
          </p:nvPr>
        </p:nvSpPr>
        <p:spPr>
          <a:xfrm>
            <a:off x="228600" y="1371600"/>
            <a:ext cx="8674100" cy="4981575"/>
          </a:xfrm>
          <a:ln/>
        </p:spPr>
        <p:txBody>
          <a:bodyPr lIns="0" tIns="0" rIns="0" bIns="0">
            <a:normAutofit fontScale="92500"/>
          </a:bodyPr>
          <a:lstStyle/>
          <a:p>
            <a:pPr marL="228600" indent="-228600" algn="just">
              <a:lnSpc>
                <a:spcPct val="18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People react to chaos and uncertainty in different ways.</a:t>
            </a:r>
          </a:p>
          <a:p>
            <a:pPr marL="228600" indent="-228600" algn="just">
              <a:lnSpc>
                <a:spcPct val="186000"/>
              </a:lnSpc>
              <a:spcBef>
                <a:spcPts val="7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Testers have to be flexible and be able to drop things </a:t>
            </a:r>
            <a:br>
              <a:rPr lang="en-GB">
                <a:cs typeface="Arial" pitchFamily="34" charset="0"/>
              </a:rPr>
            </a:br>
            <a:r>
              <a:rPr lang="en-GB">
                <a:cs typeface="Arial" pitchFamily="34" charset="0"/>
              </a:rPr>
              <a:t>when blocked and move on to another thing that </a:t>
            </a:r>
            <a:br>
              <a:rPr lang="en-GB">
                <a:cs typeface="Arial" pitchFamily="34" charset="0"/>
              </a:rPr>
            </a:br>
            <a:r>
              <a:rPr lang="en-GB">
                <a:cs typeface="Arial" pitchFamily="34" charset="0"/>
              </a:rPr>
              <a:t>is not blocked.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152400" y="228600"/>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People Skills</a:t>
            </a:r>
          </a:p>
        </p:txBody>
      </p:sp>
      <p:sp>
        <p:nvSpPr>
          <p:cNvPr id="116739" name="Text Box 3"/>
          <p:cNvSpPr txBox="1">
            <a:spLocks noChangeArrowheads="1"/>
          </p:cNvSpPr>
          <p:nvPr/>
        </p:nvSpPr>
        <p:spPr bwMode="auto">
          <a:xfrm>
            <a:off x="228600" y="1447800"/>
            <a:ext cx="8794750" cy="5029200"/>
          </a:xfrm>
          <a:prstGeom prst="rect">
            <a:avLst/>
          </a:prstGeom>
          <a:noFill/>
          <a:ln w="9525">
            <a:noFill/>
            <a:round/>
            <a:headEnd/>
            <a:tailEnd/>
          </a:ln>
          <a:effectLst/>
        </p:spPr>
        <p:txBody>
          <a:bodyPr lIns="90000" tIns="45000" rIns="90000" bIns="45000"/>
          <a:lstStyle/>
          <a:p>
            <a:pPr marL="341313" lvl="1" indent="-341313" algn="just" defTabSz="457200" eaLnBrk="0" hangingPunct="0">
              <a:lnSpc>
                <a:spcPct val="143000"/>
              </a:lnSpc>
              <a:spcBef>
                <a:spcPts val="1050"/>
              </a:spcBef>
              <a:buClr>
                <a:srgbClr val="000000"/>
              </a:buClr>
              <a:buSzPct val="45000"/>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GB" sz="2000">
                <a:latin typeface="Gill Sans MT" pitchFamily="34" charset="0"/>
                <a:ea typeface="Arial Unicode MS" pitchFamily="34" charset="-128"/>
                <a:cs typeface="Arial" pitchFamily="34" charset="0"/>
              </a:rPr>
              <a:t>We can be an effective programmer even if we are hostile </a:t>
            </a:r>
            <a:br>
              <a:rPr lang="en-GB" sz="2000">
                <a:latin typeface="Gill Sans MT" pitchFamily="34" charset="0"/>
                <a:ea typeface="Arial Unicode MS" pitchFamily="34" charset="-128"/>
                <a:cs typeface="Arial" pitchFamily="34" charset="0"/>
              </a:rPr>
            </a:br>
            <a:r>
              <a:rPr lang="en-GB" sz="2000">
                <a:latin typeface="Gill Sans MT" pitchFamily="34" charset="0"/>
                <a:ea typeface="Arial Unicode MS" pitchFamily="34" charset="-128"/>
                <a:cs typeface="Arial" pitchFamily="34" charset="0"/>
              </a:rPr>
              <a:t>and anti-social; that won’t work for a tester</a:t>
            </a:r>
          </a:p>
          <a:p>
            <a:pPr marL="341313" lvl="1" indent="-341313" algn="just" defTabSz="457200" eaLnBrk="0" hangingPunct="0">
              <a:lnSpc>
                <a:spcPct val="143000"/>
              </a:lnSpc>
              <a:spcBef>
                <a:spcPts val="1050"/>
              </a:spcBef>
              <a:buClr>
                <a:srgbClr val="000000"/>
              </a:buClr>
              <a:buSzPct val="45000"/>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GB" sz="2000">
                <a:latin typeface="Gill Sans MT" pitchFamily="34" charset="0"/>
                <a:ea typeface="Arial Unicode MS" pitchFamily="34" charset="-128"/>
                <a:cs typeface="Arial" pitchFamily="34" charset="0"/>
              </a:rPr>
              <a:t>Sense of humour and a thick skin will help the tester to survive. </a:t>
            </a:r>
          </a:p>
          <a:p>
            <a:pPr marL="341313" lvl="1" indent="-341313" algn="just" defTabSz="457200" eaLnBrk="0" hangingPunct="0">
              <a:lnSpc>
                <a:spcPct val="143000"/>
              </a:lnSpc>
              <a:spcBef>
                <a:spcPts val="1050"/>
              </a:spcBef>
              <a:buClr>
                <a:srgbClr val="000000"/>
              </a:buClr>
              <a:buSzPct val="45000"/>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GB" sz="2000">
                <a:latin typeface="Gill Sans MT" pitchFamily="34" charset="0"/>
                <a:ea typeface="Arial Unicode MS" pitchFamily="34" charset="-128"/>
                <a:cs typeface="Arial" pitchFamily="34" charset="0"/>
              </a:rPr>
              <a:t>Testers may have to be diplomatic when confronting a programmer </a:t>
            </a:r>
            <a:br>
              <a:rPr lang="en-GB" sz="2000">
                <a:latin typeface="Gill Sans MT" pitchFamily="34" charset="0"/>
                <a:ea typeface="Arial Unicode MS" pitchFamily="34" charset="-128"/>
                <a:cs typeface="Arial" pitchFamily="34" charset="0"/>
              </a:rPr>
            </a:br>
            <a:r>
              <a:rPr lang="en-GB" sz="2000">
                <a:latin typeface="Gill Sans MT" pitchFamily="34" charset="0"/>
                <a:ea typeface="Arial Unicode MS" pitchFamily="34" charset="-128"/>
                <a:cs typeface="Arial" pitchFamily="34" charset="0"/>
              </a:rPr>
              <a:t>with a fundamental goof up. </a:t>
            </a:r>
          </a:p>
          <a:p>
            <a:pPr marL="341313" lvl="1" indent="-341313" algn="just" defTabSz="457200" eaLnBrk="0" hangingPunct="0">
              <a:lnSpc>
                <a:spcPct val="143000"/>
              </a:lnSpc>
              <a:spcBef>
                <a:spcPts val="1050"/>
              </a:spcBef>
              <a:buClr>
                <a:srgbClr val="000000"/>
              </a:buClr>
              <a:buSzPct val="45000"/>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GB" sz="2000">
                <a:latin typeface="Gill Sans MT" pitchFamily="34" charset="0"/>
                <a:ea typeface="Arial Unicode MS" pitchFamily="34" charset="-128"/>
                <a:cs typeface="Arial" pitchFamily="34" charset="0"/>
              </a:rPr>
              <a:t>Diplomacy, tact, a ready smile- all work for independent </a:t>
            </a:r>
            <a:br>
              <a:rPr lang="en-GB" sz="2000">
                <a:latin typeface="Gill Sans MT" pitchFamily="34" charset="0"/>
                <a:ea typeface="Arial Unicode MS" pitchFamily="34" charset="-128"/>
                <a:cs typeface="Arial" pitchFamily="34" charset="0"/>
              </a:rPr>
            </a:br>
            <a:r>
              <a:rPr lang="en-GB" sz="2000">
                <a:latin typeface="Gill Sans MT" pitchFamily="34" charset="0"/>
                <a:ea typeface="Arial Unicode MS" pitchFamily="34" charset="-128"/>
                <a:cs typeface="Arial" pitchFamily="34" charset="0"/>
              </a:rPr>
              <a:t>tester’s advantage.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Sceptical (Unconvinced)</a:t>
            </a:r>
          </a:p>
        </p:txBody>
      </p:sp>
      <p:sp>
        <p:nvSpPr>
          <p:cNvPr id="118787" name="Rectangle 3"/>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That doesn’t mean hostile. </a:t>
            </a:r>
          </a:p>
          <a:p>
            <a:pPr marL="228600" indent="-228600" algn="just">
              <a:lnSpc>
                <a:spcPct val="176000"/>
              </a:lnSpc>
              <a:spcBef>
                <a:spcPts val="8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Scepticism in the sense that nothing is taken for granted and </a:t>
            </a:r>
            <a:br>
              <a:rPr lang="en-GB">
                <a:cs typeface="Arial" pitchFamily="34" charset="0"/>
              </a:rPr>
            </a:br>
            <a:r>
              <a:rPr lang="en-GB">
                <a:cs typeface="Arial" pitchFamily="34" charset="0"/>
              </a:rPr>
              <a:t>that all is fit to be questioned. </a:t>
            </a:r>
          </a:p>
          <a:p>
            <a:pPr marL="228600" indent="-228600" algn="just">
              <a:lnSpc>
                <a:spcPct val="176000"/>
              </a:lnSpc>
              <a:spcBef>
                <a:spcPts val="800"/>
              </a:spcBef>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cs typeface="Arial" pitchFamily="34" charset="0"/>
              </a:rPr>
              <a:t>Only tangible evidence in documents, specifications, code and </a:t>
            </a:r>
            <a:br>
              <a:rPr lang="en-GB">
                <a:cs typeface="Arial" pitchFamily="34" charset="0"/>
              </a:rPr>
            </a:br>
            <a:r>
              <a:rPr lang="en-GB">
                <a:cs typeface="Arial" pitchFamily="34" charset="0"/>
              </a:rPr>
              <a:t>test results matter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Technology</a:t>
            </a:r>
          </a:p>
        </p:txBody>
      </p:sp>
      <p:sp>
        <p:nvSpPr>
          <p:cNvPr id="120835" name="Rectangle 3"/>
          <p:cNvSpPr>
            <a:spLocks noGrp="1"/>
          </p:cNvSpPr>
          <p:nvPr>
            <p:ph type="body" idx="1"/>
          </p:nvPr>
        </p:nvSpPr>
        <p:spPr>
          <a:xfrm>
            <a:off x="228600" y="1447800"/>
            <a:ext cx="8674100" cy="5181600"/>
          </a:xfrm>
          <a:ln/>
        </p:spPr>
        <p:txBody>
          <a:bodyPr lIns="0" tIns="0" rIns="0" bIns="0">
            <a:normAutofit fontScale="85000" lnSpcReduction="10000"/>
          </a:bodyPr>
          <a:lstStyle/>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Managers must check in their team because they </a:t>
            </a:r>
            <a:br>
              <a:rPr lang="en-GB"/>
            </a:br>
            <a:r>
              <a:rPr lang="en-GB"/>
              <a:t>tend to pay too much one-sided attention on the job they do.</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One side attention for the optimization of test automation, </a:t>
            </a:r>
            <a:br>
              <a:rPr lang="en-GB"/>
            </a:br>
            <a:r>
              <a:rPr lang="en-GB"/>
              <a:t>enhancement of the test environment and technically </a:t>
            </a:r>
            <a:br>
              <a:rPr lang="en-GB"/>
            </a:br>
            <a:r>
              <a:rPr lang="en-GB"/>
              <a:t>challenging tasks.</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As a result they loose sight of the application that is </a:t>
            </a:r>
            <a:br>
              <a:rPr lang="en-GB"/>
            </a:br>
            <a:r>
              <a:rPr lang="en-GB"/>
              <a:t>to be tested and that test resources are not deployed </a:t>
            </a:r>
            <a:br>
              <a:rPr lang="en-GB"/>
            </a:br>
            <a:r>
              <a:rPr lang="en-GB"/>
              <a:t>as they should be.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152400" y="228600"/>
            <a:ext cx="8686800" cy="6096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Application Experts as Testers</a:t>
            </a:r>
          </a:p>
        </p:txBody>
      </p:sp>
      <p:sp>
        <p:nvSpPr>
          <p:cNvPr id="122883" name="Rectangle 3"/>
          <p:cNvSpPr>
            <a:spLocks noGrp="1"/>
          </p:cNvSpPr>
          <p:nvPr>
            <p:ph type="body" idx="1"/>
          </p:nvPr>
        </p:nvSpPr>
        <p:spPr>
          <a:xfrm>
            <a:off x="228600" y="1295400"/>
            <a:ext cx="8674100" cy="5181600"/>
          </a:xfrm>
          <a:ln/>
        </p:spPr>
        <p:txBody>
          <a:bodyPr lIns="0" tIns="0" rIns="0" bIns="0">
            <a:normAutofit fontScale="77500" lnSpcReduction="20000"/>
          </a:bodyPr>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Application and domain experts know the technical and operational background and context of the system under test</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They often have in depth knowledge about testing non-functional requirements such as system usability or performance because they may have some prior experiences working with a previous version of the system.</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They have a good understanding of how the system performs its tasks.</a:t>
            </a:r>
          </a:p>
        </p:txBody>
      </p:sp>
      <p:sp>
        <p:nvSpPr>
          <p:cNvPr id="12288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85738" y="1066800"/>
            <a:ext cx="8729662" cy="3657600"/>
          </a:xfrm>
          <a:prstGeom prst="rect">
            <a:avLst/>
          </a:prstGeom>
          <a:noFill/>
          <a:ln w="9525">
            <a:noFill/>
            <a:round/>
            <a:headEnd/>
            <a:tailEnd/>
          </a:ln>
          <a:effectLst/>
        </p:spPr>
        <p:txBody>
          <a:bodyPr lIns="90000" tIns="45000" rIns="90000" bIns="45000"/>
          <a:lstStyle/>
          <a:p>
            <a:pPr marL="333375" lvl="1" indent="-333375" algn="just" defTabSz="457200" eaLnBrk="0" hangingPunct="0">
              <a:lnSpc>
                <a:spcPct val="193000"/>
              </a:lnSpc>
              <a:buClr>
                <a:srgbClr val="000000"/>
              </a:buClr>
              <a:buSzPct val="45000"/>
              <a:buFont typeface="Wingdings" pitchFamily="2" charset="2"/>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They are experienced PC users, but not IT experts</a:t>
            </a:r>
          </a:p>
          <a:p>
            <a:pPr marL="333375" lvl="1" indent="-333375" algn="just" defTabSz="457200" eaLnBrk="0" hangingPunct="0">
              <a:lnSpc>
                <a:spcPct val="193000"/>
              </a:lnSpc>
              <a:buClr>
                <a:srgbClr val="000000"/>
              </a:buClr>
              <a:buSzPct val="45000"/>
              <a:buFont typeface="Wingdings" pitchFamily="2" charset="2"/>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GB" sz="2000">
                <a:latin typeface="Gill Sans MT" pitchFamily="34" charset="0"/>
                <a:ea typeface="Arial Unicode MS" pitchFamily="34" charset="-128"/>
                <a:cs typeface="Arial Unicode MS" pitchFamily="34" charset="-128"/>
              </a:rPr>
              <a:t>They can assist in specification and execution of technically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relevant test cases and do a good job in system or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acceptance testing</a:t>
            </a:r>
          </a:p>
        </p:txBody>
      </p:sp>
      <p:sp>
        <p:nvSpPr>
          <p:cNvPr id="124931" name="Rectangle 3"/>
          <p:cNvSpPr>
            <a:spLocks noGrp="1" noChangeArrowheads="1"/>
          </p:cNvSpPr>
          <p:nvPr>
            <p:ph type="title"/>
          </p:nvPr>
        </p:nvSpPr>
        <p:spPr>
          <a:xfrm>
            <a:off x="152400" y="0"/>
            <a:ext cx="8686800" cy="6096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Application Experts as Testers</a:t>
            </a:r>
          </a:p>
        </p:txBody>
      </p:sp>
      <p:sp>
        <p:nvSpPr>
          <p:cNvPr id="124932"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p:cNvSpPr>
          <p:nvPr>
            <p:ph type="title"/>
          </p:nvPr>
        </p:nvSpPr>
        <p:spPr>
          <a:xfrm>
            <a:off x="152400" y="152400"/>
            <a:ext cx="8223250" cy="685800"/>
          </a:xfrm>
          <a:noFill/>
          <a:ln/>
        </p:spPr>
        <p:txBody>
          <a:bodyPr>
            <a:normAutofit fontScale="90000"/>
          </a:bodyPr>
          <a:lstStyle/>
          <a:p>
            <a:r>
              <a:rPr lang="en-US"/>
              <a:t>Define Verification Tests</a:t>
            </a:r>
          </a:p>
        </p:txBody>
      </p:sp>
      <p:sp>
        <p:nvSpPr>
          <p:cNvPr id="233475" name="Rectangle 3"/>
          <p:cNvSpPr>
            <a:spLocks noGrp="1"/>
          </p:cNvSpPr>
          <p:nvPr>
            <p:ph type="body" idx="1"/>
          </p:nvPr>
        </p:nvSpPr>
        <p:spPr>
          <a:xfrm>
            <a:off x="273050" y="1130300"/>
            <a:ext cx="8604250" cy="5181600"/>
          </a:xfrm>
          <a:noFill/>
          <a:ln/>
        </p:spPr>
        <p:txBody>
          <a:bodyPr>
            <a:normAutofit fontScale="92500" lnSpcReduction="20000"/>
          </a:bodyPr>
          <a:lstStyle/>
          <a:p>
            <a:pPr algn="just">
              <a:lnSpc>
                <a:spcPct val="112000"/>
              </a:lnSpc>
            </a:pPr>
            <a:endParaRPr lang="en-US" sz="1900">
              <a:latin typeface="Trebuchet MS" pitchFamily="34" charset="0"/>
            </a:endParaRPr>
          </a:p>
          <a:p>
            <a:pPr algn="just">
              <a:lnSpc>
                <a:spcPct val="112000"/>
              </a:lnSpc>
            </a:pPr>
            <a:r>
              <a:rPr lang="en-US"/>
              <a:t>Verification is a static test performed on a document </a:t>
            </a:r>
            <a:br>
              <a:rPr lang="en-US"/>
            </a:br>
            <a:r>
              <a:rPr lang="en-US"/>
              <a:t>developed by the team responsible for creating software</a:t>
            </a:r>
          </a:p>
          <a:p>
            <a:pPr algn="just">
              <a:lnSpc>
                <a:spcPct val="112000"/>
              </a:lnSpc>
            </a:pPr>
            <a:r>
              <a:rPr lang="en-US"/>
              <a:t>Static analyzers are incorporated into the compilers for achieving this</a:t>
            </a:r>
          </a:p>
          <a:p>
            <a:pPr algn="just">
              <a:lnSpc>
                <a:spcPct val="112000"/>
              </a:lnSpc>
            </a:pPr>
            <a:r>
              <a:rPr lang="en-US"/>
              <a:t>Independent static analyzers can also be used</a:t>
            </a:r>
          </a:p>
          <a:p>
            <a:pPr algn="just">
              <a:lnSpc>
                <a:spcPct val="112000"/>
              </a:lnSpc>
            </a:pPr>
            <a:r>
              <a:rPr lang="en-US"/>
              <a:t>Walkthroughs</a:t>
            </a:r>
          </a:p>
          <a:p>
            <a:pPr algn="just">
              <a:lnSpc>
                <a:spcPct val="112000"/>
              </a:lnSpc>
            </a:pPr>
            <a:r>
              <a:rPr lang="en-US"/>
              <a:t>Confirmation in which a third-party attests to the </a:t>
            </a:r>
            <a:br>
              <a:rPr lang="en-US"/>
            </a:br>
            <a:r>
              <a:rPr lang="en-US"/>
              <a:t>accuracy of the document</a:t>
            </a:r>
          </a:p>
        </p:txBody>
      </p:sp>
    </p:spTree>
  </p:cSld>
  <p:clrMapOvr>
    <a:masterClrMapping/>
  </p:clrMapOv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Laymen as Testers</a:t>
            </a:r>
          </a:p>
        </p:txBody>
      </p:sp>
      <p:sp>
        <p:nvSpPr>
          <p:cNvPr id="126979" name="Rectangle 3"/>
          <p:cNvSpPr>
            <a:spLocks noGrp="1"/>
          </p:cNvSpPr>
          <p:nvPr>
            <p:ph type="body" idx="1"/>
          </p:nvPr>
        </p:nvSpPr>
        <p:spPr>
          <a:xfrm>
            <a:off x="228600" y="1447800"/>
            <a:ext cx="8674100" cy="5257800"/>
          </a:xfrm>
          <a:ln/>
        </p:spPr>
        <p:txBody>
          <a:bodyPr lIns="0" tIns="0" rIns="0" bIns="0">
            <a:normAutofit fontScale="85000" lnSpcReduction="10000"/>
          </a:bodyPr>
          <a:lstStyle/>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Most companies consciously delegate user-oriented tests to laymen</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This works only if the test specification is up-to-date and </a:t>
            </a:r>
            <a:br>
              <a:rPr lang="en-GB"/>
            </a:br>
            <a:r>
              <a:rPr lang="en-GB"/>
              <a:t>very detail and if testing is accompanied and supervised </a:t>
            </a:r>
            <a:br>
              <a:rPr lang="en-GB"/>
            </a:br>
            <a:r>
              <a:rPr lang="en-GB"/>
              <a:t>in detail by an experienced test manager. </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all other cases, this approach will yield suboptimal </a:t>
            </a:r>
            <a:br>
              <a:rPr lang="en-GB"/>
            </a:br>
            <a:r>
              <a:rPr lang="en-GB"/>
              <a:t>results especially when it comes to detecting failures</a:t>
            </a:r>
          </a:p>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Experiences says laymen does not have necessary perception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FF0000"/>
                </a:solidFill>
              </a:rPr>
              <a:t>Software Test Training</a:t>
            </a:r>
          </a:p>
        </p:txBody>
      </p:sp>
      <p:sp>
        <p:nvSpPr>
          <p:cNvPr id="129027" name="Rectangle 3"/>
          <p:cNvSpPr>
            <a:spLocks noGrp="1"/>
          </p:cNvSpPr>
          <p:nvPr>
            <p:ph type="body" idx="1"/>
          </p:nvPr>
        </p:nvSpPr>
        <p:spPr>
          <a:xfrm>
            <a:off x="228600" y="1447800"/>
            <a:ext cx="8674100" cy="5257800"/>
          </a:xfrm>
          <a:ln/>
        </p:spPr>
        <p:txBody>
          <a:bodyPr lIns="0" tIns="0" rIns="0" bIns="0">
            <a:normAutofit fontScale="92500" lnSpcReduction="20000"/>
          </a:bodyPr>
          <a:lstStyle/>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Software testers should have a sound knowledge or training in the area of  software testing</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 members of the test team should have at least obtained MiLK Certified</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Some members should require additional role-related in-depth </a:t>
            </a:r>
            <a:br>
              <a:rPr lang="en-GB"/>
            </a:br>
            <a:r>
              <a:rPr lang="en-GB"/>
              <a:t>knowledge provided by the Advanced Level L1S Concepts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147638" y="333375"/>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Social Competence</a:t>
            </a:r>
          </a:p>
        </p:txBody>
      </p:sp>
      <p:sp>
        <p:nvSpPr>
          <p:cNvPr id="131075" name="Rectangle 3"/>
          <p:cNvSpPr>
            <a:spLocks noGrp="1"/>
          </p:cNvSpPr>
          <p:nvPr>
            <p:ph type="body" idx="1"/>
          </p:nvPr>
        </p:nvSpPr>
        <p:spPr>
          <a:xfrm>
            <a:off x="228600" y="1524000"/>
            <a:ext cx="8674100" cy="4981575"/>
          </a:xfrm>
          <a:ln/>
        </p:spPr>
        <p:txBody>
          <a:bodyPr lIns="0" tIns="0" rIns="0" bIns="0">
            <a:normAutofit fontScale="92500" lnSpcReduction="10000"/>
          </a:bodyPr>
          <a:lstStyle/>
          <a:p>
            <a:pPr marL="228600" indent="-228600" algn="just">
              <a:lnSpc>
                <a:spcPct val="163000"/>
              </a:lnSpc>
              <a:tabLst>
                <a:tab pos="333375" algn="l"/>
                <a:tab pos="8032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 order to be successful, the tester is required to have </a:t>
            </a:r>
            <a:br>
              <a:rPr lang="en-GB"/>
            </a:br>
            <a:r>
              <a:rPr lang="en-GB"/>
              <a:t>social competence. The following are some important </a:t>
            </a:r>
            <a:br>
              <a:rPr lang="en-GB"/>
            </a:br>
            <a:r>
              <a:rPr lang="en-GB"/>
              <a:t>and helpful character traits for the tester:</a:t>
            </a:r>
          </a:p>
          <a:p>
            <a:pPr marL="803275" lvl="1" indent="-346075" algn="just">
              <a:lnSpc>
                <a:spcPct val="163000"/>
              </a:lnSpc>
              <a:tabLst>
                <a:tab pos="333375" algn="l"/>
                <a:tab pos="8032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ability to familiarize himself quickly with complex domains and applications</a:t>
            </a:r>
          </a:p>
          <a:p>
            <a:pPr marL="803275" lvl="1" indent="-346075" algn="just">
              <a:lnSpc>
                <a:spcPct val="163000"/>
              </a:lnSpc>
              <a:tabLst>
                <a:tab pos="333375" algn="l"/>
                <a:tab pos="8032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ability to detect defects</a:t>
            </a:r>
          </a:p>
          <a:p>
            <a:pPr marL="803275" lvl="1" indent="-346075" algn="just">
              <a:lnSpc>
                <a:spcPct val="163000"/>
              </a:lnSpc>
              <a:tabLst>
                <a:tab pos="333375" algn="l"/>
                <a:tab pos="8032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ability to cope with and voice criticism adequately</a:t>
            </a:r>
          </a:p>
        </p:txBody>
      </p:sp>
      <p:sp>
        <p:nvSpPr>
          <p:cNvPr id="131076"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28600" y="1447800"/>
            <a:ext cx="8659813" cy="4876800"/>
          </a:xfrm>
          <a:prstGeom prst="rect">
            <a:avLst/>
          </a:prstGeom>
          <a:noFill/>
          <a:ln w="9525">
            <a:noFill/>
            <a:round/>
            <a:headEnd/>
            <a:tailEnd/>
          </a:ln>
          <a:effectLst/>
        </p:spPr>
        <p:txBody>
          <a:bodyPr lIns="90000" tIns="45000" rIns="90000" bIns="45000"/>
          <a:lstStyle/>
          <a:p>
            <a:pPr marL="342900" indent="-342900" algn="just" defTabSz="457200" eaLnBrk="0" hangingPunct="0">
              <a:lnSpc>
                <a:spcPct val="153000"/>
              </a:lnSpc>
              <a:buClr>
                <a:srgbClr val="000000"/>
              </a:buClr>
              <a:buSzPct val="100000"/>
              <a:buFont typeface="Arial" pitchFamily="34" charset="0"/>
              <a:buChar char="•"/>
              <a:tabLst>
                <a:tab pos="342900"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latin typeface="Gill Sans MT" pitchFamily="34" charset="0"/>
                <a:ea typeface="Arial Unicode MS" pitchFamily="34" charset="-128"/>
                <a:cs typeface="Arial Unicode MS" pitchFamily="34" charset="-128"/>
              </a:rPr>
              <a:t>The ability to distinguish essentials from nonessentials and the </a:t>
            </a:r>
            <a:br>
              <a:rPr lang="en-GB" sz="2000">
                <a:latin typeface="Gill Sans MT" pitchFamily="34" charset="0"/>
                <a:ea typeface="Arial Unicode MS" pitchFamily="34" charset="-128"/>
                <a:cs typeface="Arial Unicode MS" pitchFamily="34" charset="-128"/>
              </a:rPr>
            </a:br>
            <a:r>
              <a:rPr lang="en-GB" sz="2000">
                <a:latin typeface="Gill Sans MT" pitchFamily="34" charset="0"/>
                <a:ea typeface="Arial Unicode MS" pitchFamily="34" charset="-128"/>
                <a:cs typeface="Arial Unicode MS" pitchFamily="34" charset="-128"/>
              </a:rPr>
              <a:t>courage to leave out what is less important</a:t>
            </a:r>
          </a:p>
          <a:p>
            <a:pPr marL="342900" indent="-342900" algn="just" defTabSz="457200" eaLnBrk="0" hangingPunct="0">
              <a:lnSpc>
                <a:spcPct val="153000"/>
              </a:lnSpc>
              <a:buClr>
                <a:srgbClr val="000000"/>
              </a:buClr>
              <a:buSzPct val="100000"/>
              <a:buFont typeface="Arial" pitchFamily="34" charset="0"/>
              <a:buChar char="•"/>
              <a:tabLst>
                <a:tab pos="342900"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latin typeface="Gill Sans MT" pitchFamily="34" charset="0"/>
                <a:ea typeface="Arial Unicode MS" pitchFamily="34" charset="-128"/>
                <a:cs typeface="Arial Unicode MS" pitchFamily="34" charset="-128"/>
              </a:rPr>
              <a:t>Discipline, exactitude, patience, frustration tolerance etc.,</a:t>
            </a:r>
          </a:p>
          <a:p>
            <a:pPr marL="342900" indent="-342900" algn="just" defTabSz="457200" eaLnBrk="0" hangingPunct="0">
              <a:lnSpc>
                <a:spcPct val="153000"/>
              </a:lnSpc>
              <a:buClr>
                <a:srgbClr val="000000"/>
              </a:buClr>
              <a:buSzPct val="100000"/>
              <a:buFont typeface="Arial" pitchFamily="34" charset="0"/>
              <a:buChar char="•"/>
              <a:tabLst>
                <a:tab pos="342900"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 pos="9877425" algn="l"/>
              </a:tabLst>
            </a:pPr>
            <a:r>
              <a:rPr lang="en-GB" sz="2000">
                <a:latin typeface="Gill Sans MT" pitchFamily="34" charset="0"/>
                <a:ea typeface="Arial Unicode MS" pitchFamily="34" charset="-128"/>
                <a:cs typeface="Arial Unicode MS" pitchFamily="34" charset="-128"/>
              </a:rPr>
              <a:t>The ability to work in a team and ability to communicate</a:t>
            </a:r>
          </a:p>
        </p:txBody>
      </p:sp>
      <p:sp>
        <p:nvSpPr>
          <p:cNvPr id="133123" name="Rectangle 3"/>
          <p:cNvSpPr>
            <a:spLocks noGrp="1" noChangeArrowheads="1"/>
          </p:cNvSpPr>
          <p:nvPr>
            <p:ph type="title"/>
          </p:nvPr>
        </p:nvSpPr>
        <p:spPr>
          <a:xfrm>
            <a:off x="152400" y="0"/>
            <a:ext cx="7245350" cy="57150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Social Competence</a:t>
            </a:r>
          </a:p>
        </p:txBody>
      </p:sp>
      <p:sp>
        <p:nvSpPr>
          <p:cNvPr id="133124"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a:xfrm>
            <a:off x="152400" y="277813"/>
            <a:ext cx="8928100" cy="484187"/>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Functional Team Roles – Test Manager</a:t>
            </a:r>
          </a:p>
        </p:txBody>
      </p:sp>
      <p:sp>
        <p:nvSpPr>
          <p:cNvPr id="135171" name="Rectangle 3"/>
          <p:cNvSpPr>
            <a:spLocks noGrp="1"/>
          </p:cNvSpPr>
          <p:nvPr>
            <p:ph type="body" idx="1"/>
          </p:nvPr>
        </p:nvSpPr>
        <p:spPr>
          <a:xfrm>
            <a:off x="152400" y="1447800"/>
            <a:ext cx="8674100" cy="5257800"/>
          </a:xfrm>
          <a:ln/>
        </p:spPr>
        <p:txBody>
          <a:bodyPr lIns="0" tIns="0" rIns="0" bIns="0">
            <a:normAutofit fontScale="77500" lnSpcReduction="20000"/>
          </a:bodyPr>
          <a:lstStyle/>
          <a:p>
            <a:pPr marL="228600" indent="-228600">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Manager leads the test team</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is responsible for creation of test schedule and its technical </a:t>
            </a:r>
            <a:br>
              <a:rPr lang="en-GB"/>
            </a:br>
            <a:r>
              <a:rPr lang="en-GB"/>
              <a:t>and on-time implementation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reports test status and test results to the project manager, </a:t>
            </a:r>
            <a:br>
              <a:rPr lang="en-GB"/>
            </a:br>
            <a:r>
              <a:rPr lang="en-GB"/>
              <a:t>product manager or development leader.</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should have experience in test planning, test control and </a:t>
            </a:r>
            <a:br>
              <a:rPr lang="en-GB"/>
            </a:br>
            <a:r>
              <a:rPr lang="en-GB"/>
              <a:t>test process improvement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should have knowledge and practical experience in general </a:t>
            </a:r>
            <a:br>
              <a:rPr lang="en-GB"/>
            </a:br>
            <a:r>
              <a:rPr lang="en-GB"/>
              <a:t>methods of software testing, quality management, </a:t>
            </a:r>
            <a:br>
              <a:rPr lang="en-GB"/>
            </a:br>
            <a:r>
              <a:rPr lang="en-GB"/>
              <a:t>project management and human resource management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Designer</a:t>
            </a:r>
          </a:p>
        </p:txBody>
      </p:sp>
      <p:sp>
        <p:nvSpPr>
          <p:cNvPr id="137219" name="Rectangle 3"/>
          <p:cNvSpPr>
            <a:spLocks noGrp="1"/>
          </p:cNvSpPr>
          <p:nvPr>
            <p:ph type="body" idx="1"/>
          </p:nvPr>
        </p:nvSpPr>
        <p:spPr>
          <a:xfrm>
            <a:off x="228600" y="1371600"/>
            <a:ext cx="8674100" cy="4724400"/>
          </a:xfrm>
          <a:ln/>
        </p:spPr>
        <p:txBody>
          <a:bodyPr lIns="0" tIns="0" rIns="0" bIns="0">
            <a:normAutofit fontScale="77500" lnSpcReduction="20000"/>
          </a:bodyPr>
          <a:lstStyle/>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designer is responsible for creation and maintainable </a:t>
            </a:r>
            <a:br>
              <a:rPr lang="en-GB"/>
            </a:br>
            <a:r>
              <a:rPr lang="en-GB"/>
              <a:t>of test specifications.</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His role involves identifying the appropriate test methods </a:t>
            </a:r>
            <a:br>
              <a:rPr lang="en-GB"/>
            </a:br>
            <a:r>
              <a:rPr lang="en-GB"/>
              <a:t>and the definition of a suitable test environment.</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supports the test manager in creating test plan and test schedule.</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must be a quick learner with complex application </a:t>
            </a:r>
            <a:br>
              <a:rPr lang="en-GB"/>
            </a:br>
            <a:r>
              <a:rPr lang="en-GB"/>
              <a:t>domains, requirement documents, functional specifications </a:t>
            </a:r>
            <a:br>
              <a:rPr lang="en-GB"/>
            </a:br>
            <a:r>
              <a:rPr lang="en-GB"/>
              <a:t>and system prototypes</a:t>
            </a:r>
          </a:p>
          <a:p>
            <a:pPr marL="228600" indent="-228600" algn="just">
              <a:lnSpc>
                <a:spcPct val="12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must be able to comprehend the function and expected </a:t>
            </a:r>
            <a:br>
              <a:rPr lang="en-GB"/>
            </a:br>
            <a:r>
              <a:rPr lang="en-GB"/>
              <a:t>behaviour of the system under test</a:t>
            </a:r>
          </a:p>
        </p:txBody>
      </p:sp>
      <p:sp>
        <p:nvSpPr>
          <p:cNvPr id="13722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body" idx="1"/>
          </p:nvPr>
        </p:nvSpPr>
        <p:spPr>
          <a:xfrm>
            <a:off x="228600" y="1447800"/>
            <a:ext cx="8674100" cy="4981575"/>
          </a:xfrm>
          <a:ln/>
        </p:spPr>
        <p:txBody>
          <a:bodyPr lIns="0" tIns="0" rIns="0" bIns="0">
            <a:normAutofit fontScale="85000" lnSpcReduction="10000"/>
          </a:bodyPr>
          <a:lstStyle/>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derives appropriate test cases and documents them in </a:t>
            </a:r>
            <a:br>
              <a:rPr lang="en-GB"/>
            </a:br>
            <a:r>
              <a:rPr lang="en-GB"/>
              <a:t>a way that they are fully traceable</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His main character traits is that he is able to distinguish </a:t>
            </a:r>
            <a:br>
              <a:rPr lang="en-GB"/>
            </a:br>
            <a:r>
              <a:rPr lang="en-GB"/>
              <a:t>important from less important information and set priorities. </a:t>
            </a:r>
          </a:p>
        </p:txBody>
      </p:sp>
      <p:sp>
        <p:nvSpPr>
          <p:cNvPr id="139267" name="Rectangle 3"/>
          <p:cNvSpPr>
            <a:spLocks noGrp="1" noChangeArrowheads="1"/>
          </p:cNvSpPr>
          <p:nvPr>
            <p:ph type="title"/>
          </p:nvPr>
        </p:nvSpPr>
        <p:spPr>
          <a:xfrm>
            <a:off x="1524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Designer</a:t>
            </a:r>
          </a:p>
        </p:txBody>
      </p:sp>
      <p:sp>
        <p:nvSpPr>
          <p:cNvPr id="139268"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147638" y="296863"/>
            <a:ext cx="7245350" cy="57150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Automator</a:t>
            </a:r>
          </a:p>
        </p:txBody>
      </p:sp>
      <p:sp>
        <p:nvSpPr>
          <p:cNvPr id="141315" name="Rectangle 3"/>
          <p:cNvSpPr>
            <a:spLocks noGrp="1"/>
          </p:cNvSpPr>
          <p:nvPr>
            <p:ph type="body" idx="1"/>
          </p:nvPr>
        </p:nvSpPr>
        <p:spPr>
          <a:xfrm>
            <a:off x="228600" y="1524000"/>
            <a:ext cx="8674100" cy="4419600"/>
          </a:xfrm>
          <a:ln/>
        </p:spPr>
        <p:txBody>
          <a:bodyPr lIns="0" tIns="0" rIns="0" bIns="0">
            <a:normAutofit fontScale="70000" lnSpcReduction="20000"/>
          </a:bodyPr>
          <a:lstStyle/>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Automator is the test team's programmer.</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has comprehensive programming experience, </a:t>
            </a:r>
            <a:br>
              <a:rPr lang="en-GB"/>
            </a:br>
            <a:r>
              <a:rPr lang="en-GB"/>
              <a:t>general software engineering, very good knowledge of </a:t>
            </a:r>
            <a:br>
              <a:rPr lang="en-GB"/>
            </a:br>
            <a:r>
              <a:rPr lang="en-GB"/>
              <a:t>the test tools and scripting language applied in the project.</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Basic knowledge of testing techniques and practical </a:t>
            </a:r>
            <a:br>
              <a:rPr lang="en-GB"/>
            </a:br>
            <a:r>
              <a:rPr lang="en-GB"/>
              <a:t>experience as a tester</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With sufficient experience in test automation, he can </a:t>
            </a:r>
            <a:br>
              <a:rPr lang="en-GB"/>
            </a:br>
            <a:r>
              <a:rPr lang="en-GB"/>
              <a:t>specialize further more to become a developer of test </a:t>
            </a:r>
            <a:br>
              <a:rPr lang="en-GB"/>
            </a:br>
            <a:r>
              <a:rPr lang="en-GB"/>
              <a:t>frameworks and test tools.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Administrator</a:t>
            </a:r>
          </a:p>
        </p:txBody>
      </p:sp>
      <p:sp>
        <p:nvSpPr>
          <p:cNvPr id="143363" name="Rectangle 3"/>
          <p:cNvSpPr>
            <a:spLocks noGrp="1"/>
          </p:cNvSpPr>
          <p:nvPr>
            <p:ph type="body" idx="1"/>
          </p:nvPr>
        </p:nvSpPr>
        <p:spPr>
          <a:xfrm>
            <a:off x="228600" y="1371600"/>
            <a:ext cx="8674100" cy="5486400"/>
          </a:xfrm>
          <a:ln/>
        </p:spPr>
        <p:txBody>
          <a:bodyPr lIns="0" tIns="0" rIns="0" bIns="0">
            <a:normAutofit fontScale="85000" lnSpcReduction="1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Administrator is responsible for the installation, </a:t>
            </a:r>
            <a:br>
              <a:rPr lang="en-GB"/>
            </a:br>
            <a:r>
              <a:rPr lang="en-GB"/>
              <a:t>operation, and maintainable of the test environment.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Installing and setting up the Operating systems, database </a:t>
            </a:r>
            <a:br>
              <a:rPr lang="en-GB"/>
            </a:br>
            <a:r>
              <a:rPr lang="en-GB"/>
              <a:t>systems and application server</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Installing and configuring the test object and installing and </a:t>
            </a:r>
            <a:br>
              <a:rPr lang="en-GB"/>
            </a:br>
            <a:r>
              <a:rPr lang="en-GB"/>
              <a:t>setting up the test tools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is a trouble-shooter and fire-fighter solving complex </a:t>
            </a:r>
            <a:br>
              <a:rPr lang="en-GB"/>
            </a:br>
            <a:r>
              <a:rPr lang="en-GB"/>
              <a:t>installations or configuration problems even under stress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is an indispensable member of the test team</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Tester</a:t>
            </a:r>
          </a:p>
        </p:txBody>
      </p:sp>
      <p:sp>
        <p:nvSpPr>
          <p:cNvPr id="145411" name="Rectangle 3"/>
          <p:cNvSpPr>
            <a:spLocks noGrp="1"/>
          </p:cNvSpPr>
          <p:nvPr>
            <p:ph type="body" idx="1"/>
          </p:nvPr>
        </p:nvSpPr>
        <p:spPr>
          <a:xfrm>
            <a:off x="228600" y="1524000"/>
            <a:ext cx="8674100" cy="4191000"/>
          </a:xfrm>
          <a:ln/>
        </p:spPr>
        <p:txBody>
          <a:bodyPr lIns="0" tIns="0" rIns="0" bIns="0">
            <a:normAutofit fontScale="700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Tester is responsible for the execution of the </a:t>
            </a:r>
            <a:br>
              <a:rPr lang="en-GB"/>
            </a:br>
            <a:r>
              <a:rPr lang="en-GB"/>
              <a:t>tests and the documentation of the test results</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He executes the test cases according to the test </a:t>
            </a:r>
            <a:br>
              <a:rPr lang="en-GB"/>
            </a:br>
            <a:r>
              <a:rPr lang="en-GB"/>
              <a:t>schedules and test specification</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If he notices a deviation from the expected system behaviour, </a:t>
            </a:r>
            <a:br>
              <a:rPr lang="en-GB"/>
            </a:br>
            <a:r>
              <a:rPr lang="en-GB"/>
              <a:t>he writes an incident report</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basic qualification for this role are  test fundamentals, </a:t>
            </a:r>
            <a:br>
              <a:rPr lang="en-GB"/>
            </a:br>
            <a:r>
              <a:rPr lang="en-GB"/>
              <a:t>IT basics, ability to operate applied test tools, and </a:t>
            </a:r>
            <a:br>
              <a:rPr lang="en-GB"/>
            </a:br>
            <a:r>
              <a:rPr lang="en-GB"/>
              <a:t>basic understanding of the test objects. </a:t>
            </a:r>
          </a:p>
        </p:txBody>
      </p:sp>
      <p:sp>
        <p:nvSpPr>
          <p:cNvPr id="145412"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p:cNvSpPr>
          <p:nvPr>
            <p:ph type="title"/>
          </p:nvPr>
        </p:nvSpPr>
        <p:spPr>
          <a:xfrm>
            <a:off x="152400" y="168651"/>
            <a:ext cx="8610600" cy="685800"/>
          </a:xfrm>
          <a:noFill/>
          <a:ln/>
        </p:spPr>
        <p:txBody>
          <a:bodyPr>
            <a:normAutofit fontScale="90000"/>
          </a:bodyPr>
          <a:lstStyle/>
          <a:p>
            <a:r>
              <a:rPr lang="en-US"/>
              <a:t>Prepare the Software Test Matrix</a:t>
            </a:r>
          </a:p>
        </p:txBody>
      </p:sp>
      <p:pic>
        <p:nvPicPr>
          <p:cNvPr id="235523" name="Picture 3"/>
          <p:cNvPicPr>
            <a:picLocks noGrp="1" noChangeAspect="1" noChangeArrowheads="1"/>
          </p:cNvPicPr>
          <p:nvPr>
            <p:ph type="body" idx="1"/>
          </p:nvPr>
        </p:nvPicPr>
        <p:blipFill>
          <a:blip r:embed="rId3" cstate="print"/>
          <a:srcRect/>
          <a:stretch>
            <a:fillRect/>
          </a:stretch>
        </p:blipFill>
        <p:spPr>
          <a:xfrm>
            <a:off x="533400" y="1600200"/>
            <a:ext cx="7848600" cy="3048000"/>
          </a:xfrm>
          <a:noFill/>
          <a:ln/>
        </p:spPr>
      </p:pic>
    </p:spTree>
  </p:cSld>
  <p:clrMapOvr>
    <a:masterClrMapping/>
  </p:clrMapOv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body" idx="1"/>
          </p:nvPr>
        </p:nvSpPr>
        <p:spPr>
          <a:xfrm>
            <a:off x="228600" y="1371600"/>
            <a:ext cx="8674100" cy="5257800"/>
          </a:xfrm>
          <a:ln/>
        </p:spPr>
        <p:txBody>
          <a:bodyPr lIns="0" tIns="0" rIns="0" bIns="0">
            <a:normAutofit fontScale="85000" lnSpcReduction="20000"/>
          </a:bodyPr>
          <a:lstStyle/>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Good Tester must be able to go beyond the </a:t>
            </a:r>
            <a:br>
              <a:rPr lang="en-GB"/>
            </a:br>
            <a:r>
              <a:rPr lang="en-GB"/>
              <a:t>limits of test specification and apply his own ideas </a:t>
            </a:r>
            <a:br>
              <a:rPr lang="en-GB"/>
            </a:br>
            <a:r>
              <a:rPr lang="en-GB"/>
              <a:t>and creativity in a systematic manner.</a:t>
            </a:r>
          </a:p>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Depending on the test specification degree of detail </a:t>
            </a:r>
            <a:br>
              <a:rPr lang="en-GB"/>
            </a:br>
            <a:r>
              <a:rPr lang="en-GB"/>
              <a:t>and the maturity of the software under test, it is always </a:t>
            </a:r>
            <a:br>
              <a:rPr lang="en-GB"/>
            </a:br>
            <a:r>
              <a:rPr lang="en-GB"/>
              <a:t>necessary to fill gaps in specifications and to add </a:t>
            </a:r>
            <a:br>
              <a:rPr lang="en-GB"/>
            </a:br>
            <a:r>
              <a:rPr lang="en-GB"/>
              <a:t>additional test cases testing the same.</a:t>
            </a:r>
          </a:p>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 good tester also distinguishes himself in writing brief, </a:t>
            </a:r>
            <a:br>
              <a:rPr lang="en-GB"/>
            </a:br>
            <a:r>
              <a:rPr lang="en-GB"/>
              <a:t>to the point incident reports containing correct and </a:t>
            </a:r>
            <a:br>
              <a:rPr lang="en-GB"/>
            </a:br>
            <a:r>
              <a:rPr lang="en-GB"/>
              <a:t>traceable information.</a:t>
            </a:r>
          </a:p>
        </p:txBody>
      </p:sp>
      <p:sp>
        <p:nvSpPr>
          <p:cNvPr id="147459" name="Rectangle 3"/>
          <p:cNvSpPr>
            <a:spLocks noGrp="1" noChangeArrowheads="1"/>
          </p:cNvSpPr>
          <p:nvPr>
            <p:ph type="title"/>
          </p:nvPr>
        </p:nvSpPr>
        <p:spPr>
          <a:xfrm>
            <a:off x="152400" y="0"/>
            <a:ext cx="7245350" cy="654050"/>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Tester</a:t>
            </a:r>
          </a:p>
        </p:txBody>
      </p:sp>
      <p:sp>
        <p:nvSpPr>
          <p:cNvPr id="147460" name="Text Box 4"/>
          <p:cNvSpPr txBox="1">
            <a:spLocks noChangeArrowheads="1"/>
          </p:cNvSpPr>
          <p:nvPr/>
        </p:nvSpPr>
        <p:spPr bwMode="auto">
          <a:xfrm>
            <a:off x="1524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Experts</a:t>
            </a:r>
          </a:p>
        </p:txBody>
      </p:sp>
      <p:sp>
        <p:nvSpPr>
          <p:cNvPr id="149507" name="Rectangle 3"/>
          <p:cNvSpPr>
            <a:spLocks noGrp="1"/>
          </p:cNvSpPr>
          <p:nvPr>
            <p:ph type="body" idx="1"/>
          </p:nvPr>
        </p:nvSpPr>
        <p:spPr>
          <a:xfrm>
            <a:off x="228600" y="1447800"/>
            <a:ext cx="8674100" cy="4981575"/>
          </a:xfrm>
          <a:ln/>
        </p:spPr>
        <p:txBody>
          <a:bodyPr lIns="0" tIns="0" rIns="0" bIns="0">
            <a:normAutofit fontScale="92500"/>
          </a:bodyPr>
          <a:lstStyle/>
          <a:p>
            <a:pPr marL="228600" indent="-228600">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Load Test Expert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Database Expert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Network Expert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Automation Expert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Their duty is to support the “core” roles in technically </a:t>
            </a:r>
            <a:br>
              <a:rPr lang="en-GB"/>
            </a:br>
            <a:r>
              <a:rPr lang="en-GB"/>
              <a:t>sophisticated matters or in problem solving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147638" y="296863"/>
            <a:ext cx="7245350" cy="654050"/>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Communication Factor</a:t>
            </a:r>
          </a:p>
        </p:txBody>
      </p:sp>
      <p:sp>
        <p:nvSpPr>
          <p:cNvPr id="151555" name="Rectangle 3"/>
          <p:cNvSpPr>
            <a:spLocks noGrp="1"/>
          </p:cNvSpPr>
          <p:nvPr>
            <p:ph type="body" idx="1"/>
          </p:nvPr>
        </p:nvSpPr>
        <p:spPr>
          <a:xfrm>
            <a:off x="228600" y="1447800"/>
            <a:ext cx="8674100" cy="4981575"/>
          </a:xfrm>
          <a:ln/>
        </p:spPr>
        <p:txBody>
          <a:bodyPr lIns="0" tIns="0" rIns="0" bIns="0">
            <a:normAutofit fontScale="85000" lnSpcReduction="10000"/>
          </a:bodyPr>
          <a:lstStyle/>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Testing does not involve only finding and documenting as </a:t>
            </a:r>
            <a:br>
              <a:rPr lang="en-GB"/>
            </a:br>
            <a:r>
              <a:rPr lang="en-GB"/>
              <a:t>many defects as possible</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is very important to communicate the identified problems </a:t>
            </a:r>
            <a:br>
              <a:rPr lang="en-GB"/>
            </a:br>
            <a:r>
              <a:rPr lang="en-GB"/>
              <a:t>or defects in the right way and to the right people</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way a defect is communicated is often more </a:t>
            </a:r>
            <a:br>
              <a:rPr lang="en-GB"/>
            </a:br>
            <a:r>
              <a:rPr lang="en-GB"/>
              <a:t>important than the content of the report itself</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152400" y="277813"/>
            <a:ext cx="8839200" cy="484187"/>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External Communication</a:t>
            </a:r>
          </a:p>
        </p:txBody>
      </p:sp>
      <p:sp>
        <p:nvSpPr>
          <p:cNvPr id="153603" name="Rectangle 3"/>
          <p:cNvSpPr>
            <a:spLocks noGrp="1"/>
          </p:cNvSpPr>
          <p:nvPr>
            <p:ph type="body" idx="1"/>
          </p:nvPr>
        </p:nvSpPr>
        <p:spPr>
          <a:xfrm>
            <a:off x="228600" y="1447800"/>
            <a:ext cx="8674100" cy="5105400"/>
          </a:xfrm>
          <a:ln/>
        </p:spPr>
        <p:txBody>
          <a:bodyPr lIns="0" tIns="0" rIns="0" bIns="0"/>
          <a:lstStyle/>
          <a:p>
            <a:pPr marL="228600"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Communication between testers and developers</a:t>
            </a:r>
          </a:p>
          <a:p>
            <a:pPr marL="685800" lvl="1"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A Tester detects a failure in the software and writes an incident report</a:t>
            </a:r>
          </a:p>
          <a:p>
            <a:pPr marL="685800" lvl="1"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The Incident report written must always be factual </a:t>
            </a:r>
            <a:br>
              <a:rPr lang="en-GB" sz="2000"/>
            </a:br>
            <a:r>
              <a:rPr lang="en-GB" sz="2000"/>
              <a:t>and problem oriented</a:t>
            </a:r>
          </a:p>
          <a:p>
            <a:pPr marL="685800" lvl="1"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Personal or non-objective criticism or even finger-pointing </a:t>
            </a:r>
            <a:br>
              <a:rPr lang="en-GB" sz="2000"/>
            </a:br>
            <a:r>
              <a:rPr lang="en-GB" sz="2000"/>
              <a:t>must strictly be avoided</a:t>
            </a:r>
          </a:p>
          <a:p>
            <a:pPr marL="685800" lvl="1" indent="-228600" algn="just">
              <a:lnSpc>
                <a:spcPct val="13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A diplomatic communication style is an indispensable </a:t>
            </a:r>
            <a:br>
              <a:rPr lang="en-GB" sz="2000"/>
            </a:br>
            <a:r>
              <a:rPr lang="en-GB" sz="2000"/>
              <a:t>precondition for the acceptance of incidence reports</a:t>
            </a:r>
          </a:p>
        </p:txBody>
      </p:sp>
      <p:sp>
        <p:nvSpPr>
          <p:cNvPr id="15360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body" idx="1"/>
          </p:nvPr>
        </p:nvSpPr>
        <p:spPr>
          <a:xfrm>
            <a:off x="228600" y="1447800"/>
            <a:ext cx="8674100" cy="4648200"/>
          </a:xfrm>
          <a:ln/>
        </p:spPr>
        <p:txBody>
          <a:bodyPr lIns="0" tIns="0" rIns="0" bIns="0">
            <a:normAutofit fontScale="85000" lnSpcReduction="20000"/>
          </a:bodyPr>
          <a:lstStyle/>
          <a:p>
            <a:pPr marL="685800" lvl="1"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Nobody can blame the tester for the fact that failures </a:t>
            </a:r>
            <a:br>
              <a:rPr lang="en-GB" sz="2000"/>
            </a:br>
            <a:r>
              <a:rPr lang="en-GB" sz="2000"/>
              <a:t>occur, and he should receive a well-conceived answer </a:t>
            </a:r>
            <a:br>
              <a:rPr lang="en-GB" sz="2000"/>
            </a:br>
            <a:r>
              <a:rPr lang="en-GB" sz="2000"/>
              <a:t>to each of his reports.</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u="sng"/>
              <a:t>Example – Bad Style of Reporting</a:t>
            </a:r>
          </a:p>
          <a:p>
            <a:pPr marL="228600" indent="-228600" algn="just">
              <a:lnSpc>
                <a:spcPct val="176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i="1">
                <a:latin typeface="Arial" pitchFamily="34" charset="0"/>
              </a:rPr>
              <a:t>	</a:t>
            </a:r>
            <a:r>
              <a:rPr lang="en-GB" i="1"/>
              <a:t>“... Tried to save a purchase contract but application still crashes. This has been known for weeks; see reports 264 and 253. Can't somebody come up with a decently coded program?...”</a:t>
            </a:r>
          </a:p>
        </p:txBody>
      </p:sp>
      <p:sp>
        <p:nvSpPr>
          <p:cNvPr id="155651" name="Rectangle 3"/>
          <p:cNvSpPr>
            <a:spLocks noGrp="1" noChangeArrowheads="1"/>
          </p:cNvSpPr>
          <p:nvPr>
            <p:ph type="title"/>
          </p:nvPr>
        </p:nvSpPr>
        <p:spPr>
          <a:xfrm>
            <a:off x="304800" y="228600"/>
            <a:ext cx="8839200" cy="484188"/>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External Communication</a:t>
            </a:r>
          </a:p>
        </p:txBody>
      </p:sp>
      <p:sp>
        <p:nvSpPr>
          <p:cNvPr id="155652" name="Text Box 4"/>
          <p:cNvSpPr txBox="1">
            <a:spLocks noChangeArrowheads="1"/>
          </p:cNvSpPr>
          <p:nvPr/>
        </p:nvSpPr>
        <p:spPr bwMode="auto">
          <a:xfrm>
            <a:off x="3048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5565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body" idx="1"/>
          </p:nvPr>
        </p:nvSpPr>
        <p:spPr>
          <a:xfrm>
            <a:off x="239713" y="1066800"/>
            <a:ext cx="8674100" cy="5334000"/>
          </a:xfrm>
          <a:ln/>
        </p:spPr>
        <p:txBody>
          <a:bodyPr lIns="0" tIns="0" rIns="0" bIns="0"/>
          <a:lstStyle/>
          <a:p>
            <a:pPr marL="228600" indent="-228600"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200" u="sng"/>
          </a:p>
          <a:p>
            <a:pPr marL="228600" indent="-228600"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u="sng"/>
              <a:t>Example – Good Style of Reporting</a:t>
            </a:r>
            <a:endParaRPr lang="en-GB" b="1" i="1"/>
          </a:p>
          <a:p>
            <a:pPr marL="461963" lvl="1" indent="-4763" algn="just">
              <a:lnSpc>
                <a:spcPct val="116000"/>
              </a:lnSpc>
              <a:buFont typeface="Arial" pitchFamily="34" charset="0"/>
              <a:buNone/>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“Crash after attempt to save purchase contract:</a:t>
            </a:r>
          </a:p>
          <a:p>
            <a:pPr marL="461963" lvl="1" indent="-4763" algn="just">
              <a:lnSpc>
                <a:spcPct val="116000"/>
              </a:lnSpc>
              <a:buFont typeface="Arial" pitchFamily="34" charset="0"/>
              <a:buNone/>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Description: ContractBase crashes when trying to create new purchase contract</a:t>
            </a:r>
          </a:p>
          <a:p>
            <a:pPr marL="461963" lvl="1" indent="-4763" algn="just">
              <a:lnSpc>
                <a:spcPct val="116000"/>
              </a:lnSpc>
              <a:buFont typeface="Arial" pitchFamily="34" charset="0"/>
              <a:buNone/>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Impact: Contract data is lost; system needs to be rebooted </a:t>
            </a:r>
          </a:p>
          <a:p>
            <a:pPr marL="461963" lvl="1" indent="-4763" algn="just">
              <a:lnSpc>
                <a:spcPct val="116000"/>
              </a:lnSpc>
              <a:buFont typeface="Arial" pitchFamily="34" charset="0"/>
              <a:buNone/>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Reproduction:</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Call up ContractBase</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Select customer</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Select new purchase contract (compare attached screen shot)</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“Save contract”</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-&gt; Crash</a:t>
            </a:r>
          </a:p>
          <a:p>
            <a:pPr marL="904875" lvl="2" algn="just">
              <a:lnSpc>
                <a:spcPct val="116000"/>
              </a:lnSpc>
              <a:tabLst>
                <a:tab pos="33337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a:t>
            </a:r>
          </a:p>
        </p:txBody>
      </p:sp>
      <p:sp>
        <p:nvSpPr>
          <p:cNvPr id="157699" name="Rectangle 3"/>
          <p:cNvSpPr>
            <a:spLocks noGrp="1" noChangeArrowheads="1"/>
          </p:cNvSpPr>
          <p:nvPr>
            <p:ph type="title"/>
          </p:nvPr>
        </p:nvSpPr>
        <p:spPr>
          <a:xfrm>
            <a:off x="304800" y="228600"/>
            <a:ext cx="8839200" cy="484188"/>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External Communication</a:t>
            </a:r>
          </a:p>
        </p:txBody>
      </p:sp>
      <p:sp>
        <p:nvSpPr>
          <p:cNvPr id="157700" name="Text Box 4"/>
          <p:cNvSpPr txBox="1">
            <a:spLocks noChangeArrowheads="1"/>
          </p:cNvSpPr>
          <p:nvPr/>
        </p:nvSpPr>
        <p:spPr bwMode="auto">
          <a:xfrm>
            <a:off x="304800" y="6858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body" idx="1"/>
          </p:nvPr>
        </p:nvSpPr>
        <p:spPr>
          <a:xfrm>
            <a:off x="228600" y="1371600"/>
            <a:ext cx="8674100" cy="5257800"/>
          </a:xfrm>
          <a:ln/>
        </p:spPr>
        <p:txBody>
          <a:bodyPr lIns="0" tIns="0" rIns="0" bIns="0">
            <a:normAutofit fontScale="77500" lnSpcReduction="20000"/>
          </a:bodyPr>
          <a:lstStyle/>
          <a:p>
            <a:pPr marL="228600" indent="-228600" algn="just">
              <a:lnSpc>
                <a:spcPct val="166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Communication between testers and project management: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manager regularly reports test progress and </a:t>
            </a:r>
            <a:br>
              <a:rPr lang="en-GB"/>
            </a:br>
            <a:r>
              <a:rPr lang="en-GB"/>
              <a:t>observed software quality to product or project management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test status report needs to be open and direct</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Solution-oriented, constructive contributions and formulations </a:t>
            </a:r>
            <a:br>
              <a:rPr lang="en-GB"/>
            </a:br>
            <a:r>
              <a:rPr lang="en-GB"/>
              <a:t>will facilitate things</a:t>
            </a:r>
          </a:p>
          <a:p>
            <a:pPr marL="228600" indent="-228600" algn="just">
              <a:lnSpc>
                <a:spcPct val="16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Statements concerning individual team members and </a:t>
            </a:r>
            <a:br>
              <a:rPr lang="en-GB"/>
            </a:br>
            <a:r>
              <a:rPr lang="en-GB"/>
              <a:t>personal finger-pointing are not acceptable</a:t>
            </a:r>
          </a:p>
        </p:txBody>
      </p:sp>
      <p:sp>
        <p:nvSpPr>
          <p:cNvPr id="159747" name="Rectangle 3"/>
          <p:cNvSpPr>
            <a:spLocks noGrp="1" noChangeArrowheads="1"/>
          </p:cNvSpPr>
          <p:nvPr>
            <p:ph type="title"/>
          </p:nvPr>
        </p:nvSpPr>
        <p:spPr>
          <a:xfrm>
            <a:off x="152400" y="277813"/>
            <a:ext cx="8839200" cy="484187"/>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External Communication</a:t>
            </a:r>
          </a:p>
        </p:txBody>
      </p:sp>
      <p:sp>
        <p:nvSpPr>
          <p:cNvPr id="159748"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body" idx="1"/>
          </p:nvPr>
        </p:nvSpPr>
        <p:spPr>
          <a:xfrm>
            <a:off x="228600" y="1371600"/>
            <a:ext cx="8674100" cy="4981575"/>
          </a:xfrm>
          <a:ln/>
        </p:spPr>
        <p:txBody>
          <a:bodyPr lIns="0" tIns="0" rIns="0" bIns="0">
            <a:normAutofit fontScale="85000" lnSpcReduction="20000"/>
          </a:bodyPr>
          <a:lstStyle/>
          <a:p>
            <a:pPr marL="228600" indent="-228600" algn="just">
              <a:lnSpc>
                <a:spcPct val="176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Communication between Project manager and Test manager:</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Product/Project Manager informs the test manager about changes in the project plan and delivery dates.</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New, Changed or deleted features</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System Environment changes</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Staffing changes in the development team</a:t>
            </a:r>
          </a:p>
          <a:p>
            <a:pPr marL="228600" indent="-228600" algn="just">
              <a:lnSpc>
                <a:spcPct val="17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New software suppliers</a:t>
            </a:r>
          </a:p>
        </p:txBody>
      </p:sp>
      <p:sp>
        <p:nvSpPr>
          <p:cNvPr id="161795" name="Rectangle 3"/>
          <p:cNvSpPr>
            <a:spLocks noGrp="1" noChangeArrowheads="1"/>
          </p:cNvSpPr>
          <p:nvPr>
            <p:ph type="title"/>
          </p:nvPr>
        </p:nvSpPr>
        <p:spPr>
          <a:xfrm>
            <a:off x="304800" y="152400"/>
            <a:ext cx="8839200" cy="484188"/>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rebuchet MS" pitchFamily="34" charset="0"/>
              </a:rPr>
              <a:t>Test Team - External Communication</a:t>
            </a:r>
          </a:p>
        </p:txBody>
      </p:sp>
      <p:sp>
        <p:nvSpPr>
          <p:cNvPr id="161796"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
        <p:nvSpPr>
          <p:cNvPr id="161797"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body" idx="1"/>
          </p:nvPr>
        </p:nvSpPr>
        <p:spPr>
          <a:xfrm>
            <a:off x="228600" y="1447800"/>
            <a:ext cx="8674100" cy="5257800"/>
          </a:xfrm>
          <a:ln/>
        </p:spPr>
        <p:txBody>
          <a:bodyPr lIns="0" tIns="0" rIns="0" bIns="0">
            <a:normAutofit fontScale="77500" lnSpcReduction="20000"/>
          </a:bodyPr>
          <a:lstStyle/>
          <a:p>
            <a:pPr marL="228600" indent="-228600" algn="just">
              <a:lnSpc>
                <a:spcPct val="146000"/>
              </a:lnSpc>
              <a:buFont typeface="Arial" pitchFamily="34" charset="0"/>
              <a:buNone/>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u="sng"/>
              <a:t>Communication between Testers and Users:</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Testers, in particular test designers, should always stay </a:t>
            </a:r>
            <a:br>
              <a:rPr lang="en-GB"/>
            </a:br>
            <a:r>
              <a:rPr lang="en-GB"/>
              <a:t>close contact with users, developers and other stakeholders </a:t>
            </a:r>
            <a:br>
              <a:rPr lang="en-GB"/>
            </a:br>
            <a:r>
              <a:rPr lang="en-GB"/>
              <a:t>involved in the system under test</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Requirements specifications are hardly ever detailed, </a:t>
            </a:r>
            <a:br>
              <a:rPr lang="en-GB"/>
            </a:br>
            <a:r>
              <a:rPr lang="en-GB"/>
              <a:t>complete, or up-to-date enough to do without additional </a:t>
            </a:r>
            <a:br>
              <a:rPr lang="en-GB"/>
            </a:br>
            <a:r>
              <a:rPr lang="en-GB"/>
              <a:t>talks with the people who originally wrote them</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Additional background information may be gained </a:t>
            </a:r>
            <a:br>
              <a:rPr lang="en-GB"/>
            </a:br>
            <a:r>
              <a:rPr lang="en-GB"/>
              <a:t>about the system application's domain or information </a:t>
            </a:r>
            <a:br>
              <a:rPr lang="en-GB"/>
            </a:br>
            <a:r>
              <a:rPr lang="en-GB"/>
              <a:t>that will help setting testing priorities</a:t>
            </a:r>
          </a:p>
        </p:txBody>
      </p:sp>
      <p:sp>
        <p:nvSpPr>
          <p:cNvPr id="163843" name="Rectangle 3"/>
          <p:cNvSpPr>
            <a:spLocks noGrp="1" noChangeArrowheads="1"/>
          </p:cNvSpPr>
          <p:nvPr>
            <p:ph type="title"/>
          </p:nvPr>
        </p:nvSpPr>
        <p:spPr>
          <a:xfrm>
            <a:off x="304800" y="0"/>
            <a:ext cx="8839200" cy="484188"/>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External Communication</a:t>
            </a:r>
          </a:p>
        </p:txBody>
      </p:sp>
      <p:sp>
        <p:nvSpPr>
          <p:cNvPr id="163844" name="Text Box 4"/>
          <p:cNvSpPr txBox="1">
            <a:spLocks noChangeArrowheads="1"/>
          </p:cNvSpPr>
          <p:nvPr/>
        </p:nvSpPr>
        <p:spPr bwMode="auto">
          <a:xfrm>
            <a:off x="3048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a:xfrm>
            <a:off x="152400" y="228600"/>
            <a:ext cx="88392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Test Team - Internal Communication</a:t>
            </a:r>
          </a:p>
        </p:txBody>
      </p:sp>
      <p:sp>
        <p:nvSpPr>
          <p:cNvPr id="165891" name="Rectangle 3"/>
          <p:cNvSpPr>
            <a:spLocks noGrp="1"/>
          </p:cNvSpPr>
          <p:nvPr>
            <p:ph type="body" idx="1"/>
          </p:nvPr>
        </p:nvSpPr>
        <p:spPr>
          <a:xfrm>
            <a:off x="152400" y="1371600"/>
            <a:ext cx="8674100" cy="4953000"/>
          </a:xfrm>
          <a:ln/>
        </p:spPr>
        <p:txBody>
          <a:bodyPr lIns="0" tIns="0" rIns="0" bIns="0">
            <a:normAutofit fontScale="77500" lnSpcReduction="20000"/>
          </a:bodyPr>
          <a:lstStyle/>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Scheduling regular team meetings is an important measure in </a:t>
            </a:r>
            <a:br>
              <a:rPr lang="en-GB"/>
            </a:br>
            <a:r>
              <a:rPr lang="en-GB"/>
              <a:t>support of team-internal communication</a:t>
            </a:r>
          </a:p>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meeting must have a fixed agenda and must be moderated.</a:t>
            </a:r>
          </a:p>
          <a:p>
            <a:pPr marL="228600"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Examples of Agenda:</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General Project Situation</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Current status of the test progress versus plan</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Test object quality, defect rate, bug fix rate</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Current staff planning</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Release planning and upcoming release cycles</a:t>
            </a:r>
          </a:p>
          <a:p>
            <a:pPr marL="685800" lvl="1" indent="-228600" algn="just">
              <a:lnSpc>
                <a:spcPct val="135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Quality of the test process and improvement potential</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a:xfrm>
            <a:off x="152400" y="152400"/>
            <a:ext cx="8223250" cy="685800"/>
          </a:xfrm>
          <a:noFill/>
          <a:ln/>
        </p:spPr>
        <p:txBody>
          <a:bodyPr>
            <a:normAutofit fontScale="90000"/>
          </a:bodyPr>
          <a:lstStyle/>
          <a:p>
            <a:r>
              <a:rPr lang="en-US"/>
              <a:t>Define</a:t>
            </a:r>
            <a:r>
              <a:rPr lang="en-US" b="1"/>
              <a:t> </a:t>
            </a:r>
            <a:r>
              <a:rPr lang="en-US"/>
              <a:t>Test</a:t>
            </a:r>
            <a:r>
              <a:rPr lang="en-US" b="1"/>
              <a:t> </a:t>
            </a:r>
            <a:r>
              <a:rPr lang="en-US"/>
              <a:t>Administration</a:t>
            </a:r>
          </a:p>
        </p:txBody>
      </p:sp>
      <p:sp>
        <p:nvSpPr>
          <p:cNvPr id="237571" name="Rectangle 3"/>
          <p:cNvSpPr>
            <a:spLocks noGrp="1"/>
          </p:cNvSpPr>
          <p:nvPr>
            <p:ph type="body" idx="1"/>
          </p:nvPr>
        </p:nvSpPr>
        <p:spPr>
          <a:xfrm>
            <a:off x="311150" y="1143000"/>
            <a:ext cx="8528050" cy="4524375"/>
          </a:xfrm>
          <a:noFill/>
          <a:ln/>
        </p:spPr>
        <p:txBody>
          <a:bodyPr>
            <a:normAutofit fontScale="92500"/>
          </a:bodyPr>
          <a:lstStyle/>
          <a:p>
            <a:pPr algn="just">
              <a:lnSpc>
                <a:spcPct val="152000"/>
              </a:lnSpc>
            </a:pPr>
            <a:endParaRPr lang="en-US">
              <a:latin typeface="Trebuchet MS" pitchFamily="34" charset="0"/>
            </a:endParaRPr>
          </a:p>
          <a:p>
            <a:pPr algn="just">
              <a:lnSpc>
                <a:spcPct val="152000"/>
              </a:lnSpc>
            </a:pPr>
            <a:r>
              <a:rPr lang="en-US"/>
              <a:t>The administrative component of the test plan identifies </a:t>
            </a:r>
            <a:br>
              <a:rPr lang="en-US"/>
            </a:br>
            <a:r>
              <a:rPr lang="en-US"/>
              <a:t>the schedule, milestones, and resources needed to </a:t>
            </a:r>
            <a:br>
              <a:rPr lang="en-US"/>
            </a:br>
            <a:r>
              <a:rPr lang="en-US"/>
              <a:t>execute the test plan as illustrated in Table in the next slide</a:t>
            </a:r>
          </a:p>
        </p:txBody>
      </p:sp>
    </p:spTree>
  </p:cSld>
  <p:clrMapOvr>
    <a:masterClrMapping/>
  </p:clrMapOv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a:xfrm>
            <a:off x="147638" y="319088"/>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Motivation Factor</a:t>
            </a:r>
          </a:p>
        </p:txBody>
      </p:sp>
      <p:sp>
        <p:nvSpPr>
          <p:cNvPr id="167939" name="Rectangle 3"/>
          <p:cNvSpPr>
            <a:spLocks noGrp="1"/>
          </p:cNvSpPr>
          <p:nvPr>
            <p:ph type="body" idx="1"/>
          </p:nvPr>
        </p:nvSpPr>
        <p:spPr>
          <a:xfrm>
            <a:off x="228600" y="1219200"/>
            <a:ext cx="8674100" cy="5257800"/>
          </a:xfrm>
          <a:ln/>
        </p:spPr>
        <p:txBody>
          <a:bodyPr lIns="0" tIns="0" rIns="0" bIns="0">
            <a:normAutofit fontScale="70000" lnSpcReduction="2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Effective and productive testing requires right technical skills </a:t>
            </a:r>
            <a:br>
              <a:rPr lang="en-GB"/>
            </a:br>
            <a:r>
              <a:rPr lang="en-GB"/>
              <a:t>along with full commitment and motivation of the testers involved</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Motivation measures that a test manager can take are listed below</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Communicate clear objectives and provide clear task </a:t>
            </a:r>
            <a:br>
              <a:rPr lang="en-GB"/>
            </a:br>
            <a:r>
              <a:rPr lang="en-GB"/>
              <a:t>distribution, track the plans and respond to deviations</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Promote testing and show the benefits of testing to everybody</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Present test results regularly and make sure they are </a:t>
            </a:r>
            <a:br>
              <a:rPr lang="en-GB"/>
            </a:br>
            <a:r>
              <a:rPr lang="en-GB"/>
              <a:t>well prepared</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Present the costs of testing in a honest way and compare </a:t>
            </a:r>
            <a:br>
              <a:rPr lang="en-GB"/>
            </a:br>
            <a:r>
              <a:rPr lang="en-GB"/>
              <a:t>them with the benefits of testing</a:t>
            </a:r>
          </a:p>
        </p:txBody>
      </p:sp>
      <p:sp>
        <p:nvSpPr>
          <p:cNvPr id="16794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body" idx="1"/>
          </p:nvPr>
        </p:nvSpPr>
        <p:spPr>
          <a:xfrm>
            <a:off x="228600" y="1371600"/>
            <a:ext cx="8674100" cy="5257800"/>
          </a:xfrm>
          <a:ln/>
        </p:spPr>
        <p:txBody>
          <a:bodyPr lIns="0" tIns="0" rIns="0" bIns="0">
            <a:normAutofit fontScale="70000" lnSpcReduction="20000"/>
          </a:bodyPr>
          <a:lstStyle/>
          <a:p>
            <a:pPr marL="228600" indent="-228600">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Provide for a professional, adequate working environment</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Provide for interesting tasks that will relax the inevitable </a:t>
            </a:r>
            <a:br>
              <a:rPr lang="en-GB"/>
            </a:br>
            <a:r>
              <a:rPr lang="en-GB"/>
              <a:t>test routine</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Allow and encourage specialization within the team</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Point out opportunities for further personal development and careers</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Provide feedback to the test team about its contribution </a:t>
            </a:r>
            <a:br>
              <a:rPr lang="en-GB"/>
            </a:br>
            <a:r>
              <a:rPr lang="en-GB"/>
              <a:t>to the project's success or product quality</a:t>
            </a:r>
          </a:p>
          <a:p>
            <a:pPr marL="228600" indent="-228600" algn="just">
              <a:lnSpc>
                <a:spcPct val="14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Propagate the accomplishments of the test team within the organization. Present the success of the test and development </a:t>
            </a:r>
            <a:br>
              <a:rPr lang="en-GB"/>
            </a:br>
            <a:r>
              <a:rPr lang="en-GB"/>
              <a:t>teams as a collective success that will be collectively celebrated</a:t>
            </a:r>
          </a:p>
        </p:txBody>
      </p:sp>
      <p:sp>
        <p:nvSpPr>
          <p:cNvPr id="169987" name="Rectangle 3"/>
          <p:cNvSpPr>
            <a:spLocks noGrp="1" noChangeArrowheads="1"/>
          </p:cNvSpPr>
          <p:nvPr>
            <p:ph type="title"/>
          </p:nvPr>
        </p:nvSpPr>
        <p:spPr>
          <a:xfrm>
            <a:off x="228600" y="228600"/>
            <a:ext cx="7245350" cy="51911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Motivation Factor</a:t>
            </a:r>
          </a:p>
        </p:txBody>
      </p:sp>
      <p:sp>
        <p:nvSpPr>
          <p:cNvPr id="169988" name="Text Box 4"/>
          <p:cNvSpPr txBox="1">
            <a:spLocks noChangeArrowheads="1"/>
          </p:cNvSpPr>
          <p:nvPr/>
        </p:nvSpPr>
        <p:spPr bwMode="auto">
          <a:xfrm>
            <a:off x="2286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err="1">
                <a:ea typeface="Arial Unicode MS" pitchFamily="34" charset="-128"/>
                <a:cs typeface="Arial Unicode MS" pitchFamily="34" charset="-128"/>
              </a:rPr>
              <a:t>Cont</a:t>
            </a:r>
            <a:r>
              <a:rPr lang="en-US" b="1">
                <a:ea typeface="Arial Unicode MS" pitchFamily="34" charset="-128"/>
                <a:cs typeface="Arial Unicode MS" pitchFamily="34" charset="-128"/>
              </a:rPr>
              <a: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Agile  testing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extLst>
      <p:ext uri="{BB962C8B-B14F-4D97-AF65-F5344CB8AC3E}">
        <p14:creationId xmlns:p14="http://schemas.microsoft.com/office/powerpoint/2010/main" val="226176060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body" idx="1"/>
          </p:nvPr>
        </p:nvSpPr>
        <p:spPr>
          <a:xfrm>
            <a:off x="228600" y="1371600"/>
            <a:ext cx="8674100" cy="5257800"/>
          </a:xfrm>
          <a:ln/>
        </p:spPr>
        <p:txBody>
          <a:bodyPr lIns="0" tIns="0" rIns="0" bIns="0">
            <a:normAutofit/>
          </a:bodyPr>
          <a:lstStyle/>
          <a:p>
            <a:pPr lvl="1">
              <a:buAutoNum type="arabicParenR"/>
            </a:pPr>
            <a:r>
              <a:rPr lang="en-US" sz="2000"/>
              <a:t>Agile Part 1</a:t>
            </a:r>
          </a:p>
          <a:p>
            <a:pPr>
              <a:buAutoNum type="arabicParenR"/>
            </a:pPr>
            <a:r>
              <a:rPr lang="en-US" sz="2400"/>
              <a:t>Agile Part 2</a:t>
            </a:r>
          </a:p>
          <a:p>
            <a:pPr>
              <a:buAutoNum type="arabicParenR"/>
            </a:pPr>
            <a:endParaRPr lang="en-US" sz="2400">
              <a:hlinkClick r:id="rId3"/>
            </a:endParaRPr>
          </a:p>
          <a:p>
            <a:r>
              <a:rPr lang="en-US" sz="2400"/>
              <a:t>Navigate the below link to go through the course Material</a:t>
            </a:r>
            <a:endParaRPr lang="en-US" sz="2400">
              <a:hlinkClick r:id="rId3"/>
            </a:endParaRPr>
          </a:p>
          <a:p>
            <a:endParaRPr lang="en-US" sz="2400">
              <a:hlinkClick r:id="rId3"/>
            </a:endParaRPr>
          </a:p>
          <a:p>
            <a:r>
              <a:rPr lang="en-US" sz="2400">
                <a:hlinkClick r:id="rId4"/>
              </a:rPr>
              <a:t>http://itms.wipro.com</a:t>
            </a:r>
            <a:r>
              <a:rPr lang="en-US" sz="2400"/>
              <a:t> -&gt; My Learning Plan -&gt; Mandatory Courses </a:t>
            </a:r>
          </a:p>
          <a:p>
            <a:r>
              <a:rPr lang="en-US" sz="2400"/>
              <a:t>-&gt; Role based Training Courses -&gt; Agile</a:t>
            </a:r>
            <a:endParaRPr lang="en-IN" sz="2400"/>
          </a:p>
        </p:txBody>
      </p:sp>
      <p:sp>
        <p:nvSpPr>
          <p:cNvPr id="169987" name="Rectangle 3"/>
          <p:cNvSpPr>
            <a:spLocks noGrp="1" noChangeArrowheads="1"/>
          </p:cNvSpPr>
          <p:nvPr>
            <p:ph type="title"/>
          </p:nvPr>
        </p:nvSpPr>
        <p:spPr>
          <a:xfrm>
            <a:off x="228600" y="228600"/>
            <a:ext cx="7245350" cy="51911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kern="0">
                <a:solidFill>
                  <a:prstClr val="black"/>
                </a:solidFill>
                <a:latin typeface="Gill Sans MT" pitchFamily="34" charset="0"/>
              </a:rPr>
              <a:t>Agile Testing </a:t>
            </a:r>
            <a:endParaRPr lang="en-GB"/>
          </a:p>
        </p:txBody>
      </p:sp>
    </p:spTree>
    <p:extLst>
      <p:ext uri="{BB962C8B-B14F-4D97-AF65-F5344CB8AC3E}">
        <p14:creationId xmlns:p14="http://schemas.microsoft.com/office/powerpoint/2010/main" val="39268069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Cloud  testing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extLst>
      <p:ext uri="{BB962C8B-B14F-4D97-AF65-F5344CB8AC3E}">
        <p14:creationId xmlns:p14="http://schemas.microsoft.com/office/powerpoint/2010/main" val="363077030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body" idx="1"/>
          </p:nvPr>
        </p:nvSpPr>
        <p:spPr>
          <a:xfrm>
            <a:off x="228600" y="1371600"/>
            <a:ext cx="8674100" cy="5257800"/>
          </a:xfrm>
          <a:ln/>
        </p:spPr>
        <p:txBody>
          <a:bodyPr lIns="0" tIns="0" rIns="0" bIns="0">
            <a:normAutofit/>
          </a:bodyPr>
          <a:lstStyle/>
          <a:p>
            <a:r>
              <a:rPr lang="en-IN" sz="2400" b="1"/>
              <a:t>TOPICS COVERED:</a:t>
            </a:r>
            <a:endParaRPr lang="en-IN" sz="2400"/>
          </a:p>
          <a:p>
            <a:pPr lvl="0"/>
            <a:r>
              <a:rPr lang="en-US" sz="2400"/>
              <a:t>Overview</a:t>
            </a:r>
            <a:endParaRPr lang="en-IN" sz="2400"/>
          </a:p>
          <a:p>
            <a:pPr lvl="0"/>
            <a:r>
              <a:rPr lang="en-US" sz="2400"/>
              <a:t>Need For Cloud Testing</a:t>
            </a:r>
            <a:endParaRPr lang="en-IN" sz="2400"/>
          </a:p>
          <a:p>
            <a:pPr lvl="0"/>
            <a:r>
              <a:rPr lang="en-US" sz="2400"/>
              <a:t>Types Of Testing</a:t>
            </a:r>
            <a:endParaRPr lang="en-IN" sz="2400"/>
          </a:p>
          <a:p>
            <a:pPr lvl="0"/>
            <a:r>
              <a:rPr lang="en-US" sz="2400"/>
              <a:t>Steps to carry out Cloud Testing</a:t>
            </a:r>
            <a:endParaRPr lang="en-IN" sz="2400"/>
          </a:p>
          <a:p>
            <a:pPr lvl="0"/>
            <a:r>
              <a:rPr lang="en-US" sz="2400"/>
              <a:t>Applications</a:t>
            </a:r>
            <a:endParaRPr lang="en-IN" sz="2400"/>
          </a:p>
          <a:p>
            <a:pPr lvl="0"/>
            <a:r>
              <a:rPr lang="en-US" sz="2400"/>
              <a:t>Tools</a:t>
            </a:r>
            <a:endParaRPr lang="en-IN" sz="2400"/>
          </a:p>
          <a:p>
            <a:pPr lvl="0"/>
            <a:r>
              <a:rPr lang="en-US" sz="2400"/>
              <a:t>Benefits</a:t>
            </a:r>
          </a:p>
          <a:p>
            <a:pPr lvl="0"/>
            <a:r>
              <a:rPr lang="en-US" sz="2400"/>
              <a:t>Issues</a:t>
            </a:r>
            <a:endParaRPr lang="en-IN" sz="2400"/>
          </a:p>
          <a:p>
            <a:pPr marL="457200" lvl="1" indent="0">
              <a:buNone/>
            </a:pPr>
            <a:endParaRPr lang="en-IN" sz="2400"/>
          </a:p>
        </p:txBody>
      </p:sp>
      <p:sp>
        <p:nvSpPr>
          <p:cNvPr id="169987" name="Rectangle 3"/>
          <p:cNvSpPr>
            <a:spLocks noGrp="1" noChangeArrowheads="1"/>
          </p:cNvSpPr>
          <p:nvPr>
            <p:ph type="title"/>
          </p:nvPr>
        </p:nvSpPr>
        <p:spPr>
          <a:xfrm>
            <a:off x="228600" y="228600"/>
            <a:ext cx="7245350" cy="51911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kern="0">
                <a:solidFill>
                  <a:prstClr val="black"/>
                </a:solidFill>
                <a:latin typeface="Gill Sans MT" pitchFamily="34" charset="0"/>
              </a:rPr>
              <a:t>Cloud Testing </a:t>
            </a:r>
            <a:endParaRPr lang="en-GB"/>
          </a:p>
        </p:txBody>
      </p:sp>
    </p:spTree>
    <p:extLst>
      <p:ext uri="{BB962C8B-B14F-4D97-AF65-F5344CB8AC3E}">
        <p14:creationId xmlns:p14="http://schemas.microsoft.com/office/powerpoint/2010/main" val="351850617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Overview</a:t>
            </a:r>
            <a:br>
              <a:rPr lang="en-IN"/>
            </a:br>
            <a:endParaRPr lang="en-IN"/>
          </a:p>
        </p:txBody>
      </p:sp>
      <p:sp>
        <p:nvSpPr>
          <p:cNvPr id="3" name="Content Placeholder 2"/>
          <p:cNvSpPr>
            <a:spLocks noGrp="1"/>
          </p:cNvSpPr>
          <p:nvPr>
            <p:ph idx="1"/>
          </p:nvPr>
        </p:nvSpPr>
        <p:spPr/>
        <p:txBody>
          <a:bodyPr>
            <a:normAutofit fontScale="62500" lnSpcReduction="20000"/>
          </a:bodyPr>
          <a:lstStyle/>
          <a:p>
            <a:r>
              <a:rPr lang="en-IN" b="1"/>
              <a:t>Cloud testing</a:t>
            </a:r>
            <a:r>
              <a:rPr lang="en-IN"/>
              <a:t> is a form of software testing in which web applications use cloud computing environments (a "cloud") to simulate real-world user traffic.</a:t>
            </a:r>
          </a:p>
          <a:p>
            <a:pPr lvl="0"/>
            <a:r>
              <a:rPr lang="en-US"/>
              <a:t>Cloud Testing uses cloud infrastructure for software testing.</a:t>
            </a:r>
            <a:endParaRPr lang="en-IN"/>
          </a:p>
          <a:p>
            <a:pPr lvl="0"/>
            <a:r>
              <a:rPr lang="en-US"/>
              <a:t>Organizations pursuing testing in general and load, performance testing and production service monitoring in particular are challenged by several problems like limited test budget, meeting deadlines.</a:t>
            </a:r>
            <a:endParaRPr lang="en-IN"/>
          </a:p>
          <a:p>
            <a:pPr lvl="0"/>
            <a:r>
              <a:rPr lang="en-US"/>
              <a:t>High costs per test, large number of test cases, and little or no reuse of tests and geographical distribution of users add to the challenges.</a:t>
            </a:r>
            <a:endParaRPr lang="en-IN"/>
          </a:p>
          <a:p>
            <a:pPr lvl="0"/>
            <a:r>
              <a:rPr lang="en-US"/>
              <a:t>Moreover ensuring high quality service delivery and avoiding outages requires testing in one's datacenter, outside the data-center, or both. </a:t>
            </a:r>
            <a:endParaRPr lang="en-IN"/>
          </a:p>
          <a:p>
            <a:pPr lvl="0"/>
            <a:r>
              <a:rPr lang="en-US"/>
              <a:t>Cloud Testing is the solution to all these problems.</a:t>
            </a:r>
            <a:endParaRPr lang="en-IN"/>
          </a:p>
          <a:p>
            <a:pPr lvl="0"/>
            <a:r>
              <a:rPr lang="en-US"/>
              <a:t>Effective unlimited storage, quick availability of the infrastructure with scalability, flexibility and availability of distributed testing environment reduce the execution time of testing of large applications and lead to cost-effective solutions.</a:t>
            </a:r>
            <a:endParaRPr lang="en-IN"/>
          </a:p>
          <a:p>
            <a:endParaRPr lang="en-IN"/>
          </a:p>
        </p:txBody>
      </p:sp>
    </p:spTree>
    <p:extLst>
      <p:ext uri="{BB962C8B-B14F-4D97-AF65-F5344CB8AC3E}">
        <p14:creationId xmlns:p14="http://schemas.microsoft.com/office/powerpoint/2010/main" val="230034167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Need for Cloud testing</a:t>
            </a:r>
            <a:br>
              <a:rPr lang="en-IN"/>
            </a:br>
            <a:endParaRPr lang="en-IN"/>
          </a:p>
        </p:txBody>
      </p:sp>
      <p:sp>
        <p:nvSpPr>
          <p:cNvPr id="3" name="Content Placeholder 2"/>
          <p:cNvSpPr>
            <a:spLocks noGrp="1"/>
          </p:cNvSpPr>
          <p:nvPr>
            <p:ph idx="1"/>
          </p:nvPr>
        </p:nvSpPr>
        <p:spPr/>
        <p:txBody>
          <a:bodyPr>
            <a:normAutofit/>
          </a:bodyPr>
          <a:lstStyle/>
          <a:p>
            <a:pPr lvl="0"/>
            <a:r>
              <a:rPr lang="en-US" sz="2400"/>
              <a:t>Traditional approaches to test software incur high cost to simulate user activity from different geographic locations. </a:t>
            </a:r>
            <a:endParaRPr lang="en-IN" sz="2400"/>
          </a:p>
          <a:p>
            <a:pPr lvl="0"/>
            <a:r>
              <a:rPr lang="en-US" sz="2400"/>
              <a:t>Testing firewalls and load balancers involves expenditure on hardware, software and its maintenance. </a:t>
            </a:r>
            <a:endParaRPr lang="en-IN" sz="2400"/>
          </a:p>
          <a:p>
            <a:pPr lvl="0"/>
            <a:r>
              <a:rPr lang="en-US" sz="2400"/>
              <a:t>In case of applications where rate of increase in number of users is unpredictable or there is variation in deployment environment depending on client requirements, cloud testing is more effective.</a:t>
            </a:r>
            <a:endParaRPr lang="en-IN" sz="2400"/>
          </a:p>
        </p:txBody>
      </p:sp>
    </p:spTree>
    <p:extLst>
      <p:ext uri="{BB962C8B-B14F-4D97-AF65-F5344CB8AC3E}">
        <p14:creationId xmlns:p14="http://schemas.microsoft.com/office/powerpoint/2010/main" val="1721634044"/>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Cloud Testing</a:t>
            </a:r>
            <a:endParaRPr lang="en-IN"/>
          </a:p>
        </p:txBody>
      </p:sp>
      <p:pic>
        <p:nvPicPr>
          <p:cNvPr id="4" name="Picture 3" descr="http://upload.wikimedia.org/wikipedia/commons/thumb/d/d4/Types_of_testing_in_cloud.png/250px-Types_of_testing_in_cloud.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81212"/>
            <a:ext cx="6019800" cy="4243388"/>
          </a:xfrm>
          <a:prstGeom prst="rect">
            <a:avLst/>
          </a:prstGeom>
          <a:noFill/>
          <a:ln>
            <a:noFill/>
          </a:ln>
        </p:spPr>
      </p:pic>
    </p:spTree>
    <p:extLst>
      <p:ext uri="{BB962C8B-B14F-4D97-AF65-F5344CB8AC3E}">
        <p14:creationId xmlns:p14="http://schemas.microsoft.com/office/powerpoint/2010/main" val="105145995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Types Of Cloud Testing</a:t>
            </a:r>
            <a:br>
              <a:rPr lang="en-US"/>
            </a:br>
            <a:r>
              <a:rPr lang="en-US"/>
              <a:t>                                                         </a:t>
            </a:r>
            <a:r>
              <a:rPr lang="en-US" sz="2200" b="1" err="1">
                <a:ea typeface="Arial Unicode MS" pitchFamily="34" charset="-128"/>
                <a:cs typeface="Arial Unicode MS" pitchFamily="34" charset="-128"/>
              </a:rPr>
              <a:t>Cont</a:t>
            </a:r>
            <a:r>
              <a:rPr lang="en-US" sz="2200" b="1">
                <a:ea typeface="Arial Unicode MS" pitchFamily="34" charset="-128"/>
                <a:cs typeface="Arial Unicode MS" pitchFamily="34" charset="-128"/>
              </a:rPr>
              <a:t>…</a:t>
            </a:r>
            <a:endParaRPr lang="en-IN" sz="2200"/>
          </a:p>
        </p:txBody>
      </p:sp>
      <p:sp>
        <p:nvSpPr>
          <p:cNvPr id="3" name="Content Placeholder 2"/>
          <p:cNvSpPr>
            <a:spLocks noGrp="1"/>
          </p:cNvSpPr>
          <p:nvPr>
            <p:ph idx="1"/>
          </p:nvPr>
        </p:nvSpPr>
        <p:spPr/>
        <p:txBody>
          <a:bodyPr>
            <a:noAutofit/>
          </a:bodyPr>
          <a:lstStyle/>
          <a:p>
            <a:pPr marL="0" indent="0">
              <a:buNone/>
            </a:pPr>
            <a:r>
              <a:rPr lang="en-IN" sz="2400" b="1" u="sng"/>
              <a:t>Stress test:</a:t>
            </a:r>
            <a:endParaRPr lang="en-IN" sz="2400"/>
          </a:p>
          <a:p>
            <a:pPr lvl="0"/>
            <a:r>
              <a:rPr lang="en-US" sz="2400"/>
              <a:t>Stress Test is used to determine ability of application to maintain a certain level of effectiveness beyond breaking point.</a:t>
            </a:r>
            <a:endParaRPr lang="en-IN" sz="2400"/>
          </a:p>
          <a:p>
            <a:pPr lvl="0"/>
            <a:r>
              <a:rPr lang="en-US" sz="2400"/>
              <a:t>It is essential for any application to work even under excessive stress and maintain stability.</a:t>
            </a:r>
            <a:endParaRPr lang="en-IN" sz="2400"/>
          </a:p>
          <a:p>
            <a:pPr lvl="0"/>
            <a:r>
              <a:rPr lang="en-US" sz="2400"/>
              <a:t>Stress testing assures this by creating peak loads using simulators.</a:t>
            </a:r>
            <a:endParaRPr lang="en-IN" sz="2400"/>
          </a:p>
          <a:p>
            <a:pPr lvl="0"/>
            <a:r>
              <a:rPr lang="en-US" sz="2400"/>
              <a:t>But the cost of creating such scenarios is enormous. </a:t>
            </a:r>
            <a:endParaRPr lang="en-IN" sz="2400"/>
          </a:p>
          <a:p>
            <a:pPr lvl="0"/>
            <a:r>
              <a:rPr lang="en-US" sz="2400"/>
              <a:t>Instead of investing capital in building on-premise testing environments, cloud testing offers affordable and scalable alternative.</a:t>
            </a:r>
            <a:endParaRPr lang="en-IN" sz="2400"/>
          </a:p>
        </p:txBody>
      </p:sp>
    </p:spTree>
    <p:extLst>
      <p:ext uri="{BB962C8B-B14F-4D97-AF65-F5344CB8AC3E}">
        <p14:creationId xmlns:p14="http://schemas.microsoft.com/office/powerpoint/2010/main" val="12362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52400" y="381000"/>
            <a:ext cx="8823325" cy="492125"/>
          </a:xfrm>
          <a:prstGeom prst="rect">
            <a:avLst/>
          </a:prstGeom>
          <a:noFill/>
          <a:ln w="9525">
            <a:noFill/>
            <a:miter lim="800000"/>
            <a:headEnd/>
            <a:tailEnd/>
          </a:ln>
          <a:effectLst/>
        </p:spPr>
        <p:txBody>
          <a:bodyPr>
            <a:spAutoFit/>
          </a:bodyPr>
          <a:lstStyle/>
          <a:p>
            <a:pPr>
              <a:lnSpc>
                <a:spcPct val="82000"/>
              </a:lnSpc>
              <a:buClr>
                <a:srgbClr val="000000"/>
              </a:buClr>
              <a:buSzPct val="100000"/>
              <a:buFont typeface="Times New Roman" pitchFamily="18" charset="0"/>
              <a:buNone/>
            </a:pPr>
            <a:r>
              <a:rPr lang="en-US" sz="3200">
                <a:latin typeface="Gill Sans MT" pitchFamily="34" charset="0"/>
              </a:rPr>
              <a:t>Test Administrative Worksheet Example</a:t>
            </a:r>
          </a:p>
        </p:txBody>
      </p:sp>
      <p:graphicFrame>
        <p:nvGraphicFramePr>
          <p:cNvPr id="239619" name="Group 3"/>
          <p:cNvGraphicFramePr>
            <a:graphicFrameLocks noGrp="1"/>
          </p:cNvGraphicFramePr>
          <p:nvPr/>
        </p:nvGraphicFramePr>
        <p:xfrm>
          <a:off x="1295400" y="1397000"/>
          <a:ext cx="6248400" cy="4720336"/>
        </p:xfrm>
        <a:graphic>
          <a:graphicData uri="http://schemas.openxmlformats.org/drawingml/2006/table">
            <a:tbl>
              <a:tblPr/>
              <a:tblGrid>
                <a:gridCol w="2089150">
                  <a:extLst>
                    <a:ext uri="{9D8B030D-6E8A-4147-A177-3AD203B41FA5}">
                      <a16:colId xmlns:a16="http://schemas.microsoft.com/office/drawing/2014/main" val="20000"/>
                    </a:ext>
                  </a:extLst>
                </a:gridCol>
                <a:gridCol w="415925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Software Project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name or number that uniquely identifies the project or system that will be tested for compliance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Project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name of the project being tested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Checkpoint for Administration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name of the system development checkpoint documents.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Schedule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dates on which the following items needs to be started and completed:</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Plan, Train test group, Obtain data, Test execution, Test Report(s)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Budget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test resources allocated at this milestone, including both execution and test analysis and reporting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Resources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The resources needed for this checkpoint, including:</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Equipments for testing, Software and Test Personnel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Testing Materials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Material needed by the test team to perform the test at this checkpoint including:</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System documentation, Software to be tested, test input, test documentation, test tools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Test Training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Gill Sans MT" pitchFamily="34" charset="0"/>
                        </a:rPr>
                        <a:t>It is essential for the test team to know how to perform testing. They may need specific training using the tools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IN" b="1" u="sng"/>
              <a:t>Load Test:</a:t>
            </a:r>
            <a:endParaRPr lang="en-IN"/>
          </a:p>
          <a:p>
            <a:pPr lvl="0"/>
            <a:r>
              <a:rPr lang="en-US"/>
              <a:t>Load testing of an application involves creation of heavy user traffic, and measuring its response.</a:t>
            </a:r>
            <a:endParaRPr lang="en-IN"/>
          </a:p>
          <a:p>
            <a:pPr lvl="0"/>
            <a:r>
              <a:rPr lang="en-US"/>
              <a:t>There is also a need to tune the performance of any application to meet certain standards.</a:t>
            </a:r>
            <a:endParaRPr lang="en-IN"/>
          </a:p>
          <a:p>
            <a:pPr marL="0" indent="0">
              <a:buNone/>
            </a:pPr>
            <a:r>
              <a:rPr lang="en-IN" b="1" u="sng"/>
              <a:t>Performance Test :</a:t>
            </a:r>
            <a:endParaRPr lang="en-IN"/>
          </a:p>
          <a:p>
            <a:pPr lvl="0"/>
            <a:r>
              <a:rPr lang="en-US"/>
              <a:t>Finding out thresholds, bottlenecks &amp; limitations is a part of performance testing.</a:t>
            </a:r>
            <a:endParaRPr lang="en-IN"/>
          </a:p>
          <a:p>
            <a:pPr lvl="0"/>
            <a:r>
              <a:rPr lang="en-US"/>
              <a:t>For this, testing performance under a particular workload is necessary.</a:t>
            </a:r>
            <a:endParaRPr lang="en-IN"/>
          </a:p>
          <a:p>
            <a:pPr lvl="0"/>
            <a:r>
              <a:rPr lang="en-US"/>
              <a:t>By using cloud testing, it is easy to create such environment and vary the nature of traffic on-demand.</a:t>
            </a:r>
            <a:endParaRPr lang="en-IN"/>
          </a:p>
          <a:p>
            <a:pPr lvl="0"/>
            <a:r>
              <a:rPr lang="en-US"/>
              <a:t>This effectively reduces cost and time by simulating thousands of geographically targeted users.</a:t>
            </a:r>
            <a:endParaRPr lang="en-IN"/>
          </a:p>
          <a:p>
            <a:endParaRPr lang="en-IN"/>
          </a:p>
        </p:txBody>
      </p:sp>
      <p:sp>
        <p:nvSpPr>
          <p:cNvPr id="4" name="Text Box 4"/>
          <p:cNvSpPr txBox="1">
            <a:spLocks noGrp="1" noChangeArrowheads="1"/>
          </p:cNvSpPr>
          <p:nvPr>
            <p:ph type="title"/>
          </p:nvPr>
        </p:nvSpPr>
        <p:spPr bwMode="auto">
          <a:xfrm>
            <a:off x="457200" y="239658"/>
            <a:ext cx="8229600" cy="1212961"/>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pPr>
            <a:r>
              <a:rPr lang="en-US"/>
              <a:t>Types Of Cloud Testing</a:t>
            </a:r>
            <a:br>
              <a:rPr lang="en-US"/>
            </a:br>
            <a:r>
              <a:rPr lang="en-US"/>
              <a:t>                                                     </a:t>
            </a:r>
            <a:r>
              <a:rPr lang="en-US" sz="1800" b="1" err="1">
                <a:ea typeface="Arial Unicode MS" pitchFamily="34" charset="-128"/>
                <a:cs typeface="Arial Unicode MS" pitchFamily="34" charset="-128"/>
              </a:rPr>
              <a:t>Cont</a:t>
            </a:r>
            <a:r>
              <a:rPr lang="en-US" sz="1800" b="1">
                <a:ea typeface="Arial Unicode MS" pitchFamily="34" charset="-128"/>
                <a:cs typeface="Arial Unicode MS" pitchFamily="34" charset="-128"/>
              </a:rPr>
              <a:t>…</a:t>
            </a:r>
          </a:p>
        </p:txBody>
      </p:sp>
    </p:spTree>
    <p:extLst>
      <p:ext uri="{BB962C8B-B14F-4D97-AF65-F5344CB8AC3E}">
        <p14:creationId xmlns:p14="http://schemas.microsoft.com/office/powerpoint/2010/main" val="202413661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u="sng"/>
              <a:t>Functional Testing :</a:t>
            </a:r>
            <a:endParaRPr lang="en-IN" sz="2400"/>
          </a:p>
          <a:p>
            <a:pPr lvl="0"/>
            <a:r>
              <a:rPr lang="en-US" sz="2400"/>
              <a:t>Functional testing of both internet and non-internet applications can be performed using cloud testing.</a:t>
            </a:r>
            <a:endParaRPr lang="en-IN" sz="2400"/>
          </a:p>
          <a:p>
            <a:pPr lvl="0"/>
            <a:r>
              <a:rPr lang="en-US" sz="2400"/>
              <a:t>The process of verification against specifications or system requirements is carried out in the cloud instead of on-site software testing.</a:t>
            </a:r>
            <a:endParaRPr lang="en-IN" sz="2400"/>
          </a:p>
          <a:p>
            <a:endParaRPr lang="en-IN" sz="2400"/>
          </a:p>
          <a:p>
            <a:pPr marL="0" indent="0">
              <a:buNone/>
            </a:pPr>
            <a:r>
              <a:rPr lang="en-IN" sz="2400" b="1" u="sng"/>
              <a:t>Compatibility Testing:</a:t>
            </a:r>
            <a:endParaRPr lang="en-IN" sz="2400"/>
          </a:p>
          <a:p>
            <a:pPr lvl="0"/>
            <a:r>
              <a:rPr lang="en-US" sz="2400"/>
              <a:t>Using cloud environment, instances of different Operating Systems can be created on demand, making compatibility testing effortless.</a:t>
            </a:r>
            <a:endParaRPr lang="en-IN" sz="2400"/>
          </a:p>
        </p:txBody>
      </p:sp>
      <p:sp>
        <p:nvSpPr>
          <p:cNvPr id="4" name="Text Box 4"/>
          <p:cNvSpPr txBox="1">
            <a:spLocks noGrp="1" noChangeArrowheads="1"/>
          </p:cNvSpPr>
          <p:nvPr>
            <p:ph type="title"/>
          </p:nvPr>
        </p:nvSpPr>
        <p:spPr bwMode="auto">
          <a:xfrm>
            <a:off x="457200" y="239658"/>
            <a:ext cx="8229600" cy="1212961"/>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pPr>
            <a:r>
              <a:rPr lang="en-US"/>
              <a:t>Types Of Cloud Testing</a:t>
            </a:r>
            <a:br>
              <a:rPr lang="en-US"/>
            </a:br>
            <a:r>
              <a:rPr lang="en-US"/>
              <a:t>                                                     </a:t>
            </a:r>
            <a:r>
              <a:rPr lang="en-US" sz="1800" b="1" err="1">
                <a:ea typeface="Arial Unicode MS" pitchFamily="34" charset="-128"/>
                <a:cs typeface="Arial Unicode MS" pitchFamily="34" charset="-128"/>
              </a:rPr>
              <a:t>Cont</a:t>
            </a:r>
            <a:r>
              <a:rPr lang="en-US" sz="1800" b="1">
                <a:ea typeface="Arial Unicode MS" pitchFamily="34" charset="-128"/>
                <a:cs typeface="Arial Unicode MS" pitchFamily="34" charset="-128"/>
              </a:rPr>
              <a:t>…</a:t>
            </a:r>
          </a:p>
        </p:txBody>
      </p:sp>
    </p:spTree>
    <p:extLst>
      <p:ext uri="{BB962C8B-B14F-4D97-AF65-F5344CB8AC3E}">
        <p14:creationId xmlns:p14="http://schemas.microsoft.com/office/powerpoint/2010/main" val="3726556321"/>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u="sng"/>
              <a:t>Browser Performance Testing:</a:t>
            </a:r>
            <a:endParaRPr lang="en-IN" sz="2400"/>
          </a:p>
          <a:p>
            <a:pPr lvl="0"/>
            <a:r>
              <a:rPr lang="en-US" sz="2400"/>
              <a:t>To verify application's support for various browser types and performance in each type can be accomplished with ease. </a:t>
            </a:r>
            <a:endParaRPr lang="en-IN" sz="2400"/>
          </a:p>
          <a:p>
            <a:pPr lvl="0"/>
            <a:r>
              <a:rPr lang="en-US" sz="2400"/>
              <a:t>Various tools enable automated website testing from the cloud.</a:t>
            </a:r>
            <a:endParaRPr lang="en-IN" sz="2400"/>
          </a:p>
          <a:p>
            <a:pPr marL="0" indent="0">
              <a:buNone/>
            </a:pPr>
            <a:r>
              <a:rPr lang="en-US" sz="2400"/>
              <a:t> </a:t>
            </a:r>
            <a:endParaRPr lang="en-IN" sz="2400"/>
          </a:p>
          <a:p>
            <a:pPr marL="0" indent="0">
              <a:buNone/>
            </a:pPr>
            <a:r>
              <a:rPr lang="en-IN" sz="2400" b="1" u="sng"/>
              <a:t>Latency Testing:</a:t>
            </a:r>
            <a:endParaRPr lang="en-IN" sz="2400"/>
          </a:p>
          <a:p>
            <a:pPr lvl="0"/>
            <a:r>
              <a:rPr lang="en-US" sz="2400"/>
              <a:t>Cloud testing is utilized to measure the latency between the action and the corresponding response for any application after deploying it on cloud.</a:t>
            </a:r>
            <a:endParaRPr lang="en-IN" sz="2400"/>
          </a:p>
          <a:p>
            <a:pPr marL="0" indent="0">
              <a:buNone/>
            </a:pPr>
            <a:endParaRPr lang="en-IN" sz="2400"/>
          </a:p>
        </p:txBody>
      </p:sp>
      <p:sp>
        <p:nvSpPr>
          <p:cNvPr id="4" name="Text Box 4"/>
          <p:cNvSpPr txBox="1">
            <a:spLocks noGrp="1" noChangeArrowheads="1"/>
          </p:cNvSpPr>
          <p:nvPr>
            <p:ph type="title"/>
          </p:nvPr>
        </p:nvSpPr>
        <p:spPr bwMode="auto">
          <a:xfrm>
            <a:off x="457200" y="239658"/>
            <a:ext cx="8229600" cy="1212961"/>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pPr>
            <a:r>
              <a:rPr lang="en-US"/>
              <a:t>Types Of Cloud Testing</a:t>
            </a:r>
            <a:br>
              <a:rPr lang="en-US"/>
            </a:br>
            <a:r>
              <a:rPr lang="en-US"/>
              <a:t>                                                     </a:t>
            </a:r>
            <a:r>
              <a:rPr lang="en-US" sz="1800" b="1" err="1">
                <a:ea typeface="Arial Unicode MS" pitchFamily="34" charset="-128"/>
                <a:cs typeface="Arial Unicode MS" pitchFamily="34" charset="-128"/>
              </a:rPr>
              <a:t>Cont</a:t>
            </a:r>
            <a:r>
              <a:rPr lang="en-US" sz="1800" b="1">
                <a:ea typeface="Arial Unicode MS" pitchFamily="34" charset="-128"/>
                <a:cs typeface="Arial Unicode MS" pitchFamily="34" charset="-128"/>
              </a:rPr>
              <a:t>…</a:t>
            </a:r>
          </a:p>
        </p:txBody>
      </p:sp>
    </p:spTree>
    <p:extLst>
      <p:ext uri="{BB962C8B-B14F-4D97-AF65-F5344CB8AC3E}">
        <p14:creationId xmlns:p14="http://schemas.microsoft.com/office/powerpoint/2010/main" val="308994916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733801"/>
          </a:xfrm>
        </p:spPr>
        <p:txBody>
          <a:bodyPr>
            <a:normAutofit fontScale="62500" lnSpcReduction="20000"/>
          </a:bodyPr>
          <a:lstStyle/>
          <a:p>
            <a:pPr marL="0" indent="0">
              <a:buNone/>
            </a:pPr>
            <a:endParaRPr lang="en-IN" sz="3600"/>
          </a:p>
          <a:p>
            <a:r>
              <a:rPr lang="en-IN"/>
              <a:t>Companies simulate real world Web users by using cloud testing services that are provided by cloud service vendors such as </a:t>
            </a:r>
            <a:r>
              <a:rPr lang="en-IN" err="1"/>
              <a:t>Advaltis</a:t>
            </a:r>
            <a:r>
              <a:rPr lang="en-IN"/>
              <a:t>, Compuware, HP, Keynote Systems, Load Impact, </a:t>
            </a:r>
            <a:r>
              <a:rPr lang="en-IN" err="1"/>
              <a:t>Neotys</a:t>
            </a:r>
            <a:r>
              <a:rPr lang="en-IN"/>
              <a:t> and SOASTA. </a:t>
            </a:r>
          </a:p>
          <a:p>
            <a:r>
              <a:rPr lang="en-IN"/>
              <a:t>Once user scenarios are developed and the test is designed, these service providers leverage cloud servers (provided by cloud platform vendors such as Amazon.com, Google, Rackspace, </a:t>
            </a:r>
            <a:r>
              <a:rPr lang="en-US"/>
              <a:t>Microsoft Azure </a:t>
            </a:r>
            <a:r>
              <a:rPr lang="en-IN"/>
              <a:t>etc.) to generate web traffic that originates from around the world. </a:t>
            </a:r>
          </a:p>
          <a:p>
            <a:r>
              <a:rPr lang="en-IN"/>
              <a:t>Once the test is complete, the cloud service providers deliver results and analytics back to corporate IT professionals through real-time dashboards for a complete analysis of how their applications and the internet will perform during peak volumes.</a:t>
            </a:r>
          </a:p>
          <a:p>
            <a:pPr marL="0" indent="0">
              <a:buNone/>
            </a:pPr>
            <a:r>
              <a:rPr lang="en-US" b="1"/>
              <a:t> </a:t>
            </a:r>
            <a:endParaRPr lang="en-IN"/>
          </a:p>
        </p:txBody>
      </p:sp>
      <p:sp>
        <p:nvSpPr>
          <p:cNvPr id="4" name="Text Box 4"/>
          <p:cNvSpPr txBox="1">
            <a:spLocks noGrp="1" noChangeArrowheads="1"/>
          </p:cNvSpPr>
          <p:nvPr>
            <p:ph type="title"/>
          </p:nvPr>
        </p:nvSpPr>
        <p:spPr bwMode="auto">
          <a:xfrm>
            <a:off x="457200" y="408807"/>
            <a:ext cx="8229600" cy="874663"/>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pPr>
            <a:r>
              <a:rPr lang="en-US" b="1"/>
              <a:t>Steps For Cloud Testing</a:t>
            </a:r>
            <a:br>
              <a:rPr lang="en-US"/>
            </a:br>
            <a:endParaRPr lang="en-US" sz="1800" b="1">
              <a:ea typeface="Arial Unicode MS" pitchFamily="34" charset="-128"/>
              <a:cs typeface="Arial Unicode MS" pitchFamily="34" charset="-128"/>
            </a:endParaRPr>
          </a:p>
        </p:txBody>
      </p:sp>
      <p:pic>
        <p:nvPicPr>
          <p:cNvPr id="5" name="Picture 4" descr="http://upload.wikimedia.org/wikipedia/commons/thumb/0/03/Steps_in_cloud_testing.png/700px-Steps_in_cloud_testing.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 y="4876800"/>
            <a:ext cx="8229600" cy="1676400"/>
          </a:xfrm>
          <a:prstGeom prst="rect">
            <a:avLst/>
          </a:prstGeom>
          <a:noFill/>
          <a:ln>
            <a:noFill/>
          </a:ln>
        </p:spPr>
      </p:pic>
    </p:spTree>
    <p:extLst>
      <p:ext uri="{BB962C8B-B14F-4D97-AF65-F5344CB8AC3E}">
        <p14:creationId xmlns:p14="http://schemas.microsoft.com/office/powerpoint/2010/main" val="1711551265"/>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Applications</a:t>
            </a:r>
            <a:br>
              <a:rPr lang="en-IN"/>
            </a:br>
            <a:endParaRPr lang="en-IN"/>
          </a:p>
        </p:txBody>
      </p:sp>
      <p:sp>
        <p:nvSpPr>
          <p:cNvPr id="3" name="Content Placeholder 2"/>
          <p:cNvSpPr>
            <a:spLocks noGrp="1"/>
          </p:cNvSpPr>
          <p:nvPr>
            <p:ph idx="1"/>
          </p:nvPr>
        </p:nvSpPr>
        <p:spPr>
          <a:xfrm>
            <a:off x="457200" y="990600"/>
            <a:ext cx="8229600" cy="5638800"/>
          </a:xfrm>
        </p:spPr>
        <p:txBody>
          <a:bodyPr>
            <a:noAutofit/>
          </a:bodyPr>
          <a:lstStyle/>
          <a:p>
            <a:pPr lvl="0"/>
            <a:r>
              <a:rPr lang="en-US" sz="2000"/>
              <a:t>Cloud testing is often seen as only performance or load tests, however, as discussed earlier it covers many other types of testing. </a:t>
            </a:r>
            <a:endParaRPr lang="en-IN" sz="2000"/>
          </a:p>
          <a:p>
            <a:pPr lvl="0"/>
            <a:r>
              <a:rPr lang="en-US" sz="2000"/>
              <a:t>Cloud computing itself is often referred to as the marriage of software as a service (SaaS) and utility computing. </a:t>
            </a:r>
            <a:endParaRPr lang="en-IN" sz="2000"/>
          </a:p>
          <a:p>
            <a:pPr lvl="0"/>
            <a:r>
              <a:rPr lang="en-US" sz="2000"/>
              <a:t>In regard to test execution, the software offered as a service may be a transaction generator and the cloud provider's infrastructure software, or may just be the latter.</a:t>
            </a:r>
            <a:endParaRPr lang="en-IN" sz="2000"/>
          </a:p>
          <a:p>
            <a:pPr lvl="0"/>
            <a:r>
              <a:rPr lang="en-US" sz="2000"/>
              <a:t>Distributed Systems and Parallel Systems mainly use this approach for testing, because of their inherent complex nature. </a:t>
            </a:r>
            <a:endParaRPr lang="en-IN" sz="2000"/>
          </a:p>
          <a:p>
            <a:pPr lvl="0"/>
            <a:r>
              <a:rPr lang="en-US" sz="2000"/>
              <a:t>D-Cloud is an example of such a software testing environment.</a:t>
            </a:r>
            <a:br>
              <a:rPr lang="en-US" sz="2000"/>
            </a:br>
            <a:r>
              <a:rPr lang="en-US" sz="2000"/>
              <a:t>For testing non-internet applications, virtual instances of testing environment can be quickly setup to do automated testing of the application.</a:t>
            </a:r>
            <a:endParaRPr lang="en-IN" sz="2000"/>
          </a:p>
          <a:p>
            <a:pPr lvl="0"/>
            <a:r>
              <a:rPr lang="en-US" sz="2000"/>
              <a:t>The cloud testing service providers provide essential testing environment as per the requirement of the application under test.</a:t>
            </a:r>
            <a:endParaRPr lang="en-IN" sz="2000"/>
          </a:p>
          <a:p>
            <a:pPr lvl="0"/>
            <a:r>
              <a:rPr lang="en-US" sz="2000"/>
              <a:t>The actual testing of applications is performed by the testing team of the organization which owns the application or third party testing vendors.</a:t>
            </a:r>
            <a:endParaRPr lang="en-IN" sz="2000"/>
          </a:p>
        </p:txBody>
      </p:sp>
    </p:spTree>
    <p:extLst>
      <p:ext uri="{BB962C8B-B14F-4D97-AF65-F5344CB8AC3E}">
        <p14:creationId xmlns:p14="http://schemas.microsoft.com/office/powerpoint/2010/main" val="1554607599"/>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Tools</a:t>
            </a:r>
            <a:br>
              <a:rPr lang="en-IN"/>
            </a:br>
            <a:endParaRPr lang="en-IN"/>
          </a:p>
        </p:txBody>
      </p:sp>
      <p:sp>
        <p:nvSpPr>
          <p:cNvPr id="3" name="Content Placeholder 2"/>
          <p:cNvSpPr>
            <a:spLocks noGrp="1"/>
          </p:cNvSpPr>
          <p:nvPr>
            <p:ph idx="1"/>
          </p:nvPr>
        </p:nvSpPr>
        <p:spPr/>
        <p:txBody>
          <a:bodyPr>
            <a:normAutofit/>
          </a:bodyPr>
          <a:lstStyle/>
          <a:p>
            <a:pPr lvl="0"/>
            <a:r>
              <a:rPr lang="en-US" sz="2400"/>
              <a:t>Leading cloud computing service providers include, among others, Amazon, </a:t>
            </a:r>
            <a:r>
              <a:rPr lang="en-US" sz="2400" err="1"/>
              <a:t>Advaltis</a:t>
            </a:r>
            <a:r>
              <a:rPr lang="en-US" sz="2400"/>
              <a:t>, 3-terra, </a:t>
            </a:r>
            <a:r>
              <a:rPr lang="en-US" sz="2400" err="1"/>
              <a:t>Skytap</a:t>
            </a:r>
            <a:r>
              <a:rPr lang="en-US" sz="2400"/>
              <a:t>, HP and SOASTA.</a:t>
            </a:r>
            <a:endParaRPr lang="en-IN" sz="2400"/>
          </a:p>
          <a:p>
            <a:pPr lvl="0"/>
            <a:r>
              <a:rPr lang="en-US" sz="2400"/>
              <a:t> Some of the tools for cloud testing include :</a:t>
            </a:r>
            <a:endParaRPr lang="en-IN" sz="2400"/>
          </a:p>
          <a:p>
            <a:pPr lvl="1"/>
            <a:r>
              <a:rPr lang="en-IN" sz="2400" err="1">
                <a:hlinkClick r:id="rId2" tooltip="Soatest"/>
              </a:rPr>
              <a:t>Soatest</a:t>
            </a:r>
            <a:r>
              <a:rPr lang="en-IN" sz="2400"/>
              <a:t> </a:t>
            </a:r>
          </a:p>
          <a:p>
            <a:r>
              <a:rPr lang="en-IN" sz="2400">
                <a:hlinkClick r:id="rId3" tooltip="HP LoadRunner"/>
              </a:rPr>
              <a:t>HP </a:t>
            </a:r>
            <a:r>
              <a:rPr lang="en-IN" sz="2400" err="1">
                <a:hlinkClick r:id="rId3" tooltip="HP LoadRunner"/>
              </a:rPr>
              <a:t>LoadRunner</a:t>
            </a:r>
            <a:endParaRPr lang="en-IN" sz="2400"/>
          </a:p>
        </p:txBody>
      </p:sp>
    </p:spTree>
    <p:extLst>
      <p:ext uri="{BB962C8B-B14F-4D97-AF65-F5344CB8AC3E}">
        <p14:creationId xmlns:p14="http://schemas.microsoft.com/office/powerpoint/2010/main" val="167683747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a:t>
            </a:r>
            <a:endParaRPr lang="en-IN"/>
          </a:p>
        </p:txBody>
      </p:sp>
      <p:sp>
        <p:nvSpPr>
          <p:cNvPr id="3" name="Content Placeholder 2"/>
          <p:cNvSpPr>
            <a:spLocks noGrp="1"/>
          </p:cNvSpPr>
          <p:nvPr>
            <p:ph idx="1"/>
          </p:nvPr>
        </p:nvSpPr>
        <p:spPr/>
        <p:txBody>
          <a:bodyPr>
            <a:normAutofit fontScale="77500" lnSpcReduction="20000"/>
          </a:bodyPr>
          <a:lstStyle/>
          <a:p>
            <a:pPr lvl="0"/>
            <a:r>
              <a:rPr lang="en-US"/>
              <a:t>The ability and cost to simulate web traffic for software testing purposes has been an inhibitor to overall web reliability. </a:t>
            </a:r>
            <a:endParaRPr lang="en-IN"/>
          </a:p>
          <a:p>
            <a:pPr lvl="0"/>
            <a:r>
              <a:rPr lang="en-US"/>
              <a:t>The low cost and accessibility of the cloud's extremely large computing resources provides the ability to replicate real world usage of these systems by geographically distributed users, executing wide varieties of user scenarios, at scales previously unattainable in traditional testing environments. </a:t>
            </a:r>
            <a:endParaRPr lang="en-IN"/>
          </a:p>
          <a:p>
            <a:pPr lvl="0"/>
            <a:r>
              <a:rPr lang="en-US"/>
              <a:t>Minimal start-up time along with quality assurance can be achieved by cloud testing.</a:t>
            </a:r>
            <a:endParaRPr lang="en-IN"/>
          </a:p>
          <a:p>
            <a:pPr lvl="0"/>
            <a:r>
              <a:rPr lang="en-US"/>
              <a:t>Following are some of the key benefits:</a:t>
            </a:r>
            <a:endParaRPr lang="en-IN"/>
          </a:p>
          <a:p>
            <a:pPr lvl="0"/>
            <a:r>
              <a:rPr lang="en-IN"/>
              <a:t>Reduction in capital expenditure</a:t>
            </a:r>
          </a:p>
          <a:p>
            <a:pPr lvl="0"/>
            <a:r>
              <a:rPr lang="en-IN"/>
              <a:t>Highly scalable</a:t>
            </a:r>
          </a:p>
          <a:p>
            <a:endParaRPr lang="en-IN"/>
          </a:p>
        </p:txBody>
      </p:sp>
    </p:spTree>
    <p:extLst>
      <p:ext uri="{BB962C8B-B14F-4D97-AF65-F5344CB8AC3E}">
        <p14:creationId xmlns:p14="http://schemas.microsoft.com/office/powerpoint/2010/main" val="45292112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Issues</a:t>
            </a:r>
            <a:endParaRPr lang="en-IN"/>
          </a:p>
        </p:txBody>
      </p:sp>
      <p:sp>
        <p:nvSpPr>
          <p:cNvPr id="3" name="Content Placeholder 2"/>
          <p:cNvSpPr>
            <a:spLocks noGrp="1"/>
          </p:cNvSpPr>
          <p:nvPr>
            <p:ph idx="1"/>
          </p:nvPr>
        </p:nvSpPr>
        <p:spPr/>
        <p:txBody>
          <a:bodyPr>
            <a:normAutofit fontScale="70000" lnSpcReduction="20000"/>
          </a:bodyPr>
          <a:lstStyle/>
          <a:p>
            <a:pPr lvl="0"/>
            <a:r>
              <a:rPr lang="en-US"/>
              <a:t>The initial setup cost for migrating testing to cloud is very high as it involves modifying some of the test cases to suit cloud environment. This makes the decision of migration crucial.</a:t>
            </a:r>
            <a:endParaRPr lang="en-IN"/>
          </a:p>
          <a:p>
            <a:pPr lvl="0"/>
            <a:r>
              <a:rPr lang="en-US"/>
              <a:t>Therefore, cloud testing is not necessarily the best solution to all testing problems.</a:t>
            </a:r>
            <a:br>
              <a:rPr lang="en-US"/>
            </a:br>
            <a:r>
              <a:rPr lang="en-US"/>
              <a:t>Legacy systems &amp; services need to be modified in order to be tested on cloud. Usage of robust interfaces with these legacy systems may solve this problem. </a:t>
            </a:r>
            <a:endParaRPr lang="en-IN"/>
          </a:p>
          <a:p>
            <a:r>
              <a:rPr lang="en-US"/>
              <a:t>Also like any other cloud services, cloud testing is vulnerable to security issues.</a:t>
            </a:r>
            <a:br>
              <a:rPr lang="en-US"/>
            </a:br>
            <a:r>
              <a:rPr lang="en-US"/>
              <a:t>The test results may not be accurate due to varying performance of service providers’ network and internet. In many cases, service virtualization, can be applied to simulate the specific performance and behaviors required for accurate and thorough testing</a:t>
            </a:r>
            <a:endParaRPr lang="en-IN"/>
          </a:p>
        </p:txBody>
      </p:sp>
    </p:spTree>
    <p:extLst>
      <p:ext uri="{BB962C8B-B14F-4D97-AF65-F5344CB8AC3E}">
        <p14:creationId xmlns:p14="http://schemas.microsoft.com/office/powerpoint/2010/main" val="165238183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Reusability in Software  testing</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extLst>
      <p:ext uri="{BB962C8B-B14F-4D97-AF65-F5344CB8AC3E}">
        <p14:creationId xmlns:p14="http://schemas.microsoft.com/office/powerpoint/2010/main" val="227666973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body" idx="1"/>
          </p:nvPr>
        </p:nvSpPr>
        <p:spPr>
          <a:xfrm>
            <a:off x="228600" y="1371600"/>
            <a:ext cx="8674100" cy="5257800"/>
          </a:xfrm>
          <a:ln/>
        </p:spPr>
        <p:txBody>
          <a:bodyPr lIns="0" tIns="0" rIns="0" bIns="0">
            <a:normAutofit/>
          </a:bodyPr>
          <a:lstStyle/>
          <a:p>
            <a:r>
              <a:rPr lang="en-IN" sz="2400" b="1"/>
              <a:t>TOPICS COVERED:</a:t>
            </a:r>
            <a:endParaRPr lang="en-IN" sz="2400"/>
          </a:p>
          <a:p>
            <a:pPr lvl="0"/>
            <a:r>
              <a:rPr lang="en-US" sz="2400"/>
              <a:t>Reusability in Test Cases </a:t>
            </a:r>
          </a:p>
          <a:p>
            <a:pPr lvl="0"/>
            <a:r>
              <a:rPr lang="en-US" sz="2400"/>
              <a:t>Reusability  in Test Automation Frameworks and Code  </a:t>
            </a:r>
          </a:p>
          <a:p>
            <a:pPr lvl="0"/>
            <a:r>
              <a:rPr lang="en-US" sz="2400"/>
              <a:t>Reusability  in Test data  </a:t>
            </a:r>
          </a:p>
          <a:p>
            <a:pPr lvl="0"/>
            <a:r>
              <a:rPr lang="en-US" sz="2400"/>
              <a:t>Reusability  in Test Infrastructure  </a:t>
            </a:r>
          </a:p>
          <a:p>
            <a:pPr lvl="0"/>
            <a:r>
              <a:rPr lang="en-US" sz="2400"/>
              <a:t>Reusability  in Test Team – Core go-to members  </a:t>
            </a:r>
          </a:p>
          <a:p>
            <a:pPr lvl="0"/>
            <a:r>
              <a:rPr lang="en-US" sz="2400"/>
              <a:t>Reusability  in Training / Ramp up documents / Knowledge Artifacts  / Test Templates  Test demos  </a:t>
            </a:r>
          </a:p>
          <a:p>
            <a:pPr marL="457200" lvl="1" indent="0">
              <a:buNone/>
            </a:pPr>
            <a:endParaRPr lang="en-IN" sz="2400"/>
          </a:p>
        </p:txBody>
      </p:sp>
      <p:sp>
        <p:nvSpPr>
          <p:cNvPr id="169987" name="Rectangle 3"/>
          <p:cNvSpPr>
            <a:spLocks noGrp="1" noChangeArrowheads="1"/>
          </p:cNvSpPr>
          <p:nvPr>
            <p:ph type="title"/>
          </p:nvPr>
        </p:nvSpPr>
        <p:spPr>
          <a:xfrm>
            <a:off x="228600" y="228600"/>
            <a:ext cx="7245350" cy="519113"/>
          </a:xfrm>
          <a:noFill/>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Reusability in Software  testing</a:t>
            </a:r>
            <a:endParaRPr lang="en-GB"/>
          </a:p>
        </p:txBody>
      </p:sp>
    </p:spTree>
    <p:extLst>
      <p:ext uri="{BB962C8B-B14F-4D97-AF65-F5344CB8AC3E}">
        <p14:creationId xmlns:p14="http://schemas.microsoft.com/office/powerpoint/2010/main" val="3201392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a:xfrm>
            <a:off x="152400" y="152400"/>
            <a:ext cx="8680450" cy="685800"/>
          </a:xfrm>
          <a:noFill/>
          <a:ln/>
        </p:spPr>
        <p:txBody>
          <a:bodyPr>
            <a:normAutofit fontScale="90000"/>
          </a:bodyPr>
          <a:lstStyle/>
          <a:p>
            <a:r>
              <a:rPr lang="en-US" sz="2800"/>
              <a:t>Administrative Worksheet for an Administrative Checkpoint</a:t>
            </a:r>
          </a:p>
        </p:txBody>
      </p:sp>
      <p:pic>
        <p:nvPicPr>
          <p:cNvPr id="241667" name="Picture 3"/>
          <p:cNvPicPr>
            <a:picLocks noChangeAspect="1" noChangeArrowheads="1"/>
          </p:cNvPicPr>
          <p:nvPr/>
        </p:nvPicPr>
        <p:blipFill>
          <a:blip r:embed="rId3" cstate="print"/>
          <a:srcRect/>
          <a:stretch>
            <a:fillRect/>
          </a:stretch>
        </p:blipFill>
        <p:spPr bwMode="auto">
          <a:xfrm>
            <a:off x="1752600" y="1600200"/>
            <a:ext cx="5715000" cy="3790950"/>
          </a:xfrm>
          <a:prstGeom prst="rect">
            <a:avLst/>
          </a:prstGeom>
          <a:noFill/>
        </p:spPr>
      </p:pic>
    </p:spTree>
  </p:cSld>
  <p:clrMapOvr>
    <a:masterClrMapping/>
  </p:clrMapOv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Reusability in Software  testing</a:t>
            </a:r>
            <a:endParaRPr lang="en-IN"/>
          </a:p>
        </p:txBody>
      </p:sp>
      <p:sp>
        <p:nvSpPr>
          <p:cNvPr id="3" name="Content Placeholder 2"/>
          <p:cNvSpPr>
            <a:spLocks noGrp="1"/>
          </p:cNvSpPr>
          <p:nvPr>
            <p:ph idx="1"/>
          </p:nvPr>
        </p:nvSpPr>
        <p:spPr/>
        <p:txBody>
          <a:bodyPr>
            <a:normAutofit/>
          </a:bodyPr>
          <a:lstStyle/>
          <a:p>
            <a:r>
              <a:rPr lang="en-US" sz="2400"/>
              <a:t>Reusability, as complex as it may sound, is something that can be introduced at various levels. </a:t>
            </a:r>
          </a:p>
          <a:p>
            <a:r>
              <a:rPr lang="en-US" sz="2400"/>
              <a:t>We’ve heard of teams’ talk of reusable frameworks especially in Test Automation efforts. </a:t>
            </a:r>
          </a:p>
          <a:p>
            <a:r>
              <a:rPr lang="en-US" sz="2400"/>
              <a:t>While it makes total sense to do so, reusability really should and could be built in, at all facets of Software Testing. </a:t>
            </a:r>
          </a:p>
          <a:p>
            <a:pPr lvl="0"/>
            <a:r>
              <a:rPr lang="en-US" sz="2400"/>
              <a:t>The major benefit of Reusability in Software Testing is Time-to-market</a:t>
            </a:r>
            <a:r>
              <a:rPr lang="en-IN" sz="2400"/>
              <a:t> and  higher </a:t>
            </a:r>
            <a:r>
              <a:rPr lang="en-US" sz="2400"/>
              <a:t>Productivity</a:t>
            </a:r>
            <a:endParaRPr lang="en-IN" sz="2400"/>
          </a:p>
          <a:p>
            <a:endParaRPr lang="en-IN" sz="2400"/>
          </a:p>
        </p:txBody>
      </p:sp>
    </p:spTree>
    <p:extLst>
      <p:ext uri="{BB962C8B-B14F-4D97-AF65-F5344CB8AC3E}">
        <p14:creationId xmlns:p14="http://schemas.microsoft.com/office/powerpoint/2010/main" val="217978070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Reusability in Test Cases</a:t>
            </a:r>
            <a:endParaRPr lang="en-IN"/>
          </a:p>
        </p:txBody>
      </p:sp>
      <p:sp>
        <p:nvSpPr>
          <p:cNvPr id="3" name="Content Placeholder 2"/>
          <p:cNvSpPr>
            <a:spLocks noGrp="1"/>
          </p:cNvSpPr>
          <p:nvPr>
            <p:ph idx="1"/>
          </p:nvPr>
        </p:nvSpPr>
        <p:spPr/>
        <p:txBody>
          <a:bodyPr>
            <a:normAutofit lnSpcReduction="10000"/>
          </a:bodyPr>
          <a:lstStyle/>
          <a:p>
            <a:r>
              <a:rPr lang="en-US" sz="2400"/>
              <a:t>While designing test cases, churn out generic test cases for some of the core areas of your work, like the ones outlined below, to reuse them at subsequent stages:</a:t>
            </a:r>
            <a:endParaRPr lang="en-IN" sz="2400"/>
          </a:p>
          <a:p>
            <a:pPr lvl="0"/>
            <a:r>
              <a:rPr lang="en-US" sz="2400"/>
              <a:t>Bucketize test cases based on test attributes – UI, Functionality, Performance, Security, Globalization, Accessibility, Usability etc.</a:t>
            </a:r>
            <a:endParaRPr lang="en-IN" sz="2400"/>
          </a:p>
          <a:p>
            <a:pPr lvl="0"/>
            <a:r>
              <a:rPr lang="en-US" sz="2400"/>
              <a:t>Bucketize test cases based on domain specific compliances – BFSI, Health Care, Education, Mobile</a:t>
            </a:r>
            <a:endParaRPr lang="en-IN" sz="2400"/>
          </a:p>
          <a:p>
            <a:pPr lvl="0"/>
            <a:r>
              <a:rPr lang="en-US" sz="2400"/>
              <a:t>Bucketize test cases based on technology – ecommerce, mobile, RIA</a:t>
            </a:r>
          </a:p>
          <a:p>
            <a:pPr marL="0" indent="0">
              <a:buNone/>
            </a:pPr>
            <a:r>
              <a:rPr lang="en-US" sz="2400"/>
              <a:t>During the Test case design phase for creating  reusability UML can be used.</a:t>
            </a:r>
          </a:p>
          <a:p>
            <a:pPr lvl="0"/>
            <a:endParaRPr lang="en-IN" sz="2400"/>
          </a:p>
        </p:txBody>
      </p:sp>
    </p:spTree>
    <p:extLst>
      <p:ext uri="{BB962C8B-B14F-4D97-AF65-F5344CB8AC3E}">
        <p14:creationId xmlns:p14="http://schemas.microsoft.com/office/powerpoint/2010/main" val="332123520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a:br>
            <a:br>
              <a:rPr lang="en-US"/>
            </a:br>
            <a:r>
              <a:rPr lang="en-US"/>
              <a:t>Reusability  in Test Automation Frameworks and Code  </a:t>
            </a:r>
            <a:br>
              <a:rPr lang="en-US"/>
            </a:br>
            <a:r>
              <a:rPr lang="en-US"/>
              <a:t>  </a:t>
            </a:r>
            <a:br>
              <a:rPr lang="en-US"/>
            </a:br>
            <a:endParaRPr lang="en-IN"/>
          </a:p>
        </p:txBody>
      </p:sp>
      <p:sp>
        <p:nvSpPr>
          <p:cNvPr id="3" name="Content Placeholder 2"/>
          <p:cNvSpPr>
            <a:spLocks noGrp="1"/>
          </p:cNvSpPr>
          <p:nvPr>
            <p:ph idx="1"/>
          </p:nvPr>
        </p:nvSpPr>
        <p:spPr/>
        <p:txBody>
          <a:bodyPr>
            <a:normAutofit fontScale="70000" lnSpcReduction="20000"/>
          </a:bodyPr>
          <a:lstStyle/>
          <a:p>
            <a:r>
              <a:rPr lang="en-US"/>
              <a:t>Build frameworks that are modular and can be easily reused.</a:t>
            </a:r>
          </a:p>
          <a:p>
            <a:r>
              <a:rPr lang="en-US"/>
              <a:t> Test automation, although very valuable, is often a very expensive effort where the ROI becomes questionable. This is primarily because of changing product functionality which may invalidate the test scenario at hand. </a:t>
            </a:r>
          </a:p>
          <a:p>
            <a:r>
              <a:rPr lang="en-US"/>
              <a:t>While this challenge is often beyond the scope of the test team to control, the situation gets doubly complicated, when poor test automation code is generated. By poor test automation strategy and code don’t add a lot of value when automated, huge chunks of repetitive code that is written, code that gets very cumbersome to read through, review and maintain. </a:t>
            </a:r>
          </a:p>
          <a:p>
            <a:r>
              <a:rPr lang="en-US"/>
              <a:t>An answer to all this, is to modularize test automation code and create frameworks to handle repetitive functionality. For e.g. code to sign in/sign out could be easily separated and handled in a separate module to be reused as and when required.</a:t>
            </a:r>
            <a:endParaRPr lang="en-IN"/>
          </a:p>
          <a:p>
            <a:endParaRPr lang="en-IN"/>
          </a:p>
        </p:txBody>
      </p:sp>
    </p:spTree>
    <p:extLst>
      <p:ext uri="{BB962C8B-B14F-4D97-AF65-F5344CB8AC3E}">
        <p14:creationId xmlns:p14="http://schemas.microsoft.com/office/powerpoint/2010/main" val="331541578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Reusability  in Test data</a:t>
            </a:r>
            <a:endParaRPr lang="en-IN"/>
          </a:p>
        </p:txBody>
      </p:sp>
      <p:sp>
        <p:nvSpPr>
          <p:cNvPr id="3" name="Content Placeholder 2"/>
          <p:cNvSpPr>
            <a:spLocks noGrp="1"/>
          </p:cNvSpPr>
          <p:nvPr>
            <p:ph idx="1"/>
          </p:nvPr>
        </p:nvSpPr>
        <p:spPr/>
        <p:txBody>
          <a:bodyPr>
            <a:normAutofit/>
          </a:bodyPr>
          <a:lstStyle/>
          <a:p>
            <a:r>
              <a:rPr lang="en-US" sz="2400"/>
              <a:t>This area offers a lot of scope to build reusability and is also one where a lot of time is often expended during the testing cycle.</a:t>
            </a:r>
          </a:p>
          <a:p>
            <a:r>
              <a:rPr lang="en-US" sz="2400"/>
              <a:t> Spend the extra time upfront to decide what kinds of reusable data can be created. </a:t>
            </a:r>
          </a:p>
          <a:p>
            <a:pPr marL="0" indent="0">
              <a:buNone/>
            </a:pPr>
            <a:r>
              <a:rPr lang="en-US" sz="2400"/>
              <a:t>Some examples include: user accounts, user profile information, payment instruments etc.</a:t>
            </a:r>
            <a:endParaRPr lang="en-IN" sz="2400"/>
          </a:p>
        </p:txBody>
      </p:sp>
    </p:spTree>
    <p:extLst>
      <p:ext uri="{BB962C8B-B14F-4D97-AF65-F5344CB8AC3E}">
        <p14:creationId xmlns:p14="http://schemas.microsoft.com/office/powerpoint/2010/main" val="274945352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Reusability  in Test Infrastructure </a:t>
            </a:r>
            <a:endParaRPr lang="en-IN"/>
          </a:p>
        </p:txBody>
      </p:sp>
      <p:sp>
        <p:nvSpPr>
          <p:cNvPr id="3" name="Content Placeholder 2"/>
          <p:cNvSpPr>
            <a:spLocks noGrp="1"/>
          </p:cNvSpPr>
          <p:nvPr>
            <p:ph idx="1"/>
          </p:nvPr>
        </p:nvSpPr>
        <p:spPr/>
        <p:txBody>
          <a:bodyPr>
            <a:normAutofit/>
          </a:bodyPr>
          <a:lstStyle/>
          <a:p>
            <a:r>
              <a:rPr lang="en-US" sz="2400"/>
              <a:t>To ease the tester’s job in setting up test infrastructure, there are a lot of external options available lately such as leveraging machines on the cloud, Virtual Private Cloud (VPC), Infrastructure as a service (IaaS). </a:t>
            </a:r>
          </a:p>
          <a:p>
            <a:r>
              <a:rPr lang="en-US" sz="2400"/>
              <a:t>Besides these, if your test bed setup is such that you need to maintain it in-house, explore options to build reusability such as creating images, downloaded copies of software for easy access and use etc.</a:t>
            </a:r>
            <a:endParaRPr lang="en-IN" sz="2400"/>
          </a:p>
        </p:txBody>
      </p:sp>
    </p:spTree>
    <p:extLst>
      <p:ext uri="{BB962C8B-B14F-4D97-AF65-F5344CB8AC3E}">
        <p14:creationId xmlns:p14="http://schemas.microsoft.com/office/powerpoint/2010/main" val="373291573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Reusability  in Test Team – Core go-to members</a:t>
            </a:r>
            <a:endParaRPr lang="en-IN"/>
          </a:p>
        </p:txBody>
      </p:sp>
      <p:sp>
        <p:nvSpPr>
          <p:cNvPr id="3" name="Content Placeholder 2"/>
          <p:cNvSpPr>
            <a:spLocks noGrp="1"/>
          </p:cNvSpPr>
          <p:nvPr>
            <p:ph idx="1"/>
          </p:nvPr>
        </p:nvSpPr>
        <p:spPr>
          <a:xfrm>
            <a:off x="457200" y="1371600"/>
            <a:ext cx="8229600" cy="5257800"/>
          </a:xfrm>
        </p:spPr>
        <p:txBody>
          <a:bodyPr>
            <a:noAutofit/>
          </a:bodyPr>
          <a:lstStyle/>
          <a:p>
            <a:r>
              <a:rPr lang="en-US" sz="2000"/>
              <a:t>Investing in reusable/go to people in specialized areas is often the best investment a company can make.</a:t>
            </a:r>
          </a:p>
          <a:p>
            <a:r>
              <a:rPr lang="en-US" sz="2000"/>
              <a:t> Identify a pool of experts for specific domains, test attributes and continue to provide them the required training and resources to empower them to succeed. Their success is your success, in terms of differentiators that you build for your company. </a:t>
            </a:r>
          </a:p>
          <a:p>
            <a:r>
              <a:rPr lang="en-US" sz="2000"/>
              <a:t>This does not mean that access to resources is restricted to a select few in the company. You have just created a talent pool which is mutually enriching viz. </a:t>
            </a:r>
          </a:p>
          <a:p>
            <a:pPr lvl="1"/>
            <a:r>
              <a:rPr lang="en-US" sz="2000"/>
              <a:t>benefiting your company in terms of business and </a:t>
            </a:r>
          </a:p>
          <a:p>
            <a:pPr lvl="1"/>
            <a:r>
              <a:rPr lang="en-US" sz="2000"/>
              <a:t>motivating your experts intellectually and your other engineers to strive to join such a special group.</a:t>
            </a:r>
          </a:p>
          <a:p>
            <a:pPr marL="457200" lvl="1" indent="-457200">
              <a:buFont typeface="Arial" pitchFamily="34" charset="0"/>
              <a:buChar char="•"/>
            </a:pPr>
            <a:r>
              <a:rPr lang="en-US" sz="2000"/>
              <a:t>Reusability in this space, is often not prioritized in various companies owing to time, budget and attrition constraints. However, given the strong benefits that exist in this space, this is an area that deserves maximum push to inject reusability into.</a:t>
            </a:r>
            <a:endParaRPr lang="en-IN" sz="2000"/>
          </a:p>
        </p:txBody>
      </p:sp>
    </p:spTree>
    <p:extLst>
      <p:ext uri="{BB962C8B-B14F-4D97-AF65-F5344CB8AC3E}">
        <p14:creationId xmlns:p14="http://schemas.microsoft.com/office/powerpoint/2010/main" val="285152113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600200"/>
          </a:xfrm>
        </p:spPr>
        <p:txBody>
          <a:bodyPr>
            <a:normAutofit fontScale="90000"/>
          </a:bodyPr>
          <a:lstStyle/>
          <a:p>
            <a:pPr algn="l"/>
            <a:r>
              <a:rPr lang="en-US"/>
              <a:t>Reusability  in Training / Ramp up documents/ Knowledge Artifacts/Templates/Demos </a:t>
            </a:r>
            <a:endParaRPr lang="en-IN"/>
          </a:p>
        </p:txBody>
      </p:sp>
      <p:sp>
        <p:nvSpPr>
          <p:cNvPr id="3" name="Content Placeholder 2"/>
          <p:cNvSpPr>
            <a:spLocks noGrp="1"/>
          </p:cNvSpPr>
          <p:nvPr>
            <p:ph idx="1"/>
          </p:nvPr>
        </p:nvSpPr>
        <p:spPr>
          <a:xfrm>
            <a:off x="152400" y="1676400"/>
            <a:ext cx="8839200" cy="4876800"/>
          </a:xfrm>
        </p:spPr>
        <p:txBody>
          <a:bodyPr>
            <a:noAutofit/>
          </a:bodyPr>
          <a:lstStyle/>
          <a:p>
            <a:r>
              <a:rPr lang="en-US" sz="2400"/>
              <a:t>Create knowledge base articles, best practices , checklists, important workarounds along the way, as your team learns something new. Such articles should be precise, crisp and useful for subsequent reference, and not merely an overhead to the team</a:t>
            </a:r>
            <a:endParaRPr lang="en-IN" sz="2400"/>
          </a:p>
          <a:p>
            <a:r>
              <a:rPr lang="en-US" sz="2400" b="1"/>
              <a:t> </a:t>
            </a:r>
            <a:r>
              <a:rPr lang="en-US" sz="2400"/>
              <a:t>A sample set of such templates, which can be created for periodic use include: Status reports, Bug reports, Result dashboards, Project plans, Test plans, Test cases, Review guidelines, Release / Sign off mailers</a:t>
            </a:r>
            <a:endParaRPr lang="en-IN" sz="2400"/>
          </a:p>
          <a:p>
            <a:r>
              <a:rPr lang="en-US" sz="2400"/>
              <a:t>Demos and Presentations can often be very time consuming to create, however are very important in the course of product development. Template the flow and script as much as possible, which will help you do your test demos on time and without fail.</a:t>
            </a:r>
            <a:endParaRPr lang="en-IN" sz="2400"/>
          </a:p>
        </p:txBody>
      </p:sp>
    </p:spTree>
    <p:extLst>
      <p:ext uri="{BB962C8B-B14F-4D97-AF65-F5344CB8AC3E}">
        <p14:creationId xmlns:p14="http://schemas.microsoft.com/office/powerpoint/2010/main" val="218256431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Reusability in Software  testing</a:t>
            </a:r>
            <a:br>
              <a:rPr lang="en-US"/>
            </a:br>
            <a:r>
              <a:rPr lang="en-US"/>
              <a:t>                                                          </a:t>
            </a:r>
            <a:r>
              <a:rPr lang="en-US" sz="2200"/>
              <a:t>Cont..</a:t>
            </a:r>
            <a:endParaRPr lang="en-IN" sz="2200"/>
          </a:p>
        </p:txBody>
      </p:sp>
      <p:sp>
        <p:nvSpPr>
          <p:cNvPr id="3" name="Content Placeholder 2"/>
          <p:cNvSpPr>
            <a:spLocks noGrp="1"/>
          </p:cNvSpPr>
          <p:nvPr>
            <p:ph idx="1"/>
          </p:nvPr>
        </p:nvSpPr>
        <p:spPr>
          <a:xfrm>
            <a:off x="457200" y="1371600"/>
            <a:ext cx="8229600" cy="5334000"/>
          </a:xfrm>
        </p:spPr>
        <p:txBody>
          <a:bodyPr>
            <a:noAutofit/>
          </a:bodyPr>
          <a:lstStyle/>
          <a:p>
            <a:r>
              <a:rPr lang="en-US" sz="2400"/>
              <a:t>Besides the above, always be on the lookout for repetitive/monotonous tasks that can be easily automated to alleviate the test team’s overhead. </a:t>
            </a:r>
          </a:p>
          <a:p>
            <a:r>
              <a:rPr lang="en-US" sz="2400"/>
              <a:t>Such tasks are often excellent candidates to infuse reusability into, when automated.</a:t>
            </a:r>
          </a:p>
          <a:p>
            <a:r>
              <a:rPr lang="en-US" sz="2400"/>
              <a:t>When you plan effectively and invest upfront to build the right levels of reusability we have automatically created more room for our testers, to spend their cycles on more creative and challenging areas of test, where the human brain is very important to be applied. </a:t>
            </a:r>
          </a:p>
          <a:p>
            <a:r>
              <a:rPr lang="en-US" sz="2400"/>
              <a:t>This combination of automated test tasks + out-of-box test scenarios, go a long way in building a product of great quality, within budgeted costs and time.</a:t>
            </a:r>
            <a:endParaRPr lang="en-IN" sz="2400"/>
          </a:p>
        </p:txBody>
      </p:sp>
    </p:spTree>
    <p:extLst>
      <p:ext uri="{BB962C8B-B14F-4D97-AF65-F5344CB8AC3E}">
        <p14:creationId xmlns:p14="http://schemas.microsoft.com/office/powerpoint/2010/main" val="1183618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a:xfrm>
            <a:off x="152400" y="152400"/>
            <a:ext cx="8223250" cy="685800"/>
          </a:xfrm>
          <a:noFill/>
          <a:ln/>
        </p:spPr>
        <p:txBody>
          <a:bodyPr>
            <a:normAutofit fontScale="90000"/>
          </a:bodyPr>
          <a:lstStyle/>
          <a:p>
            <a:r>
              <a:rPr lang="en-US"/>
              <a:t>Test plan general information</a:t>
            </a:r>
          </a:p>
        </p:txBody>
      </p:sp>
      <p:sp>
        <p:nvSpPr>
          <p:cNvPr id="243715" name="Rectangle 3"/>
          <p:cNvSpPr>
            <a:spLocks noGrp="1"/>
          </p:cNvSpPr>
          <p:nvPr>
            <p:ph type="body" idx="1"/>
          </p:nvPr>
        </p:nvSpPr>
        <p:spPr>
          <a:xfrm>
            <a:off x="304800" y="1143000"/>
            <a:ext cx="8534400" cy="5105400"/>
          </a:xfrm>
          <a:noFill/>
          <a:ln/>
        </p:spPr>
        <p:txBody>
          <a:bodyPr>
            <a:normAutofit lnSpcReduction="10000"/>
          </a:bodyPr>
          <a:lstStyle/>
          <a:p>
            <a:pPr>
              <a:lnSpc>
                <a:spcPct val="102000"/>
              </a:lnSpc>
            </a:pPr>
            <a:endParaRPr lang="en-US" sz="1800" b="1">
              <a:latin typeface="Trebuchet MS" pitchFamily="34" charset="0"/>
            </a:endParaRPr>
          </a:p>
          <a:p>
            <a:pPr>
              <a:lnSpc>
                <a:spcPct val="102000"/>
              </a:lnSpc>
            </a:pPr>
            <a:r>
              <a:rPr lang="en-US" b="1"/>
              <a:t>State Test Plan General Information(s)</a:t>
            </a:r>
            <a:endParaRPr lang="en-US"/>
          </a:p>
          <a:p>
            <a:pPr lvl="1">
              <a:lnSpc>
                <a:spcPct val="102000"/>
              </a:lnSpc>
            </a:pPr>
            <a:r>
              <a:rPr lang="en-US"/>
              <a:t>Software Project</a:t>
            </a:r>
          </a:p>
          <a:p>
            <a:pPr lvl="1">
              <a:lnSpc>
                <a:spcPct val="102000"/>
              </a:lnSpc>
            </a:pPr>
            <a:r>
              <a:rPr lang="en-US"/>
              <a:t>Summary</a:t>
            </a:r>
          </a:p>
          <a:p>
            <a:pPr lvl="1">
              <a:lnSpc>
                <a:spcPct val="102000"/>
              </a:lnSpc>
            </a:pPr>
            <a:r>
              <a:rPr lang="en-US"/>
              <a:t>Pretest Background</a:t>
            </a:r>
          </a:p>
          <a:p>
            <a:pPr lvl="1">
              <a:lnSpc>
                <a:spcPct val="102000"/>
              </a:lnSpc>
            </a:pPr>
            <a:r>
              <a:rPr lang="en-US"/>
              <a:t>Test Environment</a:t>
            </a:r>
          </a:p>
          <a:p>
            <a:pPr lvl="1">
              <a:lnSpc>
                <a:spcPct val="102000"/>
              </a:lnSpc>
            </a:pPr>
            <a:r>
              <a:rPr lang="en-US"/>
              <a:t>Test Constraints</a:t>
            </a:r>
          </a:p>
          <a:p>
            <a:pPr lvl="1">
              <a:lnSpc>
                <a:spcPct val="102000"/>
              </a:lnSpc>
            </a:pPr>
            <a:r>
              <a:rPr lang="en-US"/>
              <a:t>References</a:t>
            </a:r>
          </a:p>
          <a:p>
            <a:pPr lvl="1">
              <a:lnSpc>
                <a:spcPct val="102000"/>
              </a:lnSpc>
            </a:pPr>
            <a:r>
              <a:rPr lang="en-US"/>
              <a:t>When to Stop</a:t>
            </a:r>
          </a:p>
          <a:p>
            <a:pPr>
              <a:lnSpc>
                <a:spcPct val="102000"/>
              </a:lnSpc>
            </a:pPr>
            <a:r>
              <a:rPr lang="en-US" b="1"/>
              <a:t>Define Test Milestones</a:t>
            </a:r>
            <a:endParaRPr lang="en-US"/>
          </a:p>
          <a:p>
            <a:pPr>
              <a:lnSpc>
                <a:spcPct val="102000"/>
              </a:lnSpc>
            </a:pP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a:xfrm>
            <a:off x="152400" y="152400"/>
            <a:ext cx="8223250" cy="685800"/>
          </a:xfrm>
          <a:noFill/>
          <a:ln/>
        </p:spPr>
        <p:txBody>
          <a:bodyPr>
            <a:normAutofit fontScale="90000"/>
          </a:bodyPr>
          <a:lstStyle/>
          <a:p>
            <a:r>
              <a:rPr lang="en-US"/>
              <a:t>Write the test plan</a:t>
            </a:r>
          </a:p>
        </p:txBody>
      </p:sp>
      <p:sp>
        <p:nvSpPr>
          <p:cNvPr id="245763" name="Rectangle 3"/>
          <p:cNvSpPr>
            <a:spLocks noGrp="1"/>
          </p:cNvSpPr>
          <p:nvPr>
            <p:ph type="body" idx="1"/>
          </p:nvPr>
        </p:nvSpPr>
        <p:spPr>
          <a:xfrm>
            <a:off x="228600" y="1143000"/>
            <a:ext cx="8686800" cy="4953000"/>
          </a:xfrm>
          <a:noFill/>
          <a:ln/>
        </p:spPr>
        <p:txBody>
          <a:bodyPr>
            <a:normAutofit fontScale="92500" lnSpcReduction="10000"/>
          </a:bodyPr>
          <a:lstStyle/>
          <a:p>
            <a:pPr algn="just">
              <a:lnSpc>
                <a:spcPct val="132000"/>
              </a:lnSpc>
            </a:pPr>
            <a:endParaRPr lang="en-US" sz="1900">
              <a:latin typeface="Trebuchet MS" pitchFamily="34" charset="0"/>
            </a:endParaRPr>
          </a:p>
          <a:p>
            <a:pPr algn="just">
              <a:lnSpc>
                <a:spcPct val="132000"/>
              </a:lnSpc>
            </a:pPr>
            <a:r>
              <a:rPr lang="en-US"/>
              <a:t>The test plan may be as formal or informal a </a:t>
            </a:r>
            <a:br>
              <a:rPr lang="en-US"/>
            </a:br>
            <a:r>
              <a:rPr lang="en-US"/>
              <a:t>document as the organization’s culture dictates</a:t>
            </a:r>
          </a:p>
          <a:p>
            <a:pPr algn="just">
              <a:lnSpc>
                <a:spcPct val="132000"/>
              </a:lnSpc>
            </a:pPr>
            <a:r>
              <a:rPr lang="en-US"/>
              <a:t>When a test team has completed testing, they have basically </a:t>
            </a:r>
            <a:br>
              <a:rPr lang="en-US"/>
            </a:br>
            <a:r>
              <a:rPr lang="en-US"/>
              <a:t>completed the test plan</a:t>
            </a:r>
          </a:p>
          <a:p>
            <a:pPr algn="just">
              <a:lnSpc>
                <a:spcPct val="132000"/>
              </a:lnSpc>
            </a:pPr>
            <a:r>
              <a:rPr lang="en-US"/>
              <a:t>Guidelines to writing the test plan</a:t>
            </a:r>
          </a:p>
          <a:p>
            <a:pPr algn="just">
              <a:lnSpc>
                <a:spcPct val="132000"/>
              </a:lnSpc>
            </a:pPr>
            <a:r>
              <a:rPr lang="en-US"/>
              <a:t>Test plan standard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bwMode="auto">
          <a:xfrm>
            <a:off x="0" y="63500"/>
            <a:ext cx="7562850" cy="9144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r>
              <a:rPr lang="en-US" b="1"/>
              <a:t>Application Testing 3.2 - Agenda</a:t>
            </a:r>
            <a:endParaRPr lang="en-US"/>
          </a:p>
        </p:txBody>
      </p:sp>
      <p:sp>
        <p:nvSpPr>
          <p:cNvPr id="18435" name="Rectangle 128"/>
          <p:cNvSpPr>
            <a:spLocks noChangeArrowheads="1"/>
          </p:cNvSpPr>
          <p:nvPr/>
        </p:nvSpPr>
        <p:spPr bwMode="auto">
          <a:xfrm>
            <a:off x="795338" y="3194050"/>
            <a:ext cx="706437" cy="523875"/>
          </a:xfrm>
          <a:prstGeom prst="rect">
            <a:avLst/>
          </a:prstGeom>
          <a:solidFill>
            <a:srgbClr val="FF0000">
              <a:alpha val="59999"/>
            </a:srgbClr>
          </a:solidFill>
          <a:ln w="9525">
            <a:noFill/>
            <a:miter lim="800000"/>
            <a:headEnd/>
            <a:tailEnd/>
          </a:ln>
        </p:spPr>
        <p:txBody>
          <a:bodyPr wrap="none" anchor="ctr"/>
          <a:lstStyle/>
          <a:p>
            <a:pPr algn="ctr"/>
            <a:r>
              <a:rPr lang="en-US" sz="2800" b="1">
                <a:latin typeface="Gill Sans MT" pitchFamily="34" charset="0"/>
              </a:rPr>
              <a:t>8</a:t>
            </a:r>
          </a:p>
        </p:txBody>
      </p:sp>
      <p:sp>
        <p:nvSpPr>
          <p:cNvPr id="18436" name="Rectangle 129"/>
          <p:cNvSpPr>
            <a:spLocks noChangeArrowheads="1"/>
          </p:cNvSpPr>
          <p:nvPr/>
        </p:nvSpPr>
        <p:spPr bwMode="auto">
          <a:xfrm>
            <a:off x="795338" y="3968750"/>
            <a:ext cx="706437" cy="565150"/>
          </a:xfrm>
          <a:prstGeom prst="rect">
            <a:avLst/>
          </a:prstGeom>
          <a:solidFill>
            <a:srgbClr val="660066">
              <a:alpha val="59999"/>
            </a:srgbClr>
          </a:solidFill>
          <a:ln w="9525">
            <a:noFill/>
            <a:miter lim="800000"/>
            <a:headEnd/>
            <a:tailEnd/>
          </a:ln>
        </p:spPr>
        <p:txBody>
          <a:bodyPr wrap="none" anchor="ctr"/>
          <a:lstStyle/>
          <a:p>
            <a:pPr algn="ctr"/>
            <a:r>
              <a:rPr lang="en-US" sz="2800" b="1">
                <a:latin typeface="Gill Sans MT" pitchFamily="34" charset="0"/>
              </a:rPr>
              <a:t>9</a:t>
            </a:r>
          </a:p>
        </p:txBody>
      </p:sp>
      <p:sp>
        <p:nvSpPr>
          <p:cNvPr id="18437" name="Rectangle 135"/>
          <p:cNvSpPr>
            <a:spLocks noChangeArrowheads="1"/>
          </p:cNvSpPr>
          <p:nvPr/>
        </p:nvSpPr>
        <p:spPr bwMode="auto">
          <a:xfrm>
            <a:off x="1492250" y="3968750"/>
            <a:ext cx="6845300" cy="565150"/>
          </a:xfrm>
          <a:prstGeom prst="rect">
            <a:avLst/>
          </a:prstGeom>
          <a:solidFill>
            <a:srgbClr val="660066">
              <a:alpha val="39999"/>
            </a:srgbClr>
          </a:solidFill>
          <a:ln w="9525">
            <a:noFill/>
            <a:miter lim="800000"/>
            <a:headEnd/>
            <a:tailEnd/>
          </a:ln>
        </p:spPr>
        <p:txBody>
          <a:bodyPr wrap="none" anchor="ctr"/>
          <a:lstStyle/>
          <a:p>
            <a:r>
              <a:rPr lang="en-US" sz="2800" b="1">
                <a:latin typeface="Gill Sans MT" pitchFamily="34" charset="0"/>
              </a:rPr>
              <a:t>Testing Team Composition</a:t>
            </a:r>
          </a:p>
        </p:txBody>
      </p:sp>
      <p:sp>
        <p:nvSpPr>
          <p:cNvPr id="18438" name="Rectangle 144"/>
          <p:cNvSpPr>
            <a:spLocks noChangeArrowheads="1"/>
          </p:cNvSpPr>
          <p:nvPr/>
        </p:nvSpPr>
        <p:spPr bwMode="auto">
          <a:xfrm>
            <a:off x="784225" y="1524000"/>
            <a:ext cx="706438" cy="565150"/>
          </a:xfrm>
          <a:prstGeom prst="rect">
            <a:avLst/>
          </a:prstGeom>
          <a:solidFill>
            <a:srgbClr val="33CC33">
              <a:alpha val="59999"/>
            </a:srgbClr>
          </a:solidFill>
          <a:ln w="9525" algn="ctr">
            <a:noFill/>
            <a:miter lim="800000"/>
            <a:headEnd/>
            <a:tailEnd/>
          </a:ln>
        </p:spPr>
        <p:txBody>
          <a:bodyPr wrap="none" anchor="ctr"/>
          <a:lstStyle/>
          <a:p>
            <a:pPr algn="ctr"/>
            <a:r>
              <a:rPr lang="en-US" sz="2800" b="1">
                <a:latin typeface="Gill Sans MT" pitchFamily="34" charset="0"/>
              </a:rPr>
              <a:t>6</a:t>
            </a:r>
          </a:p>
        </p:txBody>
      </p:sp>
      <p:sp>
        <p:nvSpPr>
          <p:cNvPr id="18439" name="Rectangle 146"/>
          <p:cNvSpPr>
            <a:spLocks noChangeArrowheads="1"/>
          </p:cNvSpPr>
          <p:nvPr/>
        </p:nvSpPr>
        <p:spPr bwMode="auto">
          <a:xfrm>
            <a:off x="1481138" y="1524000"/>
            <a:ext cx="6845300" cy="565150"/>
          </a:xfrm>
          <a:prstGeom prst="rect">
            <a:avLst/>
          </a:prstGeom>
          <a:solidFill>
            <a:srgbClr val="33CC33">
              <a:alpha val="39999"/>
            </a:srgbClr>
          </a:solidFill>
          <a:ln w="9525">
            <a:noFill/>
            <a:miter lim="800000"/>
            <a:headEnd/>
            <a:tailEnd/>
          </a:ln>
        </p:spPr>
        <p:txBody>
          <a:bodyPr wrap="none" anchor="ctr"/>
          <a:lstStyle/>
          <a:p>
            <a:r>
              <a:rPr lang="en-US" sz="2800" b="1">
                <a:latin typeface="Gill Sans MT" pitchFamily="34" charset="0"/>
              </a:rPr>
              <a:t>Test Management</a:t>
            </a:r>
          </a:p>
        </p:txBody>
      </p:sp>
      <p:sp>
        <p:nvSpPr>
          <p:cNvPr id="18440" name="Rectangle 155"/>
          <p:cNvSpPr>
            <a:spLocks noChangeArrowheads="1"/>
          </p:cNvSpPr>
          <p:nvPr/>
        </p:nvSpPr>
        <p:spPr bwMode="auto">
          <a:xfrm>
            <a:off x="777875" y="2360613"/>
            <a:ext cx="706438" cy="565150"/>
          </a:xfrm>
          <a:prstGeom prst="rect">
            <a:avLst/>
          </a:prstGeom>
          <a:solidFill>
            <a:srgbClr val="FFFF00">
              <a:alpha val="59999"/>
            </a:srgbClr>
          </a:solidFill>
          <a:ln w="9525">
            <a:noFill/>
            <a:miter lim="800000"/>
            <a:headEnd/>
            <a:tailEnd/>
          </a:ln>
        </p:spPr>
        <p:txBody>
          <a:bodyPr wrap="none" anchor="ctr"/>
          <a:lstStyle/>
          <a:p>
            <a:pPr algn="ctr"/>
            <a:r>
              <a:rPr lang="en-US" sz="2800" b="1">
                <a:latin typeface="Gill Sans MT" pitchFamily="34" charset="0"/>
              </a:rPr>
              <a:t>7</a:t>
            </a:r>
          </a:p>
        </p:txBody>
      </p:sp>
      <p:sp>
        <p:nvSpPr>
          <p:cNvPr id="18441" name="Rectangle 157"/>
          <p:cNvSpPr>
            <a:spLocks noChangeArrowheads="1"/>
          </p:cNvSpPr>
          <p:nvPr/>
        </p:nvSpPr>
        <p:spPr bwMode="auto">
          <a:xfrm>
            <a:off x="1482725" y="2360613"/>
            <a:ext cx="6845300" cy="565150"/>
          </a:xfrm>
          <a:prstGeom prst="rect">
            <a:avLst/>
          </a:prstGeom>
          <a:solidFill>
            <a:srgbClr val="FFFF00">
              <a:alpha val="39999"/>
            </a:srgbClr>
          </a:solidFill>
          <a:ln w="9525">
            <a:noFill/>
            <a:miter lim="800000"/>
            <a:headEnd/>
            <a:tailEnd/>
          </a:ln>
        </p:spPr>
        <p:txBody>
          <a:bodyPr wrap="none" anchor="ctr"/>
          <a:lstStyle/>
          <a:p>
            <a:r>
              <a:rPr lang="en-US" sz="2800" b="1">
                <a:latin typeface="Gill Sans MT" pitchFamily="34" charset="0"/>
              </a:rPr>
              <a:t>Lean Methodologies for Testing</a:t>
            </a:r>
          </a:p>
        </p:txBody>
      </p:sp>
      <p:sp>
        <p:nvSpPr>
          <p:cNvPr id="18442" name="Rectangle 163"/>
          <p:cNvSpPr>
            <a:spLocks noChangeArrowheads="1"/>
          </p:cNvSpPr>
          <p:nvPr/>
        </p:nvSpPr>
        <p:spPr bwMode="auto">
          <a:xfrm>
            <a:off x="1492250" y="3194050"/>
            <a:ext cx="6850063" cy="523875"/>
          </a:xfrm>
          <a:prstGeom prst="rect">
            <a:avLst/>
          </a:prstGeom>
          <a:solidFill>
            <a:srgbClr val="FF0000">
              <a:alpha val="39999"/>
            </a:srgbClr>
          </a:solidFill>
          <a:ln w="9525">
            <a:noFill/>
            <a:miter lim="800000"/>
            <a:headEnd/>
            <a:tailEnd/>
          </a:ln>
        </p:spPr>
        <p:txBody>
          <a:bodyPr wrap="none" anchor="ctr"/>
          <a:lstStyle/>
          <a:p>
            <a:r>
              <a:rPr lang="en-US" sz="2800" b="1">
                <a:latin typeface="Gill Sans MT" pitchFamily="34" charset="0"/>
              </a:rPr>
              <a:t>Requirements Modeling</a:t>
            </a:r>
          </a:p>
        </p:txBody>
      </p:sp>
      <p:sp>
        <p:nvSpPr>
          <p:cNvPr id="18445" name="Rectangle 132"/>
          <p:cNvSpPr>
            <a:spLocks noChangeArrowheads="1"/>
          </p:cNvSpPr>
          <p:nvPr/>
        </p:nvSpPr>
        <p:spPr bwMode="auto">
          <a:xfrm>
            <a:off x="7899400" y="4191000"/>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6" name="Rectangle 133"/>
          <p:cNvSpPr>
            <a:spLocks noChangeArrowheads="1"/>
          </p:cNvSpPr>
          <p:nvPr/>
        </p:nvSpPr>
        <p:spPr bwMode="auto">
          <a:xfrm>
            <a:off x="8032750" y="42449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7" name="Rectangle 134"/>
          <p:cNvSpPr>
            <a:spLocks noChangeArrowheads="1"/>
          </p:cNvSpPr>
          <p:nvPr/>
        </p:nvSpPr>
        <p:spPr bwMode="auto">
          <a:xfrm>
            <a:off x="7899400" y="42973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8" name="Rectangle 141"/>
          <p:cNvSpPr>
            <a:spLocks noChangeArrowheads="1"/>
          </p:cNvSpPr>
          <p:nvPr/>
        </p:nvSpPr>
        <p:spPr bwMode="auto">
          <a:xfrm>
            <a:off x="7888288" y="174942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9" name="Rectangle 142"/>
          <p:cNvSpPr>
            <a:spLocks noChangeArrowheads="1"/>
          </p:cNvSpPr>
          <p:nvPr/>
        </p:nvSpPr>
        <p:spPr bwMode="auto">
          <a:xfrm>
            <a:off x="8021638" y="180181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0" name="Rectangle 143"/>
          <p:cNvSpPr>
            <a:spLocks noChangeArrowheads="1"/>
          </p:cNvSpPr>
          <p:nvPr/>
        </p:nvSpPr>
        <p:spPr bwMode="auto">
          <a:xfrm>
            <a:off x="7888288" y="1854200"/>
            <a:ext cx="133350" cy="50800"/>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1" name="Rectangle 152"/>
          <p:cNvSpPr>
            <a:spLocks noChangeArrowheads="1"/>
          </p:cNvSpPr>
          <p:nvPr/>
        </p:nvSpPr>
        <p:spPr bwMode="auto">
          <a:xfrm>
            <a:off x="7888288" y="2681288"/>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2" name="Rectangle 153"/>
          <p:cNvSpPr>
            <a:spLocks noChangeArrowheads="1"/>
          </p:cNvSpPr>
          <p:nvPr/>
        </p:nvSpPr>
        <p:spPr bwMode="auto">
          <a:xfrm>
            <a:off x="8021638" y="273367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3" name="Rectangle 154"/>
          <p:cNvSpPr>
            <a:spLocks noChangeArrowheads="1"/>
          </p:cNvSpPr>
          <p:nvPr/>
        </p:nvSpPr>
        <p:spPr bwMode="auto">
          <a:xfrm>
            <a:off x="7888288" y="278606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4" name="Rectangle 159"/>
          <p:cNvSpPr>
            <a:spLocks noChangeArrowheads="1"/>
          </p:cNvSpPr>
          <p:nvPr/>
        </p:nvSpPr>
        <p:spPr bwMode="auto">
          <a:xfrm>
            <a:off x="7888288" y="2559050"/>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5" name="Rectangle 160"/>
          <p:cNvSpPr>
            <a:spLocks noChangeArrowheads="1"/>
          </p:cNvSpPr>
          <p:nvPr/>
        </p:nvSpPr>
        <p:spPr bwMode="auto">
          <a:xfrm>
            <a:off x="8021638" y="26114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6" name="Rectangle 161"/>
          <p:cNvSpPr>
            <a:spLocks noChangeArrowheads="1"/>
          </p:cNvSpPr>
          <p:nvPr/>
        </p:nvSpPr>
        <p:spPr bwMode="auto">
          <a:xfrm>
            <a:off x="7888288" y="2663825"/>
            <a:ext cx="133350" cy="53975"/>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7" name="Rectangle 165"/>
          <p:cNvSpPr>
            <a:spLocks noChangeArrowheads="1"/>
          </p:cNvSpPr>
          <p:nvPr/>
        </p:nvSpPr>
        <p:spPr bwMode="auto">
          <a:xfrm>
            <a:off x="7897813" y="337978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8" name="Rectangle 166"/>
          <p:cNvSpPr>
            <a:spLocks noChangeArrowheads="1"/>
          </p:cNvSpPr>
          <p:nvPr/>
        </p:nvSpPr>
        <p:spPr bwMode="auto">
          <a:xfrm>
            <a:off x="8031163" y="34321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9" name="Rectangle 167"/>
          <p:cNvSpPr>
            <a:spLocks noChangeArrowheads="1"/>
          </p:cNvSpPr>
          <p:nvPr/>
        </p:nvSpPr>
        <p:spPr bwMode="auto">
          <a:xfrm>
            <a:off x="7897813" y="34845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60" name="Rectangle 172"/>
          <p:cNvSpPr>
            <a:spLocks noChangeArrowheads="1"/>
          </p:cNvSpPr>
          <p:nvPr/>
        </p:nvSpPr>
        <p:spPr bwMode="auto">
          <a:xfrm>
            <a:off x="7897813" y="4983163"/>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1" name="Rectangle 173"/>
          <p:cNvSpPr>
            <a:spLocks noChangeArrowheads="1"/>
          </p:cNvSpPr>
          <p:nvPr/>
        </p:nvSpPr>
        <p:spPr bwMode="auto">
          <a:xfrm>
            <a:off x="8031163" y="50371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2" name="Rectangle 174"/>
          <p:cNvSpPr>
            <a:spLocks noChangeArrowheads="1"/>
          </p:cNvSpPr>
          <p:nvPr/>
        </p:nvSpPr>
        <p:spPr bwMode="auto">
          <a:xfrm>
            <a:off x="7897813" y="508952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29" name="Rectangle 168"/>
          <p:cNvSpPr>
            <a:spLocks noChangeArrowheads="1"/>
          </p:cNvSpPr>
          <p:nvPr/>
        </p:nvSpPr>
        <p:spPr bwMode="auto">
          <a:xfrm>
            <a:off x="795338" y="4810125"/>
            <a:ext cx="706437" cy="523875"/>
          </a:xfrm>
          <a:prstGeom prst="rect">
            <a:avLst/>
          </a:prstGeom>
          <a:solidFill>
            <a:srgbClr val="0066FF">
              <a:alpha val="59999"/>
            </a:srgbClr>
          </a:solidFill>
          <a:ln w="9525">
            <a:noFill/>
            <a:miter lim="800000"/>
            <a:headEnd/>
            <a:tailEnd/>
          </a:ln>
        </p:spPr>
        <p:txBody>
          <a:bodyPr wrap="none" anchor="ctr"/>
          <a:lstStyle/>
          <a:p>
            <a:pPr algn="ctr"/>
            <a:r>
              <a:rPr lang="en-US" sz="2800" b="1">
                <a:latin typeface="Gill Sans MT" pitchFamily="34" charset="0"/>
              </a:rPr>
              <a:t>10</a:t>
            </a:r>
          </a:p>
        </p:txBody>
      </p:sp>
      <p:sp>
        <p:nvSpPr>
          <p:cNvPr id="30" name="Rectangle 170"/>
          <p:cNvSpPr>
            <a:spLocks noChangeArrowheads="1"/>
          </p:cNvSpPr>
          <p:nvPr/>
        </p:nvSpPr>
        <p:spPr bwMode="auto">
          <a:xfrm>
            <a:off x="1492250" y="4810125"/>
            <a:ext cx="6850063" cy="523875"/>
          </a:xfrm>
          <a:prstGeom prst="rect">
            <a:avLst/>
          </a:prstGeom>
          <a:solidFill>
            <a:srgbClr val="0066FF">
              <a:alpha val="39999"/>
            </a:srgbClr>
          </a:solidFill>
          <a:ln w="9525">
            <a:noFill/>
            <a:miter lim="800000"/>
            <a:headEnd/>
            <a:tailEnd/>
          </a:ln>
        </p:spPr>
        <p:txBody>
          <a:bodyPr wrap="none" anchor="ctr"/>
          <a:lstStyle/>
          <a:p>
            <a:r>
              <a:rPr lang="en-US" sz="2800" b="1">
                <a:latin typeface="Gill Sans MT" pitchFamily="34" charset="0"/>
              </a:rPr>
              <a:t>Agile Testing</a:t>
            </a:r>
            <a:endParaRPr lang="en-US" sz="2800" b="1">
              <a:latin typeface="Gill Sans MT" pitchFamily="34" charset="0"/>
              <a:ea typeface="Arial Unicode MS" pitchFamily="34" charset="-128"/>
              <a:cs typeface="Arial Unicode MS"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a:xfrm>
            <a:off x="152400" y="152400"/>
            <a:ext cx="8223250" cy="685800"/>
          </a:xfrm>
          <a:noFill/>
          <a:ln/>
        </p:spPr>
        <p:txBody>
          <a:bodyPr>
            <a:normAutofit fontScale="90000"/>
          </a:bodyPr>
          <a:lstStyle/>
          <a:p>
            <a:r>
              <a:rPr lang="en-US"/>
              <a:t>Guidelines to write test plan</a:t>
            </a:r>
          </a:p>
        </p:txBody>
      </p:sp>
      <p:sp>
        <p:nvSpPr>
          <p:cNvPr id="247811" name="Rectangle 3"/>
          <p:cNvSpPr>
            <a:spLocks noGrp="1"/>
          </p:cNvSpPr>
          <p:nvPr>
            <p:ph type="body" idx="1"/>
          </p:nvPr>
        </p:nvSpPr>
        <p:spPr>
          <a:xfrm>
            <a:off x="304800" y="1066800"/>
            <a:ext cx="8534400" cy="5286375"/>
          </a:xfrm>
          <a:noFill/>
          <a:ln/>
        </p:spPr>
        <p:txBody>
          <a:bodyPr>
            <a:normAutofit lnSpcReduction="10000"/>
          </a:bodyPr>
          <a:lstStyle/>
          <a:p>
            <a:pPr marL="0" indent="0" algn="just">
              <a:lnSpc>
                <a:spcPct val="122000"/>
              </a:lnSpc>
              <a:buFont typeface="Arial" pitchFamily="34" charset="0"/>
              <a:buNone/>
            </a:pPr>
            <a:endParaRPr lang="en-US" sz="1900">
              <a:latin typeface="Trebuchet MS" pitchFamily="34" charset="0"/>
            </a:endParaRPr>
          </a:p>
          <a:p>
            <a:pPr marL="0" indent="0" algn="just">
              <a:lnSpc>
                <a:spcPct val="122000"/>
              </a:lnSpc>
              <a:buFont typeface="Arial" pitchFamily="34" charset="0"/>
              <a:buNone/>
            </a:pPr>
            <a:r>
              <a:rPr lang="en-US"/>
              <a:t>Test planning can be one of the most challenging aspects of testing:</a:t>
            </a:r>
          </a:p>
          <a:p>
            <a:pPr marL="568325" lvl="1" indent="-342900" algn="just">
              <a:lnSpc>
                <a:spcPct val="122000"/>
              </a:lnSpc>
              <a:buFontTx/>
              <a:buChar char="•"/>
            </a:pPr>
            <a:r>
              <a:rPr lang="en-US"/>
              <a:t>Start early</a:t>
            </a:r>
          </a:p>
          <a:p>
            <a:pPr marL="568325" lvl="1" indent="-342900" algn="just">
              <a:lnSpc>
                <a:spcPct val="122000"/>
              </a:lnSpc>
              <a:buFontTx/>
              <a:buChar char="•"/>
            </a:pPr>
            <a:r>
              <a:rPr lang="en-US"/>
              <a:t>Keep the Test Plan flexible</a:t>
            </a:r>
          </a:p>
          <a:p>
            <a:pPr marL="568325" lvl="1" indent="-342900" algn="just">
              <a:lnSpc>
                <a:spcPct val="122000"/>
              </a:lnSpc>
              <a:buFontTx/>
              <a:buChar char="•"/>
            </a:pPr>
            <a:r>
              <a:rPr lang="en-US"/>
              <a:t>Review the Test Plan frequently</a:t>
            </a:r>
          </a:p>
          <a:p>
            <a:pPr marL="568325" lvl="1" indent="-342900" algn="just">
              <a:lnSpc>
                <a:spcPct val="122000"/>
              </a:lnSpc>
              <a:buFontTx/>
              <a:buChar char="•"/>
            </a:pPr>
            <a:r>
              <a:rPr lang="en-US"/>
              <a:t>Keep the Test Plan concise and readable</a:t>
            </a:r>
          </a:p>
          <a:p>
            <a:pPr marL="568325" lvl="1" indent="-342900" algn="just">
              <a:lnSpc>
                <a:spcPct val="122000"/>
              </a:lnSpc>
              <a:buFontTx/>
              <a:buChar char="•"/>
            </a:pPr>
            <a:r>
              <a:rPr lang="en-US"/>
              <a:t>Calculate the planning effort</a:t>
            </a:r>
          </a:p>
          <a:p>
            <a:pPr marL="568325" lvl="1" indent="-342900" algn="just">
              <a:lnSpc>
                <a:spcPct val="122000"/>
              </a:lnSpc>
              <a:buFontTx/>
              <a:buChar char="•"/>
            </a:pPr>
            <a:r>
              <a:rPr lang="en-US"/>
              <a:t>Spend more time to do a complete Test Plan</a:t>
            </a:r>
          </a:p>
          <a:p>
            <a:pPr marL="0" indent="0" algn="just">
              <a:lnSpc>
                <a:spcPct val="122000"/>
              </a:lnSpc>
              <a:buFont typeface="Arial" pitchFamily="34" charset="0"/>
              <a:buNone/>
            </a:pPr>
            <a:endParaRPr lang="en-US" sz="18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a:xfrm>
            <a:off x="152400" y="152400"/>
            <a:ext cx="8223250" cy="685800"/>
          </a:xfrm>
          <a:noFill/>
          <a:ln/>
        </p:spPr>
        <p:txBody>
          <a:bodyPr>
            <a:normAutofit fontScale="90000"/>
          </a:bodyPr>
          <a:lstStyle/>
          <a:p>
            <a:r>
              <a:rPr lang="en-US"/>
              <a:t>Test plan standard</a:t>
            </a:r>
          </a:p>
        </p:txBody>
      </p:sp>
      <p:sp>
        <p:nvSpPr>
          <p:cNvPr id="249859" name="Rectangle 3"/>
          <p:cNvSpPr>
            <a:spLocks noGrp="1"/>
          </p:cNvSpPr>
          <p:nvPr>
            <p:ph type="body" idx="1"/>
          </p:nvPr>
        </p:nvSpPr>
        <p:spPr>
          <a:xfrm>
            <a:off x="457200" y="1143000"/>
            <a:ext cx="8223250" cy="4524375"/>
          </a:xfrm>
          <a:noFill/>
          <a:ln/>
        </p:spPr>
        <p:txBody>
          <a:bodyPr/>
          <a:lstStyle/>
          <a:p>
            <a:pPr algn="just">
              <a:lnSpc>
                <a:spcPct val="132000"/>
              </a:lnSpc>
            </a:pPr>
            <a:r>
              <a:rPr lang="en-US"/>
              <a:t>There is no one universally accepted standard for test planning</a:t>
            </a:r>
          </a:p>
          <a:p>
            <a:pPr algn="just">
              <a:lnSpc>
                <a:spcPct val="132000"/>
              </a:lnSpc>
            </a:pPr>
            <a:r>
              <a:rPr lang="en-US"/>
              <a:t>For Test Plan Standard, please refer Veloci-Q</a:t>
            </a:r>
          </a:p>
          <a:p>
            <a:pPr algn="just">
              <a:lnSpc>
                <a:spcPct val="132000"/>
              </a:lnSpc>
            </a:pP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a:xfrm>
            <a:off x="158750" y="153988"/>
            <a:ext cx="8223250" cy="684212"/>
          </a:xfrm>
          <a:noFill/>
          <a:ln/>
        </p:spPr>
        <p:txBody>
          <a:bodyPr>
            <a:normAutofit fontScale="90000"/>
          </a:bodyPr>
          <a:lstStyle/>
          <a:p>
            <a:r>
              <a:rPr lang="en-US"/>
              <a:t>Table of contents of a test plan</a:t>
            </a:r>
          </a:p>
        </p:txBody>
      </p:sp>
      <p:sp>
        <p:nvSpPr>
          <p:cNvPr id="251907" name="Rectangle 3"/>
          <p:cNvSpPr>
            <a:spLocks noGrp="1"/>
          </p:cNvSpPr>
          <p:nvPr>
            <p:ph type="body" idx="1"/>
          </p:nvPr>
        </p:nvSpPr>
        <p:spPr>
          <a:xfrm>
            <a:off x="304800" y="1295400"/>
            <a:ext cx="8458200" cy="4648200"/>
          </a:xfrm>
          <a:noFill/>
          <a:ln/>
        </p:spPr>
        <p:txBody>
          <a:bodyPr>
            <a:normAutofit fontScale="85000" lnSpcReduction="20000"/>
          </a:bodyPr>
          <a:lstStyle/>
          <a:p>
            <a:pPr marL="533400" indent="-533400">
              <a:lnSpc>
                <a:spcPct val="92000"/>
              </a:lnSpc>
              <a:buFont typeface="Times New Roman" pitchFamily="18" charset="0"/>
              <a:buNone/>
            </a:pPr>
            <a:endParaRPr lang="en-US">
              <a:latin typeface="Trebuchet MS" pitchFamily="34" charset="0"/>
            </a:endParaRPr>
          </a:p>
          <a:p>
            <a:pPr marL="533400" indent="-533400">
              <a:lnSpc>
                <a:spcPct val="92000"/>
              </a:lnSpc>
              <a:buFont typeface="Times New Roman" pitchFamily="18" charset="0"/>
              <a:buAutoNum type="arabicPeriod"/>
            </a:pPr>
            <a:r>
              <a:rPr lang="en-US"/>
              <a:t>Test Scope</a:t>
            </a:r>
          </a:p>
          <a:p>
            <a:pPr marL="533400" indent="-533400">
              <a:lnSpc>
                <a:spcPct val="92000"/>
              </a:lnSpc>
              <a:buFont typeface="Times New Roman" pitchFamily="18" charset="0"/>
              <a:buAutoNum type="arabicPeriod"/>
            </a:pPr>
            <a:r>
              <a:rPr lang="en-US"/>
              <a:t>Test Objectives</a:t>
            </a:r>
          </a:p>
          <a:p>
            <a:pPr marL="533400" indent="-533400">
              <a:lnSpc>
                <a:spcPct val="92000"/>
              </a:lnSpc>
              <a:buFont typeface="Times New Roman" pitchFamily="18" charset="0"/>
              <a:buAutoNum type="arabicPeriod"/>
            </a:pPr>
            <a:r>
              <a:rPr lang="en-US"/>
              <a:t>Assumptions</a:t>
            </a:r>
          </a:p>
          <a:p>
            <a:pPr marL="533400" indent="-533400">
              <a:lnSpc>
                <a:spcPct val="92000"/>
              </a:lnSpc>
              <a:buFont typeface="Times New Roman" pitchFamily="18" charset="0"/>
              <a:buAutoNum type="arabicPeriod"/>
            </a:pPr>
            <a:r>
              <a:rPr lang="en-US"/>
              <a:t>Risk Analysis</a:t>
            </a:r>
          </a:p>
          <a:p>
            <a:pPr marL="533400" indent="-533400">
              <a:lnSpc>
                <a:spcPct val="92000"/>
              </a:lnSpc>
              <a:buFont typeface="Times New Roman" pitchFamily="18" charset="0"/>
              <a:buAutoNum type="arabicPeriod"/>
            </a:pPr>
            <a:r>
              <a:rPr lang="en-US"/>
              <a:t>Test Design</a:t>
            </a:r>
          </a:p>
          <a:p>
            <a:pPr marL="533400" indent="-533400">
              <a:lnSpc>
                <a:spcPct val="92000"/>
              </a:lnSpc>
              <a:buFont typeface="Times New Roman" pitchFamily="18" charset="0"/>
              <a:buAutoNum type="arabicPeriod"/>
            </a:pPr>
            <a:r>
              <a:rPr lang="en-US"/>
              <a:t>Roles &amp; Responsibilities</a:t>
            </a:r>
          </a:p>
          <a:p>
            <a:pPr marL="533400" indent="-533400">
              <a:lnSpc>
                <a:spcPct val="92000"/>
              </a:lnSpc>
              <a:buFont typeface="Times New Roman" pitchFamily="18" charset="0"/>
              <a:buAutoNum type="arabicPeriod"/>
            </a:pPr>
            <a:r>
              <a:rPr lang="en-US"/>
              <a:t>Test Schedule &amp; Resources</a:t>
            </a:r>
          </a:p>
          <a:p>
            <a:pPr marL="533400" indent="-533400">
              <a:lnSpc>
                <a:spcPct val="92000"/>
              </a:lnSpc>
              <a:buFont typeface="Times New Roman" pitchFamily="18" charset="0"/>
              <a:buAutoNum type="arabicPeriod"/>
            </a:pPr>
            <a:r>
              <a:rPr lang="en-US"/>
              <a:t>Test Data Management</a:t>
            </a:r>
          </a:p>
          <a:p>
            <a:pPr marL="533400" indent="-533400">
              <a:lnSpc>
                <a:spcPct val="92000"/>
              </a:lnSpc>
              <a:buFont typeface="Times New Roman" pitchFamily="18" charset="0"/>
              <a:buAutoNum type="arabicPeriod"/>
            </a:pPr>
            <a:r>
              <a:rPr lang="en-US"/>
              <a:t>Test Environment</a:t>
            </a:r>
          </a:p>
          <a:p>
            <a:pPr marL="533400" indent="-533400">
              <a:lnSpc>
                <a:spcPct val="92000"/>
              </a:lnSpc>
              <a:buFont typeface="Times New Roman" pitchFamily="18" charset="0"/>
              <a:buAutoNum type="arabicPeriod"/>
            </a:pPr>
            <a:r>
              <a:rPr lang="en-US"/>
              <a:t>Communication Approach</a:t>
            </a:r>
          </a:p>
          <a:p>
            <a:pPr marL="533400" indent="-533400">
              <a:lnSpc>
                <a:spcPct val="92000"/>
              </a:lnSpc>
              <a:buFont typeface="Times New Roman" pitchFamily="18" charset="0"/>
              <a:buAutoNum type="arabicPeriod"/>
            </a:pPr>
            <a:r>
              <a:rPr lang="en-US"/>
              <a:t>Test Tools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a:xfrm>
            <a:off x="152400" y="152400"/>
            <a:ext cx="8223250" cy="685800"/>
          </a:xfrm>
          <a:noFill/>
          <a:ln/>
        </p:spPr>
        <p:txBody>
          <a:bodyPr>
            <a:normAutofit fontScale="90000"/>
          </a:bodyPr>
          <a:lstStyle/>
          <a:p>
            <a:r>
              <a:rPr lang="en-US"/>
              <a:t>1. Test scope</a:t>
            </a:r>
          </a:p>
        </p:txBody>
      </p:sp>
      <p:sp>
        <p:nvSpPr>
          <p:cNvPr id="253955" name="Rectangle 3"/>
          <p:cNvSpPr>
            <a:spLocks noGrp="1"/>
          </p:cNvSpPr>
          <p:nvPr>
            <p:ph type="body" idx="1"/>
          </p:nvPr>
        </p:nvSpPr>
        <p:spPr>
          <a:xfrm>
            <a:off x="228600" y="990600"/>
            <a:ext cx="8686800" cy="5410200"/>
          </a:xfrm>
          <a:noFill/>
          <a:ln/>
        </p:spPr>
        <p:txBody>
          <a:bodyPr>
            <a:normAutofit fontScale="92500"/>
          </a:bodyPr>
          <a:lstStyle/>
          <a:p>
            <a:pPr marL="0" indent="0" algn="just">
              <a:lnSpc>
                <a:spcPct val="132000"/>
              </a:lnSpc>
              <a:buFont typeface="Arial" pitchFamily="34" charset="0"/>
              <a:buNone/>
            </a:pPr>
            <a:endParaRPr lang="en-US" sz="1700">
              <a:latin typeface="Trebuchet MS" pitchFamily="34" charset="0"/>
            </a:endParaRPr>
          </a:p>
          <a:p>
            <a:pPr marL="0" indent="0" algn="just">
              <a:lnSpc>
                <a:spcPct val="132000"/>
              </a:lnSpc>
              <a:buFont typeface="Arial" pitchFamily="34" charset="0"/>
              <a:buNone/>
            </a:pPr>
            <a:r>
              <a:rPr lang="en-US"/>
              <a:t>This section answers two equally important questions:</a:t>
            </a:r>
            <a:r>
              <a:rPr lang="en-US" sz="1800"/>
              <a:t> </a:t>
            </a:r>
          </a:p>
          <a:p>
            <a:pPr marL="463550" lvl="1" indent="-349250" algn="just">
              <a:lnSpc>
                <a:spcPct val="132000"/>
              </a:lnSpc>
              <a:buFontTx/>
              <a:buChar char="•"/>
            </a:pPr>
            <a:r>
              <a:rPr lang="en-US"/>
              <a:t>“What will be covered in the test?” and </a:t>
            </a:r>
          </a:p>
          <a:p>
            <a:pPr marL="463550" lvl="1" indent="-349250" algn="just">
              <a:lnSpc>
                <a:spcPct val="132000"/>
              </a:lnSpc>
              <a:buFontTx/>
              <a:buChar char="•"/>
            </a:pPr>
            <a:r>
              <a:rPr lang="en-US"/>
              <a:t>“What will not be covered in the test?” The answers to either of these questions might include:</a:t>
            </a:r>
          </a:p>
          <a:p>
            <a:pPr marL="860425" lvl="2" indent="-282575" algn="just">
              <a:lnSpc>
                <a:spcPct val="132000"/>
              </a:lnSpc>
            </a:pPr>
            <a:r>
              <a:rPr lang="en-US"/>
              <a:t>Specific functional or structural requirements</a:t>
            </a:r>
          </a:p>
          <a:p>
            <a:pPr marL="860425" lvl="2" indent="-282575" algn="just">
              <a:lnSpc>
                <a:spcPct val="132000"/>
              </a:lnSpc>
            </a:pPr>
            <a:r>
              <a:rPr lang="en-US"/>
              <a:t>System interfaces</a:t>
            </a:r>
          </a:p>
          <a:p>
            <a:pPr marL="860425" lvl="2" indent="-282575" algn="just">
              <a:lnSpc>
                <a:spcPct val="132000"/>
              </a:lnSpc>
            </a:pPr>
            <a:r>
              <a:rPr lang="en-US"/>
              <a:t>Infrastructure components (e.g., network stability)</a:t>
            </a:r>
          </a:p>
          <a:p>
            <a:pPr marL="860425" lvl="2" indent="-282575" algn="just">
              <a:lnSpc>
                <a:spcPct val="132000"/>
              </a:lnSpc>
            </a:pPr>
            <a:r>
              <a:rPr lang="en-US"/>
              <a:t>Supplemental deliverables, such as application documentation etc.,</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a:xfrm>
            <a:off x="152400" y="153988"/>
            <a:ext cx="8223250" cy="684212"/>
          </a:xfrm>
          <a:noFill/>
          <a:ln/>
        </p:spPr>
        <p:txBody>
          <a:bodyPr>
            <a:normAutofit fontScale="90000"/>
          </a:bodyPr>
          <a:lstStyle/>
          <a:p>
            <a:r>
              <a:rPr lang="en-US"/>
              <a:t>2</a:t>
            </a:r>
            <a:r>
              <a:rPr lang="en-US" b="1" i="1"/>
              <a:t>. </a:t>
            </a:r>
            <a:r>
              <a:rPr lang="en-US"/>
              <a:t>Test Objectives</a:t>
            </a:r>
          </a:p>
        </p:txBody>
      </p:sp>
      <p:sp>
        <p:nvSpPr>
          <p:cNvPr id="256003" name="Rectangle 3"/>
          <p:cNvSpPr>
            <a:spLocks noGrp="1"/>
          </p:cNvSpPr>
          <p:nvPr>
            <p:ph type="body" idx="1"/>
          </p:nvPr>
        </p:nvSpPr>
        <p:spPr>
          <a:xfrm>
            <a:off x="228600" y="1066800"/>
            <a:ext cx="8686800" cy="5486400"/>
          </a:xfrm>
          <a:noFill/>
          <a:ln/>
        </p:spPr>
        <p:txBody>
          <a:bodyPr>
            <a:normAutofit fontScale="77500" lnSpcReduction="20000"/>
          </a:bodyPr>
          <a:lstStyle/>
          <a:p>
            <a:pPr algn="just">
              <a:lnSpc>
                <a:spcPct val="122000"/>
              </a:lnSpc>
            </a:pPr>
            <a:endParaRPr lang="en-US" sz="1500">
              <a:latin typeface="Trebuchet MS" pitchFamily="34" charset="0"/>
            </a:endParaRPr>
          </a:p>
          <a:p>
            <a:pPr algn="just">
              <a:lnSpc>
                <a:spcPct val="122000"/>
              </a:lnSpc>
            </a:pPr>
            <a:r>
              <a:rPr lang="en-US"/>
              <a:t>A test objective is simply a testing “goal”</a:t>
            </a:r>
          </a:p>
          <a:p>
            <a:pPr algn="just">
              <a:lnSpc>
                <a:spcPct val="122000"/>
              </a:lnSpc>
            </a:pPr>
            <a:r>
              <a:rPr lang="en-US"/>
              <a:t>It is a statement of what the tester is expected to </a:t>
            </a:r>
            <a:br>
              <a:rPr lang="en-US"/>
            </a:br>
            <a:r>
              <a:rPr lang="en-US"/>
              <a:t>accomplish or validate during a specific testing activity</a:t>
            </a:r>
          </a:p>
          <a:p>
            <a:pPr algn="just">
              <a:lnSpc>
                <a:spcPct val="122000"/>
              </a:lnSpc>
            </a:pPr>
            <a:r>
              <a:rPr lang="en-US"/>
              <a:t>Test objectives:</a:t>
            </a:r>
          </a:p>
          <a:p>
            <a:pPr lvl="1" algn="just">
              <a:lnSpc>
                <a:spcPct val="122000"/>
              </a:lnSpc>
            </a:pPr>
            <a:r>
              <a:rPr lang="en-US"/>
              <a:t>Guide the development of test cases, procedures, and test data</a:t>
            </a:r>
          </a:p>
          <a:p>
            <a:pPr lvl="1" algn="just">
              <a:lnSpc>
                <a:spcPct val="122000"/>
              </a:lnSpc>
            </a:pPr>
            <a:r>
              <a:rPr lang="en-US"/>
              <a:t>Enable the tester and project managers to gauge testing</a:t>
            </a:r>
            <a:br>
              <a:rPr lang="en-US"/>
            </a:br>
            <a:r>
              <a:rPr lang="en-US"/>
              <a:t>progress and success</a:t>
            </a:r>
          </a:p>
          <a:p>
            <a:pPr lvl="1" algn="just">
              <a:lnSpc>
                <a:spcPct val="122000"/>
              </a:lnSpc>
            </a:pPr>
            <a:r>
              <a:rPr lang="en-US"/>
              <a:t>Enhance communication both within and outside of </a:t>
            </a:r>
            <a:br>
              <a:rPr lang="en-US"/>
            </a:br>
            <a:r>
              <a:rPr lang="en-US"/>
              <a:t>the project team by helping to define the scope of the testing effort</a:t>
            </a:r>
          </a:p>
          <a:p>
            <a:pPr lvl="1" algn="just">
              <a:lnSpc>
                <a:spcPct val="122000"/>
              </a:lnSpc>
            </a:pPr>
            <a:r>
              <a:rPr lang="en-US"/>
              <a:t>Each objective should include a high-level description </a:t>
            </a:r>
            <a:br>
              <a:rPr lang="en-US"/>
            </a:br>
            <a:r>
              <a:rPr lang="en-US"/>
              <a:t>of the expected test results in measurable terms, and </a:t>
            </a:r>
            <a:br>
              <a:rPr lang="en-US"/>
            </a:br>
            <a:r>
              <a:rPr lang="en-US"/>
              <a:t>should be prioritized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a:xfrm>
            <a:off x="158750" y="152400"/>
            <a:ext cx="8223250" cy="685800"/>
          </a:xfrm>
          <a:noFill/>
          <a:ln/>
        </p:spPr>
        <p:txBody>
          <a:bodyPr>
            <a:normAutofit fontScale="90000"/>
          </a:bodyPr>
          <a:lstStyle/>
          <a:p>
            <a:r>
              <a:rPr lang="en-US"/>
              <a:t>3. Assumptions</a:t>
            </a:r>
          </a:p>
        </p:txBody>
      </p:sp>
      <p:sp>
        <p:nvSpPr>
          <p:cNvPr id="258051" name="Rectangle 3"/>
          <p:cNvSpPr>
            <a:spLocks noGrp="1"/>
          </p:cNvSpPr>
          <p:nvPr>
            <p:ph type="body" idx="1"/>
          </p:nvPr>
        </p:nvSpPr>
        <p:spPr>
          <a:xfrm>
            <a:off x="304800" y="1066800"/>
            <a:ext cx="8534400" cy="5257800"/>
          </a:xfrm>
          <a:noFill/>
          <a:ln/>
        </p:spPr>
        <p:txBody>
          <a:bodyPr>
            <a:normAutofit fontScale="85000" lnSpcReduction="20000"/>
          </a:bodyPr>
          <a:lstStyle/>
          <a:p>
            <a:pPr algn="just">
              <a:lnSpc>
                <a:spcPct val="102000"/>
              </a:lnSpc>
            </a:pPr>
            <a:endParaRPr lang="en-US" sz="1600">
              <a:latin typeface="Trebuchet MS" pitchFamily="34" charset="0"/>
            </a:endParaRPr>
          </a:p>
          <a:p>
            <a:pPr algn="just">
              <a:lnSpc>
                <a:spcPct val="102000"/>
              </a:lnSpc>
            </a:pPr>
            <a:r>
              <a:rPr lang="en-US"/>
              <a:t>These assumptions document test prerequisites, which if not met, could have a negative impact on the test</a:t>
            </a:r>
          </a:p>
          <a:p>
            <a:pPr algn="just">
              <a:lnSpc>
                <a:spcPct val="102000"/>
              </a:lnSpc>
            </a:pPr>
            <a:r>
              <a:rPr lang="en-US"/>
              <a:t>The test plan should communicate the risk that will get </a:t>
            </a:r>
            <a:br>
              <a:rPr lang="en-US"/>
            </a:br>
            <a:r>
              <a:rPr lang="en-US"/>
              <a:t>introduced, if expectations are not met</a:t>
            </a:r>
          </a:p>
          <a:p>
            <a:pPr algn="just">
              <a:lnSpc>
                <a:spcPct val="102000"/>
              </a:lnSpc>
            </a:pPr>
            <a:r>
              <a:rPr lang="en-US"/>
              <a:t>Examples of assumptions include:</a:t>
            </a:r>
          </a:p>
          <a:p>
            <a:pPr lvl="1" algn="just">
              <a:lnSpc>
                <a:spcPct val="102000"/>
              </a:lnSpc>
            </a:pPr>
            <a:r>
              <a:rPr lang="en-US"/>
              <a:t>Skill level of test resources</a:t>
            </a:r>
          </a:p>
          <a:p>
            <a:pPr lvl="1" algn="just">
              <a:lnSpc>
                <a:spcPct val="102000"/>
              </a:lnSpc>
            </a:pPr>
            <a:r>
              <a:rPr lang="en-US"/>
              <a:t>Test budget</a:t>
            </a:r>
          </a:p>
          <a:p>
            <a:pPr lvl="1" algn="just">
              <a:lnSpc>
                <a:spcPct val="102000"/>
              </a:lnSpc>
            </a:pPr>
            <a:r>
              <a:rPr lang="en-US"/>
              <a:t>State of the application at the start of testing</a:t>
            </a:r>
          </a:p>
          <a:p>
            <a:pPr lvl="1" algn="just">
              <a:lnSpc>
                <a:spcPct val="102000"/>
              </a:lnSpc>
            </a:pPr>
            <a:r>
              <a:rPr lang="en-US"/>
              <a:t>Tools available</a:t>
            </a:r>
          </a:p>
          <a:p>
            <a:pPr lvl="1" algn="just">
              <a:lnSpc>
                <a:spcPct val="102000"/>
              </a:lnSpc>
            </a:pPr>
            <a:r>
              <a:rPr lang="en-US"/>
              <a:t>Availability of test equipment</a:t>
            </a:r>
          </a:p>
          <a:p>
            <a:pPr algn="just">
              <a:lnSpc>
                <a:spcPct val="102000"/>
              </a:lnSpc>
            </a:pPr>
            <a:r>
              <a:rPr lang="en-US"/>
              <a:t>Entry and exit criteria for each stage of testing could be </a:t>
            </a:r>
            <a:br>
              <a:rPr lang="en-US"/>
            </a:br>
            <a:r>
              <a:rPr lang="en-US"/>
              <a:t>documented here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a:xfrm>
            <a:off x="152400" y="152400"/>
            <a:ext cx="8223250" cy="838200"/>
          </a:xfrm>
          <a:noFill/>
          <a:ln/>
        </p:spPr>
        <p:txBody>
          <a:bodyPr/>
          <a:lstStyle/>
          <a:p>
            <a:r>
              <a:rPr lang="en-US"/>
              <a:t>4. Risk Analysis</a:t>
            </a:r>
          </a:p>
        </p:txBody>
      </p:sp>
      <p:sp>
        <p:nvSpPr>
          <p:cNvPr id="260099" name="Rectangle 3"/>
          <p:cNvSpPr>
            <a:spLocks noGrp="1"/>
          </p:cNvSpPr>
          <p:nvPr>
            <p:ph type="body" idx="1"/>
          </p:nvPr>
        </p:nvSpPr>
        <p:spPr>
          <a:xfrm>
            <a:off x="304800" y="1066800"/>
            <a:ext cx="8534400" cy="5257800"/>
          </a:xfrm>
          <a:noFill/>
          <a:ln/>
        </p:spPr>
        <p:txBody>
          <a:bodyPr>
            <a:normAutofit lnSpcReduction="10000"/>
          </a:bodyPr>
          <a:lstStyle/>
          <a:p>
            <a:pPr marL="228600" indent="-228600" algn="just">
              <a:lnSpc>
                <a:spcPct val="122000"/>
              </a:lnSpc>
            </a:pPr>
            <a:endParaRPr lang="en-US">
              <a:latin typeface="Trebuchet MS" pitchFamily="34" charset="0"/>
            </a:endParaRPr>
          </a:p>
          <a:p>
            <a:pPr marL="228600" indent="-228600" algn="just">
              <a:lnSpc>
                <a:spcPct val="122000"/>
              </a:lnSpc>
            </a:pPr>
            <a:r>
              <a:rPr lang="en-US"/>
              <a:t>Risks that could impact testing include:</a:t>
            </a:r>
          </a:p>
          <a:p>
            <a:pPr marL="687388" lvl="1" indent="-230188" algn="just">
              <a:lnSpc>
                <a:spcPct val="122000"/>
              </a:lnSpc>
              <a:spcBef>
                <a:spcPct val="50000"/>
              </a:spcBef>
              <a:buClr>
                <a:schemeClr val="tx1"/>
              </a:buClr>
            </a:pPr>
            <a:r>
              <a:rPr lang="en-US"/>
              <a:t>Availability of downstream application test resources to </a:t>
            </a:r>
            <a:br>
              <a:rPr lang="en-US"/>
            </a:br>
            <a:r>
              <a:rPr lang="en-US"/>
              <a:t>perform system integration or regression testing</a:t>
            </a:r>
          </a:p>
          <a:p>
            <a:pPr marL="687388" lvl="1" indent="-230188" algn="just">
              <a:lnSpc>
                <a:spcPct val="122000"/>
              </a:lnSpc>
              <a:spcBef>
                <a:spcPct val="50000"/>
              </a:spcBef>
              <a:buClr>
                <a:schemeClr val="tx1"/>
              </a:buClr>
            </a:pPr>
            <a:r>
              <a:rPr lang="en-US"/>
              <a:t>Implementation of new test automation tools</a:t>
            </a:r>
          </a:p>
          <a:p>
            <a:pPr marL="687388" lvl="1" indent="-230188" algn="just">
              <a:lnSpc>
                <a:spcPct val="122000"/>
              </a:lnSpc>
              <a:spcBef>
                <a:spcPct val="50000"/>
              </a:spcBef>
              <a:buClr>
                <a:schemeClr val="tx1"/>
              </a:buClr>
            </a:pPr>
            <a:r>
              <a:rPr lang="en-US"/>
              <a:t>Sequence and increments of code delivery</a:t>
            </a:r>
          </a:p>
          <a:p>
            <a:pPr marL="687388" lvl="1" indent="-230188" algn="just">
              <a:lnSpc>
                <a:spcPct val="122000"/>
              </a:lnSpc>
              <a:spcBef>
                <a:spcPct val="50000"/>
              </a:spcBef>
              <a:buClr>
                <a:schemeClr val="tx1"/>
              </a:buClr>
            </a:pPr>
            <a:r>
              <a:rPr lang="en-US"/>
              <a:t>New technology etc.,</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body" idx="1"/>
          </p:nvPr>
        </p:nvSpPr>
        <p:spPr>
          <a:xfrm>
            <a:off x="279400" y="1071563"/>
            <a:ext cx="8572500" cy="5367337"/>
          </a:xfrm>
          <a:noFill/>
          <a:ln/>
        </p:spPr>
        <p:txBody>
          <a:bodyPr>
            <a:normAutofit fontScale="77500" lnSpcReduction="20000"/>
          </a:bodyPr>
          <a:lstStyle/>
          <a:p>
            <a:pPr marL="396875" indent="-396875" algn="just">
              <a:lnSpc>
                <a:spcPct val="92000"/>
              </a:lnSpc>
              <a:buFont typeface="Times New Roman" pitchFamily="18" charset="0"/>
              <a:buAutoNum type="alphaLcPeriod"/>
            </a:pPr>
            <a:endParaRPr lang="en-US" sz="1600">
              <a:latin typeface="Trebuchet MS" pitchFamily="34" charset="0"/>
            </a:endParaRPr>
          </a:p>
          <a:p>
            <a:pPr marL="396875" indent="-396875" algn="just">
              <a:lnSpc>
                <a:spcPct val="92000"/>
              </a:lnSpc>
              <a:buFont typeface="Times New Roman" pitchFamily="18" charset="0"/>
              <a:buAutoNum type="alphaLcPeriod"/>
            </a:pPr>
            <a:endParaRPr lang="en-US" sz="1600">
              <a:latin typeface="Trebuchet MS" pitchFamily="34" charset="0"/>
            </a:endParaRPr>
          </a:p>
          <a:p>
            <a:pPr marL="396875" indent="-396875" algn="just">
              <a:lnSpc>
                <a:spcPct val="92000"/>
              </a:lnSpc>
              <a:buClr>
                <a:schemeClr val="tx1"/>
              </a:buClr>
              <a:buFontTx/>
              <a:buChar char="•"/>
            </a:pPr>
            <a:r>
              <a:rPr lang="en-US"/>
              <a:t>Identifying Software Risks – risks associated with software development and the platform</a:t>
            </a:r>
          </a:p>
          <a:p>
            <a:pPr marL="396875" indent="-396875" algn="just">
              <a:lnSpc>
                <a:spcPct val="92000"/>
              </a:lnSpc>
              <a:buClr>
                <a:schemeClr val="tx1"/>
              </a:buClr>
              <a:buFontTx/>
              <a:buChar char="•"/>
            </a:pPr>
            <a:r>
              <a:rPr lang="en-US"/>
              <a:t>Identifying Testing Risks –  risks associated with testing software</a:t>
            </a:r>
          </a:p>
          <a:p>
            <a:pPr marL="396875" indent="-396875" algn="just">
              <a:lnSpc>
                <a:spcPct val="92000"/>
              </a:lnSpc>
              <a:buClr>
                <a:schemeClr val="tx1"/>
              </a:buClr>
              <a:buFontTx/>
              <a:buChar char="•"/>
            </a:pPr>
            <a:r>
              <a:rPr lang="en-US"/>
              <a:t>Identifying Premature Release Risk – to determine the risk </a:t>
            </a:r>
            <a:br>
              <a:rPr lang="en-US"/>
            </a:br>
            <a:r>
              <a:rPr lang="en-US"/>
              <a:t>associated with releasing unsatisfactory, untested software products</a:t>
            </a:r>
          </a:p>
          <a:p>
            <a:pPr marL="396875" indent="-396875" algn="just">
              <a:lnSpc>
                <a:spcPct val="92000"/>
              </a:lnSpc>
              <a:buClr>
                <a:schemeClr val="tx1"/>
              </a:buClr>
              <a:buFontTx/>
              <a:buChar char="•"/>
            </a:pPr>
            <a:r>
              <a:rPr lang="en-US"/>
              <a:t>Risk contributors – ability to identify contributors to risk </a:t>
            </a:r>
          </a:p>
          <a:p>
            <a:pPr marL="396875" indent="-396875" algn="just">
              <a:lnSpc>
                <a:spcPct val="92000"/>
              </a:lnSpc>
              <a:buClr>
                <a:schemeClr val="tx1"/>
              </a:buClr>
              <a:buFontTx/>
              <a:buChar char="•"/>
            </a:pPr>
            <a:r>
              <a:rPr lang="en-US"/>
              <a:t>Identifying Business Risks – most common risks associated </a:t>
            </a:r>
            <a:br>
              <a:rPr lang="en-US"/>
            </a:br>
            <a:r>
              <a:rPr lang="en-US"/>
              <a:t>with the business using the software</a:t>
            </a:r>
          </a:p>
          <a:p>
            <a:pPr marL="396875" indent="-396875" algn="just">
              <a:lnSpc>
                <a:spcPct val="92000"/>
              </a:lnSpc>
              <a:buClr>
                <a:schemeClr val="tx1"/>
              </a:buClr>
              <a:buFontTx/>
              <a:buChar char="•"/>
            </a:pPr>
            <a:r>
              <a:rPr lang="en-US"/>
              <a:t>Risk Methods </a:t>
            </a:r>
          </a:p>
          <a:p>
            <a:pPr marL="912813" lvl="1" indent="-344488" algn="just">
              <a:lnSpc>
                <a:spcPct val="92000"/>
              </a:lnSpc>
            </a:pPr>
            <a:r>
              <a:rPr lang="en-US"/>
              <a:t>understanding of the strategies and approaches </a:t>
            </a:r>
          </a:p>
          <a:p>
            <a:pPr marL="912813" lvl="1" indent="-344488" algn="just">
              <a:lnSpc>
                <a:spcPct val="92000"/>
              </a:lnSpc>
            </a:pPr>
            <a:r>
              <a:rPr lang="en-US"/>
              <a:t>implementing and operating information technology, </a:t>
            </a:r>
            <a:br>
              <a:rPr lang="en-US"/>
            </a:br>
            <a:r>
              <a:rPr lang="en-US"/>
              <a:t>products, and processes</a:t>
            </a:r>
          </a:p>
          <a:p>
            <a:pPr marL="912813" lvl="1" indent="-344488" algn="just">
              <a:lnSpc>
                <a:spcPct val="92000"/>
              </a:lnSpc>
            </a:pPr>
            <a:r>
              <a:rPr lang="en-US"/>
              <a:t>assessing their likelihood, and initiating strategies to </a:t>
            </a:r>
            <a:br>
              <a:rPr lang="en-US"/>
            </a:br>
            <a:r>
              <a:rPr lang="en-US"/>
              <a:t>test for those risks</a:t>
            </a:r>
          </a:p>
        </p:txBody>
      </p:sp>
      <p:sp>
        <p:nvSpPr>
          <p:cNvPr id="262147" name="Rectangle 3"/>
          <p:cNvSpPr>
            <a:spLocks noGrp="1" noChangeArrowheads="1"/>
          </p:cNvSpPr>
          <p:nvPr>
            <p:ph type="title"/>
          </p:nvPr>
        </p:nvSpPr>
        <p:spPr>
          <a:xfrm>
            <a:off x="152400" y="76200"/>
            <a:ext cx="8915400" cy="836613"/>
          </a:xfrm>
          <a:noFill/>
          <a:ln/>
        </p:spPr>
        <p:txBody>
          <a:bodyPr lIns="0" tIns="0" rIns="0" bIns="0"/>
          <a:lstStyle/>
          <a:p>
            <a:r>
              <a:rPr lang="en-US"/>
              <a:t>Risk Analysis and Risk Management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a:xfrm>
            <a:off x="152400" y="152400"/>
            <a:ext cx="8223250" cy="990600"/>
          </a:xfrm>
          <a:noFill/>
          <a:ln/>
        </p:spPr>
        <p:txBody>
          <a:bodyPr/>
          <a:lstStyle/>
          <a:p>
            <a:r>
              <a:rPr lang="en-US"/>
              <a:t>Managing risks</a:t>
            </a:r>
          </a:p>
        </p:txBody>
      </p:sp>
      <p:sp>
        <p:nvSpPr>
          <p:cNvPr id="264195" name="Rectangle 3"/>
          <p:cNvSpPr>
            <a:spLocks noGrp="1"/>
          </p:cNvSpPr>
          <p:nvPr>
            <p:ph type="body" idx="1"/>
          </p:nvPr>
        </p:nvSpPr>
        <p:spPr>
          <a:xfrm>
            <a:off x="304800" y="1371600"/>
            <a:ext cx="8534400" cy="3429000"/>
          </a:xfrm>
          <a:noFill/>
          <a:ln/>
        </p:spPr>
        <p:txBody>
          <a:bodyPr>
            <a:normAutofit fontScale="70000" lnSpcReduction="20000"/>
          </a:bodyPr>
          <a:lstStyle/>
          <a:p>
            <a:pPr algn="just">
              <a:lnSpc>
                <a:spcPct val="152000"/>
              </a:lnSpc>
            </a:pPr>
            <a:endParaRPr lang="en-US" sz="1500">
              <a:latin typeface="Trebuchet MS" pitchFamily="34" charset="0"/>
            </a:endParaRPr>
          </a:p>
          <a:p>
            <a:pPr algn="just">
              <a:lnSpc>
                <a:spcPct val="152000"/>
              </a:lnSpc>
            </a:pPr>
            <a:r>
              <a:rPr lang="en-US"/>
              <a:t>Risk Magnitude – ability to calculate and rank the </a:t>
            </a:r>
            <a:br>
              <a:rPr lang="en-US"/>
            </a:br>
            <a:r>
              <a:rPr lang="en-US"/>
              <a:t>severity of a risk quantitatively</a:t>
            </a:r>
          </a:p>
          <a:p>
            <a:pPr algn="just">
              <a:lnSpc>
                <a:spcPct val="152000"/>
              </a:lnSpc>
            </a:pPr>
            <a:r>
              <a:rPr lang="en-US"/>
              <a:t>Risk Reduction Methods – the strategies and approaches that can</a:t>
            </a:r>
            <a:br>
              <a:rPr lang="en-US"/>
            </a:br>
            <a:r>
              <a:rPr lang="en-US"/>
              <a:t> be used to minimize the magnitude of a risk</a:t>
            </a:r>
          </a:p>
          <a:p>
            <a:pPr algn="just">
              <a:lnSpc>
                <a:spcPct val="152000"/>
              </a:lnSpc>
            </a:pPr>
            <a:r>
              <a:rPr lang="en-US"/>
              <a:t>Contingency Planning – plans to reduce the magnitude of a known </a:t>
            </a:r>
            <a:br>
              <a:rPr lang="en-US"/>
            </a:br>
            <a:r>
              <a:rPr lang="en-US"/>
              <a:t>risk should the risk event occur</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a:xfrm>
            <a:off x="152400" y="153988"/>
            <a:ext cx="8223250" cy="1141412"/>
          </a:xfrm>
          <a:noFill/>
          <a:ln/>
        </p:spPr>
        <p:txBody>
          <a:bodyPr/>
          <a:lstStyle/>
          <a:p>
            <a:r>
              <a:rPr lang="en-US"/>
              <a:t>5.Test Design</a:t>
            </a:r>
          </a:p>
        </p:txBody>
      </p:sp>
      <p:sp>
        <p:nvSpPr>
          <p:cNvPr id="266243" name="Rectangle 3"/>
          <p:cNvSpPr>
            <a:spLocks noGrp="1"/>
          </p:cNvSpPr>
          <p:nvPr>
            <p:ph type="body" idx="1"/>
          </p:nvPr>
        </p:nvSpPr>
        <p:spPr>
          <a:xfrm>
            <a:off x="304800" y="1143000"/>
            <a:ext cx="8534400" cy="3810000"/>
          </a:xfrm>
          <a:noFill/>
          <a:ln/>
        </p:spPr>
        <p:txBody>
          <a:bodyPr/>
          <a:lstStyle/>
          <a:p>
            <a:pPr algn="just">
              <a:lnSpc>
                <a:spcPct val="132000"/>
              </a:lnSpc>
              <a:buFont typeface="Arial" pitchFamily="34" charset="0"/>
              <a:buNone/>
            </a:pPr>
            <a:endParaRPr lang="en-US" sz="1900">
              <a:latin typeface="Trebuchet MS" pitchFamily="34" charset="0"/>
            </a:endParaRPr>
          </a:p>
          <a:p>
            <a:pPr algn="just">
              <a:lnSpc>
                <a:spcPct val="132000"/>
              </a:lnSpc>
            </a:pPr>
            <a:r>
              <a:rPr lang="en-US"/>
              <a:t>The test design details the following:</a:t>
            </a:r>
          </a:p>
          <a:p>
            <a:pPr lvl="1" algn="just">
              <a:lnSpc>
                <a:spcPct val="132000"/>
              </a:lnSpc>
            </a:pPr>
            <a:r>
              <a:rPr lang="en-US"/>
              <a:t>The types of tests that must be conducted</a:t>
            </a:r>
          </a:p>
          <a:p>
            <a:pPr lvl="1" algn="just">
              <a:lnSpc>
                <a:spcPct val="132000"/>
              </a:lnSpc>
            </a:pPr>
            <a:r>
              <a:rPr lang="en-US"/>
              <a:t>The stages of testing that are required (e.g., Unit, Integration, System, Performance, and Usability)</a:t>
            </a:r>
          </a:p>
          <a:p>
            <a:pPr lvl="1" algn="just">
              <a:lnSpc>
                <a:spcPct val="132000"/>
              </a:lnSpc>
            </a:pPr>
            <a:r>
              <a:rPr lang="en-US"/>
              <a:t>Outlines the sequence and timing of tests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bwMode="auto">
          <a:xfrm>
            <a:off x="0" y="63500"/>
            <a:ext cx="7562850" cy="9144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r>
              <a:rPr lang="en-US" b="1"/>
              <a:t>Application Testing 3.2 - Agenda</a:t>
            </a:r>
            <a:endParaRPr lang="en-US"/>
          </a:p>
        </p:txBody>
      </p:sp>
      <p:sp>
        <p:nvSpPr>
          <p:cNvPr id="18435" name="Rectangle 128"/>
          <p:cNvSpPr>
            <a:spLocks noChangeArrowheads="1"/>
          </p:cNvSpPr>
          <p:nvPr/>
        </p:nvSpPr>
        <p:spPr bwMode="auto">
          <a:xfrm>
            <a:off x="795338" y="3194050"/>
            <a:ext cx="706437" cy="523875"/>
          </a:xfrm>
          <a:prstGeom prst="rect">
            <a:avLst/>
          </a:prstGeom>
          <a:solidFill>
            <a:srgbClr val="FF0000">
              <a:alpha val="59999"/>
            </a:srgbClr>
          </a:solidFill>
          <a:ln w="9525">
            <a:noFill/>
            <a:miter lim="800000"/>
            <a:headEnd/>
            <a:tailEnd/>
          </a:ln>
        </p:spPr>
        <p:txBody>
          <a:bodyPr wrap="none" anchor="ctr"/>
          <a:lstStyle/>
          <a:p>
            <a:pPr algn="ctr"/>
            <a:r>
              <a:rPr lang="en-US" sz="2800" b="1">
                <a:latin typeface="Gill Sans MT" pitchFamily="34" charset="0"/>
              </a:rPr>
              <a:t>13</a:t>
            </a:r>
          </a:p>
        </p:txBody>
      </p:sp>
      <p:sp>
        <p:nvSpPr>
          <p:cNvPr id="18436" name="Rectangle 129"/>
          <p:cNvSpPr>
            <a:spLocks noChangeArrowheads="1"/>
          </p:cNvSpPr>
          <p:nvPr/>
        </p:nvSpPr>
        <p:spPr bwMode="auto">
          <a:xfrm>
            <a:off x="795338" y="3968750"/>
            <a:ext cx="706437" cy="565150"/>
          </a:xfrm>
          <a:prstGeom prst="rect">
            <a:avLst/>
          </a:prstGeom>
          <a:solidFill>
            <a:srgbClr val="660066">
              <a:alpha val="59999"/>
            </a:srgbClr>
          </a:solidFill>
          <a:ln w="9525">
            <a:noFill/>
            <a:miter lim="800000"/>
            <a:headEnd/>
            <a:tailEnd/>
          </a:ln>
        </p:spPr>
        <p:txBody>
          <a:bodyPr wrap="none" anchor="ctr"/>
          <a:lstStyle/>
          <a:p>
            <a:pPr algn="ctr"/>
            <a:r>
              <a:rPr lang="en-US" sz="2800" b="1">
                <a:latin typeface="Gill Sans MT" pitchFamily="34" charset="0"/>
              </a:rPr>
              <a:t>14</a:t>
            </a:r>
          </a:p>
        </p:txBody>
      </p:sp>
      <p:sp>
        <p:nvSpPr>
          <p:cNvPr id="18437" name="Rectangle 135"/>
          <p:cNvSpPr>
            <a:spLocks noChangeArrowheads="1"/>
          </p:cNvSpPr>
          <p:nvPr/>
        </p:nvSpPr>
        <p:spPr bwMode="auto">
          <a:xfrm>
            <a:off x="1492250" y="3968750"/>
            <a:ext cx="6845300" cy="565150"/>
          </a:xfrm>
          <a:prstGeom prst="rect">
            <a:avLst/>
          </a:prstGeom>
          <a:solidFill>
            <a:srgbClr val="660066">
              <a:alpha val="39999"/>
            </a:srgbClr>
          </a:solidFill>
          <a:ln w="9525">
            <a:noFill/>
            <a:miter lim="800000"/>
            <a:headEnd/>
            <a:tailEnd/>
          </a:ln>
        </p:spPr>
        <p:txBody>
          <a:bodyPr wrap="none" anchor="ctr"/>
          <a:lstStyle/>
          <a:p>
            <a:r>
              <a:rPr lang="en-US" sz="2800" b="1">
                <a:latin typeface="Gill Sans MT" pitchFamily="34" charset="0"/>
              </a:rPr>
              <a:t>TBD</a:t>
            </a:r>
          </a:p>
        </p:txBody>
      </p:sp>
      <p:sp>
        <p:nvSpPr>
          <p:cNvPr id="18438" name="Rectangle 144"/>
          <p:cNvSpPr>
            <a:spLocks noChangeArrowheads="1"/>
          </p:cNvSpPr>
          <p:nvPr/>
        </p:nvSpPr>
        <p:spPr bwMode="auto">
          <a:xfrm>
            <a:off x="784225" y="1524000"/>
            <a:ext cx="706438" cy="565150"/>
          </a:xfrm>
          <a:prstGeom prst="rect">
            <a:avLst/>
          </a:prstGeom>
          <a:solidFill>
            <a:srgbClr val="33CC33">
              <a:alpha val="59999"/>
            </a:srgbClr>
          </a:solidFill>
          <a:ln w="9525" algn="ctr">
            <a:noFill/>
            <a:miter lim="800000"/>
            <a:headEnd/>
            <a:tailEnd/>
          </a:ln>
        </p:spPr>
        <p:txBody>
          <a:bodyPr wrap="none" anchor="ctr"/>
          <a:lstStyle/>
          <a:p>
            <a:pPr algn="ctr"/>
            <a:r>
              <a:rPr lang="en-US" sz="2800" b="1">
                <a:latin typeface="Gill Sans MT" pitchFamily="34" charset="0"/>
              </a:rPr>
              <a:t>11</a:t>
            </a:r>
          </a:p>
        </p:txBody>
      </p:sp>
      <p:sp>
        <p:nvSpPr>
          <p:cNvPr id="18439" name="Rectangle 146"/>
          <p:cNvSpPr>
            <a:spLocks noChangeArrowheads="1"/>
          </p:cNvSpPr>
          <p:nvPr/>
        </p:nvSpPr>
        <p:spPr bwMode="auto">
          <a:xfrm>
            <a:off x="1481138" y="1524000"/>
            <a:ext cx="6845300" cy="565150"/>
          </a:xfrm>
          <a:prstGeom prst="rect">
            <a:avLst/>
          </a:prstGeom>
          <a:solidFill>
            <a:srgbClr val="33CC33">
              <a:alpha val="39999"/>
            </a:srgbClr>
          </a:solidFill>
          <a:ln w="9525">
            <a:noFill/>
            <a:miter lim="800000"/>
            <a:headEnd/>
            <a:tailEnd/>
          </a:ln>
        </p:spPr>
        <p:txBody>
          <a:bodyPr wrap="none" anchor="ctr"/>
          <a:lstStyle/>
          <a:p>
            <a:r>
              <a:rPr lang="en-US" sz="2800" b="1">
                <a:latin typeface="Gill Sans MT" pitchFamily="34" charset="0"/>
              </a:rPr>
              <a:t>Cloud Testing</a:t>
            </a:r>
          </a:p>
        </p:txBody>
      </p:sp>
      <p:sp>
        <p:nvSpPr>
          <p:cNvPr id="18440" name="Rectangle 155"/>
          <p:cNvSpPr>
            <a:spLocks noChangeArrowheads="1"/>
          </p:cNvSpPr>
          <p:nvPr/>
        </p:nvSpPr>
        <p:spPr bwMode="auto">
          <a:xfrm>
            <a:off x="777875" y="2360613"/>
            <a:ext cx="706438" cy="565150"/>
          </a:xfrm>
          <a:prstGeom prst="rect">
            <a:avLst/>
          </a:prstGeom>
          <a:solidFill>
            <a:srgbClr val="FFFF00">
              <a:alpha val="59999"/>
            </a:srgbClr>
          </a:solidFill>
          <a:ln w="9525">
            <a:noFill/>
            <a:miter lim="800000"/>
            <a:headEnd/>
            <a:tailEnd/>
          </a:ln>
        </p:spPr>
        <p:txBody>
          <a:bodyPr wrap="none" anchor="ctr"/>
          <a:lstStyle/>
          <a:p>
            <a:pPr algn="ctr"/>
            <a:r>
              <a:rPr lang="en-US" sz="2800" b="1">
                <a:latin typeface="Gill Sans MT" pitchFamily="34" charset="0"/>
              </a:rPr>
              <a:t>12</a:t>
            </a:r>
          </a:p>
        </p:txBody>
      </p:sp>
      <p:sp>
        <p:nvSpPr>
          <p:cNvPr id="18441" name="Rectangle 157"/>
          <p:cNvSpPr>
            <a:spLocks noChangeArrowheads="1"/>
          </p:cNvSpPr>
          <p:nvPr/>
        </p:nvSpPr>
        <p:spPr bwMode="auto">
          <a:xfrm>
            <a:off x="1482725" y="2360613"/>
            <a:ext cx="6845300" cy="565150"/>
          </a:xfrm>
          <a:prstGeom prst="rect">
            <a:avLst/>
          </a:prstGeom>
          <a:solidFill>
            <a:srgbClr val="FFFF00">
              <a:alpha val="39999"/>
            </a:srgbClr>
          </a:solidFill>
          <a:ln w="9525">
            <a:noFill/>
            <a:miter lim="800000"/>
            <a:headEnd/>
            <a:tailEnd/>
          </a:ln>
        </p:spPr>
        <p:txBody>
          <a:bodyPr wrap="none" anchor="ctr"/>
          <a:lstStyle/>
          <a:p>
            <a:r>
              <a:rPr lang="en-US" sz="2800" b="1">
                <a:latin typeface="Gill Sans MT" pitchFamily="34" charset="0"/>
              </a:rPr>
              <a:t>Reusability in software testing</a:t>
            </a:r>
          </a:p>
        </p:txBody>
      </p:sp>
      <p:sp>
        <p:nvSpPr>
          <p:cNvPr id="18442" name="Rectangle 163"/>
          <p:cNvSpPr>
            <a:spLocks noChangeArrowheads="1"/>
          </p:cNvSpPr>
          <p:nvPr/>
        </p:nvSpPr>
        <p:spPr bwMode="auto">
          <a:xfrm>
            <a:off x="1492250" y="3194050"/>
            <a:ext cx="6850063" cy="523875"/>
          </a:xfrm>
          <a:prstGeom prst="rect">
            <a:avLst/>
          </a:prstGeom>
          <a:solidFill>
            <a:srgbClr val="FF0000">
              <a:alpha val="39999"/>
            </a:srgbClr>
          </a:solidFill>
          <a:ln w="9525">
            <a:noFill/>
            <a:miter lim="800000"/>
            <a:headEnd/>
            <a:tailEnd/>
          </a:ln>
        </p:spPr>
        <p:txBody>
          <a:bodyPr wrap="none" anchor="ctr"/>
          <a:lstStyle/>
          <a:p>
            <a:r>
              <a:rPr lang="en-US" sz="2800" b="1">
                <a:latin typeface="Gill Sans MT" pitchFamily="34" charset="0"/>
              </a:rPr>
              <a:t>TBD</a:t>
            </a:r>
          </a:p>
        </p:txBody>
      </p:sp>
      <p:sp>
        <p:nvSpPr>
          <p:cNvPr id="18445" name="Rectangle 132"/>
          <p:cNvSpPr>
            <a:spLocks noChangeArrowheads="1"/>
          </p:cNvSpPr>
          <p:nvPr/>
        </p:nvSpPr>
        <p:spPr bwMode="auto">
          <a:xfrm>
            <a:off x="7899400" y="4191000"/>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6" name="Rectangle 133"/>
          <p:cNvSpPr>
            <a:spLocks noChangeArrowheads="1"/>
          </p:cNvSpPr>
          <p:nvPr/>
        </p:nvSpPr>
        <p:spPr bwMode="auto">
          <a:xfrm>
            <a:off x="8032750" y="42449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7" name="Rectangle 134"/>
          <p:cNvSpPr>
            <a:spLocks noChangeArrowheads="1"/>
          </p:cNvSpPr>
          <p:nvPr/>
        </p:nvSpPr>
        <p:spPr bwMode="auto">
          <a:xfrm>
            <a:off x="7899400" y="42973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8" name="Rectangle 141"/>
          <p:cNvSpPr>
            <a:spLocks noChangeArrowheads="1"/>
          </p:cNvSpPr>
          <p:nvPr/>
        </p:nvSpPr>
        <p:spPr bwMode="auto">
          <a:xfrm>
            <a:off x="7888288" y="174942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49" name="Rectangle 142"/>
          <p:cNvSpPr>
            <a:spLocks noChangeArrowheads="1"/>
          </p:cNvSpPr>
          <p:nvPr/>
        </p:nvSpPr>
        <p:spPr bwMode="auto">
          <a:xfrm>
            <a:off x="8021638" y="180181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0" name="Rectangle 143"/>
          <p:cNvSpPr>
            <a:spLocks noChangeArrowheads="1"/>
          </p:cNvSpPr>
          <p:nvPr/>
        </p:nvSpPr>
        <p:spPr bwMode="auto">
          <a:xfrm>
            <a:off x="7888288" y="1854200"/>
            <a:ext cx="133350" cy="50800"/>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1" name="Rectangle 152"/>
          <p:cNvSpPr>
            <a:spLocks noChangeArrowheads="1"/>
          </p:cNvSpPr>
          <p:nvPr/>
        </p:nvSpPr>
        <p:spPr bwMode="auto">
          <a:xfrm>
            <a:off x="7888288" y="2681288"/>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2" name="Rectangle 153"/>
          <p:cNvSpPr>
            <a:spLocks noChangeArrowheads="1"/>
          </p:cNvSpPr>
          <p:nvPr/>
        </p:nvSpPr>
        <p:spPr bwMode="auto">
          <a:xfrm>
            <a:off x="8021638" y="2733675"/>
            <a:ext cx="133350" cy="52388"/>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3" name="Rectangle 154"/>
          <p:cNvSpPr>
            <a:spLocks noChangeArrowheads="1"/>
          </p:cNvSpPr>
          <p:nvPr/>
        </p:nvSpPr>
        <p:spPr bwMode="auto">
          <a:xfrm>
            <a:off x="7888288" y="2786063"/>
            <a:ext cx="133350" cy="52387"/>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54" name="Rectangle 159"/>
          <p:cNvSpPr>
            <a:spLocks noChangeArrowheads="1"/>
          </p:cNvSpPr>
          <p:nvPr/>
        </p:nvSpPr>
        <p:spPr bwMode="auto">
          <a:xfrm>
            <a:off x="7888288" y="2559050"/>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5" name="Rectangle 160"/>
          <p:cNvSpPr>
            <a:spLocks noChangeArrowheads="1"/>
          </p:cNvSpPr>
          <p:nvPr/>
        </p:nvSpPr>
        <p:spPr bwMode="auto">
          <a:xfrm>
            <a:off x="8021638" y="26114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6" name="Rectangle 161"/>
          <p:cNvSpPr>
            <a:spLocks noChangeArrowheads="1"/>
          </p:cNvSpPr>
          <p:nvPr/>
        </p:nvSpPr>
        <p:spPr bwMode="auto">
          <a:xfrm>
            <a:off x="7888288" y="2663825"/>
            <a:ext cx="133350" cy="53975"/>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7" name="Rectangle 165"/>
          <p:cNvSpPr>
            <a:spLocks noChangeArrowheads="1"/>
          </p:cNvSpPr>
          <p:nvPr/>
        </p:nvSpPr>
        <p:spPr bwMode="auto">
          <a:xfrm>
            <a:off x="7897813" y="337978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8" name="Rectangle 166"/>
          <p:cNvSpPr>
            <a:spLocks noChangeArrowheads="1"/>
          </p:cNvSpPr>
          <p:nvPr/>
        </p:nvSpPr>
        <p:spPr bwMode="auto">
          <a:xfrm>
            <a:off x="8031163" y="343217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59" name="Rectangle 167"/>
          <p:cNvSpPr>
            <a:spLocks noChangeArrowheads="1"/>
          </p:cNvSpPr>
          <p:nvPr/>
        </p:nvSpPr>
        <p:spPr bwMode="auto">
          <a:xfrm>
            <a:off x="7897813" y="3484563"/>
            <a:ext cx="133350" cy="52387"/>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8460" name="Rectangle 172"/>
          <p:cNvSpPr>
            <a:spLocks noChangeArrowheads="1"/>
          </p:cNvSpPr>
          <p:nvPr/>
        </p:nvSpPr>
        <p:spPr bwMode="auto">
          <a:xfrm>
            <a:off x="7897813" y="4983163"/>
            <a:ext cx="133350" cy="53975"/>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1" name="Rectangle 173"/>
          <p:cNvSpPr>
            <a:spLocks noChangeArrowheads="1"/>
          </p:cNvSpPr>
          <p:nvPr/>
        </p:nvSpPr>
        <p:spPr bwMode="auto">
          <a:xfrm>
            <a:off x="8031163" y="5037138"/>
            <a:ext cx="133350" cy="52387"/>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462" name="Rectangle 174"/>
          <p:cNvSpPr>
            <a:spLocks noChangeArrowheads="1"/>
          </p:cNvSpPr>
          <p:nvPr/>
        </p:nvSpPr>
        <p:spPr bwMode="auto">
          <a:xfrm>
            <a:off x="7897813" y="5089525"/>
            <a:ext cx="133350" cy="52388"/>
          </a:xfrm>
          <a:prstGeom prst="rect">
            <a:avLst/>
          </a:prstGeom>
          <a:solidFill>
            <a:schemeClr val="bg1">
              <a:alpha val="39999"/>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29" name="Rectangle 168"/>
          <p:cNvSpPr>
            <a:spLocks noChangeArrowheads="1"/>
          </p:cNvSpPr>
          <p:nvPr/>
        </p:nvSpPr>
        <p:spPr bwMode="auto">
          <a:xfrm>
            <a:off x="795338" y="4810125"/>
            <a:ext cx="706437" cy="523875"/>
          </a:xfrm>
          <a:prstGeom prst="rect">
            <a:avLst/>
          </a:prstGeom>
          <a:solidFill>
            <a:srgbClr val="0066FF">
              <a:alpha val="59999"/>
            </a:srgbClr>
          </a:solidFill>
          <a:ln w="9525">
            <a:noFill/>
            <a:miter lim="800000"/>
            <a:headEnd/>
            <a:tailEnd/>
          </a:ln>
        </p:spPr>
        <p:txBody>
          <a:bodyPr wrap="none" anchor="ctr"/>
          <a:lstStyle/>
          <a:p>
            <a:pPr algn="ctr"/>
            <a:r>
              <a:rPr lang="en-US" sz="2800" b="1">
                <a:latin typeface="Gill Sans MT" pitchFamily="34" charset="0"/>
              </a:rPr>
              <a:t>15</a:t>
            </a:r>
          </a:p>
        </p:txBody>
      </p:sp>
      <p:sp>
        <p:nvSpPr>
          <p:cNvPr id="30" name="Rectangle 170"/>
          <p:cNvSpPr>
            <a:spLocks noChangeArrowheads="1"/>
          </p:cNvSpPr>
          <p:nvPr/>
        </p:nvSpPr>
        <p:spPr bwMode="auto">
          <a:xfrm>
            <a:off x="1492250" y="4810125"/>
            <a:ext cx="6850063" cy="523875"/>
          </a:xfrm>
          <a:prstGeom prst="rect">
            <a:avLst/>
          </a:prstGeom>
          <a:solidFill>
            <a:srgbClr val="0066FF">
              <a:alpha val="39999"/>
            </a:srgbClr>
          </a:solidFill>
          <a:ln w="9525">
            <a:noFill/>
            <a:miter lim="800000"/>
            <a:headEnd/>
            <a:tailEnd/>
          </a:ln>
        </p:spPr>
        <p:txBody>
          <a:bodyPr wrap="none" anchor="ctr"/>
          <a:lstStyle/>
          <a:p>
            <a:r>
              <a:rPr lang="en-US" sz="2800" b="1">
                <a:latin typeface="Gill Sans MT" pitchFamily="34" charset="0"/>
              </a:rPr>
              <a:t>TBD</a:t>
            </a:r>
            <a:endParaRPr lang="en-US" sz="2800" b="1">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957759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a:xfrm>
            <a:off x="152400" y="152400"/>
            <a:ext cx="8223250" cy="1141413"/>
          </a:xfrm>
          <a:noFill/>
          <a:ln/>
        </p:spPr>
        <p:txBody>
          <a:bodyPr/>
          <a:lstStyle/>
          <a:p>
            <a:r>
              <a:rPr lang="en-US"/>
              <a:t>6. Roles &amp; Responsibilities</a:t>
            </a:r>
          </a:p>
        </p:txBody>
      </p:sp>
      <p:sp>
        <p:nvSpPr>
          <p:cNvPr id="268291" name="Rectangle 3"/>
          <p:cNvSpPr>
            <a:spLocks noGrp="1"/>
          </p:cNvSpPr>
          <p:nvPr>
            <p:ph type="body" idx="1"/>
          </p:nvPr>
        </p:nvSpPr>
        <p:spPr>
          <a:xfrm>
            <a:off x="304800" y="1143000"/>
            <a:ext cx="8534400" cy="4953000"/>
          </a:xfrm>
          <a:noFill/>
          <a:ln/>
        </p:spPr>
        <p:txBody>
          <a:bodyPr>
            <a:normAutofit fontScale="92500" lnSpcReduction="20000"/>
          </a:bodyPr>
          <a:lstStyle/>
          <a:p>
            <a:pPr algn="just">
              <a:lnSpc>
                <a:spcPct val="122000"/>
              </a:lnSpc>
            </a:pPr>
            <a:endParaRPr lang="en-US" sz="1900">
              <a:latin typeface="Trebuchet MS" pitchFamily="34" charset="0"/>
            </a:endParaRPr>
          </a:p>
          <a:p>
            <a:pPr algn="just">
              <a:lnSpc>
                <a:spcPct val="122000"/>
              </a:lnSpc>
            </a:pPr>
            <a:r>
              <a:rPr lang="en-US"/>
              <a:t>This section of the test plan defines who is responsible </a:t>
            </a:r>
            <a:br>
              <a:rPr lang="en-US"/>
            </a:br>
            <a:r>
              <a:rPr lang="en-US"/>
              <a:t>for each stage or type of testing</a:t>
            </a:r>
          </a:p>
          <a:p>
            <a:pPr algn="just">
              <a:lnSpc>
                <a:spcPct val="122000"/>
              </a:lnSpc>
            </a:pPr>
            <a:r>
              <a:rPr lang="en-US"/>
              <a:t>A responsibility matrix is an effective means of </a:t>
            </a:r>
            <a:br>
              <a:rPr lang="en-US"/>
            </a:br>
            <a:r>
              <a:rPr lang="en-US"/>
              <a:t>documenting these assignments</a:t>
            </a:r>
          </a:p>
          <a:p>
            <a:pPr algn="just">
              <a:lnSpc>
                <a:spcPct val="122000"/>
              </a:lnSpc>
            </a:pPr>
            <a:r>
              <a:rPr lang="en-US"/>
              <a:t>Note that although the Test Manager usually writes </a:t>
            </a:r>
            <a:br>
              <a:rPr lang="en-US"/>
            </a:br>
            <a:r>
              <a:rPr lang="en-US"/>
              <a:t>the test plan, it does not just include information on </a:t>
            </a:r>
            <a:br>
              <a:rPr lang="en-US"/>
            </a:br>
            <a:r>
              <a:rPr lang="en-US"/>
              <a:t>tests that the test team will execute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a:xfrm>
            <a:off x="152400" y="228600"/>
            <a:ext cx="8763000" cy="685800"/>
          </a:xfrm>
          <a:noFill/>
          <a:ln/>
        </p:spPr>
        <p:txBody>
          <a:bodyPr>
            <a:normAutofit fontScale="90000"/>
          </a:bodyPr>
          <a:lstStyle/>
          <a:p>
            <a:r>
              <a:rPr lang="en-US"/>
              <a:t>7. Test Schedule and Planned Resources</a:t>
            </a:r>
          </a:p>
        </p:txBody>
      </p:sp>
      <p:sp>
        <p:nvSpPr>
          <p:cNvPr id="270339" name="Rectangle 3"/>
          <p:cNvSpPr>
            <a:spLocks noGrp="1"/>
          </p:cNvSpPr>
          <p:nvPr>
            <p:ph type="body" idx="1"/>
          </p:nvPr>
        </p:nvSpPr>
        <p:spPr>
          <a:xfrm>
            <a:off x="304800" y="1066800"/>
            <a:ext cx="8534400" cy="5334000"/>
          </a:xfrm>
          <a:noFill/>
          <a:ln/>
        </p:spPr>
        <p:txBody>
          <a:bodyPr>
            <a:normAutofit fontScale="92500" lnSpcReduction="10000"/>
          </a:bodyPr>
          <a:lstStyle/>
          <a:p>
            <a:pPr algn="just">
              <a:lnSpc>
                <a:spcPct val="102000"/>
              </a:lnSpc>
            </a:pPr>
            <a:endParaRPr lang="en-US" sz="1700">
              <a:latin typeface="Trebuchet MS" pitchFamily="34" charset="0"/>
            </a:endParaRPr>
          </a:p>
          <a:p>
            <a:pPr algn="just">
              <a:lnSpc>
                <a:spcPct val="102000"/>
              </a:lnSpc>
            </a:pPr>
            <a:r>
              <a:rPr lang="en-US"/>
              <a:t>The test schedule section includes the following:</a:t>
            </a:r>
          </a:p>
          <a:p>
            <a:pPr lvl="1" algn="just">
              <a:lnSpc>
                <a:spcPct val="102000"/>
              </a:lnSpc>
            </a:pPr>
            <a:r>
              <a:rPr lang="en-US"/>
              <a:t>Major test activities</a:t>
            </a:r>
          </a:p>
          <a:p>
            <a:pPr lvl="1" algn="just">
              <a:lnSpc>
                <a:spcPct val="102000"/>
              </a:lnSpc>
            </a:pPr>
            <a:r>
              <a:rPr lang="en-US"/>
              <a:t>Sequence of tests</a:t>
            </a:r>
          </a:p>
          <a:p>
            <a:pPr lvl="1" algn="just">
              <a:lnSpc>
                <a:spcPct val="102000"/>
              </a:lnSpc>
            </a:pPr>
            <a:r>
              <a:rPr lang="en-US"/>
              <a:t>Dependence on other project activities</a:t>
            </a:r>
          </a:p>
          <a:p>
            <a:pPr lvl="1" algn="just">
              <a:lnSpc>
                <a:spcPct val="102000"/>
              </a:lnSpc>
            </a:pPr>
            <a:r>
              <a:rPr lang="en-US"/>
              <a:t>Initial estimates for each activity</a:t>
            </a:r>
          </a:p>
          <a:p>
            <a:pPr algn="just">
              <a:lnSpc>
                <a:spcPct val="102000"/>
              </a:lnSpc>
            </a:pPr>
            <a:r>
              <a:rPr lang="en-US"/>
              <a:t>The plan should not be maintained separately, but </a:t>
            </a:r>
            <a:br>
              <a:rPr lang="en-US"/>
            </a:br>
            <a:r>
              <a:rPr lang="en-US"/>
              <a:t>incorporated into the overall Project Plan</a:t>
            </a:r>
          </a:p>
          <a:p>
            <a:pPr algn="just">
              <a:lnSpc>
                <a:spcPct val="102000"/>
              </a:lnSpc>
            </a:pPr>
            <a:r>
              <a:rPr lang="en-US"/>
              <a:t>Test resource planning includes:</a:t>
            </a:r>
          </a:p>
          <a:p>
            <a:pPr lvl="1" algn="just">
              <a:lnSpc>
                <a:spcPct val="102000"/>
              </a:lnSpc>
            </a:pPr>
            <a:r>
              <a:rPr lang="en-US"/>
              <a:t>People, tools, and facilities</a:t>
            </a:r>
          </a:p>
          <a:p>
            <a:pPr lvl="1" algn="just">
              <a:lnSpc>
                <a:spcPct val="102000"/>
              </a:lnSpc>
            </a:pPr>
            <a:r>
              <a:rPr lang="en-US"/>
              <a:t>An analysis of skill sets so that training requirements </a:t>
            </a:r>
            <a:br>
              <a:rPr lang="en-US"/>
            </a:br>
            <a:r>
              <a:rPr lang="en-US"/>
              <a:t>can be identified</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title"/>
          </p:nvPr>
        </p:nvSpPr>
        <p:spPr>
          <a:xfrm>
            <a:off x="152400" y="152400"/>
            <a:ext cx="8223250" cy="1141413"/>
          </a:xfrm>
          <a:noFill/>
          <a:ln/>
        </p:spPr>
        <p:txBody>
          <a:bodyPr/>
          <a:lstStyle/>
          <a:p>
            <a:r>
              <a:rPr lang="en-US">
                <a:latin typeface="Trebuchet MS" pitchFamily="34" charset="0"/>
              </a:rPr>
              <a:t>8. Test Data Management</a:t>
            </a:r>
            <a:endParaRPr lang="en-US">
              <a:latin typeface="TimesNewRomanPS-BoldItalicMT" charset="0"/>
            </a:endParaRPr>
          </a:p>
        </p:txBody>
      </p:sp>
      <p:sp>
        <p:nvSpPr>
          <p:cNvPr id="272387" name="Rectangle 3"/>
          <p:cNvSpPr>
            <a:spLocks noGrp="1"/>
          </p:cNvSpPr>
          <p:nvPr>
            <p:ph type="body" idx="1"/>
          </p:nvPr>
        </p:nvSpPr>
        <p:spPr>
          <a:xfrm>
            <a:off x="304800" y="1371600"/>
            <a:ext cx="8451850" cy="5105400"/>
          </a:xfrm>
          <a:noFill/>
          <a:ln/>
        </p:spPr>
        <p:txBody>
          <a:bodyPr>
            <a:normAutofit fontScale="92500"/>
          </a:bodyPr>
          <a:lstStyle/>
          <a:p>
            <a:pPr marL="381000" indent="-381000" algn="just">
              <a:lnSpc>
                <a:spcPct val="102000"/>
              </a:lnSpc>
            </a:pPr>
            <a:r>
              <a:rPr lang="en-US"/>
              <a:t>Defines the data required for testing, as well as the </a:t>
            </a:r>
            <a:br>
              <a:rPr lang="en-US"/>
            </a:br>
            <a:r>
              <a:rPr lang="en-US"/>
              <a:t>infrastructure requirements to manage test data</a:t>
            </a:r>
          </a:p>
          <a:p>
            <a:pPr marL="381000" indent="-381000" algn="just">
              <a:lnSpc>
                <a:spcPct val="102000"/>
              </a:lnSpc>
            </a:pPr>
            <a:r>
              <a:rPr lang="en-US"/>
              <a:t>It includes:</a:t>
            </a:r>
          </a:p>
          <a:p>
            <a:pPr marL="568325" lvl="1" indent="-342900" algn="just">
              <a:lnSpc>
                <a:spcPct val="102000"/>
              </a:lnSpc>
            </a:pPr>
            <a:r>
              <a:rPr lang="en-US"/>
              <a:t>Methods for preparing test data</a:t>
            </a:r>
          </a:p>
          <a:p>
            <a:pPr marL="568325" lvl="1" indent="-342900" algn="just">
              <a:lnSpc>
                <a:spcPct val="102000"/>
              </a:lnSpc>
            </a:pPr>
            <a:r>
              <a:rPr lang="en-US"/>
              <a:t>Backup and rollback procedures</a:t>
            </a:r>
          </a:p>
          <a:p>
            <a:pPr marL="568325" lvl="1" indent="-342900" algn="just">
              <a:lnSpc>
                <a:spcPct val="102000"/>
              </a:lnSpc>
            </a:pPr>
            <a:r>
              <a:rPr lang="en-US"/>
              <a:t>High-level data requirements, data sources, and methods </a:t>
            </a:r>
            <a:br>
              <a:rPr lang="en-US"/>
            </a:br>
            <a:r>
              <a:rPr lang="en-US"/>
              <a:t>for preparation (production extract or test data generation)</a:t>
            </a:r>
          </a:p>
          <a:p>
            <a:pPr marL="568325" lvl="1" indent="-342900" algn="just">
              <a:lnSpc>
                <a:spcPct val="102000"/>
              </a:lnSpc>
            </a:pPr>
            <a:r>
              <a:rPr lang="en-US"/>
              <a:t>Whether data conditioning or conversion will be required</a:t>
            </a:r>
          </a:p>
          <a:p>
            <a:pPr marL="568325" lvl="1" indent="-342900" algn="just">
              <a:lnSpc>
                <a:spcPct val="102000"/>
              </a:lnSpc>
            </a:pPr>
            <a:r>
              <a:rPr lang="en-US"/>
              <a:t>Data security issues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title"/>
          </p:nvPr>
        </p:nvSpPr>
        <p:spPr>
          <a:xfrm>
            <a:off x="152400" y="153988"/>
            <a:ext cx="8223250" cy="1141412"/>
          </a:xfrm>
          <a:noFill/>
          <a:ln/>
        </p:spPr>
        <p:txBody>
          <a:bodyPr/>
          <a:lstStyle/>
          <a:p>
            <a:r>
              <a:rPr lang="en-US"/>
              <a:t>9. Test Environment</a:t>
            </a:r>
          </a:p>
        </p:txBody>
      </p:sp>
      <p:sp>
        <p:nvSpPr>
          <p:cNvPr id="274435" name="Rectangle 3"/>
          <p:cNvSpPr>
            <a:spLocks noGrp="1"/>
          </p:cNvSpPr>
          <p:nvPr>
            <p:ph type="body" idx="1"/>
          </p:nvPr>
        </p:nvSpPr>
        <p:spPr>
          <a:xfrm>
            <a:off x="304800" y="1143000"/>
            <a:ext cx="8534400" cy="5105400"/>
          </a:xfrm>
          <a:noFill/>
          <a:ln/>
        </p:spPr>
        <p:txBody>
          <a:bodyPr>
            <a:normAutofit fontScale="85000" lnSpcReduction="10000"/>
          </a:bodyPr>
          <a:lstStyle/>
          <a:p>
            <a:pPr marL="381000" indent="-381000" algn="just">
              <a:lnSpc>
                <a:spcPct val="112000"/>
              </a:lnSpc>
              <a:buFont typeface="Arial" pitchFamily="34" charset="0"/>
              <a:buNone/>
            </a:pPr>
            <a:endParaRPr lang="en-US" sz="1600">
              <a:latin typeface="Trebuchet MS" pitchFamily="34" charset="0"/>
            </a:endParaRPr>
          </a:p>
          <a:p>
            <a:pPr marL="381000" indent="-381000" algn="just">
              <a:lnSpc>
                <a:spcPct val="112000"/>
              </a:lnSpc>
            </a:pPr>
            <a:r>
              <a:rPr lang="en-US"/>
              <a:t>Environment requirements for each stage and type of </a:t>
            </a:r>
            <a:br>
              <a:rPr lang="en-US"/>
            </a:br>
            <a:r>
              <a:rPr lang="en-US"/>
              <a:t>testing should be outlined in this section of the plan, for example:</a:t>
            </a:r>
          </a:p>
          <a:p>
            <a:pPr marL="568325" lvl="1" indent="-342900" algn="just">
              <a:lnSpc>
                <a:spcPct val="112000"/>
              </a:lnSpc>
            </a:pPr>
            <a:r>
              <a:rPr lang="en-US"/>
              <a:t>Unit testing may be conducted in the development </a:t>
            </a:r>
            <a:br>
              <a:rPr lang="en-US"/>
            </a:br>
            <a:r>
              <a:rPr lang="en-US"/>
              <a:t>environment, while separate environments may be needed </a:t>
            </a:r>
            <a:br>
              <a:rPr lang="en-US"/>
            </a:br>
            <a:r>
              <a:rPr lang="en-US"/>
              <a:t>for integration and system testing</a:t>
            </a:r>
          </a:p>
          <a:p>
            <a:pPr marL="568325" lvl="1" indent="-342900" algn="just">
              <a:lnSpc>
                <a:spcPct val="112000"/>
              </a:lnSpc>
            </a:pPr>
            <a:r>
              <a:rPr lang="en-US"/>
              <a:t>Procedures for configuration management, release, and </a:t>
            </a:r>
            <a:br>
              <a:rPr lang="en-US"/>
            </a:br>
            <a:r>
              <a:rPr lang="en-US"/>
              <a:t>version control should be outlined</a:t>
            </a:r>
          </a:p>
          <a:p>
            <a:pPr marL="568325" lvl="1" indent="-342900" algn="just">
              <a:lnSpc>
                <a:spcPct val="112000"/>
              </a:lnSpc>
            </a:pPr>
            <a:r>
              <a:rPr lang="en-US"/>
              <a:t>Requirements for hardware and software configurations</a:t>
            </a:r>
          </a:p>
          <a:p>
            <a:pPr marL="568325" lvl="1" indent="-342900" algn="just">
              <a:lnSpc>
                <a:spcPct val="112000"/>
              </a:lnSpc>
            </a:pPr>
            <a:r>
              <a:rPr lang="en-US"/>
              <a:t>The location of individual test events</a:t>
            </a:r>
          </a:p>
          <a:p>
            <a:pPr marL="568325" lvl="1" indent="-342900" algn="just">
              <a:lnSpc>
                <a:spcPct val="112000"/>
              </a:lnSpc>
            </a:pPr>
            <a:r>
              <a:rPr lang="en-US"/>
              <a:t>The defect tracking mechanisms to be used</a:t>
            </a:r>
          </a:p>
          <a:p>
            <a:pPr marL="381000" indent="-381000" algn="just">
              <a:lnSpc>
                <a:spcPct val="112000"/>
              </a:lnSpc>
            </a:pP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p:cNvSpPr>
          <p:nvPr>
            <p:ph type="title"/>
          </p:nvPr>
        </p:nvSpPr>
        <p:spPr>
          <a:xfrm>
            <a:off x="152400" y="153988"/>
            <a:ext cx="8223250" cy="1141412"/>
          </a:xfrm>
          <a:noFill/>
          <a:ln/>
        </p:spPr>
        <p:txBody>
          <a:bodyPr/>
          <a:lstStyle/>
          <a:p>
            <a:r>
              <a:rPr lang="en-US"/>
              <a:t>10. Communication Approach</a:t>
            </a:r>
          </a:p>
        </p:txBody>
      </p:sp>
      <p:sp>
        <p:nvSpPr>
          <p:cNvPr id="276483" name="Rectangle 3"/>
          <p:cNvSpPr>
            <a:spLocks noGrp="1"/>
          </p:cNvSpPr>
          <p:nvPr>
            <p:ph type="body" idx="1"/>
          </p:nvPr>
        </p:nvSpPr>
        <p:spPr>
          <a:xfrm>
            <a:off x="228600" y="1143000"/>
            <a:ext cx="8686800" cy="5181600"/>
          </a:xfrm>
          <a:noFill/>
          <a:ln/>
        </p:spPr>
        <p:txBody>
          <a:bodyPr>
            <a:normAutofit fontScale="85000" lnSpcReduction="20000"/>
          </a:bodyPr>
          <a:lstStyle/>
          <a:p>
            <a:pPr marL="381000" indent="-381000" algn="just">
              <a:lnSpc>
                <a:spcPct val="102000"/>
              </a:lnSpc>
              <a:buFont typeface="Arial" pitchFamily="34" charset="0"/>
              <a:buNone/>
            </a:pPr>
            <a:endParaRPr lang="en-US" sz="1500">
              <a:latin typeface="Trebuchet MS" pitchFamily="34" charset="0"/>
            </a:endParaRPr>
          </a:p>
          <a:p>
            <a:pPr marL="381000" indent="-381000" algn="just">
              <a:lnSpc>
                <a:spcPct val="102000"/>
              </a:lnSpc>
            </a:pPr>
            <a:r>
              <a:rPr lang="en-US"/>
              <a:t>In the complex, matrix environment required for testing in most companies, various communication mechanisms are required. These avenues should include:</a:t>
            </a:r>
          </a:p>
          <a:p>
            <a:pPr marL="568325" lvl="1" indent="-342900" algn="just">
              <a:lnSpc>
                <a:spcPct val="102000"/>
              </a:lnSpc>
            </a:pPr>
            <a:r>
              <a:rPr lang="en-US"/>
              <a:t>Formal and informal meetings</a:t>
            </a:r>
          </a:p>
          <a:p>
            <a:pPr marL="568325" lvl="1" indent="-342900" algn="just">
              <a:lnSpc>
                <a:spcPct val="102000"/>
              </a:lnSpc>
            </a:pPr>
            <a:r>
              <a:rPr lang="en-US"/>
              <a:t>Working sessions</a:t>
            </a:r>
          </a:p>
          <a:p>
            <a:pPr marL="568325" lvl="1" indent="-342900" algn="just">
              <a:lnSpc>
                <a:spcPct val="102000"/>
              </a:lnSpc>
            </a:pPr>
            <a:r>
              <a:rPr lang="en-US"/>
              <a:t>Processes, such as defect tracking</a:t>
            </a:r>
          </a:p>
          <a:p>
            <a:pPr marL="568325" lvl="1" indent="-342900" algn="just">
              <a:lnSpc>
                <a:spcPct val="102000"/>
              </a:lnSpc>
            </a:pPr>
            <a:r>
              <a:rPr lang="en-US"/>
              <a:t>Tools, such as issue and defect tracking, electronic bulletin </a:t>
            </a:r>
            <a:br>
              <a:rPr lang="en-US"/>
            </a:br>
            <a:r>
              <a:rPr lang="en-US"/>
              <a:t>boards, notes databases, and Intranet sites</a:t>
            </a:r>
          </a:p>
          <a:p>
            <a:pPr marL="568325" lvl="1" indent="-342900" algn="just">
              <a:lnSpc>
                <a:spcPct val="102000"/>
              </a:lnSpc>
            </a:pPr>
            <a:r>
              <a:rPr lang="en-US"/>
              <a:t>Techniques, such as escalation procedures or the use of </a:t>
            </a:r>
            <a:br>
              <a:rPr lang="en-US"/>
            </a:br>
            <a:r>
              <a:rPr lang="en-US"/>
              <a:t>white boards for posting current state of testing </a:t>
            </a:r>
            <a:br>
              <a:rPr lang="en-US"/>
            </a:br>
            <a:r>
              <a:rPr lang="en-US"/>
              <a:t>(e.g., test environment down)</a:t>
            </a:r>
          </a:p>
          <a:p>
            <a:pPr marL="568325" lvl="1" indent="-342900" algn="just">
              <a:lnSpc>
                <a:spcPct val="102000"/>
              </a:lnSpc>
            </a:pPr>
            <a:r>
              <a:rPr lang="en-US"/>
              <a:t>Miscellaneous items such as project contact lists, meeting </a:t>
            </a:r>
            <a:br>
              <a:rPr lang="en-US"/>
            </a:br>
            <a:r>
              <a:rPr lang="en-US"/>
              <a:t>audiences, and frequency of defect reporting</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p:cNvSpPr>
          <p:nvPr>
            <p:ph type="title"/>
          </p:nvPr>
        </p:nvSpPr>
        <p:spPr>
          <a:xfrm>
            <a:off x="152400" y="153988"/>
            <a:ext cx="8223250" cy="1141412"/>
          </a:xfrm>
          <a:noFill/>
          <a:ln/>
        </p:spPr>
        <p:txBody>
          <a:bodyPr/>
          <a:lstStyle/>
          <a:p>
            <a:r>
              <a:rPr lang="en-US"/>
              <a:t>11.Tools</a:t>
            </a:r>
          </a:p>
        </p:txBody>
      </p:sp>
      <p:sp>
        <p:nvSpPr>
          <p:cNvPr id="278531" name="Rectangle 3"/>
          <p:cNvSpPr>
            <a:spLocks noGrp="1"/>
          </p:cNvSpPr>
          <p:nvPr>
            <p:ph type="body" idx="1"/>
          </p:nvPr>
        </p:nvSpPr>
        <p:spPr>
          <a:xfrm>
            <a:off x="304800" y="1066800"/>
            <a:ext cx="8534400" cy="5334000"/>
          </a:xfrm>
          <a:noFill/>
          <a:ln/>
        </p:spPr>
        <p:txBody>
          <a:bodyPr/>
          <a:lstStyle/>
          <a:p>
            <a:pPr marL="381000" indent="-381000" algn="just">
              <a:lnSpc>
                <a:spcPct val="92000"/>
              </a:lnSpc>
              <a:buFont typeface="Arial" pitchFamily="34" charset="0"/>
              <a:buNone/>
            </a:pPr>
            <a:endParaRPr lang="en-US" sz="700">
              <a:latin typeface="Trebuchet MS" pitchFamily="34" charset="0"/>
            </a:endParaRPr>
          </a:p>
          <a:p>
            <a:pPr marL="381000" indent="-381000" algn="just">
              <a:lnSpc>
                <a:spcPct val="130000"/>
              </a:lnSpc>
            </a:pPr>
            <a:r>
              <a:rPr lang="en-US" sz="1800"/>
              <a:t>Any tools that will be needed to support the testing process </a:t>
            </a:r>
            <a:br>
              <a:rPr lang="en-US" sz="1800"/>
            </a:br>
            <a:r>
              <a:rPr lang="en-US" sz="1800"/>
              <a:t>should be included here. </a:t>
            </a:r>
          </a:p>
          <a:p>
            <a:pPr marL="381000" indent="-381000" algn="just">
              <a:lnSpc>
                <a:spcPct val="130000"/>
              </a:lnSpc>
            </a:pPr>
            <a:r>
              <a:rPr lang="en-US" sz="1800"/>
              <a:t>Tools are usually used for:</a:t>
            </a:r>
          </a:p>
          <a:p>
            <a:pPr marL="568325" lvl="1" indent="-342900" algn="just">
              <a:lnSpc>
                <a:spcPct val="130000"/>
              </a:lnSpc>
            </a:pPr>
            <a:r>
              <a:rPr lang="en-US" sz="1600"/>
              <a:t>Work plan development</a:t>
            </a:r>
          </a:p>
          <a:p>
            <a:pPr marL="568325" lvl="1" indent="-342900" algn="just">
              <a:lnSpc>
                <a:spcPct val="130000"/>
              </a:lnSpc>
            </a:pPr>
            <a:r>
              <a:rPr lang="en-US" sz="1600"/>
              <a:t>Test planning and management</a:t>
            </a:r>
          </a:p>
          <a:p>
            <a:pPr marL="568325" lvl="1" indent="-342900" algn="just">
              <a:lnSpc>
                <a:spcPct val="130000"/>
              </a:lnSpc>
            </a:pPr>
            <a:r>
              <a:rPr lang="en-US" sz="1600"/>
              <a:t>Configuration management</a:t>
            </a:r>
          </a:p>
          <a:p>
            <a:pPr marL="568325" lvl="1" indent="-342900" algn="just">
              <a:lnSpc>
                <a:spcPct val="130000"/>
              </a:lnSpc>
            </a:pPr>
            <a:r>
              <a:rPr lang="en-US" sz="1600"/>
              <a:t>Test script development</a:t>
            </a:r>
          </a:p>
          <a:p>
            <a:pPr marL="568325" lvl="1" indent="-342900" algn="just">
              <a:lnSpc>
                <a:spcPct val="130000"/>
              </a:lnSpc>
            </a:pPr>
            <a:r>
              <a:rPr lang="en-US" sz="1600"/>
              <a:t>Test data conditioning</a:t>
            </a:r>
          </a:p>
          <a:p>
            <a:pPr marL="568325" lvl="1" indent="-342900" algn="just">
              <a:lnSpc>
                <a:spcPct val="130000"/>
              </a:lnSpc>
            </a:pPr>
            <a:r>
              <a:rPr lang="en-US" sz="1600"/>
              <a:t>Test execution</a:t>
            </a:r>
          </a:p>
          <a:p>
            <a:pPr marL="568325" lvl="1" indent="-342900" algn="just">
              <a:lnSpc>
                <a:spcPct val="130000"/>
              </a:lnSpc>
            </a:pPr>
            <a:r>
              <a:rPr lang="en-US" sz="1600"/>
              <a:t>Automated test tools</a:t>
            </a:r>
          </a:p>
          <a:p>
            <a:pPr marL="568325" lvl="1" indent="-342900" algn="just">
              <a:lnSpc>
                <a:spcPct val="130000"/>
              </a:lnSpc>
            </a:pPr>
            <a:r>
              <a:rPr lang="en-US" sz="1600"/>
              <a:t>Stress/load testing</a:t>
            </a:r>
          </a:p>
          <a:p>
            <a:pPr marL="568325" lvl="1" indent="-342900" algn="just">
              <a:lnSpc>
                <a:spcPct val="130000"/>
              </a:lnSpc>
            </a:pPr>
            <a:r>
              <a:rPr lang="en-US" sz="1600"/>
              <a:t>Results verification</a:t>
            </a:r>
          </a:p>
          <a:p>
            <a:pPr marL="568325" lvl="1" indent="-342900" algn="just">
              <a:lnSpc>
                <a:spcPct val="130000"/>
              </a:lnSpc>
            </a:pPr>
            <a:r>
              <a:rPr lang="en-US" sz="1600"/>
              <a:t>Defect tracking</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p:cNvSpPr>
          <p:nvPr>
            <p:ph type="title"/>
          </p:nvPr>
        </p:nvSpPr>
        <p:spPr>
          <a:xfrm>
            <a:off x="152400" y="152400"/>
            <a:ext cx="8223250" cy="1141413"/>
          </a:xfrm>
          <a:noFill/>
          <a:ln/>
        </p:spPr>
        <p:txBody>
          <a:bodyPr/>
          <a:lstStyle/>
          <a:p>
            <a:r>
              <a:rPr lang="en-US"/>
              <a:t>Test planning</a:t>
            </a:r>
          </a:p>
        </p:txBody>
      </p:sp>
      <p:sp>
        <p:nvSpPr>
          <p:cNvPr id="280579" name="Rectangle 3"/>
          <p:cNvSpPr>
            <a:spLocks noGrp="1"/>
          </p:cNvSpPr>
          <p:nvPr>
            <p:ph type="body" idx="1"/>
          </p:nvPr>
        </p:nvSpPr>
        <p:spPr>
          <a:xfrm>
            <a:off x="304800" y="1104900"/>
            <a:ext cx="8534400" cy="5334000"/>
          </a:xfrm>
          <a:noFill/>
          <a:ln/>
        </p:spPr>
        <p:txBody>
          <a:bodyPr>
            <a:normAutofit fontScale="77500" lnSpcReduction="20000"/>
          </a:bodyPr>
          <a:lstStyle/>
          <a:p>
            <a:pPr algn="just"/>
            <a:endParaRPr lang="en-US" sz="1600" b="1">
              <a:latin typeface="Trebuchet MS" pitchFamily="34" charset="0"/>
            </a:endParaRPr>
          </a:p>
          <a:p>
            <a:pPr algn="just"/>
            <a:r>
              <a:rPr lang="en-US" b="1"/>
              <a:t>Test Scope</a:t>
            </a:r>
            <a:r>
              <a:rPr lang="en-US"/>
              <a:t> – what is to be tested</a:t>
            </a:r>
          </a:p>
          <a:p>
            <a:pPr algn="just">
              <a:lnSpc>
                <a:spcPct val="130000"/>
              </a:lnSpc>
            </a:pPr>
            <a:r>
              <a:rPr lang="en-US" b="1"/>
              <a:t>Test Plan</a:t>
            </a:r>
            <a:r>
              <a:rPr lang="en-US"/>
              <a:t> – the deliverables to meet the test’s objectives; </a:t>
            </a:r>
            <a:br>
              <a:rPr lang="en-US"/>
            </a:br>
            <a:r>
              <a:rPr lang="en-US"/>
              <a:t>the activities to produce the test deliverables; and the </a:t>
            </a:r>
            <a:br>
              <a:rPr lang="en-US"/>
            </a:br>
            <a:r>
              <a:rPr lang="en-US"/>
              <a:t>schedule and resources to complete the activities</a:t>
            </a:r>
          </a:p>
          <a:p>
            <a:pPr algn="just">
              <a:lnSpc>
                <a:spcPct val="130000"/>
              </a:lnSpc>
            </a:pPr>
            <a:r>
              <a:rPr lang="en-US" b="1"/>
              <a:t>Requirements/Traceability</a:t>
            </a:r>
            <a:r>
              <a:rPr lang="en-US"/>
              <a:t> – defines the tests needed and </a:t>
            </a:r>
            <a:br>
              <a:rPr lang="en-US"/>
            </a:br>
            <a:r>
              <a:rPr lang="en-US"/>
              <a:t>relates those tests to the requirements to be validated</a:t>
            </a:r>
          </a:p>
          <a:p>
            <a:pPr algn="just">
              <a:lnSpc>
                <a:spcPct val="130000"/>
              </a:lnSpc>
            </a:pPr>
            <a:r>
              <a:rPr lang="en-US" b="1"/>
              <a:t>Estimating</a:t>
            </a:r>
            <a:r>
              <a:rPr lang="en-US"/>
              <a:t> – determines the amount of resources and </a:t>
            </a:r>
            <a:br>
              <a:rPr lang="en-US"/>
            </a:br>
            <a:r>
              <a:rPr lang="en-US"/>
              <a:t>timeframes required to accomplish the planned activities</a:t>
            </a:r>
          </a:p>
          <a:p>
            <a:pPr algn="just">
              <a:lnSpc>
                <a:spcPct val="130000"/>
              </a:lnSpc>
            </a:pPr>
            <a:r>
              <a:rPr lang="en-US" b="1"/>
              <a:t>Scheduling </a:t>
            </a:r>
            <a:r>
              <a:rPr lang="en-US"/>
              <a:t>– establishes milestones for completing the </a:t>
            </a:r>
            <a:br>
              <a:rPr lang="en-US"/>
            </a:br>
            <a:r>
              <a:rPr lang="en-US"/>
              <a:t>testing effort and their dependencies on meeting the rest of the schedule</a:t>
            </a:r>
          </a:p>
          <a:p>
            <a:pPr algn="just"/>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p:cNvSpPr>
          <p:nvPr>
            <p:ph type="title"/>
          </p:nvPr>
        </p:nvSpPr>
        <p:spPr>
          <a:xfrm>
            <a:off x="152400" y="152400"/>
            <a:ext cx="8223250" cy="1141413"/>
          </a:xfrm>
          <a:noFill/>
          <a:ln/>
        </p:spPr>
        <p:txBody>
          <a:bodyPr/>
          <a:lstStyle/>
          <a:p>
            <a:r>
              <a:rPr lang="en-US"/>
              <a:t>Test planning (Contd..)</a:t>
            </a:r>
          </a:p>
        </p:txBody>
      </p:sp>
      <p:sp>
        <p:nvSpPr>
          <p:cNvPr id="282627" name="Rectangle 3"/>
          <p:cNvSpPr>
            <a:spLocks noGrp="1"/>
          </p:cNvSpPr>
          <p:nvPr>
            <p:ph type="body" idx="1"/>
          </p:nvPr>
        </p:nvSpPr>
        <p:spPr>
          <a:xfrm>
            <a:off x="304800" y="1104900"/>
            <a:ext cx="8534400" cy="5334000"/>
          </a:xfrm>
          <a:noFill/>
          <a:ln/>
        </p:spPr>
        <p:txBody>
          <a:bodyPr>
            <a:normAutofit fontScale="70000" lnSpcReduction="20000"/>
          </a:bodyPr>
          <a:lstStyle/>
          <a:p>
            <a:pPr algn="just"/>
            <a:endParaRPr lang="en-US" sz="1600" b="1">
              <a:latin typeface="Trebuchet MS" pitchFamily="34" charset="0"/>
            </a:endParaRPr>
          </a:p>
          <a:p>
            <a:pPr algn="just"/>
            <a:endParaRPr lang="en-US" sz="1600" b="1">
              <a:latin typeface="Trebuchet MS" pitchFamily="34" charset="0"/>
            </a:endParaRPr>
          </a:p>
          <a:p>
            <a:pPr algn="just">
              <a:lnSpc>
                <a:spcPct val="130000"/>
              </a:lnSpc>
            </a:pPr>
            <a:r>
              <a:rPr lang="en-US" b="1"/>
              <a:t>Staffing</a:t>
            </a:r>
            <a:r>
              <a:rPr lang="en-US"/>
              <a:t> – selecting the size and competency of staff </a:t>
            </a:r>
            <a:br>
              <a:rPr lang="en-US"/>
            </a:br>
            <a:r>
              <a:rPr lang="en-US"/>
              <a:t>needed to achieve the test plan objectives</a:t>
            </a:r>
          </a:p>
          <a:p>
            <a:pPr algn="just">
              <a:lnSpc>
                <a:spcPct val="130000"/>
              </a:lnSpc>
            </a:pPr>
            <a:r>
              <a:rPr lang="en-US" b="1"/>
              <a:t>Approach</a:t>
            </a:r>
            <a:r>
              <a:rPr lang="en-US"/>
              <a:t> – methods, tools, coverage and techniques used </a:t>
            </a:r>
            <a:br>
              <a:rPr lang="en-US"/>
            </a:br>
            <a:r>
              <a:rPr lang="en-US"/>
              <a:t>to accomplish test objectives</a:t>
            </a:r>
          </a:p>
          <a:p>
            <a:pPr algn="just">
              <a:lnSpc>
                <a:spcPct val="130000"/>
              </a:lnSpc>
            </a:pPr>
            <a:r>
              <a:rPr lang="en-US" b="1"/>
              <a:t>Test Check Procedures</a:t>
            </a:r>
            <a:r>
              <a:rPr lang="en-US"/>
              <a:t> (i.e., test quality control) – set of procedures </a:t>
            </a:r>
            <a:br>
              <a:rPr lang="en-US"/>
            </a:br>
            <a:r>
              <a:rPr lang="en-US"/>
              <a:t>based on the test plan and test design, incorporating test </a:t>
            </a:r>
            <a:br>
              <a:rPr lang="en-US"/>
            </a:br>
            <a:r>
              <a:rPr lang="en-US"/>
              <a:t>cases that ensure that tests are performed correctly and completely</a:t>
            </a:r>
          </a:p>
          <a:p>
            <a:pPr algn="just">
              <a:lnSpc>
                <a:spcPct val="130000"/>
              </a:lnSpc>
            </a:pPr>
            <a:r>
              <a:rPr lang="en-US" b="1"/>
              <a:t>Maximizing Test Effectiveness</a:t>
            </a:r>
            <a:r>
              <a:rPr lang="en-US"/>
              <a:t> – methods to assure test resources </a:t>
            </a:r>
            <a:br>
              <a:rPr lang="en-US"/>
            </a:br>
            <a:r>
              <a:rPr lang="en-US"/>
              <a:t>will be used most effectively</a:t>
            </a:r>
          </a:p>
          <a:p>
            <a:pPr algn="just"/>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a:xfrm>
            <a:off x="152400" y="153988"/>
            <a:ext cx="8845550" cy="1141412"/>
          </a:xfrm>
          <a:noFill/>
          <a:ln/>
        </p:spPr>
        <p:txBody>
          <a:bodyPr>
            <a:normAutofit fontScale="90000"/>
          </a:bodyPr>
          <a:lstStyle/>
          <a:p>
            <a:r>
              <a:rPr lang="en-US"/>
              <a:t>Maintaining the Most Current Test Plan</a:t>
            </a:r>
          </a:p>
        </p:txBody>
      </p:sp>
      <p:sp>
        <p:nvSpPr>
          <p:cNvPr id="284675" name="Rectangle 3"/>
          <p:cNvSpPr>
            <a:spLocks noGrp="1"/>
          </p:cNvSpPr>
          <p:nvPr>
            <p:ph type="body" idx="1"/>
          </p:nvPr>
        </p:nvSpPr>
        <p:spPr>
          <a:xfrm>
            <a:off x="228600" y="1143000"/>
            <a:ext cx="8686800" cy="5257800"/>
          </a:xfrm>
          <a:noFill/>
          <a:ln/>
        </p:spPr>
        <p:txBody>
          <a:bodyPr>
            <a:normAutofit fontScale="85000" lnSpcReduction="20000"/>
          </a:bodyPr>
          <a:lstStyle/>
          <a:p>
            <a:pPr marL="228600" indent="-228600" algn="just">
              <a:lnSpc>
                <a:spcPct val="92000"/>
              </a:lnSpc>
            </a:pPr>
            <a:endParaRPr lang="en-US" sz="1800">
              <a:latin typeface="Trebuchet MS" pitchFamily="34" charset="0"/>
            </a:endParaRPr>
          </a:p>
          <a:p>
            <a:pPr marL="228600" indent="-228600" algn="just">
              <a:lnSpc>
                <a:spcPct val="130000"/>
              </a:lnSpc>
            </a:pPr>
            <a:r>
              <a:rPr lang="en-US" b="1"/>
              <a:t>Software Configuration Management (SCM)</a:t>
            </a:r>
          </a:p>
          <a:p>
            <a:pPr marL="793750" lvl="1" indent="-336550" algn="just">
              <a:lnSpc>
                <a:spcPct val="130000"/>
              </a:lnSpc>
            </a:pPr>
            <a:r>
              <a:rPr lang="en-US"/>
              <a:t>SCM is the organisation of the components of a software </a:t>
            </a:r>
            <a:br>
              <a:rPr lang="en-US"/>
            </a:br>
            <a:r>
              <a:rPr lang="en-US"/>
              <a:t>system, including documentation, so that they fit </a:t>
            </a:r>
            <a:br>
              <a:rPr lang="en-US"/>
            </a:br>
            <a:r>
              <a:rPr lang="en-US"/>
              <a:t>together in a working order</a:t>
            </a:r>
          </a:p>
          <a:p>
            <a:pPr marL="793750" lvl="1" indent="-336550" algn="just">
              <a:lnSpc>
                <a:spcPct val="130000"/>
              </a:lnSpc>
            </a:pPr>
            <a:r>
              <a:rPr lang="en-US"/>
              <a:t>It includes change management and version control</a:t>
            </a:r>
          </a:p>
          <a:p>
            <a:pPr marL="228600" indent="-228600" algn="just">
              <a:lnSpc>
                <a:spcPct val="130000"/>
              </a:lnSpc>
            </a:pPr>
            <a:r>
              <a:rPr lang="en-US" b="1"/>
              <a:t>Change Management</a:t>
            </a:r>
            <a:r>
              <a:rPr lang="en-US"/>
              <a:t> </a:t>
            </a:r>
          </a:p>
          <a:p>
            <a:pPr marL="793750" lvl="1" indent="-336550" algn="just">
              <a:lnSpc>
                <a:spcPct val="130000"/>
              </a:lnSpc>
            </a:pPr>
            <a:r>
              <a:rPr lang="en-US"/>
              <a:t>modifies and controls the test plan in relationship </a:t>
            </a:r>
            <a:br>
              <a:rPr lang="en-US"/>
            </a:br>
            <a:r>
              <a:rPr lang="en-US"/>
              <a:t>to actual progress and scope of the system development</a:t>
            </a:r>
          </a:p>
          <a:p>
            <a:pPr marL="228600" indent="-228600" algn="just">
              <a:lnSpc>
                <a:spcPct val="130000"/>
              </a:lnSpc>
              <a:buFontTx/>
              <a:buChar char="•"/>
            </a:pPr>
            <a:r>
              <a:rPr lang="en-US" b="1"/>
              <a:t>Version (control)</a:t>
            </a:r>
            <a:r>
              <a:rPr lang="en-US"/>
              <a:t> </a:t>
            </a:r>
          </a:p>
          <a:p>
            <a:pPr marL="793750" lvl="1" indent="-336550" algn="just">
              <a:lnSpc>
                <a:spcPct val="130000"/>
              </a:lnSpc>
            </a:pPr>
            <a:r>
              <a:rPr lang="en-US"/>
              <a:t>the methods to control, monitor, and achieve change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p:cNvSpPr>
          <p:nvPr>
            <p:ph type="title"/>
          </p:nvPr>
        </p:nvSpPr>
        <p:spPr>
          <a:xfrm>
            <a:off x="152400" y="153988"/>
            <a:ext cx="8223250" cy="1141412"/>
          </a:xfrm>
          <a:noFill/>
          <a:ln/>
        </p:spPr>
        <p:txBody>
          <a:bodyPr/>
          <a:lstStyle/>
          <a:p>
            <a:r>
              <a:rPr lang="en-US"/>
              <a:t>Static testing</a:t>
            </a:r>
          </a:p>
        </p:txBody>
      </p:sp>
      <p:sp>
        <p:nvSpPr>
          <p:cNvPr id="286723" name="Rectangle 3"/>
          <p:cNvSpPr>
            <a:spLocks noGrp="1"/>
          </p:cNvSpPr>
          <p:nvPr>
            <p:ph type="body" idx="1"/>
          </p:nvPr>
        </p:nvSpPr>
        <p:spPr>
          <a:xfrm>
            <a:off x="387350" y="1371600"/>
            <a:ext cx="8375650" cy="3886200"/>
          </a:xfrm>
          <a:noFill/>
          <a:ln/>
        </p:spPr>
        <p:txBody>
          <a:bodyPr>
            <a:normAutofit fontScale="85000" lnSpcReduction="10000"/>
          </a:bodyPr>
          <a:lstStyle/>
          <a:p>
            <a:pPr algn="just">
              <a:lnSpc>
                <a:spcPct val="152000"/>
              </a:lnSpc>
            </a:pPr>
            <a:r>
              <a:rPr lang="en-US"/>
              <a:t>Reviews, inspections and static analyses are equally </a:t>
            </a:r>
            <a:br>
              <a:rPr lang="en-US"/>
            </a:br>
            <a:r>
              <a:rPr lang="en-US"/>
              <a:t>suitable for discovering faults and enhances tests</a:t>
            </a:r>
          </a:p>
          <a:p>
            <a:pPr algn="just">
              <a:lnSpc>
                <a:spcPct val="152000"/>
              </a:lnSpc>
            </a:pPr>
            <a:r>
              <a:rPr lang="en-US"/>
              <a:t>Objects to be tested here are documents, eg:</a:t>
            </a:r>
          </a:p>
          <a:p>
            <a:pPr lvl="1" algn="just">
              <a:lnSpc>
                <a:spcPct val="152000"/>
              </a:lnSpc>
            </a:pPr>
            <a:r>
              <a:rPr lang="en-US"/>
              <a:t>Requirements specifications</a:t>
            </a:r>
          </a:p>
          <a:p>
            <a:pPr lvl="1" algn="just">
              <a:lnSpc>
                <a:spcPct val="152000"/>
              </a:lnSpc>
            </a:pPr>
            <a:r>
              <a:rPr lang="en-US"/>
              <a:t>Draft specifications</a:t>
            </a:r>
          </a:p>
          <a:p>
            <a:pPr lvl="1" algn="just">
              <a:lnSpc>
                <a:spcPct val="152000"/>
              </a:lnSpc>
            </a:pPr>
            <a:r>
              <a:rPr lang="en-US"/>
              <a:t>Program source code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Test Process</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p:cNvSpPr>
          <p:nvPr>
            <p:ph type="title"/>
          </p:nvPr>
        </p:nvSpPr>
        <p:spPr>
          <a:xfrm>
            <a:off x="152400" y="153988"/>
            <a:ext cx="8223250" cy="1141412"/>
          </a:xfrm>
          <a:noFill/>
          <a:ln/>
        </p:spPr>
        <p:txBody>
          <a:bodyPr/>
          <a:lstStyle/>
          <a:p>
            <a:r>
              <a:rPr lang="en-US"/>
              <a:t>Test specification</a:t>
            </a:r>
          </a:p>
        </p:txBody>
      </p:sp>
      <p:sp>
        <p:nvSpPr>
          <p:cNvPr id="288771" name="Rectangle 3"/>
          <p:cNvSpPr>
            <a:spLocks noGrp="1"/>
          </p:cNvSpPr>
          <p:nvPr>
            <p:ph type="body" idx="1"/>
          </p:nvPr>
        </p:nvSpPr>
        <p:spPr>
          <a:xfrm>
            <a:off x="387350" y="1066800"/>
            <a:ext cx="8375650" cy="4524375"/>
          </a:xfrm>
          <a:noFill/>
          <a:ln/>
        </p:spPr>
        <p:txBody>
          <a:bodyPr vert="horz" lIns="91440" tIns="45720" rIns="91440" bIns="45720" rtlCol="0" anchor="t">
            <a:normAutofit/>
          </a:bodyPr>
          <a:lstStyle/>
          <a:p>
            <a:pPr algn="just">
              <a:lnSpc>
                <a:spcPct val="132000"/>
              </a:lnSpc>
              <a:buFont typeface="Arial" pitchFamily="34" charset="0"/>
              <a:buNone/>
            </a:pPr>
            <a:endParaRPr lang="en-US">
              <a:latin typeface="Trebuchet MS" pitchFamily="34" charset="0"/>
            </a:endParaRPr>
          </a:p>
          <a:p>
            <a:pPr algn="just">
              <a:lnSpc>
                <a:spcPct val="132000"/>
              </a:lnSpc>
            </a:pPr>
            <a:r>
              <a:rPr lang="en-US"/>
              <a:t>Choice of test procedure depends on:</a:t>
            </a:r>
            <a:endParaRPr lang="en-US">
              <a:cs typeface="Calibri"/>
            </a:endParaRPr>
          </a:p>
          <a:p>
            <a:pPr lvl="1" algn="just">
              <a:lnSpc>
                <a:spcPct val="132000"/>
              </a:lnSpc>
            </a:pPr>
            <a:r>
              <a:rPr lang="en-US"/>
              <a:t>the risks to be covered</a:t>
            </a:r>
            <a:endParaRPr lang="en-US">
              <a:cs typeface="Calibri"/>
            </a:endParaRPr>
          </a:p>
          <a:p>
            <a:pPr lvl="1" algn="just">
              <a:lnSpc>
                <a:spcPct val="132000"/>
              </a:lnSpc>
            </a:pPr>
            <a:r>
              <a:rPr lang="en-US"/>
              <a:t>The</a:t>
            </a:r>
            <a:endParaRPr lang="en-US">
              <a:cs typeface="Calibri"/>
            </a:endParaRPr>
          </a:p>
          <a:p>
            <a:pPr lvl="1" algn="just">
              <a:lnSpc>
                <a:spcPct val="132000"/>
              </a:lnSpc>
            </a:pPr>
            <a:r>
              <a:rPr lang="en-US"/>
              <a:t> software to be tested</a:t>
            </a:r>
            <a:endParaRPr lang="en-US">
              <a:cs typeface="Calibri"/>
            </a:endParaRPr>
          </a:p>
          <a:p>
            <a:pPr lvl="1" algn="just">
              <a:lnSpc>
                <a:spcPct val="132000"/>
              </a:lnSpc>
            </a:pPr>
            <a:r>
              <a:rPr lang="en-US"/>
              <a:t>The documentation available</a:t>
            </a:r>
            <a:endParaRPr lang="en-US">
              <a:cs typeface="Calibri"/>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a:xfrm>
            <a:off x="152400" y="153988"/>
            <a:ext cx="8223250" cy="1141412"/>
          </a:xfrm>
          <a:noFill/>
          <a:ln/>
        </p:spPr>
        <p:txBody>
          <a:bodyPr/>
          <a:lstStyle/>
          <a:p>
            <a:r>
              <a:rPr lang="en-US"/>
              <a:t>Phases of test specification</a:t>
            </a:r>
          </a:p>
        </p:txBody>
      </p:sp>
      <p:sp>
        <p:nvSpPr>
          <p:cNvPr id="290819" name="Rectangle 3"/>
          <p:cNvSpPr>
            <a:spLocks noGrp="1"/>
          </p:cNvSpPr>
          <p:nvPr>
            <p:ph type="body" idx="1"/>
          </p:nvPr>
        </p:nvSpPr>
        <p:spPr>
          <a:xfrm>
            <a:off x="457200" y="1143000"/>
            <a:ext cx="8223250" cy="4524375"/>
          </a:xfrm>
          <a:noFill/>
          <a:ln/>
        </p:spPr>
        <p:txBody>
          <a:bodyPr/>
          <a:lstStyle/>
          <a:p>
            <a:pPr>
              <a:lnSpc>
                <a:spcPct val="132000"/>
              </a:lnSpc>
            </a:pPr>
            <a:endParaRPr lang="en-US">
              <a:latin typeface="Trebuchet MS" pitchFamily="34" charset="0"/>
            </a:endParaRPr>
          </a:p>
          <a:p>
            <a:pPr>
              <a:lnSpc>
                <a:spcPct val="132000"/>
              </a:lnSpc>
            </a:pPr>
            <a:r>
              <a:rPr lang="en-US"/>
              <a:t>Test case investigation</a:t>
            </a:r>
          </a:p>
          <a:p>
            <a:pPr>
              <a:lnSpc>
                <a:spcPct val="132000"/>
              </a:lnSpc>
            </a:pPr>
            <a:r>
              <a:rPr lang="en-US"/>
              <a:t>Test data creation</a:t>
            </a:r>
          </a:p>
          <a:p>
            <a:pPr>
              <a:lnSpc>
                <a:spcPct val="132000"/>
              </a:lnSpc>
            </a:pPr>
            <a:r>
              <a:rPr lang="en-US"/>
              <a:t>Test script creation</a:t>
            </a:r>
          </a:p>
          <a:p>
            <a:pPr>
              <a:lnSpc>
                <a:spcPct val="132000"/>
              </a:lnSpc>
              <a:buFont typeface="Arial" pitchFamily="34" charset="0"/>
              <a:buNone/>
            </a:pPr>
            <a:endParaRPr lang="en-US"/>
          </a:p>
        </p:txBody>
      </p:sp>
      <p:sp>
        <p:nvSpPr>
          <p:cNvPr id="290820" name="Text Box 4"/>
          <p:cNvSpPr txBox="1">
            <a:spLocks noChangeArrowheads="1"/>
          </p:cNvSpPr>
          <p:nvPr/>
        </p:nvSpPr>
        <p:spPr bwMode="auto">
          <a:xfrm>
            <a:off x="8220075" y="6096000"/>
            <a:ext cx="847725"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body" idx="1"/>
          </p:nvPr>
        </p:nvSpPr>
        <p:spPr>
          <a:xfrm>
            <a:off x="304800" y="1143000"/>
            <a:ext cx="8534400" cy="4876800"/>
          </a:xfrm>
          <a:noFill/>
          <a:ln/>
        </p:spPr>
        <p:txBody>
          <a:bodyPr/>
          <a:lstStyle/>
          <a:p>
            <a:pPr algn="just">
              <a:lnSpc>
                <a:spcPct val="122000"/>
              </a:lnSpc>
            </a:pPr>
            <a:endParaRPr lang="en-US">
              <a:latin typeface="Trebuchet MS" pitchFamily="34" charset="0"/>
            </a:endParaRPr>
          </a:p>
          <a:p>
            <a:pPr algn="just">
              <a:lnSpc>
                <a:spcPct val="122000"/>
              </a:lnSpc>
            </a:pPr>
            <a:r>
              <a:rPr lang="en-US"/>
              <a:t>In test planning, the test objects are identified</a:t>
            </a:r>
          </a:p>
          <a:p>
            <a:pPr algn="just">
              <a:lnSpc>
                <a:spcPct val="122000"/>
              </a:lnSpc>
            </a:pPr>
            <a:r>
              <a:rPr lang="en-US"/>
              <a:t>In test case investigation, the test cases for these </a:t>
            </a:r>
            <a:br>
              <a:rPr lang="en-US"/>
            </a:br>
            <a:r>
              <a:rPr lang="en-US"/>
              <a:t>objects are created and described in fine detail</a:t>
            </a:r>
          </a:p>
          <a:p>
            <a:pPr algn="just">
              <a:lnSpc>
                <a:spcPct val="122000"/>
              </a:lnSpc>
            </a:pPr>
            <a:r>
              <a:rPr lang="en-US"/>
              <a:t>Test data substantiates the test cases</a:t>
            </a:r>
          </a:p>
          <a:p>
            <a:pPr algn="just">
              <a:lnSpc>
                <a:spcPct val="122000"/>
              </a:lnSpc>
            </a:pPr>
            <a:r>
              <a:rPr lang="en-US"/>
              <a:t>Test scripts make the test cases executable</a:t>
            </a:r>
          </a:p>
        </p:txBody>
      </p:sp>
      <p:sp>
        <p:nvSpPr>
          <p:cNvPr id="292867" name="Rectangle 3"/>
          <p:cNvSpPr>
            <a:spLocks noGrp="1"/>
          </p:cNvSpPr>
          <p:nvPr>
            <p:ph type="title"/>
          </p:nvPr>
        </p:nvSpPr>
        <p:spPr>
          <a:xfrm>
            <a:off x="152400" y="0"/>
            <a:ext cx="8223250" cy="760413"/>
          </a:xfrm>
          <a:noFill/>
          <a:ln/>
        </p:spPr>
        <p:txBody>
          <a:bodyPr>
            <a:normAutofit fontScale="90000"/>
          </a:bodyPr>
          <a:lstStyle/>
          <a:p>
            <a:r>
              <a:rPr lang="en-US"/>
              <a:t>Phases of test specification</a:t>
            </a:r>
          </a:p>
        </p:txBody>
      </p:sp>
      <p:sp>
        <p:nvSpPr>
          <p:cNvPr id="292868" name="Text Box 4"/>
          <p:cNvSpPr txBox="1">
            <a:spLocks noChangeArrowheads="1"/>
          </p:cNvSpPr>
          <p:nvPr/>
        </p:nvSpPr>
        <p:spPr bwMode="auto">
          <a:xfrm>
            <a:off x="152400" y="609600"/>
            <a:ext cx="10668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t>Cont…</a:t>
            </a:r>
          </a:p>
        </p:txBody>
      </p:sp>
      <p:sp>
        <p:nvSpPr>
          <p:cNvPr id="292869" name="Text Box 5"/>
          <p:cNvSpPr txBox="1">
            <a:spLocks noChangeArrowheads="1"/>
          </p:cNvSpPr>
          <p:nvPr/>
        </p:nvSpPr>
        <p:spPr bwMode="auto">
          <a:xfrm>
            <a:off x="8220075" y="6096000"/>
            <a:ext cx="847725"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p:cNvSpPr>
          <p:nvPr>
            <p:ph type="body" idx="1"/>
          </p:nvPr>
        </p:nvSpPr>
        <p:spPr>
          <a:xfrm>
            <a:off x="228600" y="1066800"/>
            <a:ext cx="8686800" cy="5181600"/>
          </a:xfrm>
          <a:noFill/>
          <a:ln/>
        </p:spPr>
        <p:txBody>
          <a:bodyPr>
            <a:normAutofit fontScale="92500" lnSpcReduction="10000"/>
          </a:bodyPr>
          <a:lstStyle/>
          <a:p>
            <a:pPr algn="just">
              <a:lnSpc>
                <a:spcPct val="132000"/>
              </a:lnSpc>
            </a:pPr>
            <a:endParaRPr lang="en-US" sz="1900">
              <a:latin typeface="Trebuchet MS" pitchFamily="34" charset="0"/>
            </a:endParaRPr>
          </a:p>
          <a:p>
            <a:pPr algn="just">
              <a:lnSpc>
                <a:spcPct val="132000"/>
              </a:lnSpc>
            </a:pPr>
            <a:r>
              <a:rPr lang="en-US"/>
              <a:t>Criteria for prioritization and risk evaluation, as in </a:t>
            </a:r>
            <a:br>
              <a:rPr lang="en-US"/>
            </a:br>
            <a:r>
              <a:rPr lang="en-US"/>
              <a:t>the risk analysis and the test outline can be used </a:t>
            </a:r>
            <a:br>
              <a:rPr lang="en-US"/>
            </a:br>
            <a:r>
              <a:rPr lang="en-US"/>
              <a:t>for test case drafting</a:t>
            </a:r>
          </a:p>
          <a:p>
            <a:pPr algn="just">
              <a:lnSpc>
                <a:spcPct val="132000"/>
              </a:lnSpc>
            </a:pPr>
            <a:r>
              <a:rPr lang="en-US"/>
              <a:t>Test specification techniques can be implemented for all test steps</a:t>
            </a:r>
          </a:p>
          <a:p>
            <a:pPr algn="just">
              <a:lnSpc>
                <a:spcPct val="132000"/>
              </a:lnSpc>
            </a:pPr>
            <a:r>
              <a:rPr lang="en-US"/>
              <a:t>In acceptance testing, test cases can be extracted, </a:t>
            </a:r>
            <a:br>
              <a:rPr lang="en-US"/>
            </a:br>
            <a:r>
              <a:rPr lang="en-US"/>
              <a:t>eg. from the analysis of the business process or use cases</a:t>
            </a:r>
          </a:p>
          <a:p>
            <a:pPr algn="just">
              <a:lnSpc>
                <a:spcPct val="132000"/>
              </a:lnSpc>
            </a:pPr>
            <a:endParaRPr lang="en-US"/>
          </a:p>
        </p:txBody>
      </p:sp>
      <p:sp>
        <p:nvSpPr>
          <p:cNvPr id="294915" name="Rectangle 3"/>
          <p:cNvSpPr>
            <a:spLocks noGrp="1"/>
          </p:cNvSpPr>
          <p:nvPr>
            <p:ph type="title"/>
          </p:nvPr>
        </p:nvSpPr>
        <p:spPr>
          <a:xfrm>
            <a:off x="152400" y="0"/>
            <a:ext cx="8223250" cy="608013"/>
          </a:xfrm>
          <a:noFill/>
          <a:ln/>
        </p:spPr>
        <p:txBody>
          <a:bodyPr>
            <a:normAutofit fontScale="90000"/>
          </a:bodyPr>
          <a:lstStyle/>
          <a:p>
            <a:r>
              <a:rPr lang="en-US"/>
              <a:t>Phases of test specification</a:t>
            </a:r>
          </a:p>
        </p:txBody>
      </p:sp>
      <p:sp>
        <p:nvSpPr>
          <p:cNvPr id="294916" name="Text Box 4"/>
          <p:cNvSpPr txBox="1">
            <a:spLocks noChangeArrowheads="1"/>
          </p:cNvSpPr>
          <p:nvPr/>
        </p:nvSpPr>
        <p:spPr bwMode="auto">
          <a:xfrm>
            <a:off x="152400" y="533400"/>
            <a:ext cx="10668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solidFill>
                  <a:schemeClr val="bg2"/>
                </a:solidFill>
              </a:rPr>
              <a:t> </a:t>
            </a:r>
            <a:r>
              <a:rPr lang="en-US" b="1"/>
              <a:t>Cont…</a:t>
            </a:r>
            <a:endParaRPr lang="en-US" b="1">
              <a:solidFill>
                <a:schemeClr val="bg2"/>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p:cNvSpPr>
          <p:nvPr>
            <p:ph type="title"/>
          </p:nvPr>
        </p:nvSpPr>
        <p:spPr>
          <a:xfrm>
            <a:off x="152400" y="153988"/>
            <a:ext cx="8223250" cy="912812"/>
          </a:xfrm>
          <a:noFill/>
          <a:ln/>
        </p:spPr>
        <p:txBody>
          <a:bodyPr/>
          <a:lstStyle/>
          <a:p>
            <a:r>
              <a:rPr lang="en-US"/>
              <a:t>Test case description</a:t>
            </a:r>
          </a:p>
        </p:txBody>
      </p:sp>
      <p:sp>
        <p:nvSpPr>
          <p:cNvPr id="296963" name="Rectangle 3"/>
          <p:cNvSpPr>
            <a:spLocks noGrp="1"/>
          </p:cNvSpPr>
          <p:nvPr>
            <p:ph type="body" idx="1"/>
          </p:nvPr>
        </p:nvSpPr>
        <p:spPr>
          <a:xfrm>
            <a:off x="381000" y="1143000"/>
            <a:ext cx="8382000" cy="4876800"/>
          </a:xfrm>
          <a:noFill/>
          <a:ln/>
        </p:spPr>
        <p:txBody>
          <a:bodyPr/>
          <a:lstStyle/>
          <a:p>
            <a:pPr algn="just">
              <a:lnSpc>
                <a:spcPct val="122000"/>
              </a:lnSpc>
            </a:pPr>
            <a:endParaRPr lang="en-US">
              <a:latin typeface="Trebuchet MS" pitchFamily="34" charset="0"/>
            </a:endParaRPr>
          </a:p>
          <a:p>
            <a:pPr algn="just">
              <a:lnSpc>
                <a:spcPct val="122000"/>
              </a:lnSpc>
            </a:pPr>
            <a:r>
              <a:rPr lang="en-US"/>
              <a:t>Test inputs</a:t>
            </a:r>
          </a:p>
          <a:p>
            <a:pPr algn="just">
              <a:lnSpc>
                <a:spcPct val="122000"/>
              </a:lnSpc>
            </a:pPr>
            <a:r>
              <a:rPr lang="en-US"/>
              <a:t>Preconditions (system condition, database condition)</a:t>
            </a:r>
          </a:p>
          <a:p>
            <a:pPr algn="just">
              <a:lnSpc>
                <a:spcPct val="122000"/>
              </a:lnSpc>
            </a:pPr>
            <a:r>
              <a:rPr lang="en-US"/>
              <a:t>Functions to be tested (aim of the test case)</a:t>
            </a:r>
          </a:p>
          <a:p>
            <a:pPr algn="just">
              <a:lnSpc>
                <a:spcPct val="122000"/>
              </a:lnSpc>
            </a:pPr>
            <a:r>
              <a:rPr lang="en-US"/>
              <a:t>Final conditions (expected results)</a:t>
            </a:r>
          </a:p>
          <a:p>
            <a:pPr algn="just">
              <a:lnSpc>
                <a:spcPct val="122000"/>
              </a:lnSpc>
            </a:pPr>
            <a:r>
              <a:rPr lang="en-US"/>
              <a:t>Outputs (eg. error messages)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p:cNvSpPr>
          <p:nvPr>
            <p:ph type="title"/>
          </p:nvPr>
        </p:nvSpPr>
        <p:spPr>
          <a:xfrm>
            <a:off x="152400" y="153988"/>
            <a:ext cx="8686800" cy="1141412"/>
          </a:xfrm>
          <a:noFill/>
          <a:ln/>
        </p:spPr>
        <p:txBody>
          <a:bodyPr/>
          <a:lstStyle/>
          <a:p>
            <a:r>
              <a:rPr lang="en-US"/>
              <a:t>Non-functional quality attributes</a:t>
            </a:r>
          </a:p>
        </p:txBody>
      </p:sp>
      <p:sp>
        <p:nvSpPr>
          <p:cNvPr id="299011" name="Rectangle 3"/>
          <p:cNvSpPr>
            <a:spLocks noGrp="1"/>
          </p:cNvSpPr>
          <p:nvPr>
            <p:ph type="body" idx="1"/>
          </p:nvPr>
        </p:nvSpPr>
        <p:spPr>
          <a:xfrm>
            <a:off x="457200" y="1143000"/>
            <a:ext cx="8223250" cy="5181600"/>
          </a:xfrm>
          <a:noFill/>
          <a:ln/>
        </p:spPr>
        <p:txBody>
          <a:bodyPr/>
          <a:lstStyle/>
          <a:p>
            <a:pPr marL="0" indent="0" algn="just">
              <a:lnSpc>
                <a:spcPct val="92000"/>
              </a:lnSpc>
              <a:buFont typeface="Arial" pitchFamily="34" charset="0"/>
              <a:buNone/>
            </a:pPr>
            <a:endParaRPr lang="en-US" sz="1100">
              <a:latin typeface="Trebuchet MS" pitchFamily="34" charset="0"/>
            </a:endParaRPr>
          </a:p>
          <a:p>
            <a:pPr marL="0" indent="0" algn="just">
              <a:lnSpc>
                <a:spcPct val="130000"/>
              </a:lnSpc>
              <a:buFont typeface="Arial" pitchFamily="34" charset="0"/>
              <a:buNone/>
            </a:pPr>
            <a:r>
              <a:rPr lang="en-US" sz="1800"/>
              <a:t>Non-functional quality attributes should be documented and prioritised in the software specification</a:t>
            </a:r>
          </a:p>
          <a:p>
            <a:pPr marL="568325" lvl="1" indent="-334963" algn="just">
              <a:lnSpc>
                <a:spcPct val="130000"/>
              </a:lnSpc>
              <a:buFontTx/>
              <a:buChar char="•"/>
            </a:pPr>
            <a:r>
              <a:rPr lang="en-US" sz="1600"/>
              <a:t>Reliability</a:t>
            </a:r>
          </a:p>
          <a:p>
            <a:pPr marL="568325" lvl="1" indent="-334963" algn="just">
              <a:lnSpc>
                <a:spcPct val="130000"/>
              </a:lnSpc>
              <a:buFontTx/>
              <a:buChar char="•"/>
            </a:pPr>
            <a:r>
              <a:rPr lang="en-US" sz="1600"/>
              <a:t>Efficiency(consumption and time)</a:t>
            </a:r>
          </a:p>
          <a:p>
            <a:pPr marL="568325" lvl="1" indent="-334963" algn="just">
              <a:lnSpc>
                <a:spcPct val="130000"/>
              </a:lnSpc>
              <a:buFontTx/>
              <a:buChar char="•"/>
            </a:pPr>
            <a:r>
              <a:rPr lang="en-US" sz="1600"/>
              <a:t>Usability</a:t>
            </a:r>
          </a:p>
          <a:p>
            <a:pPr marL="568325" lvl="1" indent="-334963" algn="just">
              <a:lnSpc>
                <a:spcPct val="130000"/>
              </a:lnSpc>
              <a:buFontTx/>
              <a:buChar char="•"/>
            </a:pPr>
            <a:r>
              <a:rPr lang="en-US" sz="1600"/>
              <a:t>Changeability</a:t>
            </a:r>
          </a:p>
          <a:p>
            <a:pPr marL="568325" lvl="1" indent="-334963" algn="just">
              <a:lnSpc>
                <a:spcPct val="130000"/>
              </a:lnSpc>
              <a:buFontTx/>
              <a:buChar char="•"/>
            </a:pPr>
            <a:r>
              <a:rPr lang="en-US" sz="1600"/>
              <a:t>Transferability(portability)</a:t>
            </a:r>
          </a:p>
          <a:p>
            <a:pPr marL="0" indent="0" algn="just">
              <a:lnSpc>
                <a:spcPct val="130000"/>
              </a:lnSpc>
              <a:buFont typeface="Arial" pitchFamily="34" charset="0"/>
              <a:buNone/>
            </a:pPr>
            <a:r>
              <a:rPr lang="en-US" sz="1800"/>
              <a:t>Plus attributes of lesser importance e.g:</a:t>
            </a:r>
          </a:p>
          <a:p>
            <a:pPr marL="568325" lvl="1" indent="-334963" algn="just">
              <a:lnSpc>
                <a:spcPct val="130000"/>
              </a:lnSpc>
              <a:buFontTx/>
              <a:buChar char="•"/>
            </a:pPr>
            <a:r>
              <a:rPr lang="en-US" sz="1600"/>
              <a:t>Instalability</a:t>
            </a:r>
          </a:p>
          <a:p>
            <a:pPr marL="568325" lvl="1" indent="-334963" algn="just">
              <a:lnSpc>
                <a:spcPct val="130000"/>
              </a:lnSpc>
              <a:buFontTx/>
              <a:buChar char="•"/>
            </a:pPr>
            <a:r>
              <a:rPr lang="en-US" sz="1600"/>
              <a:t>Interoperability</a:t>
            </a:r>
          </a:p>
          <a:p>
            <a:pPr marL="568325" lvl="1" indent="-334963" algn="just">
              <a:lnSpc>
                <a:spcPct val="130000"/>
              </a:lnSpc>
              <a:buFontTx/>
              <a:buChar char="•"/>
            </a:pPr>
            <a:r>
              <a:rPr lang="en-US" sz="1600"/>
              <a:t>Conformance</a:t>
            </a:r>
          </a:p>
          <a:p>
            <a:pPr marL="568325" lvl="1" indent="-334963" algn="just">
              <a:lnSpc>
                <a:spcPct val="130000"/>
              </a:lnSpc>
              <a:buFontTx/>
              <a:buChar char="•"/>
            </a:pPr>
            <a:r>
              <a:rPr lang="en-US" sz="1600"/>
              <a:t>Safety</a:t>
            </a:r>
          </a:p>
          <a:p>
            <a:pPr marL="568325" lvl="1" indent="-334963" algn="just">
              <a:lnSpc>
                <a:spcPct val="130000"/>
              </a:lnSpc>
              <a:buFontTx/>
              <a:buChar char="•"/>
            </a:pPr>
            <a:r>
              <a:rPr lang="en-US" sz="1600"/>
              <a:t>Recoverability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a:xfrm>
            <a:off x="152400" y="153988"/>
            <a:ext cx="8223250" cy="1141412"/>
          </a:xfrm>
          <a:noFill/>
          <a:ln/>
        </p:spPr>
        <p:txBody>
          <a:bodyPr/>
          <a:lstStyle/>
          <a:p>
            <a:r>
              <a:rPr lang="en-US"/>
              <a:t>Test Scripts</a:t>
            </a:r>
          </a:p>
        </p:txBody>
      </p:sp>
      <p:sp>
        <p:nvSpPr>
          <p:cNvPr id="301059" name="Rectangle 3"/>
          <p:cNvSpPr>
            <a:spLocks noGrp="1"/>
          </p:cNvSpPr>
          <p:nvPr>
            <p:ph type="body" idx="1"/>
          </p:nvPr>
        </p:nvSpPr>
        <p:spPr>
          <a:xfrm>
            <a:off x="304800" y="1371600"/>
            <a:ext cx="8534400" cy="5181600"/>
          </a:xfrm>
          <a:noFill/>
          <a:ln/>
        </p:spPr>
        <p:txBody>
          <a:bodyPr>
            <a:normAutofit fontScale="77500" lnSpcReduction="20000"/>
          </a:bodyPr>
          <a:lstStyle/>
          <a:p>
            <a:pPr marL="228600" indent="-228600" algn="just">
              <a:lnSpc>
                <a:spcPct val="92000"/>
              </a:lnSpc>
            </a:pPr>
            <a:endParaRPr lang="en-US" sz="1700">
              <a:latin typeface="Trebuchet MS" pitchFamily="34" charset="0"/>
            </a:endParaRPr>
          </a:p>
          <a:p>
            <a:pPr marL="228600" indent="-228600" algn="just">
              <a:lnSpc>
                <a:spcPct val="130000"/>
              </a:lnSpc>
            </a:pPr>
            <a:r>
              <a:rPr lang="en-US"/>
              <a:t>Test scripts are an on-line entry of test cases in </a:t>
            </a:r>
            <a:br>
              <a:rPr lang="en-US"/>
            </a:br>
            <a:r>
              <a:rPr lang="en-US"/>
              <a:t>which the sequence of entering test cases and the </a:t>
            </a:r>
            <a:br>
              <a:rPr lang="en-US"/>
            </a:br>
            <a:r>
              <a:rPr lang="en-US"/>
              <a:t>structure of the on-line entry system must be validated, </a:t>
            </a:r>
            <a:br>
              <a:rPr lang="en-US"/>
            </a:br>
            <a:r>
              <a:rPr lang="en-US"/>
              <a:t>in addition to the expected results from a single test case</a:t>
            </a:r>
          </a:p>
          <a:p>
            <a:pPr marL="228600" indent="-228600" algn="just">
              <a:lnSpc>
                <a:spcPct val="130000"/>
              </a:lnSpc>
            </a:pPr>
            <a:r>
              <a:rPr lang="en-US"/>
              <a:t>The following tasks are needed to develop, use, and </a:t>
            </a:r>
            <a:br>
              <a:rPr lang="en-US"/>
            </a:br>
            <a:r>
              <a:rPr lang="en-US"/>
              <a:t>maintain test scripts:</a:t>
            </a:r>
          </a:p>
          <a:p>
            <a:pPr marL="793750" lvl="1" indent="-336550" algn="just">
              <a:lnSpc>
                <a:spcPct val="130000"/>
              </a:lnSpc>
              <a:buClr>
                <a:schemeClr val="tx1"/>
              </a:buClr>
            </a:pPr>
            <a:r>
              <a:rPr lang="en-US"/>
              <a:t>Determine testing levels</a:t>
            </a:r>
          </a:p>
          <a:p>
            <a:pPr marL="793750" lvl="1" indent="-336550" algn="just">
              <a:lnSpc>
                <a:spcPct val="130000"/>
              </a:lnSpc>
              <a:buClr>
                <a:schemeClr val="tx1"/>
              </a:buClr>
            </a:pPr>
            <a:r>
              <a:rPr lang="en-US"/>
              <a:t>Develop the scripts</a:t>
            </a:r>
          </a:p>
          <a:p>
            <a:pPr marL="793750" lvl="1" indent="-336550" algn="just">
              <a:lnSpc>
                <a:spcPct val="130000"/>
              </a:lnSpc>
              <a:buClr>
                <a:schemeClr val="tx1"/>
              </a:buClr>
            </a:pPr>
            <a:r>
              <a:rPr lang="en-US"/>
              <a:t>Execute the scripts</a:t>
            </a:r>
          </a:p>
          <a:p>
            <a:pPr marL="793750" lvl="1" indent="-336550" algn="just">
              <a:lnSpc>
                <a:spcPct val="130000"/>
              </a:lnSpc>
              <a:buClr>
                <a:schemeClr val="tx1"/>
              </a:buClr>
            </a:pPr>
            <a:r>
              <a:rPr lang="en-US"/>
              <a:t>Analyze the results</a:t>
            </a:r>
          </a:p>
          <a:p>
            <a:pPr marL="793750" lvl="1" indent="-336550" algn="just">
              <a:lnSpc>
                <a:spcPct val="130000"/>
              </a:lnSpc>
              <a:buClr>
                <a:schemeClr val="tx1"/>
              </a:buClr>
            </a:pPr>
            <a:r>
              <a:rPr lang="en-US"/>
              <a:t>Maintain the scripts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a:xfrm>
            <a:off x="152400" y="153988"/>
            <a:ext cx="8223250" cy="1141412"/>
          </a:xfrm>
          <a:noFill/>
          <a:ln/>
        </p:spPr>
        <p:txBody>
          <a:bodyPr/>
          <a:lstStyle/>
          <a:p>
            <a:r>
              <a:rPr lang="en-US"/>
              <a:t>Determine test levels</a:t>
            </a:r>
          </a:p>
        </p:txBody>
      </p:sp>
      <p:sp>
        <p:nvSpPr>
          <p:cNvPr id="303107" name="Rectangle 3"/>
          <p:cNvSpPr>
            <a:spLocks noGrp="1"/>
          </p:cNvSpPr>
          <p:nvPr>
            <p:ph type="body" idx="1"/>
          </p:nvPr>
        </p:nvSpPr>
        <p:spPr>
          <a:xfrm>
            <a:off x="381000" y="1219200"/>
            <a:ext cx="8382000" cy="5410200"/>
          </a:xfrm>
          <a:noFill/>
          <a:ln/>
        </p:spPr>
        <p:txBody>
          <a:bodyPr>
            <a:normAutofit fontScale="77500" lnSpcReduction="20000"/>
          </a:bodyPr>
          <a:lstStyle/>
          <a:p>
            <a:pPr algn="just">
              <a:lnSpc>
                <a:spcPct val="102000"/>
              </a:lnSpc>
            </a:pPr>
            <a:endParaRPr lang="en-US" sz="1600" i="1">
              <a:latin typeface="Trebuchet MS" pitchFamily="34" charset="0"/>
            </a:endParaRPr>
          </a:p>
          <a:p>
            <a:pPr algn="just">
              <a:lnSpc>
                <a:spcPct val="102000"/>
              </a:lnSpc>
            </a:pPr>
            <a:r>
              <a:rPr lang="en-US" b="1" i="1"/>
              <a:t>Unit Scripting</a:t>
            </a:r>
            <a:r>
              <a:rPr lang="en-US" i="1"/>
              <a:t> </a:t>
            </a:r>
            <a:r>
              <a:rPr lang="en-US"/>
              <a:t>– Develop a script to test a specific unit or module</a:t>
            </a:r>
          </a:p>
          <a:p>
            <a:pPr algn="just">
              <a:lnSpc>
                <a:spcPct val="102000"/>
              </a:lnSpc>
            </a:pPr>
            <a:r>
              <a:rPr lang="en-US" b="1" i="1"/>
              <a:t>Pseudo-concurrency Scripting</a:t>
            </a:r>
            <a:r>
              <a:rPr lang="en-US" i="1"/>
              <a:t> </a:t>
            </a:r>
            <a:r>
              <a:rPr lang="en-US"/>
              <a:t>– Develop scripts to test </a:t>
            </a:r>
            <a:br>
              <a:rPr lang="en-US"/>
            </a:br>
            <a:r>
              <a:rPr lang="en-US"/>
              <a:t>when there are two or more users accessing the </a:t>
            </a:r>
            <a:br>
              <a:rPr lang="en-US"/>
            </a:br>
            <a:r>
              <a:rPr lang="en-US"/>
              <a:t>same file at the same time</a:t>
            </a:r>
          </a:p>
          <a:p>
            <a:pPr algn="just">
              <a:lnSpc>
                <a:spcPct val="102000"/>
              </a:lnSpc>
            </a:pPr>
            <a:r>
              <a:rPr lang="en-US" b="1" i="1"/>
              <a:t>Integration Scripting</a:t>
            </a:r>
            <a:r>
              <a:rPr lang="en-US" i="1"/>
              <a:t> </a:t>
            </a:r>
            <a:r>
              <a:rPr lang="en-US"/>
              <a:t>– Determine that various modules can </a:t>
            </a:r>
            <a:br>
              <a:rPr lang="en-US"/>
            </a:br>
            <a:r>
              <a:rPr lang="en-US"/>
              <a:t>be properly linked.</a:t>
            </a:r>
          </a:p>
          <a:p>
            <a:pPr algn="just">
              <a:lnSpc>
                <a:spcPct val="102000"/>
              </a:lnSpc>
            </a:pPr>
            <a:r>
              <a:rPr lang="en-US" b="1" i="1"/>
              <a:t>Regression Scripting</a:t>
            </a:r>
            <a:r>
              <a:rPr lang="en-US" i="1"/>
              <a:t> </a:t>
            </a:r>
            <a:r>
              <a:rPr lang="en-US"/>
              <a:t>– Determine that the unchanged portions </a:t>
            </a:r>
            <a:br>
              <a:rPr lang="en-US"/>
            </a:br>
            <a:r>
              <a:rPr lang="en-US"/>
              <a:t>of systems remain unchanged when the system </a:t>
            </a:r>
            <a:br>
              <a:rPr lang="en-US"/>
            </a:br>
            <a:r>
              <a:rPr lang="en-US"/>
              <a:t>is changed</a:t>
            </a:r>
          </a:p>
          <a:p>
            <a:pPr algn="just">
              <a:lnSpc>
                <a:spcPct val="102000"/>
              </a:lnSpc>
            </a:pPr>
            <a:r>
              <a:rPr lang="en-US" b="1" i="1"/>
              <a:t>Stress and Performance Scripting</a:t>
            </a:r>
            <a:r>
              <a:rPr lang="en-US" i="1"/>
              <a:t> - </a:t>
            </a:r>
            <a:r>
              <a:rPr lang="en-US"/>
              <a:t>Determine whether the </a:t>
            </a:r>
            <a:br>
              <a:rPr lang="en-US"/>
            </a:br>
            <a:r>
              <a:rPr lang="en-US"/>
              <a:t>system will perform correctly when it is stressed </a:t>
            </a:r>
            <a:br>
              <a:rPr lang="en-US"/>
            </a:br>
            <a:r>
              <a:rPr lang="en-US"/>
              <a:t>to its capacity</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a:xfrm>
            <a:off x="152400" y="153988"/>
            <a:ext cx="8223250" cy="1141412"/>
          </a:xfrm>
          <a:noFill/>
          <a:ln/>
        </p:spPr>
        <p:txBody>
          <a:bodyPr/>
          <a:lstStyle/>
          <a:p>
            <a:r>
              <a:rPr lang="en-US"/>
              <a:t>Develop the Scripts</a:t>
            </a:r>
          </a:p>
        </p:txBody>
      </p:sp>
      <p:sp>
        <p:nvSpPr>
          <p:cNvPr id="305155" name="Rectangle 3"/>
          <p:cNvSpPr>
            <a:spLocks noGrp="1"/>
          </p:cNvSpPr>
          <p:nvPr>
            <p:ph type="body" idx="1"/>
          </p:nvPr>
        </p:nvSpPr>
        <p:spPr>
          <a:xfrm>
            <a:off x="266700" y="1066800"/>
            <a:ext cx="8610600" cy="5105400"/>
          </a:xfrm>
          <a:noFill/>
          <a:ln/>
        </p:spPr>
        <p:txBody>
          <a:bodyPr>
            <a:normAutofit fontScale="85000" lnSpcReduction="20000"/>
          </a:bodyPr>
          <a:lstStyle/>
          <a:p>
            <a:pPr algn="just">
              <a:lnSpc>
                <a:spcPct val="132000"/>
              </a:lnSpc>
            </a:pPr>
            <a:endParaRPr lang="en-US" sz="1800">
              <a:latin typeface="Trebuchet MS" pitchFamily="34" charset="0"/>
            </a:endParaRPr>
          </a:p>
          <a:p>
            <a:pPr algn="just">
              <a:lnSpc>
                <a:spcPct val="132000"/>
              </a:lnSpc>
            </a:pPr>
            <a:r>
              <a:rPr lang="en-US"/>
              <a:t>This task is normally done using the capture and playback tool</a:t>
            </a:r>
          </a:p>
          <a:p>
            <a:pPr algn="just">
              <a:lnSpc>
                <a:spcPct val="132000"/>
              </a:lnSpc>
            </a:pPr>
            <a:r>
              <a:rPr lang="en-US"/>
              <a:t>The script is a complete series of related terminal actions</a:t>
            </a:r>
          </a:p>
          <a:p>
            <a:pPr algn="just">
              <a:lnSpc>
                <a:spcPct val="132000"/>
              </a:lnSpc>
            </a:pPr>
            <a:r>
              <a:rPr lang="en-US"/>
              <a:t> The development of a script involves a number of </a:t>
            </a:r>
            <a:br>
              <a:rPr lang="en-US"/>
            </a:br>
            <a:r>
              <a:rPr lang="en-US"/>
              <a:t>considerations, some are :</a:t>
            </a:r>
          </a:p>
          <a:p>
            <a:pPr lvl="1" algn="just">
              <a:lnSpc>
                <a:spcPct val="132000"/>
              </a:lnSpc>
            </a:pPr>
            <a:r>
              <a:rPr lang="en-US"/>
              <a:t>Script components</a:t>
            </a:r>
          </a:p>
          <a:p>
            <a:pPr lvl="1" algn="just">
              <a:lnSpc>
                <a:spcPct val="132000"/>
              </a:lnSpc>
            </a:pPr>
            <a:r>
              <a:rPr lang="en-US"/>
              <a:t>Programs to be tested</a:t>
            </a:r>
          </a:p>
          <a:p>
            <a:pPr lvl="1" algn="just">
              <a:lnSpc>
                <a:spcPct val="132000"/>
              </a:lnSpc>
            </a:pPr>
            <a:r>
              <a:rPr lang="en-US"/>
              <a:t>Files involved</a:t>
            </a:r>
          </a:p>
          <a:p>
            <a:pPr lvl="1" algn="just">
              <a:lnSpc>
                <a:spcPct val="132000"/>
              </a:lnSpc>
            </a:pPr>
            <a:r>
              <a:rPr lang="en-US"/>
              <a:t>Input</a:t>
            </a:r>
          </a:p>
          <a:p>
            <a:pPr lvl="1">
              <a:lnSpc>
                <a:spcPct val="132000"/>
              </a:lnSpc>
              <a:buFontTx/>
              <a:buChar char="•"/>
            </a:pPr>
            <a:endParaRPr lang="en-US"/>
          </a:p>
        </p:txBody>
      </p:sp>
      <p:sp>
        <p:nvSpPr>
          <p:cNvPr id="305156" name="Text Box 4"/>
          <p:cNvSpPr txBox="1">
            <a:spLocks noChangeArrowheads="1"/>
          </p:cNvSpPr>
          <p:nvPr/>
        </p:nvSpPr>
        <p:spPr bwMode="auto">
          <a:xfrm>
            <a:off x="8220075" y="6096000"/>
            <a:ext cx="847725"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latin typeface="Trebuchet MS" pitchFamily="34" charset="0"/>
              </a:rPr>
              <a:t>Cont…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p:cNvSpPr>
          <p:nvPr>
            <p:ph type="body" idx="1"/>
          </p:nvPr>
        </p:nvSpPr>
        <p:spPr>
          <a:xfrm>
            <a:off x="304800" y="1066800"/>
            <a:ext cx="8534400" cy="5257800"/>
          </a:xfrm>
          <a:noFill/>
          <a:ln/>
        </p:spPr>
        <p:txBody>
          <a:bodyPr>
            <a:normAutofit fontScale="92500" lnSpcReduction="20000"/>
          </a:bodyPr>
          <a:lstStyle/>
          <a:p>
            <a:pPr algn="just">
              <a:lnSpc>
                <a:spcPct val="112000"/>
              </a:lnSpc>
            </a:pPr>
            <a:endParaRPr lang="en-US" sz="1600">
              <a:latin typeface="Trebuchet MS" pitchFamily="34" charset="0"/>
            </a:endParaRPr>
          </a:p>
          <a:p>
            <a:pPr algn="just">
              <a:lnSpc>
                <a:spcPct val="112000"/>
              </a:lnSpc>
              <a:buFont typeface="Arial" pitchFamily="34" charset="0"/>
              <a:buNone/>
            </a:pPr>
            <a:r>
              <a:rPr lang="en-US"/>
              <a:t>The following are needed for script development:</a:t>
            </a:r>
          </a:p>
          <a:p>
            <a:pPr lvl="1" algn="just">
              <a:lnSpc>
                <a:spcPct val="112000"/>
              </a:lnSpc>
            </a:pPr>
            <a:r>
              <a:rPr lang="en-US" b="1"/>
              <a:t>Test Item</a:t>
            </a:r>
            <a:r>
              <a:rPr lang="en-US"/>
              <a:t> – a unique item identified of the test condition</a:t>
            </a:r>
          </a:p>
          <a:p>
            <a:pPr lvl="1" algn="just">
              <a:lnSpc>
                <a:spcPct val="112000"/>
              </a:lnSpc>
            </a:pPr>
            <a:r>
              <a:rPr lang="en-US" b="1"/>
              <a:t>Entered by</a:t>
            </a:r>
            <a:r>
              <a:rPr lang="en-US"/>
              <a:t> – Who will enter the script</a:t>
            </a:r>
          </a:p>
          <a:p>
            <a:pPr lvl="1" algn="just">
              <a:lnSpc>
                <a:spcPct val="112000"/>
              </a:lnSpc>
            </a:pPr>
            <a:r>
              <a:rPr lang="en-US" b="1"/>
              <a:t>Sequence</a:t>
            </a:r>
            <a:r>
              <a:rPr lang="en-US"/>
              <a:t> – The sequence in which the actions are to be entered.</a:t>
            </a:r>
          </a:p>
          <a:p>
            <a:pPr lvl="1" algn="just">
              <a:lnSpc>
                <a:spcPct val="112000"/>
              </a:lnSpc>
            </a:pPr>
            <a:r>
              <a:rPr lang="en-US" b="1"/>
              <a:t>Action</a:t>
            </a:r>
            <a:r>
              <a:rPr lang="en-US"/>
              <a:t> – The action or scripted item to be entered.</a:t>
            </a:r>
          </a:p>
          <a:p>
            <a:pPr lvl="1" algn="just">
              <a:lnSpc>
                <a:spcPct val="112000"/>
              </a:lnSpc>
            </a:pPr>
            <a:r>
              <a:rPr lang="en-US" b="1"/>
              <a:t>Expected Result</a:t>
            </a:r>
            <a:r>
              <a:rPr lang="en-US"/>
              <a:t> – The result expected from entering the action.</a:t>
            </a:r>
          </a:p>
          <a:p>
            <a:pPr lvl="1" algn="just">
              <a:lnSpc>
                <a:spcPct val="112000"/>
              </a:lnSpc>
            </a:pPr>
            <a:r>
              <a:rPr lang="en-US" b="1"/>
              <a:t>Operator Instructions</a:t>
            </a:r>
            <a:r>
              <a:rPr lang="en-US"/>
              <a:t> – What the operator is to do if the </a:t>
            </a:r>
            <a:br>
              <a:rPr lang="en-US"/>
            </a:br>
            <a:r>
              <a:rPr lang="en-US"/>
              <a:t>proper result is received, or if an improper result </a:t>
            </a:r>
            <a:br>
              <a:rPr lang="en-US"/>
            </a:br>
            <a:r>
              <a:rPr lang="en-US"/>
              <a:t>is returned</a:t>
            </a:r>
          </a:p>
          <a:p>
            <a:pPr algn="just">
              <a:lnSpc>
                <a:spcPct val="112000"/>
              </a:lnSpc>
            </a:pPr>
            <a:endParaRPr lang="en-US" sz="1800"/>
          </a:p>
        </p:txBody>
      </p:sp>
      <p:sp>
        <p:nvSpPr>
          <p:cNvPr id="307203" name="Text Box 3"/>
          <p:cNvSpPr txBox="1">
            <a:spLocks noChangeArrowheads="1"/>
          </p:cNvSpPr>
          <p:nvPr/>
        </p:nvSpPr>
        <p:spPr bwMode="auto">
          <a:xfrm>
            <a:off x="381000" y="609600"/>
            <a:ext cx="11430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solidFill>
                  <a:schemeClr val="bg2"/>
                </a:solidFill>
              </a:rPr>
              <a:t>Cont</a:t>
            </a:r>
            <a:r>
              <a:rPr lang="en-US" b="1">
                <a:solidFill>
                  <a:schemeClr val="bg2"/>
                </a:solidFill>
                <a:latin typeface="Trebuchet MS"/>
              </a:rPr>
              <a:t>…</a:t>
            </a:r>
            <a:endParaRPr lang="en-US" b="1">
              <a:solidFill>
                <a:schemeClr val="bg2"/>
              </a:solidFill>
            </a:endParaRPr>
          </a:p>
        </p:txBody>
      </p:sp>
      <p:sp>
        <p:nvSpPr>
          <p:cNvPr id="307204" name="Rectangle 4"/>
          <p:cNvSpPr>
            <a:spLocks noGrp="1"/>
          </p:cNvSpPr>
          <p:nvPr>
            <p:ph type="title"/>
          </p:nvPr>
        </p:nvSpPr>
        <p:spPr>
          <a:xfrm>
            <a:off x="152400" y="153988"/>
            <a:ext cx="8223250" cy="1141412"/>
          </a:xfrm>
          <a:noFill/>
          <a:ln/>
        </p:spPr>
        <p:txBody>
          <a:bodyPr/>
          <a:lstStyle/>
          <a:p>
            <a:r>
              <a:rPr lang="en-US"/>
              <a:t>Develop the Scripts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fontScale="92500" lnSpcReduction="20000"/>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a:t>Fundamental Test Process</a:t>
            </a:r>
          </a:p>
          <a:p>
            <a:pPr lvl="1"/>
            <a:r>
              <a:rPr lang="en-US"/>
              <a:t>Test Planning</a:t>
            </a:r>
          </a:p>
          <a:p>
            <a:pPr lvl="1"/>
            <a:r>
              <a:rPr lang="en-US"/>
              <a:t>Test Specification</a:t>
            </a:r>
          </a:p>
          <a:p>
            <a:pPr lvl="1"/>
            <a:r>
              <a:rPr lang="en-US"/>
              <a:t>Test Execution</a:t>
            </a:r>
          </a:p>
          <a:p>
            <a:pPr lvl="1"/>
            <a:r>
              <a:rPr lang="en-US"/>
              <a:t>Test Logging</a:t>
            </a:r>
          </a:p>
          <a:p>
            <a:pPr lvl="1"/>
            <a:r>
              <a:rPr lang="en-US"/>
              <a:t>Verification of Test Completion Criteria</a:t>
            </a:r>
          </a:p>
          <a:p>
            <a:pPr marL="800100" lvl="1" indent="-342900">
              <a:buFont typeface="Wingdings" pitchFamily="2" charset="2"/>
              <a:buNone/>
            </a:pPr>
            <a:endParaRPr lang="en-US"/>
          </a:p>
          <a:p>
            <a:pPr marL="381000" indent="-381000">
              <a:buFont typeface="Arial" pitchFamily="34" charset="0"/>
              <a:buNone/>
            </a:pPr>
            <a:r>
              <a:rPr lang="en-US"/>
              <a:t>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Test Process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a:xfrm>
            <a:off x="152400" y="153988"/>
            <a:ext cx="8223250" cy="1141412"/>
          </a:xfrm>
          <a:noFill/>
          <a:ln/>
        </p:spPr>
        <p:txBody>
          <a:bodyPr/>
          <a:lstStyle/>
          <a:p>
            <a:r>
              <a:rPr lang="en-US"/>
              <a:t>Execute the Script</a:t>
            </a:r>
          </a:p>
        </p:txBody>
      </p:sp>
      <p:sp>
        <p:nvSpPr>
          <p:cNvPr id="309251" name="Rectangle 3"/>
          <p:cNvSpPr>
            <a:spLocks noGrp="1"/>
          </p:cNvSpPr>
          <p:nvPr>
            <p:ph type="body" idx="1"/>
          </p:nvPr>
        </p:nvSpPr>
        <p:spPr>
          <a:xfrm>
            <a:off x="304800" y="1117600"/>
            <a:ext cx="8534400" cy="5334000"/>
          </a:xfrm>
          <a:noFill/>
          <a:ln/>
        </p:spPr>
        <p:txBody>
          <a:bodyPr>
            <a:normAutofit fontScale="92500" lnSpcReduction="10000"/>
          </a:bodyPr>
          <a:lstStyle/>
          <a:p>
            <a:pPr algn="just">
              <a:lnSpc>
                <a:spcPct val="92000"/>
              </a:lnSpc>
            </a:pPr>
            <a:endParaRPr lang="en-US" sz="1600">
              <a:latin typeface="Trebuchet MS" pitchFamily="34" charset="0"/>
            </a:endParaRPr>
          </a:p>
          <a:p>
            <a:pPr algn="just">
              <a:lnSpc>
                <a:spcPct val="92000"/>
              </a:lnSpc>
            </a:pPr>
            <a:r>
              <a:rPr lang="en-US"/>
              <a:t>The script can be executed manually or by using the </a:t>
            </a:r>
            <a:br>
              <a:rPr lang="en-US"/>
            </a:br>
            <a:r>
              <a:rPr lang="en-US"/>
              <a:t>capture and playback tools</a:t>
            </a:r>
          </a:p>
          <a:p>
            <a:pPr algn="just">
              <a:lnSpc>
                <a:spcPct val="92000"/>
              </a:lnSpc>
            </a:pPr>
            <a:r>
              <a:rPr lang="en-US"/>
              <a:t>Some of the considerations to incorporate in script execution are:</a:t>
            </a:r>
          </a:p>
          <a:p>
            <a:pPr lvl="1" algn="just">
              <a:lnSpc>
                <a:spcPct val="92000"/>
              </a:lnSpc>
            </a:pPr>
            <a:r>
              <a:rPr lang="en-US"/>
              <a:t>Environmental setup</a:t>
            </a:r>
          </a:p>
          <a:p>
            <a:pPr lvl="1" algn="just">
              <a:lnSpc>
                <a:spcPct val="92000"/>
              </a:lnSpc>
            </a:pPr>
            <a:r>
              <a:rPr lang="en-US"/>
              <a:t>Program libraries</a:t>
            </a:r>
          </a:p>
          <a:p>
            <a:pPr lvl="1" algn="just">
              <a:lnSpc>
                <a:spcPct val="92000"/>
              </a:lnSpc>
            </a:pPr>
            <a:r>
              <a:rPr lang="en-US"/>
              <a:t>File states and contents</a:t>
            </a:r>
          </a:p>
          <a:p>
            <a:pPr lvl="1" algn="just">
              <a:lnSpc>
                <a:spcPct val="92000"/>
              </a:lnSpc>
            </a:pPr>
            <a:r>
              <a:rPr lang="en-US"/>
              <a:t>Date and time</a:t>
            </a:r>
          </a:p>
          <a:p>
            <a:pPr lvl="1" algn="just">
              <a:lnSpc>
                <a:spcPct val="92000"/>
              </a:lnSpc>
            </a:pPr>
            <a:r>
              <a:rPr lang="en-US"/>
              <a:t>Security</a:t>
            </a:r>
          </a:p>
          <a:p>
            <a:pPr lvl="1" algn="just">
              <a:lnSpc>
                <a:spcPct val="92000"/>
              </a:lnSpc>
            </a:pPr>
            <a:r>
              <a:rPr lang="en-US"/>
              <a:t>Multiple terminal arrival modes</a:t>
            </a:r>
          </a:p>
          <a:p>
            <a:pPr lvl="1" algn="just">
              <a:lnSpc>
                <a:spcPct val="92000"/>
              </a:lnSpc>
            </a:pPr>
            <a:r>
              <a:rPr lang="en-US"/>
              <a:t>Think time</a:t>
            </a:r>
          </a:p>
          <a:p>
            <a:pPr lvl="1" algn="just">
              <a:lnSpc>
                <a:spcPct val="92000"/>
              </a:lnSpc>
            </a:pPr>
            <a:r>
              <a:rPr lang="en-US"/>
              <a:t>Serial (cross-terminal) dependencies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p:cNvSpPr>
          <p:nvPr>
            <p:ph type="title"/>
          </p:nvPr>
        </p:nvSpPr>
        <p:spPr>
          <a:xfrm>
            <a:off x="152400" y="153988"/>
            <a:ext cx="8223250" cy="1141412"/>
          </a:xfrm>
          <a:noFill/>
          <a:ln/>
        </p:spPr>
        <p:txBody>
          <a:bodyPr/>
          <a:lstStyle/>
          <a:p>
            <a:r>
              <a:rPr lang="en-US"/>
              <a:t>Analyze the Results</a:t>
            </a:r>
          </a:p>
        </p:txBody>
      </p:sp>
      <p:sp>
        <p:nvSpPr>
          <p:cNvPr id="311299" name="Rectangle 3"/>
          <p:cNvSpPr>
            <a:spLocks noGrp="1"/>
          </p:cNvSpPr>
          <p:nvPr>
            <p:ph type="body" idx="1"/>
          </p:nvPr>
        </p:nvSpPr>
        <p:spPr>
          <a:xfrm>
            <a:off x="304800" y="1117600"/>
            <a:ext cx="8534400" cy="5257800"/>
          </a:xfrm>
          <a:noFill/>
          <a:ln/>
        </p:spPr>
        <p:txBody>
          <a:bodyPr>
            <a:normAutofit fontScale="77500" lnSpcReduction="20000"/>
          </a:bodyPr>
          <a:lstStyle/>
          <a:p>
            <a:pPr algn="just">
              <a:lnSpc>
                <a:spcPct val="92000"/>
              </a:lnSpc>
            </a:pPr>
            <a:endParaRPr lang="en-US" sz="1200">
              <a:latin typeface="Trebuchet MS" pitchFamily="34" charset="0"/>
            </a:endParaRPr>
          </a:p>
          <a:p>
            <a:pPr algn="just">
              <a:lnSpc>
                <a:spcPct val="92000"/>
              </a:lnSpc>
            </a:pPr>
            <a:r>
              <a:rPr lang="en-US">
                <a:latin typeface="Arial" pitchFamily="34" charset="0"/>
              </a:rPr>
              <a:t>After executing the test script, the results must be analyzed</a:t>
            </a:r>
          </a:p>
          <a:p>
            <a:pPr algn="just">
              <a:lnSpc>
                <a:spcPct val="92000"/>
              </a:lnSpc>
            </a:pPr>
            <a:r>
              <a:rPr lang="en-US">
                <a:latin typeface="Arial" pitchFamily="34" charset="0"/>
              </a:rPr>
              <a:t>The result analysis should include the following:</a:t>
            </a:r>
          </a:p>
          <a:p>
            <a:pPr lvl="1" algn="just">
              <a:lnSpc>
                <a:spcPct val="92000"/>
              </a:lnSpc>
            </a:pPr>
            <a:r>
              <a:rPr lang="en-US">
                <a:latin typeface="Arial" pitchFamily="34" charset="0"/>
              </a:rPr>
              <a:t>System components</a:t>
            </a:r>
          </a:p>
          <a:p>
            <a:pPr lvl="1" algn="just">
              <a:lnSpc>
                <a:spcPct val="92000"/>
              </a:lnSpc>
            </a:pPr>
            <a:r>
              <a:rPr lang="en-US">
                <a:latin typeface="Arial" pitchFamily="34" charset="0"/>
              </a:rPr>
              <a:t>Outputs (screens)</a:t>
            </a:r>
          </a:p>
          <a:p>
            <a:pPr lvl="1" algn="just">
              <a:lnSpc>
                <a:spcPct val="92000"/>
              </a:lnSpc>
            </a:pPr>
            <a:r>
              <a:rPr lang="en-US">
                <a:latin typeface="Arial" pitchFamily="34" charset="0"/>
              </a:rPr>
              <a:t>File content at conclusion of testing</a:t>
            </a:r>
          </a:p>
          <a:p>
            <a:pPr lvl="1" algn="just">
              <a:lnSpc>
                <a:spcPct val="92000"/>
              </a:lnSpc>
            </a:pPr>
            <a:r>
              <a:rPr lang="en-US">
                <a:latin typeface="Arial" pitchFamily="34" charset="0"/>
              </a:rPr>
              <a:t>Status of logs</a:t>
            </a:r>
          </a:p>
          <a:p>
            <a:pPr lvl="1" algn="just">
              <a:lnSpc>
                <a:spcPct val="92000"/>
              </a:lnSpc>
            </a:pPr>
            <a:r>
              <a:rPr lang="en-US">
                <a:latin typeface="Arial" pitchFamily="34" charset="0"/>
              </a:rPr>
              <a:t>Performance data (stress results)</a:t>
            </a:r>
          </a:p>
          <a:p>
            <a:pPr lvl="1" algn="just">
              <a:lnSpc>
                <a:spcPct val="92000"/>
              </a:lnSpc>
            </a:pPr>
            <a:r>
              <a:rPr lang="en-US">
                <a:latin typeface="Arial" pitchFamily="34" charset="0"/>
              </a:rPr>
              <a:t>On-screen outputs</a:t>
            </a:r>
          </a:p>
          <a:p>
            <a:pPr lvl="1" algn="just">
              <a:lnSpc>
                <a:spcPct val="92000"/>
              </a:lnSpc>
            </a:pPr>
            <a:r>
              <a:rPr lang="en-US">
                <a:latin typeface="Arial" pitchFamily="34" charset="0"/>
              </a:rPr>
              <a:t>Individual screen outputs</a:t>
            </a:r>
          </a:p>
          <a:p>
            <a:pPr lvl="1" algn="just">
              <a:lnSpc>
                <a:spcPct val="92000"/>
              </a:lnSpc>
            </a:pPr>
            <a:r>
              <a:rPr lang="en-US">
                <a:latin typeface="Arial" pitchFamily="34" charset="0"/>
              </a:rPr>
              <a:t>Multiple screen outputs</a:t>
            </a:r>
          </a:p>
          <a:p>
            <a:pPr lvl="1" algn="just">
              <a:lnSpc>
                <a:spcPct val="92000"/>
              </a:lnSpc>
            </a:pPr>
            <a:r>
              <a:rPr lang="en-US">
                <a:latin typeface="Arial" pitchFamily="34" charset="0"/>
              </a:rPr>
              <a:t>Order of outputs processing</a:t>
            </a:r>
          </a:p>
          <a:p>
            <a:pPr lvl="1" algn="just">
              <a:lnSpc>
                <a:spcPct val="92000"/>
              </a:lnSpc>
            </a:pPr>
            <a:r>
              <a:rPr lang="en-US">
                <a:latin typeface="Arial" pitchFamily="34" charset="0"/>
              </a:rPr>
              <a:t>Compliance of screens to specifications</a:t>
            </a:r>
          </a:p>
          <a:p>
            <a:pPr lvl="1" algn="just">
              <a:lnSpc>
                <a:spcPct val="92000"/>
              </a:lnSpc>
            </a:pPr>
            <a:r>
              <a:rPr lang="en-US">
                <a:latin typeface="Arial" pitchFamily="34" charset="0"/>
              </a:rPr>
              <a:t>Ability to process actions</a:t>
            </a:r>
          </a:p>
          <a:p>
            <a:pPr lvl="1" algn="just">
              <a:lnSpc>
                <a:spcPct val="92000"/>
              </a:lnSpc>
            </a:pPr>
            <a:r>
              <a:rPr lang="en-US">
                <a:latin typeface="Arial" pitchFamily="34" charset="0"/>
              </a:rPr>
              <a:t>Ability to browse through data</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p:cNvSpPr>
          <p:nvPr>
            <p:ph type="title"/>
          </p:nvPr>
        </p:nvSpPr>
        <p:spPr>
          <a:xfrm>
            <a:off x="152400" y="153988"/>
            <a:ext cx="8223250" cy="1141412"/>
          </a:xfrm>
          <a:noFill/>
          <a:ln/>
        </p:spPr>
        <p:txBody>
          <a:bodyPr/>
          <a:lstStyle/>
          <a:p>
            <a:r>
              <a:rPr lang="en-US"/>
              <a:t>Maintain Scripts</a:t>
            </a:r>
          </a:p>
        </p:txBody>
      </p:sp>
      <p:sp>
        <p:nvSpPr>
          <p:cNvPr id="313347" name="Rectangle 3"/>
          <p:cNvSpPr>
            <a:spLocks noGrp="1"/>
          </p:cNvSpPr>
          <p:nvPr>
            <p:ph type="body" idx="1"/>
          </p:nvPr>
        </p:nvSpPr>
        <p:spPr>
          <a:xfrm>
            <a:off x="304800" y="1143000"/>
            <a:ext cx="8534400" cy="5410200"/>
          </a:xfrm>
          <a:noFill/>
          <a:ln/>
        </p:spPr>
        <p:txBody>
          <a:bodyPr>
            <a:normAutofit fontScale="77500" lnSpcReduction="20000"/>
          </a:bodyPr>
          <a:lstStyle/>
          <a:p>
            <a:pPr algn="just">
              <a:lnSpc>
                <a:spcPct val="92000"/>
              </a:lnSpc>
            </a:pPr>
            <a:endParaRPr lang="en-US" sz="1400">
              <a:latin typeface="Trebuchet MS" pitchFamily="34" charset="0"/>
            </a:endParaRPr>
          </a:p>
          <a:p>
            <a:pPr>
              <a:lnSpc>
                <a:spcPct val="92000"/>
              </a:lnSpc>
            </a:pPr>
            <a:r>
              <a:rPr lang="en-US"/>
              <a:t>Once developed, scripts need to be maintained so that they can be used throughout development and maintenance</a:t>
            </a:r>
          </a:p>
          <a:p>
            <a:pPr>
              <a:lnSpc>
                <a:spcPct val="92000"/>
              </a:lnSpc>
            </a:pPr>
            <a:r>
              <a:rPr lang="en-US"/>
              <a:t>The areas to be incorporated into script maintenance procedure are:</a:t>
            </a:r>
          </a:p>
          <a:p>
            <a:pPr lvl="1">
              <a:lnSpc>
                <a:spcPct val="92000"/>
              </a:lnSpc>
            </a:pPr>
            <a:r>
              <a:rPr lang="en-US"/>
              <a:t>Programs</a:t>
            </a:r>
          </a:p>
          <a:p>
            <a:pPr lvl="1">
              <a:lnSpc>
                <a:spcPct val="92000"/>
              </a:lnSpc>
            </a:pPr>
            <a:r>
              <a:rPr lang="en-US"/>
              <a:t>Files</a:t>
            </a:r>
          </a:p>
          <a:p>
            <a:pPr lvl="1">
              <a:lnSpc>
                <a:spcPct val="92000"/>
              </a:lnSpc>
            </a:pPr>
            <a:r>
              <a:rPr lang="en-US"/>
              <a:t>Screens</a:t>
            </a:r>
          </a:p>
          <a:p>
            <a:pPr lvl="1">
              <a:lnSpc>
                <a:spcPct val="92000"/>
              </a:lnSpc>
            </a:pPr>
            <a:r>
              <a:rPr lang="en-US"/>
              <a:t>Insert (transactions)</a:t>
            </a:r>
          </a:p>
          <a:p>
            <a:pPr lvl="1">
              <a:lnSpc>
                <a:spcPct val="92000"/>
              </a:lnSpc>
            </a:pPr>
            <a:r>
              <a:rPr lang="en-US"/>
              <a:t>Delete</a:t>
            </a:r>
          </a:p>
          <a:p>
            <a:pPr lvl="1">
              <a:lnSpc>
                <a:spcPct val="92000"/>
              </a:lnSpc>
            </a:pPr>
            <a:r>
              <a:rPr lang="en-US"/>
              <a:t>Arrange</a:t>
            </a:r>
          </a:p>
          <a:p>
            <a:pPr lvl="1">
              <a:lnSpc>
                <a:spcPct val="92000"/>
              </a:lnSpc>
            </a:pPr>
            <a:r>
              <a:rPr lang="en-US"/>
              <a:t>Field</a:t>
            </a:r>
          </a:p>
          <a:p>
            <a:pPr lvl="1">
              <a:lnSpc>
                <a:spcPct val="92000"/>
              </a:lnSpc>
            </a:pPr>
            <a:r>
              <a:rPr lang="en-US"/>
              <a:t>Changes (length, content)</a:t>
            </a:r>
          </a:p>
          <a:p>
            <a:pPr lvl="1">
              <a:lnSpc>
                <a:spcPct val="92000"/>
              </a:lnSpc>
            </a:pPr>
            <a:r>
              <a:rPr lang="en-US"/>
              <a:t>New</a:t>
            </a:r>
          </a:p>
          <a:p>
            <a:pPr lvl="1">
              <a:lnSpc>
                <a:spcPct val="92000"/>
              </a:lnSpc>
            </a:pPr>
            <a:r>
              <a:rPr lang="en-US"/>
              <a:t>Moved</a:t>
            </a:r>
          </a:p>
          <a:p>
            <a:pPr lvl="1">
              <a:lnSpc>
                <a:spcPct val="92000"/>
              </a:lnSpc>
            </a:pPr>
            <a:r>
              <a:rPr lang="en-US"/>
              <a:t>Expand test cases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p:cNvSpPr>
          <p:nvPr>
            <p:ph type="title"/>
          </p:nvPr>
        </p:nvSpPr>
        <p:spPr>
          <a:xfrm>
            <a:off x="152400" y="153988"/>
            <a:ext cx="8223250" cy="1141412"/>
          </a:xfrm>
          <a:noFill/>
          <a:ln/>
        </p:spPr>
        <p:txBody>
          <a:bodyPr/>
          <a:lstStyle/>
          <a:p>
            <a:r>
              <a:rPr lang="en-US"/>
              <a:t>Test execution</a:t>
            </a:r>
          </a:p>
        </p:txBody>
      </p:sp>
      <p:sp>
        <p:nvSpPr>
          <p:cNvPr id="315395" name="Rectangle 3"/>
          <p:cNvSpPr>
            <a:spLocks noGrp="1"/>
          </p:cNvSpPr>
          <p:nvPr>
            <p:ph type="body" idx="1"/>
          </p:nvPr>
        </p:nvSpPr>
        <p:spPr>
          <a:xfrm>
            <a:off x="457200" y="1143000"/>
            <a:ext cx="8223250" cy="4524375"/>
          </a:xfrm>
          <a:noFill/>
          <a:ln/>
        </p:spPr>
        <p:txBody>
          <a:bodyPr/>
          <a:lstStyle/>
          <a:p>
            <a:pPr>
              <a:lnSpc>
                <a:spcPct val="132000"/>
              </a:lnSpc>
            </a:pPr>
            <a:endParaRPr lang="en-US" sz="1800">
              <a:latin typeface="Arial" pitchFamily="34" charset="0"/>
            </a:endParaRPr>
          </a:p>
          <a:p>
            <a:pPr>
              <a:lnSpc>
                <a:spcPct val="132000"/>
              </a:lnSpc>
            </a:pPr>
            <a:r>
              <a:rPr lang="en-US"/>
              <a:t>Preparation for test execution</a:t>
            </a:r>
          </a:p>
          <a:p>
            <a:pPr>
              <a:lnSpc>
                <a:spcPct val="132000"/>
              </a:lnSpc>
            </a:pPr>
            <a:r>
              <a:rPr lang="en-US"/>
              <a:t>Execution of tests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p:cNvSpPr>
          <p:nvPr>
            <p:ph type="title"/>
          </p:nvPr>
        </p:nvSpPr>
        <p:spPr>
          <a:xfrm>
            <a:off x="158750" y="153988"/>
            <a:ext cx="8756650" cy="1141412"/>
          </a:xfrm>
          <a:noFill/>
          <a:ln/>
        </p:spPr>
        <p:txBody>
          <a:bodyPr/>
          <a:lstStyle/>
          <a:p>
            <a:r>
              <a:rPr lang="en-US">
                <a:latin typeface="Trebuchet MS" pitchFamily="34" charset="0"/>
              </a:rPr>
              <a:t>Preconditions for test execution</a:t>
            </a:r>
          </a:p>
        </p:txBody>
      </p:sp>
      <p:sp>
        <p:nvSpPr>
          <p:cNvPr id="317443" name="Rectangle 3"/>
          <p:cNvSpPr>
            <a:spLocks noGrp="1"/>
          </p:cNvSpPr>
          <p:nvPr>
            <p:ph type="body" idx="1"/>
          </p:nvPr>
        </p:nvSpPr>
        <p:spPr>
          <a:xfrm>
            <a:off x="228600" y="1066800"/>
            <a:ext cx="8686800" cy="5410200"/>
          </a:xfrm>
          <a:noFill/>
          <a:ln/>
        </p:spPr>
        <p:txBody>
          <a:bodyPr>
            <a:normAutofit fontScale="92500" lnSpcReduction="10000"/>
          </a:bodyPr>
          <a:lstStyle/>
          <a:p>
            <a:pPr algn="just">
              <a:lnSpc>
                <a:spcPct val="112000"/>
              </a:lnSpc>
            </a:pPr>
            <a:endParaRPr lang="en-US" sz="1900">
              <a:latin typeface="Trebuchet MS" pitchFamily="34" charset="0"/>
            </a:endParaRPr>
          </a:p>
          <a:p>
            <a:pPr algn="just">
              <a:lnSpc>
                <a:spcPct val="112000"/>
              </a:lnSpc>
            </a:pPr>
            <a:r>
              <a:rPr lang="en-US"/>
              <a:t>Test specification, test scenario or test script</a:t>
            </a:r>
          </a:p>
          <a:p>
            <a:pPr algn="just">
              <a:lnSpc>
                <a:spcPct val="112000"/>
              </a:lnSpc>
            </a:pPr>
            <a:r>
              <a:rPr lang="en-US"/>
              <a:t>Provisioning of the test environment</a:t>
            </a:r>
          </a:p>
          <a:p>
            <a:pPr algn="just">
              <a:lnSpc>
                <a:spcPct val="112000"/>
              </a:lnSpc>
            </a:pPr>
            <a:r>
              <a:rPr lang="en-US"/>
              <a:t>Naming those responsible for the creation and maintenance </a:t>
            </a:r>
            <a:br>
              <a:rPr lang="en-US"/>
            </a:br>
            <a:r>
              <a:rPr lang="en-US"/>
              <a:t>of the test environment and ensuring they are available</a:t>
            </a:r>
          </a:p>
          <a:p>
            <a:pPr algn="just">
              <a:lnSpc>
                <a:spcPct val="112000"/>
              </a:lnSpc>
            </a:pPr>
            <a:r>
              <a:rPr lang="en-US"/>
              <a:t>Setting up configuration management and deviation </a:t>
            </a:r>
            <a:br>
              <a:rPr lang="en-US"/>
            </a:br>
            <a:r>
              <a:rPr lang="en-US"/>
              <a:t>management and other support areas</a:t>
            </a:r>
          </a:p>
          <a:p>
            <a:pPr algn="just">
              <a:lnSpc>
                <a:spcPct val="112000"/>
              </a:lnSpc>
            </a:pPr>
            <a:r>
              <a:rPr lang="en-US"/>
              <a:t>Verification of the test environment</a:t>
            </a:r>
          </a:p>
          <a:p>
            <a:pPr lvl="1" algn="just">
              <a:lnSpc>
                <a:spcPct val="112000"/>
              </a:lnSpc>
            </a:pPr>
            <a:r>
              <a:rPr lang="en-US" sz="2000"/>
              <a:t>Explicit identification of corresponding test cases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p:cNvSpPr>
          <p:nvPr>
            <p:ph type="body" idx="1"/>
          </p:nvPr>
        </p:nvSpPr>
        <p:spPr>
          <a:xfrm>
            <a:off x="304800" y="1371600"/>
            <a:ext cx="8534400" cy="4524375"/>
          </a:xfrm>
          <a:noFill/>
          <a:ln/>
        </p:spPr>
        <p:txBody>
          <a:bodyPr>
            <a:normAutofit lnSpcReduction="10000"/>
          </a:bodyPr>
          <a:lstStyle/>
          <a:p>
            <a:pPr algn="just">
              <a:lnSpc>
                <a:spcPct val="152000"/>
              </a:lnSpc>
            </a:pPr>
            <a:r>
              <a:rPr lang="en-US"/>
              <a:t>To guarantee the verifiability and repeatability of tests during regression and/or re-testing, it is necessary to adhere to the test script</a:t>
            </a:r>
          </a:p>
          <a:p>
            <a:pPr algn="just">
              <a:lnSpc>
                <a:spcPct val="152000"/>
              </a:lnSpc>
            </a:pPr>
            <a:r>
              <a:rPr lang="en-US"/>
              <a:t>Should be a formal way that allows the tester to suggest and execute further tests, which are not documented in the test scripts</a:t>
            </a:r>
          </a:p>
          <a:p>
            <a:pPr algn="just">
              <a:lnSpc>
                <a:spcPct val="152000"/>
              </a:lnSpc>
              <a:buFont typeface="Arial" pitchFamily="34" charset="0"/>
              <a:buNone/>
            </a:pPr>
            <a:endParaRPr lang="en-US"/>
          </a:p>
        </p:txBody>
      </p:sp>
      <p:sp>
        <p:nvSpPr>
          <p:cNvPr id="319491" name="Rectangle 3"/>
          <p:cNvSpPr>
            <a:spLocks noGrp="1" noChangeArrowheads="1"/>
          </p:cNvSpPr>
          <p:nvPr>
            <p:ph type="title"/>
          </p:nvPr>
        </p:nvSpPr>
        <p:spPr>
          <a:xfrm>
            <a:off x="152400" y="152400"/>
            <a:ext cx="8223250" cy="836613"/>
          </a:xfrm>
          <a:noFill/>
          <a:ln/>
        </p:spPr>
        <p:txBody>
          <a:bodyPr lIns="0" tIns="0" rIns="0" bIns="0"/>
          <a:lstStyle/>
          <a:p>
            <a:r>
              <a:rPr lang="en-US"/>
              <a:t>Execution of tests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p:cNvSpPr>
          <p:nvPr>
            <p:ph type="title"/>
          </p:nvPr>
        </p:nvSpPr>
        <p:spPr>
          <a:xfrm>
            <a:off x="152400" y="153988"/>
            <a:ext cx="8223250" cy="1141412"/>
          </a:xfrm>
          <a:noFill/>
          <a:ln/>
        </p:spPr>
        <p:txBody>
          <a:bodyPr/>
          <a:lstStyle/>
          <a:p>
            <a:r>
              <a:rPr lang="en-US"/>
              <a:t>Test logging</a:t>
            </a:r>
          </a:p>
        </p:txBody>
      </p:sp>
      <p:sp>
        <p:nvSpPr>
          <p:cNvPr id="321539" name="Rectangle 3"/>
          <p:cNvSpPr>
            <a:spLocks noGrp="1"/>
          </p:cNvSpPr>
          <p:nvPr>
            <p:ph type="body" idx="1"/>
          </p:nvPr>
        </p:nvSpPr>
        <p:spPr>
          <a:xfrm>
            <a:off x="304800" y="1447800"/>
            <a:ext cx="8223250" cy="3962400"/>
          </a:xfrm>
          <a:noFill/>
          <a:ln/>
        </p:spPr>
        <p:txBody>
          <a:bodyPr>
            <a:normAutofit fontScale="70000" lnSpcReduction="20000"/>
          </a:bodyPr>
          <a:lstStyle/>
          <a:p>
            <a:pPr algn="just">
              <a:lnSpc>
                <a:spcPct val="172000"/>
              </a:lnSpc>
              <a:buFontTx/>
              <a:buChar char="•"/>
            </a:pPr>
            <a:r>
              <a:rPr lang="en-US"/>
              <a:t>Requirements on test logging in component testing includes:</a:t>
            </a:r>
          </a:p>
          <a:p>
            <a:pPr lvl="1" algn="just">
              <a:lnSpc>
                <a:spcPct val="172000"/>
              </a:lnSpc>
              <a:buClr>
                <a:schemeClr val="tx1"/>
              </a:buClr>
            </a:pPr>
            <a:r>
              <a:rPr lang="en-US"/>
              <a:t>Explicit identification of the tested components and their respective versions</a:t>
            </a:r>
          </a:p>
          <a:p>
            <a:pPr lvl="1" algn="just">
              <a:lnSpc>
                <a:spcPct val="172000"/>
              </a:lnSpc>
              <a:buClr>
                <a:schemeClr val="tx1"/>
              </a:buClr>
            </a:pPr>
            <a:r>
              <a:rPr lang="en-US"/>
              <a:t>Explicit identification of the corresponding test cases</a:t>
            </a:r>
          </a:p>
          <a:p>
            <a:pPr algn="just">
              <a:lnSpc>
                <a:spcPct val="172000"/>
              </a:lnSpc>
            </a:pPr>
            <a:r>
              <a:rPr lang="en-US"/>
              <a:t>Minimum requirements for test logging in other steps includes:</a:t>
            </a:r>
          </a:p>
          <a:p>
            <a:pPr lvl="1" algn="just">
              <a:lnSpc>
                <a:spcPct val="172000"/>
              </a:lnSpc>
            </a:pPr>
            <a:r>
              <a:rPr lang="en-US"/>
              <a:t>Explicit identification of the software version tested</a:t>
            </a:r>
          </a:p>
        </p:txBody>
      </p:sp>
      <p:sp>
        <p:nvSpPr>
          <p:cNvPr id="321540"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title"/>
          </p:nvPr>
        </p:nvSpPr>
        <p:spPr>
          <a:xfrm>
            <a:off x="0" y="0"/>
            <a:ext cx="8223250" cy="838200"/>
          </a:xfrm>
          <a:noFill/>
          <a:ln/>
        </p:spPr>
        <p:txBody>
          <a:bodyPr/>
          <a:lstStyle/>
          <a:p>
            <a:r>
              <a:rPr lang="en-US"/>
              <a:t>Test logging</a:t>
            </a:r>
          </a:p>
        </p:txBody>
      </p:sp>
      <p:sp>
        <p:nvSpPr>
          <p:cNvPr id="323587" name="Rectangle 3"/>
          <p:cNvSpPr>
            <a:spLocks noGrp="1"/>
          </p:cNvSpPr>
          <p:nvPr>
            <p:ph type="body" idx="1"/>
          </p:nvPr>
        </p:nvSpPr>
        <p:spPr>
          <a:xfrm>
            <a:off x="457200" y="1143000"/>
            <a:ext cx="8223250" cy="4524375"/>
          </a:xfrm>
          <a:noFill/>
          <a:ln/>
        </p:spPr>
        <p:txBody>
          <a:bodyPr/>
          <a:lstStyle/>
          <a:p>
            <a:pPr>
              <a:lnSpc>
                <a:spcPct val="132000"/>
              </a:lnSpc>
            </a:pPr>
            <a:endParaRPr lang="en-US">
              <a:latin typeface="Trebuchet MS" pitchFamily="34" charset="0"/>
            </a:endParaRPr>
          </a:p>
          <a:p>
            <a:pPr>
              <a:lnSpc>
                <a:spcPct val="132000"/>
              </a:lnSpc>
            </a:pPr>
            <a:r>
              <a:rPr lang="en-US"/>
              <a:t>Test scrutiny</a:t>
            </a:r>
          </a:p>
          <a:p>
            <a:pPr>
              <a:lnSpc>
                <a:spcPct val="132000"/>
              </a:lnSpc>
            </a:pPr>
            <a:r>
              <a:rPr lang="en-US"/>
              <a:t>Test outcome documentation</a:t>
            </a:r>
          </a:p>
        </p:txBody>
      </p:sp>
      <p:sp>
        <p:nvSpPr>
          <p:cNvPr id="323588" name="Text Box 4"/>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title"/>
          </p:nvPr>
        </p:nvSpPr>
        <p:spPr>
          <a:xfrm>
            <a:off x="152400" y="153988"/>
            <a:ext cx="8223250" cy="1141412"/>
          </a:xfrm>
          <a:noFill/>
          <a:ln/>
        </p:spPr>
        <p:txBody>
          <a:bodyPr/>
          <a:lstStyle/>
          <a:p>
            <a:r>
              <a:rPr lang="en-US"/>
              <a:t>Test scrutiny (Analysis)</a:t>
            </a:r>
          </a:p>
        </p:txBody>
      </p:sp>
      <p:sp>
        <p:nvSpPr>
          <p:cNvPr id="325635" name="Rectangle 3"/>
          <p:cNvSpPr>
            <a:spLocks noGrp="1"/>
          </p:cNvSpPr>
          <p:nvPr>
            <p:ph type="body" idx="1"/>
          </p:nvPr>
        </p:nvSpPr>
        <p:spPr>
          <a:xfrm>
            <a:off x="304800" y="1066800"/>
            <a:ext cx="8534400" cy="4953000"/>
          </a:xfrm>
          <a:noFill/>
          <a:ln/>
        </p:spPr>
        <p:txBody>
          <a:bodyPr>
            <a:normAutofit fontScale="92500" lnSpcReduction="20000"/>
          </a:bodyPr>
          <a:lstStyle/>
          <a:p>
            <a:pPr marL="228600" indent="-228600" algn="just">
              <a:lnSpc>
                <a:spcPct val="122000"/>
              </a:lnSpc>
            </a:pPr>
            <a:endParaRPr lang="en-US" sz="1800">
              <a:latin typeface="Trebuchet MS" pitchFamily="34" charset="0"/>
            </a:endParaRPr>
          </a:p>
          <a:p>
            <a:pPr marL="228600" indent="-228600" algn="just">
              <a:lnSpc>
                <a:spcPct val="122000"/>
              </a:lnSpc>
            </a:pPr>
            <a:r>
              <a:rPr lang="en-US"/>
              <a:t>Every deviation independent of the cause, between expected </a:t>
            </a:r>
            <a:br>
              <a:rPr lang="en-US"/>
            </a:br>
            <a:r>
              <a:rPr lang="en-US"/>
              <a:t>and actual result must be logged and investigated. </a:t>
            </a:r>
            <a:br>
              <a:rPr lang="en-US"/>
            </a:br>
            <a:r>
              <a:rPr lang="en-US"/>
              <a:t>This is called </a:t>
            </a:r>
            <a:r>
              <a:rPr lang="en-US" b="1"/>
              <a:t>Test Scrutiny</a:t>
            </a:r>
            <a:r>
              <a:rPr lang="en-US"/>
              <a:t>.</a:t>
            </a:r>
          </a:p>
          <a:p>
            <a:pPr marL="228600" indent="-228600" algn="just">
              <a:lnSpc>
                <a:spcPct val="122000"/>
              </a:lnSpc>
            </a:pPr>
            <a:r>
              <a:rPr lang="en-US"/>
              <a:t>Possible causes</a:t>
            </a:r>
          </a:p>
          <a:p>
            <a:pPr marL="793750" lvl="1" indent="-336550" algn="just">
              <a:lnSpc>
                <a:spcPct val="122000"/>
              </a:lnSpc>
            </a:pPr>
            <a:r>
              <a:rPr lang="en-US"/>
              <a:t>Faults in the  software</a:t>
            </a:r>
          </a:p>
          <a:p>
            <a:pPr marL="793750" lvl="1" indent="-336550" algn="just">
              <a:lnSpc>
                <a:spcPct val="122000"/>
              </a:lnSpc>
            </a:pPr>
            <a:r>
              <a:rPr lang="en-US"/>
              <a:t>Faults in the test data</a:t>
            </a:r>
          </a:p>
          <a:p>
            <a:pPr marL="793750" lvl="1" indent="-336550" algn="just">
              <a:lnSpc>
                <a:spcPct val="122000"/>
              </a:lnSpc>
            </a:pPr>
            <a:r>
              <a:rPr lang="en-US"/>
              <a:t>Faults in the test environment</a:t>
            </a:r>
          </a:p>
          <a:p>
            <a:pPr marL="793750" lvl="1" indent="-336550" algn="just">
              <a:lnSpc>
                <a:spcPct val="122000"/>
              </a:lnSpc>
            </a:pPr>
            <a:r>
              <a:rPr lang="en-US"/>
              <a:t>Faults in the requirements specification</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p:cNvSpPr>
          <p:nvPr>
            <p:ph type="body" idx="1"/>
          </p:nvPr>
        </p:nvSpPr>
        <p:spPr>
          <a:xfrm>
            <a:off x="304800" y="1295400"/>
            <a:ext cx="8534400" cy="4524375"/>
          </a:xfrm>
          <a:noFill/>
          <a:ln/>
        </p:spPr>
        <p:txBody>
          <a:bodyPr>
            <a:normAutofit fontScale="85000" lnSpcReduction="10000"/>
          </a:bodyPr>
          <a:lstStyle/>
          <a:p>
            <a:pPr marL="228600" indent="-228600" algn="just">
              <a:lnSpc>
                <a:spcPct val="162000"/>
              </a:lnSpc>
            </a:pPr>
            <a:r>
              <a:rPr lang="en-US"/>
              <a:t>Each and every execution of a test must be recorded </a:t>
            </a:r>
            <a:br>
              <a:rPr lang="en-US"/>
            </a:br>
            <a:r>
              <a:rPr lang="en-US"/>
              <a:t>for the purposes of examination (</a:t>
            </a:r>
            <a:r>
              <a:rPr lang="en-US" err="1"/>
              <a:t>eg</a:t>
            </a:r>
            <a:r>
              <a:rPr lang="en-US"/>
              <a:t>. Through audits) </a:t>
            </a:r>
            <a:br>
              <a:rPr lang="en-US"/>
            </a:br>
            <a:r>
              <a:rPr lang="en-US"/>
              <a:t>and appropriate traceability across phases</a:t>
            </a:r>
          </a:p>
          <a:p>
            <a:pPr marL="228600" indent="-228600" algn="just">
              <a:lnSpc>
                <a:spcPct val="162000"/>
              </a:lnSpc>
            </a:pPr>
            <a:r>
              <a:rPr lang="en-US"/>
              <a:t>Log entries serve as a record for</a:t>
            </a:r>
          </a:p>
          <a:p>
            <a:pPr marL="793750" lvl="1" indent="-336550" algn="just">
              <a:lnSpc>
                <a:spcPct val="162000"/>
              </a:lnSpc>
            </a:pPr>
            <a:r>
              <a:rPr lang="en-US"/>
              <a:t>The degree of test coverage achieved</a:t>
            </a:r>
          </a:p>
          <a:p>
            <a:pPr marL="793750" lvl="1" indent="-336550" algn="just">
              <a:lnSpc>
                <a:spcPct val="162000"/>
              </a:lnSpc>
            </a:pPr>
            <a:r>
              <a:rPr lang="en-US"/>
              <a:t>The verification of completeness and interruption criteria</a:t>
            </a:r>
          </a:p>
          <a:p>
            <a:pPr marL="793750" lvl="1" indent="-336550" algn="just">
              <a:lnSpc>
                <a:spcPct val="162000"/>
              </a:lnSpc>
            </a:pPr>
            <a:endParaRPr lang="en-US"/>
          </a:p>
        </p:txBody>
      </p:sp>
      <p:sp>
        <p:nvSpPr>
          <p:cNvPr id="327683" name="Rectangle 3"/>
          <p:cNvSpPr>
            <a:spLocks noGrp="1" noChangeArrowheads="1"/>
          </p:cNvSpPr>
          <p:nvPr>
            <p:ph type="title"/>
          </p:nvPr>
        </p:nvSpPr>
        <p:spPr>
          <a:xfrm>
            <a:off x="152400" y="304800"/>
            <a:ext cx="8223250" cy="838200"/>
          </a:xfrm>
          <a:noFill/>
          <a:ln/>
        </p:spPr>
        <p:txBody>
          <a:bodyPr lIns="0" tIns="0" rIns="0" bIns="0"/>
          <a:lstStyle/>
          <a:p>
            <a:r>
              <a:rPr lang="en-US"/>
              <a:t>Test outcome documentation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a:xfrm>
            <a:off x="158750" y="152400"/>
            <a:ext cx="8223250" cy="762000"/>
          </a:xfrm>
          <a:noFill/>
          <a:ln/>
        </p:spPr>
        <p:txBody>
          <a:bodyPr/>
          <a:lstStyle/>
          <a:p>
            <a:r>
              <a:rPr lang="en-US"/>
              <a:t>Fundamentals of test process</a:t>
            </a:r>
          </a:p>
        </p:txBody>
      </p:sp>
      <p:sp>
        <p:nvSpPr>
          <p:cNvPr id="182275" name="Rectangle 3"/>
          <p:cNvSpPr>
            <a:spLocks noGrp="1"/>
          </p:cNvSpPr>
          <p:nvPr>
            <p:ph type="body" idx="1"/>
          </p:nvPr>
        </p:nvSpPr>
        <p:spPr>
          <a:xfrm>
            <a:off x="304800" y="1524000"/>
            <a:ext cx="8534400" cy="2971800"/>
          </a:xfrm>
          <a:noFill/>
          <a:ln/>
        </p:spPr>
        <p:txBody>
          <a:bodyPr>
            <a:normAutofit fontScale="85000" lnSpcReduction="20000"/>
          </a:bodyPr>
          <a:lstStyle/>
          <a:p>
            <a:pPr>
              <a:lnSpc>
                <a:spcPct val="122000"/>
              </a:lnSpc>
            </a:pPr>
            <a:r>
              <a:rPr lang="en-US"/>
              <a:t>To perform structured tests, general description of the </a:t>
            </a:r>
            <a:br>
              <a:rPr lang="en-US"/>
            </a:br>
            <a:r>
              <a:rPr lang="en-US"/>
              <a:t>task is not sufficient</a:t>
            </a:r>
          </a:p>
          <a:p>
            <a:pPr>
              <a:lnSpc>
                <a:spcPct val="122000"/>
              </a:lnSpc>
            </a:pPr>
            <a:r>
              <a:rPr lang="en-US"/>
              <a:t>Integrate testing into the development process  </a:t>
            </a:r>
          </a:p>
          <a:p>
            <a:pPr>
              <a:lnSpc>
                <a:spcPct val="122000"/>
              </a:lnSpc>
            </a:pPr>
            <a:r>
              <a:rPr lang="en-US"/>
              <a:t>Must provide a detailed test procedure</a:t>
            </a:r>
          </a:p>
          <a:p>
            <a:pPr>
              <a:lnSpc>
                <a:spcPct val="122000"/>
              </a:lnSpc>
            </a:pPr>
            <a:r>
              <a:rPr lang="en-US"/>
              <a:t>Individual tasks in the procedure may overlap or </a:t>
            </a:r>
            <a:br>
              <a:rPr lang="en-US"/>
            </a:br>
            <a:r>
              <a:rPr lang="en-US"/>
              <a:t>be performed in parallel</a:t>
            </a:r>
          </a:p>
          <a:p>
            <a:pPr algn="just">
              <a:lnSpc>
                <a:spcPct val="122000"/>
              </a:lnSpc>
            </a:pPr>
            <a:endParaRPr lang="en-US"/>
          </a:p>
        </p:txBody>
      </p:sp>
      <p:sp>
        <p:nvSpPr>
          <p:cNvPr id="182276" name="Text Box 4"/>
          <p:cNvSpPr txBox="1">
            <a:spLocks noChangeArrowheads="1"/>
          </p:cNvSpPr>
          <p:nvPr/>
        </p:nvSpPr>
        <p:spPr bwMode="auto">
          <a:xfrm>
            <a:off x="8001000" y="6096000"/>
            <a:ext cx="914400"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err="1">
                <a:latin typeface="Trebuchet MS" pitchFamily="34" charset="0"/>
              </a:rPr>
              <a:t>Cont</a:t>
            </a:r>
            <a:r>
              <a:rPr lang="en-US" b="1">
                <a:latin typeface="Trebuchet MS" pitchFamily="34" charset="0"/>
              </a:rPr>
              <a:t>…</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p:cNvSpPr>
          <p:nvPr>
            <p:ph type="title"/>
          </p:nvPr>
        </p:nvSpPr>
        <p:spPr>
          <a:xfrm>
            <a:off x="152400" y="153988"/>
            <a:ext cx="8223250" cy="1141412"/>
          </a:xfrm>
          <a:noFill/>
          <a:ln/>
        </p:spPr>
        <p:txBody>
          <a:bodyPr/>
          <a:lstStyle/>
          <a:p>
            <a:r>
              <a:rPr lang="en-US"/>
              <a:t>When is Testing Complete?</a:t>
            </a:r>
          </a:p>
        </p:txBody>
      </p:sp>
      <p:sp>
        <p:nvSpPr>
          <p:cNvPr id="329731" name="Rectangle 3"/>
          <p:cNvSpPr>
            <a:spLocks noGrp="1"/>
          </p:cNvSpPr>
          <p:nvPr>
            <p:ph type="body" idx="1"/>
          </p:nvPr>
        </p:nvSpPr>
        <p:spPr>
          <a:xfrm>
            <a:off x="304800" y="1066800"/>
            <a:ext cx="8534400" cy="5334000"/>
          </a:xfrm>
          <a:noFill/>
          <a:ln/>
        </p:spPr>
        <p:txBody>
          <a:bodyPr>
            <a:normAutofit fontScale="77500" lnSpcReduction="20000"/>
          </a:bodyPr>
          <a:lstStyle/>
          <a:p>
            <a:pPr algn="just">
              <a:lnSpc>
                <a:spcPct val="132000"/>
              </a:lnSpc>
            </a:pPr>
            <a:r>
              <a:rPr lang="en-US">
                <a:latin typeface="Arial" pitchFamily="34" charset="0"/>
              </a:rPr>
              <a:t>The Test Manager may use a set of test metrics, </a:t>
            </a:r>
            <a:br>
              <a:rPr lang="en-US">
                <a:latin typeface="Arial" pitchFamily="34" charset="0"/>
              </a:rPr>
            </a:br>
            <a:r>
              <a:rPr lang="en-US">
                <a:latin typeface="Arial" pitchFamily="34" charset="0"/>
              </a:rPr>
              <a:t>including Mean Time Between Failure (MTBF) or the </a:t>
            </a:r>
            <a:br>
              <a:rPr lang="en-US">
                <a:latin typeface="Arial" pitchFamily="34" charset="0"/>
              </a:rPr>
            </a:br>
            <a:r>
              <a:rPr lang="en-US">
                <a:latin typeface="Arial" pitchFamily="34" charset="0"/>
              </a:rPr>
              <a:t>percentage of coverage achieved by the executed </a:t>
            </a:r>
            <a:br>
              <a:rPr lang="en-US">
                <a:latin typeface="Arial" pitchFamily="34" charset="0"/>
              </a:rPr>
            </a:br>
            <a:r>
              <a:rPr lang="en-US">
                <a:latin typeface="Arial" pitchFamily="34" charset="0"/>
              </a:rPr>
              <a:t>tests, to determine whether the application is</a:t>
            </a:r>
            <a:br>
              <a:rPr lang="en-US">
                <a:latin typeface="Arial" pitchFamily="34" charset="0"/>
              </a:rPr>
            </a:br>
            <a:r>
              <a:rPr lang="en-US">
                <a:latin typeface="Arial" pitchFamily="34" charset="0"/>
              </a:rPr>
              <a:t> ready for production</a:t>
            </a:r>
          </a:p>
          <a:p>
            <a:pPr algn="just">
              <a:lnSpc>
                <a:spcPct val="132000"/>
              </a:lnSpc>
            </a:pPr>
            <a:r>
              <a:rPr lang="en-US">
                <a:latin typeface="Arial" pitchFamily="34" charset="0"/>
              </a:rPr>
              <a:t>Other factors, such as the number of open defects </a:t>
            </a:r>
            <a:br>
              <a:rPr lang="en-US">
                <a:latin typeface="Arial" pitchFamily="34" charset="0"/>
              </a:rPr>
            </a:br>
            <a:r>
              <a:rPr lang="en-US">
                <a:latin typeface="Arial" pitchFamily="34" charset="0"/>
              </a:rPr>
              <a:t>and their severity levels, must also be taken </a:t>
            </a:r>
            <a:br>
              <a:rPr lang="en-US">
                <a:latin typeface="Arial" pitchFamily="34" charset="0"/>
              </a:rPr>
            </a:br>
            <a:r>
              <a:rPr lang="en-US">
                <a:latin typeface="Arial" pitchFamily="34" charset="0"/>
              </a:rPr>
              <a:t>into consideration</a:t>
            </a:r>
          </a:p>
          <a:p>
            <a:pPr algn="just">
              <a:lnSpc>
                <a:spcPct val="132000"/>
              </a:lnSpc>
            </a:pPr>
            <a:r>
              <a:rPr lang="en-US">
                <a:latin typeface="Arial" pitchFamily="34" charset="0"/>
              </a:rPr>
              <a:t>Finally, the risk associated with moving the application</a:t>
            </a:r>
            <a:br>
              <a:rPr lang="en-US">
                <a:latin typeface="Arial" pitchFamily="34" charset="0"/>
              </a:rPr>
            </a:br>
            <a:r>
              <a:rPr lang="en-US">
                <a:latin typeface="Arial" pitchFamily="34" charset="0"/>
              </a:rPr>
              <a:t>into production, as well as the risk of not moving </a:t>
            </a:r>
            <a:br>
              <a:rPr lang="en-US">
                <a:latin typeface="Arial" pitchFamily="34" charset="0"/>
              </a:rPr>
            </a:br>
            <a:r>
              <a:rPr lang="en-US">
                <a:latin typeface="Arial" pitchFamily="34" charset="0"/>
              </a:rPr>
              <a:t>forward, must be addressed</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p:cNvSpPr>
          <p:nvPr>
            <p:ph type="title"/>
          </p:nvPr>
        </p:nvSpPr>
        <p:spPr>
          <a:xfrm>
            <a:off x="152400" y="153988"/>
            <a:ext cx="8223250" cy="1141412"/>
          </a:xfrm>
          <a:noFill/>
          <a:ln/>
        </p:spPr>
        <p:txBody>
          <a:bodyPr/>
          <a:lstStyle/>
          <a:p>
            <a:r>
              <a:rPr lang="en-US"/>
              <a:t>General Concerns</a:t>
            </a:r>
          </a:p>
        </p:txBody>
      </p:sp>
      <p:sp>
        <p:nvSpPr>
          <p:cNvPr id="331779" name="Rectangle 3"/>
          <p:cNvSpPr>
            <a:spLocks noGrp="1"/>
          </p:cNvSpPr>
          <p:nvPr>
            <p:ph type="body" idx="1"/>
          </p:nvPr>
        </p:nvSpPr>
        <p:spPr>
          <a:xfrm>
            <a:off x="381000" y="1524000"/>
            <a:ext cx="8223250" cy="4524375"/>
          </a:xfrm>
          <a:noFill/>
          <a:ln/>
        </p:spPr>
        <p:txBody>
          <a:bodyPr>
            <a:normAutofit lnSpcReduction="10000"/>
          </a:bodyPr>
          <a:lstStyle/>
          <a:p>
            <a:pPr marL="381000" indent="-381000" algn="just">
              <a:lnSpc>
                <a:spcPct val="162000"/>
              </a:lnSpc>
            </a:pPr>
            <a:r>
              <a:rPr lang="en-US"/>
              <a:t>There are three general concerns, testers have in performing tests:</a:t>
            </a:r>
          </a:p>
          <a:p>
            <a:pPr marL="568325" lvl="1" indent="-342900" algn="just">
              <a:lnSpc>
                <a:spcPct val="162000"/>
              </a:lnSpc>
            </a:pPr>
            <a:r>
              <a:rPr lang="en-US"/>
              <a:t>Software is not in a testable mode for this test level</a:t>
            </a:r>
          </a:p>
          <a:p>
            <a:pPr marL="568325" lvl="1" indent="-342900" algn="just">
              <a:lnSpc>
                <a:spcPct val="162000"/>
              </a:lnSpc>
            </a:pPr>
            <a:r>
              <a:rPr lang="en-US"/>
              <a:t>There is inadequate time and resources</a:t>
            </a:r>
          </a:p>
          <a:p>
            <a:pPr marL="568325" lvl="1" indent="-342900" algn="just">
              <a:lnSpc>
                <a:spcPct val="162000"/>
              </a:lnSpc>
            </a:pPr>
            <a:r>
              <a:rPr lang="en-US"/>
              <a:t>Significant problems will not be uncovered during testing</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p:cNvSpPr>
          <p:nvPr>
            <p:ph type="title"/>
          </p:nvPr>
        </p:nvSpPr>
        <p:spPr>
          <a:xfrm>
            <a:off x="152400" y="0"/>
            <a:ext cx="8686800" cy="1141413"/>
          </a:xfrm>
          <a:noFill/>
          <a:ln/>
        </p:spPr>
        <p:txBody>
          <a:bodyPr>
            <a:normAutofit fontScale="90000"/>
          </a:bodyPr>
          <a:lstStyle/>
          <a:p>
            <a:r>
              <a:rPr lang="en-US"/>
              <a:t>Verification of test completion criteria</a:t>
            </a:r>
          </a:p>
        </p:txBody>
      </p:sp>
      <p:sp>
        <p:nvSpPr>
          <p:cNvPr id="333827" name="Rectangle 3"/>
          <p:cNvSpPr>
            <a:spLocks noGrp="1"/>
          </p:cNvSpPr>
          <p:nvPr>
            <p:ph type="body" idx="1"/>
          </p:nvPr>
        </p:nvSpPr>
        <p:spPr>
          <a:xfrm>
            <a:off x="304800" y="990600"/>
            <a:ext cx="8534400" cy="5210175"/>
          </a:xfrm>
          <a:noFill/>
          <a:ln/>
        </p:spPr>
        <p:txBody>
          <a:bodyPr>
            <a:normAutofit fontScale="77500" lnSpcReduction="20000"/>
          </a:bodyPr>
          <a:lstStyle/>
          <a:p>
            <a:pPr algn="just">
              <a:lnSpc>
                <a:spcPct val="142000"/>
              </a:lnSpc>
            </a:pPr>
            <a:endParaRPr lang="en-US" sz="1600">
              <a:latin typeface="Trebuchet MS" pitchFamily="34" charset="0"/>
            </a:endParaRPr>
          </a:p>
          <a:p>
            <a:pPr algn="just">
              <a:lnSpc>
                <a:spcPct val="142000"/>
              </a:lnSpc>
            </a:pPr>
            <a:r>
              <a:rPr lang="en-US"/>
              <a:t>Test is completed only when the test completion criteria </a:t>
            </a:r>
            <a:br>
              <a:rPr lang="en-US"/>
            </a:br>
            <a:r>
              <a:rPr lang="en-US"/>
              <a:t>are fulfilled</a:t>
            </a:r>
          </a:p>
          <a:p>
            <a:pPr algn="just">
              <a:lnSpc>
                <a:spcPct val="142000"/>
              </a:lnSpc>
            </a:pPr>
            <a:r>
              <a:rPr lang="en-US"/>
              <a:t>If not then, more tests must be executed</a:t>
            </a:r>
          </a:p>
          <a:p>
            <a:pPr algn="just">
              <a:lnSpc>
                <a:spcPct val="142000"/>
              </a:lnSpc>
            </a:pPr>
            <a:r>
              <a:rPr lang="en-US"/>
              <a:t>As an alternative, the criteria in the test plan adjusted </a:t>
            </a:r>
            <a:br>
              <a:rPr lang="en-US"/>
            </a:br>
            <a:r>
              <a:rPr lang="en-US"/>
              <a:t>in either direction (stronger or weaker)</a:t>
            </a:r>
          </a:p>
          <a:p>
            <a:pPr algn="just">
              <a:lnSpc>
                <a:spcPct val="142000"/>
              </a:lnSpc>
            </a:pPr>
            <a:r>
              <a:rPr lang="en-US"/>
              <a:t>Strengthening of the criteria is to be recommended </a:t>
            </a:r>
            <a:br>
              <a:rPr lang="en-US"/>
            </a:br>
            <a:r>
              <a:rPr lang="en-US"/>
              <a:t>when unexpected weakness are detected during the test</a:t>
            </a:r>
          </a:p>
          <a:p>
            <a:pPr algn="just">
              <a:lnSpc>
                <a:spcPct val="142000"/>
              </a:lnSpc>
            </a:pPr>
            <a:r>
              <a:rPr lang="en-US"/>
              <a:t>Risk associated with test completion criteria should</a:t>
            </a:r>
            <a:br>
              <a:rPr lang="en-US"/>
            </a:br>
            <a:r>
              <a:rPr lang="en-US"/>
              <a:t> be weighed before changing in the test plan</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Test Strategy</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a:t>Factors Influencing Test Strategy</a:t>
            </a:r>
          </a:p>
          <a:p>
            <a:pPr lvl="1"/>
            <a:r>
              <a:rPr lang="en-US"/>
              <a:t>Contents of Test Strategy</a:t>
            </a:r>
          </a:p>
          <a:p>
            <a:pPr marL="381000" indent="-381000">
              <a:buFont typeface="Arial" pitchFamily="34" charset="0"/>
              <a:buNone/>
            </a:pPr>
            <a:r>
              <a:rPr lang="en-US"/>
              <a:t>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Test Strategy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a:lstStyle/>
          <a:p>
            <a:pPr lvl="1"/>
            <a:endParaRPr lang="en-US"/>
          </a:p>
          <a:p>
            <a:pPr lvl="1"/>
            <a:endParaRPr lang="en-US"/>
          </a:p>
          <a:p>
            <a:pPr lvl="1"/>
            <a:r>
              <a:rPr lang="en-US"/>
              <a:t>Testing Budget Available: A highly crunched testing budget will call for more Non-Scripted Testing or Semi Scripted Testing (with lesser details) and Risk Based Test Optimization. OA and other optimization techniques could be used, where applicable. Also, open source tools can be considered for a crunched budget</a:t>
            </a:r>
          </a:p>
          <a:p>
            <a:pPr lvl="1"/>
            <a:r>
              <a:rPr lang="en-US"/>
              <a:t>Time to Market:  This has a bearing on the cycle time. If the cycle time is compressed, but the budget is sufficient (in terms of number of resources), then many resources could be deployed in parallel to design and execute tests (based on the Dependency Structure Matrix Output). However, if there is a crunch on number of resources as well, then the above mentioned techniques for a crunched budget will be applicable</a:t>
            </a:r>
          </a:p>
          <a:p>
            <a:pPr lvl="1"/>
            <a:r>
              <a:rPr lang="en-US"/>
              <a:t>Skill Level of Resources: Lesser skilled testers entails the use of Scripted Testing, where as higher skilled testing resources will facilitate application of non-scripted techniques. Skill level also has an impact on the tools usage (for example, more skilled automation testers can use open source tools such as selenium). More skill is required for techniques such as Model Based Testing</a:t>
            </a:r>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Factors that influence Test Strategy</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a:lstStyle/>
          <a:p>
            <a:pPr lvl="1"/>
            <a:endParaRPr lang="en-US"/>
          </a:p>
          <a:p>
            <a:pPr lvl="1"/>
            <a:endParaRPr lang="en-US"/>
          </a:p>
          <a:p>
            <a:pPr lvl="1"/>
            <a:r>
              <a:rPr lang="en-US"/>
              <a:t>Tools available with Customer:  These tools need to be leveraged to the extent possible.  This may affect the strategy accordingly. For example,  if open source tools are being used, add-ins may need to be built on top of them to enhance certain functionalities, or they could be integrated with other tools based on the plug-ins available.</a:t>
            </a:r>
          </a:p>
          <a:p>
            <a:pPr lvl="1"/>
            <a:r>
              <a:rPr lang="en-US"/>
              <a:t>Application Technology Landscape:  This will have a bearing upon the automation tool tat will be used, or whether automation is feasible at all. This will also have a bearing upon the non-functional testing approach. For example, if Web technology is used, Security Testing and cross browser testing need to be performed. For legacy batch applications, the test data preparation approach will change accordingly.</a:t>
            </a:r>
          </a:p>
          <a:p>
            <a:pPr lvl="1"/>
            <a:r>
              <a:rPr lang="en-US"/>
              <a:t>Application Stability: An unstable application in the initial stages will give rise to the need for longer testing cycles, or more of non-scripted testing to catch the bugs quickly., as it gives more flexibility to the tester to  explore problematic areas. Automation can be used, in case application is more stable. </a:t>
            </a:r>
          </a:p>
          <a:p>
            <a:pPr lvl="1"/>
            <a:r>
              <a:rPr lang="en-US"/>
              <a:t>Release Cycles:  In case of more frequent release cycles with minor functional changes, automation can be used to get good ROI. In case changes are too many, and the budget is limited, risk based testing could be used to optimize within the budget. </a:t>
            </a:r>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Factors that influence Test Strategy</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a:lstStyle/>
          <a:p>
            <a:pPr lvl="1"/>
            <a:endParaRPr lang="en-US"/>
          </a:p>
          <a:p>
            <a:pPr lvl="1"/>
            <a:endParaRPr lang="en-US"/>
          </a:p>
          <a:p>
            <a:pPr lvl="1"/>
            <a:r>
              <a:rPr lang="en-US"/>
              <a:t>General Scope and Objective</a:t>
            </a:r>
          </a:p>
          <a:p>
            <a:pPr lvl="2"/>
            <a:r>
              <a:rPr lang="en-US"/>
              <a:t>This section will outline the types of testing that will be done (Unit, Integration, System, Performance, Cross Browser) and the testing that will not be done,  and the areas of the product that will be tested as per the contractual agreements</a:t>
            </a:r>
          </a:p>
          <a:p>
            <a:pPr lvl="1"/>
            <a:r>
              <a:rPr lang="en-US"/>
              <a:t>Business Issues</a:t>
            </a:r>
          </a:p>
          <a:p>
            <a:pPr lvl="2"/>
            <a:r>
              <a:rPr lang="en-US"/>
              <a:t>Problems faced by the business users (Examples – Critical Business Bugs, response time, availability, User friendliness, performance/load issues, Multilingual, browser compatibility)</a:t>
            </a:r>
          </a:p>
          <a:p>
            <a:pPr lvl="2"/>
            <a:r>
              <a:rPr lang="en-US"/>
              <a:t>Problems faced by IT Teams – Shortage of Budget, reduced cycle times</a:t>
            </a:r>
          </a:p>
          <a:p>
            <a:pPr lvl="1"/>
            <a:r>
              <a:rPr lang="en-US"/>
              <a:t>Technology Landscape</a:t>
            </a:r>
          </a:p>
          <a:p>
            <a:pPr lvl="2"/>
            <a:r>
              <a:rPr lang="en-US"/>
              <a:t>Brief Technology/Architecture used for building the systems under test</a:t>
            </a:r>
          </a:p>
          <a:p>
            <a:pPr lvl="1"/>
            <a:r>
              <a:rPr lang="en-US"/>
              <a:t>Test approach and techniques</a:t>
            </a:r>
          </a:p>
          <a:p>
            <a:pPr lvl="2"/>
            <a:r>
              <a:rPr lang="en-US"/>
              <a:t>This section highlights the testing techniques, types, methodologies and approach (such as Test Automation, Load Testing, Scriptless Testing, Cross Browser Testing, Model based testing) that will be used to address the business issues.</a:t>
            </a:r>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Contents of Test Strategy</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vert="horz" lIns="91440" tIns="45720" rIns="91440" bIns="45720" rtlCol="0" anchor="t">
            <a:normAutofit fontScale="92500" lnSpcReduction="10000"/>
          </a:bodyPr>
          <a:lstStyle/>
          <a:p>
            <a:pPr lvl="1"/>
            <a:endParaRPr lang="en-US"/>
          </a:p>
          <a:p>
            <a:pPr lvl="1"/>
            <a:endParaRPr lang="en-US"/>
          </a:p>
          <a:p>
            <a:pPr lvl="1"/>
            <a:r>
              <a:rPr lang="en-US"/>
              <a:t>Delivery Model, Roles and Responsibilities</a:t>
            </a:r>
          </a:p>
          <a:p>
            <a:pPr lvl="2"/>
            <a:r>
              <a:rPr lang="en-US"/>
              <a:t>This section will describe the delivery model used (Flex Model, Lean Model, Onsite-Offshore Model) to address the business requirements/issues</a:t>
            </a:r>
          </a:p>
          <a:p>
            <a:pPr lvl="2"/>
            <a:r>
              <a:rPr lang="en-US"/>
              <a:t>The Roles and Responsibilities will depend on the delivery model (ex. onsite-offshore model will require onsite coordinator, offshore lead, </a:t>
            </a:r>
            <a:r>
              <a:rPr lang="en-US" err="1"/>
              <a:t>etc</a:t>
            </a:r>
            <a:r>
              <a:rPr lang="en-US"/>
              <a:t>;  flex model will require more rookie test engineers and lesser test designers and leads)</a:t>
            </a:r>
          </a:p>
          <a:p>
            <a:pPr lvl="1"/>
            <a:endParaRPr lang="en-US"/>
          </a:p>
          <a:p>
            <a:pPr lvl="1"/>
            <a:r>
              <a:rPr lang="en-US"/>
              <a:t>Test Deliverables </a:t>
            </a:r>
          </a:p>
          <a:p>
            <a:pPr lvl="2"/>
            <a:r>
              <a:rPr lang="en-US"/>
              <a:t>Lists the Deliverables to be expected from Testing Team and the format for the same(Test Case Templates, Checklists, Reporting Formats, Communication Protocols, Defect Report Template, Release notes, Test Plan Template)</a:t>
            </a:r>
          </a:p>
          <a:p>
            <a:pPr lvl="1"/>
            <a:r>
              <a:rPr lang="en-US"/>
              <a:t>Communication, Status Reporting and Metrics</a:t>
            </a:r>
          </a:p>
          <a:p>
            <a:pPr lvl="2"/>
            <a:r>
              <a:rPr lang="en-US"/>
              <a:t>Describes the format, contents and frequency of the status report, the type of metrics to be published, the affected stakeholders and communication protocol used</a:t>
            </a:r>
          </a:p>
          <a:p>
            <a:pPr lvl="1"/>
            <a:r>
              <a:rPr lang="en-US"/>
              <a:t>Tools to be used</a:t>
            </a:r>
          </a:p>
          <a:p>
            <a:pPr lvl="2"/>
            <a:r>
              <a:rPr lang="en-US"/>
              <a:t>Mentions the list of tools that will be used to achieve/implement the testing techniques. Methodologies and </a:t>
            </a:r>
            <a:r>
              <a:rPr lang="en-US" err="1"/>
              <a:t>and</a:t>
            </a:r>
            <a:r>
              <a:rPr lang="en-US"/>
              <a:t> approaches listed earlier </a:t>
            </a:r>
          </a:p>
          <a:p>
            <a:pPr lvl="1"/>
            <a:br>
              <a:rPr lang="en-US"/>
            </a:br>
            <a:br>
              <a:rPr lang="en-US"/>
            </a:br>
            <a:br>
              <a:rPr lang="en-US"/>
            </a:br>
            <a:endParaRPr lang="en-US"/>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Contents of Test Strategy (Continued…)</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a:lstStyle/>
          <a:p>
            <a:pPr lvl="1"/>
            <a:endParaRPr lang="en-US"/>
          </a:p>
          <a:p>
            <a:pPr lvl="1"/>
            <a:endParaRPr lang="en-US"/>
          </a:p>
          <a:p>
            <a:pPr lvl="1"/>
            <a:endParaRPr lang="en-US"/>
          </a:p>
          <a:p>
            <a:pPr lvl="1"/>
            <a:r>
              <a:rPr lang="en-US"/>
              <a:t>Risks and Mitigation</a:t>
            </a:r>
          </a:p>
          <a:p>
            <a:pPr lvl="2"/>
            <a:r>
              <a:rPr lang="en-US"/>
              <a:t>Highlights the risks and identifies the probability of occurrence and impact of the risk, based on which the risk severity is determined. Mitigation plans are formed for the risks identified</a:t>
            </a:r>
          </a:p>
          <a:p>
            <a:pPr lvl="1"/>
            <a:endParaRPr lang="en-US"/>
          </a:p>
          <a:p>
            <a:pPr lvl="1"/>
            <a:r>
              <a:rPr lang="en-US"/>
              <a:t>Defect Reporting, Tracking and Analysis Methodology</a:t>
            </a:r>
          </a:p>
          <a:p>
            <a:pPr lvl="2"/>
            <a:r>
              <a:rPr lang="en-US"/>
              <a:t>Reporting format and frequency, and the stakeholders to whom it will be published and the inferences/conclusions/analysis to be drawn from the reports</a:t>
            </a:r>
          </a:p>
          <a:p>
            <a:pPr lvl="2"/>
            <a:endParaRPr lang="en-US"/>
          </a:p>
          <a:p>
            <a:pPr lvl="1"/>
            <a:r>
              <a:rPr lang="en-US"/>
              <a:t>Quality Criteria</a:t>
            </a:r>
          </a:p>
          <a:p>
            <a:pPr lvl="2"/>
            <a:r>
              <a:rPr lang="en-US"/>
              <a:t>Criteria to be used to determine if the application is meeting the purpose for which it was designed</a:t>
            </a:r>
          </a:p>
          <a:p>
            <a:pPr lvl="2"/>
            <a:endParaRPr lang="en-US"/>
          </a:p>
          <a:p>
            <a:pPr lvl="1"/>
            <a:r>
              <a:rPr lang="en-US"/>
              <a:t>Project Environment</a:t>
            </a:r>
          </a:p>
          <a:p>
            <a:pPr lvl="2"/>
            <a:r>
              <a:rPr lang="en-US"/>
              <a:t>Resources Available and Constraints to be worked against</a:t>
            </a:r>
            <a:br>
              <a:rPr lang="en-US"/>
            </a:br>
            <a:br>
              <a:rPr lang="en-US"/>
            </a:br>
            <a:endParaRPr lang="en-US"/>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Contents of Test Strategy (Continued…)</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152400" y="77788"/>
            <a:ext cx="8223250" cy="836612"/>
          </a:xfrm>
          <a:prstGeom prst="rect">
            <a:avLst/>
          </a:prstGeom>
          <a:noFill/>
          <a:ln w="9525">
            <a:noFill/>
            <a:round/>
            <a:headEnd/>
            <a:tailEnd/>
          </a:ln>
          <a:effectLst/>
        </p:spPr>
        <p:txBody>
          <a:bodyPr lIns="0" tIns="0" rIns="0" bIns="0" anchor="ctr"/>
          <a:lstStyle/>
          <a:p>
            <a:pPr defTabSz="457200">
              <a:lnSpc>
                <a:spcPct val="82000"/>
              </a:lnSpc>
              <a:buClr>
                <a:srgbClr val="000000"/>
              </a:buClr>
              <a:buSzPct val="100000"/>
              <a:buFont typeface="Times New Roman" pitchFamily="18" charset="0"/>
              <a:buNone/>
            </a:pPr>
            <a:r>
              <a:rPr lang="en-US" sz="3200">
                <a:latin typeface="Gill Sans MT" pitchFamily="34" charset="0"/>
                <a:ea typeface="Arial Unicode MS" pitchFamily="34" charset="-128"/>
                <a:cs typeface="Arial Unicode MS" pitchFamily="34" charset="-128"/>
              </a:rPr>
              <a:t>Fundamentals of</a:t>
            </a:r>
            <a:r>
              <a:rPr lang="en-US" sz="3200">
                <a:solidFill>
                  <a:schemeClr val="bg2"/>
                </a:solidFill>
                <a:latin typeface="Gill Sans MT" pitchFamily="34" charset="0"/>
                <a:ea typeface="Arial Unicode MS" pitchFamily="34" charset="-128"/>
                <a:cs typeface="Arial Unicode MS" pitchFamily="34" charset="-128"/>
              </a:rPr>
              <a:t> </a:t>
            </a:r>
            <a:r>
              <a:rPr lang="en-US" sz="3200">
                <a:latin typeface="Gill Sans MT" pitchFamily="34" charset="0"/>
                <a:ea typeface="Arial Unicode MS" pitchFamily="34" charset="-128"/>
                <a:cs typeface="Arial Unicode MS" pitchFamily="34" charset="-128"/>
              </a:rPr>
              <a:t>test process</a:t>
            </a:r>
          </a:p>
        </p:txBody>
      </p:sp>
      <p:grpSp>
        <p:nvGrpSpPr>
          <p:cNvPr id="2" name="Group 3"/>
          <p:cNvGrpSpPr>
            <a:grpSpLocks/>
          </p:cNvGrpSpPr>
          <p:nvPr/>
        </p:nvGrpSpPr>
        <p:grpSpPr bwMode="auto">
          <a:xfrm>
            <a:off x="2362200" y="1295400"/>
            <a:ext cx="4114800" cy="4267200"/>
            <a:chOff x="1776" y="768"/>
            <a:chExt cx="2640" cy="3120"/>
          </a:xfrm>
        </p:grpSpPr>
        <p:sp>
          <p:nvSpPr>
            <p:cNvPr id="184324" name="Oval 4"/>
            <p:cNvSpPr>
              <a:spLocks noChangeArrowheads="1"/>
            </p:cNvSpPr>
            <p:nvPr/>
          </p:nvSpPr>
          <p:spPr bwMode="auto">
            <a:xfrm>
              <a:off x="2160" y="3552"/>
              <a:ext cx="672" cy="336"/>
            </a:xfrm>
            <a:prstGeom prst="ellipse">
              <a:avLst/>
            </a:prstGeom>
            <a:noFill/>
            <a:ln w="9525">
              <a:solidFill>
                <a:schemeClr val="tx1"/>
              </a:solidFill>
              <a:round/>
              <a:headEnd/>
              <a:tailEnd/>
            </a:ln>
            <a:effectLst/>
          </p:spPr>
          <p:txBody>
            <a:bodyPr wrap="none" anchor="ctr"/>
            <a:lstStyle/>
            <a:p>
              <a:endParaRPr lang="en-US"/>
            </a:p>
          </p:txBody>
        </p:sp>
        <p:sp>
          <p:nvSpPr>
            <p:cNvPr id="184325" name="Oval 5"/>
            <p:cNvSpPr>
              <a:spLocks noChangeArrowheads="1"/>
            </p:cNvSpPr>
            <p:nvPr/>
          </p:nvSpPr>
          <p:spPr bwMode="auto">
            <a:xfrm>
              <a:off x="2112" y="768"/>
              <a:ext cx="768" cy="384"/>
            </a:xfrm>
            <a:prstGeom prst="ellipse">
              <a:avLst/>
            </a:prstGeom>
            <a:noFill/>
            <a:ln w="9525">
              <a:solidFill>
                <a:schemeClr val="tx1"/>
              </a:solidFill>
              <a:round/>
              <a:headEnd/>
              <a:tailEnd/>
            </a:ln>
            <a:effectLst/>
          </p:spPr>
          <p:txBody>
            <a:bodyPr wrap="none" anchor="ctr"/>
            <a:lstStyle/>
            <a:p>
              <a:endParaRPr lang="en-US"/>
            </a:p>
          </p:txBody>
        </p:sp>
        <p:sp>
          <p:nvSpPr>
            <p:cNvPr id="184326" name="Rectangle 6"/>
            <p:cNvSpPr>
              <a:spLocks noChangeArrowheads="1"/>
            </p:cNvSpPr>
            <p:nvPr/>
          </p:nvSpPr>
          <p:spPr bwMode="auto">
            <a:xfrm>
              <a:off x="1776" y="1680"/>
              <a:ext cx="1584" cy="288"/>
            </a:xfrm>
            <a:prstGeom prst="rect">
              <a:avLst/>
            </a:prstGeom>
            <a:noFill/>
            <a:ln w="9525">
              <a:solidFill>
                <a:schemeClr val="tx1"/>
              </a:solidFill>
              <a:miter lim="800000"/>
              <a:headEnd/>
              <a:tailEnd/>
            </a:ln>
            <a:effectLst/>
          </p:spPr>
          <p:txBody>
            <a:bodyPr wrap="none" anchor="ctr"/>
            <a:lstStyle/>
            <a:p>
              <a:endParaRPr lang="en-US"/>
            </a:p>
          </p:txBody>
        </p:sp>
        <p:sp>
          <p:nvSpPr>
            <p:cNvPr id="184327" name="Rectangle 7"/>
            <p:cNvSpPr>
              <a:spLocks noChangeArrowheads="1"/>
            </p:cNvSpPr>
            <p:nvPr/>
          </p:nvSpPr>
          <p:spPr bwMode="auto">
            <a:xfrm>
              <a:off x="1776" y="2112"/>
              <a:ext cx="1584" cy="336"/>
            </a:xfrm>
            <a:prstGeom prst="rect">
              <a:avLst/>
            </a:prstGeom>
            <a:noFill/>
            <a:ln w="9525">
              <a:solidFill>
                <a:schemeClr val="tx1"/>
              </a:solidFill>
              <a:miter lim="800000"/>
              <a:headEnd/>
              <a:tailEnd/>
            </a:ln>
            <a:effectLst/>
          </p:spPr>
          <p:txBody>
            <a:bodyPr wrap="none" anchor="ctr"/>
            <a:lstStyle/>
            <a:p>
              <a:endParaRPr lang="en-US"/>
            </a:p>
          </p:txBody>
        </p:sp>
        <p:sp>
          <p:nvSpPr>
            <p:cNvPr id="184328" name="Rectangle 8"/>
            <p:cNvSpPr>
              <a:spLocks noChangeArrowheads="1"/>
            </p:cNvSpPr>
            <p:nvPr/>
          </p:nvSpPr>
          <p:spPr bwMode="auto">
            <a:xfrm>
              <a:off x="1776" y="2592"/>
              <a:ext cx="1584" cy="384"/>
            </a:xfrm>
            <a:prstGeom prst="rect">
              <a:avLst/>
            </a:prstGeom>
            <a:noFill/>
            <a:ln w="9525">
              <a:solidFill>
                <a:schemeClr val="tx1"/>
              </a:solidFill>
              <a:miter lim="800000"/>
              <a:headEnd/>
              <a:tailEnd/>
            </a:ln>
            <a:effectLst/>
          </p:spPr>
          <p:txBody>
            <a:bodyPr wrap="none" anchor="ctr"/>
            <a:lstStyle/>
            <a:p>
              <a:endParaRPr lang="en-US"/>
            </a:p>
          </p:txBody>
        </p:sp>
        <p:sp>
          <p:nvSpPr>
            <p:cNvPr id="184329" name="Rectangle 9"/>
            <p:cNvSpPr>
              <a:spLocks noChangeArrowheads="1"/>
            </p:cNvSpPr>
            <p:nvPr/>
          </p:nvSpPr>
          <p:spPr bwMode="auto">
            <a:xfrm>
              <a:off x="1776" y="3120"/>
              <a:ext cx="1632" cy="288"/>
            </a:xfrm>
            <a:prstGeom prst="rect">
              <a:avLst/>
            </a:prstGeom>
            <a:noFill/>
            <a:ln w="9525">
              <a:solidFill>
                <a:schemeClr val="tx1"/>
              </a:solidFill>
              <a:miter lim="800000"/>
              <a:headEnd/>
              <a:tailEnd/>
            </a:ln>
            <a:effectLst/>
          </p:spPr>
          <p:txBody>
            <a:bodyPr wrap="none" anchor="ctr"/>
            <a:lstStyle/>
            <a:p>
              <a:endParaRPr lang="en-US"/>
            </a:p>
          </p:txBody>
        </p:sp>
        <p:sp>
          <p:nvSpPr>
            <p:cNvPr id="184330" name="Text Box 10"/>
            <p:cNvSpPr txBox="1">
              <a:spLocks noChangeArrowheads="1"/>
            </p:cNvSpPr>
            <p:nvPr/>
          </p:nvSpPr>
          <p:spPr bwMode="auto">
            <a:xfrm>
              <a:off x="2256" y="864"/>
              <a:ext cx="528"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Start</a:t>
              </a:r>
            </a:p>
          </p:txBody>
        </p:sp>
        <p:sp>
          <p:nvSpPr>
            <p:cNvPr id="184331" name="Text Box 11"/>
            <p:cNvSpPr txBox="1">
              <a:spLocks noChangeArrowheads="1"/>
            </p:cNvSpPr>
            <p:nvPr/>
          </p:nvSpPr>
          <p:spPr bwMode="auto">
            <a:xfrm>
              <a:off x="1920" y="1289"/>
              <a:ext cx="1296"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Planning</a:t>
              </a:r>
            </a:p>
          </p:txBody>
        </p:sp>
        <p:sp>
          <p:nvSpPr>
            <p:cNvPr id="184332" name="Text Box 12"/>
            <p:cNvSpPr txBox="1">
              <a:spLocks noChangeArrowheads="1"/>
            </p:cNvSpPr>
            <p:nvPr/>
          </p:nvSpPr>
          <p:spPr bwMode="auto">
            <a:xfrm>
              <a:off x="1872" y="1721"/>
              <a:ext cx="1488"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Analysis &amp;Design</a:t>
              </a:r>
            </a:p>
          </p:txBody>
        </p:sp>
        <p:sp>
          <p:nvSpPr>
            <p:cNvPr id="184333" name="Text Box 13"/>
            <p:cNvSpPr txBox="1">
              <a:spLocks noChangeArrowheads="1"/>
            </p:cNvSpPr>
            <p:nvPr/>
          </p:nvSpPr>
          <p:spPr bwMode="auto">
            <a:xfrm>
              <a:off x="1824" y="2112"/>
              <a:ext cx="1488" cy="397"/>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Implementation and Execution</a:t>
              </a:r>
            </a:p>
          </p:txBody>
        </p:sp>
        <p:sp>
          <p:nvSpPr>
            <p:cNvPr id="184334" name="Text Box 14"/>
            <p:cNvSpPr txBox="1">
              <a:spLocks noChangeArrowheads="1"/>
            </p:cNvSpPr>
            <p:nvPr/>
          </p:nvSpPr>
          <p:spPr bwMode="auto">
            <a:xfrm>
              <a:off x="1968" y="3161"/>
              <a:ext cx="1248" cy="233"/>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Completion</a:t>
              </a:r>
            </a:p>
          </p:txBody>
        </p:sp>
        <p:sp>
          <p:nvSpPr>
            <p:cNvPr id="184335" name="Text Box 15"/>
            <p:cNvSpPr txBox="1">
              <a:spLocks noChangeArrowheads="1"/>
            </p:cNvSpPr>
            <p:nvPr/>
          </p:nvSpPr>
          <p:spPr bwMode="auto">
            <a:xfrm>
              <a:off x="2352" y="3641"/>
              <a:ext cx="528"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End</a:t>
              </a:r>
            </a:p>
          </p:txBody>
        </p:sp>
        <p:sp>
          <p:nvSpPr>
            <p:cNvPr id="184336" name="Text Box 16"/>
            <p:cNvSpPr txBox="1">
              <a:spLocks noChangeArrowheads="1"/>
            </p:cNvSpPr>
            <p:nvPr/>
          </p:nvSpPr>
          <p:spPr bwMode="auto">
            <a:xfrm>
              <a:off x="3648" y="1289"/>
              <a:ext cx="528"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and</a:t>
              </a:r>
            </a:p>
          </p:txBody>
        </p:sp>
        <p:sp>
          <p:nvSpPr>
            <p:cNvPr id="184337" name="Text Box 17"/>
            <p:cNvSpPr txBox="1">
              <a:spLocks noChangeArrowheads="1"/>
            </p:cNvSpPr>
            <p:nvPr/>
          </p:nvSpPr>
          <p:spPr bwMode="auto">
            <a:xfrm>
              <a:off x="3648" y="2161"/>
              <a:ext cx="768"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Control</a:t>
              </a:r>
            </a:p>
          </p:txBody>
        </p:sp>
        <p:sp>
          <p:nvSpPr>
            <p:cNvPr id="184338" name="Text Box 18"/>
            <p:cNvSpPr txBox="1">
              <a:spLocks noChangeArrowheads="1"/>
            </p:cNvSpPr>
            <p:nvPr/>
          </p:nvSpPr>
          <p:spPr bwMode="auto">
            <a:xfrm>
              <a:off x="1776" y="2688"/>
              <a:ext cx="1680" cy="232"/>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a:latin typeface="Trebuchet MS" pitchFamily="34" charset="0"/>
                </a:rPr>
                <a:t>Evaluation &amp; Reporting</a:t>
              </a:r>
            </a:p>
          </p:txBody>
        </p:sp>
        <p:sp>
          <p:nvSpPr>
            <p:cNvPr id="184339" name="Line 19"/>
            <p:cNvSpPr>
              <a:spLocks noChangeShapeType="1"/>
            </p:cNvSpPr>
            <p:nvPr/>
          </p:nvSpPr>
          <p:spPr bwMode="auto">
            <a:xfrm>
              <a:off x="2496" y="1152"/>
              <a:ext cx="0" cy="144"/>
            </a:xfrm>
            <a:prstGeom prst="line">
              <a:avLst/>
            </a:prstGeom>
            <a:noFill/>
            <a:ln w="9525">
              <a:solidFill>
                <a:schemeClr val="tx1"/>
              </a:solidFill>
              <a:round/>
              <a:headEnd/>
              <a:tailEnd type="triangle" w="med" len="med"/>
            </a:ln>
            <a:effectLst/>
          </p:spPr>
          <p:txBody>
            <a:bodyPr/>
            <a:lstStyle/>
            <a:p>
              <a:endParaRPr lang="en-US"/>
            </a:p>
          </p:txBody>
        </p:sp>
        <p:sp>
          <p:nvSpPr>
            <p:cNvPr id="184340" name="Line 20"/>
            <p:cNvSpPr>
              <a:spLocks noChangeShapeType="1"/>
            </p:cNvSpPr>
            <p:nvPr/>
          </p:nvSpPr>
          <p:spPr bwMode="auto">
            <a:xfrm>
              <a:off x="2496" y="1536"/>
              <a:ext cx="0" cy="144"/>
            </a:xfrm>
            <a:prstGeom prst="line">
              <a:avLst/>
            </a:prstGeom>
            <a:noFill/>
            <a:ln w="9525">
              <a:solidFill>
                <a:schemeClr val="tx1"/>
              </a:solidFill>
              <a:round/>
              <a:headEnd/>
              <a:tailEnd type="triangle" w="med" len="med"/>
            </a:ln>
            <a:effectLst/>
          </p:spPr>
          <p:txBody>
            <a:bodyPr/>
            <a:lstStyle/>
            <a:p>
              <a:endParaRPr lang="en-US"/>
            </a:p>
          </p:txBody>
        </p:sp>
        <p:sp>
          <p:nvSpPr>
            <p:cNvPr id="184341" name="Line 21"/>
            <p:cNvSpPr>
              <a:spLocks noChangeShapeType="1"/>
            </p:cNvSpPr>
            <p:nvPr/>
          </p:nvSpPr>
          <p:spPr bwMode="auto">
            <a:xfrm>
              <a:off x="2496" y="3408"/>
              <a:ext cx="0" cy="144"/>
            </a:xfrm>
            <a:prstGeom prst="line">
              <a:avLst/>
            </a:prstGeom>
            <a:noFill/>
            <a:ln w="9525">
              <a:solidFill>
                <a:schemeClr val="tx1"/>
              </a:solidFill>
              <a:round/>
              <a:headEnd/>
              <a:tailEnd type="triangle" w="med" len="med"/>
            </a:ln>
            <a:effectLst/>
          </p:spPr>
          <p:txBody>
            <a:bodyPr/>
            <a:lstStyle/>
            <a:p>
              <a:endParaRPr lang="en-US"/>
            </a:p>
          </p:txBody>
        </p:sp>
        <p:sp>
          <p:nvSpPr>
            <p:cNvPr id="184342" name="Line 22"/>
            <p:cNvSpPr>
              <a:spLocks noChangeShapeType="1"/>
            </p:cNvSpPr>
            <p:nvPr/>
          </p:nvSpPr>
          <p:spPr bwMode="auto">
            <a:xfrm>
              <a:off x="2496" y="2976"/>
              <a:ext cx="0" cy="144"/>
            </a:xfrm>
            <a:prstGeom prst="line">
              <a:avLst/>
            </a:prstGeom>
            <a:noFill/>
            <a:ln w="9525">
              <a:solidFill>
                <a:schemeClr val="tx1"/>
              </a:solidFill>
              <a:round/>
              <a:headEnd/>
              <a:tailEnd type="triangle" w="med" len="med"/>
            </a:ln>
            <a:effectLst/>
          </p:spPr>
          <p:txBody>
            <a:bodyPr/>
            <a:lstStyle/>
            <a:p>
              <a:endParaRPr lang="en-US"/>
            </a:p>
          </p:txBody>
        </p:sp>
        <p:sp>
          <p:nvSpPr>
            <p:cNvPr id="184343" name="Line 23"/>
            <p:cNvSpPr>
              <a:spLocks noChangeShapeType="1"/>
            </p:cNvSpPr>
            <p:nvPr/>
          </p:nvSpPr>
          <p:spPr bwMode="auto">
            <a:xfrm>
              <a:off x="2496" y="2448"/>
              <a:ext cx="0" cy="144"/>
            </a:xfrm>
            <a:prstGeom prst="line">
              <a:avLst/>
            </a:prstGeom>
            <a:noFill/>
            <a:ln w="9525">
              <a:solidFill>
                <a:schemeClr val="tx1"/>
              </a:solidFill>
              <a:round/>
              <a:headEnd/>
              <a:tailEnd type="triangle" w="med" len="med"/>
            </a:ln>
            <a:effectLst/>
          </p:spPr>
          <p:txBody>
            <a:bodyPr/>
            <a:lstStyle/>
            <a:p>
              <a:endParaRPr lang="en-US"/>
            </a:p>
          </p:txBody>
        </p:sp>
        <p:sp>
          <p:nvSpPr>
            <p:cNvPr id="184344" name="Line 24"/>
            <p:cNvSpPr>
              <a:spLocks noChangeShapeType="1"/>
            </p:cNvSpPr>
            <p:nvPr/>
          </p:nvSpPr>
          <p:spPr bwMode="auto">
            <a:xfrm>
              <a:off x="2496" y="1968"/>
              <a:ext cx="0" cy="144"/>
            </a:xfrm>
            <a:prstGeom prst="line">
              <a:avLst/>
            </a:prstGeom>
            <a:noFill/>
            <a:ln w="9525">
              <a:solidFill>
                <a:schemeClr val="tx1"/>
              </a:solidFill>
              <a:round/>
              <a:headEnd/>
              <a:tailEnd type="triangle" w="med" len="med"/>
            </a:ln>
            <a:effectLst/>
          </p:spPr>
          <p:txBody>
            <a:bodyPr/>
            <a:lstStyle/>
            <a:p>
              <a:endParaRPr lang="en-US"/>
            </a:p>
          </p:txBody>
        </p:sp>
        <p:sp>
          <p:nvSpPr>
            <p:cNvPr id="184345" name="Line 25"/>
            <p:cNvSpPr>
              <a:spLocks noChangeShapeType="1"/>
            </p:cNvSpPr>
            <p:nvPr/>
          </p:nvSpPr>
          <p:spPr bwMode="auto">
            <a:xfrm>
              <a:off x="3504" y="1536"/>
              <a:ext cx="0" cy="1872"/>
            </a:xfrm>
            <a:prstGeom prst="line">
              <a:avLst/>
            </a:prstGeom>
            <a:noFill/>
            <a:ln w="9525">
              <a:solidFill>
                <a:schemeClr val="tx1"/>
              </a:solidFill>
              <a:round/>
              <a:headEnd/>
              <a:tailEnd/>
            </a:ln>
            <a:effectLst/>
          </p:spPr>
          <p:txBody>
            <a:bodyPr/>
            <a:lstStyle/>
            <a:p>
              <a:endParaRPr lang="en-US"/>
            </a:p>
          </p:txBody>
        </p:sp>
        <p:sp>
          <p:nvSpPr>
            <p:cNvPr id="184346" name="Line 26"/>
            <p:cNvSpPr>
              <a:spLocks noChangeShapeType="1"/>
            </p:cNvSpPr>
            <p:nvPr/>
          </p:nvSpPr>
          <p:spPr bwMode="auto">
            <a:xfrm>
              <a:off x="4368" y="1536"/>
              <a:ext cx="0" cy="1872"/>
            </a:xfrm>
            <a:prstGeom prst="line">
              <a:avLst/>
            </a:prstGeom>
            <a:noFill/>
            <a:ln w="9525">
              <a:solidFill>
                <a:schemeClr val="tx1"/>
              </a:solidFill>
              <a:round/>
              <a:headEnd/>
              <a:tailEnd/>
            </a:ln>
            <a:effectLst/>
          </p:spPr>
          <p:txBody>
            <a:bodyPr/>
            <a:lstStyle/>
            <a:p>
              <a:endParaRPr lang="en-US"/>
            </a:p>
          </p:txBody>
        </p:sp>
        <p:sp>
          <p:nvSpPr>
            <p:cNvPr id="184347" name="Line 27"/>
            <p:cNvSpPr>
              <a:spLocks noChangeShapeType="1"/>
            </p:cNvSpPr>
            <p:nvPr/>
          </p:nvSpPr>
          <p:spPr bwMode="auto">
            <a:xfrm>
              <a:off x="3504" y="3408"/>
              <a:ext cx="864" cy="0"/>
            </a:xfrm>
            <a:prstGeom prst="line">
              <a:avLst/>
            </a:prstGeom>
            <a:noFill/>
            <a:ln w="9525">
              <a:solidFill>
                <a:schemeClr val="tx1"/>
              </a:solidFill>
              <a:round/>
              <a:headEnd/>
              <a:tailEnd/>
            </a:ln>
            <a:effectLst/>
          </p:spPr>
          <p:txBody>
            <a:bodyPr/>
            <a:lstStyle/>
            <a:p>
              <a:endParaRPr lang="en-US"/>
            </a:p>
          </p:txBody>
        </p:sp>
        <p:sp>
          <p:nvSpPr>
            <p:cNvPr id="184348" name="Line 28"/>
            <p:cNvSpPr>
              <a:spLocks noChangeShapeType="1"/>
            </p:cNvSpPr>
            <p:nvPr/>
          </p:nvSpPr>
          <p:spPr bwMode="auto">
            <a:xfrm>
              <a:off x="1776" y="1296"/>
              <a:ext cx="2592" cy="0"/>
            </a:xfrm>
            <a:prstGeom prst="line">
              <a:avLst/>
            </a:prstGeom>
            <a:noFill/>
            <a:ln w="9525">
              <a:solidFill>
                <a:schemeClr val="tx1"/>
              </a:solidFill>
              <a:round/>
              <a:headEnd/>
              <a:tailEnd/>
            </a:ln>
            <a:effectLst/>
          </p:spPr>
          <p:txBody>
            <a:bodyPr/>
            <a:lstStyle/>
            <a:p>
              <a:endParaRPr lang="en-US"/>
            </a:p>
          </p:txBody>
        </p:sp>
        <p:sp>
          <p:nvSpPr>
            <p:cNvPr id="184349" name="Line 29"/>
            <p:cNvSpPr>
              <a:spLocks noChangeShapeType="1"/>
            </p:cNvSpPr>
            <p:nvPr/>
          </p:nvSpPr>
          <p:spPr bwMode="auto">
            <a:xfrm>
              <a:off x="1776" y="1296"/>
              <a:ext cx="0" cy="240"/>
            </a:xfrm>
            <a:prstGeom prst="line">
              <a:avLst/>
            </a:prstGeom>
            <a:noFill/>
            <a:ln w="9525">
              <a:solidFill>
                <a:schemeClr val="tx1"/>
              </a:solidFill>
              <a:round/>
              <a:headEnd/>
              <a:tailEnd/>
            </a:ln>
            <a:effectLst/>
          </p:spPr>
          <p:txBody>
            <a:bodyPr/>
            <a:lstStyle/>
            <a:p>
              <a:endParaRPr lang="en-US"/>
            </a:p>
          </p:txBody>
        </p:sp>
        <p:sp>
          <p:nvSpPr>
            <p:cNvPr id="184350" name="Line 30"/>
            <p:cNvSpPr>
              <a:spLocks noChangeShapeType="1"/>
            </p:cNvSpPr>
            <p:nvPr/>
          </p:nvSpPr>
          <p:spPr bwMode="auto">
            <a:xfrm>
              <a:off x="1776" y="1536"/>
              <a:ext cx="1728" cy="0"/>
            </a:xfrm>
            <a:prstGeom prst="line">
              <a:avLst/>
            </a:prstGeom>
            <a:noFill/>
            <a:ln w="9525">
              <a:solidFill>
                <a:schemeClr val="tx1"/>
              </a:solidFill>
              <a:round/>
              <a:headEnd/>
              <a:tailEnd/>
            </a:ln>
            <a:effectLst/>
          </p:spPr>
          <p:txBody>
            <a:bodyPr/>
            <a:lstStyle/>
            <a:p>
              <a:endParaRPr lang="en-US"/>
            </a:p>
          </p:txBody>
        </p:sp>
        <p:sp>
          <p:nvSpPr>
            <p:cNvPr id="184351" name="Line 31"/>
            <p:cNvSpPr>
              <a:spLocks noChangeShapeType="1"/>
            </p:cNvSpPr>
            <p:nvPr/>
          </p:nvSpPr>
          <p:spPr bwMode="auto">
            <a:xfrm>
              <a:off x="4368" y="1296"/>
              <a:ext cx="0" cy="240"/>
            </a:xfrm>
            <a:prstGeom prst="line">
              <a:avLst/>
            </a:prstGeom>
            <a:noFill/>
            <a:ln w="9525">
              <a:solidFill>
                <a:schemeClr val="tx1"/>
              </a:solidFill>
              <a:round/>
              <a:headEnd/>
              <a:tailEnd/>
            </a:ln>
            <a:effectLst/>
          </p:spPr>
          <p:txBody>
            <a:bodyPr/>
            <a:lstStyle/>
            <a:p>
              <a:endParaRPr lang="en-US"/>
            </a:p>
          </p:txBody>
        </p:sp>
      </p:grpSp>
      <p:sp>
        <p:nvSpPr>
          <p:cNvPr id="184352" name="Text Box 32"/>
          <p:cNvSpPr txBox="1">
            <a:spLocks noChangeArrowheads="1"/>
          </p:cNvSpPr>
          <p:nvPr/>
        </p:nvSpPr>
        <p:spPr bwMode="auto">
          <a:xfrm>
            <a:off x="152400" y="6096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b="1">
                <a:ea typeface="Arial Unicode MS" pitchFamily="34" charset="-128"/>
                <a:cs typeface="Arial Unicode MS" pitchFamily="34" charset="-128"/>
              </a:rPr>
              <a:t>Cont…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685800"/>
            <a:ext cx="8229600" cy="6172200"/>
          </a:xfrm>
        </p:spPr>
        <p:txBody>
          <a:bodyPr/>
          <a:lstStyle/>
          <a:p>
            <a:pPr lvl="1"/>
            <a:endParaRPr lang="en-US"/>
          </a:p>
          <a:p>
            <a:pPr lvl="1"/>
            <a:endParaRPr lang="en-US"/>
          </a:p>
          <a:p>
            <a:pPr lvl="1"/>
            <a:endParaRPr lang="en-US"/>
          </a:p>
          <a:p>
            <a:pPr lvl="1"/>
            <a:r>
              <a:rPr lang="en-US"/>
              <a:t>Change tracking and configuration management</a:t>
            </a:r>
          </a:p>
          <a:p>
            <a:pPr lvl="2"/>
            <a:r>
              <a:rPr lang="en-US"/>
              <a:t>Base lining the Artifacts and Tests</a:t>
            </a:r>
          </a:p>
          <a:p>
            <a:pPr lvl="2"/>
            <a:r>
              <a:rPr lang="en-US"/>
              <a:t>Traceability Methods to be used</a:t>
            </a:r>
          </a:p>
          <a:p>
            <a:pPr lvl="2"/>
            <a:r>
              <a:rPr lang="en-US"/>
              <a:t>Configuration management tool to be used</a:t>
            </a:r>
          </a:p>
          <a:p>
            <a:pPr lvl="1"/>
            <a:r>
              <a:rPr lang="en-US"/>
              <a:t>Training plan</a:t>
            </a:r>
          </a:p>
          <a:p>
            <a:pPr lvl="2"/>
            <a:r>
              <a:rPr lang="en-US"/>
              <a:t>Training resources on new skills required (Tools, Programming Skills, Platform Skills, Domain Skills)</a:t>
            </a:r>
            <a:br>
              <a:rPr lang="en-US"/>
            </a:br>
            <a:br>
              <a:rPr lang="en-US"/>
            </a:br>
            <a:endParaRPr lang="en-US"/>
          </a:p>
        </p:txBody>
      </p:sp>
      <p:sp>
        <p:nvSpPr>
          <p:cNvPr id="27651" name="Title 2"/>
          <p:cNvSpPr>
            <a:spLocks noGrp="1"/>
          </p:cNvSpPr>
          <p:nvPr>
            <p:ph type="title"/>
          </p:nvPr>
        </p:nvSpPr>
        <p:spPr/>
        <p:txBody>
          <a:bodyPr>
            <a:normAutofit/>
          </a:bodyPr>
          <a:lstStyle/>
          <a:p>
            <a:pPr lvl="0"/>
            <a:r>
              <a:rPr lang="en-US" b="1"/>
              <a:t>Test Strategy Formulation</a:t>
            </a:r>
            <a:endParaRPr lang="en-US" sz="3600"/>
          </a:p>
        </p:txBody>
      </p:sp>
      <p:sp>
        <p:nvSpPr>
          <p:cNvPr id="4" name="Content Placeholder 1"/>
          <p:cNvSpPr txBox="1">
            <a:spLocks/>
          </p:cNvSpPr>
          <p:nvPr/>
        </p:nvSpPr>
        <p:spPr bwMode="auto">
          <a:xfrm>
            <a:off x="457200" y="9144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pitchFamily="34" charset="0"/>
              <a:buChar char="•"/>
              <a:defRPr/>
            </a:pPr>
            <a:r>
              <a:rPr lang="en-US" sz="2000" b="1">
                <a:latin typeface="Gill Sans MT" pitchFamily="34" charset="0"/>
              </a:rPr>
              <a:t>Contents of Test Strategy (Continued…)</a:t>
            </a:r>
          </a:p>
          <a:p>
            <a:pPr marL="342900" indent="-342900">
              <a:spcBef>
                <a:spcPct val="20000"/>
              </a:spcBef>
              <a:buFont typeface="Arial" pitchFamily="34" charset="0"/>
              <a:buChar char="•"/>
              <a:defRPr/>
            </a:pPr>
            <a:endParaRPr lang="en-US" sz="2000" b="1">
              <a:latin typeface="Gill Sans MT"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9"/>
          <p:cNvSpPr>
            <a:spLocks noGrp="1"/>
          </p:cNvSpPr>
          <p:nvPr>
            <p:ph type="title"/>
          </p:nvPr>
        </p:nvSpPr>
        <p:spPr bwMode="auto">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a:t>Optimizing Development and Test Processes</a:t>
            </a:r>
          </a:p>
        </p:txBody>
      </p:sp>
      <p:sp>
        <p:nvSpPr>
          <p:cNvPr id="4" name="Text Placeholder 3"/>
          <p:cNvSpPr>
            <a:spLocks noGrp="1"/>
          </p:cNvSpPr>
          <p:nvPr>
            <p:ph type="body" idx="1"/>
          </p:nvPr>
        </p:nvSpPr>
        <p:spPr>
          <a:xfrm>
            <a:off x="1212850" y="4419600"/>
            <a:ext cx="7772400" cy="444500"/>
          </a:xfrm>
        </p:spPr>
        <p:txBody>
          <a:bodyPr/>
          <a:lstStyle/>
          <a:p>
            <a:pPr>
              <a:defRPr/>
            </a:pP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457200" y="1295400"/>
            <a:ext cx="8229600" cy="5029200"/>
          </a:xfrm>
        </p:spPr>
        <p:txBody>
          <a:bodyPr>
            <a:normAutofit fontScale="77500" lnSpcReduction="20000"/>
          </a:bodyPr>
          <a:lstStyle/>
          <a:p>
            <a:pPr marL="381000" indent="-381000">
              <a:buFont typeface="Arial" pitchFamily="34" charset="0"/>
              <a:buNone/>
            </a:pPr>
            <a:r>
              <a:rPr lang="en-US"/>
              <a:t>Topics Covered in this lesson are:	</a:t>
            </a:r>
          </a:p>
          <a:p>
            <a:pPr marL="381000" indent="-381000">
              <a:buFont typeface="Arial" pitchFamily="34" charset="0"/>
              <a:buNone/>
            </a:pPr>
            <a:endParaRPr lang="en-US"/>
          </a:p>
          <a:p>
            <a:pPr lvl="1"/>
            <a:r>
              <a:rPr lang="en-US"/>
              <a:t>Total Quality Management</a:t>
            </a:r>
          </a:p>
          <a:p>
            <a:pPr lvl="1"/>
            <a:r>
              <a:rPr lang="en-US"/>
              <a:t>TQM Principles</a:t>
            </a:r>
          </a:p>
          <a:p>
            <a:pPr lvl="1"/>
            <a:r>
              <a:rPr lang="en-US"/>
              <a:t>Kaizen Principles</a:t>
            </a:r>
          </a:p>
          <a:p>
            <a:pPr lvl="1"/>
            <a:r>
              <a:rPr lang="en-US"/>
              <a:t>Six Sigma Principles</a:t>
            </a:r>
          </a:p>
          <a:p>
            <a:pPr lvl="1"/>
            <a:r>
              <a:rPr lang="en-US"/>
              <a:t>Improvement of Software Development Process</a:t>
            </a:r>
          </a:p>
          <a:p>
            <a:pPr lvl="1"/>
            <a:r>
              <a:rPr lang="en-US"/>
              <a:t>CMMI in detail</a:t>
            </a:r>
          </a:p>
          <a:p>
            <a:pPr lvl="1"/>
            <a:r>
              <a:rPr lang="en-US"/>
              <a:t>ISO/IEC 15504 (SPICE)</a:t>
            </a:r>
          </a:p>
          <a:p>
            <a:pPr lvl="1"/>
            <a:r>
              <a:rPr lang="en-US"/>
              <a:t>Software Process Assessment</a:t>
            </a:r>
          </a:p>
          <a:p>
            <a:pPr lvl="1"/>
            <a:r>
              <a:rPr lang="en-US"/>
              <a:t>Testing Maturity Model</a:t>
            </a:r>
          </a:p>
          <a:p>
            <a:pPr lvl="1"/>
            <a:r>
              <a:rPr lang="en-US"/>
              <a:t>Test Process Improvement</a:t>
            </a:r>
          </a:p>
          <a:p>
            <a:pPr marL="381000" indent="-381000">
              <a:buFont typeface="Arial" pitchFamily="34" charset="0"/>
              <a:buNone/>
            </a:pPr>
            <a:r>
              <a:rPr lang="en-US"/>
              <a:t>	 </a:t>
            </a:r>
          </a:p>
          <a:p>
            <a:pPr marL="381000" indent="-381000">
              <a:buFont typeface="Arial" pitchFamily="34" charset="0"/>
              <a:buNone/>
            </a:pPr>
            <a:r>
              <a:rPr lang="en-US"/>
              <a:t> </a:t>
            </a:r>
          </a:p>
        </p:txBody>
      </p:sp>
      <p:sp>
        <p:nvSpPr>
          <p:cNvPr id="27651" name="Title 7"/>
          <p:cNvSpPr>
            <a:spLocks noGrp="1"/>
          </p:cNvSpPr>
          <p:nvPr>
            <p:ph type="title" idx="4294967295"/>
          </p:nvPr>
        </p:nvSpPr>
        <p:spPr>
          <a:xfrm>
            <a:off x="-6350" y="152400"/>
            <a:ext cx="7562850" cy="914400"/>
          </a:xfrm>
        </p:spPr>
        <p:txBody>
          <a:bodyPr/>
          <a:lstStyle/>
          <a:p>
            <a:r>
              <a:rPr lang="en-US" sz="2800" b="1"/>
              <a:t>Optimizing Development and Test Processes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a:xfrm>
            <a:off x="147638" y="215900"/>
            <a:ext cx="7548562" cy="622300"/>
          </a:xfrm>
          <a:ln/>
        </p:spPr>
        <p:txBody>
          <a:bodyPr lIns="45720" tIns="46800" rIns="45720" bIns="46800" anchor="t">
            <a:normAutofit fontScale="90000"/>
          </a:bodyPr>
          <a:lstStyle/>
          <a:p>
            <a:pPr>
              <a:lnSpc>
                <a:spcPct val="8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Standish group Chaos Report</a:t>
            </a:r>
            <a:r>
              <a:rPr lang="en-GB" sz="4400"/>
              <a:t> </a:t>
            </a:r>
          </a:p>
        </p:txBody>
      </p:sp>
      <p:sp>
        <p:nvSpPr>
          <p:cNvPr id="241667" name="Rectangle 3"/>
          <p:cNvSpPr>
            <a:spLocks noGrp="1"/>
          </p:cNvSpPr>
          <p:nvPr>
            <p:ph type="body" idx="1"/>
          </p:nvPr>
        </p:nvSpPr>
        <p:spPr>
          <a:xfrm>
            <a:off x="228600" y="1371600"/>
            <a:ext cx="8682038" cy="4495800"/>
          </a:xfrm>
          <a:ln/>
        </p:spPr>
        <p:txBody>
          <a:bodyPr lIns="0" tIns="0" rIns="0" bIns="0">
            <a:normAutofit fontScale="85000" lnSpcReduction="20000"/>
          </a:bodyPr>
          <a:lstStyle/>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According to Standish group Chaos report, projects that </a:t>
            </a:r>
            <a:br>
              <a:rPr lang="en-GB"/>
            </a:br>
            <a:r>
              <a:rPr lang="en-GB"/>
              <a:t>have stayed within the estimated budget and schedule </a:t>
            </a:r>
            <a:br>
              <a:rPr lang="en-GB"/>
            </a:br>
            <a:r>
              <a:rPr lang="en-GB"/>
              <a:t>and have delivered with required functionality is only 33%</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One fifth of the projects are total failure </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remaining and largest proportion of projects are </a:t>
            </a:r>
            <a:br>
              <a:rPr lang="en-GB"/>
            </a:br>
            <a:r>
              <a:rPr lang="en-GB"/>
              <a:t>delivered too late at considerably high costs and </a:t>
            </a:r>
            <a:br>
              <a:rPr lang="en-GB"/>
            </a:br>
            <a:r>
              <a:rPr lang="en-GB"/>
              <a:t>with functionality unsatisfactory to the customers</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There are different approaches intended to raise the </a:t>
            </a:r>
            <a:br>
              <a:rPr lang="en-GB"/>
            </a:br>
            <a:r>
              <a:rPr lang="en-GB"/>
              <a:t>percentage of successful projects. Ex: TQM, Kaizen, Six Sigma</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a:xfrm>
            <a:off x="152400" y="228600"/>
            <a:ext cx="8534400" cy="484188"/>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Total Quality Management (TQM)</a:t>
            </a:r>
          </a:p>
        </p:txBody>
      </p:sp>
      <p:sp>
        <p:nvSpPr>
          <p:cNvPr id="243715" name="Rectangle 3"/>
          <p:cNvSpPr>
            <a:spLocks noGrp="1"/>
          </p:cNvSpPr>
          <p:nvPr>
            <p:ph type="body" idx="1"/>
          </p:nvPr>
        </p:nvSpPr>
        <p:spPr>
          <a:xfrm>
            <a:off x="228600" y="1447800"/>
            <a:ext cx="8674100" cy="5410200"/>
          </a:xfrm>
          <a:ln/>
        </p:spPr>
        <p:txBody>
          <a:bodyPr lIns="0" tIns="0" rIns="0" bIns="0">
            <a:normAutofit fontScale="77500" lnSpcReduction="20000"/>
          </a:bodyPr>
          <a:lstStyle/>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ISO describes Total Quality Management as “a management approach for an organization, centred on quality, based on the participation of </a:t>
            </a:r>
            <a:br>
              <a:rPr lang="en-GB"/>
            </a:br>
            <a:r>
              <a:rPr lang="en-GB"/>
              <a:t>all its members and aiming a long term success </a:t>
            </a:r>
            <a:br>
              <a:rPr lang="en-GB"/>
            </a:br>
            <a:r>
              <a:rPr lang="en-GB"/>
              <a:t>through customer satisfaction, and benefits to all members of the organization and to society”</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Total</a:t>
            </a:r>
            <a:r>
              <a:rPr lang="en-GB"/>
              <a:t> implies a comprehensive concept in which all </a:t>
            </a:r>
            <a:br>
              <a:rPr lang="en-GB"/>
            </a:br>
            <a:r>
              <a:rPr lang="en-GB"/>
              <a:t>members at all hierarchical levels in an organization are involved</a:t>
            </a:r>
          </a:p>
          <a:p>
            <a:pPr marL="228600" indent="-228600" algn="just">
              <a:lnSpc>
                <a:spcPct val="14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Quality</a:t>
            </a:r>
            <a:r>
              <a:rPr lang="en-GB"/>
              <a:t> implies improving customer satisfaction, increase </a:t>
            </a:r>
            <a:br>
              <a:rPr lang="en-GB"/>
            </a:br>
            <a:r>
              <a:rPr lang="en-GB"/>
              <a:t>productivity, lower costs and shorten development and production cycles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TQM Principles</a:t>
            </a:r>
          </a:p>
        </p:txBody>
      </p:sp>
      <p:sp>
        <p:nvSpPr>
          <p:cNvPr id="245763" name="Rectangle 3"/>
          <p:cNvSpPr>
            <a:spLocks noGrp="1"/>
          </p:cNvSpPr>
          <p:nvPr>
            <p:ph type="body" idx="1"/>
          </p:nvPr>
        </p:nvSpPr>
        <p:spPr>
          <a:xfrm>
            <a:off x="228600" y="1371600"/>
            <a:ext cx="8674100" cy="5257800"/>
          </a:xfrm>
          <a:ln/>
        </p:spPr>
        <p:txBody>
          <a:bodyPr lIns="0" tIns="0" rIns="0" bIns="0">
            <a:normAutofit fontScale="85000" lnSpcReduction="20000"/>
          </a:bodyPr>
          <a:lstStyle/>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Customer Orientation</a:t>
            </a:r>
            <a:r>
              <a:rPr lang="en-GB"/>
              <a:t>: Do not produce what is technically </a:t>
            </a:r>
            <a:br>
              <a:rPr lang="en-GB"/>
            </a:br>
            <a:r>
              <a:rPr lang="en-GB"/>
              <a:t>feasible but what the customer requests and desires</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Process Orientation</a:t>
            </a:r>
            <a:r>
              <a:rPr lang="en-GB"/>
              <a:t>: Software systems are developed </a:t>
            </a:r>
            <a:br>
              <a:rPr lang="en-GB"/>
            </a:br>
            <a:r>
              <a:rPr lang="en-GB"/>
              <a:t>based on defined process that is reproducible and that </a:t>
            </a:r>
            <a:br>
              <a:rPr lang="en-GB"/>
            </a:br>
            <a:r>
              <a:rPr lang="en-GB"/>
              <a:t>can be improved</a:t>
            </a:r>
          </a:p>
          <a:p>
            <a:pPr marL="228600" indent="-228600" algn="just">
              <a:lnSpc>
                <a:spcPct val="17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Primacy of Quality</a:t>
            </a:r>
            <a:r>
              <a:rPr lang="en-GB"/>
              <a:t>: Ambiguity or inaccuracies that may </a:t>
            </a:r>
            <a:br>
              <a:rPr lang="en-GB"/>
            </a:br>
            <a:r>
              <a:rPr lang="en-GB"/>
              <a:t>lead to defects must be corrected or removed </a:t>
            </a:r>
            <a:br>
              <a:rPr lang="en-GB"/>
            </a:br>
            <a:r>
              <a:rPr lang="en-GB"/>
              <a:t>immediately before the development process is continued</a:t>
            </a:r>
          </a:p>
        </p:txBody>
      </p:sp>
      <p:sp>
        <p:nvSpPr>
          <p:cNvPr id="245764" name="Text Box 4"/>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body" idx="1"/>
          </p:nvPr>
        </p:nvSpPr>
        <p:spPr>
          <a:xfrm>
            <a:off x="228600" y="1447800"/>
            <a:ext cx="8674100" cy="5181600"/>
          </a:xfrm>
          <a:ln/>
        </p:spPr>
        <p:txBody>
          <a:bodyPr lIns="0" tIns="0" rIns="0" bIns="0">
            <a:normAutofit fontScale="77500" lnSpcReduction="20000"/>
          </a:bodyPr>
          <a:lstStyle/>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a:t>All employees accept accountability or ownership</a:t>
            </a:r>
            <a:r>
              <a:rPr lang="en-GB" i="1"/>
              <a:t>:</a:t>
            </a:r>
            <a:r>
              <a:rPr lang="en-GB"/>
              <a:t> Each </a:t>
            </a:r>
            <a:br>
              <a:rPr lang="en-GB"/>
            </a:br>
            <a:r>
              <a:rPr lang="en-GB"/>
              <a:t>employee is responsible for quality and considers it an </a:t>
            </a:r>
            <a:br>
              <a:rPr lang="en-GB"/>
            </a:br>
            <a:r>
              <a:rPr lang="en-GB"/>
              <a:t>integral part of his daily work</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a:t>Internal customer-supplier relationship</a:t>
            </a:r>
            <a:r>
              <a:rPr lang="en-GB" i="1"/>
              <a:t>:</a:t>
            </a:r>
            <a:r>
              <a:rPr lang="en-GB"/>
              <a:t> Formal acceptance and delivery of interim products are planned during software </a:t>
            </a:r>
            <a:br>
              <a:rPr lang="en-GB"/>
            </a:br>
            <a:r>
              <a:rPr lang="en-GB"/>
              <a:t>development and not just at final delivery to the </a:t>
            </a:r>
            <a:br>
              <a:rPr lang="en-GB"/>
            </a:br>
            <a:r>
              <a:rPr lang="en-GB"/>
              <a:t>customer. This helps to enhance the quality of the end product.</a:t>
            </a:r>
          </a:p>
          <a:p>
            <a:pPr marL="228600" indent="-228600" algn="just">
              <a:lnSpc>
                <a:spcPct val="13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a:t>Continuous Improvement</a:t>
            </a:r>
            <a:r>
              <a:rPr lang="en-GB" i="1"/>
              <a:t>:</a:t>
            </a:r>
            <a:r>
              <a:rPr lang="en-GB"/>
              <a:t> Small step-by-step improvements </a:t>
            </a:r>
            <a:br>
              <a:rPr lang="en-GB"/>
            </a:br>
            <a:r>
              <a:rPr lang="en-GB"/>
              <a:t>collectively result better quality end product.</a:t>
            </a:r>
          </a:p>
        </p:txBody>
      </p:sp>
      <p:sp>
        <p:nvSpPr>
          <p:cNvPr id="247811" name="Rectangle 3"/>
          <p:cNvSpPr>
            <a:spLocks noGrp="1"/>
          </p:cNvSpPr>
          <p:nvPr>
            <p:ph type="title"/>
          </p:nvPr>
        </p:nvSpPr>
        <p:spPr>
          <a:xfrm>
            <a:off x="228600" y="0"/>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TQM Principles</a:t>
            </a:r>
          </a:p>
        </p:txBody>
      </p:sp>
      <p:sp>
        <p:nvSpPr>
          <p:cNvPr id="247812"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
        <p:nvSpPr>
          <p:cNvPr id="247813" name="Text Box 5"/>
          <p:cNvSpPr txBox="1">
            <a:spLocks noChangeArrowheads="1"/>
          </p:cNvSpPr>
          <p:nvPr/>
        </p:nvSpPr>
        <p:spPr bwMode="auto">
          <a:xfrm>
            <a:off x="8101013" y="6096000"/>
            <a:ext cx="966787"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a:t>Stabilizing Improvements</a:t>
            </a:r>
            <a:r>
              <a:rPr lang="en-GB" i="1"/>
              <a:t>:</a:t>
            </a:r>
            <a:r>
              <a:rPr lang="en-GB"/>
              <a:t> During the roll out phase of </a:t>
            </a:r>
            <a:br>
              <a:rPr lang="en-GB"/>
            </a:br>
            <a:r>
              <a:rPr lang="en-GB"/>
              <a:t>changes, appropriate measures must be taken to ensure that </a:t>
            </a:r>
            <a:br>
              <a:rPr lang="en-GB"/>
            </a:br>
            <a:r>
              <a:rPr lang="en-GB"/>
              <a:t>these changes will not be forgotten again in the daily routine. </a:t>
            </a:r>
            <a:br>
              <a:rPr lang="en-GB"/>
            </a:br>
            <a:r>
              <a:rPr lang="en-GB"/>
              <a:t>This is to ensure that they will have a long term effect.</a:t>
            </a:r>
          </a:p>
          <a:p>
            <a:pPr marL="228600" indent="-228600" algn="just">
              <a:lnSpc>
                <a:spcPct val="156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a:t>Rational Decisions</a:t>
            </a:r>
            <a:r>
              <a:rPr lang="en-GB" i="1"/>
              <a:t>:</a:t>
            </a:r>
            <a:r>
              <a:rPr lang="en-GB"/>
              <a:t> Decisions and changes must be rationalized explicitly and based on facts. </a:t>
            </a:r>
          </a:p>
        </p:txBody>
      </p:sp>
      <p:sp>
        <p:nvSpPr>
          <p:cNvPr id="249859" name="Rectangle 3"/>
          <p:cNvSpPr>
            <a:spLocks noGrp="1"/>
          </p:cNvSpPr>
          <p:nvPr>
            <p:ph type="title"/>
          </p:nvPr>
        </p:nvSpPr>
        <p:spPr>
          <a:xfrm>
            <a:off x="152400" y="0"/>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TQM Principles</a:t>
            </a:r>
          </a:p>
        </p:txBody>
      </p:sp>
      <p:sp>
        <p:nvSpPr>
          <p:cNvPr id="249860" name="Text Box 4"/>
          <p:cNvSpPr txBox="1">
            <a:spLocks noChangeArrowheads="1"/>
          </p:cNvSpPr>
          <p:nvPr/>
        </p:nvSpPr>
        <p:spPr bwMode="auto">
          <a:xfrm>
            <a:off x="228600" y="533400"/>
            <a:ext cx="966788" cy="317500"/>
          </a:xfrm>
          <a:prstGeom prst="rect">
            <a:avLst/>
          </a:prstGeom>
          <a:noFill/>
          <a:ln w="9525">
            <a:noFill/>
            <a:miter lim="800000"/>
            <a:headEnd/>
            <a:tailEnd/>
          </a:ln>
          <a:effectLst/>
        </p:spPr>
        <p:txBody>
          <a:bodyPr>
            <a:spAutoFit/>
          </a:bodyPr>
          <a:lstStyle/>
          <a:p>
            <a:pPr>
              <a:lnSpc>
                <a:spcPct val="82000"/>
              </a:lnSpc>
              <a:spcBef>
                <a:spcPct val="50000"/>
              </a:spcBef>
              <a:buClr>
                <a:srgbClr val="000000"/>
              </a:buClr>
              <a:buSzPct val="100000"/>
              <a:buFont typeface="Times New Roman" pitchFamily="18" charset="0"/>
              <a:buNone/>
            </a:pPr>
            <a:r>
              <a:rPr lang="en-US" sz="1800" b="1">
                <a:ea typeface="Arial Unicode MS" pitchFamily="34" charset="-128"/>
                <a:cs typeface="Arial Unicode MS" pitchFamily="34" charset="-128"/>
              </a:rPr>
              <a:t>Cont…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a:xfrm>
            <a:off x="147638" y="296863"/>
            <a:ext cx="7245350" cy="519112"/>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Kaizen</a:t>
            </a:r>
          </a:p>
        </p:txBody>
      </p:sp>
      <p:sp>
        <p:nvSpPr>
          <p:cNvPr id="251907" name="Rectangle 3"/>
          <p:cNvSpPr>
            <a:spLocks noGrp="1"/>
          </p:cNvSpPr>
          <p:nvPr>
            <p:ph type="body" idx="1"/>
          </p:nvPr>
        </p:nvSpPr>
        <p:spPr>
          <a:xfrm>
            <a:off x="228600" y="1371600"/>
            <a:ext cx="8674100" cy="4981575"/>
          </a:xfrm>
          <a:ln/>
        </p:spPr>
        <p:txBody>
          <a:bodyPr lIns="0" tIns="0" rIns="0" bIns="0">
            <a:normAutofit fontScale="85000" lnSpcReduction="10000"/>
          </a:bodyPr>
          <a:lstStyle/>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Kaizen is a Japanese concept and a compound of </a:t>
            </a:r>
            <a:br>
              <a:rPr lang="en-GB"/>
            </a:br>
            <a:r>
              <a:rPr lang="en-GB" i="1"/>
              <a:t>Kai</a:t>
            </a:r>
            <a:r>
              <a:rPr lang="en-GB"/>
              <a:t> (change) and </a:t>
            </a:r>
            <a:r>
              <a:rPr lang="en-GB" i="1"/>
              <a:t>Zen</a:t>
            </a:r>
            <a:r>
              <a:rPr lang="en-GB"/>
              <a:t> (for the better). </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Kaizen means continuous improvement.</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Improvements are implemented through gradual, stepwise </a:t>
            </a:r>
            <a:br>
              <a:rPr lang="en-GB"/>
            </a:br>
            <a:r>
              <a:rPr lang="en-GB"/>
              <a:t>perfection and optimization.</a:t>
            </a:r>
          </a:p>
          <a:p>
            <a:pPr marL="228600" indent="-228600" algn="just">
              <a:lnSpc>
                <a:spcPct val="16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“Continuous Improvement Process” (CIP) may be considered an essential concept of Kaizen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a:xfrm>
            <a:off x="147638" y="350838"/>
            <a:ext cx="7245350" cy="517525"/>
          </a:xfrm>
          <a:ln/>
        </p:spPr>
        <p:txBody>
          <a:bodyPr lIns="0" tIns="0" rIns="0" bIns="0">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Six Sigma</a:t>
            </a:r>
          </a:p>
        </p:txBody>
      </p:sp>
      <p:sp>
        <p:nvSpPr>
          <p:cNvPr id="253955" name="Rectangle 3"/>
          <p:cNvSpPr>
            <a:spLocks noGrp="1"/>
          </p:cNvSpPr>
          <p:nvPr>
            <p:ph type="body" idx="1"/>
          </p:nvPr>
        </p:nvSpPr>
        <p:spPr>
          <a:xfrm>
            <a:off x="228600" y="1371600"/>
            <a:ext cx="8674100" cy="5257800"/>
          </a:xfrm>
          <a:ln/>
        </p:spPr>
        <p:txBody>
          <a:bodyPr lIns="0" tIns="0" rIns="0" bIns="0">
            <a:normAutofit fontScale="85000" lnSpcReduction="10000"/>
          </a:bodyPr>
          <a:lstStyle/>
          <a:p>
            <a:pPr marL="228600" indent="-228600">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Six Sigma is a approach or framework for process improvement, using data and statistical analysis to identify problems and improvement opportunities</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term “Six Sigma” is derived from statistics and refers </a:t>
            </a:r>
            <a:br>
              <a:rPr lang="en-GB"/>
            </a:br>
            <a:r>
              <a:rPr lang="en-GB"/>
              <a:t>to the standard deviation of a statistical distribution</a:t>
            </a:r>
          </a:p>
          <a:p>
            <a:pPr marL="228600" indent="-228600" algn="just">
              <a:lnSpc>
                <a:spcPct val="153000"/>
              </a:lnSpc>
              <a:tabLst>
                <a:tab pos="3333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Six Sigma signifies a systematic reduction of deviations </a:t>
            </a:r>
            <a:br>
              <a:rPr lang="en-GB"/>
            </a:br>
            <a:r>
              <a:rPr lang="en-GB"/>
              <a:t>until it reaches the “ideal” state of being almost defect free`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10BEE88C17824594334F78A4139DCF" ma:contentTypeVersion="17" ma:contentTypeDescription="Create a new document." ma:contentTypeScope="" ma:versionID="56480e2e29ab97165600798fa298e673">
  <xsd:schema xmlns:xsd="http://www.w3.org/2001/XMLSchema" xmlns:xs="http://www.w3.org/2001/XMLSchema" xmlns:p="http://schemas.microsoft.com/office/2006/metadata/properties" xmlns:ns1="http://schemas.microsoft.com/sharepoint/v3" xmlns:ns2="168e2e69-6452-4cd2-aa40-18f638a3cbec" xmlns:ns3="9bd5d04a-12cb-41d7-ba91-733739a8c91d" targetNamespace="http://schemas.microsoft.com/office/2006/metadata/properties" ma:root="true" ma:fieldsID="0bd4bb6be27eb55ff392ef8f85db7dd4" ns1:_="" ns2:_="" ns3:_="">
    <xsd:import namespace="http://schemas.microsoft.com/sharepoint/v3"/>
    <xsd:import namespace="168e2e69-6452-4cd2-aa40-18f638a3cbec"/>
    <xsd:import namespace="9bd5d04a-12cb-41d7-ba91-733739a8c91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AverageRating" minOccurs="0"/>
                <xsd:element ref="ns1:RatingCount" minOccurs="0"/>
                <xsd:element ref="ns1:RatedBy" minOccurs="0"/>
                <xsd:element ref="ns1:Ratings" minOccurs="0"/>
                <xsd:element ref="ns1:LikesCount" minOccurs="0"/>
                <xsd:element ref="ns1:LikedBy" minOccurs="0"/>
                <xsd:element ref="ns1:_ip_UnifiedCompliancePolicyProperties" minOccurs="0"/>
                <xsd:element ref="ns1:_ip_UnifiedCompliancePolicyUIAc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18" nillable="true" ma:displayName="Unified Compliance Policy Properties" ma:description="" ma:hidden="true" ma:internalName="_ip_UnifiedCompliancePolicyProperties">
      <xsd:simpleType>
        <xsd:restriction base="dms:Note"/>
      </xsd:simpleType>
    </xsd:element>
    <xsd:element name="_ip_UnifiedCompliancePolicyUIAction" ma:index="1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e2e69-6452-4cd2-aa40-18f638a3cbe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bd5d04a-12cb-41d7-ba91-733739a8c91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68e2e69-6452-4cd2-aa40-18f638a3cbec">
      <UserInfo>
        <DisplayName>Shamala G (TECH)</DisplayName>
        <AccountId>21886</AccountId>
        <AccountType/>
      </UserInfo>
      <UserInfo>
        <DisplayName>Vaijeyanthi Sivaraman (MAS)</DisplayName>
        <AccountId>24583</AccountId>
        <AccountType/>
      </UserInfo>
      <UserInfo>
        <DisplayName>Jayaganes Jayabalan (COMMS-EGM)</DisplayName>
        <AccountId>32818</AccountId>
        <AccountType/>
      </UserInfo>
      <UserInfo>
        <DisplayName>Shahriel Annas Bin Mahaiddin (COMMS-EGM)</DisplayName>
        <AccountId>32819</AccountId>
        <AccountType/>
      </UserInfo>
      <UserInfo>
        <DisplayName>Savithri Murugan (Banking &amp; Financial Services)</DisplayName>
        <AccountId>21711</AccountId>
        <AccountType/>
      </UserInfo>
      <UserInfo>
        <DisplayName>Thambidurai Surya (Financial Services)</DisplayName>
        <AccountId>40018</AccountId>
        <AccountType/>
      </UserInfo>
      <UserInfo>
        <DisplayName>Mousumi Ghosh (MAS)</DisplayName>
        <AccountId>18539</AccountId>
        <AccountType/>
      </UserInfo>
      <UserInfo>
        <DisplayName>Priyanka Dasharath Mahindrakar (Banking &amp; Financial Services)</DisplayName>
        <AccountId>22876</AccountId>
        <AccountType/>
      </UserInfo>
      <UserInfo>
        <DisplayName>Vineel Dusi (HR Shared Services)</DisplayName>
        <AccountId>49452</AccountId>
        <AccountType/>
      </UserInfo>
      <UserInfo>
        <DisplayName>Amita Kumari (MAS)</DisplayName>
        <AccountId>2584</AccountId>
        <AccountType/>
      </UserInfo>
      <UserInfo>
        <DisplayName>Srikanth Reddy Thummalapally (HLS)</DisplayName>
        <AccountId>28053</AccountId>
        <AccountType/>
      </UserInfo>
      <UserInfo>
        <DisplayName>Rama Vardhini (Financial Services)</DisplayName>
        <AccountId>25570</AccountId>
        <AccountType/>
      </UserInfo>
      <UserInfo>
        <DisplayName>Buddha Prajapathi Akisetti (HEALTH)</DisplayName>
        <AccountId>6883</AccountId>
        <AccountType/>
      </UserInfo>
    </SharedWithUsers>
    <LikesCount xmlns="http://schemas.microsoft.com/sharepoint/v3" xsi:nil="true"/>
    <Ratings xmlns="http://schemas.microsoft.com/sharepoint/v3">5,</Ratings>
    <LikedBy xmlns="http://schemas.microsoft.com/sharepoint/v3">
      <UserInfo>
        <DisplayName/>
        <AccountId xsi:nil="true"/>
        <AccountType/>
      </UserInfo>
    </LikedBy>
    <RatedBy xmlns="http://schemas.microsoft.com/sharepoint/v3">
      <UserInfo>
        <DisplayName>i:0#.f|membership|pr257374@wipro.com</DisplayName>
        <AccountId>27270</AccountId>
        <AccountType/>
      </UserInfo>
    </RatedBy>
    <AverageRating xmlns="http://schemas.microsoft.com/sharepoint/v3">5</AverageRating>
    <RatingCount xmlns="http://schemas.microsoft.com/sharepoint/v3">1</RatingCou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93ED2-B6E9-4304-8461-B58C02CA1A22}">
  <ds:schemaRefs>
    <ds:schemaRef ds:uri="168e2e69-6452-4cd2-aa40-18f638a3cbec"/>
    <ds:schemaRef ds:uri="9bd5d04a-12cb-41d7-ba91-733739a8c9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EED340D-4A15-40A5-B3BE-C3A6306AF837}">
  <ds:schemaRefs>
    <ds:schemaRef ds:uri="168e2e69-6452-4cd2-aa40-18f638a3cbec"/>
    <ds:schemaRef ds:uri="9bd5d04a-12cb-41d7-ba91-733739a8c9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259B35-70AA-42CB-9F71-25000B253F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377</Slides>
  <Notes>353</Notes>
  <HiddenSlides>0</HiddenSlides>
  <ScaleCrop>false</ScaleCrop>
  <HeadingPairs>
    <vt:vector size="4" baseType="variant">
      <vt:variant>
        <vt:lpstr>Theme</vt:lpstr>
      </vt:variant>
      <vt:variant>
        <vt:i4>1</vt:i4>
      </vt:variant>
      <vt:variant>
        <vt:lpstr>Slide Titles</vt:lpstr>
      </vt:variant>
      <vt:variant>
        <vt:i4>377</vt:i4>
      </vt:variant>
    </vt:vector>
  </HeadingPairs>
  <TitlesOfParts>
    <vt:vector size="378" baseType="lpstr">
      <vt:lpstr>Office Theme</vt:lpstr>
      <vt:lpstr>Part A: Application Testing-L3</vt:lpstr>
      <vt:lpstr>Course Objectives</vt:lpstr>
      <vt:lpstr>Application Testing 3.2 - Agenda</vt:lpstr>
      <vt:lpstr>Application Testing 3.2 - Agenda</vt:lpstr>
      <vt:lpstr>Application Testing 3.2 - Agenda</vt:lpstr>
      <vt:lpstr>Test Process</vt:lpstr>
      <vt:lpstr>Test Process</vt:lpstr>
      <vt:lpstr>Fundamentals of test process</vt:lpstr>
      <vt:lpstr>PowerPoint Presentation</vt:lpstr>
      <vt:lpstr>Test planning</vt:lpstr>
      <vt:lpstr>Test Objectives</vt:lpstr>
      <vt:lpstr>Acceptance Criteria</vt:lpstr>
      <vt:lpstr>Assumptions</vt:lpstr>
      <vt:lpstr>People Issues</vt:lpstr>
      <vt:lpstr>People Issues</vt:lpstr>
      <vt:lpstr>Constraints</vt:lpstr>
      <vt:lpstr>Create the Test Plan</vt:lpstr>
      <vt:lpstr>Create the test plan</vt:lpstr>
      <vt:lpstr>Create the test plan</vt:lpstr>
      <vt:lpstr> Create the test plan</vt:lpstr>
      <vt:lpstr>Characteristics of a test plan </vt:lpstr>
      <vt:lpstr> Characteristics of a test plan </vt:lpstr>
      <vt:lpstr>Build the Test Plan</vt:lpstr>
      <vt:lpstr>Set test objectives</vt:lpstr>
      <vt:lpstr> Set test objectives</vt:lpstr>
      <vt:lpstr>Set test objectives</vt:lpstr>
      <vt:lpstr>Develop the Test Matrix</vt:lpstr>
      <vt:lpstr>PowerPoint Presentation</vt:lpstr>
      <vt:lpstr>Define Tests as Required</vt:lpstr>
      <vt:lpstr>PowerPoint Presentation</vt:lpstr>
      <vt:lpstr>Define Conceptual Test Cases to be Entered as a Test Script</vt:lpstr>
      <vt:lpstr>PowerPoint Presentation</vt:lpstr>
      <vt:lpstr>Define Verification Tests</vt:lpstr>
      <vt:lpstr>Prepare the Software Test Matrix</vt:lpstr>
      <vt:lpstr>Define Test Administration</vt:lpstr>
      <vt:lpstr>PowerPoint Presentation</vt:lpstr>
      <vt:lpstr>Administrative Worksheet for an Administrative Checkpoint</vt:lpstr>
      <vt:lpstr>Test plan general information</vt:lpstr>
      <vt:lpstr>Write the test plan</vt:lpstr>
      <vt:lpstr>Guidelines to write test plan</vt:lpstr>
      <vt:lpstr>Test plan standard</vt:lpstr>
      <vt:lpstr>Table of contents of a test plan</vt:lpstr>
      <vt:lpstr>1. Test scope</vt:lpstr>
      <vt:lpstr>2. Test Objectives</vt:lpstr>
      <vt:lpstr>3. Assumptions</vt:lpstr>
      <vt:lpstr>4. Risk Analysis</vt:lpstr>
      <vt:lpstr>Risk Analysis and Risk Management</vt:lpstr>
      <vt:lpstr>Managing risks</vt:lpstr>
      <vt:lpstr>5.Test Design</vt:lpstr>
      <vt:lpstr>6. Roles &amp; Responsibilities</vt:lpstr>
      <vt:lpstr>7. Test Schedule and Planned Resources</vt:lpstr>
      <vt:lpstr>8. Test Data Management</vt:lpstr>
      <vt:lpstr>9. Test Environment</vt:lpstr>
      <vt:lpstr>10. Communication Approach</vt:lpstr>
      <vt:lpstr>11.Tools</vt:lpstr>
      <vt:lpstr>Test planning</vt:lpstr>
      <vt:lpstr>Test planning (Contd..)</vt:lpstr>
      <vt:lpstr>Maintaining the Most Current Test Plan</vt:lpstr>
      <vt:lpstr>Static testing</vt:lpstr>
      <vt:lpstr>Test specification</vt:lpstr>
      <vt:lpstr>Phases of test specification</vt:lpstr>
      <vt:lpstr>Phases of test specification</vt:lpstr>
      <vt:lpstr>Phases of test specification</vt:lpstr>
      <vt:lpstr>Test case description</vt:lpstr>
      <vt:lpstr>Non-functional quality attributes</vt:lpstr>
      <vt:lpstr>Test Scripts</vt:lpstr>
      <vt:lpstr>Determine test levels</vt:lpstr>
      <vt:lpstr>Develop the Scripts</vt:lpstr>
      <vt:lpstr>Develop the Scripts</vt:lpstr>
      <vt:lpstr>Execute the Script</vt:lpstr>
      <vt:lpstr>Analyze the Results</vt:lpstr>
      <vt:lpstr>Maintain Scripts</vt:lpstr>
      <vt:lpstr>Test execution</vt:lpstr>
      <vt:lpstr>Preconditions for test execution</vt:lpstr>
      <vt:lpstr>Execution of tests</vt:lpstr>
      <vt:lpstr>Test logging</vt:lpstr>
      <vt:lpstr>Test logging</vt:lpstr>
      <vt:lpstr>Test scrutiny (Analysis)</vt:lpstr>
      <vt:lpstr>Test outcome documentation</vt:lpstr>
      <vt:lpstr>When is Testing Complete?</vt:lpstr>
      <vt:lpstr>General Concerns</vt:lpstr>
      <vt:lpstr>Verification of test completion criteria</vt:lpstr>
      <vt:lpstr>Test Strategy</vt:lpstr>
      <vt:lpstr>Test Strategy</vt:lpstr>
      <vt:lpstr>Test Strategy Formulation</vt:lpstr>
      <vt:lpstr>Test Strategy Formulation</vt:lpstr>
      <vt:lpstr>Test Strategy Formulation</vt:lpstr>
      <vt:lpstr>Test Strategy Formulation</vt:lpstr>
      <vt:lpstr>Test Strategy Formulation</vt:lpstr>
      <vt:lpstr>Test Strategy Formulation</vt:lpstr>
      <vt:lpstr>Optimizing Development and Test Processes</vt:lpstr>
      <vt:lpstr>Optimizing Development and Test Processes</vt:lpstr>
      <vt:lpstr>Standish group Chaos Report </vt:lpstr>
      <vt:lpstr>Total Quality Management (TQM)</vt:lpstr>
      <vt:lpstr>TQM Principles</vt:lpstr>
      <vt:lpstr>TQM Principles</vt:lpstr>
      <vt:lpstr>TQM Principles</vt:lpstr>
      <vt:lpstr>Kaizen</vt:lpstr>
      <vt:lpstr>Six Sigma</vt:lpstr>
      <vt:lpstr>Six Sigma Practices</vt:lpstr>
      <vt:lpstr>Improving the Software Development Process</vt:lpstr>
      <vt:lpstr>Improving the Software Development Process</vt:lpstr>
      <vt:lpstr>Capability Maturity Model Integration (CMMI)</vt:lpstr>
      <vt:lpstr>CMMI Disciplines</vt:lpstr>
      <vt:lpstr>Staged and Continuous representation</vt:lpstr>
      <vt:lpstr>Five Maturity Levels</vt:lpstr>
      <vt:lpstr>Five Maturity Levels</vt:lpstr>
      <vt:lpstr>Five Maturity Levels</vt:lpstr>
      <vt:lpstr>CMMI Process areas</vt:lpstr>
      <vt:lpstr>CMMI Process Areas (1 of 3)</vt:lpstr>
      <vt:lpstr>CMMI Process Areas (2 of 3)</vt:lpstr>
      <vt:lpstr>CMMI Process Areas (3 of 3)</vt:lpstr>
      <vt:lpstr>Capability grade – Individual process areas</vt:lpstr>
      <vt:lpstr>Testing in CMMI</vt:lpstr>
      <vt:lpstr>ISO/IEC 15504 (SPICE)</vt:lpstr>
      <vt:lpstr>ISO/IEC 15504 (SPICE)</vt:lpstr>
      <vt:lpstr>Software Process Assessment</vt:lpstr>
      <vt:lpstr>Software Process Assessment</vt:lpstr>
      <vt:lpstr>Software Process Assessment</vt:lpstr>
      <vt:lpstr>Software Process Assessment</vt:lpstr>
      <vt:lpstr>Software Process Assessment</vt:lpstr>
      <vt:lpstr>Software Test (ENG.8)</vt:lpstr>
      <vt:lpstr>System Test (ENG.10)</vt:lpstr>
      <vt:lpstr>Test Manager and SPICE</vt:lpstr>
      <vt:lpstr>Evaluation of Test Processes – Testing Maturity  Model (TMM)</vt:lpstr>
      <vt:lpstr>TMM Maturity Levels</vt:lpstr>
      <vt:lpstr>TMM Maturity Levels</vt:lpstr>
      <vt:lpstr>Internal TMM level structure</vt:lpstr>
      <vt:lpstr>TMM maturity models and process areas</vt:lpstr>
      <vt:lpstr>TMM Maturity Levels</vt:lpstr>
      <vt:lpstr>TMM Maturity Levels</vt:lpstr>
      <vt:lpstr>TMM Maturity Levels</vt:lpstr>
      <vt:lpstr>TMM Maturity Levels</vt:lpstr>
      <vt:lpstr>TMM Maturity Levels</vt:lpstr>
      <vt:lpstr>Maturity Goals and Maturity Sub-goals</vt:lpstr>
      <vt:lpstr>Maturity Goals and Maturity Sub-goals</vt:lpstr>
      <vt:lpstr>Maturity Goals and Maturity Sub-goals</vt:lpstr>
      <vt:lpstr>Maturity Goals and Maturity Sub-goals</vt:lpstr>
      <vt:lpstr>Maturity Goals and Maturity Sub-goals</vt:lpstr>
      <vt:lpstr>Maturity Goals and Maturity Sub-goals</vt:lpstr>
      <vt:lpstr>Test Process Improvement (TPI)</vt:lpstr>
      <vt:lpstr>Test Process Improvement (TPI)</vt:lpstr>
      <vt:lpstr>Test Process Improvement (TPI)</vt:lpstr>
      <vt:lpstr>Test Process Improvement (TPI)</vt:lpstr>
      <vt:lpstr>Test Process Improvement (TPI)</vt:lpstr>
      <vt:lpstr>TPI Checkpoints</vt:lpstr>
      <vt:lpstr>Example: Checkpoints for Test tools Key area</vt:lpstr>
      <vt:lpstr>Example: Checkpoints for Test tools Key area</vt:lpstr>
      <vt:lpstr>TPI Matrix</vt:lpstr>
      <vt:lpstr>TPI Matrix</vt:lpstr>
      <vt:lpstr>TPI Matrix</vt:lpstr>
      <vt:lpstr>TPI Matrix</vt:lpstr>
      <vt:lpstr>TPI Matrix</vt:lpstr>
      <vt:lpstr>TPI Matrix</vt:lpstr>
      <vt:lpstr>TPI Matrix</vt:lpstr>
      <vt:lpstr>TPI Matrix</vt:lpstr>
      <vt:lpstr>TPI Matrix</vt:lpstr>
      <vt:lpstr>TPI Assessment</vt:lpstr>
      <vt:lpstr>TPI Assessment</vt:lpstr>
      <vt:lpstr>TPI Assessment – Improvement Techniques</vt:lpstr>
      <vt:lpstr>Audits and Assessments</vt:lpstr>
      <vt:lpstr>Types of Audits</vt:lpstr>
      <vt:lpstr>Audits</vt:lpstr>
      <vt:lpstr>Assessments</vt:lpstr>
      <vt:lpstr>Risk Oriented Testing</vt:lpstr>
      <vt:lpstr>Risk Oriented Testing</vt:lpstr>
      <vt:lpstr>Introduction</vt:lpstr>
      <vt:lpstr>Introduction</vt:lpstr>
      <vt:lpstr>Introduction</vt:lpstr>
      <vt:lpstr>The Intention of Risk Management</vt:lpstr>
      <vt:lpstr>The Intention of Risk Management</vt:lpstr>
      <vt:lpstr>The Intention of Risk-Oriented Testing </vt:lpstr>
      <vt:lpstr>The Intention of Risk-Oriented Testing </vt:lpstr>
      <vt:lpstr>People involved in Risk Management </vt:lpstr>
      <vt:lpstr>People involved in Risk Management </vt:lpstr>
      <vt:lpstr>Risk Management Process</vt:lpstr>
      <vt:lpstr>Risk Context Identification</vt:lpstr>
      <vt:lpstr>Risk Context Identification</vt:lpstr>
      <vt:lpstr>Risk Identification</vt:lpstr>
      <vt:lpstr>Premise of Risk Identification</vt:lpstr>
      <vt:lpstr>Risk Workshop</vt:lpstr>
      <vt:lpstr>Risk Workshop</vt:lpstr>
      <vt:lpstr>Risk Brainstorming</vt:lpstr>
      <vt:lpstr>Risk Brainstorming</vt:lpstr>
      <vt:lpstr>Checklists pool earlier experience</vt:lpstr>
      <vt:lpstr>Risk Checklist for Software Projects</vt:lpstr>
      <vt:lpstr>Risk Checklist for Testing</vt:lpstr>
      <vt:lpstr> Risk Checklist for Testing</vt:lpstr>
      <vt:lpstr>Risk Checklist for Testing</vt:lpstr>
      <vt:lpstr>Risk Categories</vt:lpstr>
      <vt:lpstr>Risk Categories</vt:lpstr>
      <vt:lpstr>Project Risks</vt:lpstr>
      <vt:lpstr>Product Risks</vt:lpstr>
      <vt:lpstr>Product Risks</vt:lpstr>
      <vt:lpstr>Risk Analysis and Risk Evaluation</vt:lpstr>
      <vt:lpstr>Quantitative Risk Analysis</vt:lpstr>
      <vt:lpstr>Risk Matrix</vt:lpstr>
      <vt:lpstr>Risk Inventory</vt:lpstr>
      <vt:lpstr>Risk Inventory</vt:lpstr>
      <vt:lpstr>Risk Control and Treatment</vt:lpstr>
      <vt:lpstr>Risk Control and Treatment</vt:lpstr>
      <vt:lpstr>Sample Risk Matrix</vt:lpstr>
      <vt:lpstr>Deviation Management</vt:lpstr>
      <vt:lpstr>Deviation Management</vt:lpstr>
      <vt:lpstr>Introduction</vt:lpstr>
      <vt:lpstr>Terminology - Defect</vt:lpstr>
      <vt:lpstr>Error, Defect, Failure</vt:lpstr>
      <vt:lpstr>Error</vt:lpstr>
      <vt:lpstr>Fault</vt:lpstr>
      <vt:lpstr>Failure</vt:lpstr>
      <vt:lpstr>Incident Reports</vt:lpstr>
      <vt:lpstr>Documenting Incidents</vt:lpstr>
      <vt:lpstr>Documenting Incidents</vt:lpstr>
      <vt:lpstr>Documenting Incidents</vt:lpstr>
      <vt:lpstr>Sample Reporting Template (1 of 3)</vt:lpstr>
      <vt:lpstr>Sample Reporting Template (2 of 3)</vt:lpstr>
      <vt:lpstr>Sample Reporting Template (3 of 3)</vt:lpstr>
      <vt:lpstr>Incident Handling</vt:lpstr>
      <vt:lpstr>Roles in Deviation Management</vt:lpstr>
      <vt:lpstr>Roles in Deviation Management</vt:lpstr>
      <vt:lpstr>Roles in Deviation Management</vt:lpstr>
      <vt:lpstr>Deviation Management Process</vt:lpstr>
      <vt:lpstr>Sample Incident Report (1 of 3)</vt:lpstr>
      <vt:lpstr>Sample Incident Report (2 of 3)</vt:lpstr>
      <vt:lpstr>Sample Incident Report (3 of 3)</vt:lpstr>
      <vt:lpstr>Kinds of Incidents</vt:lpstr>
      <vt:lpstr>Incident Categories</vt:lpstr>
      <vt:lpstr>Incident Tracking Systems</vt:lpstr>
      <vt:lpstr>Features of Incident Tracking Systems</vt:lpstr>
      <vt:lpstr>Features of Incident Tracking Systems</vt:lpstr>
      <vt:lpstr>Incident Information</vt:lpstr>
      <vt:lpstr>Incident Information</vt:lpstr>
      <vt:lpstr>Incident Information</vt:lpstr>
      <vt:lpstr>General flow of Overall testing and defect  tracking sequence</vt:lpstr>
      <vt:lpstr>Incident Metrics</vt:lpstr>
      <vt:lpstr>Sample Template – Incident Report</vt:lpstr>
      <vt:lpstr>Standardized Classification for software anomalies – IEEE 1044/1044.1 Standard</vt:lpstr>
      <vt:lpstr>Overview of the Classification Process</vt:lpstr>
      <vt:lpstr>Overview of the Classification Process</vt:lpstr>
      <vt:lpstr>Classification according to IEEE 1044</vt:lpstr>
      <vt:lpstr>Classification Steps in Detail</vt:lpstr>
      <vt:lpstr>Classification Steps in Detail</vt:lpstr>
      <vt:lpstr>Classification Steps in Detail - Recognition</vt:lpstr>
      <vt:lpstr>Classification Steps in Detail - Recognition</vt:lpstr>
      <vt:lpstr>Classification Steps in Detail - Analysis</vt:lpstr>
      <vt:lpstr>Classification Steps in Detail - Analysis</vt:lpstr>
      <vt:lpstr>Classification Steps in Detail - Resolution</vt:lpstr>
      <vt:lpstr>Classification Steps in Detail - Resolution</vt:lpstr>
      <vt:lpstr>Classification Steps in Detail - Disposition</vt:lpstr>
      <vt:lpstr>Classification Steps in Detail - Disposition</vt:lpstr>
      <vt:lpstr>Test Management</vt:lpstr>
      <vt:lpstr>Test Management</vt:lpstr>
      <vt:lpstr>Objectives</vt:lpstr>
      <vt:lpstr>Test management documentation</vt:lpstr>
      <vt:lpstr>Test policy</vt:lpstr>
      <vt:lpstr>Test handbook</vt:lpstr>
      <vt:lpstr>Test concept</vt:lpstr>
      <vt:lpstr>Test step plan</vt:lpstr>
      <vt:lpstr>Quality policy</vt:lpstr>
      <vt:lpstr>Piece from Quality policy</vt:lpstr>
      <vt:lpstr>Test policy</vt:lpstr>
      <vt:lpstr>Test policy</vt:lpstr>
      <vt:lpstr>Test policy and Quality policy</vt:lpstr>
      <vt:lpstr>Features of a good test policy</vt:lpstr>
      <vt:lpstr>Test handbook</vt:lpstr>
      <vt:lpstr>Test handbook</vt:lpstr>
      <vt:lpstr>PowerPoint Presentation</vt:lpstr>
      <vt:lpstr>PowerPoint Presentation</vt:lpstr>
      <vt:lpstr>PowerPoint Presentation</vt:lpstr>
      <vt:lpstr>PowerPoint Presentation</vt:lpstr>
      <vt:lpstr>Test concept</vt:lpstr>
      <vt:lpstr>Test step plan</vt:lpstr>
      <vt:lpstr>Test step plan</vt:lpstr>
      <vt:lpstr>Test concept documentation</vt:lpstr>
      <vt:lpstr>Test cost estimation</vt:lpstr>
      <vt:lpstr>Test cost estimation</vt:lpstr>
      <vt:lpstr>PowerPoint Presentation</vt:lpstr>
      <vt:lpstr>Test cost estimation</vt:lpstr>
      <vt:lpstr>Test cost estimation</vt:lpstr>
      <vt:lpstr>Budgeting Techniques</vt:lpstr>
      <vt:lpstr>Budgeting Techniques</vt:lpstr>
      <vt:lpstr>Budgeting Techniques</vt:lpstr>
      <vt:lpstr>Budgeting Techniques</vt:lpstr>
      <vt:lpstr>Tracking Budgeting Changes</vt:lpstr>
      <vt:lpstr>Test cost estimation</vt:lpstr>
      <vt:lpstr>Test cost estimation</vt:lpstr>
      <vt:lpstr>Scheduling test planning</vt:lpstr>
      <vt:lpstr>Scheduling test planning</vt:lpstr>
      <vt:lpstr>Scheduling test planning</vt:lpstr>
      <vt:lpstr>Scheduling test planning</vt:lpstr>
      <vt:lpstr>Test Schedule &amp; Planned Resources</vt:lpstr>
      <vt:lpstr>Test progress monitoring and checking</vt:lpstr>
      <vt:lpstr>Test progress monitoring and checking</vt:lpstr>
      <vt:lpstr>Initiating the test tasks</vt:lpstr>
      <vt:lpstr>Monitoring the test progress</vt:lpstr>
      <vt:lpstr>Monitoring the test progress</vt:lpstr>
      <vt:lpstr>Reacting to test results</vt:lpstr>
      <vt:lpstr>Evaluating test completion</vt:lpstr>
      <vt:lpstr>Influencing factors on test completion evaluation</vt:lpstr>
      <vt:lpstr>PowerPoint Presentation</vt:lpstr>
      <vt:lpstr>Test completion indicator and acceptance range</vt:lpstr>
      <vt:lpstr>Summary</vt:lpstr>
      <vt:lpstr>Summary</vt:lpstr>
      <vt:lpstr>Lean Methodologies in Testing</vt:lpstr>
      <vt:lpstr>Lean Methodologies in Testing</vt:lpstr>
      <vt:lpstr>Requirements Modeling</vt:lpstr>
      <vt:lpstr>Requirements Modeling</vt:lpstr>
      <vt:lpstr>Requirements Elicitation</vt:lpstr>
      <vt:lpstr>Requirements Elicitation</vt:lpstr>
      <vt:lpstr>Requirements Elicitation</vt:lpstr>
      <vt:lpstr>Test Team Composition</vt:lpstr>
      <vt:lpstr>Test Team Composition</vt:lpstr>
      <vt:lpstr>Team Composition - Objectives</vt:lpstr>
      <vt:lpstr>Individual Skills</vt:lpstr>
      <vt:lpstr>Test Manager</vt:lpstr>
      <vt:lpstr>Test Manager</vt:lpstr>
      <vt:lpstr>Test Analyst</vt:lpstr>
      <vt:lpstr>Tester</vt:lpstr>
      <vt:lpstr>Automation Specialist</vt:lpstr>
      <vt:lpstr>Attitudes and Competencies of a successful Tester</vt:lpstr>
      <vt:lpstr>Know the Application</vt:lpstr>
      <vt:lpstr>Intelligence</vt:lpstr>
      <vt:lpstr>Hypersensitivity to little things</vt:lpstr>
      <vt:lpstr>Tolerance for Chaos</vt:lpstr>
      <vt:lpstr>People Skills</vt:lpstr>
      <vt:lpstr>Sceptical (Unconvinced)</vt:lpstr>
      <vt:lpstr>Test Technology</vt:lpstr>
      <vt:lpstr>Application Experts as Testers</vt:lpstr>
      <vt:lpstr>Application Experts as Testers</vt:lpstr>
      <vt:lpstr>Laymen as Testers</vt:lpstr>
      <vt:lpstr>Software Test Training</vt:lpstr>
      <vt:lpstr>Social Competence</vt:lpstr>
      <vt:lpstr>Social Competence</vt:lpstr>
      <vt:lpstr>Functional Team Roles – Test Manager</vt:lpstr>
      <vt:lpstr>Test Designer</vt:lpstr>
      <vt:lpstr>Test Designer</vt:lpstr>
      <vt:lpstr>Test Automator</vt:lpstr>
      <vt:lpstr>Test Administrator</vt:lpstr>
      <vt:lpstr>Tester</vt:lpstr>
      <vt:lpstr>Tester</vt:lpstr>
      <vt:lpstr>Experts</vt:lpstr>
      <vt:lpstr>The Communication Factor</vt:lpstr>
      <vt:lpstr>Test Team - External Communication</vt:lpstr>
      <vt:lpstr>Test Team - External Communication</vt:lpstr>
      <vt:lpstr>Test Team - External Communication</vt:lpstr>
      <vt:lpstr>Test Team - External Communication</vt:lpstr>
      <vt:lpstr>Test Team - External Communication</vt:lpstr>
      <vt:lpstr>Test Team - External Communication</vt:lpstr>
      <vt:lpstr>Test Team - Internal Communication</vt:lpstr>
      <vt:lpstr>The Motivation Factor</vt:lpstr>
      <vt:lpstr>The Motivation Factor</vt:lpstr>
      <vt:lpstr>Agile  testing</vt:lpstr>
      <vt:lpstr>Agile Testing </vt:lpstr>
      <vt:lpstr>Cloud  testing</vt:lpstr>
      <vt:lpstr>Cloud Testing </vt:lpstr>
      <vt:lpstr>Overview </vt:lpstr>
      <vt:lpstr>Need for Cloud testing </vt:lpstr>
      <vt:lpstr>Types Of Cloud Testing</vt:lpstr>
      <vt:lpstr>Types Of Cloud Testing                                                          Cont…</vt:lpstr>
      <vt:lpstr>Types Of Cloud Testing                                                      Cont…</vt:lpstr>
      <vt:lpstr>Types Of Cloud Testing                                                      Cont…</vt:lpstr>
      <vt:lpstr>Types Of Cloud Testing                                                      Cont…</vt:lpstr>
      <vt:lpstr>Steps For Cloud Testing </vt:lpstr>
      <vt:lpstr>Applications </vt:lpstr>
      <vt:lpstr>Tools </vt:lpstr>
      <vt:lpstr>Benefits</vt:lpstr>
      <vt:lpstr>Issues</vt:lpstr>
      <vt:lpstr>Reusability in Software  testing</vt:lpstr>
      <vt:lpstr>Reusability in Software  testing</vt:lpstr>
      <vt:lpstr>Reusability in Software  testing</vt:lpstr>
      <vt:lpstr>Reusability in Test Cases</vt:lpstr>
      <vt:lpstr>  Reusability  in Test Automation Frameworks and Code      </vt:lpstr>
      <vt:lpstr>Reusability  in Test data</vt:lpstr>
      <vt:lpstr>Reusability  in Test Infrastructure </vt:lpstr>
      <vt:lpstr>Reusability  in Test Team – Core go-to members</vt:lpstr>
      <vt:lpstr>Reusability  in Training / Ramp up documents/ Knowledge Artifacts/Templates/Demos </vt:lpstr>
      <vt:lpstr>Reusability in Software  testing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A: Application Testing-L3</dc:title>
  <cp:revision>1</cp:revision>
  <dcterms:modified xsi:type="dcterms:W3CDTF">2019-01-25T16:25:59Z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0x010100F310BEE88C17824594334F78A4139DCF</vt:lpwstr>
  </property>
  <property fmtid="{D5CDD505-2E9C-101B-9397-08002B2CF9AE}" pid="3" name="Order">
    <vt:r8>100</vt:r8>
  </property>
  <property fmtid="{D5CDD505-2E9C-101B-9397-08002B2CF9AE}" pid="4" name="TemplateUrl">
    <vt:lpwstr/>
  </property>
  <property fmtid="{D5CDD505-2E9C-101B-9397-08002B2CF9AE}" pid="5" name="_CopySource">
    <vt:lpwstr>http://kmsites.wipro.com/sites/1058/TestingUCF/Documents/ApplicationTesting_New/Application Testing 3.2 - New.pptx</vt:lpwstr>
  </property>
  <property fmtid="{D5CDD505-2E9C-101B-9397-08002B2CF9AE}" pid="6" name="xd_ProgID">
    <vt:lpwstr/>
  </property>
  <property fmtid="{D5CDD505-2E9C-101B-9397-08002B2CF9AE}" pid="7" name="MSIP_Label_b9a70571-31c6-4603-80c1-ef2fb871a62a_Enabled">
    <vt:lpwstr>True</vt:lpwstr>
  </property>
  <property fmtid="{D5CDD505-2E9C-101B-9397-08002B2CF9AE}" pid="8" name="MSIP_Label_b9a70571-31c6-4603-80c1-ef2fb871a62a_SiteId">
    <vt:lpwstr>258ac4e4-146a-411e-9dc8-79a9e12fd6da</vt:lpwstr>
  </property>
  <property fmtid="{D5CDD505-2E9C-101B-9397-08002B2CF9AE}" pid="9" name="MSIP_Label_b9a70571-31c6-4603-80c1-ef2fb871a62a_Ref">
    <vt:lpwstr>https://api.informationprotection.azure.com/api/258ac4e4-146a-411e-9dc8-79a9e12fd6da</vt:lpwstr>
  </property>
  <property fmtid="{D5CDD505-2E9C-101B-9397-08002B2CF9AE}" pid="10" name="MSIP_Label_b9a70571-31c6-4603-80c1-ef2fb871a62a_Owner">
    <vt:lpwstr>AM247865@wipro.com</vt:lpwstr>
  </property>
  <property fmtid="{D5CDD505-2E9C-101B-9397-08002B2CF9AE}" pid="11" name="MSIP_Label_b9a70571-31c6-4603-80c1-ef2fb871a62a_SetDate">
    <vt:lpwstr>2018-10-29T14:50:43.9089745+05:30</vt:lpwstr>
  </property>
  <property fmtid="{D5CDD505-2E9C-101B-9397-08002B2CF9AE}" pid="12" name="MSIP_Label_b9a70571-31c6-4603-80c1-ef2fb871a62a_Name">
    <vt:lpwstr>Internal and Restricted</vt:lpwstr>
  </property>
  <property fmtid="{D5CDD505-2E9C-101B-9397-08002B2CF9AE}" pid="13" name="MSIP_Label_b9a70571-31c6-4603-80c1-ef2fb871a62a_Application">
    <vt:lpwstr>Microsoft Azure Information Protection</vt:lpwstr>
  </property>
  <property fmtid="{D5CDD505-2E9C-101B-9397-08002B2CF9AE}" pid="14" name="MSIP_Label_b9a70571-31c6-4603-80c1-ef2fb871a62a_Extended_MSFT_Method">
    <vt:lpwstr>Automatic</vt:lpwstr>
  </property>
  <property fmtid="{D5CDD505-2E9C-101B-9397-08002B2CF9AE}" pid="15" name="Sensitivity">
    <vt:lpwstr>Internal and Restricted</vt:lpwstr>
  </property>
</Properties>
</file>