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97"/>
  </p:notesMasterIdLst>
  <p:handoutMasterIdLst>
    <p:handoutMasterId r:id="rId98"/>
  </p:handoutMasterIdLst>
  <p:sldIdLst>
    <p:sldId id="296" r:id="rId5"/>
    <p:sldId id="475" r:id="rId6"/>
    <p:sldId id="412" r:id="rId7"/>
    <p:sldId id="414" r:id="rId8"/>
    <p:sldId id="417" r:id="rId9"/>
    <p:sldId id="418" r:id="rId10"/>
    <p:sldId id="419" r:id="rId11"/>
    <p:sldId id="420" r:id="rId12"/>
    <p:sldId id="421" r:id="rId13"/>
    <p:sldId id="422" r:id="rId14"/>
    <p:sldId id="499" r:id="rId15"/>
    <p:sldId id="500" r:id="rId16"/>
    <p:sldId id="501" r:id="rId17"/>
    <p:sldId id="502" r:id="rId18"/>
    <p:sldId id="504" r:id="rId19"/>
    <p:sldId id="503" r:id="rId20"/>
    <p:sldId id="505" r:id="rId21"/>
    <p:sldId id="517" r:id="rId22"/>
    <p:sldId id="519" r:id="rId23"/>
    <p:sldId id="506" r:id="rId24"/>
    <p:sldId id="423" r:id="rId25"/>
    <p:sldId id="424" r:id="rId26"/>
    <p:sldId id="425" r:id="rId27"/>
    <p:sldId id="426" r:id="rId28"/>
    <p:sldId id="427" r:id="rId29"/>
    <p:sldId id="428" r:id="rId30"/>
    <p:sldId id="510" r:id="rId31"/>
    <p:sldId id="429" r:id="rId32"/>
    <p:sldId id="507" r:id="rId33"/>
    <p:sldId id="508" r:id="rId34"/>
    <p:sldId id="509" r:id="rId35"/>
    <p:sldId id="433" r:id="rId36"/>
    <p:sldId id="512" r:id="rId37"/>
    <p:sldId id="513" r:id="rId38"/>
    <p:sldId id="514" r:id="rId39"/>
    <p:sldId id="515" r:id="rId40"/>
    <p:sldId id="516" r:id="rId41"/>
    <p:sldId id="511" r:id="rId42"/>
    <p:sldId id="434" r:id="rId43"/>
    <p:sldId id="435" r:id="rId44"/>
    <p:sldId id="436" r:id="rId45"/>
    <p:sldId id="437" r:id="rId46"/>
    <p:sldId id="438" r:id="rId47"/>
    <p:sldId id="439" r:id="rId48"/>
    <p:sldId id="440" r:id="rId49"/>
    <p:sldId id="474" r:id="rId50"/>
    <p:sldId id="442" r:id="rId51"/>
    <p:sldId id="441" r:id="rId52"/>
    <p:sldId id="443" r:id="rId53"/>
    <p:sldId id="444" r:id="rId54"/>
    <p:sldId id="445" r:id="rId55"/>
    <p:sldId id="446" r:id="rId56"/>
    <p:sldId id="432" r:id="rId57"/>
    <p:sldId id="447" r:id="rId58"/>
    <p:sldId id="448" r:id="rId59"/>
    <p:sldId id="449" r:id="rId60"/>
    <p:sldId id="450" r:id="rId61"/>
    <p:sldId id="451" r:id="rId62"/>
    <p:sldId id="415" r:id="rId63"/>
    <p:sldId id="452" r:id="rId64"/>
    <p:sldId id="453" r:id="rId65"/>
    <p:sldId id="454" r:id="rId66"/>
    <p:sldId id="455" r:id="rId67"/>
    <p:sldId id="456" r:id="rId68"/>
    <p:sldId id="457" r:id="rId69"/>
    <p:sldId id="458" r:id="rId70"/>
    <p:sldId id="459" r:id="rId71"/>
    <p:sldId id="460" r:id="rId72"/>
    <p:sldId id="462" r:id="rId73"/>
    <p:sldId id="465" r:id="rId74"/>
    <p:sldId id="466" r:id="rId75"/>
    <p:sldId id="476" r:id="rId76"/>
    <p:sldId id="477" r:id="rId77"/>
    <p:sldId id="481" r:id="rId78"/>
    <p:sldId id="479" r:id="rId79"/>
    <p:sldId id="482" r:id="rId80"/>
    <p:sldId id="483" r:id="rId81"/>
    <p:sldId id="484" r:id="rId82"/>
    <p:sldId id="486" r:id="rId83"/>
    <p:sldId id="487" r:id="rId84"/>
    <p:sldId id="488" r:id="rId85"/>
    <p:sldId id="489" r:id="rId86"/>
    <p:sldId id="490" r:id="rId87"/>
    <p:sldId id="491" r:id="rId88"/>
    <p:sldId id="492" r:id="rId89"/>
    <p:sldId id="470" r:id="rId90"/>
    <p:sldId id="471" r:id="rId91"/>
    <p:sldId id="472" r:id="rId92"/>
    <p:sldId id="467" r:id="rId93"/>
    <p:sldId id="520" r:id="rId94"/>
    <p:sldId id="518" r:id="rId95"/>
    <p:sldId id="364" r:id="rId96"/>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6B6"/>
    <a:srgbClr val="595959"/>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940"/>
        <p:guide orient="horz" pos="495"/>
        <p:guide pos="5474"/>
        <p:guide pos="290"/>
        <p:guide pos="3259"/>
      </p:guideLst>
    </p:cSldViewPr>
  </p:slide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in Paul (Industrial &amp; Engineering Services (I&amp;ES))" userId="S::me258998@wipro.com::421214cf-0a92-46c0-a7c5-63bf05cd1566" providerId="AD" clId="Web-{25ADA158-8BEB-4347-B0F3-1FF749BE67A0}"/>
    <pc:docChg chg="modSld">
      <pc:chgData name="Merin Paul (Industrial &amp; Engineering Services (I&amp;ES))" userId="S::me258998@wipro.com::421214cf-0a92-46c0-a7c5-63bf05cd1566" providerId="AD" clId="Web-{25ADA158-8BEB-4347-B0F3-1FF749BE67A0}" dt="2019-01-21T05:32:15.051" v="3" actId="20577"/>
      <pc:docMkLst>
        <pc:docMk/>
      </pc:docMkLst>
      <pc:sldChg chg="modSp">
        <pc:chgData name="Merin Paul (Industrial &amp; Engineering Services (I&amp;ES))" userId="S::me258998@wipro.com::421214cf-0a92-46c0-a7c5-63bf05cd1566" providerId="AD" clId="Web-{25ADA158-8BEB-4347-B0F3-1FF749BE67A0}" dt="2019-01-21T05:32:15.051" v="2" actId="20577"/>
        <pc:sldMkLst>
          <pc:docMk/>
          <pc:sldMk cId="0" sldId="412"/>
        </pc:sldMkLst>
        <pc:spChg chg="mod">
          <ac:chgData name="Merin Paul (Industrial &amp; Engineering Services (I&amp;ES))" userId="S::me258998@wipro.com::421214cf-0a92-46c0-a7c5-63bf05cd1566" providerId="AD" clId="Web-{25ADA158-8BEB-4347-B0F3-1FF749BE67A0}" dt="2019-01-21T05:32:15.051" v="2" actId="20577"/>
          <ac:spMkLst>
            <pc:docMk/>
            <pc:sldMk cId="0" sldId="412"/>
            <ac:spMk id="3" creationId="{00000000-0000-0000-0000-000000000000}"/>
          </ac:spMkLst>
        </pc:spChg>
      </pc:sldChg>
    </pc:docChg>
  </pc:docChgLst>
  <pc:docChgLst>
    <pc:chgData name="Vidya Shankar Bhandari (Banking &amp; Financial Services)" userId="S::vi847387@wipro.com::d5f47f43-a233-4efd-ac65-a1255271a1c7" providerId="AD" clId="Web-{5F1C75C2-673E-4AB4-87B0-CA2BD0606E55}"/>
    <pc:docChg chg="modSld">
      <pc:chgData name="Vidya Shankar Bhandari (Banking &amp; Financial Services)" userId="S::vi847387@wipro.com::d5f47f43-a233-4efd-ac65-a1255271a1c7" providerId="AD" clId="Web-{5F1C75C2-673E-4AB4-87B0-CA2BD0606E55}" dt="2018-10-29T10:38:21.555" v="5" actId="20577"/>
      <pc:docMkLst>
        <pc:docMk/>
      </pc:docMkLst>
      <pc:sldChg chg="modSp">
        <pc:chgData name="Vidya Shankar Bhandari (Banking &amp; Financial Services)" userId="S::vi847387@wipro.com::d5f47f43-a233-4efd-ac65-a1255271a1c7" providerId="AD" clId="Web-{5F1C75C2-673E-4AB4-87B0-CA2BD0606E55}" dt="2018-10-29T10:38:21.555" v="4" actId="20577"/>
        <pc:sldMkLst>
          <pc:docMk/>
          <pc:sldMk cId="0" sldId="465"/>
        </pc:sldMkLst>
        <pc:spChg chg="mod">
          <ac:chgData name="Vidya Shankar Bhandari (Banking &amp; Financial Services)" userId="S::vi847387@wipro.com::d5f47f43-a233-4efd-ac65-a1255271a1c7" providerId="AD" clId="Web-{5F1C75C2-673E-4AB4-87B0-CA2BD0606E55}" dt="2018-10-29T10:38:21.555" v="4" actId="20577"/>
          <ac:spMkLst>
            <pc:docMk/>
            <pc:sldMk cId="0" sldId="465"/>
            <ac:spMk id="3" creationId="{00000000-0000-0000-0000-000000000000}"/>
          </ac:spMkLst>
        </pc:spChg>
      </pc:sldChg>
    </pc:docChg>
  </pc:docChgLst>
  <pc:docChgLst>
    <pc:chgData name="Renu Thomas (INDIA - BAS)" userId="S::rethom@wipro.com::41c633b3-a8bf-4f46-bafa-68df24ead93f" providerId="AD" clId="Web-{B8969CC4-6068-4897-A50C-BAD70007F90A}"/>
    <pc:docChg chg="modSld">
      <pc:chgData name="Renu Thomas (INDIA - BAS)" userId="S::rethom@wipro.com::41c633b3-a8bf-4f46-bafa-68df24ead93f" providerId="AD" clId="Web-{B8969CC4-6068-4897-A50C-BAD70007F90A}" dt="2018-12-31T11:37:04.372" v="8" actId="20577"/>
      <pc:docMkLst>
        <pc:docMk/>
      </pc:docMkLst>
      <pc:sldChg chg="modSp">
        <pc:chgData name="Renu Thomas (INDIA - BAS)" userId="S::rethom@wipro.com::41c633b3-a8bf-4f46-bafa-68df24ead93f" providerId="AD" clId="Web-{B8969CC4-6068-4897-A50C-BAD70007F90A}" dt="2018-12-31T11:37:02.997" v="6" actId="20577"/>
        <pc:sldMkLst>
          <pc:docMk/>
          <pc:sldMk cId="0" sldId="419"/>
        </pc:sldMkLst>
        <pc:spChg chg="mod">
          <ac:chgData name="Renu Thomas (INDIA - BAS)" userId="S::rethom@wipro.com::41c633b3-a8bf-4f46-bafa-68df24ead93f" providerId="AD" clId="Web-{B8969CC4-6068-4897-A50C-BAD70007F90A}" dt="2018-12-31T11:37:02.997" v="6" actId="20577"/>
          <ac:spMkLst>
            <pc:docMk/>
            <pc:sldMk cId="0" sldId="419"/>
            <ac:spMk id="2" creationId="{00000000-0000-0000-0000-000000000000}"/>
          </ac:spMkLst>
        </pc:spChg>
        <pc:spChg chg="mod">
          <ac:chgData name="Renu Thomas (INDIA - BAS)" userId="S::rethom@wipro.com::41c633b3-a8bf-4f46-bafa-68df24ead93f" providerId="AD" clId="Web-{B8969CC4-6068-4897-A50C-BAD70007F90A}" dt="2018-12-31T11:37:02.357" v="4" actId="20577"/>
          <ac:spMkLst>
            <pc:docMk/>
            <pc:sldMk cId="0" sldId="419"/>
            <ac:spMk id="3" creationId="{00000000-0000-0000-0000-000000000000}"/>
          </ac:spMkLst>
        </pc:spChg>
      </pc:sldChg>
    </pc:docChg>
  </pc:docChgLst>
  <pc:docChgLst>
    <pc:chgData name="Merin Paul (Industrial &amp; Engineering Services (I&amp;ES))" userId="S::me258998@wipro.com::421214cf-0a92-46c0-a7c5-63bf05cd1566" providerId="AD" clId="Web-{893055C8-0315-4055-A923-E5AC302AC4D7}"/>
    <pc:docChg chg="sldOrd">
      <pc:chgData name="Merin Paul (Industrial &amp; Engineering Services (I&amp;ES))" userId="S::me258998@wipro.com::421214cf-0a92-46c0-a7c5-63bf05cd1566" providerId="AD" clId="Web-{893055C8-0315-4055-A923-E5AC302AC4D7}" dt="2019-01-18T09:50:28.303" v="0"/>
      <pc:docMkLst>
        <pc:docMk/>
      </pc:docMkLst>
      <pc:sldChg chg="ord">
        <pc:chgData name="Merin Paul (Industrial &amp; Engineering Services (I&amp;ES))" userId="S::me258998@wipro.com::421214cf-0a92-46c0-a7c5-63bf05cd1566" providerId="AD" clId="Web-{893055C8-0315-4055-A923-E5AC302AC4D7}" dt="2019-01-18T09:50:28.303" v="0"/>
        <pc:sldMkLst>
          <pc:docMk/>
          <pc:sldMk cId="1640242815" sldId="4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A58A402-E630-46ED-87D1-A51FF2D77B8A}" type="datetimeFigureOut">
              <a:rPr lang="en-US" smtClean="0"/>
              <a:pPr/>
              <a:t>1/20/2019</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1A5A60B-6956-964B-91B0-61DE2403173E}" type="datetimeFigureOut">
              <a:rPr lang="en-US" smtClean="0"/>
              <a:pPr/>
              <a:t>1/20/2019</a:t>
            </a:fld>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The</a:t>
            </a:r>
            <a:r>
              <a:rPr lang="en-US" baseline="0"/>
              <a:t> below and following notes on the template slides are to guide you only. In your final presentation, you may delete these notes and add relevant notes if any.</a:t>
            </a:r>
            <a:endParaRPr lang="en-US"/>
          </a:p>
          <a:p>
            <a:endParaRPr lang="en-US" b="1"/>
          </a:p>
          <a:p>
            <a:r>
              <a:rPr lang="en-US" b="1"/>
              <a:t>Title slide:</a:t>
            </a:r>
          </a:p>
          <a:p>
            <a:r>
              <a:rPr lang="en-US"/>
              <a:t>Title</a:t>
            </a:r>
            <a:r>
              <a:rPr lang="en-US" baseline="0"/>
              <a:t> </a:t>
            </a:r>
            <a:r>
              <a:rPr lang="en-US"/>
              <a:t>– should not exceed</a:t>
            </a:r>
            <a:r>
              <a:rPr lang="en-US" baseline="0"/>
              <a:t> beyond 3 lines, font size 30-34, Arial Bold </a:t>
            </a:r>
          </a:p>
          <a:p>
            <a:r>
              <a:rPr lang="en-US" baseline="0"/>
              <a:t>(Font size for the title of the PPT can vary between 30-34, Arial, Bold depending on the amount of text, however should not be smaller than 30 font size)</a:t>
            </a:r>
            <a:endParaRPr lang="en-US"/>
          </a:p>
          <a:p>
            <a:r>
              <a:rPr lang="en-US"/>
              <a:t>Name should not exceed beyond 1 line, Designation; font size to remain</a:t>
            </a:r>
            <a:r>
              <a:rPr lang="en-US" baseline="0"/>
              <a:t> at </a:t>
            </a:r>
            <a:r>
              <a:rPr lang="en-US"/>
              <a:t>16, Arial normal</a:t>
            </a:r>
          </a:p>
          <a:p>
            <a:r>
              <a:rPr lang="en-US"/>
              <a:t>Please</a:t>
            </a:r>
            <a:r>
              <a:rPr lang="en-US" baseline="0"/>
              <a:t> keep the title slide simple, just the logo, title and name and designation to appear. No other graphic elements or any design, photograph, image can be added to this slide, alignment to remain the same</a:t>
            </a:r>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3139260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34</a:t>
            </a:fld>
            <a:endParaRPr lang="en-US"/>
          </a:p>
        </p:txBody>
      </p:sp>
    </p:spTree>
    <p:extLst>
      <p:ext uri="{BB962C8B-B14F-4D97-AF65-F5344CB8AC3E}">
        <p14:creationId xmlns:p14="http://schemas.microsoft.com/office/powerpoint/2010/main" val="129402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36</a:t>
            </a:fld>
            <a:endParaRPr lang="en-US"/>
          </a:p>
        </p:txBody>
      </p:sp>
    </p:spTree>
    <p:extLst>
      <p:ext uri="{BB962C8B-B14F-4D97-AF65-F5344CB8AC3E}">
        <p14:creationId xmlns:p14="http://schemas.microsoft.com/office/powerpoint/2010/main" val="149897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a:t>Thank you slide with the customer logo: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Should have only the details shown here. Logo placement cannot be changed. Wipro logo to appear on the left as per our corporate guidelines. </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r>
              <a:rPr lang="en-US"/>
              <a:t>Thank you</a:t>
            </a:r>
            <a:r>
              <a:rPr lang="en-US" baseline="0"/>
              <a:t>– font size 30, Arial Bold</a:t>
            </a:r>
          </a:p>
          <a:p>
            <a:r>
              <a:rPr lang="en-US" baseline="0"/>
              <a:t>Name &amp; Designation – font size 18, Arial normal, not to exceed beyond 2 lines</a:t>
            </a:r>
          </a:p>
          <a:p>
            <a:r>
              <a:rPr lang="en-US" baseline="0"/>
              <a:t>Your/contact email id – font size 18, Arial normal</a:t>
            </a:r>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92</a:t>
            </a:fld>
            <a:endParaRPr lang="en-US"/>
          </a:p>
        </p:txBody>
      </p:sp>
    </p:spTree>
    <p:extLst>
      <p:ext uri="{BB962C8B-B14F-4D97-AF65-F5344CB8AC3E}">
        <p14:creationId xmlns:p14="http://schemas.microsoft.com/office/powerpoint/2010/main" val="44822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extLst>
      <p:ext uri="{BB962C8B-B14F-4D97-AF65-F5344CB8AC3E}">
        <p14:creationId xmlns:p14="http://schemas.microsoft.com/office/powerpoint/2010/main" val="300832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12</a:t>
            </a:fld>
            <a:endParaRPr lang="en-US"/>
          </a:p>
        </p:txBody>
      </p:sp>
    </p:spTree>
    <p:extLst>
      <p:ext uri="{BB962C8B-B14F-4D97-AF65-F5344CB8AC3E}">
        <p14:creationId xmlns:p14="http://schemas.microsoft.com/office/powerpoint/2010/main" val="38379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216873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Section breaker slide:</a:t>
            </a:r>
          </a:p>
          <a:p>
            <a:endParaRPr lang="en-US"/>
          </a:p>
          <a:p>
            <a:r>
              <a:rPr lang="en-US"/>
              <a:t>Used</a:t>
            </a:r>
            <a:r>
              <a:rPr lang="en-US" baseline="0"/>
              <a:t> for a section heading. You may add a sub heading not exceeding one line also here</a:t>
            </a:r>
          </a:p>
          <a:p>
            <a:endParaRPr lang="en-US"/>
          </a:p>
          <a:p>
            <a:r>
              <a:rPr lang="en-US"/>
              <a:t>Section heading – Arial, bold, 34</a:t>
            </a:r>
            <a:r>
              <a:rPr lang="en-US" baseline="0"/>
              <a:t> font size, should not exceed beyond 1 line</a:t>
            </a:r>
          </a:p>
          <a:p>
            <a:endParaRPr lang="en-US" baseline="0"/>
          </a:p>
          <a:p>
            <a:r>
              <a:rPr lang="en-US" baseline="0"/>
              <a:t>Sub Head – Arial, normal, 20 font size, should not exceed beyond 1 line</a:t>
            </a:r>
            <a:endParaRPr lang="en-US"/>
          </a:p>
          <a:p>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20</a:t>
            </a:fld>
            <a:endParaRPr lang="en-US"/>
          </a:p>
        </p:txBody>
      </p:sp>
    </p:spTree>
    <p:extLst>
      <p:ext uri="{BB962C8B-B14F-4D97-AF65-F5344CB8AC3E}">
        <p14:creationId xmlns:p14="http://schemas.microsoft.com/office/powerpoint/2010/main" val="411058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27</a:t>
            </a:fld>
            <a:endParaRPr lang="en-US"/>
          </a:p>
        </p:txBody>
      </p:sp>
    </p:spTree>
    <p:extLst>
      <p:ext uri="{BB962C8B-B14F-4D97-AF65-F5344CB8AC3E}">
        <p14:creationId xmlns:p14="http://schemas.microsoft.com/office/powerpoint/2010/main" val="367380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29</a:t>
            </a:fld>
            <a:endParaRPr lang="en-US"/>
          </a:p>
        </p:txBody>
      </p:sp>
    </p:spTree>
    <p:extLst>
      <p:ext uri="{BB962C8B-B14F-4D97-AF65-F5344CB8AC3E}">
        <p14:creationId xmlns:p14="http://schemas.microsoft.com/office/powerpoint/2010/main" val="116738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30</a:t>
            </a:fld>
            <a:endParaRPr lang="en-US"/>
          </a:p>
        </p:txBody>
      </p:sp>
    </p:spTree>
    <p:extLst>
      <p:ext uri="{BB962C8B-B14F-4D97-AF65-F5344CB8AC3E}">
        <p14:creationId xmlns:p14="http://schemas.microsoft.com/office/powerpoint/2010/main" val="332188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Horizontal Image slide </a:t>
            </a:r>
            <a:r>
              <a:rPr lang="en-US"/>
              <a:t>– Horizontal image with bulleted text</a:t>
            </a:r>
          </a:p>
          <a:p>
            <a:endParaRPr lang="en-US"/>
          </a:p>
          <a:p>
            <a:r>
              <a:rPr lang="en-US"/>
              <a:t>Title</a:t>
            </a:r>
            <a:r>
              <a:rPr lang="en-US" baseline="0"/>
              <a:t> – font size 20, Arial</a:t>
            </a:r>
          </a:p>
          <a:p>
            <a:endParaRPr lang="en-US" baseline="0"/>
          </a:p>
          <a:p>
            <a:r>
              <a:rPr lang="en-US" baseline="0"/>
              <a:t>Click on the icon to add image, the size of the image will be automatically determined once inserted, do not alter the size of the image</a:t>
            </a:r>
          </a:p>
          <a:p>
            <a:endParaRPr lang="en-US" baseline="0"/>
          </a:p>
          <a:p>
            <a:r>
              <a:rPr lang="en-US" baseline="0"/>
              <a:t>In the text box below the bulleted text should not be beyond one line</a:t>
            </a:r>
          </a:p>
          <a:p>
            <a:r>
              <a:rPr lang="en-US" baseline="0"/>
              <a:t>Font size should be 20, Arial normal and should not exceed beyond 4 bullet points</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31</a:t>
            </a:fld>
            <a:endParaRPr lang="en-US"/>
          </a:p>
        </p:txBody>
      </p:sp>
    </p:spTree>
    <p:extLst>
      <p:ext uri="{BB962C8B-B14F-4D97-AF65-F5344CB8AC3E}">
        <p14:creationId xmlns:p14="http://schemas.microsoft.com/office/powerpoint/2010/main" val="112816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6">
                    <a:lumMod val="50000"/>
                  </a:schemeClr>
                </a:solidFill>
                <a:latin typeface="+mj-lt"/>
                <a:ea typeface="+mn-ea"/>
                <a:cs typeface="Arial"/>
              </a:defRPr>
            </a:lvl1pPr>
          </a:lstStyle>
          <a:p>
            <a:pPr marL="0" lvl="0" algn="l"/>
            <a:r>
              <a:rPr lang="en-US"/>
              <a:t>Insert Title</a:t>
            </a:r>
            <a:br>
              <a:rPr lang="en-US"/>
            </a:br>
            <a:r>
              <a:rPr lang="en-US"/>
              <a:t>Here</a:t>
            </a:r>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6">
                    <a:lumMod val="50000"/>
                  </a:schemeClr>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Your Name</a:t>
            </a:r>
          </a:p>
        </p:txBody>
      </p:sp>
      <p:cxnSp>
        <p:nvCxnSpPr>
          <p:cNvPr id="9" name="Straight Connector 8"/>
          <p:cNvCxnSpPr/>
          <p:nvPr/>
        </p:nvCxnSpPr>
        <p:spPr>
          <a:xfrm rot="5400000">
            <a:off x="2814000" y="2781258"/>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6">
                    <a:lumMod val="50000"/>
                  </a:schemeClr>
                </a:solidFill>
              </a:defRPr>
            </a:lvl1pPr>
          </a:lstStyle>
          <a:p>
            <a:r>
              <a:rPr lang="en-US"/>
              <a:t>Click icon to add picture</a:t>
            </a:r>
            <a:endParaRPr lang="en-IN"/>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2000" baseline="0">
                <a:solidFill>
                  <a:schemeClr val="accent6">
                    <a:lumMod val="50000"/>
                  </a:schemeClr>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a:t>The horizontal image should be center aligned</a:t>
            </a:r>
            <a:br>
              <a:rPr lang="en-US"/>
            </a:br>
            <a:r>
              <a:rPr lang="en-US"/>
              <a:t>The horizontal image should be center aligned</a:t>
            </a:r>
            <a:endParaRPr lang="en-IN"/>
          </a:p>
          <a:p>
            <a:pPr lvl="0"/>
            <a:endParaRPr lang="en-IN"/>
          </a:p>
        </p:txBody>
      </p:sp>
      <p:sp>
        <p:nvSpPr>
          <p:cNvPr id="5" name="Title 1"/>
          <p:cNvSpPr>
            <a:spLocks noGrp="1"/>
          </p:cNvSpPr>
          <p:nvPr>
            <p:ph type="title" hasCustomPrompt="1"/>
          </p:nvPr>
        </p:nvSpPr>
        <p:spPr>
          <a:xfrm>
            <a:off x="448140" y="140511"/>
            <a:ext cx="8229600" cy="553998"/>
          </a:xfrm>
        </p:spPr>
        <p:txBody>
          <a:bodyPr/>
          <a:lstStyle>
            <a:lvl1pPr>
              <a:defRPr>
                <a:solidFill>
                  <a:schemeClr val="accent6">
                    <a:lumMod val="50000"/>
                  </a:schemeClr>
                </a:solidFill>
              </a:defRPr>
            </a:lvl1pPr>
          </a:lstStyle>
          <a:p>
            <a:r>
              <a:rPr lang="en-US"/>
              <a:t>Horizontal image with bullet points</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6">
                    <a:lumMod val="50000"/>
                  </a:schemeClr>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50000"/>
                  </a:schemeClr>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Add Highlights of the topic and only </a:t>
            </a:r>
            <a:br>
              <a:rPr lang="en-US"/>
            </a:br>
            <a:r>
              <a:rPr lang="en-US"/>
              <a:t>5 lines of text is allowed, beyond </a:t>
            </a:r>
            <a:br>
              <a:rPr lang="en-US"/>
            </a:br>
            <a:r>
              <a:rPr lang="en-US"/>
              <a:t>that it will not be readable.</a:t>
            </a:r>
            <a:endParaRPr lang="en-IN"/>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6">
                    <a:lumMod val="50000"/>
                  </a:schemeClr>
                </a:solidFill>
                <a:latin typeface="+mj-lt"/>
                <a:ea typeface="+mj-ea"/>
                <a:cs typeface="+mj-cs"/>
              </a:defRPr>
            </a:lvl1pPr>
          </a:lstStyle>
          <a:p>
            <a:pPr lvl="0"/>
            <a:r>
              <a:rPr lang="en-US"/>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Case Study Heading</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6">
                    <a:lumMod val="50000"/>
                  </a:schemeClr>
                </a:solidFill>
                <a:latin typeface="+mj-lt"/>
                <a:ea typeface="+mj-ea"/>
                <a:cs typeface="+mj-cs"/>
              </a:defRPr>
            </a:lvl1pPr>
          </a:lstStyle>
          <a:p>
            <a:pPr lvl="0"/>
            <a:r>
              <a:rPr lang="en-US"/>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6">
                    <a:lumMod val="5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6">
                    <a:lumMod val="50000"/>
                  </a:schemeClr>
                </a:solidFill>
                <a:latin typeface="+mj-lt"/>
                <a:ea typeface="+mj-ea"/>
                <a:cs typeface="+mj-cs"/>
              </a:defRPr>
            </a:lvl1pPr>
          </a:lstStyle>
          <a:p>
            <a:pPr lvl="0"/>
            <a:r>
              <a:rPr lang="en-US"/>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Image Slide</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a:t>Insert Text Here</a:t>
            </a:r>
          </a:p>
        </p:txBody>
      </p:sp>
      <p:sp>
        <p:nvSpPr>
          <p:cNvPr id="14" name="Picture Placeholder 25"/>
          <p:cNvSpPr>
            <a:spLocks noGrp="1"/>
          </p:cNvSpPr>
          <p:nvPr>
            <p:ph type="pic" sz="quarter" idx="10"/>
          </p:nvPr>
        </p:nvSpPr>
        <p:spPr>
          <a:xfrm>
            <a:off x="451756" y="1775285"/>
            <a:ext cx="2590800" cy="3873500"/>
          </a:xfrm>
        </p:spPr>
        <p:txBody>
          <a:bodyPr/>
          <a:lstStyle/>
          <a:p>
            <a:r>
              <a:rPr lang="en-US"/>
              <a:t>Click icon to add picture</a:t>
            </a:r>
            <a:endParaRPr lang="en-IN"/>
          </a:p>
        </p:txBody>
      </p:sp>
    </p:spTree>
    <p:extLst>
      <p:ext uri="{BB962C8B-B14F-4D97-AF65-F5344CB8AC3E}">
        <p14:creationId xmlns:p14="http://schemas.microsoft.com/office/powerpoint/2010/main" val="573135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Column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Bar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6">
                    <a:lumMod val="50000"/>
                  </a:schemeClr>
                </a:solidFill>
              </a:defRPr>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1</a:t>
            </a:r>
            <a:endParaRPr lang="en-IN"/>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6">
                    <a:lumMod val="50000"/>
                  </a:schemeClr>
                </a:solidFill>
              </a:defRPr>
            </a:lvl1pPr>
          </a:lstStyle>
          <a:p>
            <a:r>
              <a:rPr lang="en-US"/>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2</a:t>
            </a:r>
            <a:endParaRPr lang="en-IN"/>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3</a:t>
            </a:r>
            <a:endParaRPr lang="en-IN"/>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6">
                    <a:lumMod val="50000"/>
                  </a:schemeClr>
                </a:solidFill>
                <a:latin typeface="+mn-lt"/>
                <a:ea typeface="+mn-ea"/>
                <a:cs typeface="Arial" pitchFamily="34" charset="0"/>
              </a:defRPr>
            </a:lvl1pPr>
          </a:lstStyle>
          <a:p>
            <a:pPr lvl="0"/>
            <a:r>
              <a:rPr lang="en-US"/>
              <a:t>Text 4</a:t>
            </a:r>
            <a:endParaRPr lang="en-IN"/>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6">
                <a:lumMod val="75000"/>
              </a:schemeClr>
            </a:solidFill>
            <a:prstDash val="sysDash"/>
          </a:ln>
        </p:spPr>
        <p:txBody>
          <a:bodyPr/>
          <a:lstStyle>
            <a:lvl1pPr marL="0" indent="0">
              <a:buNone/>
              <a:defRPr>
                <a:noFill/>
              </a:defRPr>
            </a:lvl1pPr>
          </a:lstStyle>
          <a:p>
            <a:pPr lvl="0"/>
            <a:r>
              <a:rPr lang="en-US"/>
              <a:t>.</a:t>
            </a:r>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6">
                    <a:lumMod val="50000"/>
                  </a:schemeClr>
                </a:solidFill>
              </a:defRPr>
            </a:lvl1pPr>
          </a:lstStyle>
          <a:p>
            <a:r>
              <a:rPr lang="en-US"/>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6">
                    <a:lumMod val="50000"/>
                  </a:schemeClr>
                </a:solidFill>
                <a:latin typeface="+mj-lt"/>
                <a:ea typeface="+mn-ea"/>
                <a:cs typeface="Arial" pitchFamily="34" charset="0"/>
              </a:defRPr>
            </a:lvl1pPr>
          </a:lstStyle>
          <a:p>
            <a:pPr lvl="0"/>
            <a:r>
              <a:rPr lang="en-US"/>
              <a:t>INSERT TEXT Subject Matter</a:t>
            </a:r>
            <a:endParaRPr lang="en-IN"/>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6">
                    <a:lumMod val="50000"/>
                  </a:schemeClr>
                </a:solidFill>
                <a:latin typeface="+mn-lt"/>
                <a:ea typeface="+mn-ea"/>
                <a:cs typeface="Arial" pitchFamily="34" charset="0"/>
              </a:defRPr>
            </a:lvl1pPr>
          </a:lstStyle>
          <a:p>
            <a:pPr lvl="0"/>
            <a:r>
              <a:rPr lang="en-US"/>
              <a:t>Text Here</a:t>
            </a:r>
            <a:endParaRPr lang="en-IN"/>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6">
                    <a:lumMod val="50000"/>
                  </a:schemeClr>
                </a:solidFill>
                <a:latin typeface="+mj-lt"/>
              </a:defRPr>
            </a:lvl1pPr>
          </a:lstStyle>
          <a:p>
            <a:r>
              <a:rPr lang="en-US"/>
              <a:t>Agenda</a:t>
            </a:r>
            <a:endParaRPr lang="en-IN"/>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6">
                    <a:lumMod val="50000"/>
                  </a:schemeClr>
                </a:solidFill>
                <a:latin typeface="+mn-lt"/>
              </a:defRPr>
            </a:lvl1pPr>
            <a:lvl2pPr>
              <a:buNone/>
              <a:defRPr/>
            </a:lvl2pPr>
            <a:lvl3pPr>
              <a:buNone/>
              <a:defRPr/>
            </a:lvl3pPr>
            <a:lvl4pPr>
              <a:buNone/>
              <a:defRPr/>
            </a:lvl4pPr>
            <a:lvl5pPr>
              <a:buNone/>
              <a:defRPr/>
            </a:lvl5pPr>
          </a:lstStyle>
          <a:p>
            <a:pPr lvl="0"/>
            <a:r>
              <a:rPr lang="en-US"/>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6">
                    <a:lumMod val="50000"/>
                  </a:schemeClr>
                </a:solidFill>
                <a:latin typeface="+mj-lt"/>
              </a:defRPr>
            </a:lvl1pPr>
          </a:lstStyle>
          <a:p>
            <a:r>
              <a:rPr lang="en-US"/>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Email ID</a:t>
            </a:r>
            <a:endParaRPr lang="en-IN"/>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cxnSp>
        <p:nvCxnSpPr>
          <p:cNvPr id="15" name="Straight Connector 14"/>
          <p:cNvCxnSpPr/>
          <p:nvPr/>
        </p:nvCxnSpPr>
        <p:spPr>
          <a:xfrm rot="5400000">
            <a:off x="2932269" y="2741456"/>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6">
                    <a:lumMod val="50000"/>
                  </a:schemeClr>
                </a:solidFill>
                <a:latin typeface="+mj-lt"/>
              </a:defRPr>
            </a:lvl1pPr>
          </a:lstStyle>
          <a:p>
            <a:r>
              <a:rPr lang="en-US"/>
              <a:t>Click here to add Customer / Partner Logo</a:t>
            </a: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6">
                    <a:lumMod val="50000"/>
                  </a:schemeClr>
                </a:solidFill>
                <a:latin typeface="+mj-lt"/>
                <a:ea typeface="+mn-ea"/>
                <a:cs typeface="Arial"/>
              </a:defRPr>
            </a:lvl1pPr>
          </a:lstStyle>
          <a:p>
            <a:pPr marL="0" lvl="0" algn="l"/>
            <a:r>
              <a:rPr lang="en-US"/>
              <a:t>Insert Title</a:t>
            </a:r>
            <a:br>
              <a:rPr lang="en-US"/>
            </a:br>
            <a:r>
              <a:rPr lang="en-US"/>
              <a:t>Here</a:t>
            </a:r>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cxnSp>
        <p:nvCxnSpPr>
          <p:cNvPr id="17" name="Straight Connector 16"/>
          <p:cNvCxnSpPr/>
          <p:nvPr/>
        </p:nvCxnSpPr>
        <p:spPr>
          <a:xfrm rot="5400000">
            <a:off x="2932269" y="2741456"/>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6">
                    <a:lumMod val="50000"/>
                  </a:schemeClr>
                </a:solidFill>
                <a:latin typeface="+mj-lt"/>
                <a:ea typeface="+mn-ea"/>
                <a:cs typeface="Arial"/>
              </a:defRPr>
            </a:lvl1pPr>
          </a:lstStyle>
          <a:p>
            <a:pPr lvl="0"/>
            <a:r>
              <a:rPr lang="en-US"/>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6">
                    <a:lumMod val="50000"/>
                  </a:schemeClr>
                </a:solidFill>
                <a:latin typeface="+mj-lt"/>
                <a:ea typeface="+mn-ea"/>
                <a:cs typeface="Arial"/>
              </a:defRPr>
            </a:lvl1pPr>
          </a:lstStyle>
          <a:p>
            <a:pPr lvl="0"/>
            <a:r>
              <a:rPr lang="en-US"/>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a:t>Click here to add Customer / Partner Logo</a:t>
            </a:r>
            <a:endParaRPr lang="en-IN"/>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a:t>Click here to add Customer / Partner Logo</a:t>
            </a:r>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Your Name</a:t>
            </a:r>
            <a:endParaRPr lang="en-IN"/>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Email ID</a:t>
            </a:r>
            <a:endParaRPr lang="en-IN"/>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6">
                    <a:lumMod val="50000"/>
                  </a:schemeClr>
                </a:solidFill>
                <a:latin typeface="+mj-lt"/>
              </a:defRPr>
            </a:lvl1pPr>
          </a:lstStyle>
          <a:p>
            <a:r>
              <a:rPr lang="en-US"/>
              <a:t>Thank you</a:t>
            </a:r>
          </a:p>
        </p:txBody>
      </p:sp>
      <p:cxnSp>
        <p:nvCxnSpPr>
          <p:cNvPr id="11" name="Straight Connector 10"/>
          <p:cNvCxnSpPr/>
          <p:nvPr/>
        </p:nvCxnSpPr>
        <p:spPr>
          <a:xfrm rot="5400000">
            <a:off x="2964607" y="2781258"/>
            <a:ext cx="2754000" cy="1588"/>
          </a:xfrm>
          <a:prstGeom prst="line">
            <a:avLst/>
          </a:prstGeom>
          <a:ln w="19050">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Designation</a:t>
            </a:r>
            <a:endParaRPr lang="en-IN"/>
          </a:p>
        </p:txBody>
      </p:sp>
    </p:spTree>
    <p:extLst>
      <p:ext uri="{BB962C8B-B14F-4D97-AF65-F5344CB8AC3E}">
        <p14:creationId xmlns:p14="http://schemas.microsoft.com/office/powerpoint/2010/main" val="2347074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54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38"/>
            <a:ext cx="8229600" cy="547687"/>
          </a:xfrm>
        </p:spPr>
        <p:txBody>
          <a:bodyPr/>
          <a:lstStyle/>
          <a:p>
            <a:r>
              <a:rPr lang="en-US"/>
              <a:t>Click to edit Master title style</a:t>
            </a:r>
          </a:p>
        </p:txBody>
      </p:sp>
      <p:sp>
        <p:nvSpPr>
          <p:cNvPr id="3" name="Content Placeholder 2"/>
          <p:cNvSpPr>
            <a:spLocks noGrp="1"/>
          </p:cNvSpPr>
          <p:nvPr>
            <p:ph idx="1"/>
          </p:nvPr>
        </p:nvSpPr>
        <p:spPr>
          <a:xfrm>
            <a:off x="457200" y="1144588"/>
            <a:ext cx="8229600" cy="516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10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6">
                    <a:lumMod val="50000"/>
                  </a:schemeClr>
                </a:solidFill>
                <a:effectLst/>
                <a:uLnTx/>
                <a:uFillTx/>
                <a:latin typeface="+mj-lt"/>
                <a:ea typeface="+mn-ea"/>
                <a:cs typeface="Arial"/>
              </a:defRPr>
            </a:lvl1pPr>
          </a:lstStyle>
          <a:p>
            <a:pPr lvl="0"/>
            <a:r>
              <a:rPr lang="en-US"/>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a:t>Click to edit Master title style</a:t>
            </a:r>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60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6">
                    <a:lumMod val="50000"/>
                  </a:schemeClr>
                </a:solidFill>
              </a:defRPr>
            </a:lvl1pPr>
          </a:lstStyle>
          <a:p>
            <a:pPr marL="0" lvl="0" eaLnBrk="0" hangingPunct="0">
              <a:spcBef>
                <a:spcPct val="20000"/>
              </a:spcBef>
            </a:pPr>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lvl1pPr>
          </a:lstStyle>
          <a:p>
            <a:r>
              <a:rPr lang="en-US"/>
              <a:t>Click Icon to Add Picture</a:t>
            </a:r>
            <a:endParaRPr lang="en-IN"/>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accent6">
                    <a:lumMod val="50000"/>
                  </a:schemeClr>
                </a:solidFill>
                <a:latin typeface="+mj-lt"/>
                <a:ea typeface="+mn-ea"/>
                <a:cs typeface="Arial" pitchFamily="34" charset="0"/>
              </a:defRPr>
            </a:lvl1pPr>
          </a:lstStyle>
          <a:p>
            <a:pPr lvl="0"/>
            <a:r>
              <a:rPr lang="en-US"/>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6">
                    <a:lumMod val="50000"/>
                  </a:schemeClr>
                </a:solidFill>
              </a:defRPr>
            </a:lvl1pPr>
          </a:lstStyle>
          <a:p>
            <a:r>
              <a:rPr lang="en-US"/>
              <a:t>Vertical Image with Paragraph Text</a:t>
            </a:r>
            <a:endParaRPr lang="en-IN"/>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6">
                    <a:lumMod val="50000"/>
                  </a:schemeClr>
                </a:solidFill>
              </a:defRPr>
            </a:lvl1pPr>
          </a:lstStyle>
          <a:p>
            <a:r>
              <a:rPr lang="en-US"/>
              <a:t>Click icon to add picture</a:t>
            </a:r>
            <a:endParaRPr lang="en-IN"/>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6">
                    <a:lumMod val="50000"/>
                  </a:schemeClr>
                </a:solidFill>
              </a:defRPr>
            </a:lvl1pPr>
          </a:lstStyle>
          <a:p>
            <a:r>
              <a:rPr lang="en-US"/>
              <a:t>Vertical Image with Bullet Points</a:t>
            </a:r>
            <a:endParaRPr lang="en-IN"/>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6">
                    <a:lumMod val="50000"/>
                  </a:schemeClr>
                </a:solidFill>
              </a:defRPr>
            </a:lvl1pPr>
          </a:lstStyle>
          <a:p>
            <a:r>
              <a:rPr lang="en-US"/>
              <a:t>Click icon to add picture</a:t>
            </a:r>
            <a:endParaRPr lang="en-IN"/>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a:t>This vertical image should be aligned left and centered vertically on the slide. Paragraph text should be centered vertically to the image. Insert text here. Keep text as minimal as possible</a:t>
            </a:r>
            <a:br>
              <a:rPr lang="en-US"/>
            </a:br>
            <a:r>
              <a:rPr lang="en-US"/>
              <a:t>This vertical image should be aligned left and centered vertically on the slide.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6">
                    <a:lumMod val="50000"/>
                  </a:schemeClr>
                </a:solidFill>
              </a:defRPr>
            </a:lvl1pPr>
          </a:lstStyle>
          <a:p>
            <a:r>
              <a:rPr lang="en-US"/>
              <a:t>Click icon to add picture</a:t>
            </a:r>
            <a:endParaRPr lang="en-IN"/>
          </a:p>
        </p:txBody>
      </p:sp>
      <p:sp>
        <p:nvSpPr>
          <p:cNvPr id="5" name="Title 1"/>
          <p:cNvSpPr>
            <a:spLocks noGrp="1"/>
          </p:cNvSpPr>
          <p:nvPr>
            <p:ph type="title" hasCustomPrompt="1"/>
          </p:nvPr>
        </p:nvSpPr>
        <p:spPr>
          <a:xfrm>
            <a:off x="448140" y="140511"/>
            <a:ext cx="8229600" cy="548640"/>
          </a:xfrm>
        </p:spPr>
        <p:txBody>
          <a:bodyPr/>
          <a:lstStyle>
            <a:lvl1pPr>
              <a:defRPr>
                <a:solidFill>
                  <a:schemeClr val="accent6">
                    <a:lumMod val="50000"/>
                  </a:schemeClr>
                </a:solidFill>
              </a:defRPr>
            </a:lvl1pPr>
          </a:lstStyle>
          <a:p>
            <a:r>
              <a:rPr lang="en-US"/>
              <a:t>Horizontal image with paragraph text</a:t>
            </a:r>
            <a:endParaRPr lang="en-IN"/>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2000" baseline="0"/>
            </a:lvl1pPr>
          </a:lstStyle>
          <a:p>
            <a:pPr lvl="0"/>
            <a:r>
              <a:rPr lang="en-US"/>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a:t>Click to edit Master title style</a:t>
            </a:r>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a:solidFill>
                  <a:schemeClr val="accent6">
                    <a:lumMod val="75000"/>
                  </a:schemeClr>
                </a:solidFill>
              </a:rPr>
              <a:t>© 2013</a:t>
            </a:r>
            <a:r>
              <a:rPr lang="en-US" b="0" u="none" baseline="0">
                <a:solidFill>
                  <a:schemeClr val="accent6">
                    <a:lumMod val="75000"/>
                  </a:schemeClr>
                </a:solidFill>
              </a:rPr>
              <a:t> </a:t>
            </a:r>
            <a:r>
              <a:rPr lang="en-US" b="0" u="none">
                <a:solidFill>
                  <a:schemeClr val="accent6">
                    <a:lumMod val="75000"/>
                  </a:schemeClr>
                </a:solidFill>
              </a:rPr>
              <a:t> WIPRO LTD  |  WWW.WIPRO.COM  |  </a:t>
            </a:r>
            <a:r>
              <a:rPr lang="en-US" sz="800" b="0" i="0" u="none" kern="1200">
                <a:solidFill>
                  <a:schemeClr val="accent6">
                    <a:lumMod val="75000"/>
                  </a:schemeClr>
                </a:solidFill>
                <a:effectLst/>
                <a:latin typeface="Arial" pitchFamily="34" charset="0"/>
                <a:ea typeface="+mn-ea"/>
                <a:cs typeface="Arial" pitchFamily="34" charset="0"/>
              </a:rPr>
              <a:t>CONFIDENTIAL</a:t>
            </a:r>
            <a:endParaRPr lang="en-US" b="0" u="none">
              <a:solidFill>
                <a:schemeClr val="accent6">
                  <a:lumMod val="75000"/>
                </a:schemeClr>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6">
                    <a:lumMod val="75000"/>
                  </a:schemeClr>
                </a:solidFill>
              </a:rPr>
              <a:pPr algn="l"/>
              <a:t>‹#›</a:t>
            </a:fld>
            <a:endParaRPr lang="en-US" sz="1000">
              <a:solidFill>
                <a:schemeClr val="accent6">
                  <a:lumMod val="75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51"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52" r:id="rId24"/>
    <p:sldLayoutId id="2147483753" r:id="rId25"/>
  </p:sldLayoutIdLst>
  <p:txStyles>
    <p:titleStyle>
      <a:lvl1pPr algn="l" defTabSz="457200" rtl="0" eaLnBrk="1" latinLnBrk="0" hangingPunct="1">
        <a:spcBef>
          <a:spcPct val="0"/>
        </a:spcBef>
        <a:buNone/>
        <a:defRPr lang="en-US" sz="3000" b="1" kern="1200" dirty="0">
          <a:solidFill>
            <a:schemeClr val="accent6">
              <a:lumMod val="50000"/>
            </a:schemeClr>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eleniumHQ/selenium/wiki/ChromeDriv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elenium.googlecode.com/git/docs/api/java/org/openqa/selenium/WebElement.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elenium.googlecode.com/git/docs/api/java/org/openqa/selenium/JavascriptExecutor.html" TargetMode="External"/><Relationship Id="rId2" Type="http://schemas.openxmlformats.org/officeDocument/2006/relationships/hyperlink" Target="http://selenium.googlecode.com/git/docs/api/java/org/openqa/selenium/support/ui/Select.html" TargetMode="External"/><Relationship Id="rId1" Type="http://schemas.openxmlformats.org/officeDocument/2006/relationships/slideLayout" Target="../slideLayouts/slideLayout4.xml"/><Relationship Id="rId5" Type="http://schemas.openxmlformats.org/officeDocument/2006/relationships/hyperlink" Target="http://selenium.googlecode.com/git/docs/api/java/org/openqa/selenium/interactions/Actions.html" TargetMode="External"/><Relationship Id="rId4" Type="http://schemas.openxmlformats.org/officeDocument/2006/relationships/hyperlink" Target="http://selenium.googlecode.com/git/docs/api/java/org/openqa/selenium/Ale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elenium.googlecode.com/git/docs/api/java/org/openqa/selenium/support/ui/ExpectedConditions.htm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hyperlink" Target="http://testng.org/javadocs/org/testng/IReporter.html" TargetMode="External"/><Relationship Id="rId3" Type="http://schemas.openxmlformats.org/officeDocument/2006/relationships/hyperlink" Target="http://testng.org/javadocs/org/testng/IAnnotationTransformer.html" TargetMode="External"/><Relationship Id="rId7" Type="http://schemas.openxmlformats.org/officeDocument/2006/relationships/hyperlink" Target="http://testng.org/javadocs/org/testng/IMethodInterceptor.html" TargetMode="External"/><Relationship Id="rId2" Type="http://schemas.openxmlformats.org/officeDocument/2006/relationships/hyperlink" Target="http://testng.org/doc/documentation-main.html" TargetMode="External"/><Relationship Id="rId1" Type="http://schemas.openxmlformats.org/officeDocument/2006/relationships/slideLayout" Target="../slideLayouts/slideLayout4.xml"/><Relationship Id="rId6" Type="http://schemas.openxmlformats.org/officeDocument/2006/relationships/hyperlink" Target="http://testng.org/javadocs/org/testng/IInvokedMethodListener.html" TargetMode="External"/><Relationship Id="rId5" Type="http://schemas.openxmlformats.org/officeDocument/2006/relationships/hyperlink" Target="http://testng.org/javadocs/org/testng/IHookable.html" TargetMode="External"/><Relationship Id="rId10" Type="http://schemas.openxmlformats.org/officeDocument/2006/relationships/hyperlink" Target="http://testng.org/javadocs/org/testng/ITestListener.html" TargetMode="External"/><Relationship Id="rId4" Type="http://schemas.openxmlformats.org/officeDocument/2006/relationships/hyperlink" Target="http://testng.org/javadocs/org/testng/IAnnotationTransformer2.html" TargetMode="External"/><Relationship Id="rId9" Type="http://schemas.openxmlformats.org/officeDocument/2006/relationships/hyperlink" Target="http://testng.org/javadocs/org/testng/ISuiteListener.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eleniumHQ/selenium/wiki/FirefoxDriver" TargetMode="Externa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hyperlink" Target="http://selenium.googlecode.com/svn/trunk/docs/api/java/org/openqa/selenium/support/PageFactory.html#initElements(org.openqa.selenium.support.pagefactory.ElementLocatorFactory, java.lang.Object)" TargetMode="External"/><Relationship Id="rId2" Type="http://schemas.openxmlformats.org/officeDocument/2006/relationships/hyperlink" Target="http://selenium.googlecode.com/svn/trunk/docs/api/java/org/openqa/selenium/support/pagefactory/ElementLocatorFactory.html" TargetMode="Externa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selenium.googlecode.com/svn/trunk/docs/api/java/org/openqa/selenium/support/PageFactory.html#initElements(org.openqa.selenium.support.pagefactory.ElementLocatorFactory, java.lang.Object)" TargetMode="External"/><Relationship Id="rId2" Type="http://schemas.openxmlformats.org/officeDocument/2006/relationships/hyperlink" Target="http://selenium.googlecode.com/svn/trunk/docs/api/java/org/openqa/selenium/support/pagefactory/FieldDecorator.html" TargetMode="External"/><Relationship Id="rId1" Type="http://schemas.openxmlformats.org/officeDocument/2006/relationships/slideLayout" Target="../slideLayouts/slideLayout4.xml"/><Relationship Id="rId4" Type="http://schemas.openxmlformats.org/officeDocument/2006/relationships/hyperlink" Target="http://selenium.googlecode.com/svn/trunk/docs/api/java/org/openqa/selenium/support/PageFactory.html#initElements(org.openqa.selenium.support.pagefactory.FieldDecorator, java.lang.Object)"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elenium.googlecode.com/svn/trunk/docs/api/java/org/openqa/selenium/support/PageFactory.html#initElements(org.openqa.selenium.WebDriver, java.lang.Class)" TargetMode="External"/><Relationship Id="rId2" Type="http://schemas.openxmlformats.org/officeDocument/2006/relationships/hyperlink" Target="http://selenium.googlecode.com/svn/trunk/docs/api/java/org/openqa/selenium/support/PageFactory.html#initElements(org.openqa.selenium.support.pagefactory.ElementLocatorFactory, java.lang.Object)" TargetMode="External"/><Relationship Id="rId1" Type="http://schemas.openxmlformats.org/officeDocument/2006/relationships/slideLayout" Target="../slideLayouts/slideLayout4.xml"/><Relationship Id="rId4" Type="http://schemas.openxmlformats.org/officeDocument/2006/relationships/hyperlink" Target="http://selenium.googlecode.com/svn/trunk/docs/api/java/org/openqa/selenium/WebDriver.html"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elenium.googlecode.com/svn/trunk/docs/api/java/org/openqa/selenium/WebDriver.html" TargetMode="External"/><Relationship Id="rId2" Type="http://schemas.openxmlformats.org/officeDocument/2006/relationships/hyperlink" Target="http://selenium.googlecode.com/svn/trunk/docs/api/java/org/openqa/selenium/support/PageFactory.html#initElements(org.openqa.selenium.WebDriver, java.lang.Object)" TargetMode="External"/><Relationship Id="rId1" Type="http://schemas.openxmlformats.org/officeDocument/2006/relationships/slideLayout" Target="../slideLayouts/slideLayout4.xml"/><Relationship Id="rId4" Type="http://schemas.openxmlformats.org/officeDocument/2006/relationships/hyperlink" Target="http://selenium.googlecode.com/svn/trunk/docs/api/java/org/openqa/selenium/support/PageFactory.html#initElements(org.openqa.selenium.WebDriver, java.lang.Clas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eleniumHQ/selenium/wiki/InternetExplorerDriver" TargetMode="Externa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8" Type="http://schemas.openxmlformats.org/officeDocument/2006/relationships/hyperlink" Target="http://testng.org/doc/documentation-main.html" TargetMode="External"/><Relationship Id="rId3" Type="http://schemas.openxmlformats.org/officeDocument/2006/relationships/hyperlink" Target="http://www.w3schools.com/html/default.asp" TargetMode="External"/><Relationship Id="rId7" Type="http://schemas.openxmlformats.org/officeDocument/2006/relationships/hyperlink" Target="https://saucelabs.com/resources/selenium/css-selectors" TargetMode="External"/><Relationship Id="rId12" Type="http://schemas.openxmlformats.org/officeDocument/2006/relationships/hyperlink" Target="http://selenium.googlecode.com/git/docs/api/java/allclasses-noframe.html" TargetMode="External"/><Relationship Id="rId2" Type="http://schemas.openxmlformats.org/officeDocument/2006/relationships/hyperlink" Target="http://www.seleniumhq.org/docs/" TargetMode="External"/><Relationship Id="rId1" Type="http://schemas.openxmlformats.org/officeDocument/2006/relationships/slideLayout" Target="../slideLayouts/slideLayout4.xml"/><Relationship Id="rId6" Type="http://schemas.openxmlformats.org/officeDocument/2006/relationships/hyperlink" Target="http://www.w3schools.com/xpath/default.asp" TargetMode="External"/><Relationship Id="rId11" Type="http://schemas.openxmlformats.org/officeDocument/2006/relationships/hyperlink" Target="http://www.aosabook.org/en/selenium.html" TargetMode="External"/><Relationship Id="rId5" Type="http://schemas.openxmlformats.org/officeDocument/2006/relationships/hyperlink" Target="http://www.w3schools.com/css/default.asp" TargetMode="External"/><Relationship Id="rId10" Type="http://schemas.openxmlformats.org/officeDocument/2006/relationships/hyperlink" Target="http://www.w3.org/TR/webdriver/#navigation" TargetMode="External"/><Relationship Id="rId4" Type="http://schemas.openxmlformats.org/officeDocument/2006/relationships/hyperlink" Target="http://www.w3schools.com/js/default.asp" TargetMode="External"/><Relationship Id="rId9" Type="http://schemas.openxmlformats.org/officeDocument/2006/relationships/hyperlink" Target="http://www.guru99.com/page-object-model-pom-page-factory-in-selenium-ultimate-guide.html"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a:t>Selenium –L2</a:t>
            </a:r>
          </a:p>
        </p:txBody>
      </p:sp>
      <p:sp>
        <p:nvSpPr>
          <p:cNvPr id="4" name="Text Placeholder 3"/>
          <p:cNvSpPr>
            <a:spLocks noGrp="1"/>
          </p:cNvSpPr>
          <p:nvPr>
            <p:ph type="body" sz="quarter" idx="10"/>
          </p:nvPr>
        </p:nvSpPr>
        <p:spPr>
          <a:xfrm>
            <a:off x="4549775" y="3756025"/>
            <a:ext cx="4114800" cy="320040"/>
          </a:xfrm>
        </p:spPr>
        <p:txBody>
          <a:bodyPr/>
          <a:lstStyle/>
          <a:p>
            <a:endParaRPr lang="en-US"/>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18" y="339464"/>
            <a:ext cx="8229600" cy="461665"/>
          </a:xfrm>
        </p:spPr>
        <p:txBody>
          <a:bodyPr/>
          <a:lstStyle/>
          <a:p>
            <a:r>
              <a:rPr lang="en-US" sz="2400"/>
              <a:t>Contd…</a:t>
            </a:r>
          </a:p>
        </p:txBody>
      </p:sp>
      <p:sp>
        <p:nvSpPr>
          <p:cNvPr id="3" name="Content Placeholder 2"/>
          <p:cNvSpPr>
            <a:spLocks noGrp="1"/>
          </p:cNvSpPr>
          <p:nvPr>
            <p:ph idx="1"/>
          </p:nvPr>
        </p:nvSpPr>
        <p:spPr>
          <a:xfrm>
            <a:off x="914400" y="1370276"/>
            <a:ext cx="8229600" cy="5148260"/>
          </a:xfrm>
        </p:spPr>
        <p:txBody>
          <a:bodyPr>
            <a:normAutofit/>
          </a:bodyPr>
          <a:lstStyle/>
          <a:p>
            <a:pPr>
              <a:buNone/>
            </a:pPr>
            <a:r>
              <a:rPr lang="en-US" sz="1800"/>
              <a:t>4) </a:t>
            </a:r>
            <a:r>
              <a:rPr lang="en-US" sz="1800" b="1"/>
              <a:t>Chrome Driver</a:t>
            </a:r>
            <a:r>
              <a:rPr lang="en-US" sz="1800"/>
              <a:t>:</a:t>
            </a:r>
          </a:p>
          <a:p>
            <a:pPr>
              <a:buNone/>
            </a:pPr>
            <a:endParaRPr lang="en-US" sz="1800" b="1"/>
          </a:p>
          <a:p>
            <a:pPr>
              <a:buNone/>
            </a:pPr>
            <a:r>
              <a:rPr lang="en-US" sz="1800"/>
              <a:t>	Chrome Driver is maintained / supported by the Chromium project itself. WebDriver works with Chrome through the </a:t>
            </a:r>
            <a:r>
              <a:rPr lang="en-US" sz="1800" err="1"/>
              <a:t>chromedriver</a:t>
            </a:r>
            <a:r>
              <a:rPr lang="en-US" sz="1800"/>
              <a:t> binary (found on the chromium project’s download page). You need to have both </a:t>
            </a:r>
            <a:r>
              <a:rPr lang="en-US" sz="1800" err="1"/>
              <a:t>chromedriver</a:t>
            </a:r>
            <a:r>
              <a:rPr lang="en-US" sz="1800"/>
              <a:t> and a version of chrome browser installed. </a:t>
            </a:r>
            <a:r>
              <a:rPr lang="en-US" sz="1800" err="1"/>
              <a:t>chromedriver</a:t>
            </a:r>
            <a:r>
              <a:rPr lang="en-US" sz="1800"/>
              <a:t> needs to be placed somewhere on your system’s path in order for WebDriver to automatically discover it.</a:t>
            </a:r>
          </a:p>
          <a:p>
            <a:pPr>
              <a:buFont typeface="Arial" pitchFamily="34" charset="0"/>
              <a:buChar char="•"/>
            </a:pPr>
            <a:r>
              <a:rPr lang="en-US" sz="1800"/>
              <a:t>Runs in a real browser and supports JavaScript</a:t>
            </a:r>
          </a:p>
          <a:p>
            <a:pPr>
              <a:buFont typeface="Arial" pitchFamily="34" charset="0"/>
              <a:buChar char="•"/>
            </a:pPr>
            <a:r>
              <a:rPr lang="en-US" sz="1800"/>
              <a:t>Slower than the </a:t>
            </a:r>
            <a:r>
              <a:rPr lang="en-US" sz="1800" err="1"/>
              <a:t>HtmlUnit</a:t>
            </a:r>
            <a:r>
              <a:rPr lang="en-US" sz="1800"/>
              <a:t> Driver</a:t>
            </a:r>
          </a:p>
          <a:p>
            <a:pPr>
              <a:buFont typeface="Arial" pitchFamily="34" charset="0"/>
              <a:buChar char="•"/>
            </a:pPr>
            <a:r>
              <a:rPr lang="en-US" sz="1800"/>
              <a:t>Requires a server component to be started. Path to the </a:t>
            </a:r>
            <a:r>
              <a:rPr lang="en-US" sz="1800" err="1"/>
              <a:t>Chromedriver</a:t>
            </a:r>
            <a:r>
              <a:rPr lang="en-US" sz="1800"/>
              <a:t> executable should be set in </a:t>
            </a:r>
            <a:r>
              <a:rPr lang="en-US" sz="1800" err="1"/>
              <a:t>webdriver.chrome.driver</a:t>
            </a:r>
            <a:r>
              <a:rPr lang="en-US" sz="1800"/>
              <a:t> variable.</a:t>
            </a:r>
          </a:p>
          <a:p>
            <a:pPr>
              <a:buFont typeface="Arial" pitchFamily="34" charset="0"/>
              <a:buChar char="•"/>
            </a:pPr>
            <a:endParaRPr lang="en-US" sz="1800" b="1"/>
          </a:p>
          <a:p>
            <a:pPr>
              <a:buFont typeface="Arial" pitchFamily="34" charset="0"/>
              <a:buChar char="•"/>
            </a:pPr>
            <a:r>
              <a:rPr lang="en-US" sz="1800" b="1"/>
              <a:t>Reference - </a:t>
            </a:r>
            <a:r>
              <a:rPr lang="en-US" sz="1800" b="1">
                <a:hlinkClick r:id="rId2"/>
              </a:rPr>
              <a:t>https://</a:t>
            </a:r>
            <a:r>
              <a:rPr lang="en-US" sz="1800" b="1" err="1">
                <a:hlinkClick r:id="rId2"/>
              </a:rPr>
              <a:t>github.com</a:t>
            </a:r>
            <a:r>
              <a:rPr lang="en-US" sz="1800" b="1">
                <a:hlinkClick r:id="rId2"/>
              </a:rPr>
              <a:t>/SeleniumHQ/selenium/wiki/ChromeDriver</a:t>
            </a:r>
            <a:endParaRPr lang="en-US" sz="1800" b="1"/>
          </a:p>
          <a:p>
            <a:pPr>
              <a:buFont typeface="Arial" pitchFamily="34" charset="0"/>
              <a:buChar char="•"/>
            </a:pPr>
            <a:endParaRPr lang="en-US" sz="1800" b="1"/>
          </a:p>
          <a:p>
            <a:pPr>
              <a:buFont typeface="Arial" pitchFamily="34" charset="0"/>
              <a:buChar char="•"/>
            </a:pPr>
            <a:endParaRPr lang="en-US" sz="1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18" y="339464"/>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4) </a:t>
            </a:r>
            <a:r>
              <a:rPr lang="en-US" sz="1800" b="1"/>
              <a:t>Safari Driver</a:t>
            </a:r>
            <a:r>
              <a:rPr lang="en-US" sz="1800"/>
              <a:t>:</a:t>
            </a:r>
          </a:p>
          <a:p>
            <a:pPr>
              <a:buNone/>
            </a:pPr>
            <a:endParaRPr lang="en-US" sz="1800" b="1"/>
          </a:p>
          <a:p>
            <a:pPr>
              <a:buNone/>
            </a:pPr>
            <a:r>
              <a:rPr lang="en-US" sz="1800"/>
              <a:t>	Safari Driver is implemented as a Safari browser extension. The driver inverts the traditional client/server relationship and communicates with the </a:t>
            </a:r>
            <a:r>
              <a:rPr lang="en-US" sz="1800" err="1"/>
              <a:t>Webdriver</a:t>
            </a:r>
            <a:r>
              <a:rPr lang="en-US" sz="1800"/>
              <a:t> client using </a:t>
            </a:r>
            <a:r>
              <a:rPr lang="en-US" sz="1800" err="1"/>
              <a:t>Websockets</a:t>
            </a:r>
            <a:endParaRPr lang="en-US" sz="1800"/>
          </a:p>
          <a:p>
            <a:pPr>
              <a:buFont typeface="Arial" pitchFamily="34" charset="0"/>
              <a:buChar char="•"/>
            </a:pPr>
            <a:r>
              <a:rPr lang="en-US" sz="1800"/>
              <a:t>Runs in a real browser and supports JavaScript</a:t>
            </a:r>
          </a:p>
          <a:p>
            <a:pPr>
              <a:buFont typeface="Arial" pitchFamily="34" charset="0"/>
              <a:buChar char="•"/>
            </a:pPr>
            <a:r>
              <a:rPr lang="en-US" sz="1800"/>
              <a:t>Slower than the </a:t>
            </a:r>
            <a:r>
              <a:rPr lang="en-US" sz="1800" err="1"/>
              <a:t>HtmlUnit</a:t>
            </a:r>
            <a:r>
              <a:rPr lang="en-US" sz="1800"/>
              <a:t> Driver</a:t>
            </a:r>
          </a:p>
          <a:p>
            <a:pPr>
              <a:buFont typeface="Arial" pitchFamily="34" charset="0"/>
              <a:buChar char="•"/>
            </a:pPr>
            <a:r>
              <a:rPr lang="en-US" sz="1800">
                <a:solidFill>
                  <a:srgbClr val="000000"/>
                </a:solidFill>
              </a:rPr>
              <a:t>File upload is NOT supported</a:t>
            </a:r>
          </a:p>
        </p:txBody>
      </p:sp>
    </p:spTree>
    <p:extLst>
      <p:ext uri="{BB962C8B-B14F-4D97-AF65-F5344CB8AC3E}">
        <p14:creationId xmlns:p14="http://schemas.microsoft.com/office/powerpoint/2010/main" val="73545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8913" y="2646584"/>
            <a:ext cx="8229600" cy="640080"/>
          </a:xfrm>
        </p:spPr>
        <p:txBody>
          <a:bodyPr>
            <a:normAutofit/>
          </a:bodyPr>
          <a:lstStyle/>
          <a:p>
            <a:r>
              <a:rPr lang="en-US" sz="2800"/>
              <a:t>2. Webdriver API</a:t>
            </a:r>
          </a:p>
        </p:txBody>
      </p:sp>
    </p:spTree>
    <p:extLst>
      <p:ext uri="{BB962C8B-B14F-4D97-AF65-F5344CB8AC3E}">
        <p14:creationId xmlns:p14="http://schemas.microsoft.com/office/powerpoint/2010/main" val="290068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2.1 Webdriver API</a:t>
            </a:r>
          </a:p>
        </p:txBody>
      </p:sp>
      <p:sp>
        <p:nvSpPr>
          <p:cNvPr id="3" name="Content Placeholder 2"/>
          <p:cNvSpPr>
            <a:spLocks noGrp="1"/>
          </p:cNvSpPr>
          <p:nvPr>
            <p:ph idx="1"/>
            <p:extLst/>
          </p:nvPr>
        </p:nvSpPr>
        <p:spPr/>
        <p:txBody>
          <a:bodyPr>
            <a:normAutofit/>
          </a:bodyPr>
          <a:lstStyle/>
          <a:p>
            <a:r>
              <a:rPr lang="en-US" sz="1800"/>
              <a:t>Web driver is a platform and language neutral interface and associated wire protocol that allows programs or scripts to introspect into, and control the behavior of, a web browser</a:t>
            </a:r>
          </a:p>
          <a:p>
            <a:r>
              <a:rPr lang="en-US" sz="1800"/>
              <a:t>The API is defined by a wire protocol and a set of interfaces to discover and manipulate DOM elements on a web page, and to control the behavior of the containing browser</a:t>
            </a:r>
          </a:p>
          <a:p>
            <a:r>
              <a:rPr lang="en-US" sz="1800"/>
              <a:t>This specification also includes a normative reference serialization (to JSON over HTTP) of the interface's invocations and responses that are to be used by browser vendors to ensure interoperability</a:t>
            </a:r>
          </a:p>
          <a:p>
            <a:r>
              <a:rPr lang="en-US" sz="1800"/>
              <a:t>Selenium Web driver merges the open source projects Selenium and Web driver and is named as Selenium 2</a:t>
            </a:r>
          </a:p>
          <a:p>
            <a:r>
              <a:rPr lang="en-US" sz="1800"/>
              <a:t>Selenium Web driver client libraries are available in various languages like Java, C#, Ruby, Python, JavaScript etc.</a:t>
            </a:r>
          </a:p>
          <a:p>
            <a:r>
              <a:rPr lang="en-US" sz="1800"/>
              <a:t>The drivers implementing Web driver API are available for all major browsers like Internet Explorer, Firefox, Safari, Chrome, Opera and mobile platforms like Android, iOS, Windows Phone, Blackberry </a:t>
            </a:r>
            <a:r>
              <a:rPr lang="en-US" sz="1800" err="1"/>
              <a:t>etc</a:t>
            </a: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endParaRPr lang="en-US" sz="1800"/>
          </a:p>
        </p:txBody>
      </p:sp>
    </p:spTree>
    <p:extLst>
      <p:ext uri="{BB962C8B-B14F-4D97-AF65-F5344CB8AC3E}">
        <p14:creationId xmlns:p14="http://schemas.microsoft.com/office/powerpoint/2010/main" val="337218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155320"/>
            <a:ext cx="8229600" cy="461665"/>
          </a:xfrm>
        </p:spPr>
        <p:txBody>
          <a:bodyPr/>
          <a:lstStyle/>
          <a:p>
            <a:r>
              <a:rPr lang="en-US" sz="2400"/>
              <a:t>2.2 Webdriver Interface</a:t>
            </a:r>
          </a:p>
        </p:txBody>
      </p:sp>
      <p:sp>
        <p:nvSpPr>
          <p:cNvPr id="3" name="Content Placeholder 2"/>
          <p:cNvSpPr>
            <a:spLocks noGrp="1"/>
          </p:cNvSpPr>
          <p:nvPr>
            <p:ph idx="1"/>
          </p:nvPr>
        </p:nvSpPr>
        <p:spPr>
          <a:xfrm>
            <a:off x="414867" y="890966"/>
            <a:ext cx="8334022" cy="5416702"/>
          </a:xfrm>
        </p:spPr>
        <p:txBody>
          <a:bodyPr>
            <a:normAutofit fontScale="92500" lnSpcReduction="20000"/>
          </a:bodyPr>
          <a:lstStyle/>
          <a:p>
            <a:r>
              <a:rPr lang="en-US" sz="1900"/>
              <a:t>The main interface to use for testing, which represents an idealized web browser. The methods in this interface fall into three categories:-</a:t>
            </a:r>
          </a:p>
          <a:p>
            <a:pPr marL="800100" lvl="1" indent="-342900">
              <a:buFont typeface="+mj-lt"/>
              <a:buAutoNum type="arabicPeriod"/>
            </a:pPr>
            <a:r>
              <a:rPr lang="en-US" sz="1500"/>
              <a:t>Control of the browser itself – get(), navigate(), manage(), close(), quit(), </a:t>
            </a:r>
            <a:r>
              <a:rPr lang="en-US" sz="1500" err="1"/>
              <a:t>switchTo</a:t>
            </a:r>
            <a:r>
              <a:rPr lang="en-US" sz="1500"/>
              <a:t>()</a:t>
            </a:r>
          </a:p>
          <a:p>
            <a:pPr marL="800100" lvl="1" indent="-342900">
              <a:buFont typeface="+mj-lt"/>
              <a:buAutoNum type="arabicPeriod"/>
            </a:pPr>
            <a:r>
              <a:rPr lang="en-US" sz="1500"/>
              <a:t>Selection of web elements – </a:t>
            </a:r>
            <a:r>
              <a:rPr lang="en-US" sz="1500" err="1"/>
              <a:t>findElement</a:t>
            </a:r>
            <a:r>
              <a:rPr lang="en-US" sz="1500"/>
              <a:t>(), </a:t>
            </a:r>
            <a:r>
              <a:rPr lang="en-US" sz="1500" err="1"/>
              <a:t>findElements</a:t>
            </a:r>
            <a:r>
              <a:rPr lang="en-US" sz="1500"/>
              <a:t>()</a:t>
            </a:r>
          </a:p>
          <a:p>
            <a:pPr marL="800100" lvl="1" indent="-342900">
              <a:buFont typeface="+mj-lt"/>
              <a:buAutoNum type="arabicPeriod"/>
            </a:pPr>
            <a:r>
              <a:rPr lang="en-US" sz="1500"/>
              <a:t>Debugging aids – </a:t>
            </a:r>
            <a:r>
              <a:rPr lang="en-US" sz="1500" err="1"/>
              <a:t>getCurrentUrl</a:t>
            </a:r>
            <a:r>
              <a:rPr lang="en-US" sz="1500"/>
              <a:t>(), </a:t>
            </a:r>
            <a:r>
              <a:rPr lang="en-US" sz="1500" err="1"/>
              <a:t>getPageSource</a:t>
            </a:r>
            <a:r>
              <a:rPr lang="en-US" sz="1500"/>
              <a:t>(), </a:t>
            </a:r>
            <a:r>
              <a:rPr lang="en-US" sz="1500" err="1"/>
              <a:t>getTitle</a:t>
            </a:r>
            <a:r>
              <a:rPr lang="en-US" sz="1500"/>
              <a:t>(), </a:t>
            </a:r>
            <a:r>
              <a:rPr lang="en-US" sz="1500" err="1"/>
              <a:t>getWindowHandle</a:t>
            </a:r>
            <a:r>
              <a:rPr lang="en-US" sz="1500"/>
              <a:t>(), </a:t>
            </a:r>
            <a:r>
              <a:rPr lang="en-US" sz="1500" err="1"/>
              <a:t>getWindowHandles</a:t>
            </a:r>
            <a:r>
              <a:rPr lang="en-US" sz="1500"/>
              <a:t>()</a:t>
            </a:r>
          </a:p>
          <a:p>
            <a:pPr>
              <a:buNone/>
            </a:pPr>
            <a:r>
              <a:rPr lang="en-US" sz="1800" u="sng"/>
              <a:t>Important methods</a:t>
            </a:r>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r>
              <a:rPr lang="en-US" sz="1900"/>
              <a:t>Reference - http://selenium.googlecode.com/git/docs/api/java/org/openqa/selenium/WebDriver.html</a:t>
            </a:r>
          </a:p>
          <a:p>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3167214908"/>
              </p:ext>
            </p:extLst>
          </p:nvPr>
        </p:nvGraphicFramePr>
        <p:xfrm>
          <a:off x="326571" y="2639785"/>
          <a:ext cx="8151741" cy="2449830"/>
        </p:xfrm>
        <a:graphic>
          <a:graphicData uri="http://schemas.openxmlformats.org/drawingml/2006/table">
            <a:tbl>
              <a:tblPr firstRow="1" bandRow="1">
                <a:tableStyleId>{5C22544A-7EE6-4342-B048-85BDC9FD1C3A}</a:tableStyleId>
              </a:tblPr>
              <a:tblGrid>
                <a:gridCol w="1805130">
                  <a:extLst>
                    <a:ext uri="{9D8B030D-6E8A-4147-A177-3AD203B41FA5}">
                      <a16:colId xmlns:a16="http://schemas.microsoft.com/office/drawing/2014/main" val="20000"/>
                    </a:ext>
                  </a:extLst>
                </a:gridCol>
                <a:gridCol w="6346611">
                  <a:extLst>
                    <a:ext uri="{9D8B030D-6E8A-4147-A177-3AD203B41FA5}">
                      <a16:colId xmlns:a16="http://schemas.microsoft.com/office/drawing/2014/main" val="20001"/>
                    </a:ext>
                  </a:extLst>
                </a:gridCol>
              </a:tblGrid>
              <a:tr h="215982">
                <a:tc>
                  <a:txBody>
                    <a:bodyPr/>
                    <a:lstStyle/>
                    <a:p>
                      <a:r>
                        <a:rPr lang="en-US" sz="1600"/>
                        <a:t>Method</a:t>
                      </a:r>
                    </a:p>
                  </a:txBody>
                  <a:tcPr/>
                </a:tc>
                <a:tc>
                  <a:txBody>
                    <a:bodyPr/>
                    <a:lstStyle/>
                    <a:p>
                      <a:r>
                        <a:rPr lang="en-US" sz="1600"/>
                        <a:t>Description</a:t>
                      </a:r>
                    </a:p>
                  </a:txBody>
                  <a:tcPr/>
                </a:tc>
                <a:extLst>
                  <a:ext uri="{0D108BD9-81ED-4DB2-BD59-A6C34878D82A}">
                    <a16:rowId xmlns:a16="http://schemas.microsoft.com/office/drawing/2014/main" val="10000"/>
                  </a:ext>
                </a:extLst>
              </a:tr>
              <a:tr h="210298">
                <a:tc>
                  <a:txBody>
                    <a:bodyPr/>
                    <a:lstStyle/>
                    <a:p>
                      <a:r>
                        <a:rPr lang="en-US" sz="1600" b="0">
                          <a:solidFill>
                            <a:srgbClr val="3C3D48"/>
                          </a:solidFill>
                        </a:rPr>
                        <a:t>get()</a:t>
                      </a:r>
                    </a:p>
                  </a:txBody>
                  <a:tcPr/>
                </a:tc>
                <a:tc>
                  <a:txBody>
                    <a:bodyPr/>
                    <a:lstStyle/>
                    <a:p>
                      <a:r>
                        <a:rPr lang="en-US" sz="1600" b="0">
                          <a:solidFill>
                            <a:srgbClr val="3C3D48"/>
                          </a:solidFill>
                        </a:rPr>
                        <a:t>Loads a new web page</a:t>
                      </a:r>
                      <a:r>
                        <a:rPr lang="en-US" sz="1600" b="0" baseline="0">
                          <a:solidFill>
                            <a:srgbClr val="3C3D48"/>
                          </a:solidFill>
                        </a:rPr>
                        <a:t> in the current browser window</a:t>
                      </a:r>
                      <a:endParaRPr lang="en-US" sz="1600" b="0">
                        <a:solidFill>
                          <a:srgbClr val="3C3D48"/>
                        </a:solidFill>
                      </a:endParaRPr>
                    </a:p>
                  </a:txBody>
                  <a:tcPr/>
                </a:tc>
                <a:extLst>
                  <a:ext uri="{0D108BD9-81ED-4DB2-BD59-A6C34878D82A}">
                    <a16:rowId xmlns:a16="http://schemas.microsoft.com/office/drawing/2014/main" val="10001"/>
                  </a:ext>
                </a:extLst>
              </a:tr>
              <a:tr h="346709">
                <a:tc>
                  <a:txBody>
                    <a:bodyPr/>
                    <a:lstStyle/>
                    <a:p>
                      <a:r>
                        <a:rPr lang="en-US" sz="1600" b="0" err="1">
                          <a:solidFill>
                            <a:srgbClr val="3C3D48"/>
                          </a:solidFill>
                        </a:rPr>
                        <a:t>findElement</a:t>
                      </a:r>
                      <a:r>
                        <a:rPr lang="en-US" sz="1600" b="0">
                          <a:solidFill>
                            <a:srgbClr val="3C3D48"/>
                          </a:solidFill>
                        </a:rPr>
                        <a:t>()</a:t>
                      </a:r>
                    </a:p>
                  </a:txBody>
                  <a:tcPr/>
                </a:tc>
                <a:tc>
                  <a:txBody>
                    <a:bodyPr/>
                    <a:lstStyle/>
                    <a:p>
                      <a:r>
                        <a:rPr lang="en-US" sz="1600" b="0">
                          <a:solidFill>
                            <a:srgbClr val="3C3D48"/>
                          </a:solidFill>
                        </a:rPr>
                        <a:t>Find the first</a:t>
                      </a:r>
                      <a:r>
                        <a:rPr lang="en-US" sz="1600" b="0" baseline="0">
                          <a:solidFill>
                            <a:srgbClr val="3C3D48"/>
                          </a:solidFill>
                        </a:rPr>
                        <a:t> web element using a locator strategy like id, name, </a:t>
                      </a:r>
                      <a:r>
                        <a:rPr lang="en-US" sz="1600" b="0" baseline="0" err="1">
                          <a:solidFill>
                            <a:srgbClr val="3C3D48"/>
                          </a:solidFill>
                        </a:rPr>
                        <a:t>xpath</a:t>
                      </a:r>
                      <a:endParaRPr lang="en-US" sz="1600" b="0">
                        <a:solidFill>
                          <a:srgbClr val="3C3D48"/>
                        </a:solidFill>
                      </a:endParaRPr>
                    </a:p>
                  </a:txBody>
                  <a:tcPr/>
                </a:tc>
                <a:extLst>
                  <a:ext uri="{0D108BD9-81ED-4DB2-BD59-A6C34878D82A}">
                    <a16:rowId xmlns:a16="http://schemas.microsoft.com/office/drawing/2014/main" val="10002"/>
                  </a:ext>
                </a:extLst>
              </a:tr>
              <a:tr h="857250">
                <a:tc>
                  <a:txBody>
                    <a:bodyPr/>
                    <a:lstStyle/>
                    <a:p>
                      <a:r>
                        <a:rPr lang="en-US" sz="1600" b="0" err="1">
                          <a:solidFill>
                            <a:srgbClr val="3C3D48"/>
                          </a:solidFill>
                        </a:rPr>
                        <a:t>switchTo</a:t>
                      </a:r>
                      <a:r>
                        <a:rPr lang="en-US" sz="1600" b="0">
                          <a:solidFill>
                            <a:srgbClr val="3C3D48"/>
                          </a:solidFill>
                        </a:rPr>
                        <a:t>()</a:t>
                      </a:r>
                    </a:p>
                  </a:txBody>
                  <a:tcPr/>
                </a:tc>
                <a:tc>
                  <a:txBody>
                    <a:bodyPr/>
                    <a:lstStyle/>
                    <a:p>
                      <a:r>
                        <a:rPr lang="en-US" sz="1600" b="0">
                          <a:solidFill>
                            <a:srgbClr val="3C3D48"/>
                          </a:solidFill>
                        </a:rPr>
                        <a:t>Sends future commands to a</a:t>
                      </a:r>
                      <a:r>
                        <a:rPr lang="en-US" sz="1600" b="0" baseline="0">
                          <a:solidFill>
                            <a:srgbClr val="3C3D48"/>
                          </a:solidFill>
                        </a:rPr>
                        <a:t> different frame or window</a:t>
                      </a:r>
                      <a:endParaRPr lang="en-US" sz="1600" b="0">
                        <a:solidFill>
                          <a:srgbClr val="3C3D48"/>
                        </a:solidFill>
                      </a:endParaRPr>
                    </a:p>
                  </a:txBody>
                  <a:tcPr/>
                </a:tc>
                <a:extLst>
                  <a:ext uri="{0D108BD9-81ED-4DB2-BD59-A6C34878D82A}">
                    <a16:rowId xmlns:a16="http://schemas.microsoft.com/office/drawing/2014/main" val="10003"/>
                  </a:ext>
                </a:extLst>
              </a:tr>
              <a:tr h="342900">
                <a:tc>
                  <a:txBody>
                    <a:bodyPr/>
                    <a:lstStyle/>
                    <a:p>
                      <a:r>
                        <a:rPr lang="en-US" sz="1600" b="0">
                          <a:solidFill>
                            <a:srgbClr val="3C3D48"/>
                          </a:solidFill>
                        </a:rPr>
                        <a:t>quit()</a:t>
                      </a:r>
                    </a:p>
                  </a:txBody>
                  <a:tcPr/>
                </a:tc>
                <a:tc>
                  <a:txBody>
                    <a:bodyPr/>
                    <a:lstStyle/>
                    <a:p>
                      <a:r>
                        <a:rPr lang="en-US" sz="1600" b="0">
                          <a:solidFill>
                            <a:srgbClr val="3C3D48"/>
                          </a:solidFill>
                        </a:rPr>
                        <a:t>Quits</a:t>
                      </a:r>
                      <a:r>
                        <a:rPr lang="en-US" sz="1600" b="0" baseline="0">
                          <a:solidFill>
                            <a:srgbClr val="3C3D48"/>
                          </a:solidFill>
                        </a:rPr>
                        <a:t> driver, closing every associated window</a:t>
                      </a:r>
                      <a:endParaRPr lang="en-US" sz="1600" b="0">
                        <a:solidFill>
                          <a:srgbClr val="3C3D48"/>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07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a:xfrm>
            <a:off x="457200" y="981678"/>
            <a:ext cx="8229600" cy="5148260"/>
          </a:xfrm>
        </p:spPr>
        <p:txBody>
          <a:bodyPr>
            <a:normAutofit/>
          </a:bodyPr>
          <a:lstStyle/>
          <a:p>
            <a:r>
              <a:rPr lang="en-US" sz="1800" err="1">
                <a:solidFill>
                  <a:srgbClr val="FF0000"/>
                </a:solidFill>
              </a:rPr>
              <a:t>Webdriver.get</a:t>
            </a:r>
            <a:r>
              <a:rPr lang="en-US" sz="1800">
                <a:solidFill>
                  <a:srgbClr val="FF0000"/>
                </a:solidFill>
              </a:rPr>
              <a:t>() method mimics typing URL into address bar of web browser and hitting Enter key or clicking on Go button</a:t>
            </a:r>
          </a:p>
          <a:p>
            <a:pPr lvl="1"/>
            <a:r>
              <a:rPr lang="en-US" sz="1600">
                <a:solidFill>
                  <a:srgbClr val="FF0000"/>
                </a:solidFill>
              </a:rPr>
              <a:t>Load a new web page in the current browser window.</a:t>
            </a:r>
            <a:endParaRPr lang="en-US" sz="1600">
              <a:solidFill>
                <a:srgbClr val="FF0000"/>
              </a:solidFill>
              <a:cs typeface="Arial"/>
            </a:endParaRPr>
          </a:p>
          <a:p>
            <a:pPr lvl="1"/>
            <a:r>
              <a:rPr lang="en-US" sz="1600">
                <a:solidFill>
                  <a:srgbClr val="FF0000"/>
                </a:solidFill>
              </a:rPr>
              <a:t>Blocks until the load is complete</a:t>
            </a:r>
            <a:endParaRPr lang="en-US" sz="1600">
              <a:solidFill>
                <a:srgbClr val="FF0000"/>
              </a:solidFill>
              <a:cs typeface="Arial"/>
            </a:endParaRPr>
          </a:p>
          <a:p>
            <a:pPr lvl="1"/>
            <a:r>
              <a:rPr lang="en-US" sz="1600">
                <a:solidFill>
                  <a:srgbClr val="FF0000"/>
                </a:solidFill>
              </a:rPr>
              <a:t>Follows redirects</a:t>
            </a:r>
            <a:endParaRPr lang="en-US" sz="1600">
              <a:solidFill>
                <a:srgbClr val="FF0000"/>
              </a:solidFill>
              <a:cs typeface="Arial"/>
            </a:endParaRPr>
          </a:p>
          <a:p>
            <a:pPr lvl="1"/>
            <a:r>
              <a:rPr lang="en-US" sz="1600">
                <a:solidFill>
                  <a:srgbClr val="FF0000"/>
                </a:solidFill>
              </a:rPr>
              <a:t>Is synonym for Webdriver.Navigation.to() method</a:t>
            </a:r>
            <a:endParaRPr lang="en-US" sz="1600">
              <a:solidFill>
                <a:srgbClr val="FF0000"/>
              </a:solidFill>
              <a:cs typeface="Arial"/>
            </a:endParaRPr>
          </a:p>
          <a:p>
            <a:pPr lvl="1"/>
            <a:endParaRPr lang="en-US" sz="1400"/>
          </a:p>
          <a:p>
            <a:r>
              <a:rPr lang="en-US" sz="1800" err="1"/>
              <a:t>Webdriver.findElement</a:t>
            </a:r>
            <a:r>
              <a:rPr lang="en-US" sz="1800"/>
              <a:t>() method finds the web element that is to be interacted with. It can be anything on a web page and is typically a button, textbox, radio button, check box, drop down, table, or simply some text. Further actions like click, typing text or simply reading text or done on these web elements.</a:t>
            </a:r>
          </a:p>
          <a:p>
            <a:pPr lvl="1"/>
            <a:r>
              <a:rPr lang="en-US" sz="1600"/>
              <a:t>Returns a reference to the web element</a:t>
            </a:r>
            <a:endParaRPr lang="en-US" sz="1600">
              <a:cs typeface="Arial"/>
            </a:endParaRPr>
          </a:p>
          <a:p>
            <a:pPr lvl="1"/>
            <a:r>
              <a:rPr lang="en-US" sz="1600"/>
              <a:t>Accepts a “By” input which can be anything of class name, CSS, ID, Link text, Partial link text, Name, Tag name, XPath</a:t>
            </a:r>
            <a:endParaRPr lang="en-US" sz="1600">
              <a:cs typeface="Arial"/>
            </a:endParaRPr>
          </a:p>
          <a:p>
            <a:pPr lvl="1"/>
            <a:r>
              <a:rPr lang="en-US" sz="1600"/>
              <a:t>Throws </a:t>
            </a:r>
            <a:r>
              <a:rPr lang="en-US" sz="1600" err="1"/>
              <a:t>NoSuchElementException</a:t>
            </a:r>
            <a:r>
              <a:rPr lang="en-US" sz="1600"/>
              <a:t> if no matching elements are found</a:t>
            </a:r>
            <a:endParaRPr lang="en-US" sz="10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endParaRPr lang="en-US" sz="1800"/>
          </a:p>
        </p:txBody>
      </p:sp>
    </p:spTree>
    <p:extLst>
      <p:ext uri="{BB962C8B-B14F-4D97-AF65-F5344CB8AC3E}">
        <p14:creationId xmlns:p14="http://schemas.microsoft.com/office/powerpoint/2010/main" val="293646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2.3 By Class</a:t>
            </a:r>
          </a:p>
        </p:txBody>
      </p:sp>
      <p:sp>
        <p:nvSpPr>
          <p:cNvPr id="3" name="Content Placeholder 2"/>
          <p:cNvSpPr>
            <a:spLocks noGrp="1"/>
          </p:cNvSpPr>
          <p:nvPr>
            <p:ph idx="1"/>
          </p:nvPr>
        </p:nvSpPr>
        <p:spPr>
          <a:xfrm>
            <a:off x="414867" y="890966"/>
            <a:ext cx="8221133" cy="5684812"/>
          </a:xfrm>
        </p:spPr>
        <p:txBody>
          <a:bodyPr>
            <a:normAutofit fontScale="92500" lnSpcReduction="10000"/>
          </a:bodyPr>
          <a:lstStyle/>
          <a:p>
            <a:r>
              <a:rPr lang="en-US" sz="1800"/>
              <a:t>By class is required to specify the mechanism used to locate the elements in a document by </a:t>
            </a:r>
            <a:r>
              <a:rPr lang="en-US" sz="1800" err="1"/>
              <a:t>findElement</a:t>
            </a:r>
            <a:r>
              <a:rPr lang="en-US" sz="1800"/>
              <a:t>() and </a:t>
            </a:r>
            <a:r>
              <a:rPr lang="en-US" sz="1800" err="1"/>
              <a:t>findElements</a:t>
            </a:r>
            <a:r>
              <a:rPr lang="en-US" sz="1800"/>
              <a:t>() methods</a:t>
            </a:r>
            <a:endParaRPr lang="en-US" sz="1800" u="sng"/>
          </a:p>
          <a:p>
            <a:endParaRPr lang="en-US" sz="1800" u="sng"/>
          </a:p>
          <a:p>
            <a:endParaRPr lang="en-US" sz="1800" u="sng"/>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endParaRPr lang="en-US" sz="1800"/>
          </a:p>
          <a:p>
            <a:endParaRPr lang="en-US" sz="1800"/>
          </a:p>
          <a:p>
            <a:endParaRPr lang="en-US" sz="1800"/>
          </a:p>
          <a:p>
            <a:endParaRPr lang="en-US" sz="1800"/>
          </a:p>
          <a:p>
            <a:r>
              <a:rPr lang="en-US" sz="1800"/>
              <a:t>Reference - http://selenium.googlecode.com/git/docs/api/java/org/openqa/selenium/WebElement.html</a:t>
            </a:r>
          </a:p>
          <a:p>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928452099"/>
              </p:ext>
            </p:extLst>
          </p:nvPr>
        </p:nvGraphicFramePr>
        <p:xfrm>
          <a:off x="440267" y="1557863"/>
          <a:ext cx="8331200" cy="4331787"/>
        </p:xfrm>
        <a:graphic>
          <a:graphicData uri="http://schemas.openxmlformats.org/drawingml/2006/table">
            <a:tbl>
              <a:tblPr firstRow="1" bandRow="1">
                <a:tableStyleId>{5C22544A-7EE6-4342-B048-85BDC9FD1C3A}</a:tableStyleId>
              </a:tblPr>
              <a:tblGrid>
                <a:gridCol w="2566189">
                  <a:extLst>
                    <a:ext uri="{9D8B030D-6E8A-4147-A177-3AD203B41FA5}">
                      <a16:colId xmlns:a16="http://schemas.microsoft.com/office/drawing/2014/main" val="20000"/>
                    </a:ext>
                  </a:extLst>
                </a:gridCol>
                <a:gridCol w="5765011">
                  <a:extLst>
                    <a:ext uri="{9D8B030D-6E8A-4147-A177-3AD203B41FA5}">
                      <a16:colId xmlns:a16="http://schemas.microsoft.com/office/drawing/2014/main" val="20001"/>
                    </a:ext>
                  </a:extLst>
                </a:gridCol>
              </a:tblGrid>
              <a:tr h="486962">
                <a:tc>
                  <a:txBody>
                    <a:bodyPr/>
                    <a:lstStyle/>
                    <a:p>
                      <a:pPr>
                        <a:buNone/>
                      </a:pPr>
                      <a:r>
                        <a:rPr lang="en-US"/>
                        <a:t>Method</a:t>
                      </a:r>
                    </a:p>
                  </a:txBody>
                  <a:tcPr/>
                </a:tc>
                <a:tc>
                  <a:txBody>
                    <a:bodyPr/>
                    <a:lstStyle/>
                    <a:p>
                      <a:pPr>
                        <a:buNone/>
                      </a:pPr>
                      <a:r>
                        <a:rPr lang="en-US"/>
                        <a:t>Description</a:t>
                      </a:r>
                    </a:p>
                  </a:txBody>
                  <a:tcPr/>
                </a:tc>
                <a:extLst>
                  <a:ext uri="{0D108BD9-81ED-4DB2-BD59-A6C34878D82A}">
                    <a16:rowId xmlns:a16="http://schemas.microsoft.com/office/drawing/2014/main" val="10000"/>
                  </a:ext>
                </a:extLst>
              </a:tr>
              <a:tr h="562379">
                <a:tc>
                  <a:txBody>
                    <a:bodyPr/>
                    <a:lstStyle/>
                    <a:p>
                      <a:pPr>
                        <a:buNone/>
                      </a:pPr>
                      <a:r>
                        <a:rPr lang="en-US" b="0" err="1">
                          <a:solidFill>
                            <a:srgbClr val="FF0000"/>
                          </a:solidFill>
                        </a:rPr>
                        <a:t>By.ById</a:t>
                      </a:r>
                      <a:r>
                        <a:rPr lang="en-US" b="0">
                          <a:solidFill>
                            <a:srgbClr val="FF0000"/>
                          </a:solidFill>
                        </a:rPr>
                        <a:t>()</a:t>
                      </a:r>
                    </a:p>
                  </a:txBody>
                  <a:tcPr/>
                </a:tc>
                <a:tc>
                  <a:txBody>
                    <a:bodyPr/>
                    <a:lstStyle/>
                    <a:p>
                      <a:pPr>
                        <a:buNone/>
                      </a:pPr>
                      <a:r>
                        <a:rPr lang="en-US" b="0">
                          <a:solidFill>
                            <a:srgbClr val="FF0000"/>
                          </a:solidFill>
                        </a:rPr>
                        <a:t>Searches based</a:t>
                      </a:r>
                      <a:r>
                        <a:rPr lang="en-US" b="0" baseline="0">
                          <a:solidFill>
                            <a:srgbClr val="FF0000"/>
                          </a:solidFill>
                        </a:rPr>
                        <a:t> on “id” attribute of web element</a:t>
                      </a:r>
                      <a:endParaRPr lang="en-US" b="0">
                        <a:solidFill>
                          <a:srgbClr val="FF0000"/>
                        </a:solidFill>
                      </a:endParaRPr>
                    </a:p>
                  </a:txBody>
                  <a:tcPr/>
                </a:tc>
                <a:extLst>
                  <a:ext uri="{0D108BD9-81ED-4DB2-BD59-A6C34878D82A}">
                    <a16:rowId xmlns:a16="http://schemas.microsoft.com/office/drawing/2014/main" val="10001"/>
                  </a:ext>
                </a:extLst>
              </a:tr>
              <a:tr h="466731">
                <a:tc>
                  <a:txBody>
                    <a:bodyPr/>
                    <a:lstStyle/>
                    <a:p>
                      <a:pPr>
                        <a:buNone/>
                      </a:pPr>
                      <a:r>
                        <a:rPr lang="en-US" b="0" err="1">
                          <a:solidFill>
                            <a:srgbClr val="FF0000"/>
                          </a:solidFill>
                        </a:rPr>
                        <a:t>By.ByName</a:t>
                      </a:r>
                      <a:r>
                        <a:rPr lang="en-US" b="0">
                          <a:solidFill>
                            <a:srgbClr val="FF0000"/>
                          </a:solidFill>
                        </a:rPr>
                        <a:t>()</a:t>
                      </a:r>
                    </a:p>
                  </a:txBody>
                  <a:tcPr/>
                </a:tc>
                <a:tc>
                  <a:txBody>
                    <a:bodyPr/>
                    <a:lstStyle/>
                    <a:p>
                      <a:pPr>
                        <a:buNone/>
                      </a:pPr>
                      <a:r>
                        <a:rPr lang="en-US" b="0">
                          <a:solidFill>
                            <a:srgbClr val="FF0000"/>
                          </a:solidFill>
                        </a:rPr>
                        <a:t>Searches based</a:t>
                      </a:r>
                      <a:r>
                        <a:rPr lang="en-US" b="0" baseline="0">
                          <a:solidFill>
                            <a:srgbClr val="FF0000"/>
                          </a:solidFill>
                        </a:rPr>
                        <a:t> on “name” attribute of web element</a:t>
                      </a:r>
                      <a:endParaRPr lang="en-US" b="0">
                        <a:solidFill>
                          <a:srgbClr val="FF0000"/>
                        </a:solidFill>
                      </a:endParaRPr>
                    </a:p>
                  </a:txBody>
                  <a:tcPr/>
                </a:tc>
                <a:extLst>
                  <a:ext uri="{0D108BD9-81ED-4DB2-BD59-A6C34878D82A}">
                    <a16:rowId xmlns:a16="http://schemas.microsoft.com/office/drawing/2014/main" val="10002"/>
                  </a:ext>
                </a:extLst>
              </a:tr>
              <a:tr h="350614">
                <a:tc>
                  <a:txBody>
                    <a:bodyPr/>
                    <a:lstStyle/>
                    <a:p>
                      <a:pPr>
                        <a:buNone/>
                      </a:pPr>
                      <a:r>
                        <a:rPr lang="en-US" b="0" err="1">
                          <a:solidFill>
                            <a:srgbClr val="FF0000"/>
                          </a:solidFill>
                        </a:rPr>
                        <a:t>By.ByXPath</a:t>
                      </a:r>
                      <a:r>
                        <a:rPr lang="en-US" b="0">
                          <a:solidFill>
                            <a:srgbClr val="FF0000"/>
                          </a:solidFill>
                        </a:rPr>
                        <a:t>()</a:t>
                      </a:r>
                    </a:p>
                  </a:txBody>
                  <a:tcPr/>
                </a:tc>
                <a:tc>
                  <a:txBody>
                    <a:bodyPr/>
                    <a:lstStyle/>
                    <a:p>
                      <a:pPr>
                        <a:buNone/>
                      </a:pPr>
                      <a:r>
                        <a:rPr lang="en-US" b="0">
                          <a:solidFill>
                            <a:srgbClr val="FF0000"/>
                          </a:solidFill>
                        </a:rPr>
                        <a:t>Searches</a:t>
                      </a:r>
                      <a:r>
                        <a:rPr lang="en-US" b="0" baseline="0">
                          <a:solidFill>
                            <a:srgbClr val="FF0000"/>
                          </a:solidFill>
                        </a:rPr>
                        <a:t> based on a XPath expression</a:t>
                      </a:r>
                      <a:endParaRPr lang="en-US" b="0">
                        <a:solidFill>
                          <a:srgbClr val="FF0000"/>
                        </a:solidFill>
                      </a:endParaRPr>
                    </a:p>
                  </a:txBody>
                  <a:tcPr/>
                </a:tc>
                <a:extLst>
                  <a:ext uri="{0D108BD9-81ED-4DB2-BD59-A6C34878D82A}">
                    <a16:rowId xmlns:a16="http://schemas.microsoft.com/office/drawing/2014/main" val="10003"/>
                  </a:ext>
                </a:extLst>
              </a:tr>
              <a:tr h="438275">
                <a:tc>
                  <a:txBody>
                    <a:bodyPr/>
                    <a:lstStyle/>
                    <a:p>
                      <a:pPr>
                        <a:buNone/>
                      </a:pPr>
                      <a:r>
                        <a:rPr lang="en-US" b="0" err="1">
                          <a:solidFill>
                            <a:srgbClr val="FF0000"/>
                          </a:solidFill>
                        </a:rPr>
                        <a:t>By.ByCssSelector</a:t>
                      </a:r>
                      <a:r>
                        <a:rPr lang="en-US" b="0">
                          <a:solidFill>
                            <a:srgbClr val="FF0000"/>
                          </a:solidFill>
                        </a:rPr>
                        <a:t>()</a:t>
                      </a:r>
                    </a:p>
                  </a:txBody>
                  <a:tcPr/>
                </a:tc>
                <a:tc>
                  <a:txBody>
                    <a:bodyPr/>
                    <a:lstStyle/>
                    <a:p>
                      <a:pPr>
                        <a:buNone/>
                      </a:pPr>
                      <a:r>
                        <a:rPr lang="en-US" b="0">
                          <a:solidFill>
                            <a:srgbClr val="FF0000"/>
                          </a:solidFill>
                        </a:rPr>
                        <a:t>Searches based on a CSS expression</a:t>
                      </a:r>
                    </a:p>
                  </a:txBody>
                  <a:tcPr/>
                </a:tc>
                <a:extLst>
                  <a:ext uri="{0D108BD9-81ED-4DB2-BD59-A6C34878D82A}">
                    <a16:rowId xmlns:a16="http://schemas.microsoft.com/office/drawing/2014/main" val="10004"/>
                  </a:ext>
                </a:extLst>
              </a:tr>
              <a:tr h="8765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err="1">
                          <a:solidFill>
                            <a:srgbClr val="FF0000"/>
                          </a:solidFill>
                        </a:rPr>
                        <a:t>By.ByClassName</a:t>
                      </a:r>
                      <a:r>
                        <a:rPr lang="en-US" b="0">
                          <a:solidFill>
                            <a:srgbClr val="FF0000"/>
                          </a:solidFill>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a:solidFill>
                            <a:srgbClr val="FF0000"/>
                          </a:solidFill>
                        </a:rPr>
                        <a:t>Searches based</a:t>
                      </a:r>
                      <a:r>
                        <a:rPr lang="en-US" b="0" baseline="0">
                          <a:solidFill>
                            <a:srgbClr val="FF0000"/>
                          </a:solidFill>
                        </a:rPr>
                        <a:t> on “class” attribute of web element. If an element has many classes, this will match against each of them</a:t>
                      </a:r>
                      <a:endParaRPr lang="en-US" b="0">
                        <a:solidFill>
                          <a:srgbClr val="FF0000"/>
                        </a:solidFill>
                      </a:endParaRPr>
                    </a:p>
                  </a:txBody>
                  <a:tcPr/>
                </a:tc>
                <a:extLst>
                  <a:ext uri="{0D108BD9-81ED-4DB2-BD59-A6C34878D82A}">
                    <a16:rowId xmlns:a16="http://schemas.microsoft.com/office/drawing/2014/main" val="10005"/>
                  </a:ext>
                </a:extLst>
              </a:tr>
              <a:tr h="3506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err="1">
                          <a:solidFill>
                            <a:srgbClr val="FF0000"/>
                          </a:solidFill>
                        </a:rPr>
                        <a:t>By.ByTagName</a:t>
                      </a:r>
                      <a:r>
                        <a:rPr lang="en-US" b="0">
                          <a:solidFill>
                            <a:srgbClr val="FF0000"/>
                          </a:solidFill>
                        </a:rPr>
                        <a:t>()</a:t>
                      </a:r>
                    </a:p>
                  </a:txBody>
                  <a:tcPr/>
                </a:tc>
                <a:tc>
                  <a:txBody>
                    <a:bodyPr/>
                    <a:lstStyle/>
                    <a:p>
                      <a:pPr>
                        <a:buNone/>
                      </a:pPr>
                      <a:r>
                        <a:rPr lang="en-US" b="0">
                          <a:solidFill>
                            <a:srgbClr val="FF0000"/>
                          </a:solidFill>
                        </a:rPr>
                        <a:t>Search by element’s tag name</a:t>
                      </a:r>
                    </a:p>
                  </a:txBody>
                  <a:tcPr/>
                </a:tc>
                <a:extLst>
                  <a:ext uri="{0D108BD9-81ED-4DB2-BD59-A6C34878D82A}">
                    <a16:rowId xmlns:a16="http://schemas.microsoft.com/office/drawing/2014/main" val="10006"/>
                  </a:ext>
                </a:extLst>
              </a:tr>
              <a:tr h="3506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err="1">
                          <a:solidFill>
                            <a:srgbClr val="FF0000"/>
                          </a:solidFill>
                        </a:rPr>
                        <a:t>By.ByLinkText</a:t>
                      </a:r>
                      <a:r>
                        <a:rPr lang="en-US" b="0">
                          <a:solidFill>
                            <a:srgbClr val="FF0000"/>
                          </a:solidFill>
                        </a:rPr>
                        <a:t>()</a:t>
                      </a:r>
                    </a:p>
                  </a:txBody>
                  <a:tcPr/>
                </a:tc>
                <a:tc>
                  <a:txBody>
                    <a:bodyPr/>
                    <a:lstStyle/>
                    <a:p>
                      <a:pPr>
                        <a:buNone/>
                      </a:pPr>
                      <a:r>
                        <a:rPr lang="en-US" b="0">
                          <a:solidFill>
                            <a:srgbClr val="FF0000"/>
                          </a:solidFill>
                        </a:rPr>
                        <a:t>Search</a:t>
                      </a:r>
                      <a:r>
                        <a:rPr lang="en-US" b="0" baseline="0">
                          <a:solidFill>
                            <a:srgbClr val="FF0000"/>
                          </a:solidFill>
                        </a:rPr>
                        <a:t> for &lt;a&gt; element with matching text</a:t>
                      </a:r>
                      <a:endParaRPr lang="en-US" b="0">
                        <a:solidFill>
                          <a:srgbClr val="FF0000"/>
                        </a:solidFill>
                      </a:endParaRPr>
                    </a:p>
                  </a:txBody>
                  <a:tcPr/>
                </a:tc>
                <a:extLst>
                  <a:ext uri="{0D108BD9-81ED-4DB2-BD59-A6C34878D82A}">
                    <a16:rowId xmlns:a16="http://schemas.microsoft.com/office/drawing/2014/main" val="10007"/>
                  </a:ext>
                </a:extLst>
              </a:tr>
              <a:tr h="3506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err="1">
                          <a:solidFill>
                            <a:srgbClr val="FF0000"/>
                          </a:solidFill>
                        </a:rPr>
                        <a:t>By.ByPartialLinkText</a:t>
                      </a:r>
                      <a:r>
                        <a:rPr lang="en-US" b="0">
                          <a:solidFill>
                            <a:srgbClr val="FF0000"/>
                          </a:solidFill>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a:solidFill>
                            <a:srgbClr val="FF0000"/>
                          </a:solidFill>
                        </a:rPr>
                        <a:t>Search</a:t>
                      </a:r>
                      <a:r>
                        <a:rPr lang="en-US" b="0" baseline="0">
                          <a:solidFill>
                            <a:srgbClr val="FF0000"/>
                          </a:solidFill>
                        </a:rPr>
                        <a:t> for &lt;a&gt; element with partially matching text</a:t>
                      </a:r>
                      <a:endParaRPr lang="en-US" b="0">
                        <a:solidFill>
                          <a:srgbClr val="FF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8138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2.4 </a:t>
            </a:r>
            <a:r>
              <a:rPr lang="en-US" sz="2400" err="1">
                <a:solidFill>
                  <a:srgbClr val="FF0000"/>
                </a:solidFill>
              </a:rPr>
              <a:t>WebElement</a:t>
            </a:r>
            <a:r>
              <a:rPr lang="en-US" sz="2400">
                <a:solidFill>
                  <a:srgbClr val="FF0000"/>
                </a:solidFill>
              </a:rPr>
              <a:t> Interface</a:t>
            </a:r>
          </a:p>
        </p:txBody>
      </p:sp>
      <p:sp>
        <p:nvSpPr>
          <p:cNvPr id="3" name="Content Placeholder 2"/>
          <p:cNvSpPr>
            <a:spLocks noGrp="1"/>
          </p:cNvSpPr>
          <p:nvPr>
            <p:ph idx="1"/>
          </p:nvPr>
        </p:nvSpPr>
        <p:spPr>
          <a:xfrm>
            <a:off x="414867" y="890966"/>
            <a:ext cx="8221133" cy="5684812"/>
          </a:xfrm>
        </p:spPr>
        <p:txBody>
          <a:bodyPr>
            <a:normAutofit lnSpcReduction="10000"/>
          </a:bodyPr>
          <a:lstStyle/>
          <a:p>
            <a:r>
              <a:rPr lang="en-US" sz="1800"/>
              <a:t>Represents a HTML element. All interactions with a web page will be performed through this interface. The methods in this interface fall into three categories:-</a:t>
            </a:r>
          </a:p>
          <a:p>
            <a:pPr marL="800100" lvl="1" indent="-342900">
              <a:buFont typeface="+mj-lt"/>
              <a:buAutoNum type="arabicPeriod"/>
            </a:pPr>
            <a:r>
              <a:rPr lang="en-US" sz="1400"/>
              <a:t>Interaction with the web element – </a:t>
            </a:r>
            <a:r>
              <a:rPr lang="en-US" sz="1400" err="1"/>
              <a:t>sendKeys</a:t>
            </a:r>
            <a:r>
              <a:rPr lang="en-US" sz="1400"/>
              <a:t>(), click(), clear(), submit()</a:t>
            </a:r>
            <a:endParaRPr lang="en-US" sz="1400">
              <a:cs typeface="Arial"/>
            </a:endParaRPr>
          </a:p>
          <a:p>
            <a:pPr marL="800100" lvl="1" indent="-342900">
              <a:buFont typeface="+mj-lt"/>
              <a:buAutoNum type="arabicPeriod"/>
            </a:pPr>
            <a:r>
              <a:rPr lang="en-US" sz="1400"/>
              <a:t>Getting information on the web element – </a:t>
            </a:r>
            <a:r>
              <a:rPr lang="en-US" sz="1400" err="1"/>
              <a:t>getText</a:t>
            </a:r>
            <a:r>
              <a:rPr lang="en-US" sz="1400"/>
              <a:t>(), </a:t>
            </a:r>
            <a:r>
              <a:rPr lang="en-US" sz="1400" err="1"/>
              <a:t>getAttribute</a:t>
            </a:r>
            <a:r>
              <a:rPr lang="en-US" sz="1400"/>
              <a:t>(), </a:t>
            </a:r>
            <a:r>
              <a:rPr lang="en-US" sz="1400" err="1"/>
              <a:t>getCssValue</a:t>
            </a:r>
            <a:r>
              <a:rPr lang="en-US" sz="1400"/>
              <a:t>(), </a:t>
            </a:r>
            <a:r>
              <a:rPr lang="en-US" sz="1400" err="1"/>
              <a:t>getLocation</a:t>
            </a:r>
            <a:r>
              <a:rPr lang="en-US" sz="1400"/>
              <a:t>(), </a:t>
            </a:r>
            <a:r>
              <a:rPr lang="en-US" sz="1400" err="1"/>
              <a:t>getSize</a:t>
            </a:r>
            <a:r>
              <a:rPr lang="en-US" sz="1400"/>
              <a:t>(), </a:t>
            </a:r>
            <a:r>
              <a:rPr lang="en-US" sz="1400" err="1"/>
              <a:t>getTagName</a:t>
            </a:r>
            <a:r>
              <a:rPr lang="en-US" sz="1400"/>
              <a:t>(), </a:t>
            </a:r>
            <a:r>
              <a:rPr lang="en-US" sz="1400" err="1"/>
              <a:t>isDisplayed</a:t>
            </a:r>
            <a:r>
              <a:rPr lang="en-US" sz="1400"/>
              <a:t>(), </a:t>
            </a:r>
            <a:r>
              <a:rPr lang="en-US" sz="1400" err="1"/>
              <a:t>isEnabled</a:t>
            </a:r>
            <a:r>
              <a:rPr lang="en-US" sz="1400"/>
              <a:t>, </a:t>
            </a:r>
            <a:r>
              <a:rPr lang="en-US" sz="1400" err="1"/>
              <a:t>isSelected</a:t>
            </a:r>
            <a:r>
              <a:rPr lang="en-US" sz="1400"/>
              <a:t>()</a:t>
            </a:r>
            <a:endParaRPr lang="en-US" sz="1400">
              <a:cs typeface="Arial"/>
            </a:endParaRPr>
          </a:p>
          <a:p>
            <a:pPr marL="800100" lvl="1" indent="-342900">
              <a:buFont typeface="+mj-lt"/>
              <a:buAutoNum type="arabicPeriod"/>
            </a:pPr>
            <a:r>
              <a:rPr lang="en-US" sz="1400"/>
              <a:t>Finding child elements within the current context – </a:t>
            </a:r>
            <a:r>
              <a:rPr lang="en-US" sz="1400" err="1"/>
              <a:t>findElement</a:t>
            </a:r>
            <a:r>
              <a:rPr lang="en-US" sz="1400"/>
              <a:t>(), </a:t>
            </a:r>
            <a:r>
              <a:rPr lang="en-US" sz="1400" err="1"/>
              <a:t>findElements</a:t>
            </a:r>
            <a:r>
              <a:rPr lang="en-US" sz="1400"/>
              <a:t>()</a:t>
            </a:r>
            <a:endParaRPr lang="en-US" sz="1400">
              <a:cs typeface="Arial"/>
            </a:endParaRPr>
          </a:p>
          <a:p>
            <a:pPr>
              <a:buNone/>
            </a:pPr>
            <a:r>
              <a:rPr lang="en-US" sz="1800" u="sng"/>
              <a:t>Important methods</a:t>
            </a:r>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r>
              <a:rPr lang="en-US" sz="1800"/>
              <a:t>Reference - </a:t>
            </a:r>
            <a:r>
              <a:rPr lang="en-US" sz="1800">
                <a:hlinkClick r:id="rId2"/>
              </a:rPr>
              <a:t>http://selenium.googlecode.com/git/docs/api/java/org/openqa/selenium/WebElement.html</a:t>
            </a:r>
            <a:endParaRPr lang="en-US" sz="1800"/>
          </a:p>
          <a:p>
            <a:endParaRPr lang="en-US" sz="1800"/>
          </a:p>
          <a:p>
            <a:endParaRPr lang="en-US" sz="1800"/>
          </a:p>
        </p:txBody>
      </p:sp>
      <p:graphicFrame>
        <p:nvGraphicFramePr>
          <p:cNvPr id="4" name="Table 3"/>
          <p:cNvGraphicFramePr>
            <a:graphicFrameLocks noGrp="1"/>
          </p:cNvGraphicFramePr>
          <p:nvPr>
            <p:extLst>
              <p:ext uri="{D42A27DB-BD31-4B8C-83A1-F6EECF244321}">
                <p14:modId xmlns:p14="http://schemas.microsoft.com/office/powerpoint/2010/main" val="3382738507"/>
              </p:ext>
            </p:extLst>
          </p:nvPr>
        </p:nvGraphicFramePr>
        <p:xfrm>
          <a:off x="507999" y="3251204"/>
          <a:ext cx="7916334" cy="2170848"/>
        </p:xfrm>
        <a:graphic>
          <a:graphicData uri="http://schemas.openxmlformats.org/drawingml/2006/table">
            <a:tbl>
              <a:tblPr firstRow="1" bandRow="1">
                <a:tableStyleId>{5C22544A-7EE6-4342-B048-85BDC9FD1C3A}</a:tableStyleId>
              </a:tblPr>
              <a:tblGrid>
                <a:gridCol w="1651001">
                  <a:extLst>
                    <a:ext uri="{9D8B030D-6E8A-4147-A177-3AD203B41FA5}">
                      <a16:colId xmlns:a16="http://schemas.microsoft.com/office/drawing/2014/main" val="20000"/>
                    </a:ext>
                  </a:extLst>
                </a:gridCol>
                <a:gridCol w="6265333">
                  <a:extLst>
                    <a:ext uri="{9D8B030D-6E8A-4147-A177-3AD203B41FA5}">
                      <a16:colId xmlns:a16="http://schemas.microsoft.com/office/drawing/2014/main" val="20001"/>
                    </a:ext>
                  </a:extLst>
                </a:gridCol>
              </a:tblGrid>
              <a:tr h="338814">
                <a:tc>
                  <a:txBody>
                    <a:bodyPr/>
                    <a:lstStyle/>
                    <a:p>
                      <a:pPr>
                        <a:buNone/>
                      </a:pPr>
                      <a:r>
                        <a:rPr lang="en-US"/>
                        <a:t>Method</a:t>
                      </a:r>
                    </a:p>
                  </a:txBody>
                  <a:tcPr/>
                </a:tc>
                <a:tc>
                  <a:txBody>
                    <a:bodyPr/>
                    <a:lstStyle/>
                    <a:p>
                      <a:pPr>
                        <a:buNone/>
                      </a:pPr>
                      <a:r>
                        <a:rPr lang="en-US"/>
                        <a:t>Description</a:t>
                      </a:r>
                    </a:p>
                  </a:txBody>
                  <a:tcPr/>
                </a:tc>
                <a:extLst>
                  <a:ext uri="{0D108BD9-81ED-4DB2-BD59-A6C34878D82A}">
                    <a16:rowId xmlns:a16="http://schemas.microsoft.com/office/drawing/2014/main" val="10000"/>
                  </a:ext>
                </a:extLst>
              </a:tr>
              <a:tr h="586674">
                <a:tc>
                  <a:txBody>
                    <a:bodyPr/>
                    <a:lstStyle/>
                    <a:p>
                      <a:pPr>
                        <a:buNone/>
                      </a:pPr>
                      <a:r>
                        <a:rPr lang="en-US" b="0">
                          <a:solidFill>
                            <a:srgbClr val="3C3D48"/>
                          </a:solidFill>
                        </a:rPr>
                        <a:t>click()</a:t>
                      </a:r>
                    </a:p>
                  </a:txBody>
                  <a:tcPr/>
                </a:tc>
                <a:tc>
                  <a:txBody>
                    <a:bodyPr/>
                    <a:lstStyle/>
                    <a:p>
                      <a:pPr>
                        <a:buNone/>
                      </a:pPr>
                      <a:r>
                        <a:rPr lang="en-US" b="0">
                          <a:solidFill>
                            <a:srgbClr val="3C3D48"/>
                          </a:solidFill>
                        </a:rPr>
                        <a:t>Click on the we</a:t>
                      </a:r>
                      <a:r>
                        <a:rPr lang="en-US" b="0" baseline="0">
                          <a:solidFill>
                            <a:srgbClr val="3C3D48"/>
                          </a:solidFill>
                        </a:rPr>
                        <a:t>b element</a:t>
                      </a:r>
                      <a:endParaRPr lang="en-US" b="0">
                        <a:solidFill>
                          <a:srgbClr val="3C3D48"/>
                        </a:solidFill>
                      </a:endParaRPr>
                    </a:p>
                  </a:txBody>
                  <a:tcPr/>
                </a:tc>
                <a:extLst>
                  <a:ext uri="{0D108BD9-81ED-4DB2-BD59-A6C34878D82A}">
                    <a16:rowId xmlns:a16="http://schemas.microsoft.com/office/drawing/2014/main" val="10001"/>
                  </a:ext>
                </a:extLst>
              </a:tr>
              <a:tr h="486894">
                <a:tc>
                  <a:txBody>
                    <a:bodyPr/>
                    <a:lstStyle/>
                    <a:p>
                      <a:pPr>
                        <a:buNone/>
                      </a:pPr>
                      <a:r>
                        <a:rPr lang="en-US" b="0" err="1">
                          <a:solidFill>
                            <a:srgbClr val="3C3D48"/>
                          </a:solidFill>
                        </a:rPr>
                        <a:t>sendKeys</a:t>
                      </a:r>
                      <a:r>
                        <a:rPr lang="en-US" b="0">
                          <a:solidFill>
                            <a:srgbClr val="3C3D48"/>
                          </a:solidFill>
                        </a:rPr>
                        <a:t>()</a:t>
                      </a:r>
                    </a:p>
                  </a:txBody>
                  <a:tcPr/>
                </a:tc>
                <a:tc>
                  <a:txBody>
                    <a:bodyPr/>
                    <a:lstStyle/>
                    <a:p>
                      <a:pPr>
                        <a:buNone/>
                      </a:pPr>
                      <a:r>
                        <a:rPr lang="en-US" b="0">
                          <a:solidFill>
                            <a:srgbClr val="3C3D48"/>
                          </a:solidFill>
                        </a:rPr>
                        <a:t>Simulate</a:t>
                      </a:r>
                      <a:r>
                        <a:rPr lang="en-US" b="0" baseline="0">
                          <a:solidFill>
                            <a:srgbClr val="3C3D48"/>
                          </a:solidFill>
                        </a:rPr>
                        <a:t> typing into an element</a:t>
                      </a:r>
                      <a:endParaRPr lang="en-US" b="0">
                        <a:solidFill>
                          <a:srgbClr val="3C3D48"/>
                        </a:solidFill>
                      </a:endParaRPr>
                    </a:p>
                  </a:txBody>
                  <a:tcPr/>
                </a:tc>
                <a:extLst>
                  <a:ext uri="{0D108BD9-81ED-4DB2-BD59-A6C34878D82A}">
                    <a16:rowId xmlns:a16="http://schemas.microsoft.com/office/drawing/2014/main" val="10002"/>
                  </a:ext>
                </a:extLst>
              </a:tr>
              <a:tr h="338814">
                <a:tc>
                  <a:txBody>
                    <a:bodyPr/>
                    <a:lstStyle/>
                    <a:p>
                      <a:pPr>
                        <a:buNone/>
                      </a:pPr>
                      <a:r>
                        <a:rPr lang="en-US" b="0" err="1">
                          <a:solidFill>
                            <a:srgbClr val="3C3D48"/>
                          </a:solidFill>
                        </a:rPr>
                        <a:t>getText</a:t>
                      </a:r>
                      <a:r>
                        <a:rPr lang="en-US" b="0">
                          <a:solidFill>
                            <a:srgbClr val="3C3D48"/>
                          </a:solidFill>
                        </a:rPr>
                        <a:t>()</a:t>
                      </a:r>
                    </a:p>
                  </a:txBody>
                  <a:tcPr/>
                </a:tc>
                <a:tc>
                  <a:txBody>
                    <a:bodyPr/>
                    <a:lstStyle/>
                    <a:p>
                      <a:pPr>
                        <a:buNone/>
                      </a:pPr>
                      <a:r>
                        <a:rPr lang="en-US" b="0">
                          <a:solidFill>
                            <a:srgbClr val="3C3D48"/>
                          </a:solidFill>
                        </a:rPr>
                        <a:t>Get</a:t>
                      </a:r>
                      <a:r>
                        <a:rPr lang="en-US" b="0" baseline="0">
                          <a:solidFill>
                            <a:srgbClr val="3C3D48"/>
                          </a:solidFill>
                        </a:rPr>
                        <a:t> the visible inner text of the element</a:t>
                      </a:r>
                      <a:endParaRPr lang="en-US" b="0">
                        <a:solidFill>
                          <a:srgbClr val="3C3D48"/>
                        </a:solidFill>
                      </a:endParaRPr>
                    </a:p>
                  </a:txBody>
                  <a:tcPr/>
                </a:tc>
                <a:extLst>
                  <a:ext uri="{0D108BD9-81ED-4DB2-BD59-A6C34878D82A}">
                    <a16:rowId xmlns:a16="http://schemas.microsoft.com/office/drawing/2014/main" val="10003"/>
                  </a:ext>
                </a:extLst>
              </a:tr>
              <a:tr h="338814">
                <a:tc>
                  <a:txBody>
                    <a:bodyPr/>
                    <a:lstStyle/>
                    <a:p>
                      <a:pPr>
                        <a:buNone/>
                      </a:pPr>
                      <a:r>
                        <a:rPr lang="en-US" b="0" err="1">
                          <a:solidFill>
                            <a:srgbClr val="3C3D48"/>
                          </a:solidFill>
                        </a:rPr>
                        <a:t>isDisplayed</a:t>
                      </a:r>
                      <a:r>
                        <a:rPr lang="en-US" b="0">
                          <a:solidFill>
                            <a:srgbClr val="3C3D48"/>
                          </a:solidFill>
                        </a:rPr>
                        <a:t>()</a:t>
                      </a:r>
                    </a:p>
                  </a:txBody>
                  <a:tcPr/>
                </a:tc>
                <a:tc>
                  <a:txBody>
                    <a:bodyPr/>
                    <a:lstStyle/>
                    <a:p>
                      <a:pPr>
                        <a:buNone/>
                      </a:pPr>
                      <a:r>
                        <a:rPr lang="en-US" b="0">
                          <a:solidFill>
                            <a:srgbClr val="3C3D48"/>
                          </a:solidFill>
                        </a:rPr>
                        <a:t>Checks if the element is displayed</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224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2.5 Other Important APIs</a:t>
            </a:r>
          </a:p>
        </p:txBody>
      </p:sp>
      <p:sp>
        <p:nvSpPr>
          <p:cNvPr id="3" name="Content Placeholder 2"/>
          <p:cNvSpPr>
            <a:spLocks noGrp="1"/>
          </p:cNvSpPr>
          <p:nvPr>
            <p:ph idx="1"/>
          </p:nvPr>
        </p:nvSpPr>
        <p:spPr/>
        <p:txBody>
          <a:bodyPr>
            <a:normAutofit/>
          </a:bodyPr>
          <a:lstStyle/>
          <a:p>
            <a:r>
              <a:rPr lang="en-IN" sz="1800"/>
              <a:t>Select - </a:t>
            </a:r>
            <a:r>
              <a:rPr lang="en-IN" sz="1800">
                <a:hlinkClick r:id="rId2"/>
              </a:rPr>
              <a:t>http://selenium.googlecode.com/git/docs/api/java/org/openqa/selenium/support/ui/Select.html</a:t>
            </a:r>
            <a:endParaRPr lang="en-IN" sz="1800"/>
          </a:p>
          <a:p>
            <a:r>
              <a:rPr lang="en-IN" sz="1800" err="1"/>
              <a:t>JavascriptExecutor</a:t>
            </a:r>
            <a:r>
              <a:rPr lang="en-IN" sz="1800"/>
              <a:t> - </a:t>
            </a:r>
            <a:r>
              <a:rPr lang="en-IN" sz="1800">
                <a:hlinkClick r:id="rId3"/>
              </a:rPr>
              <a:t>http://selenium.googlecode.com/git/docs/api/java/org/openqa/selenium/JavascriptExecutor.html</a:t>
            </a:r>
            <a:endParaRPr lang="en-IN" sz="1800"/>
          </a:p>
          <a:p>
            <a:r>
              <a:rPr lang="en-IN" sz="1800"/>
              <a:t>Alert - </a:t>
            </a:r>
            <a:r>
              <a:rPr lang="en-IN" sz="1800">
                <a:hlinkClick r:id="rId4"/>
              </a:rPr>
              <a:t>http://selenium.googlecode.com/git/docs/api/java/org/openqa/selenium/Alert.html</a:t>
            </a:r>
            <a:endParaRPr lang="en-IN" sz="1800"/>
          </a:p>
          <a:p>
            <a:r>
              <a:rPr lang="en-IN" sz="1800"/>
              <a:t>Actions - </a:t>
            </a:r>
            <a:r>
              <a:rPr lang="en-IN" sz="1800">
                <a:hlinkClick r:id="rId5"/>
              </a:rPr>
              <a:t>http://selenium.googlecode.com/git/docs/api/java/org/openqa/selenium/interactions/Actions.html</a:t>
            </a:r>
            <a:endParaRPr lang="en-IN" sz="1800"/>
          </a:p>
          <a:p>
            <a:endParaRPr lang="en-IN" sz="1800"/>
          </a:p>
          <a:p>
            <a:endParaRPr lang="en-IN" sz="1800"/>
          </a:p>
        </p:txBody>
      </p:sp>
    </p:spTree>
    <p:extLst>
      <p:ext uri="{BB962C8B-B14F-4D97-AF65-F5344CB8AC3E}">
        <p14:creationId xmlns:p14="http://schemas.microsoft.com/office/powerpoint/2010/main" val="197677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2.6 Moving Between Windows and Frames</a:t>
            </a:r>
          </a:p>
        </p:txBody>
      </p:sp>
      <p:sp>
        <p:nvSpPr>
          <p:cNvPr id="3" name="Content Placeholder 2"/>
          <p:cNvSpPr>
            <a:spLocks noGrp="1"/>
          </p:cNvSpPr>
          <p:nvPr>
            <p:ph idx="1"/>
          </p:nvPr>
        </p:nvSpPr>
        <p:spPr/>
        <p:txBody>
          <a:bodyPr>
            <a:normAutofit/>
          </a:bodyPr>
          <a:lstStyle/>
          <a:p>
            <a:r>
              <a:rPr lang="en-IN" sz="1800"/>
              <a:t>Some web applications have many frames or multiple windows. WebDriver supports moving between named windows using the “</a:t>
            </a:r>
            <a:r>
              <a:rPr lang="en-IN" sz="1800" err="1"/>
              <a:t>switchTo</a:t>
            </a:r>
            <a:r>
              <a:rPr lang="en-IN" sz="1800"/>
              <a:t>” method:</a:t>
            </a:r>
          </a:p>
          <a:p>
            <a:pPr marL="0" indent="0">
              <a:buNone/>
            </a:pPr>
            <a:endParaRPr lang="en-IN" sz="1800"/>
          </a:p>
          <a:p>
            <a:pPr marL="0" indent="0">
              <a:buNone/>
            </a:pPr>
            <a:r>
              <a:rPr lang="en-IN" sz="1800"/>
              <a:t>	</a:t>
            </a:r>
            <a:r>
              <a:rPr lang="en-IN" sz="1800" err="1"/>
              <a:t>driver.switchTo</a:t>
            </a:r>
            <a:r>
              <a:rPr lang="en-IN" sz="1800"/>
              <a:t>().window("</a:t>
            </a:r>
            <a:r>
              <a:rPr lang="en-IN" sz="1800" err="1"/>
              <a:t>windowName</a:t>
            </a:r>
            <a:r>
              <a:rPr lang="en-IN" sz="1800"/>
              <a:t>");</a:t>
            </a:r>
          </a:p>
          <a:p>
            <a:pPr marL="0" indent="0">
              <a:buNone/>
            </a:pPr>
            <a:endParaRPr lang="en-US" sz="1800"/>
          </a:p>
          <a:p>
            <a:r>
              <a:rPr lang="en-IN" sz="1800"/>
              <a:t>You can also switch from frame to frame (or into </a:t>
            </a:r>
            <a:r>
              <a:rPr lang="en-IN" sz="1800" err="1"/>
              <a:t>iframes</a:t>
            </a:r>
            <a:r>
              <a:rPr lang="en-IN" sz="1800"/>
              <a:t>):</a:t>
            </a:r>
          </a:p>
          <a:p>
            <a:pPr marL="0" indent="0">
              <a:buNone/>
            </a:pPr>
            <a:r>
              <a:rPr lang="en-IN" sz="1800"/>
              <a:t>	</a:t>
            </a:r>
          </a:p>
          <a:p>
            <a:pPr marL="0" indent="0">
              <a:buNone/>
            </a:pPr>
            <a:r>
              <a:rPr lang="en-IN" sz="1800"/>
              <a:t>	</a:t>
            </a:r>
            <a:r>
              <a:rPr lang="en-IN" sz="1800" err="1"/>
              <a:t>driver.switchTo</a:t>
            </a:r>
            <a:r>
              <a:rPr lang="en-IN" sz="1800"/>
              <a:t>().frame("</a:t>
            </a:r>
            <a:r>
              <a:rPr lang="en-IN" sz="1800" err="1"/>
              <a:t>frameName</a:t>
            </a:r>
            <a:r>
              <a:rPr lang="en-IN" sz="1800"/>
              <a:t>");</a:t>
            </a:r>
          </a:p>
          <a:p>
            <a:pPr marL="0" indent="0">
              <a:buNone/>
            </a:pPr>
            <a:endParaRPr lang="en-IN" sz="1800"/>
          </a:p>
          <a:p>
            <a:endParaRPr lang="en-IN" sz="1800"/>
          </a:p>
        </p:txBody>
      </p:sp>
    </p:spTree>
    <p:extLst>
      <p:ext uri="{BB962C8B-B14F-4D97-AF65-F5344CB8AC3E}">
        <p14:creationId xmlns:p14="http://schemas.microsoft.com/office/powerpoint/2010/main" val="41448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81000" y="174625"/>
            <a:ext cx="73152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3000" b="1">
                <a:solidFill>
                  <a:schemeClr val="tx2"/>
                </a:solidFill>
                <a:latin typeface="Times New Roman" pitchFamily="18" charset="0"/>
              </a:rPr>
              <a:t>Contents</a:t>
            </a:r>
          </a:p>
        </p:txBody>
      </p:sp>
      <p:sp>
        <p:nvSpPr>
          <p:cNvPr id="5" name="Rectangle 4"/>
          <p:cNvSpPr/>
          <p:nvPr/>
        </p:nvSpPr>
        <p:spPr>
          <a:xfrm>
            <a:off x="304798" y="773434"/>
            <a:ext cx="4572001" cy="8433077"/>
          </a:xfrm>
          <a:prstGeom prst="rect">
            <a:avLst/>
          </a:prstGeom>
        </p:spPr>
        <p:txBody>
          <a:bodyPr wrap="square">
            <a:spAutoFit/>
          </a:bodyPr>
          <a:lstStyle/>
          <a:p>
            <a:r>
              <a:rPr lang="en-US">
                <a:latin typeface="Gill Sans MT" pitchFamily="34" charset="0"/>
              </a:rPr>
              <a:t>1. Selenium Web-driver</a:t>
            </a:r>
          </a:p>
          <a:p>
            <a:pPr lvl="1" indent="0"/>
            <a:r>
              <a:rPr lang="en-US">
                <a:latin typeface="Gill Sans MT" pitchFamily="34" charset="0"/>
              </a:rPr>
              <a:t>1.1 Selenium- An introduction</a:t>
            </a:r>
          </a:p>
          <a:p>
            <a:pPr lvl="1" indent="0"/>
            <a:r>
              <a:rPr lang="en-US">
                <a:latin typeface="Gill Sans MT" pitchFamily="34" charset="0"/>
              </a:rPr>
              <a:t>1.2 Selenium Web-Driver</a:t>
            </a:r>
          </a:p>
          <a:p>
            <a:pPr lvl="1" indent="0"/>
            <a:r>
              <a:rPr lang="en-US">
                <a:latin typeface="Gill Sans MT" pitchFamily="34" charset="0"/>
              </a:rPr>
              <a:t>1.3 Selenium Server</a:t>
            </a:r>
          </a:p>
          <a:p>
            <a:pPr lvl="1" indent="0"/>
            <a:r>
              <a:rPr lang="en-US">
                <a:latin typeface="Gill Sans MT" pitchFamily="34" charset="0"/>
              </a:rPr>
              <a:t>1.4 Advantages of </a:t>
            </a:r>
            <a:r>
              <a:rPr lang="en-US" err="1">
                <a:latin typeface="Gill Sans MT" pitchFamily="34" charset="0"/>
              </a:rPr>
              <a:t>Webdriver</a:t>
            </a:r>
            <a:r>
              <a:rPr lang="en-US">
                <a:latin typeface="Gill Sans MT" pitchFamily="34" charset="0"/>
              </a:rPr>
              <a:t> over Selenium RC</a:t>
            </a:r>
          </a:p>
          <a:p>
            <a:pPr lvl="1" indent="0"/>
            <a:r>
              <a:rPr lang="en-US">
                <a:latin typeface="Gill Sans MT" pitchFamily="34" charset="0"/>
              </a:rPr>
              <a:t>1.5. Selenium-WebDriver’s Drivers</a:t>
            </a:r>
          </a:p>
          <a:p>
            <a:r>
              <a:rPr lang="en-US">
                <a:latin typeface="Gill Sans MT" pitchFamily="34" charset="0"/>
              </a:rPr>
              <a:t>2. </a:t>
            </a:r>
            <a:r>
              <a:rPr lang="en-US" err="1">
                <a:latin typeface="Gill Sans MT" pitchFamily="34" charset="0"/>
              </a:rPr>
              <a:t>Webdriver</a:t>
            </a:r>
            <a:r>
              <a:rPr lang="en-US">
                <a:latin typeface="Gill Sans MT" pitchFamily="34" charset="0"/>
              </a:rPr>
              <a:t> API</a:t>
            </a:r>
          </a:p>
          <a:p>
            <a:pPr lvl="1" indent="0"/>
            <a:r>
              <a:rPr lang="en-US">
                <a:latin typeface="Gill Sans MT" pitchFamily="34" charset="0"/>
              </a:rPr>
              <a:t>2.1 </a:t>
            </a:r>
            <a:r>
              <a:rPr lang="en-US" err="1">
                <a:latin typeface="Gill Sans MT" pitchFamily="34" charset="0"/>
              </a:rPr>
              <a:t>Webdriver</a:t>
            </a:r>
            <a:r>
              <a:rPr lang="en-US">
                <a:latin typeface="Gill Sans MT" pitchFamily="34" charset="0"/>
              </a:rPr>
              <a:t> API</a:t>
            </a:r>
          </a:p>
          <a:p>
            <a:pPr lvl="1" indent="0"/>
            <a:r>
              <a:rPr lang="en-US">
                <a:latin typeface="Gill Sans MT" pitchFamily="34" charset="0"/>
              </a:rPr>
              <a:t>2.2 </a:t>
            </a:r>
            <a:r>
              <a:rPr lang="en-US" err="1">
                <a:latin typeface="Gill Sans MT" pitchFamily="34" charset="0"/>
              </a:rPr>
              <a:t>Webdriver</a:t>
            </a:r>
            <a:r>
              <a:rPr lang="en-US">
                <a:latin typeface="Gill Sans MT" pitchFamily="34" charset="0"/>
              </a:rPr>
              <a:t> Interface</a:t>
            </a:r>
          </a:p>
          <a:p>
            <a:pPr lvl="1" indent="0"/>
            <a:r>
              <a:rPr lang="en-US">
                <a:latin typeface="Gill Sans MT" pitchFamily="34" charset="0"/>
              </a:rPr>
              <a:t>2.3 By Class</a:t>
            </a:r>
          </a:p>
          <a:p>
            <a:pPr lvl="1" indent="0"/>
            <a:r>
              <a:rPr lang="en-US">
                <a:latin typeface="Gill Sans MT" pitchFamily="34" charset="0"/>
              </a:rPr>
              <a:t>2.4 </a:t>
            </a:r>
            <a:r>
              <a:rPr lang="en-US" err="1">
                <a:latin typeface="Gill Sans MT" pitchFamily="34" charset="0"/>
              </a:rPr>
              <a:t>WebElement</a:t>
            </a:r>
            <a:r>
              <a:rPr lang="en-US">
                <a:latin typeface="Gill Sans MT" pitchFamily="34" charset="0"/>
              </a:rPr>
              <a:t> Interface</a:t>
            </a:r>
          </a:p>
          <a:p>
            <a:pPr lvl="1" indent="0"/>
            <a:r>
              <a:rPr lang="en-US">
                <a:latin typeface="Gill Sans MT" pitchFamily="34" charset="0"/>
              </a:rPr>
              <a:t>2.5 Other Important APIs</a:t>
            </a:r>
          </a:p>
          <a:p>
            <a:pPr lvl="1" indent="0"/>
            <a:r>
              <a:rPr lang="en-US">
                <a:latin typeface="Gill Sans MT" pitchFamily="34" charset="0"/>
              </a:rPr>
              <a:t>2.6. Moving Between Windows and Frames</a:t>
            </a:r>
          </a:p>
          <a:p>
            <a:r>
              <a:rPr lang="en-US">
                <a:latin typeface="Gill Sans MT" pitchFamily="34" charset="0"/>
              </a:rPr>
              <a:t>3. Selenium Locators</a:t>
            </a:r>
          </a:p>
          <a:p>
            <a:pPr lvl="1" indent="0"/>
            <a:r>
              <a:rPr lang="en-US">
                <a:latin typeface="Gill Sans MT" pitchFamily="34" charset="0"/>
              </a:rPr>
              <a:t>3.1. Introduction</a:t>
            </a:r>
          </a:p>
          <a:p>
            <a:pPr lvl="1" indent="0"/>
            <a:r>
              <a:rPr lang="en-US">
                <a:latin typeface="Gill Sans MT" pitchFamily="34" charset="0"/>
              </a:rPr>
              <a:t>3.2 Why TestNG Framework</a:t>
            </a:r>
          </a:p>
          <a:p>
            <a:r>
              <a:rPr lang="en-US">
                <a:latin typeface="Gill Sans MT" pitchFamily="34" charset="0"/>
              </a:rPr>
              <a:t>4. Waits and Timeouts</a:t>
            </a:r>
          </a:p>
          <a:p>
            <a:pPr lvl="1" indent="0"/>
            <a:r>
              <a:rPr lang="en-US">
                <a:latin typeface="Gill Sans MT" pitchFamily="34" charset="0"/>
              </a:rPr>
              <a:t>4.1 Implicit Wait</a:t>
            </a:r>
          </a:p>
          <a:p>
            <a:pPr lvl="1" indent="0"/>
            <a:r>
              <a:rPr lang="en-US">
                <a:latin typeface="Gill Sans MT" pitchFamily="34" charset="0"/>
              </a:rPr>
              <a:t>4.2 Explicit Wait</a:t>
            </a:r>
          </a:p>
          <a:p>
            <a:pPr lvl="1" indent="0"/>
            <a:r>
              <a:rPr lang="en-US">
                <a:latin typeface="Gill Sans MT" pitchFamily="34" charset="0"/>
              </a:rPr>
              <a:t>4.3 </a:t>
            </a:r>
            <a:r>
              <a:rPr lang="en-US" err="1">
                <a:latin typeface="Gill Sans MT" pitchFamily="34" charset="0"/>
              </a:rPr>
              <a:t>TimeOuts</a:t>
            </a:r>
            <a:endParaRPr lang="en-US">
              <a:latin typeface="Gill Sans MT" pitchFamily="34" charset="0"/>
            </a:endParaRPr>
          </a:p>
          <a:p>
            <a:endParaRPr lang="en-US">
              <a:latin typeface="Gill Sans MT" pitchFamily="34" charset="0"/>
            </a:endParaRPr>
          </a:p>
          <a:p>
            <a:endParaRPr lang="en-US">
              <a:latin typeface="Gill Sans MT" pitchFamily="34" charset="0"/>
            </a:endParaRPr>
          </a:p>
          <a:p>
            <a:r>
              <a:rPr lang="en-US" sz="2000">
                <a:latin typeface="Gill Sans MT" pitchFamily="34" charset="0"/>
              </a:rPr>
              <a:t>	</a:t>
            </a:r>
          </a:p>
          <a:p>
            <a:r>
              <a:rPr lang="en-US">
                <a:latin typeface="Gill Sans MT" pitchFamily="34" charset="0"/>
              </a:rPr>
              <a:t>				</a:t>
            </a:r>
          </a:p>
          <a:p>
            <a:endParaRPr lang="en-US">
              <a:latin typeface="Gill Sans MT" pitchFamily="34" charset="0"/>
            </a:endParaRPr>
          </a:p>
          <a:p>
            <a:endParaRPr lang="en-US">
              <a:latin typeface="Gill Sans MT" pitchFamily="34" charset="0"/>
            </a:endParaRPr>
          </a:p>
          <a:p>
            <a:pPr lvl="1"/>
            <a:endParaRPr lang="en-US">
              <a:latin typeface="Gill Sans MT" pitchFamily="34" charset="0"/>
            </a:endParaRPr>
          </a:p>
          <a:p>
            <a:endParaRPr lang="en-US">
              <a:latin typeface="Gill Sans MT" pitchFamily="34" charset="0"/>
            </a:endParaRPr>
          </a:p>
        </p:txBody>
      </p:sp>
      <p:sp>
        <p:nvSpPr>
          <p:cNvPr id="6" name="Rectangle 5"/>
          <p:cNvSpPr/>
          <p:nvPr/>
        </p:nvSpPr>
        <p:spPr>
          <a:xfrm>
            <a:off x="4349578" y="773434"/>
            <a:ext cx="4380765" cy="8125301"/>
          </a:xfrm>
          <a:prstGeom prst="rect">
            <a:avLst/>
          </a:prstGeom>
        </p:spPr>
        <p:txBody>
          <a:bodyPr wrap="square">
            <a:spAutoFit/>
          </a:bodyPr>
          <a:lstStyle/>
          <a:p>
            <a:r>
              <a:rPr lang="en-US">
                <a:latin typeface="Gill Sans MT" pitchFamily="34" charset="0"/>
              </a:rPr>
              <a:t>5. Remote Web Driver</a:t>
            </a:r>
          </a:p>
          <a:p>
            <a:r>
              <a:rPr lang="en-US">
                <a:latin typeface="Gill Sans MT" pitchFamily="34" charset="0"/>
              </a:rPr>
              <a:t>6. TestNG framework</a:t>
            </a:r>
          </a:p>
          <a:p>
            <a:r>
              <a:rPr lang="en-US">
                <a:latin typeface="Gill Sans MT" pitchFamily="34" charset="0"/>
              </a:rPr>
              <a:t>7. TestNG annotations</a:t>
            </a:r>
          </a:p>
          <a:p>
            <a:pPr lvl="1" indent="0"/>
            <a:r>
              <a:rPr lang="en-US">
                <a:latin typeface="Gill Sans MT" pitchFamily="34" charset="0"/>
              </a:rPr>
              <a:t>7.1 Annotations in TestNG </a:t>
            </a:r>
          </a:p>
          <a:p>
            <a:pPr lvl="1" indent="0"/>
            <a:r>
              <a:rPr lang="en-US">
                <a:latin typeface="Gill Sans MT" pitchFamily="34" charset="0"/>
              </a:rPr>
              <a:t>7.2 Attributes of TestNG Annotations</a:t>
            </a:r>
          </a:p>
          <a:p>
            <a:pPr lvl="1" indent="0"/>
            <a:r>
              <a:rPr lang="en-US">
                <a:latin typeface="Gill Sans MT" pitchFamily="34" charset="0"/>
              </a:rPr>
              <a:t>7.3 @</a:t>
            </a:r>
            <a:r>
              <a:rPr lang="en-US" err="1">
                <a:latin typeface="Gill Sans MT" pitchFamily="34" charset="0"/>
              </a:rPr>
              <a:t>DataProvider</a:t>
            </a:r>
            <a:r>
              <a:rPr lang="en-US">
                <a:latin typeface="Gill Sans MT" pitchFamily="34" charset="0"/>
              </a:rPr>
              <a:t> Annotation</a:t>
            </a:r>
          </a:p>
          <a:p>
            <a:pPr lvl="1" indent="0"/>
            <a:r>
              <a:rPr lang="en-US">
                <a:latin typeface="Gill Sans MT" pitchFamily="34" charset="0"/>
              </a:rPr>
              <a:t>7.4 @Test Annotation and Attributes</a:t>
            </a:r>
          </a:p>
          <a:p>
            <a:pPr lvl="1" indent="0"/>
            <a:r>
              <a:rPr lang="en-US">
                <a:latin typeface="Gill Sans MT" pitchFamily="34" charset="0"/>
              </a:rPr>
              <a:t>7.5 Test Groups</a:t>
            </a:r>
          </a:p>
          <a:p>
            <a:pPr lvl="1" indent="0"/>
            <a:r>
              <a:rPr lang="en-US">
                <a:latin typeface="Gill Sans MT" pitchFamily="34" charset="0"/>
              </a:rPr>
              <a:t>7.6 Parameterizing in TestNG</a:t>
            </a:r>
          </a:p>
          <a:p>
            <a:pPr lvl="1" indent="0"/>
            <a:r>
              <a:rPr lang="en-US">
                <a:latin typeface="Gill Sans MT" pitchFamily="34" charset="0"/>
              </a:rPr>
              <a:t>7.7 Dependencies</a:t>
            </a:r>
          </a:p>
          <a:p>
            <a:pPr lvl="1" indent="0"/>
            <a:r>
              <a:rPr lang="en-US">
                <a:latin typeface="Gill Sans MT" pitchFamily="34" charset="0"/>
              </a:rPr>
              <a:t>7.8 Failed Tests</a:t>
            </a:r>
          </a:p>
          <a:p>
            <a:pPr lvl="1" indent="0"/>
            <a:r>
              <a:rPr lang="en-US">
                <a:latin typeface="Gill Sans MT" pitchFamily="34" charset="0"/>
              </a:rPr>
              <a:t>7.9 TestNG Listeners</a:t>
            </a:r>
          </a:p>
          <a:p>
            <a:r>
              <a:rPr lang="en-US">
                <a:latin typeface="Gill Sans MT" pitchFamily="34" charset="0"/>
              </a:rPr>
              <a:t>8. Build Tools</a:t>
            </a:r>
          </a:p>
          <a:p>
            <a:pPr lvl="1" indent="0"/>
            <a:r>
              <a:rPr lang="en-US">
                <a:latin typeface="Gill Sans MT" pitchFamily="34" charset="0"/>
              </a:rPr>
              <a:t>8.1 Introduction</a:t>
            </a:r>
          </a:p>
          <a:p>
            <a:pPr lvl="1" indent="0"/>
            <a:r>
              <a:rPr lang="en-US">
                <a:latin typeface="Gill Sans MT" pitchFamily="34" charset="0"/>
              </a:rPr>
              <a:t>8.2 Ant Build Tool</a:t>
            </a:r>
          </a:p>
          <a:p>
            <a:pPr lvl="1" indent="0"/>
            <a:r>
              <a:rPr lang="en-US">
                <a:latin typeface="Gill Sans MT" pitchFamily="34" charset="0"/>
              </a:rPr>
              <a:t>8.3 Maven Build Tool</a:t>
            </a:r>
          </a:p>
          <a:p>
            <a:r>
              <a:rPr lang="en-US">
                <a:latin typeface="Gill Sans MT" pitchFamily="34" charset="0"/>
              </a:rPr>
              <a:t>9. Page Object Design Pattern</a:t>
            </a:r>
          </a:p>
          <a:p>
            <a:pPr lvl="1" indent="0"/>
            <a:r>
              <a:rPr lang="en-US">
                <a:latin typeface="Gill Sans MT" pitchFamily="34" charset="0"/>
              </a:rPr>
              <a:t>9.1 What is PODM</a:t>
            </a:r>
          </a:p>
          <a:p>
            <a:pPr lvl="1" indent="0"/>
            <a:r>
              <a:rPr lang="en-US">
                <a:latin typeface="Gill Sans MT" pitchFamily="34" charset="0"/>
              </a:rPr>
              <a:t>9.2 Creating Objects in PODM</a:t>
            </a:r>
          </a:p>
          <a:p>
            <a:pPr lvl="1" indent="0"/>
            <a:r>
              <a:rPr lang="en-US">
                <a:latin typeface="Gill Sans MT" pitchFamily="34" charset="0"/>
              </a:rPr>
              <a:t>9.3 Pros and Cons of PODM</a:t>
            </a:r>
          </a:p>
          <a:p>
            <a:r>
              <a:rPr lang="en-US">
                <a:latin typeface="Gill Sans MT" pitchFamily="34" charset="0"/>
              </a:rPr>
              <a:t>10. Selenium Grid</a:t>
            </a: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a:p>
            <a:pPr lvl="1" indent="0"/>
            <a:endParaRPr lang="en-US">
              <a:latin typeface="Gill Sans MT" pitchFamily="34" charset="0"/>
            </a:endParaRPr>
          </a:p>
        </p:txBody>
      </p:sp>
    </p:spTree>
    <p:extLst>
      <p:ext uri="{BB962C8B-B14F-4D97-AF65-F5344CB8AC3E}">
        <p14:creationId xmlns:p14="http://schemas.microsoft.com/office/powerpoint/2010/main" val="192442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38913" y="2646584"/>
            <a:ext cx="8229600" cy="640080"/>
          </a:xfrm>
        </p:spPr>
        <p:txBody>
          <a:bodyPr>
            <a:normAutofit/>
          </a:bodyPr>
          <a:lstStyle/>
          <a:p>
            <a:r>
              <a:rPr lang="en-US" sz="2800"/>
              <a:t>3. Selenium Locators</a:t>
            </a:r>
          </a:p>
        </p:txBody>
      </p:sp>
    </p:spTree>
    <p:extLst>
      <p:ext uri="{BB962C8B-B14F-4D97-AF65-F5344CB8AC3E}">
        <p14:creationId xmlns:p14="http://schemas.microsoft.com/office/powerpoint/2010/main" val="308225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36" y="182405"/>
            <a:ext cx="8229600" cy="461665"/>
          </a:xfrm>
        </p:spPr>
        <p:txBody>
          <a:bodyPr/>
          <a:lstStyle/>
          <a:p>
            <a:r>
              <a:rPr lang="en-US" sz="2400"/>
              <a:t>Locating UI Elements (Web Elements)</a:t>
            </a:r>
          </a:p>
        </p:txBody>
      </p:sp>
      <p:sp>
        <p:nvSpPr>
          <p:cNvPr id="3" name="Content Placeholder 2"/>
          <p:cNvSpPr>
            <a:spLocks noGrp="1"/>
          </p:cNvSpPr>
          <p:nvPr>
            <p:ph idx="1"/>
          </p:nvPr>
        </p:nvSpPr>
        <p:spPr/>
        <p:txBody>
          <a:bodyPr>
            <a:normAutofit/>
          </a:bodyPr>
          <a:lstStyle/>
          <a:p>
            <a:r>
              <a:rPr lang="en-US" sz="1800"/>
              <a:t>Locating elements in </a:t>
            </a:r>
            <a:r>
              <a:rPr lang="en-US" sz="1800" err="1"/>
              <a:t>WebDriver</a:t>
            </a:r>
            <a:r>
              <a:rPr lang="en-US" sz="1800"/>
              <a:t> can be done on the </a:t>
            </a:r>
            <a:r>
              <a:rPr lang="en-US" sz="1800" err="1"/>
              <a:t>WebDriver</a:t>
            </a:r>
            <a:r>
              <a:rPr lang="en-US" sz="1800"/>
              <a:t> instance itself or on a </a:t>
            </a:r>
            <a:r>
              <a:rPr lang="en-US" sz="1800" err="1"/>
              <a:t>WebElement</a:t>
            </a:r>
            <a:r>
              <a:rPr lang="en-US" sz="1800"/>
              <a:t>. Each of the language bindings expose a “</a:t>
            </a:r>
            <a:r>
              <a:rPr lang="en-US" sz="1800" err="1"/>
              <a:t>findElement</a:t>
            </a:r>
            <a:r>
              <a:rPr lang="en-US" sz="1800"/>
              <a:t>()” and “</a:t>
            </a:r>
            <a:r>
              <a:rPr lang="en-US" sz="1800" err="1"/>
              <a:t>findElements</a:t>
            </a:r>
            <a:r>
              <a:rPr lang="en-US" sz="1800"/>
              <a:t>()” methods. The first returns a </a:t>
            </a:r>
            <a:r>
              <a:rPr lang="en-US" sz="1800" err="1"/>
              <a:t>WebElement</a:t>
            </a:r>
            <a:r>
              <a:rPr lang="en-US" sz="1800"/>
              <a:t> object otherwise it throws a </a:t>
            </a:r>
            <a:r>
              <a:rPr lang="en-US" sz="1800" i="1" err="1">
                <a:solidFill>
                  <a:srgbClr val="FF0000"/>
                </a:solidFill>
              </a:rPr>
              <a:t>NoSuchElementException</a:t>
            </a:r>
            <a:r>
              <a:rPr lang="en-US" sz="1800">
                <a:solidFill>
                  <a:srgbClr val="FF0000"/>
                </a:solidFill>
              </a:rPr>
              <a:t> exception</a:t>
            </a:r>
            <a:r>
              <a:rPr lang="en-US" sz="1800"/>
              <a:t>. The latter returns a list of Web Elements, it can return an empty list if no DOM elements match the query.</a:t>
            </a:r>
          </a:p>
          <a:p>
            <a:endParaRPr lang="en-US" sz="1800"/>
          </a:p>
          <a:p>
            <a:r>
              <a:rPr lang="en-US" sz="1800" b="1"/>
              <a:t>The “Find” methods take a locator or query object called “By”. “By” strategies are listed below:-</a:t>
            </a:r>
          </a:p>
          <a:p>
            <a:pPr lvl="1"/>
            <a:r>
              <a:rPr lang="en-US" sz="1400" b="1"/>
              <a:t>ID</a:t>
            </a:r>
            <a:endParaRPr lang="en-US" sz="1400" b="1">
              <a:cs typeface="Arial"/>
            </a:endParaRPr>
          </a:p>
          <a:p>
            <a:pPr lvl="1"/>
            <a:r>
              <a:rPr lang="en-US" sz="1400" b="1"/>
              <a:t>Class Name</a:t>
            </a:r>
            <a:endParaRPr lang="en-US" sz="1400" b="1">
              <a:cs typeface="Arial"/>
            </a:endParaRPr>
          </a:p>
          <a:p>
            <a:pPr lvl="1"/>
            <a:r>
              <a:rPr lang="en-US" sz="1400" b="1"/>
              <a:t>Tag Name</a:t>
            </a:r>
            <a:endParaRPr lang="en-US" sz="1400" b="1">
              <a:cs typeface="Arial"/>
            </a:endParaRPr>
          </a:p>
          <a:p>
            <a:pPr lvl="1"/>
            <a:r>
              <a:rPr lang="en-US" sz="1400" b="1"/>
              <a:t>Name</a:t>
            </a:r>
            <a:endParaRPr lang="en-US" sz="1400" b="1">
              <a:cs typeface="Arial"/>
            </a:endParaRPr>
          </a:p>
          <a:p>
            <a:pPr lvl="1"/>
            <a:r>
              <a:rPr lang="en-US" sz="1400" b="1"/>
              <a:t>CSS</a:t>
            </a:r>
            <a:endParaRPr lang="en-US" sz="1400" b="1">
              <a:cs typeface="Arial"/>
            </a:endParaRPr>
          </a:p>
          <a:p>
            <a:pPr lvl="1"/>
            <a:r>
              <a:rPr lang="en-US" sz="1400" b="1" err="1"/>
              <a:t>XPath</a:t>
            </a:r>
            <a:endParaRPr lang="en-US" sz="1400" b="1">
              <a:cs typeface="Arial"/>
            </a:endParaRPr>
          </a:p>
          <a:p>
            <a:pPr lvl="1"/>
            <a:r>
              <a:rPr lang="en-US" sz="1400" b="1"/>
              <a:t>Link Text</a:t>
            </a:r>
            <a:endParaRPr lang="en-US" sz="1400" b="1">
              <a:cs typeface="Arial"/>
            </a:endParaRPr>
          </a:p>
          <a:p>
            <a:pPr lvl="1"/>
            <a:r>
              <a:rPr lang="en-US" sz="1400" b="1"/>
              <a:t>Partial Link Text</a:t>
            </a:r>
            <a:endParaRPr lang="en-US" sz="1400" b="1">
              <a:cs typeface="Arial"/>
            </a:endParaRPr>
          </a:p>
          <a:p>
            <a:endParaRPr lang="en-US" sz="1800"/>
          </a:p>
          <a:p>
            <a:endParaRPr lang="en-US" sz="1800"/>
          </a:p>
          <a:p>
            <a:endParaRPr lang="en-US" sz="1800"/>
          </a:p>
          <a:p>
            <a:pPr>
              <a:buNone/>
            </a:pP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3.1 Locating by ID</a:t>
            </a:r>
          </a:p>
        </p:txBody>
      </p:sp>
      <p:sp>
        <p:nvSpPr>
          <p:cNvPr id="3" name="Content Placeholder 2"/>
          <p:cNvSpPr>
            <a:spLocks noGrp="1"/>
          </p:cNvSpPr>
          <p:nvPr>
            <p:ph idx="1"/>
          </p:nvPr>
        </p:nvSpPr>
        <p:spPr/>
        <p:txBody>
          <a:bodyPr>
            <a:normAutofit/>
          </a:bodyPr>
          <a:lstStyle/>
          <a:p>
            <a:pPr marL="0" indent="0">
              <a:buNone/>
            </a:pPr>
            <a:r>
              <a:rPr lang="en-US" sz="1800" b="1"/>
              <a:t>By ID</a:t>
            </a:r>
          </a:p>
          <a:p>
            <a:endParaRPr lang="en-US" sz="1800"/>
          </a:p>
          <a:p>
            <a:r>
              <a:rPr lang="en-US" sz="1800">
                <a:solidFill>
                  <a:srgbClr val="000000"/>
                </a:solidFill>
              </a:rPr>
              <a:t>This is the most efficient and preferred way to locate an element</a:t>
            </a:r>
            <a:r>
              <a:rPr lang="en-US" sz="1800"/>
              <a:t>. Common pitfalls that UI developers make is ha</a:t>
            </a:r>
            <a:r>
              <a:rPr lang="en-US" sz="1800">
                <a:solidFill>
                  <a:srgbClr val="4D4E5C"/>
                </a:solidFill>
              </a:rPr>
              <a:t>ving non-</a:t>
            </a:r>
            <a:r>
              <a:rPr lang="en-US" sz="1800"/>
              <a:t>unique id’s on a page or auto-generating the id, both should be avoided. A class on an html element is more appropriate than an auto-generated id.</a:t>
            </a:r>
          </a:p>
          <a:p>
            <a:r>
              <a:rPr lang="en-US" sz="1800"/>
              <a:t>Example of how to find an element that looks like this:</a:t>
            </a:r>
          </a:p>
          <a:p>
            <a:endParaRPr lang="en-US" sz="1800"/>
          </a:p>
          <a:p>
            <a:r>
              <a:rPr lang="en-US" sz="1800"/>
              <a:t>&lt;div id="</a:t>
            </a:r>
            <a:r>
              <a:rPr lang="en-US" sz="1800" err="1"/>
              <a:t>coolestWidgetEvah</a:t>
            </a:r>
            <a:r>
              <a:rPr lang="en-US" sz="1800"/>
              <a:t>"&gt;...&lt;/div&gt; </a:t>
            </a:r>
          </a:p>
          <a:p>
            <a:pPr marL="0" indent="0">
              <a:buNone/>
            </a:pPr>
            <a:r>
              <a:rPr lang="en-US" sz="1800"/>
              <a:t>	</a:t>
            </a:r>
            <a:r>
              <a:rPr lang="en-US" sz="1800" err="1"/>
              <a:t>WebElement</a:t>
            </a:r>
            <a:r>
              <a:rPr lang="en-US" sz="1800"/>
              <a:t> element = 	</a:t>
            </a:r>
            <a:r>
              <a:rPr lang="en-US" sz="1800" err="1"/>
              <a:t>driver.findElement</a:t>
            </a:r>
            <a:r>
              <a:rPr lang="en-US" sz="1800"/>
              <a:t>(By.id("</a:t>
            </a:r>
            <a:r>
              <a:rPr lang="en-US" sz="1800" err="1"/>
              <a:t>coolestWidgetEvah</a:t>
            </a:r>
            <a:r>
              <a:rPr lang="en-US" sz="1800"/>
              <a:t>"));</a:t>
            </a:r>
            <a:endParaRPr lang="en-US" sz="1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3.2 Locating by Class Name</a:t>
            </a:r>
          </a:p>
        </p:txBody>
      </p:sp>
      <p:sp>
        <p:nvSpPr>
          <p:cNvPr id="3" name="Content Placeholder 2"/>
          <p:cNvSpPr>
            <a:spLocks noGrp="1"/>
          </p:cNvSpPr>
          <p:nvPr>
            <p:ph idx="1"/>
          </p:nvPr>
        </p:nvSpPr>
        <p:spPr/>
        <p:txBody>
          <a:bodyPr>
            <a:normAutofit/>
          </a:bodyPr>
          <a:lstStyle/>
          <a:p>
            <a:pPr marL="0" indent="0">
              <a:buNone/>
            </a:pPr>
            <a:r>
              <a:rPr lang="en-US" sz="1800" b="1"/>
              <a:t>By Class Name</a:t>
            </a:r>
            <a:r>
              <a:rPr lang="en-US" sz="1800"/>
              <a:t>:</a:t>
            </a:r>
            <a:endParaRPr lang="en-US" sz="1800" b="1"/>
          </a:p>
          <a:p>
            <a:r>
              <a:rPr lang="en-US" sz="1800"/>
              <a:t>“Class” in this case refers to the attribute on the DOM element. Often in practical use there are many DOM elements with the same class name, thus finding multiple elements becomes the more practical option over finding the first element.</a:t>
            </a:r>
          </a:p>
          <a:p>
            <a:r>
              <a:rPr lang="en-US" sz="1800"/>
              <a:t>Example of how to find an element that looks like this:</a:t>
            </a:r>
          </a:p>
          <a:p>
            <a:r>
              <a:rPr lang="en-US" sz="1800"/>
              <a:t>&lt;div class="cheese"&gt;&lt;span&gt;Cheddar&lt;/span&gt;&lt;/div&gt;&lt;div class="cheese"&gt;&lt;span&gt;Gouda&lt;/span&gt;&lt;/div&gt; </a:t>
            </a:r>
          </a:p>
          <a:p>
            <a:pPr>
              <a:buNone/>
            </a:pPr>
            <a:endParaRPr lang="en-US" sz="1800"/>
          </a:p>
          <a:p>
            <a:r>
              <a:rPr lang="en-US" sz="1800"/>
              <a:t>List&lt;</a:t>
            </a:r>
            <a:r>
              <a:rPr lang="en-US" sz="1800" err="1"/>
              <a:t>WebElement</a:t>
            </a:r>
            <a:r>
              <a:rPr lang="en-US" sz="1800"/>
              <a:t>&gt; cheeses = </a:t>
            </a:r>
            <a:r>
              <a:rPr lang="en-US" sz="1800" err="1"/>
              <a:t>driver.findElements</a:t>
            </a:r>
            <a:r>
              <a:rPr lang="en-US" sz="1800"/>
              <a:t>(</a:t>
            </a:r>
            <a:r>
              <a:rPr lang="en-US" sz="1800" err="1"/>
              <a:t>By.className</a:t>
            </a:r>
            <a:r>
              <a:rPr lang="en-US" sz="1800"/>
              <a:t>("cheese")); </a:t>
            </a:r>
          </a:p>
          <a:p>
            <a:endParaRPr lang="en-US" sz="1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3.3 Locating by Tag Name</a:t>
            </a:r>
          </a:p>
        </p:txBody>
      </p:sp>
      <p:sp>
        <p:nvSpPr>
          <p:cNvPr id="3" name="Content Placeholder 2"/>
          <p:cNvSpPr>
            <a:spLocks noGrp="1"/>
          </p:cNvSpPr>
          <p:nvPr>
            <p:ph idx="1"/>
          </p:nvPr>
        </p:nvSpPr>
        <p:spPr/>
        <p:txBody>
          <a:bodyPr>
            <a:normAutofit/>
          </a:bodyPr>
          <a:lstStyle/>
          <a:p>
            <a:pPr marL="0" indent="0">
              <a:buNone/>
            </a:pPr>
            <a:r>
              <a:rPr lang="en-US" sz="1800" b="1"/>
              <a:t>By Tag Name</a:t>
            </a:r>
            <a:r>
              <a:rPr lang="en-US" sz="1800"/>
              <a:t>:</a:t>
            </a:r>
          </a:p>
          <a:p>
            <a:endParaRPr lang="en-US" sz="1800" b="1"/>
          </a:p>
          <a:p>
            <a:r>
              <a:rPr lang="en-US" sz="1800"/>
              <a:t>The DOM Tag Name of the element.</a:t>
            </a:r>
          </a:p>
          <a:p>
            <a:r>
              <a:rPr lang="en-US" sz="1800"/>
              <a:t>Example of how to find an element that looks like this:</a:t>
            </a:r>
          </a:p>
          <a:p>
            <a:pPr>
              <a:buNone/>
            </a:pPr>
            <a:r>
              <a:rPr lang="en-US" sz="1800"/>
              <a:t>	&lt;</a:t>
            </a:r>
            <a:r>
              <a:rPr lang="en-US" sz="1800" err="1"/>
              <a:t>iframe</a:t>
            </a:r>
            <a:r>
              <a:rPr lang="en-US" sz="1800"/>
              <a:t> </a:t>
            </a:r>
            <a:r>
              <a:rPr lang="en-US" sz="1800" err="1"/>
              <a:t>src</a:t>
            </a:r>
            <a:r>
              <a:rPr lang="en-US" sz="1800"/>
              <a:t>="..."&gt;&lt;/</a:t>
            </a:r>
            <a:r>
              <a:rPr lang="en-US" sz="1800" err="1"/>
              <a:t>iframe</a:t>
            </a:r>
            <a:r>
              <a:rPr lang="en-US" sz="1800"/>
              <a:t>&gt; </a:t>
            </a:r>
          </a:p>
          <a:p>
            <a:endParaRPr lang="en-US" sz="1800"/>
          </a:p>
          <a:p>
            <a:r>
              <a:rPr lang="en-US" sz="1800" err="1"/>
              <a:t>WebElement</a:t>
            </a:r>
            <a:r>
              <a:rPr lang="en-US" sz="1800"/>
              <a:t> frame = </a:t>
            </a:r>
            <a:r>
              <a:rPr lang="en-US" sz="1800" err="1"/>
              <a:t>driver.findElement</a:t>
            </a:r>
            <a:r>
              <a:rPr lang="en-US" sz="1800"/>
              <a:t>(</a:t>
            </a:r>
            <a:r>
              <a:rPr lang="en-US" sz="1800" err="1"/>
              <a:t>By.tagName</a:t>
            </a:r>
            <a:r>
              <a:rPr lang="en-US" sz="1800"/>
              <a:t>("</a:t>
            </a:r>
            <a:r>
              <a:rPr lang="en-US" sz="1800" err="1"/>
              <a:t>iframe</a:t>
            </a:r>
            <a:r>
              <a:rPr lang="en-US" sz="1800"/>
              <a:t>")); </a:t>
            </a:r>
          </a:p>
          <a:p>
            <a:endParaRPr lang="en-US" sz="1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3.4 Locating by Name</a:t>
            </a:r>
          </a:p>
        </p:txBody>
      </p:sp>
      <p:sp>
        <p:nvSpPr>
          <p:cNvPr id="3" name="Content Placeholder 2"/>
          <p:cNvSpPr>
            <a:spLocks noGrp="1"/>
          </p:cNvSpPr>
          <p:nvPr>
            <p:ph idx="1"/>
          </p:nvPr>
        </p:nvSpPr>
        <p:spPr/>
        <p:txBody>
          <a:bodyPr>
            <a:normAutofit/>
          </a:bodyPr>
          <a:lstStyle/>
          <a:p>
            <a:pPr>
              <a:buNone/>
            </a:pPr>
            <a:r>
              <a:rPr lang="en-US" sz="1800" b="1"/>
              <a:t>By Name</a:t>
            </a:r>
            <a:r>
              <a:rPr lang="en-US" sz="1800"/>
              <a:t>:</a:t>
            </a:r>
          </a:p>
          <a:p>
            <a:endParaRPr lang="en-US" sz="1800" b="1"/>
          </a:p>
          <a:p>
            <a:r>
              <a:rPr lang="en-US" sz="1800"/>
              <a:t>Find the input element with matching name attribute.</a:t>
            </a:r>
          </a:p>
          <a:p>
            <a:r>
              <a:rPr lang="en-US" sz="1800"/>
              <a:t>Example of how to find an element that looks like this:</a:t>
            </a:r>
          </a:p>
          <a:p>
            <a:pPr>
              <a:buNone/>
            </a:pPr>
            <a:r>
              <a:rPr lang="en-US" sz="1800"/>
              <a:t>	&lt;input name="cheese" type="text"/&gt; </a:t>
            </a:r>
          </a:p>
          <a:p>
            <a:pPr>
              <a:buNone/>
            </a:pPr>
            <a:endParaRPr lang="en-US" sz="1800"/>
          </a:p>
          <a:p>
            <a:r>
              <a:rPr lang="en-US" sz="1800" err="1"/>
              <a:t>WebElement</a:t>
            </a:r>
            <a:r>
              <a:rPr lang="en-US" sz="1800"/>
              <a:t> cheese = </a:t>
            </a:r>
            <a:r>
              <a:rPr lang="en-US" sz="1800" err="1"/>
              <a:t>driver.findElement</a:t>
            </a:r>
            <a:r>
              <a:rPr lang="en-US" sz="1800"/>
              <a:t>(By.name("cheese")); </a:t>
            </a:r>
          </a:p>
          <a:p>
            <a:pPr>
              <a:buNone/>
            </a:pPr>
            <a:endParaRPr lang="en-US" sz="1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3.5 Locating by ID</a:t>
            </a:r>
          </a:p>
        </p:txBody>
      </p:sp>
      <p:sp>
        <p:nvSpPr>
          <p:cNvPr id="3" name="Content Placeholder 2"/>
          <p:cNvSpPr>
            <a:spLocks noGrp="1"/>
          </p:cNvSpPr>
          <p:nvPr>
            <p:ph idx="1"/>
            <p:extLst/>
          </p:nvPr>
        </p:nvSpPr>
        <p:spPr>
          <a:xfrm>
            <a:off x="457200" y="1144964"/>
            <a:ext cx="8229600" cy="5148260"/>
          </a:xfrm>
        </p:spPr>
        <p:txBody>
          <a:bodyPr>
            <a:normAutofit/>
          </a:bodyPr>
          <a:lstStyle/>
          <a:p>
            <a:pPr marL="0" indent="0">
              <a:buNone/>
            </a:pPr>
            <a:r>
              <a:rPr lang="en-US" sz="1800"/>
              <a:t> </a:t>
            </a:r>
            <a:r>
              <a:rPr lang="en-US" sz="1800" b="1"/>
              <a:t>By CSS:</a:t>
            </a:r>
          </a:p>
          <a:p>
            <a:pPr marL="0" indent="0">
              <a:buNone/>
            </a:pPr>
            <a:endParaRPr lang="en-US" sz="1800" b="1"/>
          </a:p>
          <a:p>
            <a:pPr>
              <a:buClr>
                <a:schemeClr val="accent3"/>
              </a:buClr>
            </a:pPr>
            <a:r>
              <a:rPr lang="en-US" sz="1800"/>
              <a:t>Like the name implies it is a locator strategy by </a:t>
            </a:r>
            <a:r>
              <a:rPr lang="en-US" sz="1800" err="1"/>
              <a:t>css</a:t>
            </a:r>
            <a:endParaRPr lang="en-US" sz="1800"/>
          </a:p>
          <a:p>
            <a:pPr>
              <a:buClr>
                <a:schemeClr val="accent3"/>
              </a:buClr>
            </a:pPr>
            <a:r>
              <a:rPr lang="en-US" sz="1800"/>
              <a:t>Not all browsers were created equal, some </a:t>
            </a:r>
            <a:r>
              <a:rPr lang="en-US" sz="1800" err="1"/>
              <a:t>css</a:t>
            </a:r>
            <a:r>
              <a:rPr lang="en-US" sz="1800"/>
              <a:t> that might work in one version may not work in another.</a:t>
            </a:r>
          </a:p>
          <a:p>
            <a:pPr>
              <a:buClr>
                <a:schemeClr val="accent3"/>
              </a:buClr>
            </a:pPr>
            <a:r>
              <a:rPr lang="en-US" sz="1800"/>
              <a:t>Example to find the cheese below:</a:t>
            </a:r>
          </a:p>
          <a:p>
            <a:pPr>
              <a:buClr>
                <a:schemeClr val="accent3"/>
              </a:buClr>
            </a:pPr>
            <a:r>
              <a:rPr lang="en-US" sz="1800"/>
              <a:t>&lt;div id="food"&gt;&lt;span class="dairy"&gt;milk&lt;/span&gt;&lt;span class="dairy aged"&gt;cheese&lt;/span&gt;&lt;/div&gt; </a:t>
            </a:r>
          </a:p>
          <a:p>
            <a:pPr>
              <a:buClr>
                <a:schemeClr val="accent3"/>
              </a:buClr>
            </a:pPr>
            <a:endParaRPr lang="en-US" sz="1800"/>
          </a:p>
          <a:p>
            <a:pPr>
              <a:buClr>
                <a:schemeClr val="accent3"/>
              </a:buClr>
            </a:pPr>
            <a:r>
              <a:rPr lang="en-US" sz="1800" err="1"/>
              <a:t>WebElement</a:t>
            </a:r>
            <a:r>
              <a:rPr lang="en-US" sz="1800"/>
              <a:t> cheese = </a:t>
            </a:r>
            <a:r>
              <a:rPr lang="en-US" sz="1800" err="1"/>
              <a:t>driver.findElement</a:t>
            </a:r>
            <a:r>
              <a:rPr lang="en-US" sz="1800"/>
              <a:t>(</a:t>
            </a:r>
            <a:r>
              <a:rPr lang="en-US" sz="1800" err="1"/>
              <a:t>By.cssSelector</a:t>
            </a:r>
            <a:r>
              <a:rPr lang="en-US" sz="1800"/>
              <a:t>("#food </a:t>
            </a:r>
            <a:r>
              <a:rPr lang="en-US" sz="1800" err="1"/>
              <a:t>span.dairy.aged</a:t>
            </a:r>
            <a:r>
              <a:rPr lang="en-US" sz="1800"/>
              <a:t>")); </a:t>
            </a:r>
          </a:p>
          <a:p>
            <a:pPr marL="0" indent="0">
              <a:buNone/>
            </a:pPr>
            <a:endParaRPr lang="en-US" sz="1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err="1"/>
              <a:t>Contd</a:t>
            </a:r>
            <a:r>
              <a:rPr lang="en-US" sz="2400"/>
              <a:t>…</a:t>
            </a:r>
          </a:p>
        </p:txBody>
      </p:sp>
      <p:sp>
        <p:nvSpPr>
          <p:cNvPr id="10" name="Text Placeholder 9"/>
          <p:cNvSpPr>
            <a:spLocks noGrp="1"/>
          </p:cNvSpPr>
          <p:nvPr>
            <p:ph idx="1"/>
          </p:nvPr>
        </p:nvSpPr>
        <p:spPr/>
        <p:txBody>
          <a:bodyPr>
            <a:normAutofit/>
          </a:bodyPr>
          <a:lstStyle/>
          <a:p>
            <a:pPr>
              <a:buFont typeface="Wingdings" pitchFamily="2" charset="2"/>
              <a:buChar char="v"/>
            </a:pPr>
            <a:endParaRPr lang="en-US" sz="1800"/>
          </a:p>
          <a:p>
            <a:pPr>
              <a:buFont typeface="Wingdings" pitchFamily="2" charset="2"/>
              <a:buChar char="v"/>
            </a:pPr>
            <a:r>
              <a:rPr lang="en-US" sz="1800"/>
              <a:t>CSS (Cascading Style Sheets) is a language for describing the rendering of HTML and XML documents. </a:t>
            </a:r>
          </a:p>
          <a:p>
            <a:pPr>
              <a:buFont typeface="Wingdings" pitchFamily="2" charset="2"/>
              <a:buChar char="v"/>
            </a:pPr>
            <a:r>
              <a:rPr lang="en-US" sz="1800"/>
              <a:t>CSS uses Selectors for binding style properties to elements in the document. </a:t>
            </a:r>
          </a:p>
          <a:p>
            <a:pPr>
              <a:buFont typeface="Wingdings" pitchFamily="2" charset="2"/>
              <a:buChar char="v"/>
            </a:pPr>
            <a:r>
              <a:rPr lang="en-US" sz="1800"/>
              <a:t>These Selectors can be used by Selenium as another locating strategy.</a:t>
            </a:r>
          </a:p>
          <a:p>
            <a:pPr>
              <a:buFont typeface="Wingdings" pitchFamily="2" charset="2"/>
              <a:buChar char="v"/>
            </a:pPr>
            <a:r>
              <a:rPr lang="en-US" sz="1800">
                <a:solidFill>
                  <a:srgbClr val="72748A"/>
                </a:solidFill>
              </a:rPr>
              <a:t>“&gt;” refers to child element. Example – “div  &gt; a” refers to “a” tag which is child of “div” tag</a:t>
            </a:r>
          </a:p>
          <a:p>
            <a:pPr>
              <a:buFont typeface="Wingdings" pitchFamily="2" charset="2"/>
              <a:buChar char="v"/>
            </a:pPr>
            <a:r>
              <a:rPr lang="en-US" sz="1800">
                <a:solidFill>
                  <a:srgbClr val="72748A"/>
                </a:solidFill>
              </a:rPr>
              <a:t>Whitespace refers to an element which is inside or one of it’s children of reference element. Example – “div a” refers to “a” tag which is inside of “div” tag</a:t>
            </a:r>
          </a:p>
          <a:p>
            <a:pPr>
              <a:buFont typeface="Wingdings" pitchFamily="2" charset="2"/>
              <a:buChar char="v"/>
            </a:pPr>
            <a:r>
              <a:rPr lang="en-US" sz="1800">
                <a:solidFill>
                  <a:srgbClr val="72748A"/>
                </a:solidFill>
              </a:rPr>
              <a:t>Id attribute is referred to with #. Example - &lt;div id=‘example’&gt; is referred as “</a:t>
            </a:r>
            <a:r>
              <a:rPr lang="en-US" sz="1800" err="1">
                <a:solidFill>
                  <a:srgbClr val="72748A"/>
                </a:solidFill>
              </a:rPr>
              <a:t>div#example</a:t>
            </a:r>
            <a:r>
              <a:rPr lang="en-US" sz="1800">
                <a:solidFill>
                  <a:srgbClr val="72748A"/>
                </a:solidFill>
              </a:rPr>
              <a:t>”</a:t>
            </a:r>
          </a:p>
          <a:p>
            <a:pPr>
              <a:buFont typeface="Wingdings" pitchFamily="2" charset="2"/>
              <a:buChar char="v"/>
            </a:pPr>
            <a:r>
              <a:rPr lang="en-US" sz="1800">
                <a:solidFill>
                  <a:srgbClr val="72748A"/>
                </a:solidFill>
              </a:rPr>
              <a:t>Class attribute is referred to with dot. Example - &lt;div class=‘example’&gt; is referred as “</a:t>
            </a:r>
            <a:r>
              <a:rPr lang="en-US" sz="1800" err="1">
                <a:solidFill>
                  <a:srgbClr val="72748A"/>
                </a:solidFill>
              </a:rPr>
              <a:t>div.example</a:t>
            </a:r>
            <a:r>
              <a:rPr lang="en-US" sz="1800">
                <a:solidFill>
                  <a:srgbClr val="72748A"/>
                </a:solidFill>
              </a:rPr>
              <a:t>”</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602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3.6 Locating by XPath</a:t>
            </a:r>
          </a:p>
        </p:txBody>
      </p:sp>
      <p:sp>
        <p:nvSpPr>
          <p:cNvPr id="3" name="Content Placeholder 2"/>
          <p:cNvSpPr>
            <a:spLocks noGrp="1"/>
          </p:cNvSpPr>
          <p:nvPr>
            <p:ph idx="1"/>
          </p:nvPr>
        </p:nvSpPr>
        <p:spPr>
          <a:xfrm>
            <a:off x="268014" y="1008994"/>
            <a:ext cx="8738622" cy="5441886"/>
          </a:xfrm>
        </p:spPr>
        <p:txBody>
          <a:bodyPr>
            <a:normAutofit/>
          </a:bodyPr>
          <a:lstStyle/>
          <a:p>
            <a:pPr marL="0" indent="0">
              <a:buClrTx/>
              <a:buNone/>
            </a:pPr>
            <a:r>
              <a:rPr lang="en-US" sz="1800" b="1">
                <a:solidFill>
                  <a:schemeClr val="tx2"/>
                </a:solidFill>
              </a:rPr>
              <a:t>By</a:t>
            </a:r>
            <a:r>
              <a:rPr lang="en-US" sz="1800">
                <a:solidFill>
                  <a:schemeClr val="tx2"/>
                </a:solidFill>
              </a:rPr>
              <a:t> </a:t>
            </a:r>
            <a:r>
              <a:rPr lang="en-US" sz="1800" b="1">
                <a:solidFill>
                  <a:schemeClr val="tx2"/>
                </a:solidFill>
              </a:rPr>
              <a:t>XPATH</a:t>
            </a:r>
            <a:r>
              <a:rPr lang="en-US" sz="1800">
                <a:solidFill>
                  <a:schemeClr val="tx2"/>
                </a:solidFill>
              </a:rPr>
              <a:t>:</a:t>
            </a:r>
            <a:endParaRPr lang="en-US" sz="1800" b="1">
              <a:solidFill>
                <a:schemeClr val="tx1"/>
              </a:solidFill>
            </a:endParaRPr>
          </a:p>
          <a:p>
            <a:pPr>
              <a:buClr>
                <a:schemeClr val="accent3"/>
              </a:buClr>
            </a:pPr>
            <a:endParaRPr lang="en-US" sz="1800">
              <a:solidFill>
                <a:schemeClr val="tx1"/>
              </a:solidFill>
            </a:endParaRPr>
          </a:p>
          <a:p>
            <a:pPr>
              <a:buClr>
                <a:schemeClr val="accent3"/>
              </a:buClr>
            </a:pPr>
            <a:r>
              <a:rPr lang="en-US" sz="1800">
                <a:solidFill>
                  <a:schemeClr val="tx1"/>
                </a:solidFill>
              </a:rPr>
              <a:t>At a high level, WebDriver uses a browser’s native XPath capabilities wherever possible. On those browsers that don’t have native XPath support, implementation is provided. This can lead to some unexpected behavior unless you are aware of the differences in the various </a:t>
            </a:r>
            <a:r>
              <a:rPr lang="en-US" sz="1800" err="1">
                <a:solidFill>
                  <a:schemeClr val="tx1"/>
                </a:solidFill>
              </a:rPr>
              <a:t>xpath</a:t>
            </a:r>
            <a:r>
              <a:rPr lang="en-US" sz="1800">
                <a:solidFill>
                  <a:schemeClr val="tx1"/>
                </a:solidFill>
              </a:rPr>
              <a:t> engines. </a:t>
            </a:r>
          </a:p>
          <a:p>
            <a:pPr>
              <a:buNone/>
            </a:pPr>
            <a:endParaRPr lang="en-US" sz="1800" b="1">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96" y="3829050"/>
            <a:ext cx="9006636" cy="2308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err="1"/>
              <a:t>Contd</a:t>
            </a:r>
            <a:r>
              <a:rPr lang="en-US" sz="2400"/>
              <a:t>…</a:t>
            </a:r>
          </a:p>
        </p:txBody>
      </p:sp>
      <p:sp>
        <p:nvSpPr>
          <p:cNvPr id="10" name="Text Placeholder 9"/>
          <p:cNvSpPr>
            <a:spLocks noGrp="1"/>
          </p:cNvSpPr>
          <p:nvPr>
            <p:ph idx="1"/>
          </p:nvPr>
        </p:nvSpPr>
        <p:spPr>
          <a:xfrm>
            <a:off x="419100" y="890964"/>
            <a:ext cx="8229600" cy="5148260"/>
          </a:xfrm>
        </p:spPr>
        <p:txBody>
          <a:bodyPr>
            <a:normAutofit/>
          </a:bodyPr>
          <a:lstStyle/>
          <a:p>
            <a:pPr>
              <a:buFont typeface="Wingdings" pitchFamily="2" charset="2"/>
              <a:buChar char="v"/>
            </a:pPr>
            <a:r>
              <a:rPr lang="en-US" sz="1800"/>
              <a:t>XPath is the language used for locating nodes in an XML document using path expressions. It can also be written for HTML as HTML is also one form of XML.</a:t>
            </a:r>
          </a:p>
          <a:p>
            <a:pPr>
              <a:buFont typeface="Wingdings" pitchFamily="2" charset="2"/>
              <a:buChar char="v"/>
            </a:pPr>
            <a:r>
              <a:rPr lang="en-US" sz="1800"/>
              <a:t>XPath can be used to either locate the element in absolute terms (not advised), or relative to an element that does have an id or name attribute.</a:t>
            </a:r>
          </a:p>
          <a:p>
            <a:pPr>
              <a:buFont typeface="Wingdings" pitchFamily="2" charset="2"/>
              <a:buChar char="v"/>
            </a:pPr>
            <a:r>
              <a:rPr lang="en-US" sz="1800"/>
              <a:t>Absolute XPaths contain the location of all elements from the root (html) and as a result are likely to fail with only the slightest adjustment to the application. </a:t>
            </a:r>
          </a:p>
          <a:p>
            <a:pPr marL="457200" lvl="1" indent="0">
              <a:buNone/>
            </a:pPr>
            <a:r>
              <a:rPr lang="en-US" sz="1400"/>
              <a:t>Example - /html/body/form/input[@type=‘submit’]</a:t>
            </a:r>
          </a:p>
          <a:p>
            <a:pPr marL="457200" lvl="1" indent="0">
              <a:buNone/>
            </a:pPr>
            <a:r>
              <a:rPr lang="en-US" sz="1400"/>
              <a:t>‘/’ selects root node i.e. html</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 Placeholder 9"/>
          <p:cNvSpPr txBox="1">
            <a:spLocks/>
          </p:cNvSpPr>
          <p:nvPr/>
        </p:nvSpPr>
        <p:spPr>
          <a:xfrm>
            <a:off x="304800" y="3652646"/>
            <a:ext cx="8394700" cy="2405254"/>
          </a:xfrm>
          <a:prstGeom prst="rect">
            <a:avLst/>
          </a:prstGeom>
          <a:ln>
            <a:solidFill>
              <a:schemeClr val="tx1"/>
            </a:solidFill>
          </a:ln>
        </p:spPr>
        <p:txBody>
          <a:bodyPr lIns="45720" tIns="45720" rIns="45720" bIns="45720" anchor="t" anchorCtr="0">
            <a:normAutofit fontScale="70000" lnSpcReduction="20000"/>
          </a:bodyPr>
          <a:lstStyle>
            <a:lvl1pPr marL="231775" indent="-231775" algn="l" defTabSz="457200" rtl="0" eaLnBrk="1" latinLnBrk="0" hangingPunct="1">
              <a:spcBef>
                <a:spcPts val="600"/>
              </a:spcBef>
              <a:buClr>
                <a:srgbClr val="00B0F0"/>
              </a:buClr>
              <a:buFont typeface="Wingdings" pitchFamily="2" charset="2"/>
              <a:buChar char="§"/>
              <a:defRPr kumimoji="0" lang="en-US" sz="2400" b="0" i="0" u="none" strike="noStrike" kern="1200" cap="none" spc="0" normalizeH="0" baseline="0" noProof="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400" b="0" i="0" u="none" strike="noStrike" kern="1200" cap="none" spc="0" normalizeH="0" baseline="0" noProof="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For instance, your page source could have structure as follows:</a:t>
            </a:r>
          </a:p>
          <a:p>
            <a:pPr>
              <a:buFont typeface="Wingdings" pitchFamily="2" charset="2"/>
              <a:buNone/>
            </a:pPr>
            <a:r>
              <a:rPr lang="en-US" sz="1800"/>
              <a:t>&lt;html&gt; </a:t>
            </a:r>
          </a:p>
          <a:p>
            <a:pPr lvl="1">
              <a:buFont typeface="Wingdings" pitchFamily="2" charset="2"/>
              <a:buNone/>
            </a:pPr>
            <a:r>
              <a:rPr lang="en-US" sz="1800"/>
              <a:t>&lt;body&gt; </a:t>
            </a:r>
          </a:p>
          <a:p>
            <a:pPr lvl="2">
              <a:buFont typeface="Wingdings" pitchFamily="2" charset="2"/>
              <a:buNone/>
            </a:pPr>
            <a:r>
              <a:rPr lang="en-US" sz="1800"/>
              <a:t>&lt;form id="</a:t>
            </a:r>
            <a:r>
              <a:rPr lang="en-US" sz="1800" err="1"/>
              <a:t>loginForm</a:t>
            </a:r>
            <a:r>
              <a:rPr lang="en-US" sz="1800"/>
              <a:t>"&gt; </a:t>
            </a:r>
          </a:p>
          <a:p>
            <a:pPr lvl="2">
              <a:buFont typeface="Wingdings" pitchFamily="2" charset="2"/>
              <a:buNone/>
            </a:pPr>
            <a:r>
              <a:rPr lang="en-US" sz="1800"/>
              <a:t>	&lt;input type="text" /&gt; </a:t>
            </a:r>
          </a:p>
          <a:p>
            <a:pPr lvl="2">
              <a:buFont typeface="Wingdings" pitchFamily="2" charset="2"/>
              <a:buNone/>
            </a:pPr>
            <a:r>
              <a:rPr lang="en-US" sz="1800"/>
              <a:t>	&lt;input type="password" /&gt; </a:t>
            </a:r>
          </a:p>
          <a:p>
            <a:pPr lvl="2">
              <a:buFont typeface="Wingdings" pitchFamily="2" charset="2"/>
              <a:buNone/>
            </a:pPr>
            <a:r>
              <a:rPr lang="en-US" sz="1800"/>
              <a:t>	&lt;input type="submit" value="Login" /&gt; </a:t>
            </a:r>
          </a:p>
          <a:p>
            <a:pPr lvl="2">
              <a:buFont typeface="Wingdings" pitchFamily="2" charset="2"/>
              <a:buNone/>
            </a:pPr>
            <a:r>
              <a:rPr lang="en-US" sz="1800"/>
              <a:t>&lt;/form&gt; </a:t>
            </a:r>
          </a:p>
          <a:p>
            <a:pPr lvl="1">
              <a:buFont typeface="Wingdings" pitchFamily="2" charset="2"/>
              <a:buNone/>
            </a:pPr>
            <a:r>
              <a:rPr lang="en-US" sz="1800"/>
              <a:t>&lt;/body&gt; </a:t>
            </a:r>
          </a:p>
          <a:p>
            <a:pPr>
              <a:buFont typeface="Wingdings" pitchFamily="2" charset="2"/>
              <a:buNone/>
            </a:pPr>
            <a:r>
              <a:rPr lang="en-US" sz="1800"/>
              <a:t>&lt;html&gt;</a:t>
            </a:r>
          </a:p>
        </p:txBody>
      </p:sp>
    </p:spTree>
    <p:extLst>
      <p:ext uri="{BB962C8B-B14F-4D97-AF65-F5344CB8AC3E}">
        <p14:creationId xmlns:p14="http://schemas.microsoft.com/office/powerpoint/2010/main" val="226928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51" y="397968"/>
            <a:ext cx="8229600" cy="461665"/>
          </a:xfrm>
        </p:spPr>
        <p:txBody>
          <a:bodyPr/>
          <a:lstStyle/>
          <a:p>
            <a:r>
              <a:rPr lang="en-US" sz="2400"/>
              <a:t>1.2. Selenium Web-Driver</a:t>
            </a:r>
          </a:p>
        </p:txBody>
      </p:sp>
      <p:sp>
        <p:nvSpPr>
          <p:cNvPr id="3" name="Content Placeholder 2"/>
          <p:cNvSpPr>
            <a:spLocks noGrp="1"/>
          </p:cNvSpPr>
          <p:nvPr>
            <p:ph idx="1"/>
          </p:nvPr>
        </p:nvSpPr>
        <p:spPr/>
        <p:txBody>
          <a:bodyPr>
            <a:normAutofit/>
          </a:bodyPr>
          <a:lstStyle/>
          <a:p>
            <a:r>
              <a:rPr lang="en-US" sz="1800"/>
              <a:t>It is designed to providing an simpler, more concise programming interface.</a:t>
            </a:r>
          </a:p>
          <a:p>
            <a:endParaRPr lang="en-US" sz="1800"/>
          </a:p>
          <a:p>
            <a:r>
              <a:rPr lang="en-US" sz="1800"/>
              <a:t>It addresses some limitations in the Selenium-RC API.</a:t>
            </a:r>
          </a:p>
          <a:p>
            <a:endParaRPr lang="en-US" sz="1800"/>
          </a:p>
          <a:p>
            <a:r>
              <a:rPr lang="en-US" sz="1800"/>
              <a:t>It was developed to better support dynamic web pages where elements of a page may change without the page itself being reloaded.</a:t>
            </a:r>
          </a:p>
          <a:p>
            <a:endParaRPr lang="en-US" sz="1800"/>
          </a:p>
          <a:p>
            <a:r>
              <a:rPr lang="en-US" sz="1800"/>
              <a:t>It’s goal is to supply a well-designed object-oriented API that provides improved support for modern advanced web-app testing problems</a:t>
            </a:r>
          </a:p>
          <a:p>
            <a:endParaRPr lang="en-US" sz="1800"/>
          </a:p>
          <a:p>
            <a:r>
              <a:rPr lang="en-US" sz="1800"/>
              <a:t>Selenium-Web Driver makes direct calls to the browser using each browser’s native support for automation.</a:t>
            </a:r>
          </a:p>
          <a:p>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endParaRPr lang="en-US" sz="1800"/>
          </a:p>
          <a:p>
            <a:endParaRPr lang="en-US" sz="1800"/>
          </a:p>
          <a:p>
            <a:pPr>
              <a:buNone/>
            </a:pPr>
            <a:endParaRPr lang="en-US" sz="1800"/>
          </a:p>
          <a:p>
            <a:pPr>
              <a:buNone/>
            </a:pPr>
            <a:endParaRPr lang="en-US" sz="1800"/>
          </a:p>
          <a:p>
            <a:endParaRPr lang="en-US" sz="1800"/>
          </a:p>
          <a:p>
            <a:endParaRPr 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a:xfrm>
            <a:off x="457200" y="941764"/>
            <a:ext cx="8229600" cy="5148260"/>
          </a:xfrm>
        </p:spPr>
        <p:txBody>
          <a:bodyPr>
            <a:normAutofit/>
          </a:bodyPr>
          <a:lstStyle/>
          <a:p>
            <a:pPr>
              <a:buFont typeface="Wingdings" pitchFamily="2" charset="2"/>
              <a:buChar char="v"/>
            </a:pPr>
            <a:r>
              <a:rPr lang="en-US" sz="1800"/>
              <a:t>By finding a nearby element with an id or name attribute , you can locate your target element based on the relationship. This is much less likely to change and can make your tests more robust</a:t>
            </a:r>
          </a:p>
          <a:p>
            <a:pPr marL="457200" lvl="1" indent="0">
              <a:buNone/>
            </a:pPr>
            <a:r>
              <a:rPr lang="en-US" sz="1400"/>
              <a:t>Example - //form[@id=‘</a:t>
            </a:r>
            <a:r>
              <a:rPr lang="en-US" sz="1400" err="1"/>
              <a:t>loginForm</a:t>
            </a:r>
            <a:r>
              <a:rPr lang="en-US" sz="1400"/>
              <a:t>’]/input[@type=‘submit’]</a:t>
            </a:r>
          </a:p>
          <a:p>
            <a:pPr marL="457200" lvl="1" indent="0">
              <a:buNone/>
            </a:pPr>
            <a:r>
              <a:rPr lang="en-US" sz="1400"/>
              <a:t>‘//’ – selects any matching node, in this case a ‘form’</a:t>
            </a:r>
          </a:p>
          <a:p>
            <a:pPr marL="457200" lvl="1" indent="0">
              <a:buNone/>
            </a:pPr>
            <a:r>
              <a:rPr lang="en-US" sz="1400"/>
              <a:t>This is less likely to break in comparison with the absolute XPath</a:t>
            </a:r>
          </a:p>
          <a:p>
            <a:pPr>
              <a:buFont typeface="Wingdings" pitchFamily="2" charset="2"/>
              <a:buChar char="v"/>
            </a:pPr>
            <a:r>
              <a:rPr lang="en-US" sz="1800"/>
              <a:t>* wildcard refers to any node. For example, //*[@id=‘</a:t>
            </a:r>
            <a:r>
              <a:rPr lang="en-US" sz="1800" err="1"/>
              <a:t>loginForm</a:t>
            </a:r>
            <a:r>
              <a:rPr lang="en-US" sz="1800"/>
              <a:t>’]</a:t>
            </a:r>
          </a:p>
          <a:p>
            <a:pPr>
              <a:buFont typeface="Wingdings" pitchFamily="2" charset="2"/>
              <a:buChar char="v"/>
            </a:pPr>
            <a:r>
              <a:rPr lang="en-US" sz="1800"/>
              <a:t>@ refers to attribute name</a:t>
            </a:r>
          </a:p>
          <a:p>
            <a:pPr>
              <a:buFont typeface="Wingdings" pitchFamily="2" charset="2"/>
              <a:buChar char="v"/>
            </a:pPr>
            <a:r>
              <a:rPr lang="en-US" sz="1800"/>
              <a:t>Nodes can be referred by index. For example, //form[@id=‘</a:t>
            </a:r>
            <a:r>
              <a:rPr lang="en-US" sz="1800" err="1"/>
              <a:t>loginForm</a:t>
            </a:r>
            <a:r>
              <a:rPr lang="en-US" sz="1800"/>
              <a:t>’]/input[3] refers to third input element in the tree structure</a:t>
            </a:r>
          </a:p>
          <a:p>
            <a:pPr>
              <a:buFont typeface="Wingdings" pitchFamily="2" charset="2"/>
              <a:buChar char="v"/>
            </a:pPr>
            <a:r>
              <a:rPr lang="en-US" sz="1800"/>
              <a:t>Operators are supported. For example, //form[@id=‘</a:t>
            </a:r>
            <a:r>
              <a:rPr lang="en-US" sz="1800" err="1"/>
              <a:t>loginForm</a:t>
            </a:r>
            <a:r>
              <a:rPr lang="en-US" sz="1800"/>
              <a:t>’]/input[@type=‘submit’ and @value=‘Login’]</a:t>
            </a:r>
          </a:p>
          <a:p>
            <a:pPr>
              <a:buFont typeface="Wingdings" pitchFamily="2" charset="2"/>
              <a:buChar char="v"/>
            </a:pPr>
            <a:r>
              <a:rPr lang="en-US" sz="1800"/>
              <a:t>There are useful string functions like contains, starts-with. For example, //a[contains(text(), ‘account’)] matches &lt;a&gt;John’s account &lt;/a&gt;</a:t>
            </a:r>
          </a:p>
          <a:p>
            <a:pPr marL="0" indent="0">
              <a:buNone/>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186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nvPr>
        </p:nvSpPr>
        <p:spPr/>
        <p:txBody>
          <a:bodyPr>
            <a:normAutofit/>
          </a:bodyPr>
          <a:lstStyle/>
          <a:p>
            <a:pPr>
              <a:buNone/>
            </a:pPr>
            <a:r>
              <a:rPr lang="en-US" sz="1800"/>
              <a:t>&lt;html&gt;</a:t>
            </a:r>
          </a:p>
          <a:p>
            <a:pPr>
              <a:buNone/>
            </a:pPr>
            <a:r>
              <a:rPr lang="en-US" sz="1800"/>
              <a:t> 	&lt;body&gt; </a:t>
            </a:r>
          </a:p>
          <a:p>
            <a:pPr lvl="2">
              <a:buNone/>
            </a:pPr>
            <a:r>
              <a:rPr lang="en-US" sz="1800"/>
              <a:t>&lt;form id="</a:t>
            </a:r>
            <a:r>
              <a:rPr lang="en-US" sz="1800" err="1"/>
              <a:t>loginForm</a:t>
            </a:r>
            <a:r>
              <a:rPr lang="en-US" sz="1800"/>
              <a:t>"&gt; </a:t>
            </a:r>
          </a:p>
          <a:p>
            <a:pPr lvl="3">
              <a:buNone/>
            </a:pPr>
            <a:r>
              <a:rPr lang="en-US" sz="1800"/>
              <a:t>&lt;input name="username" type="text" /&gt; </a:t>
            </a:r>
          </a:p>
          <a:p>
            <a:pPr lvl="3">
              <a:buNone/>
            </a:pPr>
            <a:r>
              <a:rPr lang="en-US" sz="1800"/>
              <a:t>&lt;input name="password" type="password" /&gt;</a:t>
            </a:r>
          </a:p>
          <a:p>
            <a:pPr lvl="3">
              <a:buNone/>
            </a:pPr>
            <a:r>
              <a:rPr lang="en-US" sz="1800"/>
              <a:t> &lt;input name="continue" type="submit" value="Login" /&gt;</a:t>
            </a:r>
          </a:p>
          <a:p>
            <a:pPr lvl="3">
              <a:buNone/>
            </a:pPr>
            <a:r>
              <a:rPr lang="en-US" sz="1800"/>
              <a:t> &lt;input name="continue" type="button" value="Clear" /&gt;</a:t>
            </a:r>
          </a:p>
          <a:p>
            <a:pPr lvl="2">
              <a:buNone/>
            </a:pPr>
            <a:r>
              <a:rPr lang="en-US" sz="1800"/>
              <a:t> &lt;/form&gt; </a:t>
            </a:r>
          </a:p>
          <a:p>
            <a:pPr>
              <a:buNone/>
            </a:pPr>
            <a:r>
              <a:rPr lang="en-US" sz="1800"/>
              <a:t>	&lt;/body&gt; </a:t>
            </a:r>
          </a:p>
          <a:p>
            <a:pPr>
              <a:buNone/>
            </a:pPr>
            <a:r>
              <a:rPr lang="en-US" sz="1800"/>
              <a:t>&lt;html&gt;</a:t>
            </a:r>
          </a:p>
          <a:p>
            <a:pPr>
              <a:buFont typeface="Wingdings" pitchFamily="2" charset="2"/>
              <a:buChar char="§"/>
            </a:pPr>
            <a:r>
              <a:rPr lang="en-US" sz="1800" err="1"/>
              <a:t>xpath</a:t>
            </a:r>
            <a:r>
              <a:rPr lang="en-US" sz="1800"/>
              <a:t>=/html/body/form[1]  - Absolute path (would break if the HTML was changed only slightly) </a:t>
            </a:r>
          </a:p>
          <a:p>
            <a:pPr>
              <a:buFont typeface="Wingdings" pitchFamily="2" charset="2"/>
              <a:buChar char="§"/>
            </a:pPr>
            <a:r>
              <a:rPr lang="en-US" sz="1800"/>
              <a:t>//form[1] - First form element in the HTML </a:t>
            </a:r>
          </a:p>
          <a:p>
            <a:pPr>
              <a:buFont typeface="Wingdings" pitchFamily="2" charset="2"/>
              <a:buChar char="§"/>
            </a:pPr>
            <a:r>
              <a:rPr lang="en-US" sz="1800" err="1"/>
              <a:t>xpath</a:t>
            </a:r>
            <a:r>
              <a:rPr lang="en-US" sz="1800"/>
              <a:t>=//form[@id='</a:t>
            </a:r>
            <a:r>
              <a:rPr lang="en-US" sz="1800" err="1"/>
              <a:t>loginForm</a:t>
            </a:r>
            <a:r>
              <a:rPr lang="en-US" sz="1800"/>
              <a:t>'] - The form element with attribute named ‘id’ and the value ‘</a:t>
            </a:r>
            <a:r>
              <a:rPr lang="en-US" sz="1800" err="1"/>
              <a:t>loginForm</a:t>
            </a:r>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569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4. Waits and Timeouts</a:t>
            </a:r>
            <a:endParaRPr lang="en-IN" sz="2800"/>
          </a:p>
        </p:txBody>
      </p:sp>
    </p:spTree>
    <p:extLst>
      <p:ext uri="{BB962C8B-B14F-4D97-AF65-F5344CB8AC3E}">
        <p14:creationId xmlns:p14="http://schemas.microsoft.com/office/powerpoint/2010/main" val="394656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Why Wait?</a:t>
            </a:r>
          </a:p>
        </p:txBody>
      </p:sp>
      <p:sp>
        <p:nvSpPr>
          <p:cNvPr id="3" name="Content Placeholder 2"/>
          <p:cNvSpPr>
            <a:spLocks noGrp="1"/>
          </p:cNvSpPr>
          <p:nvPr>
            <p:ph idx="1"/>
          </p:nvPr>
        </p:nvSpPr>
        <p:spPr/>
        <p:txBody>
          <a:bodyPr>
            <a:normAutofit/>
          </a:bodyPr>
          <a:lstStyle/>
          <a:p>
            <a:r>
              <a:rPr lang="en-IN" sz="1800"/>
              <a:t>Waiting is having the automated task execution elapse a certain amount of time before continuing with the next step</a:t>
            </a:r>
          </a:p>
          <a:p>
            <a:r>
              <a:rPr lang="en-IN" sz="1800"/>
              <a:t>Waiting may be required for</a:t>
            </a:r>
          </a:p>
          <a:p>
            <a:pPr lvl="1"/>
            <a:r>
              <a:rPr lang="en-IN" sz="1600"/>
              <a:t>A page to load</a:t>
            </a:r>
          </a:p>
          <a:p>
            <a:pPr lvl="1"/>
            <a:r>
              <a:rPr lang="en-IN" sz="1600"/>
              <a:t>An action to complete, say Submit operation</a:t>
            </a:r>
          </a:p>
          <a:p>
            <a:pPr lvl="1"/>
            <a:r>
              <a:rPr lang="en-IN" sz="1600"/>
              <a:t>An element to be available / clickable / visible</a:t>
            </a:r>
          </a:p>
          <a:p>
            <a:pPr lvl="1"/>
            <a:r>
              <a:rPr lang="en-IN" sz="1600"/>
              <a:t>AJAX scripts to complete</a:t>
            </a:r>
          </a:p>
          <a:p>
            <a:pPr lvl="1"/>
            <a:r>
              <a:rPr lang="en-IN" sz="1600"/>
              <a:t>Alert to be present</a:t>
            </a:r>
          </a:p>
          <a:p>
            <a:r>
              <a:rPr lang="en-IN" sz="1800"/>
              <a:t>WebDriver provides 2 mechanisms for wait – </a:t>
            </a:r>
          </a:p>
          <a:p>
            <a:pPr lvl="1"/>
            <a:r>
              <a:rPr lang="en-IN" sz="1600"/>
              <a:t>Implicit Wait</a:t>
            </a:r>
          </a:p>
          <a:p>
            <a:pPr lvl="1"/>
            <a:r>
              <a:rPr lang="en-IN" sz="1600" err="1"/>
              <a:t>Explict</a:t>
            </a:r>
            <a:r>
              <a:rPr lang="en-IN" sz="1600"/>
              <a:t> Wait</a:t>
            </a:r>
          </a:p>
          <a:p>
            <a:endParaRPr lang="en-IN" sz="1800"/>
          </a:p>
        </p:txBody>
      </p:sp>
    </p:spTree>
    <p:extLst>
      <p:ext uri="{BB962C8B-B14F-4D97-AF65-F5344CB8AC3E}">
        <p14:creationId xmlns:p14="http://schemas.microsoft.com/office/powerpoint/2010/main" val="133364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4.1 Implicit Wait</a:t>
            </a:r>
          </a:p>
        </p:txBody>
      </p:sp>
      <p:sp>
        <p:nvSpPr>
          <p:cNvPr id="3" name="Content Placeholder 2"/>
          <p:cNvSpPr>
            <a:spLocks noGrp="1"/>
          </p:cNvSpPr>
          <p:nvPr>
            <p:ph idx="1"/>
          </p:nvPr>
        </p:nvSpPr>
        <p:spPr>
          <a:xfrm>
            <a:off x="-125612" y="1709740"/>
            <a:ext cx="8229600" cy="5148260"/>
          </a:xfrm>
        </p:spPr>
        <p:txBody>
          <a:bodyPr>
            <a:normAutofit/>
          </a:bodyPr>
          <a:lstStyle/>
          <a:p>
            <a:r>
              <a:rPr lang="en-US" sz="1800"/>
              <a:t>An implicit wait is to tell WebDriver to poll the DOM for a certain amount of time when trying to find an element or elements if they are not immediately available. </a:t>
            </a:r>
          </a:p>
          <a:p>
            <a:r>
              <a:rPr lang="en-US" sz="1800"/>
              <a:t>The default setting is 0. </a:t>
            </a:r>
          </a:p>
          <a:p>
            <a:endParaRPr lang="en-IN" sz="1800"/>
          </a:p>
          <a:p>
            <a:endParaRPr lang="en-IN" sz="1800"/>
          </a:p>
          <a:p>
            <a:pPr marL="0" indent="0">
              <a:buNone/>
            </a:pPr>
            <a:r>
              <a:rPr lang="en-IN" sz="1800" u="sng"/>
              <a:t>Sample Java Code</a:t>
            </a:r>
          </a:p>
          <a:p>
            <a:endParaRPr lang="en-IN" sz="1800"/>
          </a:p>
          <a:p>
            <a:endParaRPr lang="en-IN" sz="1800"/>
          </a:p>
          <a:p>
            <a:endParaRPr lang="en-IN" sz="1800"/>
          </a:p>
          <a:p>
            <a:endParaRPr lang="en-IN" sz="1800"/>
          </a:p>
          <a:p>
            <a:endParaRPr lang="en-IN" sz="1800"/>
          </a:p>
          <a:p>
            <a:endParaRPr lang="en-IN" sz="1800"/>
          </a:p>
          <a:p>
            <a:r>
              <a:rPr lang="en-IN" sz="1800"/>
              <a:t>WebDriver will wait for maximum of 10 seconds for the element to be found. If found before 10 seconds, wait will cease.</a:t>
            </a:r>
          </a:p>
          <a:p>
            <a:pPr marL="0" indent="0">
              <a:buNone/>
            </a:pPr>
            <a:endParaRPr lang="en-IN" sz="1800"/>
          </a:p>
          <a:p>
            <a:pPr lvl="1"/>
            <a:endParaRPr lang="en-US" sz="1400"/>
          </a:p>
          <a:p>
            <a:pPr lvl="1"/>
            <a:endParaRPr lang="en-US" sz="1400"/>
          </a:p>
          <a:p>
            <a:pPr lvl="1"/>
            <a:endParaRPr lang="en-US" sz="1400"/>
          </a:p>
          <a:p>
            <a:pPr lvl="1"/>
            <a:endParaRPr lang="en-US" sz="1400"/>
          </a:p>
          <a:p>
            <a:pPr lvl="1"/>
            <a:endParaRPr lang="en-US" sz="1400"/>
          </a:p>
          <a:p>
            <a:pPr marL="457200" lvl="1" indent="0">
              <a:buNone/>
            </a:pPr>
            <a:endParaRPr lang="en-US" sz="1400"/>
          </a:p>
        </p:txBody>
      </p:sp>
      <p:sp>
        <p:nvSpPr>
          <p:cNvPr id="4" name="Rounded Rectangle 3"/>
          <p:cNvSpPr/>
          <p:nvPr/>
        </p:nvSpPr>
        <p:spPr>
          <a:xfrm>
            <a:off x="958490" y="4162474"/>
            <a:ext cx="7213600" cy="170348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i="1"/>
              <a:t>WebDriver driver = </a:t>
            </a:r>
            <a:r>
              <a:rPr lang="en-US" b="1" i="1"/>
              <a:t>new</a:t>
            </a:r>
            <a:r>
              <a:rPr lang="en-US" i="1"/>
              <a:t> </a:t>
            </a:r>
            <a:r>
              <a:rPr lang="en-US" i="1" err="1"/>
              <a:t>FirefoxDriver</a:t>
            </a:r>
            <a:r>
              <a:rPr lang="en-US" i="1"/>
              <a:t>();</a:t>
            </a:r>
          </a:p>
          <a:p>
            <a:r>
              <a:rPr lang="en-US" i="1" err="1"/>
              <a:t>driver.manage</a:t>
            </a:r>
            <a:r>
              <a:rPr lang="en-US" i="1"/>
              <a:t>().timeouts().</a:t>
            </a:r>
            <a:r>
              <a:rPr lang="en-US" i="1" err="1"/>
              <a:t>implicitlyWait</a:t>
            </a:r>
            <a:r>
              <a:rPr lang="en-US" i="1"/>
              <a:t>(</a:t>
            </a:r>
            <a:r>
              <a:rPr lang="en-US" b="1" i="1"/>
              <a:t>10</a:t>
            </a:r>
            <a:r>
              <a:rPr lang="en-US" i="1"/>
              <a:t>, </a:t>
            </a:r>
            <a:r>
              <a:rPr lang="en-US" i="1" err="1"/>
              <a:t>TimeUnit.SECONDS</a:t>
            </a:r>
            <a:r>
              <a:rPr lang="en-US" i="1"/>
              <a:t>);</a:t>
            </a:r>
          </a:p>
          <a:p>
            <a:r>
              <a:rPr lang="en-US" i="1" err="1"/>
              <a:t>driver.get</a:t>
            </a:r>
            <a:r>
              <a:rPr lang="en-US" i="1"/>
              <a:t>("http://</a:t>
            </a:r>
            <a:r>
              <a:rPr lang="en-US" i="1" err="1"/>
              <a:t>somedomain</a:t>
            </a:r>
            <a:r>
              <a:rPr lang="en-US" i="1"/>
              <a:t>/</a:t>
            </a:r>
            <a:r>
              <a:rPr lang="en-US" i="1" err="1"/>
              <a:t>url_that_delays_loading</a:t>
            </a:r>
            <a:r>
              <a:rPr lang="en-US" i="1"/>
              <a:t>");</a:t>
            </a:r>
          </a:p>
          <a:p>
            <a:r>
              <a:rPr lang="en-US" i="1" err="1"/>
              <a:t>WebElement</a:t>
            </a:r>
            <a:r>
              <a:rPr lang="en-US" i="1"/>
              <a:t> </a:t>
            </a:r>
            <a:r>
              <a:rPr lang="en-US" i="1" err="1"/>
              <a:t>myDynamicElement</a:t>
            </a:r>
            <a:r>
              <a:rPr lang="en-US" i="1"/>
              <a:t> = </a:t>
            </a:r>
            <a:r>
              <a:rPr lang="en-US" i="1" err="1"/>
              <a:t>driver.findElement</a:t>
            </a:r>
            <a:r>
              <a:rPr lang="en-US" i="1"/>
              <a:t>(By.id("</a:t>
            </a:r>
            <a:r>
              <a:rPr lang="en-US" i="1" err="1"/>
              <a:t>myDynamicElement</a:t>
            </a:r>
            <a:r>
              <a:rPr lang="en-US" i="1"/>
              <a:t>"));</a:t>
            </a:r>
          </a:p>
        </p:txBody>
      </p:sp>
    </p:spTree>
    <p:extLst>
      <p:ext uri="{BB962C8B-B14F-4D97-AF65-F5344CB8AC3E}">
        <p14:creationId xmlns:p14="http://schemas.microsoft.com/office/powerpoint/2010/main" val="184823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4.2 Explicit Wait</a:t>
            </a:r>
          </a:p>
        </p:txBody>
      </p:sp>
      <p:sp>
        <p:nvSpPr>
          <p:cNvPr id="3" name="Content Placeholder 2"/>
          <p:cNvSpPr>
            <a:spLocks noGrp="1"/>
          </p:cNvSpPr>
          <p:nvPr>
            <p:ph idx="1"/>
            <p:extLst/>
          </p:nvPr>
        </p:nvSpPr>
        <p:spPr>
          <a:xfrm>
            <a:off x="557841" y="1259606"/>
            <a:ext cx="8298822" cy="5209457"/>
          </a:xfrm>
        </p:spPr>
        <p:txBody>
          <a:bodyPr>
            <a:normAutofit fontScale="92500" lnSpcReduction="10000"/>
          </a:bodyPr>
          <a:lstStyle/>
          <a:p>
            <a:r>
              <a:rPr lang="en-US" sz="1800"/>
              <a:t>An explicit wait is code to define to wait for a certain condition to occur before proceeding further in the code</a:t>
            </a:r>
          </a:p>
          <a:p>
            <a:r>
              <a:rPr lang="en-US" sz="1800"/>
              <a:t>Requires usage of 2 classes – </a:t>
            </a:r>
            <a:r>
              <a:rPr lang="en-US" sz="1800" err="1"/>
              <a:t>WebDriverWait</a:t>
            </a:r>
            <a:r>
              <a:rPr lang="en-US" sz="1800"/>
              <a:t> and </a:t>
            </a:r>
            <a:r>
              <a:rPr lang="en-US" sz="1800" err="1"/>
              <a:t>ExpectedConditions</a:t>
            </a:r>
            <a:endParaRPr lang="en-US" sz="1800"/>
          </a:p>
          <a:p>
            <a:r>
              <a:rPr lang="en-US" sz="1800" err="1">
                <a:solidFill>
                  <a:srgbClr val="72748A"/>
                </a:solidFill>
              </a:rPr>
              <a:t>WebDriverWait</a:t>
            </a:r>
            <a:r>
              <a:rPr lang="en-US" sz="1800">
                <a:solidFill>
                  <a:srgbClr val="72748A"/>
                </a:solidFill>
              </a:rPr>
              <a:t> defines maximum seconds to wait and polling </a:t>
            </a:r>
            <a:r>
              <a:rPr lang="en-US" sz="1800" err="1">
                <a:solidFill>
                  <a:srgbClr val="72748A"/>
                </a:solidFill>
              </a:rPr>
              <a:t>interaval</a:t>
            </a:r>
            <a:endParaRPr lang="en-IN" sz="1800">
              <a:solidFill>
                <a:srgbClr val="72748A"/>
              </a:solidFill>
            </a:endParaRPr>
          </a:p>
          <a:p>
            <a:r>
              <a:rPr lang="en-IN" sz="1800" err="1"/>
              <a:t>ExpectedConditions</a:t>
            </a:r>
            <a:r>
              <a:rPr lang="en-IN" sz="1800"/>
              <a:t> defines what to wait for</a:t>
            </a:r>
          </a:p>
          <a:p>
            <a:pPr marL="0" indent="0">
              <a:buNone/>
            </a:pPr>
            <a:r>
              <a:rPr lang="en-IN" sz="1800" u="sng"/>
              <a:t>Sample Java Code</a:t>
            </a:r>
          </a:p>
          <a:p>
            <a:endParaRPr lang="en-IN" sz="1800"/>
          </a:p>
          <a:p>
            <a:endParaRPr lang="en-IN" sz="1800"/>
          </a:p>
          <a:p>
            <a:endParaRPr lang="en-IN" sz="1800"/>
          </a:p>
          <a:p>
            <a:endParaRPr lang="en-IN" sz="1800"/>
          </a:p>
          <a:p>
            <a:endParaRPr lang="en-IN" sz="1800"/>
          </a:p>
          <a:p>
            <a:endParaRPr lang="en-IN" sz="1800"/>
          </a:p>
          <a:p>
            <a:endParaRPr lang="en-IN" sz="1800"/>
          </a:p>
          <a:p>
            <a:r>
              <a:rPr lang="en-IN" sz="1800" b="1" err="1"/>
              <a:t>WebDriver</a:t>
            </a:r>
            <a:r>
              <a:rPr lang="en-IN" sz="1800" b="1"/>
              <a:t> will wait for maximum of 10 seconds for the element to be found. If found before 10 seconds, wait will cease.</a:t>
            </a:r>
          </a:p>
          <a:p>
            <a:r>
              <a:rPr lang="en-IN" sz="1800" b="1"/>
              <a:t>Throws </a:t>
            </a:r>
            <a:r>
              <a:rPr lang="en-IN" sz="1800" b="1" err="1"/>
              <a:t>TimeoutException</a:t>
            </a:r>
            <a:r>
              <a:rPr lang="en-IN" sz="1800" b="1"/>
              <a:t> if not found within 10 </a:t>
            </a:r>
            <a:r>
              <a:rPr lang="en-IN" sz="1800" b="1" err="1"/>
              <a:t>seonds</a:t>
            </a:r>
            <a:endParaRPr lang="en-IN" sz="1800" b="1"/>
          </a:p>
          <a:p>
            <a:r>
              <a:rPr lang="en-IN" sz="1800" b="1">
                <a:solidFill>
                  <a:srgbClr val="72748A"/>
                </a:solidFill>
              </a:rPr>
              <a:t>Default poll </a:t>
            </a:r>
            <a:r>
              <a:rPr lang="en-IN" sz="1800" b="1" err="1">
                <a:solidFill>
                  <a:srgbClr val="72748A"/>
                </a:solidFill>
              </a:rPr>
              <a:t>interaval</a:t>
            </a:r>
            <a:r>
              <a:rPr lang="en-IN" sz="1800" b="1">
                <a:solidFill>
                  <a:srgbClr val="72748A"/>
                </a:solidFill>
              </a:rPr>
              <a:t> is 500 milliseconds</a:t>
            </a:r>
          </a:p>
          <a:p>
            <a:pPr marL="0" indent="0">
              <a:buNone/>
            </a:pPr>
            <a:endParaRPr lang="en-IN" sz="1800"/>
          </a:p>
          <a:p>
            <a:pPr lvl="1"/>
            <a:endParaRPr lang="en-US" sz="1400"/>
          </a:p>
        </p:txBody>
      </p:sp>
      <p:sp>
        <p:nvSpPr>
          <p:cNvPr id="4" name="Rounded Rectangle 3"/>
          <p:cNvSpPr/>
          <p:nvPr>
            <p:extLst/>
          </p:nvPr>
        </p:nvSpPr>
        <p:spPr>
          <a:xfrm>
            <a:off x="626533" y="3081872"/>
            <a:ext cx="7213600" cy="187959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i="1"/>
              <a:t>WebDriver driver = new </a:t>
            </a:r>
            <a:r>
              <a:rPr lang="en-US" i="1" err="1"/>
              <a:t>FirefoxDriver</a:t>
            </a:r>
            <a:r>
              <a:rPr lang="en-US" i="1"/>
              <a:t>();</a:t>
            </a:r>
            <a:endParaRPr lang="en-US"/>
          </a:p>
          <a:p>
            <a:r>
              <a:rPr lang="en-US" i="1" err="1"/>
              <a:t>driver.get</a:t>
            </a:r>
            <a:r>
              <a:rPr lang="en-US" i="1"/>
              <a:t>("http://</a:t>
            </a:r>
            <a:r>
              <a:rPr lang="en-US" i="1" err="1"/>
              <a:t>somedomain</a:t>
            </a:r>
            <a:r>
              <a:rPr lang="en-US" i="1"/>
              <a:t>/</a:t>
            </a:r>
            <a:r>
              <a:rPr lang="en-US" i="1" err="1"/>
              <a:t>url_that_delays_loading</a:t>
            </a:r>
            <a:r>
              <a:rPr lang="en-US" i="1"/>
              <a:t>");</a:t>
            </a:r>
            <a:endParaRPr/>
          </a:p>
          <a:p>
            <a:r>
              <a:rPr lang="en-US" i="1" err="1"/>
              <a:t>WebElement</a:t>
            </a:r>
            <a:r>
              <a:rPr lang="en-US" i="1"/>
              <a:t> </a:t>
            </a:r>
            <a:r>
              <a:rPr lang="en-US" i="1" err="1"/>
              <a:t>myDynamicElement</a:t>
            </a:r>
            <a:r>
              <a:rPr lang="en-US" i="1"/>
              <a:t> = (new </a:t>
            </a:r>
            <a:r>
              <a:rPr lang="en-US" i="1" err="1"/>
              <a:t>WebDriverWait</a:t>
            </a:r>
            <a:r>
              <a:rPr lang="en-US" i="1"/>
              <a:t>(driver, 10))</a:t>
            </a:r>
            <a:endParaRPr/>
          </a:p>
          <a:p>
            <a:r>
              <a:rPr lang="en-US" i="1"/>
              <a:t>  .until(</a:t>
            </a:r>
            <a:r>
              <a:rPr lang="en-US" i="1" err="1"/>
              <a:t>ExpectedConditions.presenceOfElementLocated</a:t>
            </a:r>
            <a:r>
              <a:rPr lang="en-US" i="1"/>
              <a:t>(By.id("</a:t>
            </a:r>
            <a:r>
              <a:rPr lang="en-US" i="1" err="1"/>
              <a:t>myDynamicElement</a:t>
            </a:r>
            <a:r>
              <a:rPr lang="en-US" i="1"/>
              <a:t>")));</a:t>
            </a:r>
            <a:endParaRPr/>
          </a:p>
        </p:txBody>
      </p:sp>
    </p:spTree>
    <p:extLst>
      <p:ext uri="{BB962C8B-B14F-4D97-AF65-F5344CB8AC3E}">
        <p14:creationId xmlns:p14="http://schemas.microsoft.com/office/powerpoint/2010/main" val="1145930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a:t>Contd..</a:t>
            </a:r>
          </a:p>
        </p:txBody>
      </p:sp>
      <p:sp>
        <p:nvSpPr>
          <p:cNvPr id="10" name="Text Placeholder 9"/>
          <p:cNvSpPr>
            <a:spLocks noGrp="1"/>
          </p:cNvSpPr>
          <p:nvPr>
            <p:ph idx="1"/>
            <p:extLst/>
          </p:nvPr>
        </p:nvSpPr>
        <p:spPr>
          <a:xfrm>
            <a:off x="457200" y="941764"/>
            <a:ext cx="8229600" cy="5148260"/>
          </a:xfrm>
        </p:spPr>
        <p:txBody>
          <a:bodyPr>
            <a:normAutofit/>
          </a:bodyPr>
          <a:lstStyle/>
          <a:p>
            <a:pPr>
              <a:buFont typeface="Wingdings" pitchFamily="2" charset="2"/>
              <a:buChar char="v"/>
            </a:pPr>
            <a:r>
              <a:rPr lang="en-US" sz="1800"/>
              <a:t>Possible Expected Conditions includes but is not restricted to</a:t>
            </a:r>
          </a:p>
          <a:p>
            <a:pPr lvl="1">
              <a:buFont typeface="Wingdings" pitchFamily="2" charset="2"/>
              <a:buChar char="v"/>
            </a:pPr>
            <a:r>
              <a:rPr lang="en-US" sz="1600"/>
              <a:t>Element is present</a:t>
            </a:r>
          </a:p>
          <a:p>
            <a:pPr lvl="1">
              <a:buFont typeface="Wingdings" pitchFamily="2" charset="2"/>
              <a:buChar char="v"/>
            </a:pPr>
            <a:r>
              <a:rPr lang="en-US" sz="1600"/>
              <a:t>Element is visible</a:t>
            </a:r>
            <a:endParaRPr lang="en-US" sz="1600">
              <a:cs typeface="Arial"/>
            </a:endParaRPr>
          </a:p>
          <a:p>
            <a:pPr lvl="1">
              <a:buFont typeface="Wingdings" pitchFamily="2" charset="2"/>
              <a:buChar char="v"/>
            </a:pPr>
            <a:r>
              <a:rPr lang="en-US" sz="1600"/>
              <a:t>Element is clickable</a:t>
            </a:r>
            <a:endParaRPr lang="en-US" sz="1600">
              <a:cs typeface="Arial"/>
            </a:endParaRPr>
          </a:p>
          <a:p>
            <a:pPr lvl="1">
              <a:buFont typeface="Wingdings" pitchFamily="2" charset="2"/>
              <a:buChar char="v"/>
            </a:pPr>
            <a:r>
              <a:rPr lang="en-US" sz="1600"/>
              <a:t>Element to be selected </a:t>
            </a:r>
            <a:endParaRPr lang="en-US" sz="1600">
              <a:cs typeface="Arial"/>
            </a:endParaRPr>
          </a:p>
          <a:p>
            <a:pPr lvl="1">
              <a:buFont typeface="Wingdings" pitchFamily="2" charset="2"/>
              <a:buChar char="v"/>
            </a:pPr>
            <a:r>
              <a:rPr lang="en-US" sz="1600"/>
              <a:t>Alert is present</a:t>
            </a:r>
            <a:endParaRPr lang="en-US" sz="1600">
              <a:cs typeface="Arial"/>
            </a:endParaRPr>
          </a:p>
          <a:p>
            <a:pPr lvl="1">
              <a:buFont typeface="Wingdings" pitchFamily="2" charset="2"/>
              <a:buChar char="v"/>
            </a:pPr>
            <a:r>
              <a:rPr lang="en-US" sz="1600"/>
              <a:t>Frame is available</a:t>
            </a:r>
            <a:endParaRPr lang="en-US" sz="1600">
              <a:cs typeface="Arial"/>
            </a:endParaRPr>
          </a:p>
          <a:p>
            <a:pPr lvl="1">
              <a:buFont typeface="Wingdings" pitchFamily="2" charset="2"/>
              <a:buChar char="v"/>
            </a:pPr>
            <a:r>
              <a:rPr lang="en-US" sz="1600"/>
              <a:t>Text is present</a:t>
            </a:r>
            <a:endParaRPr lang="en-US" sz="1600">
              <a:cs typeface="Arial"/>
            </a:endParaRPr>
          </a:p>
          <a:p>
            <a:pPr lvl="1">
              <a:buFont typeface="Wingdings" pitchFamily="2" charset="2"/>
              <a:buChar char="v"/>
            </a:pPr>
            <a:r>
              <a:rPr lang="en-US" sz="1600"/>
              <a:t>Expected Window title </a:t>
            </a:r>
            <a:endParaRPr lang="en-US" sz="1600">
              <a:cs typeface="Arial"/>
            </a:endParaRPr>
          </a:p>
          <a:p>
            <a:pPr lvl="1">
              <a:buFont typeface="Wingdings" pitchFamily="2" charset="2"/>
              <a:buChar char="v"/>
            </a:pPr>
            <a:endParaRPr lang="en-US" sz="1600"/>
          </a:p>
          <a:p>
            <a:pPr lvl="1">
              <a:buFont typeface="Wingdings" pitchFamily="2" charset="2"/>
              <a:buChar char="v"/>
            </a:pPr>
            <a:endParaRPr lang="en-US" sz="1400"/>
          </a:p>
          <a:p>
            <a:pPr marL="0" indent="0">
              <a:buNone/>
            </a:pPr>
            <a:endParaRPr lang="en-US" sz="1800"/>
          </a:p>
          <a:p>
            <a:pPr marL="0" indent="0">
              <a:buNone/>
            </a:pPr>
            <a:r>
              <a:rPr lang="en-US" sz="1800"/>
              <a:t>Reference - </a:t>
            </a:r>
            <a:r>
              <a:rPr lang="en-US" sz="1800">
                <a:hlinkClick r:id="rId3"/>
              </a:rPr>
              <a:t>http://selenium.googlecode.com/git/docs/api/java/org/openqa/selenium/support/ui/ExpectedConditions.html</a:t>
            </a:r>
            <a:endParaRPr lang="en-US" sz="1800"/>
          </a:p>
          <a:p>
            <a:pPr marL="0" indent="0">
              <a:buNone/>
            </a:pPr>
            <a:endParaRPr lang="en-US" sz="1800"/>
          </a:p>
        </p:txBody>
      </p:sp>
      <p:sp>
        <p:nvSpPr>
          <p:cNvPr id="94210" name="AutoShape 2" descr="_images/chapt3_img06_IDE_features.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94655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5" y="140309"/>
            <a:ext cx="8229600" cy="523220"/>
          </a:xfrm>
        </p:spPr>
        <p:txBody>
          <a:bodyPr/>
          <a:lstStyle/>
          <a:p>
            <a:r>
              <a:rPr lang="en-IN" sz="2800"/>
              <a:t>4.3 TimeOuts</a:t>
            </a:r>
          </a:p>
        </p:txBody>
      </p:sp>
      <p:sp>
        <p:nvSpPr>
          <p:cNvPr id="3" name="Content Placeholder 2"/>
          <p:cNvSpPr>
            <a:spLocks noGrp="1"/>
          </p:cNvSpPr>
          <p:nvPr>
            <p:ph idx="1"/>
          </p:nvPr>
        </p:nvSpPr>
        <p:spPr>
          <a:xfrm>
            <a:off x="457200" y="1173719"/>
            <a:ext cx="8229600" cy="5148260"/>
          </a:xfrm>
        </p:spPr>
        <p:txBody>
          <a:bodyPr>
            <a:normAutofit/>
          </a:bodyPr>
          <a:lstStyle/>
          <a:p>
            <a:r>
              <a:rPr lang="en-IN" sz="1800"/>
              <a:t>Implicit Wait mechanism specifies the timeout for a web element to load in a </a:t>
            </a:r>
            <a:r>
              <a:rPr lang="en-IN" sz="1800" err="1"/>
              <a:t>Webdriver</a:t>
            </a:r>
            <a:r>
              <a:rPr lang="en-IN" sz="1800"/>
              <a:t> instance</a:t>
            </a:r>
          </a:p>
          <a:p>
            <a:r>
              <a:rPr lang="en-IN" sz="1800"/>
              <a:t>The other 2 timeouts are</a:t>
            </a:r>
          </a:p>
          <a:p>
            <a:endParaRPr lang="en-IN" sz="1800"/>
          </a:p>
        </p:txBody>
      </p:sp>
      <p:graphicFrame>
        <p:nvGraphicFramePr>
          <p:cNvPr id="6" name="Table 5">
            <a:extLst>
              <a:ext uri="{FF2B5EF4-FFF2-40B4-BE49-F238E27FC236}">
                <a16:creationId xmlns:a16="http://schemas.microsoft.com/office/drawing/2014/main" id="{1C214F36-C52F-354C-9A99-F638ED5988F3}"/>
              </a:ext>
            </a:extLst>
          </p:cNvPr>
          <p:cNvGraphicFramePr>
            <a:graphicFrameLocks noGrp="1"/>
          </p:cNvGraphicFramePr>
          <p:nvPr>
            <p:extLst>
              <p:ext uri="{D42A27DB-BD31-4B8C-83A1-F6EECF244321}">
                <p14:modId xmlns:p14="http://schemas.microsoft.com/office/powerpoint/2010/main" val="903893119"/>
              </p:ext>
            </p:extLst>
          </p:nvPr>
        </p:nvGraphicFramePr>
        <p:xfrm>
          <a:off x="441435" y="2758974"/>
          <a:ext cx="7916334" cy="1920240"/>
        </p:xfrm>
        <a:graphic>
          <a:graphicData uri="http://schemas.openxmlformats.org/drawingml/2006/table">
            <a:tbl>
              <a:tblPr firstRow="1" bandRow="1">
                <a:tableStyleId>{5C22544A-7EE6-4342-B048-85BDC9FD1C3A}</a:tableStyleId>
              </a:tblPr>
              <a:tblGrid>
                <a:gridCol w="3420534">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38814">
                <a:tc>
                  <a:txBody>
                    <a:bodyPr/>
                    <a:lstStyle/>
                    <a:p>
                      <a:pPr>
                        <a:buNone/>
                      </a:pPr>
                      <a:r>
                        <a:rPr lang="en-US"/>
                        <a:t>Method</a:t>
                      </a:r>
                    </a:p>
                  </a:txBody>
                  <a:tcPr/>
                </a:tc>
                <a:tc>
                  <a:txBody>
                    <a:bodyPr/>
                    <a:lstStyle/>
                    <a:p>
                      <a:pPr>
                        <a:buNone/>
                      </a:pPr>
                      <a:r>
                        <a:rPr lang="en-US"/>
                        <a:t>Description</a:t>
                      </a:r>
                    </a:p>
                  </a:txBody>
                  <a:tcPr/>
                </a:tc>
                <a:extLst>
                  <a:ext uri="{0D108BD9-81ED-4DB2-BD59-A6C34878D82A}">
                    <a16:rowId xmlns:a16="http://schemas.microsoft.com/office/drawing/2014/main" val="10000"/>
                  </a:ext>
                </a:extLst>
              </a:tr>
              <a:tr h="586674">
                <a:tc>
                  <a:txBody>
                    <a:bodyPr/>
                    <a:lstStyle/>
                    <a:p>
                      <a:pPr>
                        <a:buNone/>
                      </a:pPr>
                      <a:r>
                        <a:rPr lang="en-US" b="0" err="1">
                          <a:solidFill>
                            <a:srgbClr val="000000"/>
                          </a:solidFill>
                        </a:rPr>
                        <a:t>Webdriver</a:t>
                      </a:r>
                      <a:r>
                        <a:rPr lang="en-US" b="0" baseline="0" err="1">
                          <a:solidFill>
                            <a:srgbClr val="000000"/>
                          </a:solidFill>
                        </a:rPr>
                        <a:t>.manage</a:t>
                      </a:r>
                      <a:r>
                        <a:rPr lang="en-US" b="0" baseline="0">
                          <a:solidFill>
                            <a:srgbClr val="000000"/>
                          </a:solidFill>
                        </a:rPr>
                        <a:t>().timeouts().</a:t>
                      </a:r>
                      <a:r>
                        <a:rPr lang="en-US" b="0" baseline="0" err="1">
                          <a:solidFill>
                            <a:srgbClr val="000000"/>
                          </a:solidFill>
                        </a:rPr>
                        <a:t>pageLoadTimeout</a:t>
                      </a:r>
                      <a:r>
                        <a:rPr lang="en-US" b="0" baseline="0">
                          <a:solidFill>
                            <a:srgbClr val="000000"/>
                          </a:solidFill>
                        </a:rPr>
                        <a:t>()</a:t>
                      </a:r>
                      <a:endParaRPr lang="en-US" b="0">
                        <a:solidFill>
                          <a:srgbClr val="000000"/>
                        </a:solidFill>
                      </a:endParaRPr>
                    </a:p>
                  </a:txBody>
                  <a:tcPr/>
                </a:tc>
                <a:tc>
                  <a:txBody>
                    <a:bodyPr/>
                    <a:lstStyle/>
                    <a:p>
                      <a:pPr>
                        <a:buNone/>
                      </a:pPr>
                      <a:r>
                        <a:rPr lang="en-US" b="0">
                          <a:solidFill>
                            <a:srgbClr val="3C3D48"/>
                          </a:solidFill>
                        </a:rPr>
                        <a:t>Sets the amount of time to wait for a page load to complete before throwing an error</a:t>
                      </a:r>
                    </a:p>
                  </a:txBody>
                  <a:tcPr/>
                </a:tc>
                <a:extLst>
                  <a:ext uri="{0D108BD9-81ED-4DB2-BD59-A6C34878D82A}">
                    <a16:rowId xmlns:a16="http://schemas.microsoft.com/office/drawing/2014/main" val="10001"/>
                  </a:ext>
                </a:extLst>
              </a:tr>
              <a:tr h="486894">
                <a:tc>
                  <a:txBody>
                    <a:bodyPr/>
                    <a:lstStyle/>
                    <a:p>
                      <a:pPr>
                        <a:buNone/>
                      </a:pPr>
                      <a:r>
                        <a:rPr lang="en-US" b="0" err="1">
                          <a:solidFill>
                            <a:srgbClr val="000000"/>
                          </a:solidFill>
                        </a:rPr>
                        <a:t>Webdriver</a:t>
                      </a:r>
                      <a:r>
                        <a:rPr lang="en-US" b="0" baseline="0" err="1">
                          <a:solidFill>
                            <a:srgbClr val="000000"/>
                          </a:solidFill>
                        </a:rPr>
                        <a:t>.manage</a:t>
                      </a:r>
                      <a:r>
                        <a:rPr lang="en-US" b="0" baseline="0">
                          <a:solidFill>
                            <a:srgbClr val="000000"/>
                          </a:solidFill>
                        </a:rPr>
                        <a:t>().timeouts().</a:t>
                      </a:r>
                      <a:r>
                        <a:rPr lang="en-US" b="0" baseline="0" err="1">
                          <a:solidFill>
                            <a:srgbClr val="000000"/>
                          </a:solidFill>
                        </a:rPr>
                        <a:t>setScriptTimeout</a:t>
                      </a:r>
                      <a:r>
                        <a:rPr lang="en-US" b="0" baseline="0">
                          <a:solidFill>
                            <a:srgbClr val="000000"/>
                          </a:solidFill>
                        </a:rPr>
                        <a:t>()</a:t>
                      </a:r>
                      <a:endParaRPr lang="en-US" b="0">
                        <a:solidFill>
                          <a:srgbClr val="000000"/>
                        </a:solidFill>
                      </a:endParaRPr>
                    </a:p>
                  </a:txBody>
                  <a:tcPr/>
                </a:tc>
                <a:tc>
                  <a:txBody>
                    <a:bodyPr/>
                    <a:lstStyle/>
                    <a:p>
                      <a:pPr>
                        <a:buNone/>
                      </a:pPr>
                      <a:r>
                        <a:rPr lang="en-US" b="0">
                          <a:solidFill>
                            <a:srgbClr val="3C3D48"/>
                          </a:solidFill>
                        </a:rPr>
                        <a:t>Sets the amount of time to wait for an asynchronous script to finish execution before throwing an error</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9723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5.Remote Web Driver</a:t>
            </a:r>
            <a:endParaRPr lang="en-IN" sz="2800"/>
          </a:p>
        </p:txBody>
      </p:sp>
    </p:spTree>
    <p:extLst>
      <p:ext uri="{BB962C8B-B14F-4D97-AF65-F5344CB8AC3E}">
        <p14:creationId xmlns:p14="http://schemas.microsoft.com/office/powerpoint/2010/main" val="139479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5.1. Remote Web Driver Introduction</a:t>
            </a:r>
            <a:endParaRPr lang="en-IN" sz="2400"/>
          </a:p>
        </p:txBody>
      </p:sp>
      <p:sp>
        <p:nvSpPr>
          <p:cNvPr id="3" name="Content Placeholder 2"/>
          <p:cNvSpPr>
            <a:spLocks noGrp="1"/>
          </p:cNvSpPr>
          <p:nvPr>
            <p:ph idx="1"/>
          </p:nvPr>
        </p:nvSpPr>
        <p:spPr/>
        <p:txBody>
          <a:bodyPr>
            <a:normAutofit/>
          </a:bodyPr>
          <a:lstStyle/>
          <a:p>
            <a:r>
              <a:rPr lang="en-IN" sz="1800"/>
              <a:t>The Remote WD  is composed of two pieces: a client and a server. The client is your Web Driver test and the server is simply a Java servlet</a:t>
            </a:r>
          </a:p>
          <a:p>
            <a:endParaRPr lang="en-IN" sz="1800"/>
          </a:p>
          <a:p>
            <a:r>
              <a:rPr lang="en-IN" sz="1800"/>
              <a:t>The server can be started from the command line as:</a:t>
            </a:r>
          </a:p>
          <a:p>
            <a:pPr marL="0" indent="0">
              <a:buNone/>
            </a:pPr>
            <a:r>
              <a:rPr lang="en-IN" sz="1800"/>
              <a:t>java -jar selenium-server-standalone-{VERSION}.jar port.</a:t>
            </a:r>
          </a:p>
          <a:p>
            <a:pPr marL="0" indent="0">
              <a:buNone/>
            </a:pPr>
            <a:endParaRPr lang="en-US" sz="1800"/>
          </a:p>
          <a:p>
            <a:pPr marL="0" indent="0">
              <a:buNone/>
            </a:pPr>
            <a:r>
              <a:rPr lang="en-IN" sz="1800"/>
              <a:t>The selenium-server keeps in-memory logs for each on-going session, which are cleared when </a:t>
            </a:r>
            <a:r>
              <a:rPr lang="en-IN" sz="1800" err="1"/>
              <a:t>Selenium#stop</a:t>
            </a:r>
            <a:r>
              <a:rPr lang="en-IN" sz="1800"/>
              <a:t>() or </a:t>
            </a:r>
            <a:r>
              <a:rPr lang="en-IN" sz="1800" err="1"/>
              <a:t>WebDriver#quit</a:t>
            </a:r>
            <a:r>
              <a:rPr lang="en-IN" sz="1800"/>
              <a:t> is called. If you forget to terminate these sessions your server may leak memory.</a:t>
            </a:r>
          </a:p>
          <a:p>
            <a:pPr marL="0" indent="0">
              <a:buNone/>
            </a:pPr>
            <a:endParaRPr lang="en-IN" sz="1800"/>
          </a:p>
          <a:p>
            <a:pPr marL="0" indent="0">
              <a:buNone/>
            </a:pPr>
            <a:endParaRPr lang="en-IN" sz="1800"/>
          </a:p>
          <a:p>
            <a:pPr marL="0" indent="0">
              <a:buNone/>
            </a:pPr>
            <a:endParaRPr lang="en-US" sz="1800"/>
          </a:p>
        </p:txBody>
      </p:sp>
    </p:spTree>
    <p:extLst>
      <p:ext uri="{BB962C8B-B14F-4D97-AF65-F5344CB8AC3E}">
        <p14:creationId xmlns:p14="http://schemas.microsoft.com/office/powerpoint/2010/main" val="36398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1.3 Selenium Server</a:t>
            </a:r>
          </a:p>
        </p:txBody>
      </p:sp>
      <p:sp>
        <p:nvSpPr>
          <p:cNvPr id="3" name="Content Placeholder 2"/>
          <p:cNvSpPr>
            <a:spLocks noGrp="1"/>
          </p:cNvSpPr>
          <p:nvPr>
            <p:ph idx="1"/>
          </p:nvPr>
        </p:nvSpPr>
        <p:spPr/>
        <p:txBody>
          <a:bodyPr>
            <a:normAutofit/>
          </a:bodyPr>
          <a:lstStyle/>
          <a:p>
            <a:endParaRPr lang="en-US" sz="1800"/>
          </a:p>
          <a:p>
            <a:endParaRPr lang="en-US" sz="1800"/>
          </a:p>
        </p:txBody>
      </p:sp>
      <p:sp>
        <p:nvSpPr>
          <p:cNvPr id="4" name="Content Placeholder 2"/>
          <p:cNvSpPr txBox="1">
            <a:spLocks/>
          </p:cNvSpPr>
          <p:nvPr/>
        </p:nvSpPr>
        <p:spPr>
          <a:xfrm>
            <a:off x="338667" y="653904"/>
            <a:ext cx="8229600" cy="5148260"/>
          </a:xfrm>
          <a:prstGeom prst="rect">
            <a:avLst/>
          </a:prstGeom>
        </p:spPr>
        <p:txBody>
          <a:bodyPr lIns="45720" tIns="45720" rIns="45720" bIns="45720" anchor="t" anchorCtr="0">
            <a:normAutofit/>
          </a:bodyPr>
          <a:lstStyle>
            <a:lvl1pPr marL="231775" indent="-231775" algn="l" defTabSz="457200" rtl="0" eaLnBrk="1" latinLnBrk="0" hangingPunct="1">
              <a:spcBef>
                <a:spcPts val="600"/>
              </a:spcBef>
              <a:buClr>
                <a:srgbClr val="00B0F0"/>
              </a:buClr>
              <a:buFont typeface="Wingdings" pitchFamily="2" charset="2"/>
              <a:buChar char="§"/>
              <a:defRPr kumimoji="0" lang="en-US" sz="2400" b="0" i="0" u="none" strike="noStrike" kern="1200" cap="none" spc="0" normalizeH="0" baseline="0" noProof="0">
                <a:ln>
                  <a:noFill/>
                </a:ln>
                <a:solidFill>
                  <a:schemeClr val="accent6">
                    <a:lumMod val="50000"/>
                  </a:schemeClr>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a:ln>
                  <a:noFill/>
                </a:ln>
                <a:solidFill>
                  <a:schemeClr val="accent6">
                    <a:lumMod val="50000"/>
                  </a:schemeClr>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400" b="0" i="0" u="none" strike="noStrike" kern="1200" cap="none" spc="0" normalizeH="0" baseline="0" noProof="0">
                <a:ln>
                  <a:noFill/>
                </a:ln>
                <a:solidFill>
                  <a:schemeClr val="accent6">
                    <a:lumMod val="50000"/>
                  </a:schemeClr>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a:ln>
                  <a:noFill/>
                </a:ln>
                <a:solidFill>
                  <a:schemeClr val="accent6">
                    <a:lumMod val="50000"/>
                  </a:schemeClr>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a:ln>
                  <a:noFill/>
                </a:ln>
                <a:solidFill>
                  <a:schemeClr val="accent6">
                    <a:lumMod val="50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a:p>
          <a:p>
            <a:pPr marL="0" indent="0">
              <a:buNone/>
            </a:pPr>
            <a:endParaRPr lang="en-US" sz="1800"/>
          </a:p>
          <a:p>
            <a:r>
              <a:rPr lang="en-US" sz="1800"/>
              <a:t>Selenium Server replaces Selenium Remote Control. It can be used when tests and browser run on different machines. For example, you need to execute tests on a different version of browser installed on another machine.</a:t>
            </a:r>
          </a:p>
          <a:p>
            <a:pPr marL="0" indent="0">
              <a:buNone/>
            </a:pPr>
            <a:endParaRPr lang="en-US" sz="1800"/>
          </a:p>
          <a:p>
            <a:r>
              <a:rPr lang="en-US" sz="1800">
                <a:solidFill>
                  <a:srgbClr val="000000"/>
                </a:solidFill>
              </a:rPr>
              <a:t>It is also used to driver </a:t>
            </a:r>
            <a:r>
              <a:rPr lang="en-US" sz="1800" err="1">
                <a:solidFill>
                  <a:srgbClr val="000000"/>
                </a:solidFill>
              </a:rPr>
              <a:t>HtmlUnitDriver</a:t>
            </a:r>
            <a:r>
              <a:rPr lang="en-US" sz="1800">
                <a:solidFill>
                  <a:srgbClr val="000000"/>
                </a:solidFill>
              </a:rPr>
              <a:t>, when not using Java bindings</a:t>
            </a:r>
          </a:p>
          <a:p>
            <a:endParaRPr lang="en-US" sz="1800"/>
          </a:p>
          <a:p>
            <a:r>
              <a:rPr lang="en-US" sz="1800"/>
              <a:t>Can be configured as grid</a:t>
            </a:r>
          </a:p>
          <a:p>
            <a:endParaRPr 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p:txBody>
          <a:bodyPr>
            <a:normAutofit/>
          </a:bodyPr>
          <a:lstStyle/>
          <a:p>
            <a:r>
              <a:rPr lang="en-US" sz="1800"/>
              <a:t>Installing:</a:t>
            </a:r>
          </a:p>
          <a:p>
            <a:pPr marL="0" indent="0">
              <a:buNone/>
            </a:pPr>
            <a:endParaRPr lang="en-US" sz="1800"/>
          </a:p>
          <a:p>
            <a:pPr marL="0" indent="0">
              <a:buNone/>
            </a:pPr>
            <a:r>
              <a:rPr lang="en-IN" sz="1800"/>
              <a:t>Copy "webdriver-all.jar" and all the associated JARs to your CLASSAPATH. This will give you the remote </a:t>
            </a:r>
            <a:r>
              <a:rPr lang="en-IN" sz="1800" err="1"/>
              <a:t>webdriver</a:t>
            </a:r>
            <a:r>
              <a:rPr lang="en-IN" sz="1800"/>
              <a:t> client.</a:t>
            </a:r>
          </a:p>
          <a:p>
            <a:pPr marL="0" indent="0">
              <a:buNone/>
            </a:pPr>
            <a:endParaRPr lang="en-US" sz="1800"/>
          </a:p>
          <a:p>
            <a:pPr marL="0" indent="0">
              <a:buNone/>
            </a:pPr>
            <a:r>
              <a:rPr lang="en-US" sz="1800" u="sng"/>
              <a:t>Pro’s:</a:t>
            </a:r>
          </a:p>
          <a:p>
            <a:r>
              <a:rPr lang="en-IN" sz="1800"/>
              <a:t>Separates where the tests are running from where the browser is.</a:t>
            </a:r>
          </a:p>
          <a:p>
            <a:r>
              <a:rPr lang="en-IN" sz="1800"/>
              <a:t>Allows tests to be run with browsers not available on the current OS (because the browser can be elsewhere)</a:t>
            </a:r>
          </a:p>
          <a:p>
            <a:pPr>
              <a:buFont typeface="Arial" charset="0"/>
              <a:buChar char="•"/>
            </a:pPr>
            <a:endParaRPr lang="en-US" sz="1800"/>
          </a:p>
        </p:txBody>
      </p:sp>
    </p:spTree>
    <p:extLst>
      <p:ext uri="{BB962C8B-B14F-4D97-AF65-F5344CB8AC3E}">
        <p14:creationId xmlns:p14="http://schemas.microsoft.com/office/powerpoint/2010/main" val="98772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p:txBody>
          <a:bodyPr>
            <a:normAutofit/>
          </a:bodyPr>
          <a:lstStyle/>
          <a:p>
            <a:pPr marL="0" indent="0">
              <a:buNone/>
            </a:pPr>
            <a:r>
              <a:rPr lang="en-US" sz="1800" u="sng"/>
              <a:t>Cons:</a:t>
            </a:r>
          </a:p>
          <a:p>
            <a:endParaRPr lang="en-US" sz="1800"/>
          </a:p>
          <a:p>
            <a:r>
              <a:rPr lang="en-IN" sz="1800"/>
              <a:t>Requires an external servlet container to be running</a:t>
            </a:r>
          </a:p>
          <a:p>
            <a:r>
              <a:rPr lang="en-IN" sz="1800"/>
              <a:t>You may find problems with line endings when getting text from the remote server</a:t>
            </a:r>
          </a:p>
          <a:p>
            <a:r>
              <a:rPr lang="en-IN" sz="1800">
                <a:solidFill>
                  <a:srgbClr val="000000"/>
                </a:solidFill>
              </a:rPr>
              <a:t>Introduces extra latency to tests, particularly when exceptions are thrown.</a:t>
            </a:r>
          </a:p>
          <a:p>
            <a:pPr marL="0" indent="0">
              <a:buNone/>
            </a:pPr>
            <a:endParaRPr lang="en-IN" sz="1800"/>
          </a:p>
        </p:txBody>
      </p:sp>
    </p:spTree>
    <p:extLst>
      <p:ext uri="{BB962C8B-B14F-4D97-AF65-F5344CB8AC3E}">
        <p14:creationId xmlns:p14="http://schemas.microsoft.com/office/powerpoint/2010/main" val="3470244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5.2. Remote Web Driver Modes</a:t>
            </a:r>
            <a:endParaRPr lang="en-IN" sz="2400"/>
          </a:p>
        </p:txBody>
      </p:sp>
      <p:sp>
        <p:nvSpPr>
          <p:cNvPr id="3" name="Content Placeholder 2"/>
          <p:cNvSpPr>
            <a:spLocks noGrp="1"/>
          </p:cNvSpPr>
          <p:nvPr>
            <p:ph idx="1"/>
          </p:nvPr>
        </p:nvSpPr>
        <p:spPr>
          <a:xfrm>
            <a:off x="241539" y="1288738"/>
            <a:ext cx="8229600" cy="5148260"/>
          </a:xfrm>
        </p:spPr>
        <p:txBody>
          <a:bodyPr>
            <a:normAutofit/>
          </a:bodyPr>
          <a:lstStyle/>
          <a:p>
            <a:r>
              <a:rPr lang="en-IN" sz="1800"/>
              <a:t>The remote </a:t>
            </a:r>
            <a:r>
              <a:rPr lang="en-IN" sz="1800" err="1"/>
              <a:t>webdriver</a:t>
            </a:r>
            <a:r>
              <a:rPr lang="en-IN" sz="1800"/>
              <a:t> comes in two flavours:</a:t>
            </a:r>
          </a:p>
          <a:p>
            <a:endParaRPr lang="en-IN" sz="1800"/>
          </a:p>
          <a:p>
            <a:pPr marL="0" indent="0">
              <a:buNone/>
            </a:pPr>
            <a:r>
              <a:rPr lang="en-IN" sz="1800" b="1"/>
              <a:t>1) Client mode</a:t>
            </a:r>
            <a:r>
              <a:rPr lang="en-IN" sz="1800"/>
              <a:t>: </a:t>
            </a:r>
          </a:p>
          <a:p>
            <a:pPr marL="0" indent="0">
              <a:buNone/>
            </a:pPr>
            <a:r>
              <a:rPr lang="en-IN" sz="1800"/>
              <a:t>where the language bindings connect to the remote instance. This is the way that Firefox driver, Opera driver and remote </a:t>
            </a:r>
            <a:r>
              <a:rPr lang="en-IN" sz="1800" err="1"/>
              <a:t>Webdriver</a:t>
            </a:r>
            <a:r>
              <a:rPr lang="en-IN" sz="1800"/>
              <a:t> client normally work.</a:t>
            </a:r>
          </a:p>
          <a:p>
            <a:pPr marL="0" indent="0">
              <a:buNone/>
            </a:pPr>
            <a:endParaRPr lang="en-IN" sz="1800"/>
          </a:p>
          <a:p>
            <a:pPr marL="0" indent="0">
              <a:buNone/>
            </a:pPr>
            <a:r>
              <a:rPr lang="en-IN" sz="1800" b="1"/>
              <a:t>2) Server mode</a:t>
            </a:r>
            <a:r>
              <a:rPr lang="en-IN" sz="1800"/>
              <a:t>: </a:t>
            </a:r>
          </a:p>
          <a:p>
            <a:pPr marL="0" indent="0">
              <a:buNone/>
            </a:pPr>
            <a:r>
              <a:rPr lang="en-IN" sz="1800"/>
              <a:t>where the language bindings are responsible for setting up the server, which the driver running in the browser can connect to. The Chrome driver works in this way.</a:t>
            </a:r>
          </a:p>
          <a:p>
            <a:endParaRPr lang="en-IN" sz="1800"/>
          </a:p>
        </p:txBody>
      </p:sp>
    </p:spTree>
    <p:extLst>
      <p:ext uri="{BB962C8B-B14F-4D97-AF65-F5344CB8AC3E}">
        <p14:creationId xmlns:p14="http://schemas.microsoft.com/office/powerpoint/2010/main" val="756229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6.TestNG framework</a:t>
            </a:r>
            <a:endParaRPr lang="en-IN" sz="2800"/>
          </a:p>
        </p:txBody>
      </p:sp>
    </p:spTree>
    <p:extLst>
      <p:ext uri="{BB962C8B-B14F-4D97-AF65-F5344CB8AC3E}">
        <p14:creationId xmlns:p14="http://schemas.microsoft.com/office/powerpoint/2010/main" val="2205842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6.1. Introduction</a:t>
            </a:r>
            <a:endParaRPr lang="en-IN" sz="2400"/>
          </a:p>
        </p:txBody>
      </p:sp>
      <p:sp>
        <p:nvSpPr>
          <p:cNvPr id="3" name="Content Placeholder 2"/>
          <p:cNvSpPr>
            <a:spLocks noGrp="1"/>
          </p:cNvSpPr>
          <p:nvPr>
            <p:ph idx="1"/>
          </p:nvPr>
        </p:nvSpPr>
        <p:spPr/>
        <p:txBody>
          <a:bodyPr>
            <a:normAutofit/>
          </a:bodyPr>
          <a:lstStyle/>
          <a:p>
            <a:r>
              <a:rPr lang="en-IN" sz="1800"/>
              <a:t>TestNG is a testing framework designed to simplify a broad range of testing needs, from unit testing to integration testing. Writing a test is typically a three-step process:</a:t>
            </a:r>
          </a:p>
          <a:p>
            <a:pPr marL="0" indent="0">
              <a:buNone/>
            </a:pPr>
            <a:endParaRPr lang="en-IN" sz="1800"/>
          </a:p>
          <a:p>
            <a:pPr marL="0" indent="0">
              <a:buNone/>
            </a:pPr>
            <a:r>
              <a:rPr lang="en-IN" sz="1800"/>
              <a:t>1) Write the business logic of your test and insert TestNG   	annotations in your code.</a:t>
            </a:r>
          </a:p>
          <a:p>
            <a:pPr marL="0" indent="0">
              <a:buNone/>
            </a:pPr>
            <a:r>
              <a:rPr lang="en-IN" sz="1800"/>
              <a:t>2) Add the information about your test (e.g. the class name, 	the groups you wish to run, etc...) in a testng.xml file or 	in build.xml.</a:t>
            </a:r>
          </a:p>
          <a:p>
            <a:pPr marL="0" indent="0">
              <a:buNone/>
            </a:pPr>
            <a:r>
              <a:rPr lang="en-IN" sz="1800"/>
              <a:t>3) Run TestNG.</a:t>
            </a:r>
          </a:p>
          <a:p>
            <a:endParaRPr lang="en-IN" sz="1800"/>
          </a:p>
        </p:txBody>
      </p:sp>
    </p:spTree>
    <p:extLst>
      <p:ext uri="{BB962C8B-B14F-4D97-AF65-F5344CB8AC3E}">
        <p14:creationId xmlns:p14="http://schemas.microsoft.com/office/powerpoint/2010/main" val="963421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a:xfrm>
            <a:off x="457200" y="1554420"/>
            <a:ext cx="8229600" cy="5148260"/>
          </a:xfrm>
        </p:spPr>
        <p:txBody>
          <a:bodyPr>
            <a:normAutofit/>
          </a:bodyPr>
          <a:lstStyle/>
          <a:p>
            <a:r>
              <a:rPr lang="en-US" sz="1800"/>
              <a:t>Some of the basic concepts are:</a:t>
            </a:r>
          </a:p>
          <a:p>
            <a:pPr marL="0" indent="0">
              <a:buNone/>
            </a:pPr>
            <a:endParaRPr lang="en-US" sz="1800"/>
          </a:p>
          <a:p>
            <a:pPr marL="457200" indent="-457200">
              <a:buAutoNum type="arabicParenR"/>
            </a:pPr>
            <a:r>
              <a:rPr lang="en-IN" sz="1800"/>
              <a:t>A suite is represented by one XML file. It can contain one or more tests and is defined by the &lt;suite&gt; tag.</a:t>
            </a:r>
          </a:p>
          <a:p>
            <a:pPr marL="457200" indent="-457200">
              <a:buFont typeface="Wingdings" pitchFamily="2" charset="2"/>
              <a:buAutoNum type="arabicParenR"/>
            </a:pPr>
            <a:r>
              <a:rPr lang="en-IN" sz="1800"/>
              <a:t>A test is represented by &lt;test&gt; and can contain one or more TestNG classes.</a:t>
            </a:r>
          </a:p>
          <a:p>
            <a:pPr marL="457200" indent="-457200">
              <a:buFont typeface="Wingdings" pitchFamily="2" charset="2"/>
              <a:buAutoNum type="arabicParenR"/>
            </a:pPr>
            <a:r>
              <a:rPr lang="en-IN" sz="1800"/>
              <a:t>A TestNG class is a Java class that contains at least one TestNG annotation. It is represented by the &lt;class&gt; tag and can contain one or more test methods.</a:t>
            </a:r>
          </a:p>
          <a:p>
            <a:pPr marL="457200" indent="-457200">
              <a:buFont typeface="Wingdings" pitchFamily="2" charset="2"/>
              <a:buAutoNum type="arabicParenR"/>
            </a:pPr>
            <a:r>
              <a:rPr lang="en-IN" sz="1800"/>
              <a:t>A test method is a Java method annotated by @Test in your source.</a:t>
            </a:r>
          </a:p>
          <a:p>
            <a:pPr marL="457200" indent="-457200">
              <a:buFont typeface="Wingdings" pitchFamily="2" charset="2"/>
              <a:buAutoNum type="arabicParenR"/>
            </a:pPr>
            <a:endParaRPr lang="en-IN" sz="1800"/>
          </a:p>
          <a:p>
            <a:pPr marL="457200" indent="-457200">
              <a:buFont typeface="Wingdings" pitchFamily="2" charset="2"/>
              <a:buAutoNum type="arabicParenR"/>
            </a:pPr>
            <a:endParaRPr lang="en-IN" sz="1800"/>
          </a:p>
          <a:p>
            <a:pPr marL="457200" indent="-457200">
              <a:buAutoNum type="arabicParenR"/>
            </a:pPr>
            <a:endParaRPr lang="en-IN" sz="1800"/>
          </a:p>
          <a:p>
            <a:pPr marL="457200" indent="-457200">
              <a:buAutoNum type="arabicParenR"/>
            </a:pPr>
            <a:endParaRPr lang="en-IN" sz="1800"/>
          </a:p>
          <a:p>
            <a:pPr marL="0" indent="0">
              <a:buNone/>
            </a:pPr>
            <a:endParaRPr lang="en-US" sz="1800"/>
          </a:p>
        </p:txBody>
      </p:sp>
    </p:spTree>
    <p:extLst>
      <p:ext uri="{BB962C8B-B14F-4D97-AF65-F5344CB8AC3E}">
        <p14:creationId xmlns:p14="http://schemas.microsoft.com/office/powerpoint/2010/main" val="3742298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6.2. Why TestNG?</a:t>
            </a:r>
          </a:p>
        </p:txBody>
      </p:sp>
      <p:sp>
        <p:nvSpPr>
          <p:cNvPr id="3" name="Content Placeholder 2"/>
          <p:cNvSpPr>
            <a:spLocks noGrp="1"/>
          </p:cNvSpPr>
          <p:nvPr>
            <p:ph idx="1"/>
          </p:nvPr>
        </p:nvSpPr>
        <p:spPr/>
        <p:txBody>
          <a:bodyPr>
            <a:normAutofit/>
          </a:bodyPr>
          <a:lstStyle/>
          <a:p>
            <a:r>
              <a:rPr lang="en-US" sz="1800" b="1"/>
              <a:t>TestNG handles dependency between test cases.</a:t>
            </a:r>
          </a:p>
          <a:p>
            <a:pPr>
              <a:buNone/>
            </a:pPr>
            <a:r>
              <a:rPr lang="en-US" sz="1800" b="1"/>
              <a:t>	</a:t>
            </a:r>
            <a:r>
              <a:rPr lang="en-US" sz="1800"/>
              <a:t> If one test case failure causes the failure of a group of test cases it skips that group and executes the rest of the test suite. The group that has dependency on the failed test cases is reported as skipped NOT failed.</a:t>
            </a:r>
          </a:p>
          <a:p>
            <a:pPr>
              <a:buNone/>
            </a:pPr>
            <a:endParaRPr lang="en-US" sz="1800"/>
          </a:p>
          <a:p>
            <a:r>
              <a:rPr lang="en-US" sz="1800"/>
              <a:t>In TestNG groups can be defined. Groups are specific subsets of the test suite. </a:t>
            </a:r>
            <a:r>
              <a:rPr lang="en-US" sz="1800" b="1"/>
              <a:t>We can choose to run only specific subset of the test suite say database related test cases instead of running the entire test suite.	</a:t>
            </a:r>
          </a:p>
          <a:p>
            <a:pPr>
              <a:buNone/>
            </a:pPr>
            <a:endParaRPr lang="en-US" sz="1800" b="1"/>
          </a:p>
          <a:p>
            <a:r>
              <a:rPr lang="en-US" sz="1800" b="1"/>
              <a:t>TestNG supports parameterization for objects</a:t>
            </a:r>
          </a:p>
          <a:p>
            <a:pPr>
              <a:buNone/>
            </a:pPr>
            <a:endParaRPr lang="en-US" sz="1800"/>
          </a:p>
        </p:txBody>
      </p:sp>
    </p:spTree>
    <p:extLst>
      <p:ext uri="{BB962C8B-B14F-4D97-AF65-F5344CB8AC3E}">
        <p14:creationId xmlns:p14="http://schemas.microsoft.com/office/powerpoint/2010/main" val="2855352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7.TestNG annotations</a:t>
            </a:r>
            <a:endParaRPr lang="en-IN" sz="2800"/>
          </a:p>
        </p:txBody>
      </p:sp>
    </p:spTree>
    <p:extLst>
      <p:ext uri="{BB962C8B-B14F-4D97-AF65-F5344CB8AC3E}">
        <p14:creationId xmlns:p14="http://schemas.microsoft.com/office/powerpoint/2010/main" val="185963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solidFill>
                  <a:srgbClr val="000000"/>
                </a:solidFill>
              </a:rPr>
              <a:t>7.1. Annotations in TestN</a:t>
            </a:r>
            <a:r>
              <a:rPr lang="en-US" sz="2400"/>
              <a:t>G</a:t>
            </a:r>
            <a:endParaRPr lang="en-IN" sz="2400"/>
          </a:p>
        </p:txBody>
      </p:sp>
      <p:sp>
        <p:nvSpPr>
          <p:cNvPr id="3" name="Content Placeholder 2"/>
          <p:cNvSpPr>
            <a:spLocks noGrp="1"/>
          </p:cNvSpPr>
          <p:nvPr>
            <p:ph idx="1"/>
          </p:nvPr>
        </p:nvSpPr>
        <p:spPr/>
        <p:txBody>
          <a:bodyPr>
            <a:normAutofit/>
          </a:bodyPr>
          <a:lstStyle/>
          <a:p>
            <a:r>
              <a:rPr lang="en-IN" sz="1800" b="1"/>
              <a:t>@</a:t>
            </a:r>
            <a:r>
              <a:rPr lang="en-IN" sz="1800" b="1" err="1"/>
              <a:t>BeforeSuite</a:t>
            </a:r>
            <a:r>
              <a:rPr lang="en-IN" sz="1800" b="1"/>
              <a:t>: </a:t>
            </a:r>
            <a:r>
              <a:rPr lang="en-IN" sz="1800"/>
              <a:t>The annotated method will be run before all tests in this suite have run. </a:t>
            </a:r>
          </a:p>
          <a:p>
            <a:endParaRPr lang="en-IN" sz="1800"/>
          </a:p>
          <a:p>
            <a:r>
              <a:rPr lang="en-IN" sz="1800" b="1"/>
              <a:t>@</a:t>
            </a:r>
            <a:r>
              <a:rPr lang="en-IN" sz="1800" b="1" err="1"/>
              <a:t>AfterSuite</a:t>
            </a:r>
            <a:r>
              <a:rPr lang="en-IN" sz="1800" b="1"/>
              <a:t>: </a:t>
            </a:r>
            <a:r>
              <a:rPr lang="en-IN" sz="1800"/>
              <a:t>The annotated method will be run after all tests in this suite have run. </a:t>
            </a:r>
          </a:p>
          <a:p>
            <a:endParaRPr lang="en-IN" sz="1800"/>
          </a:p>
          <a:p>
            <a:r>
              <a:rPr lang="en-IN" sz="1800" b="1"/>
              <a:t>@</a:t>
            </a:r>
            <a:r>
              <a:rPr lang="en-IN" sz="1800" b="1" err="1"/>
              <a:t>BeforeTest</a:t>
            </a:r>
            <a:r>
              <a:rPr lang="en-IN" sz="1800"/>
              <a:t>: The annotated method will be run before any test method belonging to the classes inside the &lt;test&gt; tag is run. </a:t>
            </a:r>
          </a:p>
          <a:p>
            <a:pPr marL="0" indent="0">
              <a:buNone/>
            </a:pPr>
            <a:endParaRPr lang="en-IN" sz="1800"/>
          </a:p>
          <a:p>
            <a:r>
              <a:rPr lang="en-IN" sz="1800" b="1"/>
              <a:t>@</a:t>
            </a:r>
            <a:r>
              <a:rPr lang="en-IN" sz="1800" b="1" err="1"/>
              <a:t>AfterTest</a:t>
            </a:r>
            <a:r>
              <a:rPr lang="en-IN" sz="1800"/>
              <a:t>: The annotated method will be run after all the test methods belonging to the classes inside the &lt;test&gt; tag have run. </a:t>
            </a:r>
          </a:p>
        </p:txBody>
      </p:sp>
    </p:spTree>
    <p:extLst>
      <p:ext uri="{BB962C8B-B14F-4D97-AF65-F5344CB8AC3E}">
        <p14:creationId xmlns:p14="http://schemas.microsoft.com/office/powerpoint/2010/main" val="1994954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err="1">
                <a:solidFill>
                  <a:srgbClr val="000000"/>
                </a:solidFill>
              </a:rPr>
              <a:t>Contd</a:t>
            </a:r>
            <a:r>
              <a:rPr lang="en-US" sz="2400">
                <a:solidFill>
                  <a:srgbClr val="000000"/>
                </a:solidFill>
              </a:rPr>
              <a:t>…</a:t>
            </a:r>
            <a:endParaRPr lang="en-IN" sz="2400">
              <a:solidFill>
                <a:srgbClr val="FF0000"/>
              </a:solidFill>
            </a:endParaRPr>
          </a:p>
        </p:txBody>
      </p:sp>
      <p:sp>
        <p:nvSpPr>
          <p:cNvPr id="3" name="Content Placeholder 2"/>
          <p:cNvSpPr>
            <a:spLocks noGrp="1"/>
          </p:cNvSpPr>
          <p:nvPr>
            <p:ph idx="1"/>
          </p:nvPr>
        </p:nvSpPr>
        <p:spPr/>
        <p:txBody>
          <a:bodyPr>
            <a:normAutofit/>
          </a:bodyPr>
          <a:lstStyle/>
          <a:p>
            <a:r>
              <a:rPr lang="en-IN" sz="1800" b="1"/>
              <a:t>@</a:t>
            </a:r>
            <a:r>
              <a:rPr lang="en-IN" sz="1800" b="1" err="1"/>
              <a:t>BeforeGroups</a:t>
            </a:r>
            <a:r>
              <a:rPr lang="en-IN" sz="1800"/>
              <a:t>: The list of groups that this configuration method will run before. This method is guaranteed to run shortly before the first test method that belongs to any of these groups is invoked. </a:t>
            </a:r>
          </a:p>
          <a:p>
            <a:pPr marL="0" indent="0">
              <a:buNone/>
            </a:pPr>
            <a:endParaRPr lang="en-IN" sz="1800"/>
          </a:p>
          <a:p>
            <a:r>
              <a:rPr lang="en-IN" sz="1800" b="1"/>
              <a:t>@</a:t>
            </a:r>
            <a:r>
              <a:rPr lang="en-IN" sz="1800" b="1" err="1"/>
              <a:t>AfterGroups</a:t>
            </a:r>
            <a:r>
              <a:rPr lang="en-IN" sz="1800"/>
              <a:t>: The list of groups that this configuration method will run after. This method is guaranteed to run shortly after the last test method that belongs to any of these groups is invoked.</a:t>
            </a:r>
          </a:p>
          <a:p>
            <a:pPr marL="0" indent="0">
              <a:buNone/>
            </a:pPr>
            <a:endParaRPr lang="en-IN" sz="1800"/>
          </a:p>
          <a:p>
            <a:r>
              <a:rPr lang="en-IN" sz="1800" b="1"/>
              <a:t>@</a:t>
            </a:r>
            <a:r>
              <a:rPr lang="en-IN" sz="1800" b="1" err="1"/>
              <a:t>BeforeClass</a:t>
            </a:r>
            <a:r>
              <a:rPr lang="en-IN" sz="1800"/>
              <a:t>: The annotated method will be run before the first test method in the current class is invoked. </a:t>
            </a:r>
            <a:br>
              <a:rPr lang="en-IN" sz="1800"/>
            </a:br>
            <a:endParaRPr lang="en-IN" sz="1800"/>
          </a:p>
        </p:txBody>
      </p:sp>
    </p:spTree>
    <p:extLst>
      <p:ext uri="{BB962C8B-B14F-4D97-AF65-F5344CB8AC3E}">
        <p14:creationId xmlns:p14="http://schemas.microsoft.com/office/powerpoint/2010/main" val="63671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1.4. Advantages of Webdriver over Selenium RC</a:t>
            </a:r>
          </a:p>
        </p:txBody>
      </p:sp>
      <p:sp>
        <p:nvSpPr>
          <p:cNvPr id="3" name="Content Placeholder 2"/>
          <p:cNvSpPr>
            <a:spLocks noGrp="1"/>
          </p:cNvSpPr>
          <p:nvPr>
            <p:ph idx="1"/>
          </p:nvPr>
        </p:nvSpPr>
        <p:spPr/>
        <p:txBody>
          <a:bodyPr>
            <a:normAutofit/>
          </a:bodyPr>
          <a:lstStyle/>
          <a:p>
            <a:r>
              <a:rPr lang="en-US" sz="1800" err="1"/>
              <a:t>Webdriver</a:t>
            </a:r>
            <a:r>
              <a:rPr lang="en-US" sz="1800"/>
              <a:t> APIs are object oriented and offer better usage</a:t>
            </a:r>
          </a:p>
          <a:p>
            <a:endParaRPr lang="en-US" sz="1800"/>
          </a:p>
          <a:p>
            <a:r>
              <a:rPr lang="en-US" sz="2000" b="1" err="1">
                <a:solidFill>
                  <a:srgbClr val="000000"/>
                </a:solidFill>
              </a:rPr>
              <a:t>Webdriver</a:t>
            </a:r>
            <a:r>
              <a:rPr lang="en-US" sz="2000" b="1">
                <a:solidFill>
                  <a:srgbClr val="000000"/>
                </a:solidFill>
              </a:rPr>
              <a:t> controls browsers natively from browser level</a:t>
            </a:r>
          </a:p>
          <a:p>
            <a:pPr marL="0" indent="0">
              <a:buNone/>
            </a:pPr>
            <a:endParaRPr lang="en-US" sz="1800">
              <a:solidFill>
                <a:srgbClr val="000000"/>
              </a:solidFill>
            </a:endParaRPr>
          </a:p>
          <a:p>
            <a:r>
              <a:rPr lang="en-US" sz="1800"/>
              <a:t>Unlike RC you don't have to start a server in </a:t>
            </a:r>
            <a:r>
              <a:rPr lang="en-US" sz="1800" err="1"/>
              <a:t>webdriver</a:t>
            </a:r>
            <a:r>
              <a:rPr lang="en-US" sz="1800"/>
              <a:t>.</a:t>
            </a:r>
          </a:p>
          <a:p>
            <a:endParaRPr lang="en-US" sz="1800"/>
          </a:p>
          <a:p>
            <a:r>
              <a:rPr lang="en-US" sz="1800"/>
              <a:t>Executions are faster in </a:t>
            </a:r>
            <a:r>
              <a:rPr lang="en-US" sz="1800" err="1"/>
              <a:t>Webdriver</a:t>
            </a:r>
          </a:p>
          <a:p>
            <a:endParaRPr lang="en-US" sz="1800"/>
          </a:p>
          <a:p>
            <a:r>
              <a:rPr lang="en-US" sz="1800"/>
              <a:t>Interactions with web elements are more realistic. For example, </a:t>
            </a:r>
            <a:r>
              <a:rPr lang="en-US" sz="1800" err="1"/>
              <a:t>Webdriver</a:t>
            </a:r>
            <a:r>
              <a:rPr lang="en-US" sz="1800"/>
              <a:t> does not allow editing text in a disabled text field</a:t>
            </a:r>
          </a:p>
          <a:p>
            <a:endParaRPr lang="en-US" sz="1800"/>
          </a:p>
          <a:p>
            <a:r>
              <a:rPr lang="en-US" sz="1800"/>
              <a:t>You can find coordinates of any object using </a:t>
            </a:r>
            <a:r>
              <a:rPr lang="en-US" sz="1800" err="1"/>
              <a:t>Webdriver</a:t>
            </a:r>
          </a:p>
          <a:p>
            <a:endParaRPr lang="en-US" sz="1800"/>
          </a:p>
          <a:p>
            <a:endParaRPr lang="en-US"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098"/>
            <a:ext cx="8229600" cy="400110"/>
          </a:xfrm>
        </p:spPr>
        <p:txBody>
          <a:bodyPr/>
          <a:lstStyle/>
          <a:p>
            <a:r>
              <a:rPr lang="en-US" sz="2000" err="1">
                <a:solidFill>
                  <a:srgbClr val="000000"/>
                </a:solidFill>
              </a:rPr>
              <a:t>Contd</a:t>
            </a:r>
            <a:r>
              <a:rPr lang="en-US" sz="2000"/>
              <a:t>…</a:t>
            </a:r>
            <a:endParaRPr lang="en-IN" sz="2000"/>
          </a:p>
        </p:txBody>
      </p:sp>
      <p:sp>
        <p:nvSpPr>
          <p:cNvPr id="3" name="Content Placeholder 2"/>
          <p:cNvSpPr>
            <a:spLocks noGrp="1"/>
          </p:cNvSpPr>
          <p:nvPr>
            <p:ph idx="1"/>
          </p:nvPr>
        </p:nvSpPr>
        <p:spPr/>
        <p:txBody>
          <a:bodyPr>
            <a:normAutofit/>
          </a:bodyPr>
          <a:lstStyle/>
          <a:p>
            <a:r>
              <a:rPr lang="en-IN" sz="1800" b="1"/>
              <a:t>@</a:t>
            </a:r>
            <a:r>
              <a:rPr lang="en-IN" sz="1800" b="1" err="1"/>
              <a:t>AfterClass</a:t>
            </a:r>
            <a:r>
              <a:rPr lang="en-IN" sz="1800"/>
              <a:t>: The annotated method will be run after all the test methods in the current class have been run. </a:t>
            </a:r>
          </a:p>
          <a:p>
            <a:pPr marL="0" indent="0">
              <a:buNone/>
            </a:pPr>
            <a:endParaRPr lang="en-IN" sz="1800"/>
          </a:p>
          <a:p>
            <a:r>
              <a:rPr lang="en-IN" sz="1800" b="1"/>
              <a:t>@</a:t>
            </a:r>
            <a:r>
              <a:rPr lang="en-IN" sz="1800" b="1" err="1"/>
              <a:t>BeforeMethod</a:t>
            </a:r>
            <a:r>
              <a:rPr lang="en-IN" sz="1800"/>
              <a:t>: The annotated method will be run before each test method. </a:t>
            </a:r>
          </a:p>
          <a:p>
            <a:pPr marL="0" indent="0">
              <a:buNone/>
            </a:pPr>
            <a:endParaRPr lang="en-IN" sz="1800"/>
          </a:p>
          <a:p>
            <a:r>
              <a:rPr lang="en-IN" sz="1800" b="1"/>
              <a:t>@</a:t>
            </a:r>
            <a:r>
              <a:rPr lang="en-IN" sz="1800" b="1" err="1"/>
              <a:t>AfterMethod</a:t>
            </a:r>
            <a:r>
              <a:rPr lang="en-IN" sz="1800"/>
              <a:t>: The annotated method will be run after each test method.</a:t>
            </a:r>
          </a:p>
        </p:txBody>
      </p:sp>
    </p:spTree>
    <p:extLst>
      <p:ext uri="{BB962C8B-B14F-4D97-AF65-F5344CB8AC3E}">
        <p14:creationId xmlns:p14="http://schemas.microsoft.com/office/powerpoint/2010/main" val="3836224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7.2. Attributes of TestNG Annotations</a:t>
            </a:r>
            <a:endParaRPr lang="en-IN" sz="2400"/>
          </a:p>
        </p:txBody>
      </p:sp>
      <p:sp>
        <p:nvSpPr>
          <p:cNvPr id="5" name="Content Placeholder 4"/>
          <p:cNvSpPr>
            <a:spLocks noGrp="1"/>
          </p:cNvSpPr>
          <p:nvPr>
            <p:ph idx="1"/>
          </p:nvPr>
        </p:nvSpPr>
        <p:spPr/>
        <p:txBody>
          <a:bodyPr>
            <a:noAutofit/>
          </a:bodyPr>
          <a:lstStyle/>
          <a:p>
            <a:r>
              <a:rPr lang="en-US" sz="1800" b="1" err="1"/>
              <a:t>a</a:t>
            </a:r>
            <a:r>
              <a:rPr lang="en-US" sz="1800" b="1" err="1">
                <a:solidFill>
                  <a:srgbClr val="000000"/>
                </a:solidFill>
              </a:rPr>
              <a:t>lwaysrun</a:t>
            </a:r>
            <a:r>
              <a:rPr lang="en-US" sz="1800" b="1">
                <a:solidFill>
                  <a:srgbClr val="000000"/>
                </a:solidFill>
              </a:rPr>
              <a:t>:</a:t>
            </a:r>
          </a:p>
          <a:p>
            <a:endParaRPr lang="en-US" sz="1800" b="1"/>
          </a:p>
          <a:p>
            <a:pPr marL="0" indent="0">
              <a:buNone/>
            </a:pPr>
            <a:r>
              <a:rPr lang="en-IN" sz="1800"/>
              <a:t>For before methods (</a:t>
            </a:r>
            <a:r>
              <a:rPr lang="en-IN" sz="1800" err="1"/>
              <a:t>beforeSuite</a:t>
            </a:r>
            <a:r>
              <a:rPr lang="en-IN" sz="1800"/>
              <a:t>, </a:t>
            </a:r>
            <a:r>
              <a:rPr lang="en-IN" sz="1800" err="1"/>
              <a:t>beforeTest</a:t>
            </a:r>
            <a:r>
              <a:rPr lang="en-IN" sz="1800"/>
              <a:t>, </a:t>
            </a:r>
            <a:r>
              <a:rPr lang="en-IN" sz="1800" err="1"/>
              <a:t>beforeTestClass</a:t>
            </a:r>
            <a:r>
              <a:rPr lang="en-IN" sz="1800"/>
              <a:t> and </a:t>
            </a:r>
            <a:r>
              <a:rPr lang="en-IN" sz="1800" err="1"/>
              <a:t>beforeTestMethod</a:t>
            </a:r>
            <a:r>
              <a:rPr lang="en-IN" sz="1800"/>
              <a:t>, but not </a:t>
            </a:r>
            <a:r>
              <a:rPr lang="en-IN" sz="1800" err="1"/>
              <a:t>beforeGroups</a:t>
            </a:r>
            <a:r>
              <a:rPr lang="en-IN" sz="1800"/>
              <a:t>): If set to true, this configuration method will be run regardless of what groups it belongs to. </a:t>
            </a:r>
            <a:br>
              <a:rPr lang="en-US">
                <a:solidFill>
                  <a:schemeClr val="tx1"/>
                </a:solidFill>
                <a:latin typeface="+mn-ea"/>
                <a:cs typeface="+mn-ea"/>
              </a:rPr>
            </a:br>
            <a:r>
              <a:rPr lang="en-IN" sz="1800"/>
              <a:t>For after methods (</a:t>
            </a:r>
            <a:r>
              <a:rPr lang="en-IN" sz="1800" err="1"/>
              <a:t>afterSuite</a:t>
            </a:r>
            <a:r>
              <a:rPr lang="en-IN" sz="1800"/>
              <a:t>, </a:t>
            </a:r>
            <a:r>
              <a:rPr lang="en-IN" sz="1800" err="1"/>
              <a:t>afterClass</a:t>
            </a:r>
            <a:r>
              <a:rPr lang="en-IN" sz="1800"/>
              <a:t>, ...): If set to true, this configuration method will be run even if one or more methods invoked previously failed or was skipped.</a:t>
            </a:r>
          </a:p>
          <a:p>
            <a:pPr marL="0" indent="0">
              <a:buNone/>
            </a:pPr>
            <a:endParaRPr lang="en-US" sz="1800"/>
          </a:p>
          <a:p>
            <a:pPr>
              <a:buFont typeface="Arial" charset="0"/>
              <a:buChar char="•"/>
            </a:pPr>
            <a:r>
              <a:rPr lang="en-IN" sz="1800" b="1" err="1"/>
              <a:t>dependsOnGroups</a:t>
            </a:r>
            <a:r>
              <a:rPr lang="en-IN" sz="1800" b="1"/>
              <a:t>:</a:t>
            </a:r>
          </a:p>
          <a:p>
            <a:pPr>
              <a:buFont typeface="Arial" charset="0"/>
              <a:buChar char="•"/>
            </a:pPr>
            <a:endParaRPr lang="en-IN" sz="1800" b="1"/>
          </a:p>
          <a:p>
            <a:pPr marL="0" indent="0">
              <a:buNone/>
            </a:pPr>
            <a:r>
              <a:rPr lang="en-IN" sz="1800"/>
              <a:t>The list of groups this method depends on.</a:t>
            </a:r>
            <a:endParaRPr lang="en-IN" sz="1800" b="1"/>
          </a:p>
          <a:p>
            <a:pPr marL="0" indent="0">
              <a:buNone/>
            </a:pPr>
            <a:endParaRPr lang="en-IN" sz="1800"/>
          </a:p>
          <a:p>
            <a:pPr marL="0" indent="0">
              <a:buNone/>
            </a:pPr>
            <a:endParaRPr lang="en-IN" sz="1800"/>
          </a:p>
        </p:txBody>
      </p:sp>
    </p:spTree>
    <p:extLst>
      <p:ext uri="{BB962C8B-B14F-4D97-AF65-F5344CB8AC3E}">
        <p14:creationId xmlns:p14="http://schemas.microsoft.com/office/powerpoint/2010/main" val="3168310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a:xfrm>
            <a:off x="914400" y="1238026"/>
            <a:ext cx="8229600" cy="5148260"/>
          </a:xfrm>
        </p:spPr>
        <p:txBody>
          <a:bodyPr>
            <a:normAutofit/>
          </a:bodyPr>
          <a:lstStyle/>
          <a:p>
            <a:r>
              <a:rPr lang="en-IN" sz="1800" b="1" err="1"/>
              <a:t>dependsOnMethods</a:t>
            </a:r>
            <a:r>
              <a:rPr lang="en-IN" sz="1800" b="1"/>
              <a:t>: </a:t>
            </a:r>
          </a:p>
          <a:p>
            <a:pPr marL="0" indent="0">
              <a:buNone/>
            </a:pPr>
            <a:endParaRPr lang="en-IN" sz="1800" b="1"/>
          </a:p>
          <a:p>
            <a:pPr marL="0" indent="0">
              <a:buNone/>
            </a:pPr>
            <a:r>
              <a:rPr lang="en-IN" sz="1800"/>
              <a:t>The list of methods this method depends on.</a:t>
            </a:r>
          </a:p>
          <a:p>
            <a:pPr marL="0" indent="0">
              <a:buNone/>
            </a:pPr>
            <a:endParaRPr lang="en-IN" sz="1800"/>
          </a:p>
          <a:p>
            <a:r>
              <a:rPr lang="en-IN" sz="1800" b="1"/>
              <a:t>Enabled:</a:t>
            </a:r>
          </a:p>
          <a:p>
            <a:pPr marL="0" indent="0">
              <a:buNone/>
            </a:pPr>
            <a:endParaRPr lang="en-IN" sz="1800" b="1"/>
          </a:p>
          <a:p>
            <a:pPr marL="0" indent="0">
              <a:buNone/>
            </a:pPr>
            <a:r>
              <a:rPr lang="en-IN" sz="1800"/>
              <a:t>Whether methods on this class/method are enabled.</a:t>
            </a:r>
          </a:p>
          <a:p>
            <a:pPr marL="0" indent="0">
              <a:buNone/>
            </a:pPr>
            <a:endParaRPr lang="en-IN" sz="1800" b="1"/>
          </a:p>
          <a:p>
            <a:r>
              <a:rPr lang="en-IN" sz="1800" b="1" err="1"/>
              <a:t>inheritGroups</a:t>
            </a:r>
            <a:r>
              <a:rPr lang="en-IN" sz="1800" b="1"/>
              <a:t>:</a:t>
            </a:r>
          </a:p>
          <a:p>
            <a:pPr marL="0" indent="0">
              <a:buNone/>
            </a:pPr>
            <a:endParaRPr lang="en-IN" sz="1800" b="1"/>
          </a:p>
          <a:p>
            <a:pPr marL="0" indent="0">
              <a:buNone/>
            </a:pPr>
            <a:r>
              <a:rPr lang="en-IN" sz="1800"/>
              <a:t>If true, this method will belong to groups specified in the @Test annotation at the class level.</a:t>
            </a:r>
            <a:endParaRPr lang="en-IN" sz="1800" b="1"/>
          </a:p>
        </p:txBody>
      </p:sp>
    </p:spTree>
    <p:extLst>
      <p:ext uri="{BB962C8B-B14F-4D97-AF65-F5344CB8AC3E}">
        <p14:creationId xmlns:p14="http://schemas.microsoft.com/office/powerpoint/2010/main" val="2190405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7.3 @DataProvider Annotation</a:t>
            </a:r>
            <a:endParaRPr lang="en-IN" sz="2400"/>
          </a:p>
        </p:txBody>
      </p:sp>
      <p:sp>
        <p:nvSpPr>
          <p:cNvPr id="3" name="Content Placeholder 2"/>
          <p:cNvSpPr>
            <a:spLocks noGrp="1"/>
          </p:cNvSpPr>
          <p:nvPr>
            <p:ph idx="1"/>
          </p:nvPr>
        </p:nvSpPr>
        <p:spPr/>
        <p:txBody>
          <a:bodyPr>
            <a:normAutofit/>
          </a:bodyPr>
          <a:lstStyle/>
          <a:p>
            <a:r>
              <a:rPr lang="en-IN" sz="1800" b="1"/>
              <a:t>@</a:t>
            </a:r>
            <a:r>
              <a:rPr lang="en-IN" sz="1800" b="1" err="1"/>
              <a:t>DataProvider</a:t>
            </a:r>
          </a:p>
          <a:p>
            <a:pPr marL="0" indent="0">
              <a:buNone/>
            </a:pPr>
            <a:endParaRPr lang="en-IN" sz="1800" b="1"/>
          </a:p>
          <a:p>
            <a:pPr marL="0" indent="0">
              <a:buNone/>
            </a:pPr>
            <a:r>
              <a:rPr lang="en-IN" sz="1800"/>
              <a:t>Marks a method as supplying data for a test method.</a:t>
            </a:r>
          </a:p>
          <a:p>
            <a:pPr marL="0" indent="0">
              <a:buNone/>
            </a:pPr>
            <a:r>
              <a:rPr lang="en-IN" sz="1800"/>
              <a:t> The annotated method must return an Object[][] where each Object[] can be assigned the parameter list of the test method. </a:t>
            </a:r>
          </a:p>
          <a:p>
            <a:pPr marL="0" indent="0">
              <a:buNone/>
            </a:pPr>
            <a:r>
              <a:rPr lang="en-IN" sz="1800"/>
              <a:t>The @Test method that wants to receive data from this </a:t>
            </a:r>
            <a:r>
              <a:rPr lang="en-IN" sz="1800" err="1"/>
              <a:t>DataProvider</a:t>
            </a:r>
            <a:r>
              <a:rPr lang="en-IN" sz="1800"/>
              <a:t> needs to use a </a:t>
            </a:r>
            <a:r>
              <a:rPr lang="en-IN" sz="1800" err="1"/>
              <a:t>dataProvider</a:t>
            </a:r>
            <a:r>
              <a:rPr lang="en-IN" sz="1800"/>
              <a:t> name equals to the name of this annotation.</a:t>
            </a:r>
          </a:p>
        </p:txBody>
      </p:sp>
    </p:spTree>
    <p:extLst>
      <p:ext uri="{BB962C8B-B14F-4D97-AF65-F5344CB8AC3E}">
        <p14:creationId xmlns:p14="http://schemas.microsoft.com/office/powerpoint/2010/main" val="741826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7.3. Attributes of @DataProvider</a:t>
            </a:r>
            <a:endParaRPr lang="en-IN" sz="2400"/>
          </a:p>
        </p:txBody>
      </p:sp>
      <p:sp>
        <p:nvSpPr>
          <p:cNvPr id="3" name="Content Placeholder 2"/>
          <p:cNvSpPr>
            <a:spLocks noGrp="1"/>
          </p:cNvSpPr>
          <p:nvPr>
            <p:ph idx="1"/>
          </p:nvPr>
        </p:nvSpPr>
        <p:spPr/>
        <p:txBody>
          <a:bodyPr>
            <a:normAutofit/>
          </a:bodyPr>
          <a:lstStyle/>
          <a:p>
            <a:r>
              <a:rPr lang="en-IN" sz="1800" b="1"/>
              <a:t>Name:</a:t>
            </a:r>
          </a:p>
          <a:p>
            <a:pPr marL="0" indent="0">
              <a:buNone/>
            </a:pPr>
            <a:endParaRPr lang="en-IN" sz="1800" b="1"/>
          </a:p>
          <a:p>
            <a:pPr marL="0" indent="0">
              <a:buNone/>
            </a:pPr>
            <a:r>
              <a:rPr lang="en-IN" sz="1800"/>
              <a:t>The name of this data provider. If it's not supplied, the name of this data provider will automatically be set to the name of the method</a:t>
            </a:r>
          </a:p>
          <a:p>
            <a:pPr marL="0" indent="0">
              <a:buNone/>
            </a:pPr>
            <a:endParaRPr lang="en-IN" sz="1800" b="1"/>
          </a:p>
          <a:p>
            <a:r>
              <a:rPr lang="en-IN" sz="1800" b="1"/>
              <a:t>Parallel:</a:t>
            </a:r>
          </a:p>
          <a:p>
            <a:pPr marL="0" indent="0">
              <a:buNone/>
            </a:pPr>
            <a:r>
              <a:rPr lang="en-IN" sz="1800"/>
              <a:t>.</a:t>
            </a:r>
          </a:p>
          <a:p>
            <a:pPr marL="0" indent="0">
              <a:buNone/>
            </a:pPr>
            <a:r>
              <a:rPr lang="en-IN" sz="1800">
                <a:solidFill>
                  <a:srgbClr val="000000"/>
                </a:solidFill>
              </a:rPr>
              <a:t>If set to true, tests generated using this data provider are run in parallel. Default value is false.</a:t>
            </a:r>
          </a:p>
        </p:txBody>
      </p:sp>
    </p:spTree>
    <p:extLst>
      <p:ext uri="{BB962C8B-B14F-4D97-AF65-F5344CB8AC3E}">
        <p14:creationId xmlns:p14="http://schemas.microsoft.com/office/powerpoint/2010/main" val="4119606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Some other Annotations…</a:t>
            </a:r>
            <a:endParaRPr lang="en-IN" sz="2400"/>
          </a:p>
        </p:txBody>
      </p:sp>
      <p:sp>
        <p:nvSpPr>
          <p:cNvPr id="3" name="Content Placeholder 2"/>
          <p:cNvSpPr>
            <a:spLocks noGrp="1"/>
          </p:cNvSpPr>
          <p:nvPr>
            <p:ph idx="1"/>
          </p:nvPr>
        </p:nvSpPr>
        <p:spPr/>
        <p:txBody>
          <a:bodyPr>
            <a:normAutofit/>
          </a:bodyPr>
          <a:lstStyle/>
          <a:p>
            <a:r>
              <a:rPr lang="en-IN" sz="1800" b="1"/>
              <a:t>@Factory:</a:t>
            </a:r>
          </a:p>
          <a:p>
            <a:pPr marL="0" indent="0">
              <a:buNone/>
            </a:pPr>
            <a:r>
              <a:rPr lang="en-IN" sz="1800"/>
              <a:t>Marks a method as a factory that returns objects that will be used by TestNG as Test classes. The method must return Object[].</a:t>
            </a:r>
          </a:p>
          <a:p>
            <a:pPr marL="0" indent="0">
              <a:buNone/>
            </a:pPr>
            <a:endParaRPr lang="en-IN" sz="1800"/>
          </a:p>
          <a:p>
            <a:r>
              <a:rPr lang="en-IN" sz="1800" b="1">
                <a:solidFill>
                  <a:srgbClr val="000000"/>
                </a:solidFill>
              </a:rPr>
              <a:t>@Listeners:</a:t>
            </a:r>
          </a:p>
          <a:p>
            <a:pPr marL="0" indent="0">
              <a:buNone/>
            </a:pPr>
            <a:r>
              <a:rPr lang="en-IN" sz="1800">
                <a:solidFill>
                  <a:srgbClr val="000000"/>
                </a:solidFill>
              </a:rPr>
              <a:t>Defines listeners on a test class. It has one attribute- value.</a:t>
            </a:r>
          </a:p>
          <a:p>
            <a:pPr marL="0" indent="0">
              <a:buNone/>
            </a:pPr>
            <a:endParaRPr lang="en-IN" sz="1800"/>
          </a:p>
          <a:p>
            <a:r>
              <a:rPr lang="en-IN" sz="1800" b="1"/>
              <a:t>@Parameters:</a:t>
            </a:r>
          </a:p>
          <a:p>
            <a:pPr marL="0" indent="0">
              <a:buNone/>
            </a:pPr>
            <a:r>
              <a:rPr lang="en-IN" sz="1800"/>
              <a:t>Describes how to pass parameters to a @Test method. It has one attribute- value.</a:t>
            </a:r>
          </a:p>
          <a:p>
            <a:pPr marL="0" indent="0">
              <a:buNone/>
            </a:pPr>
            <a:endParaRPr lang="en-IN" sz="1800"/>
          </a:p>
          <a:p>
            <a:pPr marL="0" indent="0">
              <a:buNone/>
            </a:pPr>
            <a:endParaRPr lang="en-IN" sz="1800"/>
          </a:p>
        </p:txBody>
      </p:sp>
    </p:spTree>
    <p:extLst>
      <p:ext uri="{BB962C8B-B14F-4D97-AF65-F5344CB8AC3E}">
        <p14:creationId xmlns:p14="http://schemas.microsoft.com/office/powerpoint/2010/main" val="3535096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7.4. @Test Annotation and its attributes</a:t>
            </a:r>
            <a:endParaRPr lang="en-IN" sz="2400"/>
          </a:p>
        </p:txBody>
      </p:sp>
      <p:sp>
        <p:nvSpPr>
          <p:cNvPr id="3" name="Content Placeholder 2"/>
          <p:cNvSpPr>
            <a:spLocks noGrp="1"/>
          </p:cNvSpPr>
          <p:nvPr>
            <p:ph idx="1"/>
          </p:nvPr>
        </p:nvSpPr>
        <p:spPr/>
        <p:txBody>
          <a:bodyPr>
            <a:normAutofit/>
          </a:bodyPr>
          <a:lstStyle/>
          <a:p>
            <a:pPr marL="0" indent="0">
              <a:buNone/>
            </a:pPr>
            <a:r>
              <a:rPr lang="en-IN" sz="1800"/>
              <a:t>Marks a class or a method as part of the test.</a:t>
            </a:r>
          </a:p>
          <a:p>
            <a:pPr marL="0" indent="0">
              <a:buNone/>
            </a:pPr>
            <a:endParaRPr lang="en-US" sz="1800"/>
          </a:p>
          <a:p>
            <a:pPr marL="0" indent="0">
              <a:buNone/>
            </a:pPr>
            <a:r>
              <a:rPr lang="en-US" sz="1800"/>
              <a:t>The attributes are:</a:t>
            </a:r>
          </a:p>
          <a:p>
            <a:pPr marL="0" indent="0">
              <a:buNone/>
            </a:pPr>
            <a:endParaRPr lang="en-US" sz="1800"/>
          </a:p>
          <a:p>
            <a:r>
              <a:rPr lang="en-US" sz="1800"/>
              <a:t> </a:t>
            </a:r>
            <a:r>
              <a:rPr lang="en-US" sz="1800" b="1" err="1"/>
              <a:t>alwaysRun</a:t>
            </a:r>
            <a:r>
              <a:rPr lang="en-US" sz="1800" b="1"/>
              <a:t>:</a:t>
            </a:r>
          </a:p>
          <a:p>
            <a:pPr marL="0" indent="0">
              <a:buNone/>
            </a:pPr>
            <a:r>
              <a:rPr lang="en-IN" sz="1800"/>
              <a:t>If set to true, this test method will always be run even if it depends on a method that failed.</a:t>
            </a:r>
          </a:p>
          <a:p>
            <a:pPr marL="0" indent="0">
              <a:buNone/>
            </a:pPr>
            <a:endParaRPr lang="en-US" sz="1800"/>
          </a:p>
          <a:p>
            <a:r>
              <a:rPr lang="en-US" sz="1800" b="1" err="1"/>
              <a:t>dataProvider</a:t>
            </a:r>
            <a:r>
              <a:rPr lang="en-US" sz="1800" b="1"/>
              <a:t>:</a:t>
            </a:r>
          </a:p>
          <a:p>
            <a:pPr marL="0" indent="0">
              <a:buNone/>
            </a:pPr>
            <a:r>
              <a:rPr lang="en-IN" sz="1800"/>
              <a:t>The name of the data provider for this test method.</a:t>
            </a: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IN" sz="1800"/>
          </a:p>
        </p:txBody>
      </p:sp>
    </p:spTree>
    <p:extLst>
      <p:ext uri="{BB962C8B-B14F-4D97-AF65-F5344CB8AC3E}">
        <p14:creationId xmlns:p14="http://schemas.microsoft.com/office/powerpoint/2010/main" val="386235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3" y="37936"/>
            <a:ext cx="8229600" cy="523220"/>
          </a:xfrm>
        </p:spPr>
        <p:txBody>
          <a:bodyPr/>
          <a:lstStyle/>
          <a:p>
            <a:r>
              <a:rPr lang="en-US" sz="2800" err="1"/>
              <a:t>Contd</a:t>
            </a:r>
            <a:r>
              <a:rPr lang="en-US" sz="2800"/>
              <a:t>…</a:t>
            </a:r>
            <a:endParaRPr lang="en-IN" sz="2800"/>
          </a:p>
        </p:txBody>
      </p:sp>
      <p:sp>
        <p:nvSpPr>
          <p:cNvPr id="3" name="Content Placeholder 2"/>
          <p:cNvSpPr>
            <a:spLocks noGrp="1"/>
          </p:cNvSpPr>
          <p:nvPr>
            <p:ph idx="1"/>
          </p:nvPr>
        </p:nvSpPr>
        <p:spPr/>
        <p:txBody>
          <a:bodyPr>
            <a:normAutofit/>
          </a:bodyPr>
          <a:lstStyle/>
          <a:p>
            <a:r>
              <a:rPr lang="en-US" sz="1800" b="1" err="1"/>
              <a:t>dataProviderClass</a:t>
            </a:r>
            <a:r>
              <a:rPr lang="en-US" sz="1800" b="1"/>
              <a:t>:</a:t>
            </a:r>
          </a:p>
          <a:p>
            <a:pPr marL="0" indent="0">
              <a:buNone/>
            </a:pPr>
            <a:endParaRPr lang="en-US" sz="1800" b="1"/>
          </a:p>
          <a:p>
            <a:pPr marL="0" indent="0">
              <a:buNone/>
            </a:pPr>
            <a:r>
              <a:rPr lang="en-IN" sz="1800"/>
              <a:t>The class where to look for the data provider. If not specified, the data provider will be looked on the class of the current test method or one of its base classes. If this attribute is specified, the data provider method needs to be static on the specified class.</a:t>
            </a:r>
          </a:p>
          <a:p>
            <a:pPr marL="0" indent="0">
              <a:buNone/>
            </a:pPr>
            <a:endParaRPr lang="en-US" sz="1800"/>
          </a:p>
          <a:p>
            <a:r>
              <a:rPr lang="en-US" sz="1800" b="1" err="1"/>
              <a:t>dependsOnGroups</a:t>
            </a:r>
            <a:r>
              <a:rPr lang="en-US" sz="1800" b="1"/>
              <a:t>:</a:t>
            </a:r>
          </a:p>
          <a:p>
            <a:pPr marL="0" indent="0">
              <a:buNone/>
            </a:pPr>
            <a:endParaRPr lang="en-US" sz="1800" b="1"/>
          </a:p>
          <a:p>
            <a:pPr marL="0" indent="0">
              <a:buNone/>
            </a:pPr>
            <a:r>
              <a:rPr lang="en-IN" sz="1800"/>
              <a:t>The list of groups this method depends on.</a:t>
            </a:r>
            <a:endParaRPr lang="en-US" sz="1800"/>
          </a:p>
          <a:p>
            <a:pPr marL="0" indent="0">
              <a:buNone/>
            </a:pPr>
            <a:endParaRPr lang="en-IN" sz="1800"/>
          </a:p>
        </p:txBody>
      </p:sp>
    </p:spTree>
    <p:extLst>
      <p:ext uri="{BB962C8B-B14F-4D97-AF65-F5344CB8AC3E}">
        <p14:creationId xmlns:p14="http://schemas.microsoft.com/office/powerpoint/2010/main" val="264335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p:txBody>
          <a:bodyPr>
            <a:normAutofit/>
          </a:bodyPr>
          <a:lstStyle/>
          <a:p>
            <a:r>
              <a:rPr lang="en-US" sz="1800" b="1" err="1"/>
              <a:t>dependsOnMethods</a:t>
            </a:r>
            <a:r>
              <a:rPr lang="en-US" sz="1800" b="1"/>
              <a:t>:</a:t>
            </a:r>
          </a:p>
          <a:p>
            <a:pPr marL="0" indent="0">
              <a:buNone/>
            </a:pPr>
            <a:r>
              <a:rPr lang="en-IN" sz="1800"/>
              <a:t>The list of methods this method depends on.</a:t>
            </a:r>
          </a:p>
          <a:p>
            <a:pPr marL="0" indent="0">
              <a:buNone/>
            </a:pPr>
            <a:endParaRPr lang="en-US" sz="1800"/>
          </a:p>
          <a:p>
            <a:r>
              <a:rPr lang="en-US" sz="1800" b="1"/>
              <a:t>Enabled:</a:t>
            </a:r>
          </a:p>
          <a:p>
            <a:pPr marL="0" indent="0">
              <a:buNone/>
            </a:pPr>
            <a:r>
              <a:rPr lang="en-IN" sz="1800"/>
              <a:t>Whether methods on this class/method are enabled.</a:t>
            </a:r>
          </a:p>
          <a:p>
            <a:pPr marL="0" indent="0">
              <a:buNone/>
            </a:pPr>
            <a:endParaRPr lang="en-US" sz="1800"/>
          </a:p>
          <a:p>
            <a:r>
              <a:rPr lang="en-US" sz="1800" b="1"/>
              <a:t>Groups:</a:t>
            </a:r>
          </a:p>
          <a:p>
            <a:pPr marL="0" indent="0">
              <a:buNone/>
            </a:pPr>
            <a:r>
              <a:rPr lang="en-IN" sz="1800"/>
              <a:t>The list of groups this class/method belongs to.</a:t>
            </a:r>
          </a:p>
          <a:p>
            <a:pPr marL="0" indent="0">
              <a:buNone/>
            </a:pPr>
            <a:endParaRPr lang="en-US" sz="1800"/>
          </a:p>
          <a:p>
            <a:r>
              <a:rPr lang="en-US" sz="1800" b="1"/>
              <a:t>Priority:</a:t>
            </a:r>
          </a:p>
          <a:p>
            <a:pPr marL="0" indent="0">
              <a:buNone/>
            </a:pPr>
            <a:r>
              <a:rPr lang="en-IN" sz="1800"/>
              <a:t>The priority for this test method. Lower priorities will be scheduled first.</a:t>
            </a:r>
            <a:endParaRPr lang="en-US" sz="1800" b="1"/>
          </a:p>
          <a:p>
            <a:pPr marL="0" indent="0">
              <a:buNone/>
            </a:pPr>
            <a:endParaRPr lang="en-IN" sz="1800"/>
          </a:p>
        </p:txBody>
      </p:sp>
    </p:spTree>
    <p:extLst>
      <p:ext uri="{BB962C8B-B14F-4D97-AF65-F5344CB8AC3E}">
        <p14:creationId xmlns:p14="http://schemas.microsoft.com/office/powerpoint/2010/main" val="754412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r>
              <a:rPr lang="en-US" sz="1800" b="1" err="1"/>
              <a:t>successPercentage</a:t>
            </a:r>
            <a:r>
              <a:rPr lang="en-US" sz="1800" b="1"/>
              <a:t>:</a:t>
            </a:r>
          </a:p>
          <a:p>
            <a:pPr marL="0" indent="0">
              <a:buNone/>
            </a:pPr>
            <a:r>
              <a:rPr lang="en-IN" sz="1800"/>
              <a:t>The percentage of success expected from this method.</a:t>
            </a:r>
          </a:p>
          <a:p>
            <a:pPr marL="0" indent="0">
              <a:buNone/>
            </a:pPr>
            <a:endParaRPr lang="en-US" sz="1800"/>
          </a:p>
          <a:p>
            <a:r>
              <a:rPr lang="en-US" sz="1800" b="1" err="1"/>
              <a:t>timeOut</a:t>
            </a:r>
            <a:r>
              <a:rPr lang="en-US" sz="1800" b="1"/>
              <a:t>:</a:t>
            </a:r>
          </a:p>
          <a:p>
            <a:pPr marL="0" indent="0">
              <a:buNone/>
            </a:pPr>
            <a:r>
              <a:rPr lang="en-IN" sz="1800"/>
              <a:t>The maximum number of milliseconds this test should take.</a:t>
            </a:r>
          </a:p>
          <a:p>
            <a:pPr marL="0" indent="0">
              <a:buNone/>
            </a:pPr>
            <a:endParaRPr lang="en-US" sz="1800"/>
          </a:p>
          <a:p>
            <a:r>
              <a:rPr lang="en-US" sz="1800" b="1" err="1">
                <a:solidFill>
                  <a:srgbClr val="000000"/>
                </a:solidFill>
              </a:rPr>
              <a:t>singleThreaded</a:t>
            </a:r>
            <a:r>
              <a:rPr lang="en-US" sz="1800" b="1">
                <a:solidFill>
                  <a:srgbClr val="000000"/>
                </a:solidFill>
              </a:rPr>
              <a:t>:</a:t>
            </a:r>
          </a:p>
          <a:p>
            <a:pPr marL="0" indent="0">
              <a:buNone/>
            </a:pPr>
            <a:r>
              <a:rPr lang="en-IN" sz="1800"/>
              <a:t>If set to true, all the methods on this test class run in the same thread, even if the tests are currently being run with parallel="methods". This can only be used at the class level and it will be ignored if used at the method level).</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r>
              <a:rPr lang="en-US" sz="1800"/>
              <a:t>Keyword driven framework is very easy to build in </a:t>
            </a:r>
            <a:r>
              <a:rPr lang="en-US" sz="1800" err="1"/>
              <a:t>webdriver</a:t>
            </a:r>
            <a:r>
              <a:rPr lang="en-US" sz="1800"/>
              <a:t>.</a:t>
            </a:r>
          </a:p>
          <a:p>
            <a:endParaRPr lang="en-US" sz="1800"/>
          </a:p>
          <a:p>
            <a:r>
              <a:rPr lang="en-US" sz="1800"/>
              <a:t>Smaller, compact API. Web Driver's API is more Object Oriented than the original Selenium RC API. This can make it easier to work with.</a:t>
            </a:r>
          </a:p>
          <a:p>
            <a:endParaRPr lang="en-US" sz="1800"/>
          </a:p>
          <a:p>
            <a:r>
              <a:rPr lang="en-US" sz="1800"/>
              <a:t>Support by browser vendors, like Opera, Mozilla and Chrome for the development of WD.</a:t>
            </a:r>
          </a:p>
          <a:p>
            <a:endParaRPr lang="en-US" sz="1800"/>
          </a:p>
          <a:p>
            <a:endParaRPr 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7.5. Test groups</a:t>
            </a:r>
            <a:endParaRPr lang="en-IN" sz="2400"/>
          </a:p>
        </p:txBody>
      </p:sp>
      <p:sp>
        <p:nvSpPr>
          <p:cNvPr id="3" name="Content Placeholder 2"/>
          <p:cNvSpPr>
            <a:spLocks noGrp="1"/>
          </p:cNvSpPr>
          <p:nvPr>
            <p:ph idx="1"/>
          </p:nvPr>
        </p:nvSpPr>
        <p:spPr/>
        <p:txBody>
          <a:bodyPr>
            <a:normAutofit/>
          </a:bodyPr>
          <a:lstStyle/>
          <a:p>
            <a:r>
              <a:rPr lang="en-IN" sz="1800"/>
              <a:t>TestNG allows you to perform sophisticated groupings of test methods.</a:t>
            </a:r>
          </a:p>
          <a:p>
            <a:r>
              <a:rPr lang="en-IN" sz="1800"/>
              <a:t> Not only can you declare that methods belong to groups, but you can also specify groups that contain other groups. </a:t>
            </a:r>
          </a:p>
          <a:p>
            <a:r>
              <a:rPr lang="en-IN" sz="1800"/>
              <a:t>Then TestNG can be invoked and asked to include a certain set of groups (or regular expressions) while excluding another set.  </a:t>
            </a:r>
          </a:p>
          <a:p>
            <a:r>
              <a:rPr lang="en-IN" sz="1800"/>
              <a:t>This gives you maximum flexibility in how you partition your tests and doesn't require you to recompile anything if you want to run two different sets of tests back to back.</a:t>
            </a:r>
          </a:p>
        </p:txBody>
      </p:sp>
    </p:spTree>
    <p:extLst>
      <p:ext uri="{BB962C8B-B14F-4D97-AF65-F5344CB8AC3E}">
        <p14:creationId xmlns:p14="http://schemas.microsoft.com/office/powerpoint/2010/main" val="382512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543"/>
            <a:ext cx="8229600" cy="523220"/>
          </a:xfrm>
        </p:spPr>
        <p:txBody>
          <a:bodyPr/>
          <a:lstStyle/>
          <a:p>
            <a:r>
              <a:rPr lang="en-US" sz="2800"/>
              <a:t>Contd…</a:t>
            </a:r>
            <a:endParaRPr lang="en-IN" sz="2800"/>
          </a:p>
        </p:txBody>
      </p:sp>
      <p:sp>
        <p:nvSpPr>
          <p:cNvPr id="3" name="Content Placeholder 2"/>
          <p:cNvSpPr>
            <a:spLocks noGrp="1"/>
          </p:cNvSpPr>
          <p:nvPr>
            <p:ph idx="1"/>
          </p:nvPr>
        </p:nvSpPr>
        <p:spPr>
          <a:xfrm>
            <a:off x="218923" y="1161863"/>
            <a:ext cx="8229600" cy="5148260"/>
          </a:xfrm>
        </p:spPr>
        <p:txBody>
          <a:bodyPr>
            <a:normAutofit/>
          </a:bodyPr>
          <a:lstStyle/>
          <a:p>
            <a:r>
              <a:rPr lang="en-IN" sz="1800"/>
              <a:t>Groups are specified in your testng.xml file and can be found either under the &lt;test&gt; or &lt;suite&gt; tag. Groups specified in the &lt;suite&gt; tag apply to all the &lt;test&gt; tags underneath. Note that groups are accumulative in these tags: if you specify group "a" in &lt;suite&gt; and "b" in &lt;test&gt;, then both "a" and "b" will be included.</a:t>
            </a:r>
          </a:p>
          <a:p>
            <a:endParaRPr lang="en-US" sz="1800"/>
          </a:p>
          <a:p>
            <a:r>
              <a:rPr lang="en-IN" sz="1800"/>
              <a:t>For example, it is quite common to have at least two categories of tests</a:t>
            </a:r>
          </a:p>
          <a:p>
            <a:pPr marL="0" indent="0">
              <a:buNone/>
            </a:pPr>
            <a:r>
              <a:rPr lang="en-IN" sz="1800"/>
              <a:t>a) </a:t>
            </a:r>
            <a:r>
              <a:rPr lang="en-IN" sz="1800" b="1"/>
              <a:t>Check-in tests.</a:t>
            </a:r>
            <a:r>
              <a:rPr lang="en-IN" sz="1800"/>
              <a:t>  These tests should be run before you submit new code.  They should typically be fast and just make sure no basic functionality was broken.</a:t>
            </a:r>
            <a:br>
              <a:rPr lang="en-IN" sz="1800"/>
            </a:br>
            <a:endParaRPr lang="en-IN" sz="1800"/>
          </a:p>
        </p:txBody>
      </p:sp>
    </p:spTree>
    <p:extLst>
      <p:ext uri="{BB962C8B-B14F-4D97-AF65-F5344CB8AC3E}">
        <p14:creationId xmlns:p14="http://schemas.microsoft.com/office/powerpoint/2010/main" val="1636594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sp>
        <p:nvSpPr>
          <p:cNvPr id="3" name="Content Placeholder 2"/>
          <p:cNvSpPr>
            <a:spLocks noGrp="1"/>
          </p:cNvSpPr>
          <p:nvPr>
            <p:ph idx="1"/>
          </p:nvPr>
        </p:nvSpPr>
        <p:spPr/>
        <p:txBody>
          <a:bodyPr>
            <a:normAutofit/>
          </a:bodyPr>
          <a:lstStyle/>
          <a:p>
            <a:r>
              <a:rPr lang="en-US" sz="1800"/>
              <a:t>b) </a:t>
            </a:r>
            <a:r>
              <a:rPr lang="en-IN" sz="1800"/>
              <a:t> </a:t>
            </a:r>
            <a:r>
              <a:rPr lang="en-IN" sz="1800" b="1"/>
              <a:t>Functional tests</a:t>
            </a:r>
            <a:r>
              <a:rPr lang="en-IN" sz="1800"/>
              <a:t>.  These tests should cover all the functionalities of your software and be run at least once a day, although ideally you would want to run them continuously.</a:t>
            </a:r>
          </a:p>
          <a:p>
            <a:pPr marL="0" indent="0">
              <a:buNone/>
            </a:pPr>
            <a:r>
              <a:rPr lang="en-US" sz="1800"/>
              <a:t>	Example:</a:t>
            </a:r>
            <a:endParaRPr lang="en-IN" sz="1800"/>
          </a:p>
          <a:p>
            <a:endParaRPr lang="en-IN" sz="18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28925"/>
            <a:ext cx="6232239" cy="31511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355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7.6. Parameterizing in TestNG</a:t>
            </a:r>
            <a:endParaRPr lang="en-IN" sz="2400"/>
          </a:p>
        </p:txBody>
      </p:sp>
      <p:sp>
        <p:nvSpPr>
          <p:cNvPr id="3" name="Content Placeholder 2"/>
          <p:cNvSpPr>
            <a:spLocks noGrp="1"/>
          </p:cNvSpPr>
          <p:nvPr>
            <p:ph idx="1"/>
          </p:nvPr>
        </p:nvSpPr>
        <p:spPr/>
        <p:txBody>
          <a:bodyPr>
            <a:normAutofit/>
          </a:bodyPr>
          <a:lstStyle/>
          <a:p>
            <a:r>
              <a:rPr lang="en-IN" sz="1800"/>
              <a:t>A Data Provider is used to supply the values you need to a test.  A Data Provider is a method on your class that returns an array of array of objects.  This method is annotated with @</a:t>
            </a:r>
            <a:r>
              <a:rPr lang="en-IN" sz="1800" err="1"/>
              <a:t>DataProvider</a:t>
            </a:r>
            <a:r>
              <a:rPr lang="en-IN" sz="1800"/>
              <a:t>:</a:t>
            </a:r>
          </a:p>
          <a:p>
            <a:endParaRPr lang="en-IN" sz="18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34" y="3389587"/>
            <a:ext cx="8016766" cy="2986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88856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7.7. Dependencies</a:t>
            </a:r>
          </a:p>
        </p:txBody>
      </p:sp>
      <p:sp>
        <p:nvSpPr>
          <p:cNvPr id="3" name="Content Placeholder 2"/>
          <p:cNvSpPr>
            <a:spLocks noGrp="1"/>
          </p:cNvSpPr>
          <p:nvPr>
            <p:ph idx="1"/>
          </p:nvPr>
        </p:nvSpPr>
        <p:spPr/>
        <p:txBody>
          <a:bodyPr>
            <a:normAutofit/>
          </a:bodyPr>
          <a:lstStyle/>
          <a:p>
            <a:pPr marL="0" indent="0">
              <a:buNone/>
            </a:pPr>
            <a:r>
              <a:rPr lang="en-US" sz="1800">
                <a:solidFill>
                  <a:srgbClr val="4D4E5C"/>
                </a:solidFill>
              </a:rPr>
              <a:t>Sometimes, you need your test methods to be invoked in a certain order.  Here are a few examples: </a:t>
            </a:r>
          </a:p>
          <a:p>
            <a:pPr marL="0" indent="0">
              <a:buNone/>
            </a:pPr>
            <a:endParaRPr lang="en-US" sz="1800">
              <a:solidFill>
                <a:srgbClr val="4D4E5C"/>
              </a:solidFill>
            </a:endParaRPr>
          </a:p>
          <a:p>
            <a:r>
              <a:rPr lang="en-US" sz="1800">
                <a:solidFill>
                  <a:srgbClr val="4D4E5C"/>
                </a:solidFill>
              </a:rPr>
              <a:t>To make sure a certain number of test methods have completed and succeeded before running more test methods. </a:t>
            </a:r>
          </a:p>
          <a:p>
            <a:r>
              <a:rPr lang="en-US" sz="1800">
                <a:solidFill>
                  <a:srgbClr val="4D4E5C"/>
                </a:solidFill>
              </a:rPr>
              <a:t>To initialize your tests while wanting this initialization methods to be test methods as well (methods tagged with @Before/After will not be part of the final report). </a:t>
            </a:r>
          </a:p>
          <a:p>
            <a:pPr>
              <a:buNone/>
            </a:pPr>
            <a:endParaRPr lang="en-US" sz="1800">
              <a:solidFill>
                <a:srgbClr val="4D4E5C"/>
              </a:solidFill>
              <a:latin typeface="Arial"/>
            </a:endParaRPr>
          </a:p>
          <a:p>
            <a:r>
              <a:rPr lang="en-US" sz="1800">
                <a:solidFill>
                  <a:srgbClr val="4D4E5C"/>
                </a:solidFill>
              </a:rPr>
              <a:t>TestNG allows you to specify dependencies either with annotations or in XML.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err="1"/>
              <a:t>Contd</a:t>
            </a:r>
            <a:r>
              <a:rPr lang="en-US" sz="2400"/>
              <a:t>…</a:t>
            </a:r>
          </a:p>
        </p:txBody>
      </p:sp>
      <p:sp>
        <p:nvSpPr>
          <p:cNvPr id="3" name="Content Placeholder 2"/>
          <p:cNvSpPr>
            <a:spLocks noGrp="1"/>
          </p:cNvSpPr>
          <p:nvPr>
            <p:ph idx="1"/>
          </p:nvPr>
        </p:nvSpPr>
        <p:spPr/>
        <p:txBody>
          <a:bodyPr>
            <a:normAutofit/>
          </a:bodyPr>
          <a:lstStyle/>
          <a:p>
            <a:pPr>
              <a:buNone/>
            </a:pPr>
            <a:r>
              <a:rPr lang="en-US" sz="1800"/>
              <a:t>There are two kinds of dependencies: </a:t>
            </a:r>
          </a:p>
          <a:p>
            <a:r>
              <a:rPr lang="en-US" sz="1800" b="1">
                <a:solidFill>
                  <a:srgbClr val="000000"/>
                </a:solidFill>
              </a:rPr>
              <a:t>Hard dependencies</a:t>
            </a:r>
            <a:r>
              <a:rPr lang="en-US" sz="1800">
                <a:solidFill>
                  <a:srgbClr val="000000"/>
                </a:solidFill>
              </a:rPr>
              <a:t>. All the methods it depends on must have run and succeeded for it to run. If at least one failure occurred in your dependencies, it will not be invoked and marked as a SKIP in the report. </a:t>
            </a:r>
          </a:p>
          <a:p>
            <a:pPr>
              <a:buNone/>
            </a:pPr>
            <a:endParaRPr lang="en-US" sz="1800">
              <a:solidFill>
                <a:srgbClr val="000000"/>
              </a:solidFill>
            </a:endParaRPr>
          </a:p>
          <a:p>
            <a:r>
              <a:rPr lang="en-US" sz="1800" b="1">
                <a:solidFill>
                  <a:srgbClr val="000000"/>
                </a:solidFill>
              </a:rPr>
              <a:t>Soft dependencies</a:t>
            </a:r>
            <a:r>
              <a:rPr lang="en-US" sz="1800">
                <a:solidFill>
                  <a:srgbClr val="000000"/>
                </a:solidFill>
              </a:rPr>
              <a:t>. It will always be run after the methods it depends on, even if some of them have failed.. A soft dependency is obtained by adding "</a:t>
            </a:r>
            <a:r>
              <a:rPr lang="en-US" sz="1800" err="1">
                <a:solidFill>
                  <a:srgbClr val="000000"/>
                </a:solidFill>
              </a:rPr>
              <a:t>alwaysRun</a:t>
            </a:r>
            <a:r>
              <a:rPr lang="en-US" sz="1800">
                <a:solidFill>
                  <a:srgbClr val="000000"/>
                </a:solidFill>
              </a:rPr>
              <a:t>=true" in your @Test annotation. </a:t>
            </a:r>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a:p>
            <a:pPr>
              <a:buNone/>
            </a:pPr>
            <a:endParaRPr lang="en-US"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pic>
        <p:nvPicPr>
          <p:cNvPr id="4" name="Picture 2"/>
          <p:cNvPicPr>
            <a:picLocks noGrp="1" noChangeAspect="1" noChangeArrowheads="1"/>
          </p:cNvPicPr>
          <p:nvPr>
            <p:ph idx="1"/>
          </p:nvPr>
        </p:nvPicPr>
        <p:blipFill>
          <a:blip r:embed="rId2"/>
          <a:srcRect/>
          <a:stretch>
            <a:fillRect/>
          </a:stretch>
        </p:blipFill>
        <p:spPr bwMode="auto">
          <a:xfrm>
            <a:off x="472966" y="2711669"/>
            <a:ext cx="8261131" cy="2033752"/>
          </a:xfrm>
          <a:prstGeom prst="rect">
            <a:avLst/>
          </a:prstGeom>
          <a:noFill/>
          <a:ln w="9525">
            <a:noFill/>
            <a:miter lim="800000"/>
            <a:headEnd/>
            <a:tailEnd/>
          </a:ln>
        </p:spPr>
      </p:pic>
      <p:sp>
        <p:nvSpPr>
          <p:cNvPr id="5" name="TextBox 4"/>
          <p:cNvSpPr txBox="1"/>
          <p:nvPr/>
        </p:nvSpPr>
        <p:spPr>
          <a:xfrm>
            <a:off x="1986455" y="1024759"/>
            <a:ext cx="3988676" cy="830997"/>
          </a:xfrm>
          <a:prstGeom prst="rect">
            <a:avLst/>
          </a:prstGeom>
          <a:noFill/>
        </p:spPr>
        <p:txBody>
          <a:bodyPr wrap="square" rtlCol="0">
            <a:spAutoFit/>
          </a:bodyPr>
          <a:lstStyle/>
          <a:p>
            <a:r>
              <a:rPr lang="en-US" sz="2400" b="1">
                <a:solidFill>
                  <a:schemeClr val="tx1">
                    <a:lumMod val="50000"/>
                    <a:lumOff val="50000"/>
                  </a:schemeClr>
                </a:solidFill>
              </a:rPr>
              <a:t>Example for </a:t>
            </a:r>
            <a:r>
              <a:rPr lang="en-US" sz="2400" b="1" err="1">
                <a:solidFill>
                  <a:schemeClr val="tx1">
                    <a:lumMod val="50000"/>
                    <a:lumOff val="50000"/>
                  </a:schemeClr>
                </a:solidFill>
              </a:rPr>
              <a:t>HardDependency</a:t>
            </a:r>
            <a:endParaRPr lang="en-US" sz="2400" b="1">
              <a:solidFill>
                <a:schemeClr val="tx1">
                  <a:lumMod val="50000"/>
                  <a:lumOff val="50000"/>
                </a:scheme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7.8 Failed Tests</a:t>
            </a:r>
          </a:p>
        </p:txBody>
      </p:sp>
      <p:sp>
        <p:nvSpPr>
          <p:cNvPr id="3" name="Content Placeholder 2"/>
          <p:cNvSpPr>
            <a:spLocks noGrp="1"/>
          </p:cNvSpPr>
          <p:nvPr>
            <p:ph idx="1"/>
          </p:nvPr>
        </p:nvSpPr>
        <p:spPr/>
        <p:txBody>
          <a:bodyPr>
            <a:normAutofit/>
          </a:bodyPr>
          <a:lstStyle/>
          <a:p>
            <a:r>
              <a:rPr lang="en-US" sz="1800"/>
              <a:t>Every time tests fail in a suite, TestNG creates a file called</a:t>
            </a:r>
            <a:r>
              <a:rPr lang="en-US" sz="1800">
                <a:solidFill>
                  <a:srgbClr val="000000"/>
                </a:solidFill>
              </a:rPr>
              <a:t> testng-failed.xml i</a:t>
            </a:r>
            <a:r>
              <a:rPr lang="en-US" sz="1800"/>
              <a:t>n the output directory. This XML file contains the necessary information to rerun only these methods that failed, allowing you to quickly reproduce the failures without having to run the entirety of your tests.  Therefore, a typical session would look like this:</a:t>
            </a:r>
          </a:p>
          <a:p>
            <a:pPr>
              <a:buNone/>
            </a:pPr>
            <a:endParaRPr lang="en-US" sz="1800"/>
          </a:p>
          <a:p>
            <a:r>
              <a:rPr lang="en-US" sz="1800"/>
              <a:t>java -</a:t>
            </a:r>
            <a:r>
              <a:rPr lang="en-US" sz="1800" err="1"/>
              <a:t>classpath</a:t>
            </a:r>
            <a:r>
              <a:rPr lang="en-US" sz="1800"/>
              <a:t> testng.jar;%CLASSPATH% </a:t>
            </a:r>
            <a:r>
              <a:rPr lang="en-US" sz="1800" err="1"/>
              <a:t>org.testng.TestNG</a:t>
            </a:r>
            <a:r>
              <a:rPr lang="en-US" sz="1800"/>
              <a:t> -d test-outputs testng.xml</a:t>
            </a:r>
          </a:p>
          <a:p>
            <a:r>
              <a:rPr lang="en-US" sz="1800"/>
              <a:t>java -</a:t>
            </a:r>
            <a:r>
              <a:rPr lang="en-US" sz="1800" err="1"/>
              <a:t>classpath</a:t>
            </a:r>
            <a:r>
              <a:rPr lang="en-US" sz="1800"/>
              <a:t> testng.jar;%CLASSPATH% </a:t>
            </a:r>
            <a:r>
              <a:rPr lang="en-US" sz="1800" err="1"/>
              <a:t>org.testng.TestNG</a:t>
            </a:r>
            <a:r>
              <a:rPr lang="en-US" sz="1800"/>
              <a:t> -d test-outputs test-outputs\testng-failed.xml</a:t>
            </a:r>
          </a:p>
          <a:p>
            <a:pPr>
              <a:buNone/>
            </a:pPr>
            <a:endParaRPr lang="en-US"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7.9. TestNG listeners</a:t>
            </a:r>
          </a:p>
        </p:txBody>
      </p:sp>
      <p:sp>
        <p:nvSpPr>
          <p:cNvPr id="3" name="Content Placeholder 2"/>
          <p:cNvSpPr>
            <a:spLocks noGrp="1"/>
          </p:cNvSpPr>
          <p:nvPr>
            <p:ph idx="1"/>
          </p:nvPr>
        </p:nvSpPr>
        <p:spPr/>
        <p:txBody>
          <a:bodyPr>
            <a:normAutofit/>
          </a:bodyPr>
          <a:lstStyle/>
          <a:p>
            <a:pPr>
              <a:buNone/>
            </a:pPr>
            <a:r>
              <a:rPr lang="en-US" sz="1800"/>
              <a:t>	There are several interfaces that allow you to modify TestNG's behavior. These interfaces are broadly called "TestNG Listeners". Here are a few listeners: </a:t>
            </a:r>
            <a:r>
              <a:rPr lang="en-US" sz="1800" err="1"/>
              <a:t>IAnnotationTransformer</a:t>
            </a:r>
            <a:r>
              <a:rPr lang="en-US" sz="1800"/>
              <a:t> (</a:t>
            </a:r>
            <a:r>
              <a:rPr lang="en-US" sz="1800">
                <a:hlinkClick r:id="rId2"/>
              </a:rPr>
              <a:t>doc</a:t>
            </a:r>
            <a:r>
              <a:rPr lang="en-US" sz="1800"/>
              <a:t>, </a:t>
            </a:r>
            <a:r>
              <a:rPr lang="en-US" sz="1800">
                <a:hlinkClick r:id="rId3"/>
              </a:rPr>
              <a:t>javadoc</a:t>
            </a:r>
            <a:r>
              <a:rPr lang="en-US" sz="1800"/>
              <a:t>) </a:t>
            </a:r>
          </a:p>
          <a:p>
            <a:r>
              <a:rPr lang="en-US" sz="1800"/>
              <a:t>IAnnotationTransformer2 (</a:t>
            </a:r>
            <a:r>
              <a:rPr lang="en-US" sz="1800">
                <a:hlinkClick r:id="rId2"/>
              </a:rPr>
              <a:t>doc</a:t>
            </a:r>
            <a:r>
              <a:rPr lang="en-US" sz="1800"/>
              <a:t>, </a:t>
            </a:r>
            <a:r>
              <a:rPr lang="en-US" sz="1800">
                <a:hlinkClick r:id="rId4"/>
              </a:rPr>
              <a:t>javadoc</a:t>
            </a:r>
            <a:r>
              <a:rPr lang="en-US" sz="1800"/>
              <a:t>) </a:t>
            </a:r>
          </a:p>
          <a:p>
            <a:r>
              <a:rPr lang="en-US" sz="1800" err="1"/>
              <a:t>IHookable</a:t>
            </a:r>
            <a:r>
              <a:rPr lang="en-US" sz="1800"/>
              <a:t> (</a:t>
            </a:r>
            <a:r>
              <a:rPr lang="en-US" sz="1800">
                <a:hlinkClick r:id="rId2"/>
              </a:rPr>
              <a:t>doc</a:t>
            </a:r>
            <a:r>
              <a:rPr lang="en-US" sz="1800"/>
              <a:t>, </a:t>
            </a:r>
            <a:r>
              <a:rPr lang="en-US" sz="1800">
                <a:hlinkClick r:id="rId5"/>
              </a:rPr>
              <a:t>javadoc</a:t>
            </a:r>
            <a:r>
              <a:rPr lang="en-US" sz="1800"/>
              <a:t>) </a:t>
            </a:r>
          </a:p>
          <a:p>
            <a:r>
              <a:rPr lang="en-US" sz="1800" err="1"/>
              <a:t>IInvokedMethodListener</a:t>
            </a:r>
            <a:r>
              <a:rPr lang="en-US" sz="1800"/>
              <a:t> (doc, </a:t>
            </a:r>
            <a:r>
              <a:rPr lang="en-US" sz="1800">
                <a:hlinkClick r:id="rId6"/>
              </a:rPr>
              <a:t>javadoc</a:t>
            </a:r>
            <a:r>
              <a:rPr lang="en-US" sz="1800"/>
              <a:t>) </a:t>
            </a:r>
          </a:p>
          <a:p>
            <a:r>
              <a:rPr lang="en-US" sz="1800" err="1"/>
              <a:t>IMethodInterceptor</a:t>
            </a:r>
            <a:r>
              <a:rPr lang="en-US" sz="1800"/>
              <a:t> (</a:t>
            </a:r>
            <a:r>
              <a:rPr lang="en-US" sz="1800">
                <a:hlinkClick r:id="rId2"/>
              </a:rPr>
              <a:t>doc</a:t>
            </a:r>
            <a:r>
              <a:rPr lang="en-US" sz="1800"/>
              <a:t>, </a:t>
            </a:r>
            <a:r>
              <a:rPr lang="en-US" sz="1800">
                <a:hlinkClick r:id="rId7"/>
              </a:rPr>
              <a:t>javadoc</a:t>
            </a:r>
            <a:r>
              <a:rPr lang="en-US" sz="1800"/>
              <a:t>) </a:t>
            </a:r>
          </a:p>
          <a:p>
            <a:r>
              <a:rPr lang="en-US" sz="1800" err="1"/>
              <a:t>IReporter</a:t>
            </a:r>
            <a:r>
              <a:rPr lang="en-US" sz="1800"/>
              <a:t> (</a:t>
            </a:r>
            <a:r>
              <a:rPr lang="en-US" sz="1800">
                <a:hlinkClick r:id="rId2"/>
              </a:rPr>
              <a:t>doc</a:t>
            </a:r>
            <a:r>
              <a:rPr lang="en-US" sz="1800"/>
              <a:t>, </a:t>
            </a:r>
            <a:r>
              <a:rPr lang="en-US" sz="1800">
                <a:hlinkClick r:id="rId8"/>
              </a:rPr>
              <a:t>javadoc</a:t>
            </a:r>
            <a:r>
              <a:rPr lang="en-US" sz="1800"/>
              <a:t>) </a:t>
            </a:r>
          </a:p>
          <a:p>
            <a:r>
              <a:rPr lang="en-US" sz="1800" err="1"/>
              <a:t>ISuiteListener</a:t>
            </a:r>
            <a:r>
              <a:rPr lang="en-US" sz="1800"/>
              <a:t> (doc, </a:t>
            </a:r>
            <a:r>
              <a:rPr lang="en-US" sz="1800">
                <a:hlinkClick r:id="rId9"/>
              </a:rPr>
              <a:t>javadoc</a:t>
            </a:r>
            <a:r>
              <a:rPr lang="en-US" sz="1800"/>
              <a:t>) </a:t>
            </a:r>
          </a:p>
          <a:p>
            <a:r>
              <a:rPr lang="en-US" sz="1800" err="1"/>
              <a:t>ITestListener</a:t>
            </a:r>
            <a:r>
              <a:rPr lang="en-US" sz="1800"/>
              <a:t> (</a:t>
            </a:r>
            <a:r>
              <a:rPr lang="en-US" sz="1800">
                <a:hlinkClick r:id="rId2"/>
              </a:rPr>
              <a:t>doc</a:t>
            </a:r>
            <a:r>
              <a:rPr lang="en-US" sz="1800"/>
              <a:t>, </a:t>
            </a:r>
            <a:r>
              <a:rPr lang="en-US" sz="1800">
                <a:hlinkClick r:id="rId10"/>
              </a:rPr>
              <a:t>javadoc</a:t>
            </a:r>
            <a:r>
              <a:rPr lang="en-US" sz="1800"/>
              <a:t>) </a:t>
            </a:r>
          </a:p>
          <a:p>
            <a:endParaRPr lang="en-US"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8.Build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4" y="188041"/>
            <a:ext cx="8229600" cy="461665"/>
          </a:xfrm>
        </p:spPr>
        <p:txBody>
          <a:bodyPr/>
          <a:lstStyle/>
          <a:p>
            <a:r>
              <a:rPr lang="en-US" sz="2400"/>
              <a:t>1.5. Selenium-Web Driver’s Drivers</a:t>
            </a:r>
          </a:p>
        </p:txBody>
      </p:sp>
      <p:sp>
        <p:nvSpPr>
          <p:cNvPr id="3" name="Content Placeholder 2"/>
          <p:cNvSpPr>
            <a:spLocks noGrp="1"/>
          </p:cNvSpPr>
          <p:nvPr>
            <p:ph idx="1"/>
          </p:nvPr>
        </p:nvSpPr>
        <p:spPr/>
        <p:txBody>
          <a:bodyPr>
            <a:normAutofit/>
          </a:bodyPr>
          <a:lstStyle/>
          <a:p>
            <a:r>
              <a:rPr lang="en-US" sz="1800"/>
              <a:t>Web Driver is the name of the key interface against which tests should be written, but there are several implementations. These include:</a:t>
            </a:r>
          </a:p>
          <a:p>
            <a:endParaRPr lang="en-US" sz="1800"/>
          </a:p>
          <a:p>
            <a:r>
              <a:rPr lang="en-US" sz="1800"/>
              <a:t>1)</a:t>
            </a:r>
            <a:r>
              <a:rPr lang="en-US" sz="1800" b="1"/>
              <a:t> </a:t>
            </a:r>
            <a:r>
              <a:rPr lang="en-US" sz="2800" b="1">
                <a:solidFill>
                  <a:srgbClr val="FF0000"/>
                </a:solidFill>
              </a:rPr>
              <a:t>Html Unit Driver</a:t>
            </a:r>
            <a:r>
              <a:rPr lang="en-US" sz="1800" b="1"/>
              <a:t>:</a:t>
            </a:r>
          </a:p>
          <a:p>
            <a:pPr>
              <a:buNone/>
            </a:pPr>
            <a:r>
              <a:rPr lang="en-US" sz="1800" b="1"/>
              <a:t>  T</a:t>
            </a:r>
            <a:r>
              <a:rPr lang="en-US" sz="1800"/>
              <a:t>his is currently the fastest and most lightweight implementation of Web Driver. As the name suggests, this is based on Html Unit. Html Unit is a java based implementation of a Web Browser without a GUI. For any language binding (other than java) the Selenium Server is required to use this driver.</a:t>
            </a:r>
            <a:endParaRPr lang="en-US" sz="1800" b="1"/>
          </a:p>
          <a:p>
            <a:endParaRPr lang="en-US"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8.2. Ant build tool</a:t>
            </a:r>
          </a:p>
        </p:txBody>
      </p:sp>
      <p:sp>
        <p:nvSpPr>
          <p:cNvPr id="3" name="Content Placeholder 2"/>
          <p:cNvSpPr>
            <a:spLocks noGrp="1"/>
          </p:cNvSpPr>
          <p:nvPr>
            <p:ph idx="1"/>
          </p:nvPr>
        </p:nvSpPr>
        <p:spPr/>
        <p:txBody>
          <a:bodyPr>
            <a:normAutofit/>
          </a:bodyPr>
          <a:lstStyle/>
          <a:p>
            <a:r>
              <a:rPr lang="en-US" sz="1800" b="1"/>
              <a:t>Apache Ant</a:t>
            </a:r>
            <a:r>
              <a:rPr lang="en-US" sz="1800"/>
              <a:t> is a software tool for automating software build processes. It requires the Java </a:t>
            </a:r>
            <a:r>
              <a:rPr lang="en-US" sz="1800" err="1"/>
              <a:t>platform,and</a:t>
            </a:r>
            <a:r>
              <a:rPr lang="en-US" sz="1800"/>
              <a:t> is best suited to building </a:t>
            </a:r>
            <a:r>
              <a:rPr lang="en-US" sz="1800">
                <a:solidFill>
                  <a:srgbClr val="000000"/>
                </a:solidFill>
              </a:rPr>
              <a:t>Java projects.</a:t>
            </a:r>
          </a:p>
          <a:p>
            <a:pPr>
              <a:buNone/>
            </a:pPr>
            <a:endParaRPr lang="en-US" sz="1800"/>
          </a:p>
          <a:p>
            <a:r>
              <a:rPr lang="en-US" sz="1800"/>
              <a:t>Ant uses XML to describe the build process and its dependencies.</a:t>
            </a:r>
          </a:p>
          <a:p>
            <a:r>
              <a:rPr lang="en-US" sz="1800"/>
              <a:t>t is open source </a:t>
            </a:r>
            <a:r>
              <a:rPr lang="en-US" sz="1800" err="1"/>
              <a:t>software,and</a:t>
            </a:r>
            <a:r>
              <a:rPr lang="en-US" sz="1800"/>
              <a:t> is released under the Apache Software License.</a:t>
            </a:r>
          </a:p>
          <a:p>
            <a:pPr>
              <a:buNone/>
            </a:pPr>
            <a:endParaRPr lang="en-US" sz="1800"/>
          </a:p>
          <a:p>
            <a:r>
              <a:rPr lang="en-US" sz="1800"/>
              <a:t>Ant has limited fault handling rules, and no persistence of state, so it cannot be used as a workflow tool for any workflow other than classic build and test processes.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8.3. Maven build tool</a:t>
            </a:r>
          </a:p>
        </p:txBody>
      </p:sp>
      <p:sp>
        <p:nvSpPr>
          <p:cNvPr id="3" name="Content Placeholder 2"/>
          <p:cNvSpPr>
            <a:spLocks noGrp="1"/>
          </p:cNvSpPr>
          <p:nvPr>
            <p:ph idx="1"/>
          </p:nvPr>
        </p:nvSpPr>
        <p:spPr/>
        <p:txBody>
          <a:bodyPr>
            <a:normAutofit/>
          </a:bodyPr>
          <a:lstStyle/>
          <a:p>
            <a:r>
              <a:rPr lang="en-US" sz="1800" b="1"/>
              <a:t>Maven</a:t>
            </a:r>
            <a:r>
              <a:rPr lang="en-US" sz="1800"/>
              <a:t> is a build automation tool used primarily for</a:t>
            </a:r>
            <a:r>
              <a:rPr lang="en-US" sz="1800">
                <a:solidFill>
                  <a:srgbClr val="FF0000"/>
                </a:solidFill>
              </a:rPr>
              <a:t> </a:t>
            </a:r>
            <a:r>
              <a:rPr lang="en-US" sz="1800">
                <a:solidFill>
                  <a:srgbClr val="000000"/>
                </a:solidFill>
              </a:rPr>
              <a:t>Java projects</a:t>
            </a:r>
            <a:r>
              <a:rPr lang="en-US" sz="1800"/>
              <a:t>. Maven serves a similar purpose to the Apache Ant tool, but it is based on different concepts and works in a different manner.</a:t>
            </a:r>
          </a:p>
          <a:p>
            <a:r>
              <a:rPr lang="en-US" sz="1800"/>
              <a:t>It can also be used to build and manage projects written in C#, Ruby, and other languages.</a:t>
            </a:r>
          </a:p>
          <a:p>
            <a:r>
              <a:rPr lang="en-US" sz="1800"/>
              <a:t>Maven uses an XML file to describe the software project being built, its dependencies on other external modules and components, the build order, directories, and required plug-ins.</a:t>
            </a:r>
          </a:p>
          <a:p>
            <a:r>
              <a:rPr lang="en-US" sz="1800"/>
              <a:t> It comes with pre-defined targets for performing certain well-defined tasks such as compilation of code and its packaging.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9.Page Object Design Pattern</a:t>
            </a:r>
          </a:p>
          <a:p>
            <a:endParaRPr lang="en-IN" sz="2800"/>
          </a:p>
        </p:txBody>
      </p:sp>
    </p:spTree>
    <p:extLst>
      <p:ext uri="{BB962C8B-B14F-4D97-AF65-F5344CB8AC3E}">
        <p14:creationId xmlns:p14="http://schemas.microsoft.com/office/powerpoint/2010/main" val="3791427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9.1 What is Page Object Design Pattern?</a:t>
            </a:r>
          </a:p>
        </p:txBody>
      </p:sp>
      <p:sp>
        <p:nvSpPr>
          <p:cNvPr id="3" name="Content Placeholder 2"/>
          <p:cNvSpPr>
            <a:spLocks noGrp="1"/>
          </p:cNvSpPr>
          <p:nvPr>
            <p:ph idx="1"/>
          </p:nvPr>
        </p:nvSpPr>
        <p:spPr>
          <a:xfrm>
            <a:off x="399143" y="1159479"/>
            <a:ext cx="8229600" cy="5148260"/>
          </a:xfrm>
        </p:spPr>
        <p:txBody>
          <a:bodyPr>
            <a:normAutofit/>
          </a:bodyPr>
          <a:lstStyle/>
          <a:p>
            <a:endParaRPr lang="en-IN" sz="1800"/>
          </a:p>
          <a:p>
            <a:r>
              <a:rPr lang="en-IN" sz="1800" err="1"/>
              <a:t>PageObject</a:t>
            </a:r>
            <a:r>
              <a:rPr lang="en-IN" sz="1800"/>
              <a:t> is a Design Pattern which has become popular in test automation for enhancing test maintenance and reducing code duplication. </a:t>
            </a:r>
          </a:p>
          <a:p>
            <a:r>
              <a:rPr lang="en-IN" sz="1800"/>
              <a:t> A page object is an object-oriented class that serves as an interface to a page of your AUT. </a:t>
            </a:r>
          </a:p>
          <a:p>
            <a:r>
              <a:rPr lang="en-IN" sz="1800"/>
              <a:t>The tests then use the methods of this page object class whenever they need to interact with that page of the UI. </a:t>
            </a:r>
          </a:p>
          <a:p>
            <a:r>
              <a:rPr lang="en-IN" sz="1800"/>
              <a:t>The benefit is that if the UI changes for the page, the tests themselves don’t need to change, only the code within the page object needs to change. </a:t>
            </a:r>
          </a:p>
          <a:p>
            <a:r>
              <a:rPr lang="en-IN" sz="1800"/>
              <a:t>Subsequently all changes to support that new UI are located in one place.</a:t>
            </a:r>
          </a:p>
          <a:p>
            <a:r>
              <a:rPr lang="en-IN" sz="1800"/>
              <a:t>Page Objects are meant to encapsulate the messy internal state of a page.</a:t>
            </a:r>
          </a:p>
          <a:p>
            <a:r>
              <a:rPr lang="en-US" sz="1800"/>
              <a:t>In a simple form of Page Object  Model, Create  two packages – one will contain one java file  which contains the objects of all the pages in an application and other package will contains all smoke test java files  which will utilize those objects.</a:t>
            </a:r>
            <a:endParaRPr lang="en-IN" sz="1800"/>
          </a:p>
          <a:p>
            <a:pPr marL="0" indent="0">
              <a:buNone/>
            </a:pPr>
            <a:endParaRPr lang="en-US" sz="1800"/>
          </a:p>
        </p:txBody>
      </p:sp>
    </p:spTree>
    <p:extLst>
      <p:ext uri="{BB962C8B-B14F-4D97-AF65-F5344CB8AC3E}">
        <p14:creationId xmlns:p14="http://schemas.microsoft.com/office/powerpoint/2010/main" val="3463492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Page Factory</a:t>
            </a:r>
            <a:endParaRPr lang="en-IN" sz="2400"/>
          </a:p>
        </p:txBody>
      </p:sp>
      <p:sp>
        <p:nvSpPr>
          <p:cNvPr id="3" name="Content Placeholder 2"/>
          <p:cNvSpPr>
            <a:spLocks noGrp="1"/>
          </p:cNvSpPr>
          <p:nvPr>
            <p:ph idx="1"/>
            <p:extLst/>
          </p:nvPr>
        </p:nvSpPr>
        <p:spPr/>
        <p:txBody>
          <a:bodyPr>
            <a:normAutofit/>
          </a:bodyPr>
          <a:lstStyle/>
          <a:p>
            <a:r>
              <a:rPr lang="en-IN" sz="1800"/>
              <a:t>In order to support Page Object Design Pattern. Web Driver Supports a library that contains a factory class.</a:t>
            </a:r>
          </a:p>
          <a:p>
            <a:r>
              <a:rPr lang="en-IN" sz="1800"/>
              <a:t>There is a Page Factory in the Support package that provides support for this pattern.</a:t>
            </a:r>
          </a:p>
          <a:p>
            <a:r>
              <a:rPr lang="en-IN" sz="1800"/>
              <a:t>Using Page Factory under test file, we can access these page objects in other java file.</a:t>
            </a:r>
          </a:p>
          <a:p>
            <a:r>
              <a:rPr lang="en-IN" sz="1800"/>
              <a:t>While creating any object, if you use the Page Factory , you can assume the fields are initialised, else </a:t>
            </a:r>
            <a:r>
              <a:rPr lang="en-IN" sz="1800" err="1">
                <a:solidFill>
                  <a:srgbClr val="000000"/>
                </a:solidFill>
              </a:rPr>
              <a:t>NullPonterExceptions</a:t>
            </a:r>
            <a:r>
              <a:rPr lang="en-IN" sz="1800">
                <a:solidFill>
                  <a:srgbClr val="000000"/>
                </a:solidFill>
              </a:rPr>
              <a:t> </a:t>
            </a:r>
            <a:r>
              <a:rPr lang="en-IN" sz="1800"/>
              <a:t>will be thrown.</a:t>
            </a:r>
          </a:p>
          <a:p>
            <a:endParaRPr lang="en-IN" sz="1800"/>
          </a:p>
          <a:p>
            <a:endParaRPr lang="en-US" sz="1800"/>
          </a:p>
        </p:txBody>
      </p:sp>
    </p:spTree>
    <p:extLst>
      <p:ext uri="{BB962C8B-B14F-4D97-AF65-F5344CB8AC3E}">
        <p14:creationId xmlns:p14="http://schemas.microsoft.com/office/powerpoint/2010/main" val="3173033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9.2 Creating Objects In Page Object Design Pattern</a:t>
            </a:r>
            <a:endParaRPr lang="en-IN" sz="2400"/>
          </a:p>
        </p:txBody>
      </p:sp>
      <p:sp>
        <p:nvSpPr>
          <p:cNvPr id="3" name="Content Placeholder 2"/>
          <p:cNvSpPr>
            <a:spLocks noGrp="1"/>
          </p:cNvSpPr>
          <p:nvPr>
            <p:ph idx="1"/>
          </p:nvPr>
        </p:nvSpPr>
        <p:spPr/>
        <p:txBody>
          <a:bodyPr>
            <a:normAutofit/>
          </a:bodyPr>
          <a:lstStyle/>
          <a:p>
            <a:r>
              <a:rPr lang="en-US" sz="1800"/>
              <a:t>Create all the page objects in one java file (or create the objects on page level under one java folder )and then create the test file in other file (or under other java folder).  There is a Page Factory in the support package that provides support for this pattern.  Using Page Factory under test file, we can access these page objects in other java file.</a:t>
            </a:r>
          </a:p>
          <a:p>
            <a:endParaRPr lang="en-US" sz="1800"/>
          </a:p>
          <a:p>
            <a:endParaRPr lang="en-IN" sz="1800"/>
          </a:p>
          <a:p>
            <a:endParaRPr lang="en-US" sz="180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86" y="3098800"/>
            <a:ext cx="7834086"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242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endParaRPr lang="en-IN" sz="240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86" y="1253330"/>
            <a:ext cx="8418285" cy="2810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603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a:t>@</a:t>
            </a:r>
            <a:r>
              <a:rPr lang="en-IN" sz="2000" err="1"/>
              <a:t>FindBy</a:t>
            </a:r>
            <a:r>
              <a:rPr lang="en-IN" sz="2000"/>
              <a:t> and @</a:t>
            </a:r>
            <a:r>
              <a:rPr lang="en-IN" sz="2000" err="1"/>
              <a:t>FindBys</a:t>
            </a:r>
            <a:r>
              <a:rPr lang="en-IN" sz="2000"/>
              <a:t> Annotation</a:t>
            </a:r>
          </a:p>
        </p:txBody>
      </p:sp>
      <p:sp>
        <p:nvSpPr>
          <p:cNvPr id="5" name="Content Placeholder 4"/>
          <p:cNvSpPr>
            <a:spLocks noGrp="1"/>
          </p:cNvSpPr>
          <p:nvPr>
            <p:ph idx="1"/>
          </p:nvPr>
        </p:nvSpPr>
        <p:spPr/>
        <p:txBody>
          <a:bodyPr/>
          <a:lstStyle/>
          <a:p>
            <a:endParaRPr lang="en-US" sz="1800"/>
          </a:p>
          <a:p>
            <a:r>
              <a:rPr lang="en-US" sz="1800"/>
              <a:t>Fields are decorated if and only if they have @</a:t>
            </a:r>
            <a:r>
              <a:rPr lang="en-US" sz="1800" err="1"/>
              <a:t>FindBy</a:t>
            </a:r>
            <a:r>
              <a:rPr lang="en-US" sz="1800"/>
              <a:t> or @</a:t>
            </a:r>
            <a:r>
              <a:rPr lang="en-US" sz="1800" err="1"/>
              <a:t>FindBys</a:t>
            </a:r>
            <a:r>
              <a:rPr lang="en-US" sz="1800"/>
              <a:t> annotation. </a:t>
            </a:r>
          </a:p>
          <a:p>
            <a:r>
              <a:rPr lang="en-US" sz="1800"/>
              <a:t>Default search strategy "by id or name" that works for </a:t>
            </a:r>
            <a:r>
              <a:rPr lang="en-US" sz="1800" err="1"/>
              <a:t>WebElement</a:t>
            </a:r>
            <a:r>
              <a:rPr lang="en-US" sz="1800"/>
              <a:t> fields is hardly suitable for lists because it is rare to have several elements with the same id or name on a page.</a:t>
            </a:r>
          </a:p>
          <a:p>
            <a:r>
              <a:rPr lang="en-US" sz="1800"/>
              <a:t> If you never use a </a:t>
            </a:r>
            <a:r>
              <a:rPr lang="en-US" sz="1800" err="1"/>
              <a:t>WebElement</a:t>
            </a:r>
            <a:r>
              <a:rPr lang="en-US" sz="1800"/>
              <a:t> field in a </a:t>
            </a:r>
            <a:r>
              <a:rPr lang="en-US" sz="1800" err="1"/>
              <a:t>PageObject</a:t>
            </a:r>
            <a:r>
              <a:rPr lang="en-US" sz="1800"/>
              <a:t>, there will never be a call to "</a:t>
            </a:r>
            <a:r>
              <a:rPr lang="en-US" sz="1800" err="1"/>
              <a:t>findElement</a:t>
            </a:r>
            <a:r>
              <a:rPr lang="en-US" sz="1800"/>
              <a:t>" for it. </a:t>
            </a:r>
            <a:endParaRPr lang="en-IN" sz="1800"/>
          </a:p>
          <a:p>
            <a:endParaRPr lang="en-IN"/>
          </a:p>
        </p:txBody>
      </p:sp>
    </p:spTree>
    <p:extLst>
      <p:ext uri="{BB962C8B-B14F-4D97-AF65-F5344CB8AC3E}">
        <p14:creationId xmlns:p14="http://schemas.microsoft.com/office/powerpoint/2010/main" val="23231749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p:txBody>
          <a:bodyPr/>
          <a:lstStyle/>
          <a:p>
            <a:r>
              <a:rPr sz="2400">
                <a:cs typeface="Arial" charset="0"/>
              </a:rPr>
              <a:t>Contd…</a:t>
            </a:r>
          </a:p>
        </p:txBody>
      </p:sp>
      <p:sp>
        <p:nvSpPr>
          <p:cNvPr id="165891" name="Rectangle 3"/>
          <p:cNvSpPr>
            <a:spLocks noGrp="1"/>
          </p:cNvSpPr>
          <p:nvPr>
            <p:ph type="body" idx="1"/>
          </p:nvPr>
        </p:nvSpPr>
        <p:spPr/>
        <p:txBody>
          <a:bodyPr/>
          <a:lstStyle/>
          <a:p>
            <a:endParaRPr>
              <a:cs typeface="Arial"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18027"/>
            <a:ext cx="8418285" cy="5224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7592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p:txBody>
          <a:bodyPr/>
          <a:lstStyle/>
          <a:p>
            <a:r>
              <a:rPr sz="2400">
                <a:cs typeface="Arial" charset="0"/>
              </a:rPr>
              <a:t>Contd…</a:t>
            </a:r>
          </a:p>
        </p:txBody>
      </p:sp>
      <p:sp>
        <p:nvSpPr>
          <p:cNvPr id="165891" name="Rectangle 3"/>
          <p:cNvSpPr>
            <a:spLocks noGrp="1"/>
          </p:cNvSpPr>
          <p:nvPr>
            <p:ph type="body" idx="1"/>
          </p:nvPr>
        </p:nvSpPr>
        <p:spPr/>
        <p:txBody>
          <a:bodyPr/>
          <a:lstStyle/>
          <a:p>
            <a:endParaRPr>
              <a:cs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7" y="928688"/>
            <a:ext cx="8403772" cy="55301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15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a:bodyPr>
          <a:lstStyle/>
          <a:p>
            <a:pPr>
              <a:buNone/>
            </a:pPr>
            <a:r>
              <a:rPr lang="en-US" sz="1800"/>
              <a:t>	2)</a:t>
            </a:r>
            <a:r>
              <a:rPr lang="en-US" sz="1800" b="1"/>
              <a:t> Firefox Driver:</a:t>
            </a:r>
          </a:p>
          <a:p>
            <a:pPr>
              <a:buNone/>
            </a:pPr>
            <a:endParaRPr lang="en-US" sz="1800" b="1"/>
          </a:p>
          <a:p>
            <a:r>
              <a:rPr lang="en-US" sz="1800" b="1"/>
              <a:t> </a:t>
            </a:r>
            <a:r>
              <a:rPr lang="en-US" sz="1800"/>
              <a:t>Controls the Firefox browser using a Firefox plug-in. The Firefox Profile that is used is stripped down from what is installed on the machine to only include the Selenium </a:t>
            </a:r>
            <a:r>
              <a:rPr lang="en-US" sz="1800" err="1"/>
              <a:t>WebDriver.xpi</a:t>
            </a:r>
            <a:r>
              <a:rPr lang="en-US" sz="1800"/>
              <a:t> (plug-in). Firefox Driver is capable of being run and is tested on Windows, Mac, Linux. </a:t>
            </a:r>
          </a:p>
          <a:p>
            <a:endParaRPr lang="en-US" sz="1800"/>
          </a:p>
          <a:p>
            <a:r>
              <a:rPr lang="en-US" sz="1800"/>
              <a:t>Runs in a real browser and supports JavaScript</a:t>
            </a:r>
          </a:p>
          <a:p>
            <a:r>
              <a:rPr lang="en-US" sz="1800"/>
              <a:t>Faster than the Internet Explorer Driver</a:t>
            </a:r>
          </a:p>
          <a:p>
            <a:pPr>
              <a:buNone/>
            </a:pPr>
            <a:endParaRPr lang="en-US" sz="1800"/>
          </a:p>
          <a:p>
            <a:pPr>
              <a:buNone/>
            </a:pPr>
            <a:endParaRPr lang="en-US" sz="1800"/>
          </a:p>
          <a:p>
            <a:pPr>
              <a:buNone/>
            </a:pPr>
            <a:r>
              <a:rPr lang="en-US" sz="1800" b="1"/>
              <a:t>Reference - </a:t>
            </a:r>
            <a:r>
              <a:rPr lang="en-US" sz="1800" b="1">
                <a:hlinkClick r:id="rId2"/>
              </a:rPr>
              <a:t>https://github.com/SeleniumHQ/selenium/wiki/FirefoxDriver</a:t>
            </a:r>
            <a:endParaRPr lang="en-US" sz="1800" b="1"/>
          </a:p>
          <a:p>
            <a:pPr>
              <a:buNone/>
            </a:pPr>
            <a:endParaRPr lang="en-US" sz="1800" b="1"/>
          </a:p>
          <a:p>
            <a:pPr>
              <a:buNone/>
            </a:pPr>
            <a:endParaRPr lang="en-US" sz="1800" b="1"/>
          </a:p>
          <a:p>
            <a:endParaRPr 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err="1"/>
              <a:t>InitElement</a:t>
            </a:r>
            <a:r>
              <a:rPr lang="en-IN" sz="2000"/>
              <a:t> Methods</a:t>
            </a:r>
          </a:p>
        </p:txBody>
      </p:sp>
      <p:sp>
        <p:nvSpPr>
          <p:cNvPr id="5" name="Content Placeholder 4"/>
          <p:cNvSpPr>
            <a:spLocks noGrp="1"/>
          </p:cNvSpPr>
          <p:nvPr>
            <p:ph idx="1"/>
          </p:nvPr>
        </p:nvSpPr>
        <p:spPr/>
        <p:txBody>
          <a:bodyPr>
            <a:normAutofit/>
          </a:bodyPr>
          <a:lstStyle/>
          <a:p>
            <a:r>
              <a:rPr lang="en-IN" sz="1800"/>
              <a:t>Page Factory class provides four variations of </a:t>
            </a:r>
            <a:r>
              <a:rPr lang="en-IN" sz="1800" err="1"/>
              <a:t>InItElements</a:t>
            </a:r>
            <a:r>
              <a:rPr lang="en-IN" sz="1800"/>
              <a:t> methods which can be used based on the project requirement.</a:t>
            </a:r>
          </a:p>
          <a:p>
            <a:r>
              <a:rPr lang="en-IN" sz="1800"/>
              <a:t>Based on the requirement, we can use one or all of them in a single framework so that we can attain the respective functionality.</a:t>
            </a:r>
          </a:p>
          <a:p>
            <a:endParaRPr lang="en-IN" sz="1800"/>
          </a:p>
          <a:p>
            <a:pPr marL="342900" marR="0" lvl="0" indent="-342900">
              <a:lnSpc>
                <a:spcPct val="115000"/>
              </a:lnSpc>
              <a:spcBef>
                <a:spcPts val="0"/>
              </a:spcBef>
              <a:spcAft>
                <a:spcPts val="0"/>
              </a:spcAft>
              <a:buFont typeface="+mj-lt"/>
              <a:buAutoNum type="arabicPeriod"/>
            </a:pPr>
            <a:r>
              <a:rPr lang="en-US" sz="1800" err="1">
                <a:ea typeface="Calibri"/>
                <a:cs typeface="Times New Roman"/>
              </a:rPr>
              <a:t>ElementLocatorFactory</a:t>
            </a:r>
            <a:r>
              <a:rPr lang="en-US" sz="1800">
                <a:ea typeface="Calibri"/>
                <a:cs typeface="Times New Roman"/>
              </a:rPr>
              <a:t>:</a:t>
            </a:r>
          </a:p>
          <a:p>
            <a:pPr marL="342900" marR="0" lvl="0" indent="-342900">
              <a:lnSpc>
                <a:spcPct val="115000"/>
              </a:lnSpc>
              <a:spcBef>
                <a:spcPts val="0"/>
              </a:spcBef>
              <a:spcAft>
                <a:spcPts val="0"/>
              </a:spcAft>
              <a:buFont typeface="+mj-lt"/>
              <a:buAutoNum type="arabicPeriod"/>
            </a:pPr>
            <a:endParaRPr lang="en-US" sz="1800">
              <a:ea typeface="Calibri"/>
              <a:cs typeface="Times New Roman"/>
            </a:endParaRPr>
          </a:p>
          <a:p>
            <a:pPr marL="0" marR="0" lvl="0" indent="0">
              <a:lnSpc>
                <a:spcPct val="115000"/>
              </a:lnSpc>
              <a:spcBef>
                <a:spcPts val="0"/>
              </a:spcBef>
              <a:spcAft>
                <a:spcPts val="0"/>
              </a:spcAft>
              <a:buNone/>
            </a:pPr>
            <a:r>
              <a:rPr lang="en-US" sz="1800" err="1">
                <a:ea typeface="Calibri"/>
                <a:cs typeface="Times New Roman"/>
              </a:rPr>
              <a:t>InitElements</a:t>
            </a:r>
            <a:r>
              <a:rPr lang="en-US" sz="1800">
                <a:ea typeface="Calibri"/>
                <a:cs typeface="Times New Roman"/>
              </a:rPr>
              <a:t> method will contain an “</a:t>
            </a:r>
            <a:r>
              <a:rPr lang="en-US" sz="1800" err="1">
                <a:ea typeface="Calibri"/>
                <a:cs typeface="Times New Roman"/>
              </a:rPr>
              <a:t>ElementLocatorFactory</a:t>
            </a:r>
            <a:r>
              <a:rPr lang="en-US" sz="1800">
                <a:ea typeface="Calibri"/>
                <a:cs typeface="Times New Roman"/>
              </a:rPr>
              <a:t>”.</a:t>
            </a:r>
          </a:p>
          <a:p>
            <a:pPr marL="0" lvl="0" indent="0">
              <a:lnSpc>
                <a:spcPct val="115000"/>
              </a:lnSpc>
              <a:buNone/>
            </a:pPr>
            <a:r>
              <a:rPr lang="en-US" sz="1800">
                <a:ea typeface="Times New Roman"/>
                <a:cs typeface="Times New Roman" pitchFamily="18" charset="0"/>
                <a:hlinkClick r:id="rId2" tooltip="interface in org.openqa.selenium.support.pagefactory"/>
              </a:rPr>
              <a:t>ElementLocatorFactory</a:t>
            </a:r>
            <a:r>
              <a:rPr lang="en-US" sz="1800">
                <a:ea typeface="Times New Roman"/>
                <a:cs typeface="Times New Roman" pitchFamily="18" charset="0"/>
              </a:rPr>
              <a:t>: is used for providing the mechanism for </a:t>
            </a:r>
            <a:r>
              <a:rPr lang="en-US" sz="1800" err="1">
                <a:ea typeface="Times New Roman"/>
                <a:cs typeface="Times New Roman" pitchFamily="18" charset="0"/>
              </a:rPr>
              <a:t>fniding</a:t>
            </a:r>
            <a:r>
              <a:rPr lang="en-US" sz="1800">
                <a:ea typeface="Times New Roman"/>
                <a:cs typeface="Times New Roman" pitchFamily="18" charset="0"/>
              </a:rPr>
              <a:t> </a:t>
            </a:r>
            <a:r>
              <a:rPr lang="en-US" sz="1800" err="1">
                <a:ea typeface="Times New Roman"/>
                <a:cs typeface="Times New Roman" pitchFamily="18" charset="0"/>
              </a:rPr>
              <a:t>elements.methods</a:t>
            </a:r>
            <a:r>
              <a:rPr lang="en-US" sz="1800">
                <a:ea typeface="Times New Roman"/>
                <a:cs typeface="Times New Roman" pitchFamily="18" charset="0"/>
              </a:rPr>
              <a:t>.</a:t>
            </a:r>
          </a:p>
          <a:p>
            <a:pPr marL="0" indent="0">
              <a:lnSpc>
                <a:spcPct val="115000"/>
              </a:lnSpc>
              <a:buNone/>
            </a:pPr>
            <a:endParaRPr lang="en-US" sz="1800">
              <a:ea typeface="Times New Roman"/>
              <a:cs typeface="Times New Roman"/>
              <a:hlinkClick r:id="rId3"/>
            </a:endParaRPr>
          </a:p>
          <a:p>
            <a:pPr marL="0" indent="0">
              <a:lnSpc>
                <a:spcPct val="115000"/>
              </a:lnSpc>
              <a:buNone/>
            </a:pPr>
            <a:r>
              <a:rPr lang="en-US" sz="1800">
                <a:ea typeface="Times New Roman"/>
                <a:cs typeface="Times New Roman"/>
                <a:hlinkClick r:id="rId3"/>
              </a:rPr>
              <a:t>Syntax:</a:t>
            </a:r>
          </a:p>
          <a:p>
            <a:pPr>
              <a:lnSpc>
                <a:spcPct val="115000"/>
              </a:lnSpc>
            </a:pPr>
            <a:r>
              <a:rPr lang="en-US" sz="1800">
                <a:ea typeface="Times New Roman"/>
                <a:cs typeface="Times New Roman"/>
                <a:hlinkClick r:id="rId3"/>
              </a:rPr>
              <a:t>initElements</a:t>
            </a:r>
            <a:r>
              <a:rPr lang="en-US" sz="1800">
                <a:ea typeface="Times New Roman"/>
                <a:cs typeface="Times New Roman"/>
              </a:rPr>
              <a:t>(</a:t>
            </a:r>
            <a:r>
              <a:rPr lang="en-US" sz="1800" err="1">
                <a:ea typeface="Times New Roman"/>
                <a:cs typeface="Times New Roman"/>
              </a:rPr>
              <a:t>ElementLocatorFactory</a:t>
            </a:r>
            <a:r>
              <a:rPr lang="en-US" sz="1800">
                <a:ea typeface="Times New Roman"/>
                <a:cs typeface="Times New Roman"/>
              </a:rPr>
              <a:t> factory, </a:t>
            </a:r>
            <a:r>
              <a:rPr lang="en-US" sz="1800" err="1">
                <a:ea typeface="Times New Roman"/>
                <a:cs typeface="Times New Roman"/>
              </a:rPr>
              <a:t>java.lang.Object</a:t>
            </a:r>
            <a:r>
              <a:rPr lang="en-US" sz="1800">
                <a:ea typeface="Times New Roman"/>
                <a:cs typeface="Times New Roman"/>
              </a:rPr>
              <a:t> page) </a:t>
            </a:r>
            <a:endParaRPr lang="en-US" sz="1800">
              <a:ea typeface="Calibri"/>
              <a:cs typeface="Times New Roman"/>
            </a:endParaRPr>
          </a:p>
          <a:p>
            <a:pPr>
              <a:lnSpc>
                <a:spcPct val="115000"/>
              </a:lnSpc>
            </a:pPr>
            <a:endParaRPr lang="en-US">
              <a:latin typeface="Times New Roman"/>
              <a:ea typeface="Calibri"/>
              <a:cs typeface="Times New Roman"/>
            </a:endParaRPr>
          </a:p>
          <a:p>
            <a:pPr>
              <a:lnSpc>
                <a:spcPct val="115000"/>
              </a:lnSpc>
            </a:pPr>
            <a:endParaRPr lang="en-US">
              <a:latin typeface="Times New Roman"/>
              <a:ea typeface="Calibri"/>
              <a:cs typeface="Times New Roman"/>
            </a:endParaRPr>
          </a:p>
          <a:p>
            <a:endParaRPr lang="en-IN"/>
          </a:p>
        </p:txBody>
      </p:sp>
    </p:spTree>
    <p:extLst>
      <p:ext uri="{BB962C8B-B14F-4D97-AF65-F5344CB8AC3E}">
        <p14:creationId xmlns:p14="http://schemas.microsoft.com/office/powerpoint/2010/main" val="419530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err="1"/>
              <a:t>InitElement</a:t>
            </a:r>
            <a:r>
              <a:rPr lang="en-IN" sz="2000"/>
              <a:t> Methods</a:t>
            </a:r>
          </a:p>
        </p:txBody>
      </p:sp>
      <p:sp>
        <p:nvSpPr>
          <p:cNvPr id="5" name="Content Placeholder 4"/>
          <p:cNvSpPr>
            <a:spLocks noGrp="1"/>
          </p:cNvSpPr>
          <p:nvPr>
            <p:ph idx="1"/>
          </p:nvPr>
        </p:nvSpPr>
        <p:spPr>
          <a:solidFill>
            <a:schemeClr val="bg1"/>
          </a:solidFill>
        </p:spPr>
        <p:txBody>
          <a:bodyPr>
            <a:normAutofit/>
          </a:bodyPr>
          <a:lstStyle/>
          <a:p>
            <a:pPr marL="0" indent="0">
              <a:lnSpc>
                <a:spcPct val="115000"/>
              </a:lnSpc>
              <a:buNone/>
            </a:pPr>
            <a:r>
              <a:rPr lang="en-US" sz="2000">
                <a:solidFill>
                  <a:schemeClr val="accent1">
                    <a:lumMod val="60000"/>
                    <a:lumOff val="40000"/>
                  </a:schemeClr>
                </a:solidFill>
                <a:ea typeface="Calibri"/>
                <a:cs typeface="Times New Roman"/>
              </a:rPr>
              <a:t>2. </a:t>
            </a:r>
            <a:r>
              <a:rPr lang="en-US" sz="2000" err="1">
                <a:ea typeface="Calibri"/>
                <a:cs typeface="Times New Roman"/>
              </a:rPr>
              <a:t>FieldDecorator</a:t>
            </a:r>
            <a:endParaRPr lang="en-US" sz="2000">
              <a:ea typeface="Calibri"/>
              <a:cs typeface="Times New Roman"/>
            </a:endParaRPr>
          </a:p>
          <a:p>
            <a:pPr>
              <a:lnSpc>
                <a:spcPct val="115000"/>
              </a:lnSpc>
            </a:pPr>
            <a:r>
              <a:rPr lang="en-US" sz="2000" err="1">
                <a:ea typeface="Calibri"/>
                <a:cs typeface="Times New Roman"/>
              </a:rPr>
              <a:t>InitElements</a:t>
            </a:r>
            <a:r>
              <a:rPr lang="en-US" sz="2000">
                <a:ea typeface="Calibri"/>
                <a:cs typeface="Times New Roman"/>
              </a:rPr>
              <a:t> method will contain an </a:t>
            </a:r>
            <a:r>
              <a:rPr lang="en-US" sz="2000" err="1">
                <a:ea typeface="Calibri"/>
                <a:cs typeface="Times New Roman"/>
              </a:rPr>
              <a:t>FieldDecorator</a:t>
            </a:r>
            <a:r>
              <a:rPr lang="en-US" sz="2000">
                <a:ea typeface="Calibri"/>
                <a:cs typeface="Times New Roman"/>
              </a:rPr>
              <a:t>.</a:t>
            </a:r>
          </a:p>
          <a:p>
            <a:pPr marL="0" indent="0">
              <a:lnSpc>
                <a:spcPct val="115000"/>
              </a:lnSpc>
              <a:buNone/>
            </a:pPr>
            <a:r>
              <a:rPr lang="en-US" sz="1800">
                <a:ea typeface="Times New Roman"/>
                <a:cs typeface="Times New Roman"/>
                <a:hlinkClick r:id="rId2" tooltip="interface in org.openqa.selenium.support.pagefactory"/>
              </a:rPr>
              <a:t>FieldDecorator</a:t>
            </a:r>
            <a:r>
              <a:rPr lang="en-US" sz="1800">
                <a:ea typeface="Times New Roman"/>
                <a:cs typeface="Times New Roman"/>
              </a:rPr>
              <a:t> is used for decorating each of the fields.</a:t>
            </a:r>
          </a:p>
          <a:p>
            <a:pPr marL="0" indent="0">
              <a:lnSpc>
                <a:spcPct val="115000"/>
              </a:lnSpc>
              <a:buNone/>
            </a:pPr>
            <a:endParaRPr lang="en-US" sz="1800">
              <a:ea typeface="Times New Roman"/>
              <a:cs typeface="Times New Roman"/>
            </a:endParaRPr>
          </a:p>
          <a:p>
            <a:pPr marL="0" indent="0">
              <a:lnSpc>
                <a:spcPct val="115000"/>
              </a:lnSpc>
              <a:buNone/>
            </a:pPr>
            <a:r>
              <a:rPr lang="en-US" sz="1800">
                <a:ea typeface="Times New Roman"/>
                <a:cs typeface="Times New Roman"/>
                <a:hlinkClick r:id="rId3"/>
              </a:rPr>
              <a:t>Syntax:</a:t>
            </a:r>
          </a:p>
          <a:p>
            <a:pPr marL="0" indent="0">
              <a:lnSpc>
                <a:spcPct val="115000"/>
              </a:lnSpc>
              <a:buNone/>
            </a:pPr>
            <a:r>
              <a:rPr lang="en-US" sz="1800">
                <a:ea typeface="Times New Roman"/>
                <a:cs typeface="Times New Roman"/>
                <a:hlinkClick r:id="rId4"/>
              </a:rPr>
              <a:t>initElements</a:t>
            </a:r>
            <a:r>
              <a:rPr lang="en-US" sz="1800">
                <a:ea typeface="Times New Roman"/>
                <a:cs typeface="Times New Roman"/>
              </a:rPr>
              <a:t>(</a:t>
            </a:r>
            <a:r>
              <a:rPr lang="en-US" sz="1800">
                <a:ea typeface="Times New Roman"/>
                <a:cs typeface="Times New Roman"/>
                <a:hlinkClick r:id="rId2" tooltip="interface in org.openqa.selenium.support.pagefactory"/>
              </a:rPr>
              <a:t>FieldDecorator</a:t>
            </a:r>
            <a:r>
              <a:rPr lang="en-US" sz="1800">
                <a:ea typeface="Times New Roman"/>
                <a:cs typeface="Times New Roman"/>
              </a:rPr>
              <a:t> decorator, </a:t>
            </a:r>
            <a:r>
              <a:rPr lang="en-US" sz="1800" err="1">
                <a:ea typeface="Times New Roman"/>
                <a:cs typeface="Times New Roman"/>
              </a:rPr>
              <a:t>java.lang.Object</a:t>
            </a:r>
            <a:r>
              <a:rPr lang="en-US" sz="1800">
                <a:ea typeface="Times New Roman"/>
                <a:cs typeface="Times New Roman"/>
              </a:rPr>
              <a:t> page) </a:t>
            </a:r>
            <a:endParaRPr lang="en-US" sz="2000">
              <a:ea typeface="Calibri"/>
              <a:cs typeface="Times New Roman"/>
            </a:endParaRPr>
          </a:p>
          <a:p>
            <a:pPr>
              <a:lnSpc>
                <a:spcPct val="115000"/>
              </a:lnSpc>
            </a:pPr>
            <a:endParaRPr lang="en-US" sz="2000">
              <a:ea typeface="Calibri"/>
              <a:cs typeface="Times New Roman"/>
            </a:endParaRPr>
          </a:p>
          <a:p>
            <a:endParaRPr lang="en-US" sz="1800"/>
          </a:p>
        </p:txBody>
      </p:sp>
    </p:spTree>
    <p:extLst>
      <p:ext uri="{BB962C8B-B14F-4D97-AF65-F5344CB8AC3E}">
        <p14:creationId xmlns:p14="http://schemas.microsoft.com/office/powerpoint/2010/main" val="1020567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err="1"/>
              <a:t>InitElement</a:t>
            </a:r>
            <a:r>
              <a:rPr lang="en-IN" sz="2000"/>
              <a:t> Methods</a:t>
            </a:r>
          </a:p>
        </p:txBody>
      </p:sp>
      <p:sp>
        <p:nvSpPr>
          <p:cNvPr id="5" name="Content Placeholder 4"/>
          <p:cNvSpPr>
            <a:spLocks noGrp="1"/>
          </p:cNvSpPr>
          <p:nvPr>
            <p:ph idx="1"/>
          </p:nvPr>
        </p:nvSpPr>
        <p:spPr>
          <a:solidFill>
            <a:schemeClr val="bg1"/>
          </a:solidFill>
        </p:spPr>
        <p:txBody>
          <a:bodyPr>
            <a:normAutofit/>
          </a:bodyPr>
          <a:lstStyle/>
          <a:p>
            <a:pPr marL="0" indent="0">
              <a:lnSpc>
                <a:spcPct val="115000"/>
              </a:lnSpc>
              <a:buNone/>
            </a:pPr>
            <a:r>
              <a:rPr lang="en-US" sz="1800">
                <a:solidFill>
                  <a:schemeClr val="accent3">
                    <a:lumMod val="75000"/>
                  </a:schemeClr>
                </a:solidFill>
              </a:rPr>
              <a:t>3 .</a:t>
            </a:r>
            <a:r>
              <a:rPr lang="en-US" sz="1800">
                <a:solidFill>
                  <a:schemeClr val="tx1"/>
                </a:solidFill>
              </a:rPr>
              <a:t>Page Class</a:t>
            </a:r>
          </a:p>
          <a:p>
            <a:pPr marL="0" indent="0">
              <a:lnSpc>
                <a:spcPct val="115000"/>
              </a:lnSpc>
              <a:buNone/>
            </a:pPr>
            <a:r>
              <a:rPr lang="en-US" sz="1800">
                <a:solidFill>
                  <a:schemeClr val="accent3">
                    <a:lumMod val="75000"/>
                  </a:schemeClr>
                </a:solidFill>
              </a:rPr>
              <a:t>.</a:t>
            </a:r>
            <a:r>
              <a:rPr lang="en-US" sz="2000" err="1">
                <a:ea typeface="Calibri"/>
                <a:cs typeface="Times New Roman"/>
              </a:rPr>
              <a:t>InitElements</a:t>
            </a:r>
            <a:r>
              <a:rPr lang="en-US" sz="2000">
                <a:ea typeface="Calibri"/>
                <a:cs typeface="Times New Roman"/>
              </a:rPr>
              <a:t> method which will contain a page class.</a:t>
            </a:r>
          </a:p>
          <a:p>
            <a:pPr marL="0" indent="0">
              <a:lnSpc>
                <a:spcPct val="115000"/>
              </a:lnSpc>
              <a:buNone/>
            </a:pPr>
            <a:endParaRPr lang="en-US" sz="2000">
              <a:ea typeface="Calibri"/>
              <a:cs typeface="Times New Roman"/>
            </a:endParaRPr>
          </a:p>
          <a:p>
            <a:pPr marL="0" indent="0">
              <a:lnSpc>
                <a:spcPct val="115000"/>
              </a:lnSpc>
              <a:buNone/>
            </a:pPr>
            <a:r>
              <a:rPr lang="en-US" sz="1800">
                <a:ea typeface="Times New Roman"/>
                <a:cs typeface="Times New Roman"/>
                <a:hlinkClick r:id="rId2"/>
              </a:rPr>
              <a:t>Syntax:</a:t>
            </a:r>
          </a:p>
          <a:p>
            <a:pPr>
              <a:lnSpc>
                <a:spcPct val="115000"/>
              </a:lnSpc>
            </a:pPr>
            <a:r>
              <a:rPr lang="en-US" sz="1800">
                <a:ea typeface="Times New Roman"/>
                <a:cs typeface="Times New Roman"/>
                <a:hlinkClick r:id="rId3"/>
              </a:rPr>
              <a:t>initElements</a:t>
            </a:r>
            <a:r>
              <a:rPr lang="en-US" sz="1800">
                <a:ea typeface="Times New Roman"/>
                <a:cs typeface="Times New Roman"/>
              </a:rPr>
              <a:t>(</a:t>
            </a:r>
            <a:r>
              <a:rPr lang="en-US" sz="1800">
                <a:ea typeface="Times New Roman"/>
                <a:cs typeface="Times New Roman"/>
                <a:hlinkClick r:id="rId4" tooltip="interface in org.openqa.selenium"/>
              </a:rPr>
              <a:t>WebDriver</a:t>
            </a:r>
            <a:r>
              <a:rPr lang="en-US" sz="1800">
                <a:ea typeface="Times New Roman"/>
                <a:cs typeface="Times New Roman"/>
              </a:rPr>
              <a:t> </a:t>
            </a:r>
            <a:r>
              <a:rPr lang="en-US" sz="1800" err="1">
                <a:ea typeface="Times New Roman"/>
                <a:cs typeface="Times New Roman"/>
              </a:rPr>
              <a:t>driver,java.lang.Class</a:t>
            </a:r>
            <a:r>
              <a:rPr lang="en-US" sz="1800">
                <a:ea typeface="Times New Roman"/>
                <a:cs typeface="Times New Roman"/>
              </a:rPr>
              <a:t>&lt;T&gt; </a:t>
            </a:r>
            <a:r>
              <a:rPr lang="en-US" sz="1800" err="1">
                <a:ea typeface="Times New Roman"/>
                <a:cs typeface="Times New Roman"/>
              </a:rPr>
              <a:t>pageClass</a:t>
            </a:r>
            <a:r>
              <a:rPr lang="en-US" sz="1800">
                <a:ea typeface="Times New Roman"/>
                <a:cs typeface="Times New Roman"/>
              </a:rPr>
              <a:t>) </a:t>
            </a:r>
          </a:p>
          <a:p>
            <a:pPr>
              <a:lnSpc>
                <a:spcPct val="115000"/>
              </a:lnSpc>
            </a:pPr>
            <a:r>
              <a:rPr lang="en-US" sz="1800">
                <a:ea typeface="Times New Roman"/>
                <a:cs typeface="Times New Roman" pitchFamily="18" charset="0"/>
              </a:rPr>
              <a:t>Instantiate an instance of the given class, and set a proxy for each of the </a:t>
            </a:r>
            <a:r>
              <a:rPr lang="en-US" sz="1800" err="1">
                <a:ea typeface="Times New Roman"/>
                <a:cs typeface="Times New Roman" pitchFamily="18" charset="0"/>
              </a:rPr>
              <a:t>WebElement</a:t>
            </a:r>
            <a:r>
              <a:rPr lang="en-US" sz="1800">
                <a:ea typeface="Times New Roman"/>
                <a:cs typeface="Times New Roman" pitchFamily="18" charset="0"/>
              </a:rPr>
              <a:t> and List fields that have been declared, assuming that the field name is also the HTML element's "id" or "name". Means there will be an element that can be located using the </a:t>
            </a:r>
            <a:r>
              <a:rPr lang="en-US" sz="1800" err="1">
                <a:ea typeface="Times New Roman"/>
                <a:cs typeface="Times New Roman" pitchFamily="18" charset="0"/>
              </a:rPr>
              <a:t>xpath</a:t>
            </a:r>
            <a:r>
              <a:rPr lang="en-US" sz="1800">
                <a:ea typeface="Times New Roman"/>
                <a:cs typeface="Times New Roman" pitchFamily="18" charset="0"/>
              </a:rPr>
              <a:t> expression.</a:t>
            </a:r>
          </a:p>
          <a:p>
            <a:pPr marL="0" indent="0">
              <a:buNone/>
            </a:pPr>
            <a:endParaRPr lang="en-US" sz="1800"/>
          </a:p>
        </p:txBody>
      </p:sp>
    </p:spTree>
    <p:extLst>
      <p:ext uri="{BB962C8B-B14F-4D97-AF65-F5344CB8AC3E}">
        <p14:creationId xmlns:p14="http://schemas.microsoft.com/office/powerpoint/2010/main" val="19508914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err="1"/>
              <a:t>InitElement</a:t>
            </a:r>
            <a:r>
              <a:rPr lang="en-IN" sz="2000"/>
              <a:t> Methods</a:t>
            </a:r>
          </a:p>
        </p:txBody>
      </p:sp>
      <p:sp>
        <p:nvSpPr>
          <p:cNvPr id="5" name="Content Placeholder 4"/>
          <p:cNvSpPr>
            <a:spLocks noGrp="1"/>
          </p:cNvSpPr>
          <p:nvPr>
            <p:ph idx="1"/>
          </p:nvPr>
        </p:nvSpPr>
        <p:spPr>
          <a:xfrm>
            <a:off x="457200" y="1051064"/>
            <a:ext cx="8229600" cy="5148260"/>
          </a:xfrm>
          <a:solidFill>
            <a:schemeClr val="bg1"/>
          </a:solidFill>
        </p:spPr>
        <p:txBody>
          <a:bodyPr>
            <a:normAutofit/>
          </a:bodyPr>
          <a:lstStyle/>
          <a:p>
            <a:pPr marL="0" marR="0" lvl="0" indent="0">
              <a:lnSpc>
                <a:spcPct val="115000"/>
              </a:lnSpc>
              <a:spcBef>
                <a:spcPts val="0"/>
              </a:spcBef>
              <a:spcAft>
                <a:spcPts val="0"/>
              </a:spcAft>
              <a:buNone/>
            </a:pPr>
            <a:r>
              <a:rPr lang="en-US" sz="2000">
                <a:solidFill>
                  <a:schemeClr val="accent3">
                    <a:lumMod val="75000"/>
                  </a:schemeClr>
                </a:solidFill>
                <a:ea typeface="Calibri"/>
                <a:cs typeface="Times New Roman"/>
              </a:rPr>
              <a:t>4.</a:t>
            </a:r>
            <a:r>
              <a:rPr lang="en-US" sz="2000">
                <a:solidFill>
                  <a:schemeClr val="tx1"/>
                </a:solidFill>
                <a:ea typeface="Calibri"/>
                <a:cs typeface="Times New Roman"/>
              </a:rPr>
              <a:t>PageClass Variation</a:t>
            </a:r>
          </a:p>
          <a:p>
            <a:pPr marL="0" marR="0" lvl="0" indent="0">
              <a:lnSpc>
                <a:spcPct val="115000"/>
              </a:lnSpc>
              <a:spcBef>
                <a:spcPts val="0"/>
              </a:spcBef>
              <a:spcAft>
                <a:spcPts val="0"/>
              </a:spcAft>
              <a:buNone/>
            </a:pPr>
            <a:r>
              <a:rPr lang="en-US" sz="2000" err="1">
                <a:ea typeface="Calibri"/>
                <a:cs typeface="Times New Roman"/>
              </a:rPr>
              <a:t>InitElements</a:t>
            </a:r>
            <a:r>
              <a:rPr lang="en-US" sz="2000">
                <a:ea typeface="Calibri"/>
                <a:cs typeface="Times New Roman"/>
              </a:rPr>
              <a:t> method will contain a page class similar to variation:</a:t>
            </a:r>
          </a:p>
          <a:p>
            <a:pPr marL="0" indent="0">
              <a:lnSpc>
                <a:spcPct val="115000"/>
              </a:lnSpc>
              <a:buNone/>
            </a:pPr>
            <a:r>
              <a:rPr lang="en-US" sz="1800">
                <a:solidFill>
                  <a:schemeClr val="accent3">
                    <a:lumMod val="75000"/>
                  </a:schemeClr>
                </a:solidFill>
                <a:ea typeface="Calibri"/>
                <a:cs typeface="Times New Roman"/>
              </a:rPr>
              <a:t>Syntax:</a:t>
            </a:r>
          </a:p>
          <a:p>
            <a:pPr>
              <a:lnSpc>
                <a:spcPct val="115000"/>
              </a:lnSpc>
            </a:pPr>
            <a:r>
              <a:rPr lang="en-US" sz="1800">
                <a:ea typeface="Times New Roman"/>
                <a:cs typeface="Times New Roman"/>
                <a:hlinkClick r:id="rId2"/>
              </a:rPr>
              <a:t>initElements</a:t>
            </a:r>
            <a:r>
              <a:rPr lang="en-US" sz="1800">
                <a:ea typeface="Times New Roman"/>
                <a:cs typeface="Times New Roman"/>
              </a:rPr>
              <a:t>(</a:t>
            </a:r>
            <a:r>
              <a:rPr lang="en-US" sz="1800">
                <a:ea typeface="Times New Roman"/>
                <a:cs typeface="Times New Roman"/>
                <a:hlinkClick r:id="rId3" tooltip="interface in org.openqa.selenium"/>
              </a:rPr>
              <a:t>WebDriver</a:t>
            </a:r>
            <a:r>
              <a:rPr lang="en-US" sz="1800">
                <a:ea typeface="Times New Roman"/>
                <a:cs typeface="Times New Roman"/>
              </a:rPr>
              <a:t> driver, </a:t>
            </a:r>
            <a:r>
              <a:rPr lang="en-US" sz="1800" err="1">
                <a:ea typeface="Times New Roman"/>
                <a:cs typeface="Times New Roman"/>
              </a:rPr>
              <a:t>java.lang.Object</a:t>
            </a:r>
            <a:r>
              <a:rPr lang="en-US" sz="1800">
                <a:ea typeface="Times New Roman"/>
                <a:cs typeface="Times New Roman"/>
              </a:rPr>
              <a:t> page) </a:t>
            </a:r>
            <a:endParaRPr lang="en-US" sz="2000">
              <a:ea typeface="Calibri"/>
              <a:cs typeface="Times New Roman"/>
            </a:endParaRPr>
          </a:p>
          <a:p>
            <a:pPr>
              <a:lnSpc>
                <a:spcPct val="115000"/>
              </a:lnSpc>
            </a:pPr>
            <a:r>
              <a:rPr lang="en-US" sz="1800">
                <a:ea typeface="Times New Roman"/>
                <a:cs typeface="Times New Roman"/>
              </a:rPr>
              <a:t>As </a:t>
            </a:r>
            <a:r>
              <a:rPr lang="en-US" sz="1800">
                <a:ea typeface="Times New Roman"/>
                <a:cs typeface="Times New Roman"/>
                <a:hlinkClick r:id="rId4"/>
              </a:rPr>
              <a:t>initElements(org.openqa.selenium.WebDriver, Class)</a:t>
            </a:r>
            <a:r>
              <a:rPr lang="en-US" sz="1800">
                <a:ea typeface="Times New Roman"/>
                <a:cs typeface="Times New Roman"/>
              </a:rPr>
              <a:t> but will only replace the fields of an already instantiated Page Object.</a:t>
            </a:r>
            <a:endParaRPr lang="en-US" sz="1800">
              <a:ea typeface="Calibri"/>
              <a:cs typeface="Times New Roman"/>
            </a:endParaRPr>
          </a:p>
          <a:p>
            <a:pPr marL="0" indent="0">
              <a:buNone/>
            </a:pPr>
            <a:endParaRPr lang="en-US" sz="1800"/>
          </a:p>
        </p:txBody>
      </p:sp>
    </p:spTree>
    <p:extLst>
      <p:ext uri="{BB962C8B-B14F-4D97-AF65-F5344CB8AC3E}">
        <p14:creationId xmlns:p14="http://schemas.microsoft.com/office/powerpoint/2010/main" val="39766379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a:t>9.3 Advantages of PODM</a:t>
            </a:r>
          </a:p>
        </p:txBody>
      </p:sp>
      <p:sp>
        <p:nvSpPr>
          <p:cNvPr id="5" name="Content Placeholder 4"/>
          <p:cNvSpPr>
            <a:spLocks noGrp="1"/>
          </p:cNvSpPr>
          <p:nvPr>
            <p:ph idx="1"/>
          </p:nvPr>
        </p:nvSpPr>
        <p:spPr>
          <a:xfrm>
            <a:off x="457200" y="1523642"/>
            <a:ext cx="8229600" cy="5148260"/>
          </a:xfrm>
          <a:solidFill>
            <a:schemeClr val="bg1"/>
          </a:solidFill>
        </p:spPr>
        <p:txBody>
          <a:bodyPr>
            <a:normAutofit/>
          </a:bodyPr>
          <a:lstStyle/>
          <a:p>
            <a:pPr marL="0" indent="0">
              <a:lnSpc>
                <a:spcPct val="115000"/>
              </a:lnSpc>
              <a:spcAft>
                <a:spcPts val="1000"/>
              </a:spcAft>
              <a:buNone/>
            </a:pPr>
            <a:r>
              <a:rPr lang="en-US" sz="1800">
                <a:ea typeface="Times New Roman"/>
                <a:cs typeface="Times New Roman"/>
              </a:rPr>
              <a:t>The following are the advantages of Page Object Design Pattern:</a:t>
            </a:r>
          </a:p>
          <a:p>
            <a:pPr marL="342900" indent="-342900">
              <a:lnSpc>
                <a:spcPct val="115000"/>
              </a:lnSpc>
              <a:spcAft>
                <a:spcPts val="1000"/>
              </a:spcAft>
              <a:buFont typeface="Arial" charset="0"/>
              <a:buChar char="•"/>
            </a:pPr>
            <a:r>
              <a:rPr lang="en-US" sz="1800">
                <a:ea typeface="Times New Roman"/>
                <a:cs typeface="Times New Roman"/>
              </a:rPr>
              <a:t>There is clean separation between test code and page specific code such as locators (or their use if you’re using a UI map) and layout.</a:t>
            </a:r>
          </a:p>
          <a:p>
            <a:pPr marL="342900" indent="-342900">
              <a:lnSpc>
                <a:spcPct val="115000"/>
              </a:lnSpc>
              <a:spcAft>
                <a:spcPts val="1000"/>
              </a:spcAft>
              <a:buFont typeface="Arial" charset="0"/>
              <a:buChar char="•"/>
            </a:pPr>
            <a:r>
              <a:rPr lang="en-US" sz="1800">
                <a:ea typeface="Times New Roman"/>
                <a:cs typeface="Times New Roman"/>
              </a:rPr>
              <a:t>There is single repository for the services or operations offered by the page rather than having these services scattered </a:t>
            </a:r>
            <a:r>
              <a:rPr lang="en-US" sz="1800" err="1">
                <a:ea typeface="Times New Roman"/>
                <a:cs typeface="Times New Roman"/>
              </a:rPr>
              <a:t>through out</a:t>
            </a:r>
            <a:r>
              <a:rPr lang="en-US" sz="1800">
                <a:ea typeface="Times New Roman"/>
                <a:cs typeface="Times New Roman"/>
              </a:rPr>
              <a:t> the tests.</a:t>
            </a:r>
            <a:endParaRPr lang="en-US" sz="1800">
              <a:ea typeface="Times New Roman"/>
            </a:endParaRPr>
          </a:p>
          <a:p>
            <a:pPr marL="0" indent="0">
              <a:buNone/>
            </a:pPr>
            <a:r>
              <a:rPr lang="en-US" sz="1800">
                <a:ea typeface="Times New Roman"/>
              </a:rPr>
              <a:t>In both cases this allows any modifications required due to UI changes to all be made in one place. </a:t>
            </a:r>
            <a:endParaRPr lang="en-US" sz="1800"/>
          </a:p>
          <a:p>
            <a:pPr marL="0" indent="0">
              <a:buNone/>
            </a:pPr>
            <a:endParaRPr lang="en-US" sz="1800"/>
          </a:p>
        </p:txBody>
      </p:sp>
    </p:spTree>
    <p:extLst>
      <p:ext uri="{BB962C8B-B14F-4D97-AF65-F5344CB8AC3E}">
        <p14:creationId xmlns:p14="http://schemas.microsoft.com/office/powerpoint/2010/main" val="15083253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098"/>
            <a:ext cx="8229600" cy="400110"/>
          </a:xfrm>
        </p:spPr>
        <p:txBody>
          <a:bodyPr/>
          <a:lstStyle/>
          <a:p>
            <a:r>
              <a:rPr lang="en-IN" sz="2000"/>
              <a:t>9.3 Dis Advantages of PODM</a:t>
            </a:r>
          </a:p>
        </p:txBody>
      </p:sp>
      <p:sp>
        <p:nvSpPr>
          <p:cNvPr id="5" name="Content Placeholder 4"/>
          <p:cNvSpPr>
            <a:spLocks noGrp="1"/>
          </p:cNvSpPr>
          <p:nvPr>
            <p:ph idx="1"/>
          </p:nvPr>
        </p:nvSpPr>
        <p:spPr>
          <a:xfrm>
            <a:off x="457200" y="1159341"/>
            <a:ext cx="8229600" cy="5148260"/>
          </a:xfrm>
          <a:solidFill>
            <a:schemeClr val="bg1"/>
          </a:solidFill>
        </p:spPr>
        <p:txBody>
          <a:bodyPr>
            <a:normAutofit/>
          </a:bodyPr>
          <a:lstStyle/>
          <a:p>
            <a:pPr marL="0" marR="0" lvl="0" indent="0">
              <a:lnSpc>
                <a:spcPct val="115000"/>
              </a:lnSpc>
              <a:spcBef>
                <a:spcPts val="0"/>
              </a:spcBef>
              <a:spcAft>
                <a:spcPts val="1000"/>
              </a:spcAft>
              <a:buNone/>
              <a:tabLst>
                <a:tab pos="457200" algn="l"/>
              </a:tabLst>
            </a:pPr>
            <a:r>
              <a:rPr lang="en-US" sz="1800">
                <a:ea typeface="Times New Roman"/>
                <a:cs typeface="Times New Roman"/>
              </a:rPr>
              <a:t>The following are the disadvantages of Page Object Design Pattern:</a:t>
            </a:r>
          </a:p>
          <a:p>
            <a:pPr marL="342900" marR="0" lvl="0" indent="-342900">
              <a:lnSpc>
                <a:spcPct val="115000"/>
              </a:lnSpc>
              <a:spcBef>
                <a:spcPts val="0"/>
              </a:spcBef>
              <a:spcAft>
                <a:spcPts val="1000"/>
              </a:spcAft>
              <a:buFont typeface="Arial" charset="0"/>
              <a:buChar char="•"/>
              <a:tabLst>
                <a:tab pos="457200" algn="l"/>
              </a:tabLst>
            </a:pPr>
            <a:endParaRPr lang="en-US" sz="1800">
              <a:ea typeface="Times New Roman"/>
              <a:cs typeface="Times New Roman"/>
            </a:endParaRPr>
          </a:p>
          <a:p>
            <a:pPr marL="342900" marR="0" lvl="0" indent="-342900">
              <a:lnSpc>
                <a:spcPct val="115000"/>
              </a:lnSpc>
              <a:spcBef>
                <a:spcPts val="0"/>
              </a:spcBef>
              <a:spcAft>
                <a:spcPts val="1000"/>
              </a:spcAft>
              <a:buFont typeface="Arial" charset="0"/>
              <a:buChar char="•"/>
              <a:tabLst>
                <a:tab pos="457200" algn="l"/>
              </a:tabLst>
            </a:pPr>
            <a:r>
              <a:rPr lang="en-US" sz="1800">
                <a:ea typeface="Times New Roman"/>
                <a:cs typeface="Times New Roman"/>
              </a:rPr>
              <a:t>There is no separation between the test method and the AUTs locators (IDs in this example); both are intertwined in a single method. If the AUT’s UI changes its identifiers, layout, or how a login is input and processed, the test itself must change.</a:t>
            </a:r>
          </a:p>
          <a:p>
            <a:pPr marL="342900" marR="0" lvl="0" indent="-342900">
              <a:lnSpc>
                <a:spcPct val="115000"/>
              </a:lnSpc>
              <a:spcBef>
                <a:spcPts val="0"/>
              </a:spcBef>
              <a:spcAft>
                <a:spcPts val="1000"/>
              </a:spcAft>
              <a:buFont typeface="Arial" charset="0"/>
              <a:buChar char="•"/>
              <a:tabLst>
                <a:tab pos="457200" algn="l"/>
              </a:tabLst>
            </a:pPr>
            <a:r>
              <a:rPr lang="en-US" sz="1800">
                <a:ea typeface="Times New Roman"/>
                <a:cs typeface="Times New Roman"/>
              </a:rPr>
              <a:t>The id-locators would be spread in multiple tests, all tests that had to use this login page.</a:t>
            </a:r>
            <a:endParaRPr lang="en-US" sz="1800">
              <a:ea typeface="Calibri"/>
              <a:cs typeface="Times New Roman"/>
            </a:endParaRPr>
          </a:p>
          <a:p>
            <a:pPr marL="0" indent="0">
              <a:buNone/>
            </a:pPr>
            <a:endParaRPr lang="en-US" sz="1800"/>
          </a:p>
        </p:txBody>
      </p:sp>
    </p:spTree>
    <p:extLst>
      <p:ext uri="{BB962C8B-B14F-4D97-AF65-F5344CB8AC3E}">
        <p14:creationId xmlns:p14="http://schemas.microsoft.com/office/powerpoint/2010/main" val="2183807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sz="2800"/>
              <a:t>10.Selenium Grid</a:t>
            </a:r>
          </a:p>
          <a:p>
            <a:endParaRPr lang="en-IN" sz="2800"/>
          </a:p>
        </p:txBody>
      </p:sp>
    </p:spTree>
    <p:extLst>
      <p:ext uri="{BB962C8B-B14F-4D97-AF65-F5344CB8AC3E}">
        <p14:creationId xmlns:p14="http://schemas.microsoft.com/office/powerpoint/2010/main" val="4193426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10.1 Selenium Grid Intro</a:t>
            </a:r>
          </a:p>
        </p:txBody>
      </p:sp>
      <p:sp>
        <p:nvSpPr>
          <p:cNvPr id="3" name="Content Placeholder 2"/>
          <p:cNvSpPr>
            <a:spLocks noGrp="1"/>
          </p:cNvSpPr>
          <p:nvPr>
            <p:ph idx="1"/>
          </p:nvPr>
        </p:nvSpPr>
        <p:spPr/>
        <p:txBody>
          <a:bodyPr>
            <a:normAutofit/>
          </a:bodyPr>
          <a:lstStyle/>
          <a:p>
            <a:endParaRPr lang="en-IN" sz="1800"/>
          </a:p>
          <a:p>
            <a:r>
              <a:rPr lang="en-IN" sz="1800"/>
              <a:t>Selenium-Grid allows you run your tests on different machines against different browsers in parallel. </a:t>
            </a:r>
          </a:p>
          <a:p>
            <a:r>
              <a:rPr lang="en-IN" sz="1800" err="1"/>
              <a:t>Rrunning</a:t>
            </a:r>
            <a:r>
              <a:rPr lang="en-IN" sz="1800"/>
              <a:t> multiple tests at the same time against different machines running different browsers and operating systems. </a:t>
            </a:r>
          </a:p>
          <a:p>
            <a:r>
              <a:rPr lang="en-IN" sz="1800"/>
              <a:t>Essentially, Selenium-Grid support distributed test execution. It allows for running your tests in a </a:t>
            </a:r>
            <a:r>
              <a:rPr lang="en-IN" sz="1800" i="1"/>
              <a:t>distributed test execution</a:t>
            </a:r>
            <a:r>
              <a:rPr lang="en-IN" sz="1800"/>
              <a:t> environment.</a:t>
            </a:r>
            <a:endParaRPr lang="en-US" sz="1800"/>
          </a:p>
        </p:txBody>
      </p:sp>
    </p:spTree>
    <p:extLst>
      <p:ext uri="{BB962C8B-B14F-4D97-AF65-F5344CB8AC3E}">
        <p14:creationId xmlns:p14="http://schemas.microsoft.com/office/powerpoint/2010/main" val="22362438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1695324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Reference</a:t>
            </a:r>
          </a:p>
        </p:txBody>
      </p:sp>
      <p:sp>
        <p:nvSpPr>
          <p:cNvPr id="3" name="Content Placeholder 2"/>
          <p:cNvSpPr>
            <a:spLocks noGrp="1"/>
          </p:cNvSpPr>
          <p:nvPr>
            <p:ph idx="1"/>
          </p:nvPr>
        </p:nvSpPr>
        <p:spPr/>
        <p:txBody>
          <a:bodyPr>
            <a:normAutofit/>
          </a:bodyPr>
          <a:lstStyle/>
          <a:p>
            <a:r>
              <a:rPr lang="en-US" sz="1800"/>
              <a:t>seleniumhq.org</a:t>
            </a:r>
          </a:p>
          <a:p>
            <a:r>
              <a:rPr lang="en-US" sz="1800"/>
              <a:t>Selenium Grid:</a:t>
            </a:r>
          </a:p>
          <a:p>
            <a:pPr marL="0" indent="0">
              <a:buNone/>
            </a:pPr>
            <a:r>
              <a:rPr lang="en-US" sz="1800"/>
              <a:t>	http://www.seleniumhq.org/docs/07_selenium_grid.jsp</a:t>
            </a:r>
          </a:p>
          <a:p>
            <a:r>
              <a:rPr lang="en-US" sz="1800"/>
              <a:t>Selenium Core:</a:t>
            </a:r>
          </a:p>
          <a:p>
            <a:pPr marL="457200" lvl="1" indent="0">
              <a:buNone/>
            </a:pPr>
            <a:r>
              <a:rPr lang="en-US" sz="1800"/>
              <a:t>http://lostechies.com/derickbailey/2009/08/27/how-to-get-started-with-selenium-core-and-asp-net-mvc/</a:t>
            </a:r>
          </a:p>
        </p:txBody>
      </p:sp>
    </p:spTree>
    <p:extLst>
      <p:ext uri="{BB962C8B-B14F-4D97-AF65-F5344CB8AC3E}">
        <p14:creationId xmlns:p14="http://schemas.microsoft.com/office/powerpoint/2010/main" val="70811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Contd…</a:t>
            </a:r>
          </a:p>
        </p:txBody>
      </p:sp>
      <p:sp>
        <p:nvSpPr>
          <p:cNvPr id="3" name="Content Placeholder 2"/>
          <p:cNvSpPr>
            <a:spLocks noGrp="1"/>
          </p:cNvSpPr>
          <p:nvPr>
            <p:ph idx="1"/>
          </p:nvPr>
        </p:nvSpPr>
        <p:spPr/>
        <p:txBody>
          <a:bodyPr>
            <a:normAutofit lnSpcReduction="10000"/>
          </a:bodyPr>
          <a:lstStyle/>
          <a:p>
            <a:pPr>
              <a:buNone/>
            </a:pPr>
            <a:r>
              <a:rPr lang="en-US" sz="1800"/>
              <a:t>	3) </a:t>
            </a:r>
            <a:r>
              <a:rPr lang="en-US" sz="1800" b="1"/>
              <a:t>Internet Explorer Driver</a:t>
            </a:r>
            <a:r>
              <a:rPr lang="en-US" sz="1800"/>
              <a:t>:</a:t>
            </a:r>
            <a:endParaRPr lang="en-US" sz="1800" b="1"/>
          </a:p>
          <a:p>
            <a:pPr>
              <a:buNone/>
            </a:pPr>
            <a:endParaRPr lang="en-US" sz="1800" b="1"/>
          </a:p>
          <a:p>
            <a:pPr>
              <a:buNone/>
            </a:pPr>
            <a:r>
              <a:rPr lang="en-US" sz="1800"/>
              <a:t>*	This driver is controlled by a .</a:t>
            </a:r>
            <a:r>
              <a:rPr lang="en-US" sz="1800" err="1"/>
              <a:t>dll</a:t>
            </a:r>
            <a:r>
              <a:rPr lang="en-US" sz="1800"/>
              <a:t> and is thus only available on Windows OS. Each Selenium release has it’s core functionality tested against versions 6, 7 and 8 on XP, and 9 on Windows7.</a:t>
            </a:r>
          </a:p>
          <a:p>
            <a:pPr>
              <a:buNone/>
            </a:pPr>
            <a:endParaRPr lang="en-US" sz="1800"/>
          </a:p>
          <a:p>
            <a:pPr>
              <a:buFont typeface="Arial" pitchFamily="34" charset="0"/>
              <a:buChar char="•"/>
            </a:pPr>
            <a:r>
              <a:rPr lang="en-US" sz="1800"/>
              <a:t>Runs in a real browser and supports JavaScript with all the quirks your end users see.</a:t>
            </a:r>
          </a:p>
          <a:p>
            <a:pPr>
              <a:buFont typeface="Arial" pitchFamily="34" charset="0"/>
              <a:buChar char="•"/>
            </a:pPr>
            <a:r>
              <a:rPr lang="en-US" sz="1800"/>
              <a:t>Comparatively slow</a:t>
            </a:r>
          </a:p>
          <a:p>
            <a:pPr>
              <a:buFont typeface="Arial" pitchFamily="34" charset="0"/>
              <a:buChar char="•"/>
            </a:pPr>
            <a:r>
              <a:rPr lang="en-US" sz="1800"/>
              <a:t>Requires IEDriverServer.exe component and the path should be set in </a:t>
            </a:r>
            <a:r>
              <a:rPr lang="en-US" sz="1800" err="1"/>
              <a:t>webdriver.ie.driver</a:t>
            </a:r>
            <a:r>
              <a:rPr lang="en-US" sz="1800"/>
              <a:t> system variable</a:t>
            </a:r>
          </a:p>
          <a:p>
            <a:pPr>
              <a:buFont typeface="Arial" pitchFamily="34" charset="0"/>
              <a:buChar char="•"/>
            </a:pPr>
            <a:r>
              <a:rPr lang="en-US" sz="1800"/>
              <a:t>XPath is not natively supported in most versions. CSS is not natively supported in versions 6 and 7.</a:t>
            </a:r>
          </a:p>
          <a:p>
            <a:pPr>
              <a:buFont typeface="Arial" pitchFamily="34" charset="0"/>
              <a:buChar char="•"/>
            </a:pPr>
            <a:endParaRPr lang="en-US" sz="1800"/>
          </a:p>
          <a:p>
            <a:pPr>
              <a:buNone/>
            </a:pPr>
            <a:r>
              <a:rPr lang="en-US" sz="1800" b="1"/>
              <a:t>Reference - </a:t>
            </a:r>
            <a:r>
              <a:rPr lang="en-US" sz="1800" b="1">
                <a:hlinkClick r:id="rId2"/>
              </a:rPr>
              <a:t>https://github.com/SeleniumHQ/selenium/wiki/InternetExplorerDriver</a:t>
            </a:r>
            <a:endParaRPr lang="en-US" sz="1800" b="1"/>
          </a:p>
          <a:p>
            <a:pPr>
              <a:buNone/>
            </a:pPr>
            <a:endParaRPr lang="en-US" sz="180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1B41-8F0F-4F6B-A63B-9F583FAB92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944CFD-961C-4203-AE90-697D6CE2FB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05013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320"/>
            <a:ext cx="8229600" cy="461665"/>
          </a:xfrm>
        </p:spPr>
        <p:txBody>
          <a:bodyPr/>
          <a:lstStyle/>
          <a:p>
            <a:r>
              <a:rPr lang="en-US" sz="2400"/>
              <a:t>Reference</a:t>
            </a:r>
          </a:p>
        </p:txBody>
      </p:sp>
      <p:sp>
        <p:nvSpPr>
          <p:cNvPr id="3" name="Content Placeholder 2"/>
          <p:cNvSpPr>
            <a:spLocks noGrp="1"/>
          </p:cNvSpPr>
          <p:nvPr>
            <p:ph idx="1"/>
          </p:nvPr>
        </p:nvSpPr>
        <p:spPr>
          <a:xfrm>
            <a:off x="457199" y="1144964"/>
            <a:ext cx="8517467" cy="5357436"/>
          </a:xfrm>
        </p:spPr>
        <p:txBody>
          <a:bodyPr>
            <a:normAutofit fontScale="70000" lnSpcReduction="20000"/>
          </a:bodyPr>
          <a:lstStyle/>
          <a:p>
            <a:r>
              <a:rPr lang="en-US"/>
              <a:t>Relevant topics in </a:t>
            </a:r>
            <a:r>
              <a:rPr lang="en-US">
                <a:hlinkClick r:id="rId2"/>
              </a:rPr>
              <a:t>http://www.seleniumhq.org/docs/</a:t>
            </a:r>
            <a:endParaRPr lang="en-US"/>
          </a:p>
          <a:p>
            <a:r>
              <a:rPr lang="en-US"/>
              <a:t>HTML Tutorial at </a:t>
            </a:r>
            <a:r>
              <a:rPr lang="en-US">
                <a:hlinkClick r:id="rId3"/>
              </a:rPr>
              <a:t>http://www.w3schools.com/html/default.asp</a:t>
            </a:r>
            <a:endParaRPr lang="en-US"/>
          </a:p>
          <a:p>
            <a:r>
              <a:rPr lang="en-US"/>
              <a:t>JavaScript Tutorial at </a:t>
            </a:r>
            <a:r>
              <a:rPr lang="en-US">
                <a:hlinkClick r:id="rId4"/>
              </a:rPr>
              <a:t>http://www.w3schools.com/js/default.asp</a:t>
            </a:r>
            <a:endParaRPr lang="en-US"/>
          </a:p>
          <a:p>
            <a:r>
              <a:rPr lang="en-US"/>
              <a:t>CSS Tutorial at </a:t>
            </a:r>
            <a:r>
              <a:rPr lang="en-US">
                <a:hlinkClick r:id="rId5"/>
              </a:rPr>
              <a:t>http://www.w3schools.com/css/default.asp</a:t>
            </a:r>
            <a:endParaRPr lang="en-US"/>
          </a:p>
          <a:p>
            <a:r>
              <a:rPr lang="en-US"/>
              <a:t>XPath Tutorial at </a:t>
            </a:r>
            <a:r>
              <a:rPr lang="en-US">
                <a:hlinkClick r:id="rId6"/>
              </a:rPr>
              <a:t>http://www.w3schools.com/xpath/default.asp</a:t>
            </a:r>
            <a:endParaRPr lang="en-US"/>
          </a:p>
          <a:p>
            <a:r>
              <a:rPr lang="en-US"/>
              <a:t>CSS Selectors at </a:t>
            </a:r>
            <a:r>
              <a:rPr lang="en-US">
                <a:hlinkClick r:id="rId7"/>
              </a:rPr>
              <a:t>https://saucelabs.com/resources/selenium/css-selectors</a:t>
            </a:r>
            <a:endParaRPr lang="en-US"/>
          </a:p>
          <a:p>
            <a:r>
              <a:rPr lang="en-US"/>
              <a:t>Relevant topics in </a:t>
            </a:r>
            <a:r>
              <a:rPr lang="en-US">
                <a:hlinkClick r:id="rId8"/>
              </a:rPr>
              <a:t>http://testng.org/doc/documentation-main.html</a:t>
            </a:r>
            <a:endParaRPr lang="en-US"/>
          </a:p>
          <a:p>
            <a:r>
              <a:rPr lang="en-US"/>
              <a:t>Page Objects - </a:t>
            </a:r>
            <a:r>
              <a:rPr lang="en-US">
                <a:hlinkClick r:id="rId9"/>
              </a:rPr>
              <a:t>http://www.guru99.com/page-object-model-pom-page-factory-in-selenium-ultimate-guide.html</a:t>
            </a:r>
            <a:endParaRPr lang="en-US"/>
          </a:p>
          <a:p>
            <a:r>
              <a:rPr lang="en-US"/>
              <a:t>Videos in </a:t>
            </a:r>
            <a:r>
              <a:rPr lang="en-US" err="1"/>
              <a:t>CoE</a:t>
            </a:r>
            <a:r>
              <a:rPr lang="en-US"/>
              <a:t> Repository</a:t>
            </a:r>
            <a:endParaRPr>
              <a:solidFill>
                <a:schemeClr val="tx1"/>
              </a:solidFill>
            </a:endParaRPr>
          </a:p>
          <a:p>
            <a:r>
              <a:rPr lang="en-US"/>
              <a:t>https://openconnect.wipro.com/community/262/wikis</a:t>
            </a:r>
            <a:endParaRPr>
              <a:solidFill>
                <a:schemeClr val="tx1"/>
              </a:solidFill>
            </a:endParaRPr>
          </a:p>
          <a:p>
            <a:r>
              <a:rPr lang="en-US" err="1"/>
              <a:t>RealSteel</a:t>
            </a:r>
            <a:r>
              <a:rPr lang="en-US"/>
              <a:t> Project Executions in the </a:t>
            </a:r>
            <a:r>
              <a:rPr lang="en-US" err="1"/>
              <a:t>CoE</a:t>
            </a:r>
            <a:endParaRPr lang="en-US"/>
          </a:p>
          <a:p>
            <a:r>
              <a:rPr lang="en-US"/>
              <a:t>WebDriver W3C </a:t>
            </a:r>
            <a:r>
              <a:rPr lang="en-US">
                <a:hlinkClick r:id="rId10"/>
              </a:rPr>
              <a:t>http://www.w3.org/TR/webdriver/#navigation</a:t>
            </a:r>
            <a:endParaRPr lang="en-US"/>
          </a:p>
          <a:p>
            <a:r>
              <a:rPr lang="en-US"/>
              <a:t>Simon Stewart on Selenium </a:t>
            </a:r>
            <a:r>
              <a:rPr lang="en-US" u="sng">
                <a:hlinkClick r:id="rId11"/>
              </a:rPr>
              <a:t>http://www.aosabook.org/en/selenium.html</a:t>
            </a:r>
            <a:endParaRPr lang="en-US" u="sng"/>
          </a:p>
          <a:p>
            <a:r>
              <a:rPr lang="en-US" err="1"/>
              <a:t>Webdriver</a:t>
            </a:r>
            <a:r>
              <a:rPr lang="en-US"/>
              <a:t> Javadoc </a:t>
            </a:r>
            <a:r>
              <a:rPr lang="en-US">
                <a:hlinkClick r:id="rId12"/>
              </a:rPr>
              <a:t>http://selenium.googlecode.com/git/docs/api/java/allclasses-noframe.html</a:t>
            </a:r>
            <a:endParaRPr lang="en-US"/>
          </a:p>
          <a:p>
            <a:pPr marL="0" indent="0">
              <a:buNone/>
            </a:pPr>
            <a:endParaRPr lang="en-US"/>
          </a:p>
          <a:p>
            <a:pPr marL="0" indent="0">
              <a:buNone/>
            </a:pPr>
            <a:r>
              <a:rPr lang="en-US"/>
              <a:t>(these must be referred mandatorily before appearing UCF)</a:t>
            </a:r>
            <a:endParaRPr>
              <a:solidFill>
                <a:schemeClr val="tx1"/>
              </a:solidFill>
            </a:endParaRPr>
          </a:p>
        </p:txBody>
      </p:sp>
    </p:spTree>
    <p:extLst>
      <p:ext uri="{BB962C8B-B14F-4D97-AF65-F5344CB8AC3E}">
        <p14:creationId xmlns:p14="http://schemas.microsoft.com/office/powerpoint/2010/main" val="2023427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Thank You</a:t>
            </a:r>
          </a:p>
        </p:txBody>
      </p:sp>
      <p:sp>
        <p:nvSpPr>
          <p:cNvPr id="2" name="Text Placeholder 1"/>
          <p:cNvSpPr>
            <a:spLocks noGrp="1"/>
          </p:cNvSpPr>
          <p:nvPr>
            <p:ph type="body" sz="quarter" idx="19"/>
          </p:nvPr>
        </p:nvSpPr>
        <p:spPr/>
        <p:txBody>
          <a:bodyPr/>
          <a:lstStyle/>
          <a:p>
            <a:endParaRPr lang="en-US"/>
          </a:p>
        </p:txBody>
      </p:sp>
      <p:sp>
        <p:nvSpPr>
          <p:cNvPr id="3" name="Text Placeholder 2"/>
          <p:cNvSpPr>
            <a:spLocks noGrp="1"/>
          </p:cNvSpPr>
          <p:nvPr>
            <p:ph type="body" sz="quarter" idx="20"/>
          </p:nvPr>
        </p:nvSpPr>
        <p:spPr/>
        <p:txBody>
          <a:bodyPr/>
          <a:lstStyle/>
          <a:p>
            <a:endParaRPr lang="en-US"/>
          </a:p>
        </p:txBody>
      </p:sp>
      <p:sp>
        <p:nvSpPr>
          <p:cNvPr id="4" name="Text Placeholder 3"/>
          <p:cNvSpPr>
            <a:spLocks noGrp="1"/>
          </p:cNvSpPr>
          <p:nvPr>
            <p:ph type="body" sz="quarter" idx="21"/>
          </p:nvPr>
        </p:nvSpPr>
        <p:spPr/>
        <p:txBody>
          <a:bodyPr/>
          <a:lstStyle/>
          <a:p>
            <a:endParaRPr lang="en-US"/>
          </a:p>
        </p:txBody>
      </p:sp>
    </p:spTree>
  </p:cSld>
  <p:clrMapOvr>
    <a:masterClrMapping/>
  </p:clrMapOvr>
</p:sld>
</file>

<file path=ppt/theme/theme1.xml><?xml version="1.0" encoding="utf-8"?>
<a:theme xmlns:a="http://schemas.openxmlformats.org/drawingml/2006/main" name="FINAL 2012 PPT TEMPLATE">
  <a:themeElements>
    <a:clrScheme name="FINAL">
      <a:dk1>
        <a:sysClr val="windowText" lastClr="000000"/>
      </a:dk1>
      <a:lt1>
        <a:srgbClr val="FFFFFF"/>
      </a:lt1>
      <a:dk2>
        <a:srgbClr val="3C3D48"/>
      </a:dk2>
      <a:lt2>
        <a:srgbClr val="CFD0D7"/>
      </a:lt2>
      <a:accent1>
        <a:srgbClr val="03A2DF"/>
      </a:accent1>
      <a:accent2>
        <a:srgbClr val="0070C0"/>
      </a:accent2>
      <a:accent3>
        <a:srgbClr val="56CEFC"/>
      </a:accent3>
      <a:accent4>
        <a:srgbClr val="72748A"/>
      </a:accent4>
      <a:accent5>
        <a:srgbClr val="00B0F0"/>
      </a:accent5>
      <a:accent6>
        <a:srgbClr val="A1A2B1"/>
      </a:accent6>
      <a:hlink>
        <a:srgbClr val="0070C0"/>
      </a:hlink>
      <a:folHlink>
        <a:srgbClr val="68CFF4"/>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68e2e69-6452-4cd2-aa40-18f638a3cbec">
      <UserInfo>
        <DisplayName>Shanthi S (Industrial &amp; Engineering Services (I&amp;ES))</DisplayName>
        <AccountId>23397</AccountId>
        <AccountType/>
      </UserInfo>
      <UserInfo>
        <DisplayName>Abhishek Das (Financial Services)</DisplayName>
        <AccountId>1033</AccountId>
        <AccountType/>
      </UserInfo>
      <UserInfo>
        <DisplayName>Prashant Kumar (ENU)</DisplayName>
        <AccountId>24555</AccountId>
        <AccountType/>
      </UserInfo>
      <UserInfo>
        <DisplayName>Gadhamsetty Jeevitha Ramya (TECH)</DisplayName>
        <AccountId>9802</AccountId>
        <AccountType/>
      </UserInfo>
      <UserInfo>
        <DisplayName>Trushna Rani Sethi (Product Engineering Service)</DisplayName>
        <AccountId>25125</AccountId>
        <AccountType/>
      </UserInfo>
      <UserInfo>
        <DisplayName>Rupa R (MAS)</DisplayName>
        <AccountId>28717</AccountId>
        <AccountType/>
      </UserInfo>
      <UserInfo>
        <DisplayName>Vijayalavanya Rajendran (Industrial &amp; Engineering Services (I&amp;ES))</DisplayName>
        <AccountId>31379</AccountId>
        <AccountType/>
      </UserInfo>
      <UserInfo>
        <DisplayName>Nimisha Narayanan (Gallagher Solutions)</DisplayName>
        <AccountId>20372</AccountId>
        <AccountType/>
      </UserInfo>
      <UserInfo>
        <DisplayName>Varada Jeevana (MAS)</DisplayName>
        <AccountId>32735</AccountId>
        <AccountType/>
      </UserInfo>
      <UserInfo>
        <DisplayName>Gayatri A (MAS)</DisplayName>
        <AccountId>27621</AccountId>
        <AccountType/>
      </UserInfo>
      <UserInfo>
        <DisplayName>Sreehari T (Financial Services)</DisplayName>
        <AccountId>33716</AccountId>
        <AccountType/>
      </UserInfo>
      <UserInfo>
        <DisplayName>Soorya Moorthy S (MAS)</DisplayName>
        <AccountId>32728</AccountId>
        <AccountType/>
      </UserInfo>
      <UserInfo>
        <DisplayName>Uma Bharathi P (Industrial &amp; Engineering Services (I&amp;ES))</DisplayName>
        <AccountId>33792</AccountId>
        <AccountType/>
      </UserInfo>
      <UserInfo>
        <DisplayName>Swati Sinha (Industrial &amp; Engineering Services (I&amp;ES))</DisplayName>
        <AccountId>35933</AccountId>
        <AccountType/>
      </UserInfo>
      <UserInfo>
        <DisplayName>Lalit Tewari (MAS)</DisplayName>
        <AccountId>15468</AccountId>
        <AccountType/>
      </UserInfo>
      <UserInfo>
        <DisplayName>Beauty Pandey (MAS)</DisplayName>
        <AccountId>6100</AccountId>
        <AccountType/>
      </UserInfo>
      <UserInfo>
        <DisplayName>Karnan A V (Financial Services)</DisplayName>
        <AccountId>13803</AccountId>
        <AccountType/>
      </UserInfo>
      <UserInfo>
        <DisplayName>Madimi Divyani (CIS)</DisplayName>
        <AccountId>44972</AccountId>
        <AccountType/>
      </UserInfo>
      <UserInfo>
        <DisplayName>Bhoomika Bolia (MAS)</DisplayName>
        <AccountId>37432</AccountId>
        <AccountType/>
      </UserInfo>
      <UserInfo>
        <DisplayName>Namrata Choudhary (Banking &amp; Financial Services)</DisplayName>
        <AccountId>19208</AccountId>
        <AccountType/>
      </UserInfo>
      <UserInfo>
        <DisplayName>Vinita Uday Deshmukh (Banking &amp; Financial Services)</DisplayName>
        <AccountId>28299</AccountId>
        <AccountType/>
      </UserInfo>
      <UserInfo>
        <DisplayName>Vishnu Molakala Gayathri (MAS)</DisplayName>
        <AccountId>10264</AccountId>
        <AccountType/>
      </UserInfo>
      <UserInfo>
        <DisplayName>Sathiyadevi - (MAS)</DisplayName>
        <AccountId>23786</AccountId>
        <AccountType/>
      </UserInfo>
      <UserInfo>
        <DisplayName>Prathap Radhakrishanan (CONSUMER)</DisplayName>
        <AccountId>51241</AccountId>
        <AccountType/>
      </UserInfo>
      <UserInfo>
        <DisplayName>Vinita Gaur (CRS)</DisplayName>
        <AccountId>52787</AccountId>
        <AccountType/>
      </UserInfo>
      <UserInfo>
        <DisplayName>Gopika T M (MAS)</DisplayName>
        <AccountId>10622</AccountId>
        <AccountType/>
      </UserInfo>
    </SharedWithUsers>
    <LikesCount xmlns="http://schemas.microsoft.com/sharepoint/v3" xsi:nil="true"/>
    <Ratings xmlns="http://schemas.microsoft.com/sharepoint/v3">5,</Ratings>
    <LikedBy xmlns="http://schemas.microsoft.com/sharepoint/v3">
      <UserInfo>
        <DisplayName/>
        <AccountId xsi:nil="true"/>
        <AccountType/>
      </UserInfo>
    </LikedBy>
    <RatedBy xmlns="http://schemas.microsoft.com/sharepoint/v3">
      <UserInfo>
        <DisplayName>i:0#.f|membership|sa316260@wipro.com</DisplayName>
        <AccountId>28893</AccountId>
        <AccountType/>
      </UserInfo>
    </RatedBy>
    <RatingCount xmlns="http://schemas.microsoft.com/sharepoint/v3">1</RatingCount>
    <AverageRating xmlns="http://schemas.microsoft.com/sharepoint/v3">5</AverageRating>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10BEE88C17824594334F78A4139DCF" ma:contentTypeVersion="17" ma:contentTypeDescription="Create a new document." ma:contentTypeScope="" ma:versionID="56480e2e29ab97165600798fa298e673">
  <xsd:schema xmlns:xsd="http://www.w3.org/2001/XMLSchema" xmlns:xs="http://www.w3.org/2001/XMLSchema" xmlns:p="http://schemas.microsoft.com/office/2006/metadata/properties" xmlns:ns1="http://schemas.microsoft.com/sharepoint/v3" xmlns:ns2="168e2e69-6452-4cd2-aa40-18f638a3cbec" xmlns:ns3="9bd5d04a-12cb-41d7-ba91-733739a8c91d" targetNamespace="http://schemas.microsoft.com/office/2006/metadata/properties" ma:root="true" ma:fieldsID="0bd4bb6be27eb55ff392ef8f85db7dd4" ns1:_="" ns2:_="" ns3:_="">
    <xsd:import namespace="http://schemas.microsoft.com/sharepoint/v3"/>
    <xsd:import namespace="168e2e69-6452-4cd2-aa40-18f638a3cbec"/>
    <xsd:import namespace="9bd5d04a-12cb-41d7-ba91-733739a8c91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AverageRating" minOccurs="0"/>
                <xsd:element ref="ns1:RatingCount" minOccurs="0"/>
                <xsd:element ref="ns1:RatedBy" minOccurs="0"/>
                <xsd:element ref="ns1:Ratings" minOccurs="0"/>
                <xsd:element ref="ns1:LikesCount" minOccurs="0"/>
                <xsd:element ref="ns1:LikedBy" minOccurs="0"/>
                <xsd:element ref="ns1:_ip_UnifiedCompliancePolicyProperties" minOccurs="0"/>
                <xsd:element ref="ns1:_ip_UnifiedCompliancePolicyUIAc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18" nillable="true" ma:displayName="Unified Compliance Policy Properties" ma:description="" ma:hidden="true" ma:internalName="_ip_UnifiedCompliancePolicyProperties">
      <xsd:simpleType>
        <xsd:restriction base="dms:Note"/>
      </xsd:simpleType>
    </xsd:element>
    <xsd:element name="_ip_UnifiedCompliancePolicyUIAction" ma:index="1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8e2e69-6452-4cd2-aa40-18f638a3cbe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bd5d04a-12cb-41d7-ba91-733739a8c91d"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11DC82-9C27-4DAB-9112-043139924048}">
  <ds:schemaRefs>
    <ds:schemaRef ds:uri="168e2e69-6452-4cd2-aa40-18f638a3cbec"/>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656E8C39-32F6-41C9-A32B-127098756F4E}">
  <ds:schemaRefs>
    <ds:schemaRef ds:uri="http://schemas.microsoft.com/sharepoint/v3/contenttype/forms"/>
  </ds:schemaRefs>
</ds:datastoreItem>
</file>

<file path=customXml/itemProps3.xml><?xml version="1.0" encoding="utf-8"?>
<ds:datastoreItem xmlns:ds="http://schemas.openxmlformats.org/officeDocument/2006/customXml" ds:itemID="{94A12826-FF4D-4393-806D-792B8AD325EF}">
  <ds:schemaRefs>
    <ds:schemaRef ds:uri="168e2e69-6452-4cd2-aa40-18f638a3cbec"/>
    <ds:schemaRef ds:uri="9bd5d04a-12cb-41d7-ba91-733739a8c9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92</Slides>
  <Notes>12</Notes>
  <HiddenSlides>0</HiddenSlide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FINAL 2012 PPT TEMPLATE</vt:lpstr>
      <vt:lpstr>Selenium –L2</vt:lpstr>
      <vt:lpstr>PowerPoint Presentation</vt:lpstr>
      <vt:lpstr>1.2. Selenium Web-Driver</vt:lpstr>
      <vt:lpstr>1.3 Selenium Server</vt:lpstr>
      <vt:lpstr>1.4. Advantages of Webdriver over Selenium RC</vt:lpstr>
      <vt:lpstr>Contd…</vt:lpstr>
      <vt:lpstr>1.5. Selenium-Web Driver’s Drivers</vt:lpstr>
      <vt:lpstr>Contd…</vt:lpstr>
      <vt:lpstr>Contd…</vt:lpstr>
      <vt:lpstr>Contd…</vt:lpstr>
      <vt:lpstr>Contd…</vt:lpstr>
      <vt:lpstr>PowerPoint Presentation</vt:lpstr>
      <vt:lpstr>2.1 Webdriver API</vt:lpstr>
      <vt:lpstr>2.2 Webdriver Interface</vt:lpstr>
      <vt:lpstr>Contd..</vt:lpstr>
      <vt:lpstr>2.3 By Class</vt:lpstr>
      <vt:lpstr>2.4 WebElement Interface</vt:lpstr>
      <vt:lpstr>2.5 Other Important APIs</vt:lpstr>
      <vt:lpstr>2.6 Moving Between Windows and Frames</vt:lpstr>
      <vt:lpstr>PowerPoint Presentation</vt:lpstr>
      <vt:lpstr>Locating UI Elements (Web Elements)</vt:lpstr>
      <vt:lpstr>3.1 Locating by ID</vt:lpstr>
      <vt:lpstr>3.2 Locating by Class Name</vt:lpstr>
      <vt:lpstr>3.3 Locating by Tag Name</vt:lpstr>
      <vt:lpstr>3.4 Locating by Name</vt:lpstr>
      <vt:lpstr>3.5 Locating by ID</vt:lpstr>
      <vt:lpstr>Contd…</vt:lpstr>
      <vt:lpstr>3.6 Locating by XPath</vt:lpstr>
      <vt:lpstr>Contd…</vt:lpstr>
      <vt:lpstr>Contd..</vt:lpstr>
      <vt:lpstr>Contd..</vt:lpstr>
      <vt:lpstr>PowerPoint Presentation</vt:lpstr>
      <vt:lpstr>Why Wait?</vt:lpstr>
      <vt:lpstr>4.1 Implicit Wait</vt:lpstr>
      <vt:lpstr>4.2 Explicit Wait</vt:lpstr>
      <vt:lpstr>Contd..</vt:lpstr>
      <vt:lpstr>4.3 TimeOuts</vt:lpstr>
      <vt:lpstr>PowerPoint Presentation</vt:lpstr>
      <vt:lpstr>5.1. Remote Web Driver Introduction</vt:lpstr>
      <vt:lpstr>Contd…</vt:lpstr>
      <vt:lpstr>Contd…</vt:lpstr>
      <vt:lpstr>5.2. Remote Web Driver Modes</vt:lpstr>
      <vt:lpstr>PowerPoint Presentation</vt:lpstr>
      <vt:lpstr>6.1. Introduction</vt:lpstr>
      <vt:lpstr>Contd…</vt:lpstr>
      <vt:lpstr>6.2. Why TestNG?</vt:lpstr>
      <vt:lpstr>PowerPoint Presentation</vt:lpstr>
      <vt:lpstr>7.1. Annotations in TestNG</vt:lpstr>
      <vt:lpstr>Contd…</vt:lpstr>
      <vt:lpstr>Contd…</vt:lpstr>
      <vt:lpstr>7.2. Attributes of TestNG Annotations</vt:lpstr>
      <vt:lpstr>Contd…</vt:lpstr>
      <vt:lpstr>7.3 @DataProvider Annotation</vt:lpstr>
      <vt:lpstr>7.3. Attributes of @DataProvider</vt:lpstr>
      <vt:lpstr>Some other Annotations…</vt:lpstr>
      <vt:lpstr>7.4. @Test Annotation and its attributes</vt:lpstr>
      <vt:lpstr>Contd…</vt:lpstr>
      <vt:lpstr>Contd…</vt:lpstr>
      <vt:lpstr>Contd…</vt:lpstr>
      <vt:lpstr>7.5. Test groups</vt:lpstr>
      <vt:lpstr>Contd…</vt:lpstr>
      <vt:lpstr>Contd…</vt:lpstr>
      <vt:lpstr>7.6. Parameterizing in TestNG</vt:lpstr>
      <vt:lpstr>7.7. Dependencies</vt:lpstr>
      <vt:lpstr>Contd…</vt:lpstr>
      <vt:lpstr>Contd…</vt:lpstr>
      <vt:lpstr>7.8 Failed Tests</vt:lpstr>
      <vt:lpstr>7.9. TestNG listeners</vt:lpstr>
      <vt:lpstr>PowerPoint Presentation</vt:lpstr>
      <vt:lpstr>8.2. Ant build tool</vt:lpstr>
      <vt:lpstr>8.3. Maven build tool</vt:lpstr>
      <vt:lpstr>PowerPoint Presentation</vt:lpstr>
      <vt:lpstr>9.1 What is Page Object Design Pattern?</vt:lpstr>
      <vt:lpstr>Page Factory</vt:lpstr>
      <vt:lpstr>9.2 Creating Objects In Page Object Design Pattern</vt:lpstr>
      <vt:lpstr>Contd..</vt:lpstr>
      <vt:lpstr>@FindBy and @FindBys Annotation</vt:lpstr>
      <vt:lpstr>Contd…</vt:lpstr>
      <vt:lpstr>Contd…</vt:lpstr>
      <vt:lpstr>InitElement Methods</vt:lpstr>
      <vt:lpstr>InitElement Methods</vt:lpstr>
      <vt:lpstr>InitElement Methods</vt:lpstr>
      <vt:lpstr>InitElement Methods</vt:lpstr>
      <vt:lpstr>9.3 Advantages of PODM</vt:lpstr>
      <vt:lpstr>9.3 Dis Advantages of PODM</vt:lpstr>
      <vt:lpstr>PowerPoint Presentation</vt:lpstr>
      <vt:lpstr>10.1 Selenium Grid Intro</vt:lpstr>
      <vt:lpstr>PowerPoint Presentation</vt:lpstr>
      <vt:lpstr>Reference</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–L2</dc:title>
  <cp:revision>3</cp:revision>
  <dcterms:modified xsi:type="dcterms:W3CDTF">2019-01-21T05:32:17Z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0x010100F310BEE88C17824594334F78A4139DCF</vt:lpwstr>
  </property>
  <property fmtid="{D5CDD505-2E9C-101B-9397-08002B2CF9AE}" pid="6" name="Order">
    <vt:r8>100</vt:r8>
  </property>
  <property fmtid="{D5CDD505-2E9C-101B-9397-08002B2CF9AE}" pid="7" name="MSIP_Label_b9a70571-31c6-4603-80c1-ef2fb871a62a_Enabled">
    <vt:lpwstr>True</vt:lpwstr>
  </property>
  <property fmtid="{D5CDD505-2E9C-101B-9397-08002B2CF9AE}" pid="8" name="MSIP_Label_b9a70571-31c6-4603-80c1-ef2fb871a62a_SiteId">
    <vt:lpwstr>258ac4e4-146a-411e-9dc8-79a9e12fd6da</vt:lpwstr>
  </property>
  <property fmtid="{D5CDD505-2E9C-101B-9397-08002B2CF9AE}" pid="9" name="MSIP_Label_b9a70571-31c6-4603-80c1-ef2fb871a62a_Ref">
    <vt:lpwstr>https://api.informationprotection.azure.com/api/258ac4e4-146a-411e-9dc8-79a9e12fd6da</vt:lpwstr>
  </property>
  <property fmtid="{D5CDD505-2E9C-101B-9397-08002B2CF9AE}" pid="10" name="MSIP_Label_b9a70571-31c6-4603-80c1-ef2fb871a62a_Owner">
    <vt:lpwstr>AM247865@wipro.com</vt:lpwstr>
  </property>
  <property fmtid="{D5CDD505-2E9C-101B-9397-08002B2CF9AE}" pid="11" name="MSIP_Label_b9a70571-31c6-4603-80c1-ef2fb871a62a_SetDate">
    <vt:lpwstr>2018-03-19T13:17:57.5782952+05:30</vt:lpwstr>
  </property>
  <property fmtid="{D5CDD505-2E9C-101B-9397-08002B2CF9AE}" pid="12" name="MSIP_Label_b9a70571-31c6-4603-80c1-ef2fb871a62a_Name">
    <vt:lpwstr>Internal and Restricted</vt:lpwstr>
  </property>
  <property fmtid="{D5CDD505-2E9C-101B-9397-08002B2CF9AE}" pid="13" name="MSIP_Label_b9a70571-31c6-4603-80c1-ef2fb871a62a_Application">
    <vt:lpwstr>Microsoft Azure Information Protection</vt:lpwstr>
  </property>
  <property fmtid="{D5CDD505-2E9C-101B-9397-08002B2CF9AE}" pid="14" name="MSIP_Label_b9a70571-31c6-4603-80c1-ef2fb871a62a_Extended_MSFT_Method">
    <vt:lpwstr>Automatic</vt:lpwstr>
  </property>
  <property fmtid="{D5CDD505-2E9C-101B-9397-08002B2CF9AE}" pid="15" name="Sensitivity">
    <vt:lpwstr>Internal and Restricted</vt:lpwstr>
  </property>
  <property fmtid="{D5CDD505-2E9C-101B-9397-08002B2CF9AE}" pid="16" name="AuthorIds_UIVersion_512">
    <vt:lpwstr>52207</vt:lpwstr>
  </property>
</Properties>
</file>