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52FF656-8721-4FE9-9466-B894EF752B1B}"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FF656-8721-4FE9-9466-B894EF752B1B}"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52FF656-8721-4FE9-9466-B894EF752B1B}"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CCD718-CEEF-41C4-A533-729A3779BE07}" type="datetimeFigureOut">
              <a:rPr lang="en-US" smtClean="0"/>
              <a:t>12/11/2020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2FF656-8721-4FE9-9466-B894EF752B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5CCD718-CEEF-41C4-A533-729A3779BE07}" type="datetimeFigureOut">
              <a:rPr lang="en-US" smtClean="0"/>
              <a:t>12/11/2020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52FF656-8721-4FE9-9466-B894EF752B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5CCD718-CEEF-41C4-A533-729A3779BE07}" type="datetimeFigureOut">
              <a:rPr lang="en-US" smtClean="0"/>
              <a:t>12/11/2020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52FF656-8721-4FE9-9466-B894EF752B1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923070"/>
          </a:xfrm>
        </p:spPr>
        <p:txBody>
          <a:bodyPr>
            <a:noAutofit/>
          </a:bodyPr>
          <a:lstStyle/>
          <a:p>
            <a:r>
              <a:rPr lang="en-GB" sz="5400" dirty="0" smtClean="0">
                <a:latin typeface="Eras Bold ITC" pitchFamily="34" charset="0"/>
              </a:rPr>
              <a:t>TELECOM CHURN PREDICTION</a:t>
            </a:r>
            <a:endParaRPr lang="en-US" sz="5400" dirty="0">
              <a:latin typeface="Eras Bold ITC" pitchFamily="34" charset="0"/>
            </a:endParaRPr>
          </a:p>
        </p:txBody>
      </p:sp>
      <p:sp>
        <p:nvSpPr>
          <p:cNvPr id="3" name="Subtitle 2"/>
          <p:cNvSpPr>
            <a:spLocks noGrp="1"/>
          </p:cNvSpPr>
          <p:nvPr>
            <p:ph type="subTitle" idx="1"/>
          </p:nvPr>
        </p:nvSpPr>
        <p:spPr>
          <a:xfrm>
            <a:off x="2514600" y="4038600"/>
            <a:ext cx="6400800" cy="1600200"/>
          </a:xfrm>
        </p:spPr>
        <p:txBody>
          <a:bodyPr>
            <a:normAutofit/>
          </a:bodyPr>
          <a:lstStyle/>
          <a:p>
            <a:pPr algn="r"/>
            <a:r>
              <a:rPr lang="en-GB" sz="3200" b="1" dirty="0" smtClean="0">
                <a:latin typeface="Bahnschrift" pitchFamily="34" charset="0"/>
              </a:rPr>
              <a:t>By </a:t>
            </a:r>
            <a:r>
              <a:rPr lang="en-GB" sz="3200" b="1" dirty="0" err="1" smtClean="0">
                <a:latin typeface="Bahnschrift" pitchFamily="34" charset="0"/>
              </a:rPr>
              <a:t>Vikash</a:t>
            </a:r>
            <a:r>
              <a:rPr lang="en-GB" sz="3200" b="1" dirty="0" smtClean="0">
                <a:latin typeface="Bahnschrift" pitchFamily="34" charset="0"/>
              </a:rPr>
              <a:t> Kumar Gupta</a:t>
            </a:r>
          </a:p>
          <a:p>
            <a:pPr algn="r"/>
            <a:r>
              <a:rPr lang="en-GB" sz="3200" b="1" dirty="0" smtClean="0">
                <a:latin typeface="Bahnschrift" pitchFamily="34" charset="0"/>
              </a:rPr>
              <a:t>CETPA </a:t>
            </a:r>
            <a:r>
              <a:rPr lang="en-GB" sz="3200" b="1" dirty="0" err="1" smtClean="0">
                <a:latin typeface="Bahnschrift" pitchFamily="34" charset="0"/>
              </a:rPr>
              <a:t>Infotech</a:t>
            </a:r>
            <a:r>
              <a:rPr lang="en-GB" sz="3200" b="1" dirty="0" smtClean="0">
                <a:latin typeface="Bahnschrift" pitchFamily="34" charset="0"/>
              </a:rPr>
              <a:t> Pvt. Ltd.</a:t>
            </a:r>
            <a:endParaRPr lang="en-US" sz="3200" b="1" dirty="0">
              <a:latin typeface="Bahnschrif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888736"/>
          </a:xfrm>
        </p:spPr>
        <p:txBody>
          <a:bodyPr/>
          <a:lstStyle/>
          <a:p>
            <a:r>
              <a:rPr lang="en-GB" sz="3200" u="sng" dirty="0" smtClean="0"/>
              <a:t>INTRODUCTION</a:t>
            </a:r>
            <a:r>
              <a:rPr lang="en-GB" sz="3200" dirty="0" smtClean="0"/>
              <a:t> </a:t>
            </a:r>
            <a:r>
              <a:rPr lang="en-GB" sz="3200" dirty="0" smtClean="0"/>
              <a:t/>
            </a:r>
            <a:br>
              <a:rPr lang="en-GB" sz="3200" dirty="0" smtClean="0"/>
            </a:br>
            <a:r>
              <a:rPr lang="en-GB" sz="3200" dirty="0" smtClean="0"/>
              <a:t>1. </a:t>
            </a:r>
            <a:r>
              <a:rPr lang="en-GB" sz="3200" b="1" dirty="0" smtClean="0">
                <a:solidFill>
                  <a:srgbClr val="FF0000"/>
                </a:solidFill>
              </a:rPr>
              <a:t>Churn </a:t>
            </a:r>
            <a:r>
              <a:rPr lang="en-GB" sz="3200" b="1" dirty="0" smtClean="0">
                <a:solidFill>
                  <a:srgbClr val="FF0000"/>
                </a:solidFill>
              </a:rPr>
              <a:t>prediction </a:t>
            </a:r>
            <a:r>
              <a:rPr lang="en-GB" sz="3200" dirty="0" smtClean="0"/>
              <a:t>is one of the most popular Big Data use cases in business. It consists of detecting customers who are likely to cancel a subscription to a service. </a:t>
            </a:r>
            <a:r>
              <a:rPr lang="en-GB" sz="3200" dirty="0" smtClean="0"/>
              <a:t/>
            </a:r>
            <a:br>
              <a:rPr lang="en-GB" sz="3200" dirty="0" smtClean="0"/>
            </a:br>
            <a:r>
              <a:rPr lang="en-GB" sz="3200" dirty="0" smtClean="0"/>
              <a:t>2. </a:t>
            </a:r>
            <a:r>
              <a:rPr lang="en-GB" sz="3200" dirty="0" smtClean="0">
                <a:solidFill>
                  <a:srgbClr val="FF0000"/>
                </a:solidFill>
              </a:rPr>
              <a:t>Churn</a:t>
            </a:r>
            <a:r>
              <a:rPr lang="en-GB" sz="3200" dirty="0" smtClean="0"/>
              <a:t> </a:t>
            </a:r>
            <a:r>
              <a:rPr lang="en-GB" sz="3200" dirty="0" smtClean="0"/>
              <a:t>is a problem for telecom companies because it is more expensive to acquire a new customer than to keep your existing one from leaving</a:t>
            </a:r>
            <a:r>
              <a:rPr lang="en-GB" sz="3200" dirty="0" smtClean="0"/>
              <a:t>.</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772400" cy="5334000"/>
          </a:xfrm>
        </p:spPr>
        <p:txBody>
          <a:bodyPr/>
          <a:lstStyle/>
          <a:p>
            <a:r>
              <a:rPr lang="en-GB" sz="3200" b="1" dirty="0" smtClean="0">
                <a:latin typeface="Arial Black" pitchFamily="34" charset="0"/>
              </a:rPr>
              <a:t>PROJECT OBJECTIVE</a:t>
            </a:r>
            <a:r>
              <a:rPr lang="en-GB" sz="3200" dirty="0" smtClean="0"/>
              <a:t> </a:t>
            </a:r>
            <a:r>
              <a:rPr lang="en-GB" sz="3200" dirty="0" smtClean="0"/>
              <a:t/>
            </a:r>
            <a:br>
              <a:rPr lang="en-GB" sz="3200" dirty="0" smtClean="0"/>
            </a:br>
            <a:r>
              <a:rPr lang="en-GB" sz="3200" dirty="0" smtClean="0"/>
              <a:t>1. </a:t>
            </a:r>
            <a:r>
              <a:rPr lang="en-GB" sz="3000" dirty="0" smtClean="0"/>
              <a:t>To </a:t>
            </a:r>
            <a:r>
              <a:rPr lang="en-GB" sz="3000" dirty="0" smtClean="0"/>
              <a:t>predict Customer Churn. </a:t>
            </a:r>
            <a:r>
              <a:rPr lang="en-GB" sz="3000" dirty="0" smtClean="0"/>
              <a:t>Highlighting </a:t>
            </a:r>
            <a:r>
              <a:rPr lang="en-GB" sz="3000" dirty="0" smtClean="0"/>
              <a:t>the main variables/factors influencing Customer Churn. </a:t>
            </a:r>
            <a:r>
              <a:rPr lang="en-GB" sz="3000" dirty="0" smtClean="0"/>
              <a:t/>
            </a:r>
            <a:br>
              <a:rPr lang="en-GB" sz="3000" dirty="0" smtClean="0"/>
            </a:br>
            <a:r>
              <a:rPr lang="en-GB" sz="3000" dirty="0" smtClean="0"/>
              <a:t>2. Use </a:t>
            </a:r>
            <a:r>
              <a:rPr lang="en-GB" sz="3000" dirty="0" smtClean="0"/>
              <a:t>various ML algorithms to build prediction models, evaluate the accuracy and performance of these models</a:t>
            </a:r>
            <a:r>
              <a:rPr lang="en-GB" sz="3000" dirty="0" smtClean="0"/>
              <a:t>.</a:t>
            </a:r>
            <a:br>
              <a:rPr lang="en-GB" sz="3000" dirty="0" smtClean="0"/>
            </a:br>
            <a:r>
              <a:rPr lang="en-GB" sz="3000" dirty="0" smtClean="0"/>
              <a:t>3. Finding </a:t>
            </a:r>
            <a:r>
              <a:rPr lang="en-GB" sz="3000" dirty="0" smtClean="0"/>
              <a:t>out the best model for our business case &amp; providing executive summary</a:t>
            </a:r>
            <a:r>
              <a:rPr lang="en-GB" sz="3200" dirty="0" smtClean="0"/>
              <a:t>.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117336"/>
          </a:xfrm>
        </p:spPr>
        <p:txBody>
          <a:bodyPr/>
          <a:lstStyle/>
          <a:p>
            <a:r>
              <a:rPr lang="en-US" sz="2800" b="1" u="sng" dirty="0" smtClean="0">
                <a:latin typeface="Bahnschrift" pitchFamily="34" charset="0"/>
              </a:rPr>
              <a:t>CHURN PREDICTION </a:t>
            </a:r>
            <a:r>
              <a:rPr lang="en-US" sz="2800" b="1" u="sng" dirty="0" smtClean="0">
                <a:latin typeface="Bahnschrift" pitchFamily="34" charset="0"/>
              </a:rPr>
              <a:t>MODEL</a:t>
            </a:r>
            <a:br>
              <a:rPr lang="en-US" sz="2800" b="1" u="sng" dirty="0" smtClean="0">
                <a:latin typeface="Bahnschrift" pitchFamily="34" charset="0"/>
              </a:rPr>
            </a:br>
            <a:r>
              <a:rPr lang="en-US" sz="2800" b="1" u="sng" dirty="0" smtClean="0">
                <a:latin typeface="Bahnschrift" pitchFamily="34" charset="0"/>
              </a:rPr>
              <a:t/>
            </a:r>
            <a:br>
              <a:rPr lang="en-US" sz="2800" b="1" u="sng" dirty="0" smtClean="0">
                <a:latin typeface="Bahnschrift" pitchFamily="34" charset="0"/>
              </a:rPr>
            </a:br>
            <a:r>
              <a:rPr lang="en-GB" sz="2800" u="sng" dirty="0" smtClean="0"/>
              <a:t>METHODOLOGIES</a:t>
            </a:r>
            <a:r>
              <a:rPr lang="en-GB" sz="2800" dirty="0" smtClean="0"/>
              <a:t/>
            </a:r>
            <a:br>
              <a:rPr lang="en-GB" sz="2800" dirty="0" smtClean="0"/>
            </a:br>
            <a:r>
              <a:rPr lang="en-GB" sz="2800" dirty="0" smtClean="0"/>
              <a:t>EDA(Exploratory </a:t>
            </a:r>
            <a:r>
              <a:rPr lang="en-GB" sz="2800" dirty="0" smtClean="0"/>
              <a:t>Data Analysis): The dataset consists of 12 variables in all. A few are continuous, rest are categorical. The control variable was </a:t>
            </a:r>
            <a:r>
              <a:rPr lang="en-GB" sz="2800" dirty="0" smtClean="0"/>
              <a:t>customer.</a:t>
            </a:r>
            <a:br>
              <a:rPr lang="en-GB" sz="2800" dirty="0" smtClean="0"/>
            </a:br>
            <a:r>
              <a:rPr lang="en-GB" sz="2800" dirty="0" smtClean="0"/>
              <a:t>Model </a:t>
            </a:r>
            <a:r>
              <a:rPr lang="en-GB" sz="2800" dirty="0" smtClean="0"/>
              <a:t>building which includes defining the purpose if model, determine the model boundary, build the model, create an interface and export the model</a:t>
            </a:r>
            <a:r>
              <a:rPr lang="en-GB" sz="2800" dirty="0" smtClean="0"/>
              <a:t>.</a:t>
            </a:r>
            <a:br>
              <a:rPr lang="en-GB" sz="2800" dirty="0" smtClean="0"/>
            </a:br>
            <a:r>
              <a:rPr lang="en-GB" sz="2800" dirty="0" smtClean="0"/>
              <a:t>Evaluating </a:t>
            </a:r>
            <a:r>
              <a:rPr lang="en-GB" sz="2800" dirty="0" smtClean="0"/>
              <a:t>machine learning algorithm is an essential part of project.</a:t>
            </a:r>
            <a:endParaRPr lang="en-US" sz="2800" b="1" u="sng" dirty="0">
              <a:latin typeface="Bahnschrift"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u="sng" dirty="0" smtClean="0">
                <a:latin typeface="Bahnschrift" pitchFamily="34" charset="0"/>
              </a:rPr>
              <a:t>EXPLORATORY DATA </a:t>
            </a:r>
            <a:r>
              <a:rPr lang="en-GB" sz="3200" b="1" u="sng" dirty="0" smtClean="0">
                <a:latin typeface="Bahnschrift" pitchFamily="34" charset="0"/>
              </a:rPr>
              <a:t>ANALYSIS</a:t>
            </a:r>
            <a:br>
              <a:rPr lang="en-GB" sz="3200" b="1" u="sng" dirty="0" smtClean="0">
                <a:latin typeface="Bahnschrift" pitchFamily="34" charset="0"/>
              </a:rPr>
            </a:br>
            <a:r>
              <a:rPr lang="en-GB" sz="3200" dirty="0" smtClean="0"/>
              <a:t>Data </a:t>
            </a:r>
            <a:r>
              <a:rPr lang="en-GB" sz="3200" dirty="0" smtClean="0"/>
              <a:t>visualisation using </a:t>
            </a:r>
            <a:r>
              <a:rPr lang="en-GB" sz="3200" dirty="0" err="1" smtClean="0"/>
              <a:t>seaborn</a:t>
            </a:r>
            <a:r>
              <a:rPr lang="en-GB" sz="3200" dirty="0" smtClean="0"/>
              <a:t> and </a:t>
            </a:r>
            <a:r>
              <a:rPr lang="en-GB" sz="3200" dirty="0" err="1" smtClean="0"/>
              <a:t>matplotlib</a:t>
            </a:r>
            <a:r>
              <a:rPr lang="en-GB" sz="3200" dirty="0" smtClean="0"/>
              <a:t>.</a:t>
            </a:r>
            <a:br>
              <a:rPr lang="en-GB" sz="3200" dirty="0" smtClean="0"/>
            </a:br>
            <a:r>
              <a:rPr lang="en-GB" sz="3200" dirty="0" smtClean="0"/>
              <a:t>Exploratory </a:t>
            </a:r>
            <a:r>
              <a:rPr lang="en-GB" sz="3200" dirty="0" smtClean="0"/>
              <a:t>data analysis (EDA) is an approach to analyse data sets &amp; to summarize their main characteristics, often with visual </a:t>
            </a:r>
            <a:r>
              <a:rPr lang="en-GB" sz="3200" dirty="0" smtClean="0"/>
              <a:t>methods.</a:t>
            </a:r>
            <a:br>
              <a:rPr lang="en-GB" sz="3200" dirty="0" smtClean="0"/>
            </a:br>
            <a:r>
              <a:rPr lang="en-GB" sz="3200" dirty="0" smtClean="0"/>
              <a:t>A </a:t>
            </a:r>
            <a:r>
              <a:rPr lang="en-GB" sz="3200" dirty="0" smtClean="0"/>
              <a:t>Statistical model can be used or not, but primarily EDA is for seeing what the data can tell us beyond the formal modelling or hypothesis.</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117336"/>
          </a:xfrm>
        </p:spPr>
        <p:txBody>
          <a:bodyPr/>
          <a:lstStyle/>
          <a:p>
            <a:r>
              <a:rPr lang="en-US" sz="2800" b="1" u="sng" dirty="0" err="1" smtClean="0">
                <a:latin typeface="Arial Black" pitchFamily="34" charset="0"/>
                <a:cs typeface="Times New Roman" pitchFamily="18" charset="0"/>
              </a:rPr>
              <a:t>churn_df.dtypes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Account Length int64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VMail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Plan int64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VMail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Message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smtClean="0">
                <a:latin typeface="Times New Roman" pitchFamily="18" charset="0"/>
                <a:cs typeface="Times New Roman" pitchFamily="18" charset="0"/>
              </a:rPr>
              <a:t>Day </a:t>
            </a:r>
            <a:r>
              <a:rPr lang="en-US" sz="2000" dirty="0" err="1" smtClean="0">
                <a:latin typeface="Times New Roman" pitchFamily="18" charset="0"/>
                <a:cs typeface="Times New Roman" pitchFamily="18" charset="0"/>
              </a:rPr>
              <a:t>Mins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Day Calls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smtClean="0">
                <a:latin typeface="Times New Roman" pitchFamily="18" charset="0"/>
                <a:cs typeface="Times New Roman" pitchFamily="18" charset="0"/>
              </a:rPr>
              <a:t>Day Charge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Eve </a:t>
            </a:r>
            <a:r>
              <a:rPr lang="en-US" sz="2000" dirty="0" err="1" smtClean="0">
                <a:latin typeface="Times New Roman" pitchFamily="18" charset="0"/>
                <a:cs typeface="Times New Roman" pitchFamily="18" charset="0"/>
              </a:rPr>
              <a:t>Mins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Eve Calls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smtClean="0">
                <a:latin typeface="Times New Roman" pitchFamily="18" charset="0"/>
                <a:cs typeface="Times New Roman" pitchFamily="18" charset="0"/>
              </a:rPr>
              <a:t>Eve Charge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Night </a:t>
            </a:r>
            <a:r>
              <a:rPr lang="en-US" sz="2000" dirty="0" err="1" smtClean="0">
                <a:latin typeface="Times New Roman" pitchFamily="18" charset="0"/>
                <a:cs typeface="Times New Roman" pitchFamily="18" charset="0"/>
              </a:rPr>
              <a:t>Mins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Night Calls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smtClean="0">
                <a:latin typeface="Times New Roman" pitchFamily="18" charset="0"/>
                <a:cs typeface="Times New Roman" pitchFamily="18" charset="0"/>
              </a:rPr>
              <a:t>Night Charge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Intl </a:t>
            </a:r>
            <a:r>
              <a:rPr lang="en-US" sz="2000" dirty="0" err="1" smtClean="0">
                <a:latin typeface="Times New Roman" pitchFamily="18" charset="0"/>
                <a:cs typeface="Times New Roman" pitchFamily="18" charset="0"/>
              </a:rPr>
              <a:t>Mins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smtClean="0">
                <a:latin typeface="Times New Roman" pitchFamily="18" charset="0"/>
                <a:cs typeface="Times New Roman" pitchFamily="18" charset="0"/>
              </a:rPr>
              <a:t>Intl Calls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smtClean="0">
                <a:latin typeface="Times New Roman" pitchFamily="18" charset="0"/>
                <a:cs typeface="Times New Roman" pitchFamily="18" charset="0"/>
              </a:rPr>
              <a:t>Intl Charge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float64 </a:t>
            </a:r>
            <a:r>
              <a:rPr lang="en-US" sz="2000" dirty="0" err="1" smtClean="0">
                <a:latin typeface="Times New Roman" pitchFamily="18" charset="0"/>
                <a:cs typeface="Times New Roman" pitchFamily="18" charset="0"/>
              </a:rPr>
              <a:t>CustServ</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Calls </a:t>
            </a:r>
            <a:r>
              <a:rPr lang="en-US" sz="2000" dirty="0" smtClean="0">
                <a:latin typeface="Times New Roman" pitchFamily="18" charset="0"/>
                <a:cs typeface="Times New Roman" pitchFamily="18" charset="0"/>
              </a:rPr>
              <a:t>int64 Churn?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int64 </a:t>
            </a:r>
            <a:r>
              <a:rPr lang="en-US" sz="2000" dirty="0" err="1" smtClean="0">
                <a:latin typeface="Times New Roman" pitchFamily="18" charset="0"/>
                <a:cs typeface="Times New Roman" pitchFamily="18" charset="0"/>
              </a:rPr>
              <a:t>dtype</a:t>
            </a:r>
            <a:r>
              <a:rPr lang="en-US" sz="2000" dirty="0" smtClean="0">
                <a:latin typeface="Times New Roman" pitchFamily="18" charset="0"/>
                <a:cs typeface="Times New Roman" pitchFamily="18" charset="0"/>
              </a:rPr>
              <a:t>: object</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041136"/>
          </a:xfrm>
        </p:spPr>
        <p:txBody>
          <a:bodyPr/>
          <a:lstStyle/>
          <a:p>
            <a:r>
              <a:rPr lang="en-GB" sz="2800" dirty="0" smtClean="0">
                <a:latin typeface="Times New Roman" pitchFamily="18" charset="0"/>
                <a:cs typeface="Times New Roman" pitchFamily="18" charset="0"/>
              </a:rPr>
              <a:t>from </a:t>
            </a:r>
            <a:r>
              <a:rPr lang="en-GB" sz="2800" dirty="0" err="1" smtClean="0">
                <a:latin typeface="Times New Roman" pitchFamily="18" charset="0"/>
                <a:cs typeface="Times New Roman" pitchFamily="18" charset="0"/>
              </a:rPr>
              <a:t>sklearn</a:t>
            </a:r>
            <a:r>
              <a:rPr lang="en-GB" sz="2800" dirty="0" smtClean="0">
                <a:latin typeface="Times New Roman" pitchFamily="18" charset="0"/>
                <a:cs typeface="Times New Roman" pitchFamily="18" charset="0"/>
              </a:rPr>
              <a:t> import </a:t>
            </a:r>
            <a:r>
              <a:rPr lang="en-GB" sz="2800" dirty="0" err="1" smtClean="0">
                <a:latin typeface="Times New Roman" pitchFamily="18" charset="0"/>
                <a:cs typeface="Times New Roman" pitchFamily="18" charset="0"/>
              </a:rPr>
              <a:t>svm</a:t>
            </a:r>
            <a:r>
              <a:rPr lang="en-GB" sz="2800" dirty="0" smtClean="0">
                <a:latin typeface="Times New Roman" pitchFamily="18" charset="0"/>
                <a:cs typeface="Times New Roman" pitchFamily="18" charset="0"/>
              </a:rPr>
              <a:t/>
            </a:r>
            <a:br>
              <a:rPr lang="en-GB" sz="2800" dirty="0" smtClean="0">
                <a:latin typeface="Times New Roman" pitchFamily="18" charset="0"/>
                <a:cs typeface="Times New Roman" pitchFamily="18" charset="0"/>
              </a:rPr>
            </a:br>
            <a:r>
              <a:rPr lang="en-GB" sz="2800" dirty="0" err="1" smtClean="0">
                <a:latin typeface="Times New Roman" pitchFamily="18" charset="0"/>
                <a:cs typeface="Times New Roman" pitchFamily="18" charset="0"/>
              </a:rPr>
              <a:t>clf</a:t>
            </a:r>
            <a:r>
              <a:rPr lang="en-GB" sz="2800" dirty="0" smtClean="0">
                <a:latin typeface="Times New Roman" pitchFamily="18" charset="0"/>
                <a:cs typeface="Times New Roman" pitchFamily="18" charset="0"/>
              </a:rPr>
              <a:t> = svm.SVC(kernel='linear', C=1).fit(</a:t>
            </a:r>
            <a:r>
              <a:rPr lang="en-GB" sz="2800" dirty="0" err="1" smtClean="0">
                <a:latin typeface="Times New Roman" pitchFamily="18" charset="0"/>
                <a:cs typeface="Times New Roman" pitchFamily="18" charset="0"/>
              </a:rPr>
              <a:t>X_train</a:t>
            </a:r>
            <a:r>
              <a:rPr lang="en-GB" sz="2800" dirty="0" smtClean="0">
                <a:latin typeface="Times New Roman" pitchFamily="18" charset="0"/>
                <a:cs typeface="Times New Roman" pitchFamily="18" charset="0"/>
              </a:rPr>
              <a:t>, </a:t>
            </a:r>
            <a:r>
              <a:rPr lang="en-GB" sz="2800" dirty="0" err="1" smtClean="0">
                <a:latin typeface="Times New Roman" pitchFamily="18" charset="0"/>
                <a:cs typeface="Times New Roman" pitchFamily="18" charset="0"/>
              </a:rPr>
              <a:t>Y_train</a:t>
            </a:r>
            <a:r>
              <a:rPr lang="en-GB" sz="2800" dirty="0" smtClean="0">
                <a:latin typeface="Times New Roman" pitchFamily="18" charset="0"/>
                <a:cs typeface="Times New Roman" pitchFamily="18" charset="0"/>
              </a:rPr>
              <a:t>)</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 Now measure its performance with the test data</a:t>
            </a:r>
            <a:br>
              <a:rPr lang="en-GB" sz="2800" dirty="0" smtClean="0">
                <a:latin typeface="Times New Roman" pitchFamily="18" charset="0"/>
                <a:cs typeface="Times New Roman" pitchFamily="18" charset="0"/>
              </a:rPr>
            </a:br>
            <a:r>
              <a:rPr lang="en-GB" sz="2800" dirty="0" err="1" smtClean="0">
                <a:latin typeface="Times New Roman" pitchFamily="18" charset="0"/>
                <a:cs typeface="Times New Roman" pitchFamily="18" charset="0"/>
              </a:rPr>
              <a:t>clf.score</a:t>
            </a:r>
            <a:r>
              <a:rPr lang="en-GB" sz="2800" dirty="0" smtClean="0">
                <a:latin typeface="Times New Roman" pitchFamily="18" charset="0"/>
                <a:cs typeface="Times New Roman" pitchFamily="18" charset="0"/>
              </a:rPr>
              <a:t>(</a:t>
            </a:r>
            <a:r>
              <a:rPr lang="en-GB" sz="2800" dirty="0" err="1" smtClean="0">
                <a:latin typeface="Times New Roman" pitchFamily="18" charset="0"/>
                <a:cs typeface="Times New Roman" pitchFamily="18" charset="0"/>
              </a:rPr>
              <a:t>X_test</a:t>
            </a:r>
            <a:r>
              <a:rPr lang="en-GB" sz="2800" dirty="0" smtClean="0">
                <a:latin typeface="Times New Roman" pitchFamily="18" charset="0"/>
                <a:cs typeface="Times New Roman" pitchFamily="18" charset="0"/>
              </a:rPr>
              <a:t>, </a:t>
            </a:r>
            <a:r>
              <a:rPr lang="en-GB" sz="2800" dirty="0" err="1" smtClean="0">
                <a:latin typeface="Times New Roman" pitchFamily="18" charset="0"/>
                <a:cs typeface="Times New Roman" pitchFamily="18" charset="0"/>
              </a:rPr>
              <a:t>Y_test</a:t>
            </a:r>
            <a:r>
              <a:rPr lang="en-GB" sz="2800" dirty="0" smtClean="0">
                <a:latin typeface="Times New Roman" pitchFamily="18" charset="0"/>
                <a:cs typeface="Times New Roman" pitchFamily="18" charset="0"/>
              </a:rPr>
              <a:t>) </a:t>
            </a:r>
            <a:r>
              <a:rPr lang="en-GB" sz="2800" dirty="0" smtClean="0">
                <a:latin typeface="Times New Roman" pitchFamily="18" charset="0"/>
                <a:cs typeface="Times New Roman" pitchFamily="18" charset="0"/>
              </a:rPr>
              <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Accuracy:-</a:t>
            </a:r>
            <a:r>
              <a:rPr lang="en-GB" sz="2800" dirty="0" smtClean="0">
                <a:latin typeface="Times New Roman" pitchFamily="18" charset="0"/>
                <a:cs typeface="Times New Roman" pitchFamily="18" charset="0"/>
              </a:rPr>
              <a:t/>
            </a:r>
            <a:br>
              <a:rPr lang="en-GB" sz="2800" dirty="0" smtClean="0">
                <a:latin typeface="Times New Roman" pitchFamily="18" charset="0"/>
                <a:cs typeface="Times New Roman" pitchFamily="18" charset="0"/>
              </a:rPr>
            </a:br>
            <a:r>
              <a:rPr lang="en-US" sz="2800" dirty="0" smtClean="0"/>
              <a:t>0.8465227817745803</a:t>
            </a: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81</TotalTime>
  <Words>27</Words>
  <Application>Microsoft Office PowerPoint</Application>
  <PresentationFormat>On-screen Show (4:3)</PresentationFormat>
  <Paragraphs>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TELECOM CHURN PREDICTION</vt:lpstr>
      <vt:lpstr>INTRODUCTION  1. Churn prediction is one of the most popular Big Data use cases in business. It consists of detecting customers who are likely to cancel a subscription to a service.  2. Churn is a problem for telecom companies because it is more expensive to acquire a new customer than to keep your existing one from leaving.</vt:lpstr>
      <vt:lpstr>PROJECT OBJECTIVE  1. To predict Customer Churn. Highlighting the main variables/factors influencing Customer Churn.  2. Use various ML algorithms to build prediction models, evaluate the accuracy and performance of these models. 3. Finding out the best model for our business case &amp; providing executive summary. </vt:lpstr>
      <vt:lpstr>CHURN PREDICTION MODEL  METHODOLOGIES EDA(Exploratory Data Analysis): The dataset consists of 12 variables in all. A few are continuous, rest are categorical. The control variable was customer. Model building which includes defining the purpose if model, determine the model boundary, build the model, create an interface and export the model. Evaluating machine learning algorithm is an essential part of project.</vt:lpstr>
      <vt:lpstr>EXPLORATORY DATA ANALYSIS Data visualisation using seaborn and matplotlib. Exploratory data analysis (EDA) is an approach to analyse data sets &amp; to summarize their main characteristics, often with visual methods. A Statistical model can be used or not, but primarily EDA is for seeing what the data can tell us beyond the formal modelling or hypothesis.</vt:lpstr>
      <vt:lpstr>churn_df.dtypes Account Length int64  VMail Plan int64  VMail Message  int64 Day Mins  float64 Day Calls  int64 Day Charge  float64 Eve Mins  float64 Eve Calls  int64 Eve Charge  float64 Night Mins  float64 Night Calls  int64 Night Charge  float64 Intl Mins  float64 Intl Calls  int64 Intl Charge  float64 CustServ  Calls int64 Churn?  int64 dtype: object</vt:lpstr>
      <vt:lpstr>from sklearn import svm clf = svm.SVC(kernel='linear', C=1).fit(X_train, Y_train)  # Now measure its performance with the test data clf.score(X_test, Y_test)   Accuracy:- 0.8465227817745803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Dell</dc:creator>
  <cp:lastModifiedBy>Dell</cp:lastModifiedBy>
  <cp:revision>10</cp:revision>
  <dcterms:created xsi:type="dcterms:W3CDTF">2020-12-11T07:53:15Z</dcterms:created>
  <dcterms:modified xsi:type="dcterms:W3CDTF">2020-12-11T09:14:52Z</dcterms:modified>
</cp:coreProperties>
</file>