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7" r:id="rId10"/>
    <p:sldId id="266" r:id="rId11"/>
    <p:sldId id="268" r:id="rId12"/>
    <p:sldId id="269" r:id="rId13"/>
    <p:sldId id="278" r:id="rId14"/>
    <p:sldId id="270" r:id="rId15"/>
    <p:sldId id="274" r:id="rId16"/>
    <p:sldId id="271" r:id="rId17"/>
    <p:sldId id="272" r:id="rId18"/>
    <p:sldId id="273" r:id="rId19"/>
    <p:sldId id="275" r:id="rId20"/>
    <p:sldId id="277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m9O2akcdmTMSlBbafatanE9OF0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32689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3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fe158e8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fe158e85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4afe158e85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11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fe158e8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fe158e85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4afe158e85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56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fe158e8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fe158e85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4afe158e85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61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fe158e8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fe158e85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4afe158e85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983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93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9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8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afe158e8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afe158e85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4afe158e85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84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afe158e8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afe158e85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4afe158e85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7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afe158e8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afe158e85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4afe158e85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37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91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46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5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  <a:defRPr sz="40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35.232.196.227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7246960" y="2023659"/>
            <a:ext cx="3708907" cy="11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-US" sz="4000" dirty="0" smtClean="0"/>
              <a:t> </a:t>
            </a:r>
            <a:r>
              <a:rPr lang="en-US" sz="4000" dirty="0"/>
              <a:t>DROWSINESS DETECTION</a:t>
            </a:r>
            <a:endParaRPr sz="4000"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7821636" y="4856947"/>
            <a:ext cx="3726893" cy="125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BY BETA </a:t>
            </a:r>
            <a:r>
              <a:rPr lang="en-US" dirty="0" smtClean="0"/>
              <a:t>HACKERS</a:t>
            </a:r>
            <a:endParaRPr dirty="0" smtClean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VIKASH,</a:t>
            </a:r>
            <a:endParaRPr dirty="0" smtClean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BIBHUTI, SAHIN</a:t>
            </a:r>
            <a:endParaRPr dirty="0"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2100"/>
            <a:ext cx="7246961" cy="6870099"/>
          </a:xfrm>
          <a:custGeom>
            <a:avLst/>
            <a:gdLst/>
            <a:ahLst/>
            <a:cxnLst/>
            <a:rect l="l" t="t" r="r" b="b"/>
            <a:pathLst>
              <a:path w="6094252" h="6857998" extrusionOk="0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C0C0C"/>
                </a:solidFill>
              </a:rPr>
              <a:t>Computer Vision Task:</a:t>
            </a:r>
            <a:endParaRPr b="1" dirty="0">
              <a:solidFill>
                <a:srgbClr val="0C0C0C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 dirty="0">
                <a:solidFill>
                  <a:srgbClr val="0C0C0C"/>
                </a:solidFill>
              </a:rPr>
              <a:t>Baseline CNN model</a:t>
            </a: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 dirty="0">
                <a:solidFill>
                  <a:srgbClr val="0C0C0C"/>
                </a:solidFill>
              </a:rPr>
              <a:t>Data augmentation</a:t>
            </a:r>
            <a:endParaRPr dirty="0">
              <a:solidFill>
                <a:srgbClr val="0C0C0C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 dirty="0">
                <a:solidFill>
                  <a:srgbClr val="0C0C0C"/>
                </a:solidFill>
              </a:rPr>
              <a:t>Transfer learning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endParaRPr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Base-line Model (Without Data Augmentation)</a:t>
            </a:r>
            <a:endParaRPr sz="3600" dirty="0"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C0C0C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endParaRPr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8" y="772026"/>
            <a:ext cx="10304452" cy="48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Model Assessment </a:t>
            </a:r>
            <a:endParaRPr sz="3600" dirty="0"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C0C0C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endParaRPr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276349"/>
            <a:ext cx="8502675" cy="45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Model Assessment </a:t>
            </a:r>
            <a:endParaRPr sz="3600" dirty="0"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C0C0C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endParaRPr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1128712"/>
            <a:ext cx="7820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7E3D-7D48-4744-B4F7-4D1AA026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A19B7F-D6D1-4A34-B99B-150FB891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92" y="1587947"/>
            <a:ext cx="6869986" cy="38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41600" y="2006600"/>
            <a:ext cx="18542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-1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16200" y="2654300"/>
            <a:ext cx="187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2006600"/>
            <a:ext cx="18542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-2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40500" y="2654300"/>
            <a:ext cx="187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API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5404" y="3746498"/>
            <a:ext cx="206659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Model serving API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00750" y="3638776"/>
            <a:ext cx="29591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Run web app interface and provide the prediction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736600"/>
            <a:ext cx="1790700" cy="34290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GCP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0750" y="1727200"/>
            <a:ext cx="2959100" cy="36195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60600" y="1727200"/>
            <a:ext cx="2959100" cy="36195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6DA2-3082-4425-AD16-C44FB1D7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sample predictions</a:t>
            </a:r>
          </a:p>
        </p:txBody>
      </p:sp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72B1D5D-A7B8-4CBD-A89F-3901F1D6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67" y="1825625"/>
            <a:ext cx="7558355" cy="42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CFF7A7-6E3E-4BB5-A0E7-4E71EF27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62" y="954664"/>
            <a:ext cx="7975315" cy="44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41F9EF-127D-4CD8-AAEE-E48BF2FC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3" y="826264"/>
            <a:ext cx="8852899" cy="49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 descr="A dashboard of a car"/>
          <p:cNvPicPr preferRelativeResize="0"/>
          <p:nvPr/>
        </p:nvPicPr>
        <p:blipFill rotWithShape="1">
          <a:blip r:embed="rId3">
            <a:alphaModFix/>
          </a:blip>
          <a:srcRect l="22547" r="30224" b="-10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 extrusionOk="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5023295" y="1899801"/>
            <a:ext cx="6953209" cy="432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This project is focused on  detecting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drowsiness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based on images and alert them. Therefore,  a model is built which can help achieve this with sufficient accuracy.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6DA2-3082-4425-AD16-C44FB1D7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/>
          </a:bodyPr>
          <a:lstStyle/>
          <a:p>
            <a:pPr algn="just"/>
            <a:r>
              <a:rPr lang="en-US" sz="3200" u="sng" dirty="0" smtClean="0"/>
              <a:t>Web-app Demo</a:t>
            </a:r>
            <a:endParaRPr lang="en-US" sz="3200" u="sng" dirty="0"/>
          </a:p>
        </p:txBody>
      </p:sp>
      <p:sp>
        <p:nvSpPr>
          <p:cNvPr id="5" name="Rectangle 4"/>
          <p:cNvSpPr/>
          <p:nvPr/>
        </p:nvSpPr>
        <p:spPr>
          <a:xfrm>
            <a:off x="2794152" y="1926326"/>
            <a:ext cx="4493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app.aurora.go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7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1668" y="2419643"/>
            <a:ext cx="620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Thank You 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67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 amt="35000"/>
          </a:blip>
          <a:srcRect t="1137" b="14489"/>
          <a:stretch/>
        </p:blipFill>
        <p:spPr>
          <a:xfrm>
            <a:off x="20" y="-8466"/>
            <a:ext cx="12191980" cy="6866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haroni"/>
              <a:buNone/>
            </a:pPr>
            <a:r>
              <a:rPr lang="en-US">
                <a:solidFill>
                  <a:srgbClr val="FFFFFF"/>
                </a:solidFill>
              </a:rPr>
              <a:t>MOTIVATION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9410" lvl="0" indent="-1816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FFFF"/>
              </a:solidFill>
            </a:endParaRPr>
          </a:p>
          <a:p>
            <a:pPr marL="359410" lvl="0" indent="-35941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lot of drivers  feel lazy or sleepy sometimes which could lead to fatal accidents. </a:t>
            </a:r>
            <a:endParaRPr dirty="0"/>
          </a:p>
          <a:p>
            <a:pPr marL="359410" lvl="0" indent="-35941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reduce these accidents, a system should be developed which can identify the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expressions </a:t>
            </a:r>
            <a:r>
              <a:rPr lang="en-US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alert the person in advance. </a:t>
            </a:r>
            <a:endParaRPr dirty="0"/>
          </a:p>
          <a:p>
            <a:pPr marL="359410" lvl="0" indent="-35941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could save a lot of lives. This project will be helpful in that case.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3"/>
          <p:cNvSpPr/>
          <p:nvPr/>
        </p:nvSpPr>
        <p:spPr>
          <a:xfrm rot="-5400000" flipH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838201" y="345810"/>
            <a:ext cx="402451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4886" y="1825625"/>
            <a:ext cx="59138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PREDICT THE PHYSICAL CONDITION OF THE DRIVER BASED ON TRAINING IMAGES GIVEN WITH OPEN EYE,CLOSED EYE, YAWNING,NO YAWNING, WITH BETTER ACCURACY AND LESS TIME.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l="4645" r="6918" b="-3"/>
          <a:stretch/>
        </p:blipFill>
        <p:spPr>
          <a:xfrm>
            <a:off x="5463622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 extrusionOk="0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 rot="-5159731" flipH="1">
            <a:off x="5245001" y="-898909"/>
            <a:ext cx="3944178" cy="3944178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l="5723" r="787" b="-2"/>
          <a:stretch/>
        </p:blipFill>
        <p:spPr>
          <a:xfrm>
            <a:off x="5703339" y="10"/>
            <a:ext cx="2807700" cy="2440162"/>
          </a:xfrm>
          <a:custGeom>
            <a:avLst/>
            <a:gdLst/>
            <a:ahLst/>
            <a:cxnLst/>
            <a:rect l="l" t="t" r="r" b="b"/>
            <a:pathLst>
              <a:path w="3343282" h="2905646" extrusionOk="0">
                <a:moveTo>
                  <a:pt x="546801" y="0"/>
                </a:moveTo>
                <a:lnTo>
                  <a:pt x="2796481" y="0"/>
                </a:lnTo>
                <a:lnTo>
                  <a:pt x="2853670" y="51976"/>
                </a:lnTo>
                <a:cubicBezTo>
                  <a:pt x="3156177" y="354484"/>
                  <a:pt x="3343282" y="772394"/>
                  <a:pt x="3343282" y="1234005"/>
                </a:cubicBezTo>
                <a:cubicBezTo>
                  <a:pt x="3343282" y="2157227"/>
                  <a:pt x="2594863" y="2905646"/>
                  <a:pt x="1671641" y="2905646"/>
                </a:cubicBezTo>
                <a:cubicBezTo>
                  <a:pt x="748420" y="2905646"/>
                  <a:pt x="0" y="2157227"/>
                  <a:pt x="0" y="1234005"/>
                </a:cubicBezTo>
                <a:cubicBezTo>
                  <a:pt x="0" y="772394"/>
                  <a:pt x="187105" y="354484"/>
                  <a:pt x="489613" y="51976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0" name="Google Shape;140;p4" descr="A close up of a person&amp;#39;s ey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821" r="8164" b="-1"/>
          <a:stretch/>
        </p:blipFill>
        <p:spPr>
          <a:xfrm>
            <a:off x="8754646" y="130500"/>
            <a:ext cx="3437355" cy="3870794"/>
          </a:xfrm>
          <a:custGeom>
            <a:avLst/>
            <a:gdLst/>
            <a:ahLst/>
            <a:cxnLst/>
            <a:rect l="l" t="t" r="r" b="b"/>
            <a:pathLst>
              <a:path w="3437355" h="3870794" extrusionOk="0">
                <a:moveTo>
                  <a:pt x="1935397" y="0"/>
                </a:moveTo>
                <a:cubicBezTo>
                  <a:pt x="2536648" y="0"/>
                  <a:pt x="3073863" y="274168"/>
                  <a:pt x="3428843" y="704305"/>
                </a:cubicBezTo>
                <a:lnTo>
                  <a:pt x="3437355" y="715687"/>
                </a:lnTo>
                <a:lnTo>
                  <a:pt x="3437355" y="3155107"/>
                </a:lnTo>
                <a:lnTo>
                  <a:pt x="3428843" y="3166489"/>
                </a:lnTo>
                <a:cubicBezTo>
                  <a:pt x="3073863" y="3596626"/>
                  <a:pt x="2536648" y="3870794"/>
                  <a:pt x="1935397" y="3870794"/>
                </a:cubicBezTo>
                <a:cubicBezTo>
                  <a:pt x="866507" y="3870794"/>
                  <a:pt x="0" y="3004287"/>
                  <a:pt x="0" y="1935397"/>
                </a:cubicBezTo>
                <a:cubicBezTo>
                  <a:pt x="0" y="866507"/>
                  <a:pt x="866507" y="0"/>
                  <a:pt x="193539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1" name="Google Shape;141;p4" descr="A person sitting in a ca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20146" r="3206"/>
          <a:stretch/>
        </p:blipFill>
        <p:spPr>
          <a:xfrm>
            <a:off x="9747782" y="4266966"/>
            <a:ext cx="2444218" cy="2591034"/>
          </a:xfrm>
          <a:custGeom>
            <a:avLst/>
            <a:gdLst/>
            <a:ahLst/>
            <a:cxnLst/>
            <a:rect l="l" t="t" r="r" b="b"/>
            <a:pathLst>
              <a:path w="2444218" h="2591034" extrusionOk="0">
                <a:moveTo>
                  <a:pt x="1511006" y="0"/>
                </a:moveTo>
                <a:cubicBezTo>
                  <a:pt x="1823946" y="0"/>
                  <a:pt x="2114666" y="95133"/>
                  <a:pt x="2355824" y="258056"/>
                </a:cubicBezTo>
                <a:lnTo>
                  <a:pt x="2444218" y="324156"/>
                </a:lnTo>
                <a:lnTo>
                  <a:pt x="2444218" y="2591034"/>
                </a:lnTo>
                <a:lnTo>
                  <a:pt x="455311" y="2591034"/>
                </a:lnTo>
                <a:lnTo>
                  <a:pt x="442564" y="2579449"/>
                </a:lnTo>
                <a:cubicBezTo>
                  <a:pt x="169125" y="2306011"/>
                  <a:pt x="0" y="1928259"/>
                  <a:pt x="0" y="1511006"/>
                </a:cubicBezTo>
                <a:cubicBezTo>
                  <a:pt x="0" y="676501"/>
                  <a:pt x="676501" y="0"/>
                  <a:pt x="1511006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</a:t>
            </a:r>
            <a:endParaRPr/>
          </a:p>
        </p:txBody>
      </p:sp>
      <p:grpSp>
        <p:nvGrpSpPr>
          <p:cNvPr id="74" name="Google Shape;74;p10"/>
          <p:cNvGrpSpPr/>
          <p:nvPr/>
        </p:nvGrpSpPr>
        <p:grpSpPr>
          <a:xfrm>
            <a:off x="535693" y="1144957"/>
            <a:ext cx="3657506" cy="5112671"/>
            <a:chOff x="1083025" y="2306625"/>
            <a:chExt cx="1834900" cy="3215516"/>
          </a:xfrm>
        </p:grpSpPr>
        <p:sp>
          <p:nvSpPr>
            <p:cNvPr id="75" name="Google Shape;75;p1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E69138"/>
                  </a:solidFill>
                </a:rPr>
                <a:t>Proof Of Concept (POC)</a:t>
              </a:r>
              <a:endParaRPr sz="1900" b="1">
                <a:solidFill>
                  <a:srgbClr val="E69138"/>
                </a:solidFill>
              </a:endParaRPr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Char char="●"/>
              </a:pPr>
              <a:r>
                <a:rPr lang="en-US" sz="1300" dirty="0">
                  <a:solidFill>
                    <a:srgbClr val="783F04"/>
                  </a:solidFill>
                </a:rPr>
                <a:t>collect data</a:t>
              </a:r>
              <a:endParaRPr sz="1300" dirty="0">
                <a:solidFill>
                  <a:srgbClr val="783F04"/>
                </a:solidFill>
              </a:endParaRP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Char char="●"/>
              </a:pPr>
              <a:r>
                <a:rPr lang="en-US" sz="1300" dirty="0">
                  <a:solidFill>
                    <a:srgbClr val="783F04"/>
                  </a:solidFill>
                </a:rPr>
                <a:t>Verify images</a:t>
              </a:r>
              <a:endParaRPr sz="1300" dirty="0">
                <a:solidFill>
                  <a:srgbClr val="783F04"/>
                </a:solidFill>
              </a:endParaRP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Char char="●"/>
              </a:pPr>
              <a:r>
                <a:rPr lang="en-US" sz="1300" dirty="0">
                  <a:solidFill>
                    <a:srgbClr val="783F04"/>
                  </a:solidFill>
                </a:rPr>
                <a:t>Build some baseline models</a:t>
              </a: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Char char="●"/>
              </a:pPr>
              <a:r>
                <a:rPr lang="en-US" sz="1300" dirty="0">
                  <a:solidFill>
                    <a:srgbClr val="783F04"/>
                  </a:solidFill>
                </a:rPr>
                <a:t>Test the models and </a:t>
              </a:r>
              <a:r>
                <a:rPr lang="en-US" sz="1300" dirty="0" err="1">
                  <a:solidFill>
                    <a:srgbClr val="783F04"/>
                  </a:solidFill>
                </a:rPr>
                <a:t>analyse</a:t>
              </a:r>
              <a:r>
                <a:rPr lang="en-US" sz="1300" dirty="0">
                  <a:solidFill>
                    <a:srgbClr val="783F04"/>
                  </a:solidFill>
                </a:rPr>
                <a:t> the results</a:t>
              </a:r>
              <a:endParaRPr sz="1300" dirty="0">
                <a:solidFill>
                  <a:srgbClr val="783F04"/>
                </a:solidFill>
              </a:endParaRP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Char char="●"/>
              </a:pPr>
              <a:r>
                <a:rPr lang="en-US" sz="1300" dirty="0">
                  <a:solidFill>
                    <a:srgbClr val="783F04"/>
                  </a:solidFill>
                </a:rPr>
                <a:t>Verify new unseen data to test the models</a:t>
              </a:r>
              <a:endParaRPr sz="1300" dirty="0">
                <a:solidFill>
                  <a:srgbClr val="783F04"/>
                </a:solidFill>
              </a:endParaRP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Char char="●"/>
              </a:pPr>
              <a:r>
                <a:rPr lang="en-US" sz="1300" dirty="0">
                  <a:solidFill>
                    <a:srgbClr val="783F04"/>
                  </a:solidFill>
                </a:rPr>
                <a:t>Visualize model activations to </a:t>
              </a:r>
              <a:r>
                <a:rPr lang="en-US" sz="1300" dirty="0" err="1">
                  <a:solidFill>
                    <a:srgbClr val="783F04"/>
                  </a:solidFill>
                </a:rPr>
                <a:t>analyse</a:t>
              </a:r>
              <a:r>
                <a:rPr lang="en-US" sz="1300" dirty="0">
                  <a:solidFill>
                    <a:srgbClr val="783F04"/>
                  </a:solidFill>
                </a:rPr>
                <a:t> what the model is seeing.</a:t>
              </a:r>
              <a:endParaRPr sz="1300" dirty="0">
                <a:solidFill>
                  <a:srgbClr val="783F04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endParaRPr sz="1100" dirty="0">
                <a:solidFill>
                  <a:srgbClr val="783F04"/>
                </a:solidFill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0"/>
          <p:cNvGrpSpPr/>
          <p:nvPr/>
        </p:nvGrpSpPr>
        <p:grpSpPr>
          <a:xfrm>
            <a:off x="4193275" y="1144957"/>
            <a:ext cx="3657506" cy="5112671"/>
            <a:chOff x="1083025" y="2306625"/>
            <a:chExt cx="1834900" cy="3215516"/>
          </a:xfrm>
        </p:grpSpPr>
        <p:sp>
          <p:nvSpPr>
            <p:cNvPr id="80" name="Google Shape;80;p1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3C78D8"/>
                  </a:solidFill>
                </a:rPr>
                <a:t>Prototype</a:t>
              </a:r>
              <a:endParaRPr sz="1900" b="1">
                <a:solidFill>
                  <a:srgbClr val="3C78D8"/>
                </a:solidFill>
              </a:endParaRPr>
            </a:p>
          </p:txBody>
        </p:sp>
        <p:sp>
          <p:nvSpPr>
            <p:cNvPr id="81" name="Google Shape;81;p1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300"/>
                <a:buChar char="●"/>
              </a:pPr>
              <a:r>
                <a:rPr lang="en-US" sz="1300" dirty="0">
                  <a:solidFill>
                    <a:srgbClr val="1C4587"/>
                  </a:solidFill>
                </a:rPr>
                <a:t>Create a demo app </a:t>
              </a:r>
              <a:endParaRPr sz="1300" dirty="0">
                <a:solidFill>
                  <a:srgbClr val="1C4587"/>
                </a:solidFill>
              </a:endParaRP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300"/>
                <a:buChar char="●"/>
              </a:pPr>
              <a:r>
                <a:rPr lang="en-US" sz="1300" dirty="0">
                  <a:solidFill>
                    <a:srgbClr val="1C4587"/>
                  </a:solidFill>
                </a:rPr>
                <a:t>Deploy one model to check the feasibility and performance.</a:t>
              </a: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300"/>
                <a:buChar char="●"/>
              </a:pPr>
              <a:r>
                <a:rPr lang="en-US" sz="1300" dirty="0">
                  <a:solidFill>
                    <a:srgbClr val="1C4587"/>
                  </a:solidFill>
                </a:rPr>
                <a:t>Design the UI </a:t>
              </a:r>
            </a:p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300"/>
              </a:pPr>
              <a:endParaRPr sz="1300" dirty="0">
                <a:solidFill>
                  <a:srgbClr val="1C4587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endParaRPr sz="1100" dirty="0">
                <a:solidFill>
                  <a:srgbClr val="0C58D3"/>
                </a:solidFill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7850955" y="1144957"/>
            <a:ext cx="3657506" cy="5112671"/>
            <a:chOff x="1083025" y="2306625"/>
            <a:chExt cx="1834900" cy="3215516"/>
          </a:xfrm>
        </p:grpSpPr>
        <p:sp>
          <p:nvSpPr>
            <p:cNvPr id="85" name="Google Shape;85;p10"/>
            <p:cNvSpPr txBox="1"/>
            <p:nvPr/>
          </p:nvSpPr>
          <p:spPr>
            <a:xfrm>
              <a:off x="1235822" y="2695017"/>
              <a:ext cx="15456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rgbClr val="6AA84F"/>
                  </a:solidFill>
                </a:rPr>
                <a:t>Minimum Viable Product (MVP)</a:t>
              </a:r>
              <a:endParaRPr sz="1900" b="1">
                <a:solidFill>
                  <a:srgbClr val="6AA84F"/>
                </a:solidFill>
              </a:endParaRPr>
            </a:p>
          </p:txBody>
        </p:sp>
        <p:sp>
          <p:nvSpPr>
            <p:cNvPr id="86" name="Google Shape;86;p1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300"/>
                <a:buChar char="●"/>
              </a:pPr>
              <a:r>
                <a:rPr lang="en-US" sz="1300" dirty="0">
                  <a:solidFill>
                    <a:srgbClr val="274E13"/>
                  </a:solidFill>
                </a:rPr>
                <a:t>Create App to detect drowsy drivers in a vehicle based on the images taken by a camera .</a:t>
              </a:r>
              <a:endParaRPr sz="1300" dirty="0">
                <a:solidFill>
                  <a:srgbClr val="274E13"/>
                </a:solidFill>
              </a:endParaRPr>
            </a:p>
            <a:p>
              <a:pPr marL="152400" lvl="0" indent="-158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300"/>
                <a:buChar char="●"/>
              </a:pPr>
              <a:r>
                <a:rPr lang="en-US" sz="1300" dirty="0">
                  <a:solidFill>
                    <a:srgbClr val="274E13"/>
                  </a:solidFill>
                </a:rPr>
                <a:t>API Server for uploading images and predicting using best model.</a:t>
              </a:r>
            </a:p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300"/>
              </a:pPr>
              <a:endParaRPr sz="1300" dirty="0">
                <a:solidFill>
                  <a:srgbClr val="274E13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endParaRPr sz="1100" dirty="0">
                <a:solidFill>
                  <a:srgbClr val="274E13"/>
                </a:solidFill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Workflow and Timeline (updated)</a:t>
            </a:r>
            <a:endParaRPr dirty="0"/>
          </a:p>
        </p:txBody>
      </p:sp>
      <p:cxnSp>
        <p:nvCxnSpPr>
          <p:cNvPr id="96" name="Google Shape;96;p11"/>
          <p:cNvCxnSpPr/>
          <p:nvPr/>
        </p:nvCxnSpPr>
        <p:spPr>
          <a:xfrm>
            <a:off x="3150533" y="1744833"/>
            <a:ext cx="11100" cy="47151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/>
          <p:nvPr/>
        </p:nvCxnSpPr>
        <p:spPr>
          <a:xfrm>
            <a:off x="7011333" y="1744833"/>
            <a:ext cx="9600" cy="4726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flipH="1">
            <a:off x="10966833" y="1744833"/>
            <a:ext cx="6900" cy="47151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9" name="Google Shape;99;p11"/>
          <p:cNvSpPr/>
          <p:nvPr/>
        </p:nvSpPr>
        <p:spPr>
          <a:xfrm>
            <a:off x="426767" y="1161667"/>
            <a:ext cx="11224800" cy="58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801384" y="843202"/>
            <a:ext cx="1300816" cy="3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66666"/>
                </a:solidFill>
              </a:rPr>
              <a:t>POC(1 week)</a:t>
            </a:r>
            <a:endParaRPr sz="1500" b="1" dirty="0">
              <a:solidFill>
                <a:srgbClr val="666666"/>
              </a:solidFill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4125767" y="772025"/>
            <a:ext cx="2069550" cy="47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66666"/>
                </a:solidFill>
              </a:rPr>
              <a:t>Prototype(2 weeks</a:t>
            </a:r>
            <a:endParaRPr sz="1500" b="1" dirty="0">
              <a:solidFill>
                <a:srgbClr val="666666"/>
              </a:solidFill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8137899" y="860767"/>
            <a:ext cx="1334873" cy="38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66666"/>
                </a:solidFill>
              </a:rPr>
              <a:t>MVP(2 weeks)</a:t>
            </a:r>
            <a:endParaRPr sz="1500" b="1" dirty="0">
              <a:solidFill>
                <a:srgbClr val="666666"/>
              </a:solidFill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426767" y="1852967"/>
            <a:ext cx="1877700" cy="507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434343"/>
                </a:solidFill>
              </a:rPr>
              <a:t>Data Collection </a:t>
            </a:r>
            <a:r>
              <a:rPr lang="en-US" sz="3600" b="1" dirty="0">
                <a:solidFill>
                  <a:srgbClr val="434343"/>
                </a:solidFill>
                <a:sym typeface="Wingdings" panose="05000000000000000000" pitchFamily="2" charset="2"/>
              </a:rPr>
              <a:t></a:t>
            </a:r>
            <a:endParaRPr sz="3600" b="1" dirty="0">
              <a:solidFill>
                <a:srgbClr val="434343"/>
              </a:solidFill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1515467" y="3397767"/>
            <a:ext cx="2722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434343"/>
                </a:solidFill>
              </a:rPr>
              <a:t>Build Baseline Models  </a:t>
            </a:r>
            <a:r>
              <a:rPr lang="en-US" sz="3600" b="1" dirty="0">
                <a:solidFill>
                  <a:srgbClr val="434343"/>
                </a:solidFill>
                <a:sym typeface="Wingdings" panose="05000000000000000000" pitchFamily="2" charset="2"/>
              </a:rPr>
              <a:t></a:t>
            </a:r>
            <a:endParaRPr sz="3600" b="1" dirty="0">
              <a:solidFill>
                <a:srgbClr val="434343"/>
              </a:solidFill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3771333" y="4998267"/>
            <a:ext cx="5133600" cy="50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434343"/>
                </a:solidFill>
              </a:rPr>
              <a:t>Project, Containers, Deployment Setup</a:t>
            </a:r>
            <a:endParaRPr sz="1500" b="1">
              <a:solidFill>
                <a:srgbClr val="434343"/>
              </a:solidFill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6605633" y="5806767"/>
            <a:ext cx="4361100" cy="507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434343"/>
                </a:solidFill>
              </a:rPr>
              <a:t>Build </a:t>
            </a:r>
            <a:r>
              <a:rPr lang="en-US" sz="1500" b="1" dirty="0" smtClean="0">
                <a:solidFill>
                  <a:srgbClr val="434343"/>
                </a:solidFill>
              </a:rPr>
              <a:t> </a:t>
            </a:r>
            <a:r>
              <a:rPr lang="en-US" sz="1500" b="1" dirty="0">
                <a:solidFill>
                  <a:srgbClr val="434343"/>
                </a:solidFill>
              </a:rPr>
              <a:t>drowsiness detection app</a:t>
            </a:r>
            <a:endParaRPr sz="1500" b="1" dirty="0">
              <a:solidFill>
                <a:srgbClr val="434343"/>
              </a:solidFill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632033" y="2665367"/>
            <a:ext cx="2788800" cy="50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434343"/>
                </a:solidFill>
              </a:rPr>
              <a:t>Setup Experiment Tracking</a:t>
            </a:r>
            <a:endParaRPr sz="1500" b="1" dirty="0">
              <a:solidFill>
                <a:srgbClr val="434343"/>
              </a:solidFill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4237867" y="4210567"/>
            <a:ext cx="2995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434343"/>
                </a:solidFill>
              </a:rPr>
              <a:t>Build Better Models</a:t>
            </a:r>
            <a:endParaRPr sz="1500" b="1">
              <a:solidFill>
                <a:srgbClr val="434343"/>
              </a:solidFill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Flow</a:t>
            </a:r>
            <a:endParaRPr/>
          </a:p>
        </p:txBody>
      </p:sp>
      <p:grpSp>
        <p:nvGrpSpPr>
          <p:cNvPr id="116" name="Google Shape;116;p12"/>
          <p:cNvGrpSpPr/>
          <p:nvPr/>
        </p:nvGrpSpPr>
        <p:grpSpPr>
          <a:xfrm>
            <a:off x="1040361" y="2037153"/>
            <a:ext cx="1598760" cy="1052307"/>
            <a:chOff x="164875" y="2396600"/>
            <a:chExt cx="1199100" cy="789250"/>
          </a:xfrm>
        </p:grpSpPr>
        <p:grpSp>
          <p:nvGrpSpPr>
            <p:cNvPr id="117" name="Google Shape;117;p12"/>
            <p:cNvGrpSpPr/>
            <p:nvPr/>
          </p:nvGrpSpPr>
          <p:grpSpPr>
            <a:xfrm>
              <a:off x="235500" y="2396600"/>
              <a:ext cx="1081188" cy="479952"/>
              <a:chOff x="99400" y="4334875"/>
              <a:chExt cx="1081188" cy="479952"/>
            </a:xfrm>
          </p:grpSpPr>
          <p:sp>
            <p:nvSpPr>
              <p:cNvPr id="118" name="Google Shape;118;p12"/>
              <p:cNvSpPr/>
              <p:nvPr/>
            </p:nvSpPr>
            <p:spPr>
              <a:xfrm>
                <a:off x="99400" y="4334875"/>
                <a:ext cx="1081188" cy="479952"/>
              </a:xfrm>
              <a:prstGeom prst="cloud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376463" y="4473400"/>
                <a:ext cx="155898" cy="190512"/>
              </a:xfrm>
              <a:prstGeom prst="flowChartMultidocument">
                <a:avLst/>
              </a:prstGeom>
              <a:solidFill>
                <a:srgbClr val="EAD1D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741013" y="4473400"/>
                <a:ext cx="155898" cy="190512"/>
              </a:xfrm>
              <a:prstGeom prst="flowChartMultidocument">
                <a:avLst/>
              </a:prstGeom>
              <a:solidFill>
                <a:srgbClr val="EAD1D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2"/>
            <p:cNvSpPr txBox="1"/>
            <p:nvPr/>
          </p:nvSpPr>
          <p:spPr>
            <a:xfrm>
              <a:off x="164875" y="2908650"/>
              <a:ext cx="11991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666666"/>
                  </a:solidFill>
                </a:rPr>
                <a:t>Google </a:t>
              </a:r>
              <a:endParaRPr sz="1200" b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122" name="Google Shape;122;p12"/>
          <p:cNvGrpSpPr/>
          <p:nvPr/>
        </p:nvGrpSpPr>
        <p:grpSpPr>
          <a:xfrm>
            <a:off x="735475" y="4069859"/>
            <a:ext cx="2182970" cy="1169535"/>
            <a:chOff x="2844102" y="1866491"/>
            <a:chExt cx="1637269" cy="877173"/>
          </a:xfrm>
        </p:grpSpPr>
        <p:grpSp>
          <p:nvGrpSpPr>
            <p:cNvPr id="123" name="Google Shape;123;p12"/>
            <p:cNvGrpSpPr/>
            <p:nvPr/>
          </p:nvGrpSpPr>
          <p:grpSpPr>
            <a:xfrm>
              <a:off x="2844102" y="1866491"/>
              <a:ext cx="1637269" cy="877173"/>
              <a:chOff x="2615502" y="1866491"/>
              <a:chExt cx="1637269" cy="877173"/>
            </a:xfrm>
          </p:grpSpPr>
          <p:sp>
            <p:nvSpPr>
              <p:cNvPr id="124" name="Google Shape;124;p12"/>
              <p:cNvSpPr/>
              <p:nvPr/>
            </p:nvSpPr>
            <p:spPr>
              <a:xfrm rot="-5400000">
                <a:off x="3074071" y="1564964"/>
                <a:ext cx="723600" cy="16338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D9D2E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125" name="Google Shape;125;p12"/>
              <p:cNvSpPr txBox="1"/>
              <p:nvPr/>
            </p:nvSpPr>
            <p:spPr>
              <a:xfrm>
                <a:off x="2615502" y="1866491"/>
                <a:ext cx="1621500" cy="1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434343"/>
                    </a:solidFill>
                  </a:rPr>
                  <a:t>Data Collection</a:t>
                </a:r>
                <a:endParaRPr sz="1100" b="1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126" name="Google Shape;126;p12"/>
            <p:cNvSpPr txBox="1"/>
            <p:nvPr/>
          </p:nvSpPr>
          <p:spPr>
            <a:xfrm>
              <a:off x="2930225" y="2066950"/>
              <a:ext cx="1455000" cy="6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434343"/>
                  </a:solidFill>
                </a:rPr>
                <a:t>-</a:t>
              </a:r>
              <a:r>
                <a:rPr lang="en-US" sz="1200" b="1" dirty="0">
                  <a:solidFill>
                    <a:srgbClr val="434343"/>
                  </a:solidFill>
                </a:rPr>
                <a:t> Collect </a:t>
              </a:r>
              <a:r>
                <a:rPr lang="en-US" sz="1200" b="1" dirty="0" err="1">
                  <a:solidFill>
                    <a:srgbClr val="434343"/>
                  </a:solidFill>
                </a:rPr>
                <a:t>relevent</a:t>
              </a:r>
              <a:r>
                <a:rPr lang="en-US" sz="1200" b="1" dirty="0">
                  <a:solidFill>
                    <a:srgbClr val="434343"/>
                  </a:solidFill>
                </a:rPr>
                <a:t> images</a:t>
              </a:r>
              <a:endParaRPr sz="1200" b="1" dirty="0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434343"/>
                  </a:solidFill>
                </a:rPr>
                <a:t>- Organize / Save image</a:t>
              </a:r>
              <a:endParaRPr sz="1200" b="1" dirty="0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434343"/>
                  </a:solidFill>
                </a:rPr>
                <a:t>- Verify images </a:t>
              </a:r>
              <a:endParaRPr sz="1200" b="1" dirty="0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rgbClr val="434343"/>
                </a:solidFill>
              </a:endParaRPr>
            </a:p>
          </p:txBody>
        </p:sp>
      </p:grpSp>
      <p:grpSp>
        <p:nvGrpSpPr>
          <p:cNvPr id="127" name="Google Shape;127;p12"/>
          <p:cNvGrpSpPr/>
          <p:nvPr/>
        </p:nvGrpSpPr>
        <p:grpSpPr>
          <a:xfrm>
            <a:off x="8943581" y="4049564"/>
            <a:ext cx="2182970" cy="1169535"/>
            <a:chOff x="6657577" y="713091"/>
            <a:chExt cx="1637269" cy="877173"/>
          </a:xfrm>
        </p:grpSpPr>
        <p:grpSp>
          <p:nvGrpSpPr>
            <p:cNvPr id="128" name="Google Shape;128;p12"/>
            <p:cNvGrpSpPr/>
            <p:nvPr/>
          </p:nvGrpSpPr>
          <p:grpSpPr>
            <a:xfrm>
              <a:off x="6657577" y="713091"/>
              <a:ext cx="1637269" cy="877173"/>
              <a:chOff x="2615502" y="1866491"/>
              <a:chExt cx="1637269" cy="877173"/>
            </a:xfrm>
          </p:grpSpPr>
          <p:sp>
            <p:nvSpPr>
              <p:cNvPr id="129" name="Google Shape;129;p12"/>
              <p:cNvSpPr/>
              <p:nvPr/>
            </p:nvSpPr>
            <p:spPr>
              <a:xfrm rot="-5400000">
                <a:off x="3074071" y="1564964"/>
                <a:ext cx="723600" cy="16338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D9EAD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130" name="Google Shape;130;p12"/>
              <p:cNvSpPr txBox="1"/>
              <p:nvPr/>
            </p:nvSpPr>
            <p:spPr>
              <a:xfrm>
                <a:off x="2615502" y="1866491"/>
                <a:ext cx="1621500" cy="1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434343"/>
                    </a:solidFill>
                  </a:rPr>
                  <a:t>App</a:t>
                </a:r>
                <a:endParaRPr sz="1100" b="1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131" name="Google Shape;131;p12"/>
            <p:cNvSpPr txBox="1"/>
            <p:nvPr/>
          </p:nvSpPr>
          <p:spPr>
            <a:xfrm>
              <a:off x="6743700" y="913550"/>
              <a:ext cx="1455000" cy="6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434343"/>
                  </a:solidFill>
                </a:rPr>
                <a:t>-</a:t>
              </a:r>
              <a:r>
                <a:rPr lang="en-US" sz="1200" b="1">
                  <a:solidFill>
                    <a:srgbClr val="434343"/>
                  </a:solidFill>
                </a:rPr>
                <a:t> Upload Image</a:t>
              </a:r>
              <a:endParaRPr sz="1200" b="1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434343"/>
                  </a:solidFill>
                </a:rPr>
                <a:t>- Make Prediction</a:t>
              </a:r>
              <a:endParaRPr sz="1200" b="1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434343"/>
                  </a:solidFill>
                </a:rPr>
                <a:t>- View Results</a:t>
              </a:r>
              <a:endParaRPr sz="1200" b="1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34343"/>
                </a:solidFill>
              </a:endParaRPr>
            </a:p>
          </p:txBody>
        </p:sp>
      </p:grpSp>
      <p:grpSp>
        <p:nvGrpSpPr>
          <p:cNvPr id="132" name="Google Shape;132;p12"/>
          <p:cNvGrpSpPr/>
          <p:nvPr/>
        </p:nvGrpSpPr>
        <p:grpSpPr>
          <a:xfrm>
            <a:off x="4474747" y="4069815"/>
            <a:ext cx="2182970" cy="1169535"/>
            <a:chOff x="6657577" y="3684891"/>
            <a:chExt cx="1637269" cy="877173"/>
          </a:xfrm>
        </p:grpSpPr>
        <p:grpSp>
          <p:nvGrpSpPr>
            <p:cNvPr id="133" name="Google Shape;133;p12"/>
            <p:cNvGrpSpPr/>
            <p:nvPr/>
          </p:nvGrpSpPr>
          <p:grpSpPr>
            <a:xfrm>
              <a:off x="6657577" y="3684891"/>
              <a:ext cx="1637269" cy="877173"/>
              <a:chOff x="2615502" y="1866491"/>
              <a:chExt cx="1637269" cy="877173"/>
            </a:xfrm>
          </p:grpSpPr>
          <p:sp>
            <p:nvSpPr>
              <p:cNvPr id="134" name="Google Shape;134;p12"/>
              <p:cNvSpPr/>
              <p:nvPr/>
            </p:nvSpPr>
            <p:spPr>
              <a:xfrm rot="-5400000">
                <a:off x="3074071" y="1564964"/>
                <a:ext cx="723600" cy="16338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C9DAF8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135" name="Google Shape;135;p12"/>
              <p:cNvSpPr txBox="1"/>
              <p:nvPr/>
            </p:nvSpPr>
            <p:spPr>
              <a:xfrm>
                <a:off x="2615502" y="1866491"/>
                <a:ext cx="1621500" cy="1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434343"/>
                    </a:solidFill>
                  </a:rPr>
                  <a:t>Data / Model Store</a:t>
                </a:r>
                <a:endParaRPr sz="1100" b="1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136" name="Google Shape;136;p12"/>
            <p:cNvSpPr txBox="1"/>
            <p:nvPr/>
          </p:nvSpPr>
          <p:spPr>
            <a:xfrm>
              <a:off x="6743700" y="3885363"/>
              <a:ext cx="687600" cy="6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434343"/>
                  </a:solidFill>
                </a:rPr>
                <a:t>-</a:t>
              </a:r>
              <a:r>
                <a:rPr lang="en-US" sz="1200" b="1">
                  <a:solidFill>
                    <a:srgbClr val="434343"/>
                  </a:solidFill>
                </a:rPr>
                <a:t> Images</a:t>
              </a:r>
              <a:endParaRPr sz="1200" b="1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434343"/>
                  </a:solidFill>
                </a:rPr>
                <a:t>- Labels</a:t>
              </a:r>
              <a:endParaRPr sz="1200" b="1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34343"/>
                </a:solidFill>
              </a:endParaRPr>
            </a:p>
          </p:txBody>
        </p:sp>
      </p:grpSp>
      <p:cxnSp>
        <p:nvCxnSpPr>
          <p:cNvPr id="137" name="Google Shape;137;p12"/>
          <p:cNvCxnSpPr>
            <a:stCxn id="134" idx="3"/>
            <a:endCxn id="124" idx="1"/>
          </p:cNvCxnSpPr>
          <p:nvPr/>
        </p:nvCxnSpPr>
        <p:spPr>
          <a:xfrm rot="10800000">
            <a:off x="2918472" y="4756962"/>
            <a:ext cx="15609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8" name="Google Shape;138;p12"/>
          <p:cNvCxnSpPr>
            <a:stCxn id="125" idx="0"/>
            <a:endCxn id="121" idx="2"/>
          </p:cNvCxnSpPr>
          <p:nvPr/>
        </p:nvCxnSpPr>
        <p:spPr>
          <a:xfrm rot="10800000" flipH="1">
            <a:off x="1816448" y="3089459"/>
            <a:ext cx="23400" cy="9804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39" name="Google Shape;139;p12"/>
          <p:cNvGrpSpPr/>
          <p:nvPr/>
        </p:nvGrpSpPr>
        <p:grpSpPr>
          <a:xfrm>
            <a:off x="4548664" y="1866246"/>
            <a:ext cx="2054332" cy="1320667"/>
            <a:chOff x="2826300" y="1590225"/>
            <a:chExt cx="1405152" cy="990525"/>
          </a:xfrm>
        </p:grpSpPr>
        <p:grpSp>
          <p:nvGrpSpPr>
            <p:cNvPr id="140" name="Google Shape;140;p12"/>
            <p:cNvGrpSpPr/>
            <p:nvPr/>
          </p:nvGrpSpPr>
          <p:grpSpPr>
            <a:xfrm>
              <a:off x="2826300" y="1590225"/>
              <a:ext cx="1405152" cy="990525"/>
              <a:chOff x="358375" y="2010933"/>
              <a:chExt cx="1896036" cy="1454729"/>
            </a:xfrm>
          </p:grpSpPr>
          <p:sp>
            <p:nvSpPr>
              <p:cNvPr id="141" name="Google Shape;141;p12"/>
              <p:cNvSpPr/>
              <p:nvPr/>
            </p:nvSpPr>
            <p:spPr>
              <a:xfrm rot="-5400000">
                <a:off x="703111" y="1914361"/>
                <a:ext cx="1218000" cy="18846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2"/>
              <p:cNvSpPr txBox="1"/>
              <p:nvPr/>
            </p:nvSpPr>
            <p:spPr>
              <a:xfrm>
                <a:off x="358375" y="2010933"/>
                <a:ext cx="1884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434343"/>
                    </a:solidFill>
                  </a:rPr>
                  <a:t>Colab</a:t>
                </a:r>
                <a:endParaRPr sz="1100" b="1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" name="Google Shape;143;p12"/>
            <p:cNvGrpSpPr/>
            <p:nvPr/>
          </p:nvGrpSpPr>
          <p:grpSpPr>
            <a:xfrm>
              <a:off x="2915950" y="1829833"/>
              <a:ext cx="1236581" cy="240679"/>
              <a:chOff x="4285857" y="2572238"/>
              <a:chExt cx="1288508" cy="240679"/>
            </a:xfrm>
          </p:grpSpPr>
          <p:sp>
            <p:nvSpPr>
              <p:cNvPr id="144" name="Google Shape;144;p12"/>
              <p:cNvSpPr/>
              <p:nvPr/>
            </p:nvSpPr>
            <p:spPr>
              <a:xfrm>
                <a:off x="4285857" y="2573480"/>
                <a:ext cx="448848" cy="239436"/>
              </a:xfrm>
              <a:prstGeom prst="flowChartMultidocumen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2"/>
              <p:cNvSpPr txBox="1"/>
              <p:nvPr/>
            </p:nvSpPr>
            <p:spPr>
              <a:xfrm>
                <a:off x="4746965" y="2572238"/>
                <a:ext cx="827400" cy="19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Notebooks</a:t>
                </a:r>
                <a:endParaRPr sz="1200"/>
              </a:p>
            </p:txBody>
          </p:sp>
        </p:grpSp>
      </p:grpSp>
      <p:sp>
        <p:nvSpPr>
          <p:cNvPr id="146" name="Google Shape;146;p12"/>
          <p:cNvSpPr txBox="1"/>
          <p:nvPr/>
        </p:nvSpPr>
        <p:spPr>
          <a:xfrm>
            <a:off x="5686383" y="4340900"/>
            <a:ext cx="9168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434343"/>
                </a:solidFill>
              </a:rPr>
              <a:t>-</a:t>
            </a:r>
            <a:r>
              <a:rPr lang="en-US" sz="1200" b="1">
                <a:solidFill>
                  <a:srgbClr val="434343"/>
                </a:solidFill>
              </a:rPr>
              <a:t> Models</a:t>
            </a:r>
            <a:endParaRPr sz="12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</a:rPr>
              <a:t>- Metrics</a:t>
            </a:r>
            <a:endParaRPr sz="12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</a:endParaRPr>
          </a:p>
        </p:txBody>
      </p:sp>
      <p:cxnSp>
        <p:nvCxnSpPr>
          <p:cNvPr id="147" name="Google Shape;147;p12"/>
          <p:cNvCxnSpPr>
            <a:stCxn id="141" idx="2"/>
            <a:endCxn id="135" idx="0"/>
          </p:cNvCxnSpPr>
          <p:nvPr/>
        </p:nvCxnSpPr>
        <p:spPr>
          <a:xfrm flipH="1">
            <a:off x="5555625" y="3186913"/>
            <a:ext cx="26400" cy="8829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8" name="Google Shape;148;p12"/>
          <p:cNvSpPr txBox="1"/>
          <p:nvPr/>
        </p:nvSpPr>
        <p:spPr>
          <a:xfrm>
            <a:off x="5113733" y="2563247"/>
            <a:ext cx="11409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- EDA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- Train model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- Evaluate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</a:endParaRPr>
          </a:p>
        </p:txBody>
      </p:sp>
      <p:cxnSp>
        <p:nvCxnSpPr>
          <p:cNvPr id="149" name="Google Shape;149;p12"/>
          <p:cNvCxnSpPr>
            <a:stCxn id="129" idx="3"/>
            <a:endCxn id="134" idx="1"/>
          </p:cNvCxnSpPr>
          <p:nvPr/>
        </p:nvCxnSpPr>
        <p:spPr>
          <a:xfrm flipH="1">
            <a:off x="6657706" y="4736711"/>
            <a:ext cx="2290500" cy="204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5" descr="A close up of a person&amp;#39;s ey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805" r="3" b="1626"/>
          <a:stretch/>
        </p:blipFill>
        <p:spPr>
          <a:xfrm>
            <a:off x="312678" y="501989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769973" h="2769973" extrusionOk="0">
                <a:moveTo>
                  <a:pt x="133430" y="0"/>
                </a:moveTo>
                <a:lnTo>
                  <a:pt x="2636543" y="0"/>
                </a:lnTo>
                <a:cubicBezTo>
                  <a:pt x="2710234" y="0"/>
                  <a:pt x="2769973" y="59739"/>
                  <a:pt x="2769973" y="133430"/>
                </a:cubicBezTo>
                <a:lnTo>
                  <a:pt x="2769973" y="2636543"/>
                </a:lnTo>
                <a:cubicBezTo>
                  <a:pt x="2769973" y="2710234"/>
                  <a:pt x="2710234" y="2769973"/>
                  <a:pt x="2636543" y="2769973"/>
                </a:cubicBezTo>
                <a:lnTo>
                  <a:pt x="133430" y="2769973"/>
                </a:lnTo>
                <a:cubicBezTo>
                  <a:pt x="59739" y="2769973"/>
                  <a:pt x="0" y="2710234"/>
                  <a:pt x="0" y="2636543"/>
                </a:cubicBezTo>
                <a:lnTo>
                  <a:pt x="0" y="133430"/>
                </a:lnTo>
                <a:cubicBezTo>
                  <a:pt x="0" y="59739"/>
                  <a:pt x="59739" y="0"/>
                  <a:pt x="13343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8" name="Google Shape;148;p5" descr="A person sitting in a ca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7846" r="901" b="-4"/>
          <a:stretch/>
        </p:blipFill>
        <p:spPr>
          <a:xfrm>
            <a:off x="3276002" y="501987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683042" h="2683042" extrusionOk="0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l="8237" r="10510" b="-4"/>
          <a:stretch/>
        </p:blipFill>
        <p:spPr>
          <a:xfrm>
            <a:off x="312774" y="3429005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683042" h="2683042" extrusionOk="0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6">
            <a:alphaModFix/>
          </a:blip>
          <a:srcRect l="11842" r="6904" b="-4"/>
          <a:stretch/>
        </p:blipFill>
        <p:spPr>
          <a:xfrm>
            <a:off x="3276003" y="3428991"/>
            <a:ext cx="2769973" cy="2769974"/>
          </a:xfrm>
          <a:custGeom>
            <a:avLst/>
            <a:gdLst/>
            <a:ahLst/>
            <a:cxnLst/>
            <a:rect l="l" t="t" r="r" b="b"/>
            <a:pathLst>
              <a:path w="3118718" h="3118719" extrusionOk="0">
                <a:moveTo>
                  <a:pt x="127306" y="0"/>
                </a:moveTo>
                <a:lnTo>
                  <a:pt x="2991412" y="0"/>
                </a:lnTo>
                <a:cubicBezTo>
                  <a:pt x="3061721" y="0"/>
                  <a:pt x="3118718" y="56997"/>
                  <a:pt x="3118718" y="127306"/>
                </a:cubicBezTo>
                <a:lnTo>
                  <a:pt x="3118718" y="2991413"/>
                </a:lnTo>
                <a:cubicBezTo>
                  <a:pt x="3118718" y="3061722"/>
                  <a:pt x="3061721" y="3118719"/>
                  <a:pt x="2991412" y="3118719"/>
                </a:cubicBezTo>
                <a:lnTo>
                  <a:pt x="127306" y="3118719"/>
                </a:lnTo>
                <a:cubicBezTo>
                  <a:pt x="56997" y="3118719"/>
                  <a:pt x="0" y="3061722"/>
                  <a:pt x="0" y="2991413"/>
                </a:cubicBezTo>
                <a:lnTo>
                  <a:pt x="0" y="127306"/>
                </a:lnTo>
                <a:cubicBezTo>
                  <a:pt x="0" y="56997"/>
                  <a:pt x="56997" y="0"/>
                  <a:pt x="12730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1" name="Google Shape;151;p5"/>
          <p:cNvSpPr/>
          <p:nvPr/>
        </p:nvSpPr>
        <p:spPr>
          <a:xfrm rot="336468">
            <a:off x="7783403" y="326268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6532728" y="486184"/>
            <a:ext cx="50158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</a:pPr>
            <a:r>
              <a:rPr lang="en-US"/>
              <a:t>DATA 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6094318" y="1664849"/>
            <a:ext cx="6059637" cy="463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IMAGE CLASSES/LABELS: 'Closed','no_yawn', 'Open', 'yawn'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EACH CLASS HAS 617 IMAGES IN TRAIN SET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EACH CLASS HAS 109 IMAGES IN TEST SET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30545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 rot="336468">
            <a:off x="7783403" y="326268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285870" y="486185"/>
            <a:ext cx="3262661" cy="80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</a:pPr>
            <a:r>
              <a:rPr lang="en-US" dirty="0"/>
              <a:t>EDA </a:t>
            </a:r>
            <a:endParaRPr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7593661" y="2461846"/>
            <a:ext cx="4560294" cy="213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/>
              <a:t>As evident from plot , we have a balanced dataset</a:t>
            </a:r>
            <a:endParaRPr sz="2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" y="759655"/>
            <a:ext cx="75678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3F0F0"/>
      </a:lt2>
      <a:accent1>
        <a:srgbClr val="45AFAC"/>
      </a:accent1>
      <a:accent2>
        <a:srgbClr val="3BB17C"/>
      </a:accent2>
      <a:accent3>
        <a:srgbClr val="48B757"/>
      </a:accent3>
      <a:accent4>
        <a:srgbClr val="5CB13B"/>
      </a:accent4>
      <a:accent5>
        <a:srgbClr val="8CAC43"/>
      </a:accent5>
      <a:accent6>
        <a:srgbClr val="B0A23A"/>
      </a:accent6>
      <a:hlink>
        <a:srgbClr val="C2494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443</Words>
  <Application>Microsoft Office PowerPoint</Application>
  <PresentationFormat>Widescreen</PresentationFormat>
  <Paragraphs>118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Aharoni</vt:lpstr>
      <vt:lpstr>Arial</vt:lpstr>
      <vt:lpstr>Avenir</vt:lpstr>
      <vt:lpstr>Calibri</vt:lpstr>
      <vt:lpstr>Consolas</vt:lpstr>
      <vt:lpstr>Wingdings</vt:lpstr>
      <vt:lpstr>ShapesVTI</vt:lpstr>
      <vt:lpstr> DROWSINESS DETECTION</vt:lpstr>
      <vt:lpstr>INTRODUCTION</vt:lpstr>
      <vt:lpstr>MOTIVATION</vt:lpstr>
      <vt:lpstr>PROBLEM STATEMENT</vt:lpstr>
      <vt:lpstr>Project Scope</vt:lpstr>
      <vt:lpstr>Project Workflow and Timeline (updated)</vt:lpstr>
      <vt:lpstr>Process Flow</vt:lpstr>
      <vt:lpstr>DATA </vt:lpstr>
      <vt:lpstr>EDA </vt:lpstr>
      <vt:lpstr>Models</vt:lpstr>
      <vt:lpstr>Base-line Model (Without Data Augmentation)</vt:lpstr>
      <vt:lpstr>Model Assessment </vt:lpstr>
      <vt:lpstr>Model Assessment </vt:lpstr>
      <vt:lpstr>Model deployment </vt:lpstr>
      <vt:lpstr>PowerPoint Presentation</vt:lpstr>
      <vt:lpstr>App sample predictions</vt:lpstr>
      <vt:lpstr>PowerPoint Presentation</vt:lpstr>
      <vt:lpstr>PowerPoint Presentation</vt:lpstr>
      <vt:lpstr>PowerPoint Presentation</vt:lpstr>
      <vt:lpstr>Web-app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DRIVER DROWSINESS DETECTION</dc:title>
  <dc:creator>Anjali Tiwari</dc:creator>
  <cp:lastModifiedBy>USER</cp:lastModifiedBy>
  <cp:revision>25</cp:revision>
  <dcterms:created xsi:type="dcterms:W3CDTF">2022-04-13T13:40:37Z</dcterms:created>
  <dcterms:modified xsi:type="dcterms:W3CDTF">2022-12-03T07:55:57Z</dcterms:modified>
</cp:coreProperties>
</file>