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75" r:id="rId2"/>
    <p:sldId id="276" r:id="rId3"/>
    <p:sldId id="278" r:id="rId4"/>
    <p:sldId id="279" r:id="rId5"/>
    <p:sldId id="280" r:id="rId6"/>
    <p:sldId id="281" r:id="rId7"/>
    <p:sldId id="282" r:id="rId8"/>
    <p:sldId id="283" r:id="rId9"/>
    <p:sldId id="284" r:id="rId10"/>
    <p:sldId id="285" r:id="rId11"/>
    <p:sldId id="286" r:id="rId12"/>
    <p:sldId id="287" r:id="rId13"/>
    <p:sldId id="288" r:id="rId14"/>
    <p:sldId id="289" r:id="rId15"/>
    <p:sldId id="290" r:id="rId16"/>
    <p:sldId id="293" r:id="rId17"/>
    <p:sldId id="292" r:id="rId18"/>
    <p:sldId id="294" r:id="rId19"/>
    <p:sldId id="257" r:id="rId20"/>
    <p:sldId id="263" r:id="rId21"/>
    <p:sldId id="264" r:id="rId22"/>
    <p:sldId id="265" r:id="rId23"/>
    <p:sldId id="266" r:id="rId24"/>
    <p:sldId id="267" r:id="rId25"/>
    <p:sldId id="258" r:id="rId26"/>
    <p:sldId id="268" r:id="rId27"/>
    <p:sldId id="269" r:id="rId28"/>
    <p:sldId id="270" r:id="rId29"/>
    <p:sldId id="271" r:id="rId30"/>
    <p:sldId id="272" r:id="rId31"/>
    <p:sldId id="273" r:id="rId32"/>
    <p:sldId id="274" r:id="rId33"/>
    <p:sldId id="259" r:id="rId34"/>
    <p:sldId id="260"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1340" y="5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055B87-130E-4B8B-BF3D-9F08FC071F63}"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FC0F0F3-450A-4541-93C9-28F0A1874E58}" type="slidenum">
              <a:rPr lang="en-US" smtClean="0"/>
              <a:pPr/>
              <a:t>‹#›</a:t>
            </a:fld>
            <a:endParaRPr lang="en-US" dirty="0"/>
          </a:p>
        </p:txBody>
      </p:sp>
    </p:spTree>
    <p:extLst>
      <p:ext uri="{BB962C8B-B14F-4D97-AF65-F5344CB8AC3E}">
        <p14:creationId xmlns:p14="http://schemas.microsoft.com/office/powerpoint/2010/main" val="3094021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055B87-130E-4B8B-BF3D-9F08FC071F63}"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FC0F0F3-450A-4541-93C9-28F0A1874E58}" type="slidenum">
              <a:rPr lang="en-US" smtClean="0"/>
              <a:pPr/>
              <a:t>‹#›</a:t>
            </a:fld>
            <a:endParaRPr lang="en-US" dirty="0"/>
          </a:p>
        </p:txBody>
      </p:sp>
    </p:spTree>
    <p:extLst>
      <p:ext uri="{BB962C8B-B14F-4D97-AF65-F5344CB8AC3E}">
        <p14:creationId xmlns:p14="http://schemas.microsoft.com/office/powerpoint/2010/main" val="3438935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055B87-130E-4B8B-BF3D-9F08FC071F63}"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FC0F0F3-450A-4541-93C9-28F0A1874E58}"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085777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055B87-130E-4B8B-BF3D-9F08FC071F63}"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FC0F0F3-450A-4541-93C9-28F0A1874E58}" type="slidenum">
              <a:rPr lang="en-US" smtClean="0"/>
              <a:pPr/>
              <a:t>‹#›</a:t>
            </a:fld>
            <a:endParaRPr lang="en-US" dirty="0"/>
          </a:p>
        </p:txBody>
      </p:sp>
    </p:spTree>
    <p:extLst>
      <p:ext uri="{BB962C8B-B14F-4D97-AF65-F5344CB8AC3E}">
        <p14:creationId xmlns:p14="http://schemas.microsoft.com/office/powerpoint/2010/main" val="1602164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055B87-130E-4B8B-BF3D-9F08FC071F63}"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FC0F0F3-450A-4541-93C9-28F0A1874E58}"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240476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055B87-130E-4B8B-BF3D-9F08FC071F63}"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FC0F0F3-450A-4541-93C9-28F0A1874E58}" type="slidenum">
              <a:rPr lang="en-US" smtClean="0"/>
              <a:pPr/>
              <a:t>‹#›</a:t>
            </a:fld>
            <a:endParaRPr lang="en-US" dirty="0"/>
          </a:p>
        </p:txBody>
      </p:sp>
    </p:spTree>
    <p:extLst>
      <p:ext uri="{BB962C8B-B14F-4D97-AF65-F5344CB8AC3E}">
        <p14:creationId xmlns:p14="http://schemas.microsoft.com/office/powerpoint/2010/main" val="38658421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055B87-130E-4B8B-BF3D-9F08FC071F63}"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FC0F0F3-450A-4541-93C9-28F0A1874E58}" type="slidenum">
              <a:rPr lang="en-US" smtClean="0"/>
              <a:pPr/>
              <a:t>‹#›</a:t>
            </a:fld>
            <a:endParaRPr lang="en-US" dirty="0"/>
          </a:p>
        </p:txBody>
      </p:sp>
    </p:spTree>
    <p:extLst>
      <p:ext uri="{BB962C8B-B14F-4D97-AF65-F5344CB8AC3E}">
        <p14:creationId xmlns:p14="http://schemas.microsoft.com/office/powerpoint/2010/main" val="25509957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055B87-130E-4B8B-BF3D-9F08FC071F63}"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FC0F0F3-450A-4541-93C9-28F0A1874E58}" type="slidenum">
              <a:rPr lang="en-US" smtClean="0"/>
              <a:pPr/>
              <a:t>‹#›</a:t>
            </a:fld>
            <a:endParaRPr lang="en-US" dirty="0"/>
          </a:p>
        </p:txBody>
      </p:sp>
    </p:spTree>
    <p:extLst>
      <p:ext uri="{BB962C8B-B14F-4D97-AF65-F5344CB8AC3E}">
        <p14:creationId xmlns:p14="http://schemas.microsoft.com/office/powerpoint/2010/main" val="1232946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055B87-130E-4B8B-BF3D-9F08FC071F63}"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FC0F0F3-450A-4541-93C9-28F0A1874E58}" type="slidenum">
              <a:rPr lang="en-US" smtClean="0"/>
              <a:pPr/>
              <a:t>‹#›</a:t>
            </a:fld>
            <a:endParaRPr lang="en-US" dirty="0"/>
          </a:p>
        </p:txBody>
      </p:sp>
    </p:spTree>
    <p:extLst>
      <p:ext uri="{BB962C8B-B14F-4D97-AF65-F5344CB8AC3E}">
        <p14:creationId xmlns:p14="http://schemas.microsoft.com/office/powerpoint/2010/main" val="264225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055B87-130E-4B8B-BF3D-9F08FC071F63}"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FC0F0F3-450A-4541-93C9-28F0A1874E58}" type="slidenum">
              <a:rPr lang="en-US" smtClean="0"/>
              <a:pPr/>
              <a:t>‹#›</a:t>
            </a:fld>
            <a:endParaRPr lang="en-US" dirty="0"/>
          </a:p>
        </p:txBody>
      </p:sp>
    </p:spTree>
    <p:extLst>
      <p:ext uri="{BB962C8B-B14F-4D97-AF65-F5344CB8AC3E}">
        <p14:creationId xmlns:p14="http://schemas.microsoft.com/office/powerpoint/2010/main" val="3328470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055B87-130E-4B8B-BF3D-9F08FC071F63}" type="datetimeFigureOut">
              <a:rPr lang="en-US" smtClean="0"/>
              <a:pPr/>
              <a:t>8/3/2023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FC0F0F3-450A-4541-93C9-28F0A1874E58}" type="slidenum">
              <a:rPr lang="en-US" smtClean="0"/>
              <a:pPr/>
              <a:t>‹#›</a:t>
            </a:fld>
            <a:endParaRPr lang="en-US" dirty="0"/>
          </a:p>
        </p:txBody>
      </p:sp>
    </p:spTree>
    <p:extLst>
      <p:ext uri="{BB962C8B-B14F-4D97-AF65-F5344CB8AC3E}">
        <p14:creationId xmlns:p14="http://schemas.microsoft.com/office/powerpoint/2010/main" val="2069589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9055B87-130E-4B8B-BF3D-9F08FC071F63}" type="datetimeFigureOut">
              <a:rPr lang="en-US" smtClean="0"/>
              <a:pPr/>
              <a:t>8/3/2023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FC0F0F3-450A-4541-93C9-28F0A1874E58}" type="slidenum">
              <a:rPr lang="en-US" smtClean="0"/>
              <a:pPr/>
              <a:t>‹#›</a:t>
            </a:fld>
            <a:endParaRPr lang="en-US" dirty="0"/>
          </a:p>
        </p:txBody>
      </p:sp>
    </p:spTree>
    <p:extLst>
      <p:ext uri="{BB962C8B-B14F-4D97-AF65-F5344CB8AC3E}">
        <p14:creationId xmlns:p14="http://schemas.microsoft.com/office/powerpoint/2010/main" val="2502537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9055B87-130E-4B8B-BF3D-9F08FC071F63}" type="datetimeFigureOut">
              <a:rPr lang="en-US" smtClean="0"/>
              <a:pPr/>
              <a:t>8/3/2023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FC0F0F3-450A-4541-93C9-28F0A1874E58}" type="slidenum">
              <a:rPr lang="en-US" smtClean="0"/>
              <a:pPr/>
              <a:t>‹#›</a:t>
            </a:fld>
            <a:endParaRPr lang="en-US" dirty="0"/>
          </a:p>
        </p:txBody>
      </p:sp>
    </p:spTree>
    <p:extLst>
      <p:ext uri="{BB962C8B-B14F-4D97-AF65-F5344CB8AC3E}">
        <p14:creationId xmlns:p14="http://schemas.microsoft.com/office/powerpoint/2010/main" val="3860737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055B87-130E-4B8B-BF3D-9F08FC071F63}" type="datetimeFigureOut">
              <a:rPr lang="en-US" smtClean="0"/>
              <a:pPr/>
              <a:t>8/3/2023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FC0F0F3-450A-4541-93C9-28F0A1874E58}" type="slidenum">
              <a:rPr lang="en-US" smtClean="0"/>
              <a:pPr/>
              <a:t>‹#›</a:t>
            </a:fld>
            <a:endParaRPr lang="en-US" dirty="0"/>
          </a:p>
        </p:txBody>
      </p:sp>
    </p:spTree>
    <p:extLst>
      <p:ext uri="{BB962C8B-B14F-4D97-AF65-F5344CB8AC3E}">
        <p14:creationId xmlns:p14="http://schemas.microsoft.com/office/powerpoint/2010/main" val="2376868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9055B87-130E-4B8B-BF3D-9F08FC071F63}" type="datetimeFigureOut">
              <a:rPr lang="en-US" smtClean="0"/>
              <a:pPr/>
              <a:t>8/3/2023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FC0F0F3-450A-4541-93C9-28F0A1874E58}" type="slidenum">
              <a:rPr lang="en-US" smtClean="0"/>
              <a:pPr/>
              <a:t>‹#›</a:t>
            </a:fld>
            <a:endParaRPr lang="en-US" dirty="0"/>
          </a:p>
        </p:txBody>
      </p:sp>
    </p:spTree>
    <p:extLst>
      <p:ext uri="{BB962C8B-B14F-4D97-AF65-F5344CB8AC3E}">
        <p14:creationId xmlns:p14="http://schemas.microsoft.com/office/powerpoint/2010/main" val="1103840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055B87-130E-4B8B-BF3D-9F08FC071F63}" type="datetimeFigureOut">
              <a:rPr lang="en-US" smtClean="0"/>
              <a:pPr/>
              <a:t>8/3/2023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FC0F0F3-450A-4541-93C9-28F0A1874E58}" type="slidenum">
              <a:rPr lang="en-US" smtClean="0"/>
              <a:pPr/>
              <a:t>‹#›</a:t>
            </a:fld>
            <a:endParaRPr lang="en-US" dirty="0"/>
          </a:p>
        </p:txBody>
      </p:sp>
    </p:spTree>
    <p:extLst>
      <p:ext uri="{BB962C8B-B14F-4D97-AF65-F5344CB8AC3E}">
        <p14:creationId xmlns:p14="http://schemas.microsoft.com/office/powerpoint/2010/main" val="1269196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9055B87-130E-4B8B-BF3D-9F08FC071F63}" type="datetimeFigureOut">
              <a:rPr lang="en-US" smtClean="0"/>
              <a:pPr/>
              <a:t>8/3/2023</a:t>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0FC0F0F3-450A-4541-93C9-28F0A1874E58}" type="slidenum">
              <a:rPr lang="en-US" smtClean="0"/>
              <a:pPr/>
              <a:t>‹#›</a:t>
            </a:fld>
            <a:endParaRPr lang="en-US" dirty="0"/>
          </a:p>
        </p:txBody>
      </p:sp>
    </p:spTree>
    <p:extLst>
      <p:ext uri="{BB962C8B-B14F-4D97-AF65-F5344CB8AC3E}">
        <p14:creationId xmlns:p14="http://schemas.microsoft.com/office/powerpoint/2010/main" val="2328415575"/>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UNIX</a:t>
            </a:r>
          </a:p>
        </p:txBody>
      </p:sp>
      <p:sp>
        <p:nvSpPr>
          <p:cNvPr id="3" name="Subtitle 2"/>
          <p:cNvSpPr>
            <a:spLocks noGrp="1"/>
          </p:cNvSpPr>
          <p:nvPr>
            <p:ph type="subTitle" idx="1"/>
          </p:nvPr>
        </p:nvSpPr>
        <p:spPr>
          <a:xfrm>
            <a:off x="457200" y="2438400"/>
            <a:ext cx="6781800" cy="1371600"/>
          </a:xfrm>
        </p:spPr>
        <p:txBody>
          <a:bodyPr>
            <a:normAutofit/>
          </a:bodyPr>
          <a:lstStyle/>
          <a:p>
            <a:r>
              <a:rPr lang="en-US" dirty="0"/>
              <a:t>By</a:t>
            </a:r>
          </a:p>
          <a:p>
            <a:r>
              <a:rPr lang="en-US" dirty="0"/>
              <a:t>Vikash Verma</a:t>
            </a:r>
          </a:p>
          <a:p>
            <a:endParaRPr lang="en-US" dirty="0"/>
          </a:p>
        </p:txBody>
      </p:sp>
    </p:spTree>
    <p:extLst>
      <p:ext uri="{BB962C8B-B14F-4D97-AF65-F5344CB8AC3E}">
        <p14:creationId xmlns:p14="http://schemas.microsoft.com/office/powerpoint/2010/main" val="7526759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Special Files?</a:t>
            </a:r>
          </a:p>
        </p:txBody>
      </p:sp>
      <p:sp>
        <p:nvSpPr>
          <p:cNvPr id="3" name="Content Placeholder 2"/>
          <p:cNvSpPr>
            <a:spLocks noGrp="1"/>
          </p:cNvSpPr>
          <p:nvPr>
            <p:ph idx="1"/>
          </p:nvPr>
        </p:nvSpPr>
        <p:spPr/>
        <p:txBody>
          <a:bodyPr/>
          <a:lstStyle/>
          <a:p>
            <a:r>
              <a:rPr lang="en-US" dirty="0"/>
              <a:t>Provides little distinction between files and devices</a:t>
            </a:r>
          </a:p>
          <a:p>
            <a:r>
              <a:rPr lang="en-US" dirty="0"/>
              <a:t>Programs expecting files to read/write to can also accept devices without needing to differentiate the two</a:t>
            </a:r>
          </a:p>
          <a:p>
            <a:r>
              <a:rPr lang="en-US" dirty="0"/>
              <a:t>Devices are subject to the same protection mechanics that files have</a:t>
            </a:r>
          </a:p>
        </p:txBody>
      </p:sp>
    </p:spTree>
    <p:extLst>
      <p:ext uri="{BB962C8B-B14F-4D97-AF65-F5344CB8AC3E}">
        <p14:creationId xmlns:p14="http://schemas.microsoft.com/office/powerpoint/2010/main" val="658203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Removable File System</a:t>
            </a:r>
          </a:p>
        </p:txBody>
      </p:sp>
      <p:sp>
        <p:nvSpPr>
          <p:cNvPr id="3" name="Content Placeholder 2"/>
          <p:cNvSpPr>
            <a:spLocks noGrp="1"/>
          </p:cNvSpPr>
          <p:nvPr>
            <p:ph idx="1"/>
          </p:nvPr>
        </p:nvSpPr>
        <p:spPr/>
        <p:txBody>
          <a:bodyPr/>
          <a:lstStyle/>
          <a:p>
            <a:pPr marL="0" indent="0" algn="ctr">
              <a:buNone/>
            </a:pPr>
            <a:endParaRPr lang="en-US" dirty="0"/>
          </a:p>
          <a:p>
            <a:pPr marL="0" indent="0" algn="ctr">
              <a:buNone/>
            </a:pPr>
            <a:r>
              <a:rPr lang="en-US" dirty="0"/>
              <a:t>Another unique feature of the UNIX file system is removable file systems.  Using the system command </a:t>
            </a:r>
            <a:r>
              <a:rPr lang="en-US" i="1" u="sng" dirty="0"/>
              <a:t>mount</a:t>
            </a:r>
            <a:r>
              <a:rPr lang="en-US" dirty="0"/>
              <a:t>, you can attach removable volumes to a leaf in the file structure.  There is virtually no distinction between the removable volume and the permanent file system.</a:t>
            </a:r>
          </a:p>
        </p:txBody>
      </p:sp>
    </p:spTree>
    <p:extLst>
      <p:ext uri="{BB962C8B-B14F-4D97-AF65-F5344CB8AC3E}">
        <p14:creationId xmlns:p14="http://schemas.microsoft.com/office/powerpoint/2010/main" val="352578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Protection</a:t>
            </a:r>
          </a:p>
        </p:txBody>
      </p:sp>
      <p:sp>
        <p:nvSpPr>
          <p:cNvPr id="3" name="Content Placeholder 2"/>
          <p:cNvSpPr>
            <a:spLocks noGrp="1"/>
          </p:cNvSpPr>
          <p:nvPr>
            <p:ph idx="1"/>
          </p:nvPr>
        </p:nvSpPr>
        <p:spPr/>
        <p:txBody>
          <a:bodyPr/>
          <a:lstStyle/>
          <a:p>
            <a:pPr marL="0" indent="0" algn="ctr">
              <a:buNone/>
            </a:pPr>
            <a:r>
              <a:rPr lang="en-US" dirty="0"/>
              <a:t>Another innovation of UNIX was access control on files. </a:t>
            </a:r>
          </a:p>
          <a:p>
            <a:r>
              <a:rPr lang="en-US" dirty="0"/>
              <a:t>Files created with owner name</a:t>
            </a:r>
          </a:p>
          <a:p>
            <a:r>
              <a:rPr lang="en-US" dirty="0"/>
              <a:t>6 bits for read/write/execute permissions for owner and others</a:t>
            </a:r>
          </a:p>
          <a:p>
            <a:r>
              <a:rPr lang="en-US" dirty="0"/>
              <a:t>7</a:t>
            </a:r>
            <a:r>
              <a:rPr lang="en-US" baseline="30000" dirty="0"/>
              <a:t>th</a:t>
            </a:r>
            <a:r>
              <a:rPr lang="en-US" dirty="0"/>
              <a:t> bit can allow other users to temporarily become owner of the file</a:t>
            </a:r>
          </a:p>
        </p:txBody>
      </p:sp>
    </p:spTree>
    <p:extLst>
      <p:ext uri="{BB962C8B-B14F-4D97-AF65-F5344CB8AC3E}">
        <p14:creationId xmlns:p14="http://schemas.microsoft.com/office/powerpoint/2010/main" val="965379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Super-User</a:t>
            </a:r>
          </a:p>
        </p:txBody>
      </p:sp>
      <p:sp>
        <p:nvSpPr>
          <p:cNvPr id="3" name="Content Placeholder 2"/>
          <p:cNvSpPr>
            <a:spLocks noGrp="1"/>
          </p:cNvSpPr>
          <p:nvPr>
            <p:ph idx="1"/>
          </p:nvPr>
        </p:nvSpPr>
        <p:spPr/>
        <p:txBody>
          <a:bodyPr/>
          <a:lstStyle/>
          <a:p>
            <a:r>
              <a:rPr lang="en-US" dirty="0"/>
              <a:t>Regular users have limited access on a machine in some form or another</a:t>
            </a:r>
          </a:p>
          <a:p>
            <a:r>
              <a:rPr lang="en-US" dirty="0"/>
              <a:t>Super-user is the highest privileged user on the machine, able to perform any action</a:t>
            </a:r>
          </a:p>
          <a:p>
            <a:r>
              <a:rPr lang="en-US" dirty="0"/>
              <a:t>Usual constraints on the machine do not apply to super-user</a:t>
            </a:r>
          </a:p>
          <a:p>
            <a:r>
              <a:rPr lang="en-US" dirty="0"/>
              <a:t>Should only allow one person access</a:t>
            </a:r>
          </a:p>
        </p:txBody>
      </p:sp>
    </p:spTree>
    <p:extLst>
      <p:ext uri="{BB962C8B-B14F-4D97-AF65-F5344CB8AC3E}">
        <p14:creationId xmlns:p14="http://schemas.microsoft.com/office/powerpoint/2010/main" val="29541767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Of File System</a:t>
            </a:r>
          </a:p>
        </p:txBody>
      </p:sp>
      <p:sp>
        <p:nvSpPr>
          <p:cNvPr id="3" name="Content Placeholder 2"/>
          <p:cNvSpPr>
            <a:spLocks noGrp="1"/>
          </p:cNvSpPr>
          <p:nvPr>
            <p:ph idx="1"/>
          </p:nvPr>
        </p:nvSpPr>
        <p:spPr/>
        <p:txBody>
          <a:bodyPr/>
          <a:lstStyle/>
          <a:p>
            <a:r>
              <a:rPr lang="en-US" dirty="0"/>
              <a:t>Directories contain file names and pointers</a:t>
            </a:r>
          </a:p>
          <a:p>
            <a:r>
              <a:rPr lang="en-US" dirty="0"/>
              <a:t>Pointer is called an i-number (index number) of the file</a:t>
            </a:r>
          </a:p>
          <a:p>
            <a:r>
              <a:rPr lang="en-US" dirty="0"/>
              <a:t>I-number references the information of the file in the system table</a:t>
            </a:r>
          </a:p>
        </p:txBody>
      </p:sp>
    </p:spTree>
    <p:extLst>
      <p:ext uri="{BB962C8B-B14F-4D97-AF65-F5344CB8AC3E}">
        <p14:creationId xmlns:p14="http://schemas.microsoft.com/office/powerpoint/2010/main" val="5690737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Information</a:t>
            </a:r>
          </a:p>
        </p:txBody>
      </p:sp>
      <p:sp>
        <p:nvSpPr>
          <p:cNvPr id="3" name="Content Placeholder 2"/>
          <p:cNvSpPr>
            <a:spLocks noGrp="1"/>
          </p:cNvSpPr>
          <p:nvPr>
            <p:ph idx="1"/>
          </p:nvPr>
        </p:nvSpPr>
        <p:spPr/>
        <p:txBody>
          <a:bodyPr>
            <a:normAutofit/>
          </a:bodyPr>
          <a:lstStyle/>
          <a:p>
            <a:r>
              <a:rPr lang="en-US" dirty="0"/>
              <a:t>Owner name</a:t>
            </a:r>
          </a:p>
          <a:p>
            <a:r>
              <a:rPr lang="en-US" dirty="0"/>
              <a:t>Protection bits</a:t>
            </a:r>
          </a:p>
          <a:p>
            <a:r>
              <a:rPr lang="en-US" dirty="0"/>
              <a:t>Physical address of location on disk</a:t>
            </a:r>
          </a:p>
          <a:p>
            <a:r>
              <a:rPr lang="en-US" dirty="0"/>
              <a:t>Size</a:t>
            </a:r>
          </a:p>
          <a:p>
            <a:r>
              <a:rPr lang="en-US" dirty="0"/>
              <a:t>Time of modification</a:t>
            </a:r>
          </a:p>
          <a:p>
            <a:r>
              <a:rPr lang="en-US" dirty="0"/>
              <a:t>Number of links to file</a:t>
            </a:r>
          </a:p>
          <a:p>
            <a:r>
              <a:rPr lang="en-US" dirty="0"/>
              <a:t>Directory bit</a:t>
            </a:r>
          </a:p>
          <a:p>
            <a:r>
              <a:rPr lang="en-US" dirty="0"/>
              <a:t>Special file bit</a:t>
            </a:r>
          </a:p>
          <a:p>
            <a:r>
              <a:rPr lang="en-US" dirty="0"/>
              <a:t>“Large” or “small” bit</a:t>
            </a:r>
          </a:p>
        </p:txBody>
      </p:sp>
    </p:spTree>
    <p:extLst>
      <p:ext uri="{BB962C8B-B14F-4D97-AF65-F5344CB8AC3E}">
        <p14:creationId xmlns:p14="http://schemas.microsoft.com/office/powerpoint/2010/main" val="3220805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Efficiency of File System</a:t>
            </a:r>
          </a:p>
        </p:txBody>
      </p:sp>
      <p:sp>
        <p:nvSpPr>
          <p:cNvPr id="3" name="Content Placeholder 2"/>
          <p:cNvSpPr>
            <a:spLocks noGrp="1"/>
          </p:cNvSpPr>
          <p:nvPr>
            <p:ph idx="1"/>
          </p:nvPr>
        </p:nvSpPr>
        <p:spPr/>
        <p:txBody>
          <a:bodyPr/>
          <a:lstStyle/>
          <a:p>
            <a:r>
              <a:rPr lang="en-US" dirty="0"/>
              <a:t>File system provides satisfactory performance</a:t>
            </a:r>
          </a:p>
          <a:p>
            <a:r>
              <a:rPr lang="en-US" dirty="0"/>
              <a:t>7621 line test program </a:t>
            </a:r>
          </a:p>
          <a:p>
            <a:pPr lvl="1"/>
            <a:r>
              <a:rPr lang="en-US" dirty="0"/>
              <a:t>Total time of 35.9 seconds, 212 lines per second</a:t>
            </a:r>
          </a:p>
          <a:p>
            <a:pPr lvl="1"/>
            <a:r>
              <a:rPr lang="en-US" dirty="0"/>
              <a:t>Time taken for each element:</a:t>
            </a:r>
          </a:p>
          <a:p>
            <a:pPr lvl="2"/>
            <a:r>
              <a:rPr lang="en-US" dirty="0"/>
              <a:t>63.5% Assembler execution</a:t>
            </a:r>
          </a:p>
          <a:p>
            <a:pPr lvl="2"/>
            <a:r>
              <a:rPr lang="en-US" dirty="0"/>
              <a:t>20.0% Disk </a:t>
            </a:r>
            <a:r>
              <a:rPr lang="en-US"/>
              <a:t>wait time</a:t>
            </a:r>
            <a:endParaRPr lang="en-US" dirty="0"/>
          </a:p>
          <a:p>
            <a:pPr lvl="2"/>
            <a:r>
              <a:rPr lang="en-US" dirty="0"/>
              <a:t>16.6% System overhead</a:t>
            </a:r>
          </a:p>
          <a:p>
            <a:pPr lvl="2"/>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I/O Calls</a:t>
            </a:r>
          </a:p>
        </p:txBody>
      </p:sp>
      <p:sp>
        <p:nvSpPr>
          <p:cNvPr id="3" name="Content Placeholder 2"/>
          <p:cNvSpPr>
            <a:spLocks noGrp="1"/>
          </p:cNvSpPr>
          <p:nvPr>
            <p:ph idx="1"/>
          </p:nvPr>
        </p:nvSpPr>
        <p:spPr/>
        <p:txBody>
          <a:bodyPr/>
          <a:lstStyle/>
          <a:p>
            <a:r>
              <a:rPr lang="en-US" dirty="0"/>
              <a:t>Eliminate differences between different devices</a:t>
            </a:r>
          </a:p>
          <a:p>
            <a:r>
              <a:rPr lang="en-US" dirty="0"/>
              <a:t>open(name, flag) and Create</a:t>
            </a:r>
          </a:p>
          <a:p>
            <a:r>
              <a:rPr lang="en-US" dirty="0"/>
              <a:t>No </a:t>
            </a:r>
            <a:r>
              <a:rPr lang="en-US"/>
              <a:t>user-visible automatic locks </a:t>
            </a:r>
            <a:r>
              <a:rPr lang="en-US" dirty="0"/>
              <a:t>on files, unnecessary and insufficient</a:t>
            </a:r>
          </a:p>
          <a:p>
            <a:r>
              <a:rPr lang="en-US" dirty="0"/>
              <a:t>Sufficient internal interlocks</a:t>
            </a:r>
          </a:p>
          <a:p>
            <a:r>
              <a:rPr lang="en-US" dirty="0"/>
              <a:t>Files are sequential</a:t>
            </a:r>
          </a:p>
          <a:p>
            <a:r>
              <a:rPr lang="en-US" dirty="0"/>
              <a:t>read(</a:t>
            </a:r>
            <a:r>
              <a:rPr lang="en-US" dirty="0" err="1"/>
              <a:t>filep</a:t>
            </a:r>
            <a:r>
              <a:rPr lang="en-US" dirty="0"/>
              <a:t>, buffer, count), write(</a:t>
            </a:r>
            <a:r>
              <a:rPr lang="en-US" dirty="0" err="1"/>
              <a:t>filep</a:t>
            </a:r>
            <a:r>
              <a:rPr lang="en-US" dirty="0"/>
              <a:t>, buffer, count)</a:t>
            </a:r>
          </a:p>
          <a:p>
            <a:r>
              <a:rPr lang="en-US" dirty="0"/>
              <a:t>seek(</a:t>
            </a:r>
            <a:r>
              <a:rPr lang="en-US" dirty="0" err="1"/>
              <a:t>filep</a:t>
            </a:r>
            <a:r>
              <a:rPr lang="en-US" dirty="0"/>
              <a:t>, base, offset)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Special Files</a:t>
            </a:r>
          </a:p>
        </p:txBody>
      </p:sp>
      <p:sp>
        <p:nvSpPr>
          <p:cNvPr id="3" name="Content Placeholder 2"/>
          <p:cNvSpPr>
            <a:spLocks noGrp="1"/>
          </p:cNvSpPr>
          <p:nvPr>
            <p:ph idx="1"/>
          </p:nvPr>
        </p:nvSpPr>
        <p:spPr/>
        <p:txBody>
          <a:bodyPr/>
          <a:lstStyle/>
          <a:p>
            <a:r>
              <a:rPr lang="en-US" dirty="0"/>
              <a:t>Unique feature of UNIX</a:t>
            </a:r>
          </a:p>
          <a:p>
            <a:r>
              <a:rPr lang="en-US" dirty="0"/>
              <a:t>Integral to I/O devices</a:t>
            </a:r>
          </a:p>
          <a:p>
            <a:r>
              <a:rPr lang="en-US" dirty="0"/>
              <a:t>Acts as ordinary file</a:t>
            </a:r>
          </a:p>
          <a:p>
            <a:r>
              <a:rPr lang="en-US" dirty="0"/>
              <a:t>Read/Write requests activate device</a:t>
            </a:r>
          </a:p>
          <a:p>
            <a:r>
              <a:rPr lang="en-US" dirty="0"/>
              <a:t>File and device I/O treated similar as possible</a:t>
            </a:r>
          </a:p>
          <a:p>
            <a:pPr lvl="1"/>
            <a:r>
              <a:rPr lang="en-US" dirty="0"/>
              <a:t>Same syntax and meaning</a:t>
            </a:r>
          </a:p>
          <a:p>
            <a:pPr lvl="1"/>
            <a:r>
              <a:rPr lang="en-US" dirty="0"/>
              <a:t>Same protection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Processes and Images</a:t>
            </a:r>
          </a:p>
        </p:txBody>
      </p:sp>
      <p:sp>
        <p:nvSpPr>
          <p:cNvPr id="3" name="Content Placeholder 2"/>
          <p:cNvSpPr>
            <a:spLocks noGrp="1"/>
          </p:cNvSpPr>
          <p:nvPr>
            <p:ph idx="1"/>
          </p:nvPr>
        </p:nvSpPr>
        <p:spPr/>
        <p:txBody>
          <a:bodyPr/>
          <a:lstStyle/>
          <a:p>
            <a:r>
              <a:rPr lang="en-US" dirty="0"/>
              <a:t>Image – execution environment</a:t>
            </a:r>
          </a:p>
          <a:p>
            <a:pPr lvl="1"/>
            <a:r>
              <a:rPr lang="en-US" dirty="0"/>
              <a:t>Core Image</a:t>
            </a:r>
          </a:p>
          <a:p>
            <a:pPr lvl="1"/>
            <a:r>
              <a:rPr lang="en-US" dirty="0"/>
              <a:t>Register Values</a:t>
            </a:r>
          </a:p>
          <a:p>
            <a:pPr lvl="1"/>
            <a:r>
              <a:rPr lang="en-US" dirty="0"/>
              <a:t>Open Files</a:t>
            </a:r>
          </a:p>
          <a:p>
            <a:pPr lvl="1"/>
            <a:r>
              <a:rPr lang="en-US" dirty="0"/>
              <a:t>Curr. Directory</a:t>
            </a:r>
          </a:p>
          <a:p>
            <a:r>
              <a:rPr lang="en-US" dirty="0"/>
              <a:t>Curr. state</a:t>
            </a:r>
          </a:p>
        </p:txBody>
      </p:sp>
    </p:spTree>
    <p:extLst>
      <p:ext uri="{BB962C8B-B14F-4D97-AF65-F5344CB8AC3E}">
        <p14:creationId xmlns:p14="http://schemas.microsoft.com/office/powerpoint/2010/main" val="3385809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UNIX?</a:t>
            </a:r>
          </a:p>
        </p:txBody>
      </p:sp>
      <p:sp>
        <p:nvSpPr>
          <p:cNvPr id="4" name="Content Placeholder 3"/>
          <p:cNvSpPr>
            <a:spLocks noGrp="1"/>
          </p:cNvSpPr>
          <p:nvPr>
            <p:ph idx="1"/>
          </p:nvPr>
        </p:nvSpPr>
        <p:spPr>
          <a:xfrm>
            <a:off x="457200" y="1752600"/>
            <a:ext cx="8153400" cy="2438400"/>
          </a:xfrm>
        </p:spPr>
        <p:txBody>
          <a:bodyPr>
            <a:normAutofit fontScale="92500" lnSpcReduction="20000"/>
          </a:bodyPr>
          <a:lstStyle/>
          <a:p>
            <a:endParaRPr lang="en-US" dirty="0"/>
          </a:p>
          <a:p>
            <a:r>
              <a:rPr lang="en-US" dirty="0"/>
              <a:t>An operating system originally created in 1969</a:t>
            </a:r>
          </a:p>
          <a:p>
            <a:r>
              <a:rPr lang="en-US" dirty="0"/>
              <a:t>Provided many ground-breaking features </a:t>
            </a:r>
          </a:p>
          <a:p>
            <a:r>
              <a:rPr lang="en-US" dirty="0"/>
              <a:t>Completely self supporting</a:t>
            </a:r>
          </a:p>
          <a:p>
            <a:r>
              <a:rPr lang="en-US" dirty="0"/>
              <a:t>Originally designed in assembly code</a:t>
            </a:r>
          </a:p>
          <a:p>
            <a:r>
              <a:rPr lang="en-US" dirty="0"/>
              <a:t>Rewritten in C in 1973</a:t>
            </a:r>
          </a:p>
          <a:p>
            <a:r>
              <a:rPr lang="en-US" dirty="0"/>
              <a:t>The foundation of modern day Linux and BSD operating systems</a:t>
            </a:r>
          </a:p>
        </p:txBody>
      </p:sp>
      <p:pic>
        <p:nvPicPr>
          <p:cNvPr id="1027" name="Picture 3"/>
          <p:cNvPicPr>
            <a:picLocks noChangeAspect="1" noChangeArrowheads="1"/>
          </p:cNvPicPr>
          <p:nvPr/>
        </p:nvPicPr>
        <p:blipFill>
          <a:blip r:embed="rId2" cstate="print"/>
          <a:srcRect/>
          <a:stretch>
            <a:fillRect/>
          </a:stretch>
        </p:blipFill>
        <p:spPr bwMode="auto">
          <a:xfrm>
            <a:off x="3429000" y="4343400"/>
            <a:ext cx="2514600" cy="190500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3311092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Processes</a:t>
            </a:r>
          </a:p>
        </p:txBody>
      </p:sp>
      <p:sp>
        <p:nvSpPr>
          <p:cNvPr id="3" name="Content Placeholder 2"/>
          <p:cNvSpPr>
            <a:spLocks noGrp="1"/>
          </p:cNvSpPr>
          <p:nvPr>
            <p:ph idx="1"/>
          </p:nvPr>
        </p:nvSpPr>
        <p:spPr/>
        <p:txBody>
          <a:bodyPr>
            <a:normAutofit/>
          </a:bodyPr>
          <a:lstStyle/>
          <a:p>
            <a:r>
              <a:rPr lang="en-US" dirty="0"/>
              <a:t>Execution of image</a:t>
            </a:r>
          </a:p>
          <a:p>
            <a:r>
              <a:rPr lang="en-US" dirty="0"/>
              <a:t>Image resides in core</a:t>
            </a:r>
          </a:p>
          <a:p>
            <a:r>
              <a:rPr lang="en-US" dirty="0"/>
              <a:t>pID = fork(label)</a:t>
            </a:r>
          </a:p>
          <a:p>
            <a:pPr lvl="1"/>
            <a:r>
              <a:rPr lang="en-US" dirty="0"/>
              <a:t>Splits into two processes</a:t>
            </a:r>
          </a:p>
          <a:p>
            <a:pPr lvl="1"/>
            <a:r>
              <a:rPr lang="en-US" dirty="0"/>
              <a:t>Contain original image</a:t>
            </a:r>
          </a:p>
          <a:p>
            <a:pPr lvl="1"/>
            <a:r>
              <a:rPr lang="en-US" dirty="0"/>
              <a:t>Parent/child processes</a:t>
            </a:r>
          </a:p>
          <a:p>
            <a:r>
              <a:rPr lang="en-US" dirty="0"/>
              <a:t>Parent Process</a:t>
            </a:r>
          </a:p>
          <a:p>
            <a:pPr lvl="1"/>
            <a:r>
              <a:rPr lang="en-US" dirty="0"/>
              <a:t>Control returns from fork</a:t>
            </a:r>
          </a:p>
          <a:p>
            <a:r>
              <a:rPr lang="en-US" dirty="0"/>
              <a:t>Child Process</a:t>
            </a:r>
          </a:p>
          <a:p>
            <a:pPr lvl="1"/>
            <a:r>
              <a:rPr lang="en-US" dirty="0"/>
              <a:t>Control passed to label</a:t>
            </a:r>
          </a:p>
        </p:txBody>
      </p:sp>
    </p:spTree>
    <p:extLst>
      <p:ext uri="{BB962C8B-B14F-4D97-AF65-F5344CB8AC3E}">
        <p14:creationId xmlns:p14="http://schemas.microsoft.com/office/powerpoint/2010/main" val="29747070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Pipes</a:t>
            </a:r>
          </a:p>
        </p:txBody>
      </p:sp>
      <p:sp>
        <p:nvSpPr>
          <p:cNvPr id="3" name="Content Placeholder 2"/>
          <p:cNvSpPr>
            <a:spLocks noGrp="1"/>
          </p:cNvSpPr>
          <p:nvPr>
            <p:ph idx="1"/>
          </p:nvPr>
        </p:nvSpPr>
        <p:spPr/>
        <p:txBody>
          <a:bodyPr/>
          <a:lstStyle/>
          <a:p>
            <a:r>
              <a:rPr lang="en-US" dirty="0"/>
              <a:t>filep = pipe()</a:t>
            </a:r>
          </a:p>
          <a:p>
            <a:pPr lvl="1"/>
            <a:r>
              <a:rPr lang="en-US" dirty="0"/>
              <a:t>Returns file descriptor</a:t>
            </a:r>
          </a:p>
          <a:p>
            <a:pPr lvl="1"/>
            <a:r>
              <a:rPr lang="en-US" dirty="0"/>
              <a:t>Creates interprocess channel</a:t>
            </a:r>
          </a:p>
          <a:p>
            <a:r>
              <a:rPr lang="en-US" dirty="0"/>
              <a:t>Passed from parent to child through fork</a:t>
            </a:r>
          </a:p>
          <a:p>
            <a:r>
              <a:rPr lang="en-US" dirty="0"/>
              <a:t>Read/Write</a:t>
            </a:r>
          </a:p>
          <a:p>
            <a:pPr lvl="1"/>
            <a:r>
              <a:rPr lang="en-US" dirty="0"/>
              <a:t>Read waits, data transferred</a:t>
            </a:r>
          </a:p>
          <a:p>
            <a:r>
              <a:rPr lang="en-US" dirty="0"/>
              <a:t>Setup by common ancestor of processes</a:t>
            </a:r>
          </a:p>
        </p:txBody>
      </p:sp>
    </p:spTree>
    <p:extLst>
      <p:ext uri="{BB962C8B-B14F-4D97-AF65-F5344CB8AC3E}">
        <p14:creationId xmlns:p14="http://schemas.microsoft.com/office/powerpoint/2010/main" val="36393064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Execution of Programs</a:t>
            </a:r>
          </a:p>
        </p:txBody>
      </p:sp>
      <p:sp>
        <p:nvSpPr>
          <p:cNvPr id="3" name="Content Placeholder 2"/>
          <p:cNvSpPr>
            <a:spLocks noGrp="1"/>
          </p:cNvSpPr>
          <p:nvPr>
            <p:ph idx="1"/>
          </p:nvPr>
        </p:nvSpPr>
        <p:spPr/>
        <p:txBody>
          <a:bodyPr/>
          <a:lstStyle/>
          <a:p>
            <a:r>
              <a:rPr lang="en-US" dirty="0"/>
              <a:t>execute(file, arg1, arg2, …, arg-n)</a:t>
            </a:r>
          </a:p>
          <a:p>
            <a:pPr lvl="1"/>
            <a:r>
              <a:rPr lang="en-US" dirty="0"/>
              <a:t>arg1 usually same as file</a:t>
            </a:r>
          </a:p>
          <a:p>
            <a:r>
              <a:rPr lang="en-US" dirty="0"/>
              <a:t>Read in/execute</a:t>
            </a:r>
          </a:p>
          <a:p>
            <a:r>
              <a:rPr lang="en-US" dirty="0"/>
              <a:t>Creates process	</a:t>
            </a:r>
          </a:p>
          <a:p>
            <a:pPr lvl="1"/>
            <a:r>
              <a:rPr lang="en-US" dirty="0"/>
              <a:t>Code in process replaced</a:t>
            </a:r>
          </a:p>
          <a:p>
            <a:r>
              <a:rPr lang="en-US" dirty="0"/>
              <a:t>Only returns on error</a:t>
            </a:r>
          </a:p>
          <a:p>
            <a:pPr lvl="1"/>
            <a:r>
              <a:rPr lang="en-US" dirty="0"/>
              <a:t>“jump” instead of subroutine</a:t>
            </a:r>
          </a:p>
        </p:txBody>
      </p:sp>
    </p:spTree>
    <p:extLst>
      <p:ext uri="{BB962C8B-B14F-4D97-AF65-F5344CB8AC3E}">
        <p14:creationId xmlns:p14="http://schemas.microsoft.com/office/powerpoint/2010/main" val="8952980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Process Synchronization</a:t>
            </a:r>
          </a:p>
        </p:txBody>
      </p:sp>
      <p:sp>
        <p:nvSpPr>
          <p:cNvPr id="3" name="Content Placeholder 2"/>
          <p:cNvSpPr>
            <a:spLocks noGrp="1"/>
          </p:cNvSpPr>
          <p:nvPr>
            <p:ph idx="1"/>
          </p:nvPr>
        </p:nvSpPr>
        <p:spPr/>
        <p:txBody>
          <a:bodyPr/>
          <a:lstStyle/>
          <a:p>
            <a:r>
              <a:rPr lang="en-US" dirty="0"/>
              <a:t>processid = wait()</a:t>
            </a:r>
          </a:p>
          <a:p>
            <a:pPr lvl="1"/>
            <a:r>
              <a:rPr lang="en-US" dirty="0"/>
              <a:t>Suspend execution</a:t>
            </a:r>
          </a:p>
          <a:p>
            <a:pPr lvl="1"/>
            <a:r>
              <a:rPr lang="en-US" dirty="0"/>
              <a:t>Wait for child process</a:t>
            </a:r>
          </a:p>
          <a:p>
            <a:r>
              <a:rPr lang="en-US" dirty="0"/>
              <a:t>Error if no children</a:t>
            </a:r>
          </a:p>
          <a:p>
            <a:r>
              <a:rPr lang="en-US" dirty="0"/>
              <a:t>Can contain status from further descendants</a:t>
            </a:r>
          </a:p>
        </p:txBody>
      </p:sp>
    </p:spTree>
    <p:extLst>
      <p:ext uri="{BB962C8B-B14F-4D97-AF65-F5344CB8AC3E}">
        <p14:creationId xmlns:p14="http://schemas.microsoft.com/office/powerpoint/2010/main" val="777758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Termination</a:t>
            </a:r>
          </a:p>
        </p:txBody>
      </p:sp>
      <p:sp>
        <p:nvSpPr>
          <p:cNvPr id="3" name="Content Placeholder 2"/>
          <p:cNvSpPr>
            <a:spLocks noGrp="1"/>
          </p:cNvSpPr>
          <p:nvPr>
            <p:ph idx="1"/>
          </p:nvPr>
        </p:nvSpPr>
        <p:spPr/>
        <p:txBody>
          <a:bodyPr/>
          <a:lstStyle/>
          <a:p>
            <a:r>
              <a:rPr lang="en-US" dirty="0"/>
              <a:t>exit(status)</a:t>
            </a:r>
          </a:p>
          <a:p>
            <a:pPr lvl="1"/>
            <a:r>
              <a:rPr lang="en-US" dirty="0"/>
              <a:t>Terminates process</a:t>
            </a:r>
          </a:p>
          <a:p>
            <a:pPr lvl="1"/>
            <a:r>
              <a:rPr lang="en-US" dirty="0"/>
              <a:t>Destroys image</a:t>
            </a:r>
          </a:p>
          <a:p>
            <a:pPr lvl="1"/>
            <a:r>
              <a:rPr lang="en-US" dirty="0"/>
              <a:t>Closes open files</a:t>
            </a:r>
          </a:p>
          <a:p>
            <a:pPr lvl="1"/>
            <a:r>
              <a:rPr lang="en-US" dirty="0"/>
              <a:t>“Obliterates” </a:t>
            </a:r>
          </a:p>
          <a:p>
            <a:r>
              <a:rPr lang="en-US" dirty="0"/>
              <a:t>Returns to parent or higher</a:t>
            </a:r>
          </a:p>
        </p:txBody>
      </p:sp>
    </p:spTree>
    <p:extLst>
      <p:ext uri="{BB962C8B-B14F-4D97-AF65-F5344CB8AC3E}">
        <p14:creationId xmlns:p14="http://schemas.microsoft.com/office/powerpoint/2010/main" val="40000214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Shell</a:t>
            </a:r>
          </a:p>
        </p:txBody>
      </p:sp>
      <p:sp>
        <p:nvSpPr>
          <p:cNvPr id="3" name="Content Placeholder 2"/>
          <p:cNvSpPr>
            <a:spLocks noGrp="1"/>
          </p:cNvSpPr>
          <p:nvPr>
            <p:ph idx="1"/>
          </p:nvPr>
        </p:nvSpPr>
        <p:spPr/>
        <p:txBody>
          <a:bodyPr>
            <a:normAutofit/>
          </a:bodyPr>
          <a:lstStyle/>
          <a:p>
            <a:r>
              <a:rPr lang="en-US" dirty="0"/>
              <a:t>Aids in communication with UNIX</a:t>
            </a:r>
          </a:p>
          <a:p>
            <a:r>
              <a:rPr lang="en-US" dirty="0"/>
              <a:t>Command line interpreter</a:t>
            </a:r>
          </a:p>
          <a:p>
            <a:pPr lvl="1"/>
            <a:r>
              <a:rPr lang="en-US" dirty="0"/>
              <a:t>Command + </a:t>
            </a:r>
            <a:r>
              <a:rPr lang="en-US" dirty="0" err="1"/>
              <a:t>args</a:t>
            </a:r>
            <a:endParaRPr lang="en-US" dirty="0"/>
          </a:p>
          <a:p>
            <a:r>
              <a:rPr lang="en-US" dirty="0"/>
              <a:t>Delimit to strings, search for command</a:t>
            </a:r>
          </a:p>
          <a:p>
            <a:pPr lvl="1"/>
            <a:r>
              <a:rPr lang="en-US" dirty="0"/>
              <a:t>Execute</a:t>
            </a:r>
          </a:p>
          <a:p>
            <a:pPr lvl="1"/>
            <a:r>
              <a:rPr lang="en-US" dirty="0"/>
              <a:t>Return to Shell</a:t>
            </a:r>
          </a:p>
          <a:p>
            <a:r>
              <a:rPr lang="en-US" dirty="0"/>
              <a:t>If command not found:</a:t>
            </a:r>
          </a:p>
          <a:p>
            <a:pPr lvl="1"/>
            <a:r>
              <a:rPr lang="en-US" dirty="0"/>
              <a:t>/bin/ and execute</a:t>
            </a:r>
          </a:p>
        </p:txBody>
      </p:sp>
    </p:spTree>
    <p:extLst>
      <p:ext uri="{BB962C8B-B14F-4D97-AF65-F5344CB8AC3E}">
        <p14:creationId xmlns:p14="http://schemas.microsoft.com/office/powerpoint/2010/main" val="629373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Standard I/O</a:t>
            </a:r>
          </a:p>
        </p:txBody>
      </p:sp>
      <p:sp>
        <p:nvSpPr>
          <p:cNvPr id="3" name="Content Placeholder 2"/>
          <p:cNvSpPr>
            <a:spLocks noGrp="1"/>
          </p:cNvSpPr>
          <p:nvPr>
            <p:ph idx="1"/>
          </p:nvPr>
        </p:nvSpPr>
        <p:spPr/>
        <p:txBody>
          <a:bodyPr/>
          <a:lstStyle/>
          <a:p>
            <a:r>
              <a:rPr lang="en-US" dirty="0"/>
              <a:t>Open file</a:t>
            </a:r>
          </a:p>
          <a:p>
            <a:pPr lvl="1"/>
            <a:r>
              <a:rPr lang="en-US" dirty="0"/>
              <a:t>Descriptor 1 – typewriter, write to 1</a:t>
            </a:r>
          </a:p>
          <a:p>
            <a:pPr lvl="1"/>
            <a:r>
              <a:rPr lang="en-US" dirty="0"/>
              <a:t>Descriptor 0 – Read from 0</a:t>
            </a:r>
          </a:p>
          <a:p>
            <a:r>
              <a:rPr lang="en-US" dirty="0"/>
              <a:t>Can use “&gt;” and “&lt;“</a:t>
            </a:r>
          </a:p>
          <a:p>
            <a:pPr lvl="1"/>
            <a:r>
              <a:rPr lang="en-US" dirty="0"/>
              <a:t>“&gt;” print/out to file after</a:t>
            </a:r>
          </a:p>
          <a:p>
            <a:pPr lvl="1"/>
            <a:r>
              <a:rPr lang="en-US" dirty="0"/>
              <a:t>“&lt;“ read/in from file after</a:t>
            </a:r>
          </a:p>
          <a:p>
            <a:pPr lvl="1"/>
            <a:r>
              <a:rPr lang="en-US" dirty="0" err="1"/>
              <a:t>ls</a:t>
            </a:r>
            <a:r>
              <a:rPr lang="en-US" dirty="0"/>
              <a:t> &gt; there</a:t>
            </a:r>
          </a:p>
          <a:p>
            <a:pPr lvl="1"/>
            <a:r>
              <a:rPr lang="en-US" dirty="0" err="1"/>
              <a:t>ed</a:t>
            </a:r>
            <a:r>
              <a:rPr lang="en-US" dirty="0"/>
              <a:t> &lt; script</a:t>
            </a:r>
          </a:p>
          <a:p>
            <a:r>
              <a:rPr lang="en-US" dirty="0"/>
              <a:t>Interpreted directly by the Shell</a:t>
            </a:r>
          </a:p>
        </p:txBody>
      </p:sp>
    </p:spTree>
    <p:extLst>
      <p:ext uri="{BB962C8B-B14F-4D97-AF65-F5344CB8AC3E}">
        <p14:creationId xmlns:p14="http://schemas.microsoft.com/office/powerpoint/2010/main" val="10470677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Filters</a:t>
            </a:r>
          </a:p>
        </p:txBody>
      </p:sp>
      <p:sp>
        <p:nvSpPr>
          <p:cNvPr id="3" name="Content Placeholder 2"/>
          <p:cNvSpPr>
            <a:spLocks noGrp="1"/>
          </p:cNvSpPr>
          <p:nvPr>
            <p:ph idx="1"/>
          </p:nvPr>
        </p:nvSpPr>
        <p:spPr/>
        <p:txBody>
          <a:bodyPr/>
          <a:lstStyle/>
          <a:p>
            <a:r>
              <a:rPr lang="en-US" dirty="0"/>
              <a:t>Commands can direct to each other</a:t>
            </a:r>
          </a:p>
          <a:p>
            <a:pPr lvl="1"/>
            <a:r>
              <a:rPr lang="en-US" dirty="0"/>
              <a:t>Use |</a:t>
            </a:r>
          </a:p>
          <a:p>
            <a:pPr lvl="1"/>
            <a:r>
              <a:rPr lang="en-US" dirty="0" err="1"/>
              <a:t>ls</a:t>
            </a:r>
            <a:r>
              <a:rPr lang="en-US" dirty="0"/>
              <a:t> | </a:t>
            </a:r>
            <a:r>
              <a:rPr lang="en-US" dirty="0" err="1"/>
              <a:t>pr</a:t>
            </a:r>
            <a:r>
              <a:rPr lang="en-US" dirty="0"/>
              <a:t> -2| </a:t>
            </a:r>
            <a:r>
              <a:rPr lang="en-US" dirty="0" err="1"/>
              <a:t>opr</a:t>
            </a:r>
            <a:endParaRPr lang="en-US" dirty="0"/>
          </a:p>
          <a:p>
            <a:r>
              <a:rPr lang="en-US" dirty="0"/>
              <a:t>Simplifies commands to the Shell</a:t>
            </a:r>
          </a:p>
          <a:p>
            <a:r>
              <a:rPr lang="en-US" dirty="0"/>
              <a:t>Makes commands look less “clumsy”</a:t>
            </a:r>
          </a:p>
          <a:p>
            <a:r>
              <a:rPr lang="en-US" dirty="0"/>
              <a:t>Filter – copies standard input to standard output with processing</a:t>
            </a:r>
          </a:p>
          <a:p>
            <a:r>
              <a:rPr lang="en-US" dirty="0"/>
              <a:t>Character transliteration, sorting of input, encryption/decryption</a:t>
            </a:r>
          </a:p>
        </p:txBody>
      </p:sp>
    </p:spTree>
    <p:extLst>
      <p:ext uri="{BB962C8B-B14F-4D97-AF65-F5344CB8AC3E}">
        <p14:creationId xmlns:p14="http://schemas.microsoft.com/office/powerpoint/2010/main" val="28337130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 Separators: Multitasking</a:t>
            </a:r>
          </a:p>
        </p:txBody>
      </p:sp>
      <p:sp>
        <p:nvSpPr>
          <p:cNvPr id="3" name="Content Placeholder 2"/>
          <p:cNvSpPr>
            <a:spLocks noGrp="1"/>
          </p:cNvSpPr>
          <p:nvPr>
            <p:ph idx="1"/>
          </p:nvPr>
        </p:nvSpPr>
        <p:spPr/>
        <p:txBody>
          <a:bodyPr/>
          <a:lstStyle/>
          <a:p>
            <a:r>
              <a:rPr lang="en-US" dirty="0"/>
              <a:t>Provided by the Shell</a:t>
            </a:r>
          </a:p>
          <a:p>
            <a:r>
              <a:rPr lang="en-US" dirty="0"/>
              <a:t>Commands separated by ;</a:t>
            </a:r>
          </a:p>
          <a:p>
            <a:pPr lvl="1"/>
            <a:r>
              <a:rPr lang="en-US" dirty="0" err="1"/>
              <a:t>ls</a:t>
            </a:r>
            <a:r>
              <a:rPr lang="en-US" dirty="0"/>
              <a:t> ; </a:t>
            </a:r>
            <a:r>
              <a:rPr lang="en-US" dirty="0" err="1"/>
              <a:t>ed</a:t>
            </a:r>
            <a:endParaRPr lang="en-US" dirty="0"/>
          </a:p>
          <a:p>
            <a:r>
              <a:rPr lang="en-US" dirty="0"/>
              <a:t>Commands followed by &amp; do not wait for termination</a:t>
            </a:r>
          </a:p>
          <a:p>
            <a:pPr lvl="1"/>
            <a:r>
              <a:rPr lang="en-US" dirty="0"/>
              <a:t>as source &gt; output &amp;</a:t>
            </a:r>
          </a:p>
          <a:p>
            <a:r>
              <a:rPr lang="en-US" dirty="0"/>
              <a:t>Use parenthesis for order of operations</a:t>
            </a:r>
          </a:p>
          <a:p>
            <a:r>
              <a:rPr lang="en-US" dirty="0"/>
              <a:t>(date ; </a:t>
            </a:r>
            <a:r>
              <a:rPr lang="en-US" dirty="0" err="1"/>
              <a:t>ls</a:t>
            </a:r>
            <a:r>
              <a:rPr lang="en-US" dirty="0"/>
              <a:t>) &gt; x &amp;</a:t>
            </a:r>
          </a:p>
          <a:p>
            <a:pPr marL="0" indent="0">
              <a:buNone/>
            </a:pPr>
            <a:endParaRPr lang="en-US" dirty="0"/>
          </a:p>
        </p:txBody>
      </p:sp>
    </p:spTree>
    <p:extLst>
      <p:ext uri="{BB962C8B-B14F-4D97-AF65-F5344CB8AC3E}">
        <p14:creationId xmlns:p14="http://schemas.microsoft.com/office/powerpoint/2010/main" val="5271948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Shell as Command: Command Files</a:t>
            </a:r>
          </a:p>
        </p:txBody>
      </p:sp>
      <p:sp>
        <p:nvSpPr>
          <p:cNvPr id="3" name="Content Placeholder 2"/>
          <p:cNvSpPr>
            <a:spLocks noGrp="1"/>
          </p:cNvSpPr>
          <p:nvPr>
            <p:ph idx="1"/>
          </p:nvPr>
        </p:nvSpPr>
        <p:spPr/>
        <p:txBody>
          <a:bodyPr/>
          <a:lstStyle/>
          <a:p>
            <a:r>
              <a:rPr lang="en-US" dirty="0"/>
              <a:t>Shell is a command</a:t>
            </a:r>
          </a:p>
          <a:p>
            <a:pPr lvl="1"/>
            <a:r>
              <a:rPr lang="en-US" dirty="0"/>
              <a:t>Can be called recursively</a:t>
            </a:r>
          </a:p>
          <a:p>
            <a:r>
              <a:rPr lang="en-US" dirty="0"/>
              <a:t>File contains following lines:</a:t>
            </a:r>
          </a:p>
          <a:p>
            <a:pPr marL="457200" lvl="1" indent="0">
              <a:buNone/>
            </a:pPr>
            <a:r>
              <a:rPr lang="en-US" dirty="0"/>
              <a:t>as source</a:t>
            </a:r>
          </a:p>
          <a:p>
            <a:pPr marL="457200" lvl="1" indent="0">
              <a:buNone/>
            </a:pPr>
            <a:r>
              <a:rPr lang="en-US" dirty="0"/>
              <a:t>mv </a:t>
            </a:r>
            <a:r>
              <a:rPr lang="en-US" dirty="0" err="1"/>
              <a:t>a.out</a:t>
            </a:r>
            <a:r>
              <a:rPr lang="en-US" dirty="0"/>
              <a:t> </a:t>
            </a:r>
            <a:r>
              <a:rPr lang="en-US" dirty="0" err="1"/>
              <a:t>testprog</a:t>
            </a:r>
            <a:endParaRPr lang="en-US" dirty="0"/>
          </a:p>
          <a:p>
            <a:pPr marL="457200" lvl="1" indent="0">
              <a:buNone/>
            </a:pPr>
            <a:r>
              <a:rPr lang="en-US" dirty="0" err="1"/>
              <a:t>testprog</a:t>
            </a:r>
            <a:endParaRPr lang="en-US" dirty="0"/>
          </a:p>
          <a:p>
            <a:r>
              <a:rPr lang="en-US" dirty="0"/>
              <a:t>Command </a:t>
            </a:r>
            <a:r>
              <a:rPr lang="en-US" dirty="0" err="1"/>
              <a:t>sh</a:t>
            </a:r>
            <a:r>
              <a:rPr lang="en-US" dirty="0"/>
              <a:t> &lt; filename</a:t>
            </a:r>
          </a:p>
          <a:p>
            <a:r>
              <a:rPr lang="en-US" dirty="0"/>
              <a:t>Can also substitute parameters</a:t>
            </a:r>
          </a:p>
          <a:p>
            <a:pPr marL="0" indent="0">
              <a:buNone/>
            </a:pPr>
            <a:endParaRPr lang="en-US" dirty="0"/>
          </a:p>
        </p:txBody>
      </p:sp>
    </p:spTree>
    <p:extLst>
      <p:ext uri="{BB962C8B-B14F-4D97-AF65-F5344CB8AC3E}">
        <p14:creationId xmlns:p14="http://schemas.microsoft.com/office/powerpoint/2010/main" val="3110108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UNIX?</a:t>
            </a:r>
          </a:p>
        </p:txBody>
      </p:sp>
      <p:sp>
        <p:nvSpPr>
          <p:cNvPr id="3" name="Content Placeholder 2"/>
          <p:cNvSpPr>
            <a:spLocks noGrp="1"/>
          </p:cNvSpPr>
          <p:nvPr>
            <p:ph idx="1"/>
          </p:nvPr>
        </p:nvSpPr>
        <p:spPr/>
        <p:txBody>
          <a:bodyPr/>
          <a:lstStyle/>
          <a:p>
            <a:pPr marL="0" indent="0" algn="ctr">
              <a:buNone/>
            </a:pPr>
            <a:endParaRPr lang="en-US" dirty="0"/>
          </a:p>
          <a:p>
            <a:pPr marL="0" indent="0" algn="ctr">
              <a:buNone/>
            </a:pPr>
            <a:r>
              <a:rPr lang="en-US" dirty="0"/>
              <a:t>UNIX incorporated many special features that were either new or uncommon to operating systems of the time.  UNIX revolutionized operating system design, and many of it’s principles are used in modern operating systems, such as Windows, OS X, and Linux.</a:t>
            </a:r>
          </a:p>
        </p:txBody>
      </p:sp>
    </p:spTree>
    <p:extLst>
      <p:ext uri="{BB962C8B-B14F-4D97-AF65-F5344CB8AC3E}">
        <p14:creationId xmlns:p14="http://schemas.microsoft.com/office/powerpoint/2010/main" val="36821078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of the Shell</a:t>
            </a:r>
          </a:p>
        </p:txBody>
      </p:sp>
      <p:sp>
        <p:nvSpPr>
          <p:cNvPr id="3" name="Content Placeholder 2"/>
          <p:cNvSpPr>
            <a:spLocks noGrp="1"/>
          </p:cNvSpPr>
          <p:nvPr>
            <p:ph idx="1"/>
          </p:nvPr>
        </p:nvSpPr>
        <p:spPr/>
        <p:txBody>
          <a:bodyPr/>
          <a:lstStyle/>
          <a:p>
            <a:r>
              <a:rPr lang="en-US" dirty="0"/>
              <a:t>Shell mostly waits for user input</a:t>
            </a:r>
          </a:p>
          <a:p>
            <a:r>
              <a:rPr lang="en-US" dirty="0"/>
              <a:t>New-line character causes read to return</a:t>
            </a:r>
          </a:p>
          <a:p>
            <a:r>
              <a:rPr lang="en-US" dirty="0"/>
              <a:t>Read broken down into form capable of execute</a:t>
            </a:r>
          </a:p>
          <a:p>
            <a:r>
              <a:rPr lang="en-US" dirty="0"/>
              <a:t>fork() called</a:t>
            </a:r>
          </a:p>
          <a:p>
            <a:r>
              <a:rPr lang="en-US" dirty="0"/>
              <a:t>Child process attempts to execute with arguments</a:t>
            </a:r>
          </a:p>
          <a:p>
            <a:pPr lvl="1"/>
            <a:r>
              <a:rPr lang="en-US" dirty="0"/>
              <a:t>Parent waits for child to die</a:t>
            </a:r>
          </a:p>
          <a:p>
            <a:pPr lvl="2"/>
            <a:r>
              <a:rPr lang="en-US" dirty="0"/>
              <a:t>Command is finished. Shell waits for next command</a:t>
            </a:r>
          </a:p>
          <a:p>
            <a:r>
              <a:rPr lang="en-US" dirty="0"/>
              <a:t>Main loop of Shell never terminates</a:t>
            </a:r>
          </a:p>
          <a:p>
            <a:pPr lvl="1"/>
            <a:r>
              <a:rPr lang="en-US" dirty="0"/>
              <a:t>Except at EOF</a:t>
            </a:r>
          </a:p>
        </p:txBody>
      </p:sp>
    </p:spTree>
    <p:extLst>
      <p:ext uri="{BB962C8B-B14F-4D97-AF65-F5344CB8AC3E}">
        <p14:creationId xmlns:p14="http://schemas.microsoft.com/office/powerpoint/2010/main" val="7142402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Initialization</a:t>
            </a:r>
          </a:p>
        </p:txBody>
      </p:sp>
      <p:sp>
        <p:nvSpPr>
          <p:cNvPr id="3" name="Content Placeholder 2"/>
          <p:cNvSpPr>
            <a:spLocks noGrp="1"/>
          </p:cNvSpPr>
          <p:nvPr>
            <p:ph idx="1"/>
          </p:nvPr>
        </p:nvSpPr>
        <p:spPr/>
        <p:txBody>
          <a:bodyPr/>
          <a:lstStyle/>
          <a:p>
            <a:r>
              <a:rPr lang="en-US" dirty="0"/>
              <a:t>Instances of Shell that user sees are child processes</a:t>
            </a:r>
          </a:p>
          <a:p>
            <a:r>
              <a:rPr lang="en-US" dirty="0"/>
              <a:t>UNIX creates process of </a:t>
            </a:r>
            <a:r>
              <a:rPr lang="en-US" dirty="0" err="1"/>
              <a:t>init</a:t>
            </a:r>
            <a:r>
              <a:rPr lang="en-US" dirty="0"/>
              <a:t> on startup</a:t>
            </a:r>
          </a:p>
          <a:p>
            <a:pPr lvl="1"/>
            <a:r>
              <a:rPr lang="en-US" dirty="0"/>
              <a:t>1 for keyboard, 0 for printer file descriptions</a:t>
            </a:r>
          </a:p>
          <a:p>
            <a:pPr lvl="1"/>
            <a:r>
              <a:rPr lang="en-US" dirty="0"/>
              <a:t>Creates Shell when user logs in</a:t>
            </a:r>
          </a:p>
          <a:p>
            <a:r>
              <a:rPr lang="en-US" dirty="0"/>
              <a:t>When Shell executes, </a:t>
            </a:r>
            <a:r>
              <a:rPr lang="en-US" dirty="0" err="1"/>
              <a:t>init</a:t>
            </a:r>
            <a:r>
              <a:rPr lang="en-US" dirty="0"/>
              <a:t> waits</a:t>
            </a:r>
          </a:p>
          <a:p>
            <a:endParaRPr lang="en-US" dirty="0"/>
          </a:p>
        </p:txBody>
      </p:sp>
    </p:spTree>
    <p:extLst>
      <p:ext uri="{BB962C8B-B14F-4D97-AF65-F5344CB8AC3E}">
        <p14:creationId xmlns:p14="http://schemas.microsoft.com/office/powerpoint/2010/main" val="23574430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Programs as Shell</a:t>
            </a:r>
          </a:p>
        </p:txBody>
      </p:sp>
      <p:sp>
        <p:nvSpPr>
          <p:cNvPr id="3" name="Content Placeholder 2"/>
          <p:cNvSpPr>
            <a:spLocks noGrp="1"/>
          </p:cNvSpPr>
          <p:nvPr>
            <p:ph idx="1"/>
          </p:nvPr>
        </p:nvSpPr>
        <p:spPr/>
        <p:txBody>
          <a:bodyPr/>
          <a:lstStyle/>
          <a:p>
            <a:r>
              <a:rPr lang="en-US" dirty="0"/>
              <a:t>User’s entry in password file can contain name of program</a:t>
            </a:r>
          </a:p>
          <a:p>
            <a:r>
              <a:rPr lang="en-US" dirty="0"/>
              <a:t>Programs can be executed at login</a:t>
            </a:r>
          </a:p>
          <a:p>
            <a:pPr lvl="1"/>
            <a:r>
              <a:rPr lang="en-US" dirty="0"/>
              <a:t>Can immediately begin working</a:t>
            </a:r>
          </a:p>
          <a:p>
            <a:r>
              <a:rPr lang="en-US" dirty="0"/>
              <a:t>User’s can be prevented from invoking programs</a:t>
            </a:r>
          </a:p>
          <a:p>
            <a:r>
              <a:rPr lang="en-US" dirty="0"/>
              <a:t>Limit users to ONLY single program</a:t>
            </a:r>
          </a:p>
          <a:p>
            <a:pPr lvl="1"/>
            <a:r>
              <a:rPr lang="en-US" dirty="0"/>
              <a:t>Ex: Chess</a:t>
            </a:r>
          </a:p>
          <a:p>
            <a:pPr lvl="2"/>
            <a:r>
              <a:rPr lang="en-US" dirty="0"/>
              <a:t>Log in as player, only play game</a:t>
            </a:r>
          </a:p>
        </p:txBody>
      </p:sp>
    </p:spTree>
    <p:extLst>
      <p:ext uri="{BB962C8B-B14F-4D97-AF65-F5344CB8AC3E}">
        <p14:creationId xmlns:p14="http://schemas.microsoft.com/office/powerpoint/2010/main" val="32864112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Traps</a:t>
            </a:r>
          </a:p>
        </p:txBody>
      </p:sp>
      <p:sp>
        <p:nvSpPr>
          <p:cNvPr id="3" name="Content Placeholder 2"/>
          <p:cNvSpPr>
            <a:spLocks noGrp="1"/>
          </p:cNvSpPr>
          <p:nvPr>
            <p:ph idx="1"/>
          </p:nvPr>
        </p:nvSpPr>
        <p:spPr/>
        <p:txBody>
          <a:bodyPr/>
          <a:lstStyle/>
          <a:p>
            <a:r>
              <a:rPr lang="en-US" dirty="0"/>
              <a:t>Programs stuck in loop can be terminated</a:t>
            </a:r>
          </a:p>
          <a:p>
            <a:r>
              <a:rPr lang="en-US" dirty="0"/>
              <a:t>Interrupt signal</a:t>
            </a:r>
          </a:p>
          <a:p>
            <a:pPr lvl="1"/>
            <a:r>
              <a:rPr lang="en-US" dirty="0"/>
              <a:t>“delete” character</a:t>
            </a:r>
          </a:p>
          <a:p>
            <a:pPr lvl="1"/>
            <a:r>
              <a:rPr lang="en-US" dirty="0"/>
              <a:t>Cease execution, do not produce core image file</a:t>
            </a:r>
          </a:p>
          <a:p>
            <a:r>
              <a:rPr lang="en-US" dirty="0"/>
              <a:t>Quit signal</a:t>
            </a:r>
          </a:p>
          <a:p>
            <a:pPr lvl="1"/>
            <a:r>
              <a:rPr lang="en-US" dirty="0"/>
              <a:t>Force core image to be created</a:t>
            </a:r>
          </a:p>
          <a:p>
            <a:r>
              <a:rPr lang="en-US" dirty="0"/>
              <a:t>Shell ignores quits</a:t>
            </a:r>
          </a:p>
          <a:p>
            <a:pPr lvl="1"/>
            <a:r>
              <a:rPr lang="en-US" dirty="0"/>
              <a:t>Prevent user from being logged out by quit</a:t>
            </a:r>
          </a:p>
          <a:p>
            <a:pPr marL="0" indent="0">
              <a:buNone/>
            </a:pPr>
            <a:endParaRPr lang="en-US" dirty="0"/>
          </a:p>
        </p:txBody>
      </p:sp>
    </p:spTree>
    <p:extLst>
      <p:ext uri="{BB962C8B-B14F-4D97-AF65-F5344CB8AC3E}">
        <p14:creationId xmlns:p14="http://schemas.microsoft.com/office/powerpoint/2010/main" val="34122547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Perspective</a:t>
            </a:r>
          </a:p>
        </p:txBody>
      </p:sp>
      <p:sp>
        <p:nvSpPr>
          <p:cNvPr id="3" name="Content Placeholder 2"/>
          <p:cNvSpPr>
            <a:spLocks noGrp="1"/>
          </p:cNvSpPr>
          <p:nvPr>
            <p:ph idx="1"/>
          </p:nvPr>
        </p:nvSpPr>
        <p:spPr/>
        <p:txBody>
          <a:bodyPr/>
          <a:lstStyle/>
          <a:p>
            <a:r>
              <a:rPr lang="en-US" dirty="0"/>
              <a:t>UNIX was not created to meet any needs</a:t>
            </a:r>
          </a:p>
          <a:p>
            <a:r>
              <a:rPr lang="en-US" dirty="0"/>
              <a:t>Creators dissatisfied</a:t>
            </a:r>
          </a:p>
          <a:p>
            <a:pPr lvl="1"/>
            <a:r>
              <a:rPr lang="en-US" dirty="0"/>
              <a:t>Created more “hospitable” environment for PDP-7</a:t>
            </a:r>
          </a:p>
          <a:p>
            <a:r>
              <a:rPr lang="en-US" dirty="0"/>
              <a:t>Written to easily write, test, run programs</a:t>
            </a:r>
          </a:p>
          <a:p>
            <a:r>
              <a:rPr lang="en-US" dirty="0"/>
              <a:t>System was able to maintain itself</a:t>
            </a:r>
          </a:p>
          <a:p>
            <a:r>
              <a:rPr lang="en-US" dirty="0"/>
              <a:t>Easily modified to fit </a:t>
            </a:r>
            <a:r>
              <a:rPr lang="en-US"/>
              <a:t>new ideas/technology</a:t>
            </a:r>
            <a:endParaRPr lang="en-US" dirty="0"/>
          </a:p>
          <a:p>
            <a:endParaRPr lang="en-US" dirty="0"/>
          </a:p>
        </p:txBody>
      </p:sp>
    </p:spTree>
    <p:extLst>
      <p:ext uri="{BB962C8B-B14F-4D97-AF65-F5344CB8AC3E}">
        <p14:creationId xmlns:p14="http://schemas.microsoft.com/office/powerpoint/2010/main" val="356395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a:t>
            </a:r>
          </a:p>
        </p:txBody>
      </p:sp>
      <p:sp>
        <p:nvSpPr>
          <p:cNvPr id="3" name="Content Placeholder 2"/>
          <p:cNvSpPr>
            <a:spLocks noGrp="1"/>
          </p:cNvSpPr>
          <p:nvPr>
            <p:ph idx="1"/>
          </p:nvPr>
        </p:nvSpPr>
        <p:spPr/>
        <p:txBody>
          <a:bodyPr/>
          <a:lstStyle/>
          <a:p>
            <a:r>
              <a:rPr lang="en-US" dirty="0"/>
              <a:t>Hierarchical File System</a:t>
            </a:r>
          </a:p>
          <a:p>
            <a:r>
              <a:rPr lang="en-US" dirty="0"/>
              <a:t>Compatible File, Device, and Inter-Process I/O</a:t>
            </a:r>
          </a:p>
          <a:p>
            <a:r>
              <a:rPr lang="en-US" dirty="0"/>
              <a:t>Asynchronous Processes</a:t>
            </a:r>
          </a:p>
          <a:p>
            <a:r>
              <a:rPr lang="en-US" dirty="0"/>
              <a:t>System Command Language</a:t>
            </a:r>
          </a:p>
          <a:p>
            <a:r>
              <a:rPr lang="en-US" dirty="0"/>
              <a:t>Supports Multiple Users</a:t>
            </a:r>
          </a:p>
          <a:p>
            <a:endParaRPr lang="en-US" dirty="0"/>
          </a:p>
        </p:txBody>
      </p:sp>
    </p:spTree>
    <p:extLst>
      <p:ext uri="{BB962C8B-B14F-4D97-AF65-F5344CB8AC3E}">
        <p14:creationId xmlns:p14="http://schemas.microsoft.com/office/powerpoint/2010/main" val="2014362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File System</a:t>
            </a:r>
          </a:p>
        </p:txBody>
      </p:sp>
      <p:sp>
        <p:nvSpPr>
          <p:cNvPr id="3" name="Content Placeholder 2"/>
          <p:cNvSpPr>
            <a:spLocks noGrp="1"/>
          </p:cNvSpPr>
          <p:nvPr>
            <p:ph idx="1"/>
          </p:nvPr>
        </p:nvSpPr>
        <p:spPr/>
        <p:txBody>
          <a:bodyPr/>
          <a:lstStyle/>
          <a:p>
            <a:pPr marL="457200" lvl="1" indent="0" algn="ctr">
              <a:buNone/>
            </a:pPr>
            <a:endParaRPr lang="en-US" dirty="0"/>
          </a:p>
          <a:p>
            <a:pPr marL="457200" lvl="1" indent="0" algn="ctr">
              <a:buNone/>
            </a:pPr>
            <a:endParaRPr lang="en-US" dirty="0"/>
          </a:p>
          <a:p>
            <a:pPr marL="457200" lvl="1" indent="0" algn="ctr">
              <a:buNone/>
            </a:pPr>
            <a:r>
              <a:rPr lang="en-US" dirty="0"/>
              <a:t>Let’s see why the UNIX file system was so unique for its day!</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52273" y="3962400"/>
            <a:ext cx="1896241" cy="1677078"/>
          </a:xfrm>
          <a:prstGeom prst="rect">
            <a:avLst/>
          </a:prstGeom>
        </p:spPr>
      </p:pic>
    </p:spTree>
    <p:extLst>
      <p:ext uri="{BB962C8B-B14F-4D97-AF65-F5344CB8AC3E}">
        <p14:creationId xmlns:p14="http://schemas.microsoft.com/office/powerpoint/2010/main" val="2989855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Types of Files</a:t>
            </a:r>
          </a:p>
        </p:txBody>
      </p:sp>
      <p:sp>
        <p:nvSpPr>
          <p:cNvPr id="3" name="Content Placeholder 2"/>
          <p:cNvSpPr>
            <a:spLocks noGrp="1"/>
          </p:cNvSpPr>
          <p:nvPr>
            <p:ph idx="1"/>
          </p:nvPr>
        </p:nvSpPr>
        <p:spPr/>
        <p:txBody>
          <a:bodyPr/>
          <a:lstStyle/>
          <a:p>
            <a:pPr marL="0" indent="0" algn="ctr">
              <a:buNone/>
            </a:pPr>
            <a:r>
              <a:rPr lang="en-US" dirty="0"/>
              <a:t>1.  Ordinary Files</a:t>
            </a:r>
          </a:p>
          <a:p>
            <a:pPr marL="0" indent="0" algn="ctr">
              <a:buNone/>
            </a:pPr>
            <a:endParaRPr lang="en-US" dirty="0"/>
          </a:p>
          <a:p>
            <a:r>
              <a:rPr lang="en-US" dirty="0"/>
              <a:t>Binary (executable) files</a:t>
            </a:r>
          </a:p>
          <a:p>
            <a:r>
              <a:rPr lang="en-US" dirty="0"/>
              <a:t>Plain text files</a:t>
            </a:r>
          </a:p>
          <a:p>
            <a:r>
              <a:rPr lang="en-US" dirty="0"/>
              <a:t>Symbolic links</a:t>
            </a:r>
          </a:p>
        </p:txBody>
      </p:sp>
    </p:spTree>
    <p:extLst>
      <p:ext uri="{BB962C8B-B14F-4D97-AF65-F5344CB8AC3E}">
        <p14:creationId xmlns:p14="http://schemas.microsoft.com/office/powerpoint/2010/main" val="2016392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Types of Files</a:t>
            </a:r>
          </a:p>
        </p:txBody>
      </p:sp>
      <p:sp>
        <p:nvSpPr>
          <p:cNvPr id="3" name="Content Placeholder 2"/>
          <p:cNvSpPr>
            <a:spLocks noGrp="1"/>
          </p:cNvSpPr>
          <p:nvPr>
            <p:ph idx="1"/>
          </p:nvPr>
        </p:nvSpPr>
        <p:spPr/>
        <p:txBody>
          <a:bodyPr/>
          <a:lstStyle/>
          <a:p>
            <a:pPr marL="514350" indent="-514350" algn="ctr">
              <a:buAutoNum type="arabicPeriod" startAt="2"/>
            </a:pPr>
            <a:r>
              <a:rPr lang="en-US" dirty="0"/>
              <a:t>Directories</a:t>
            </a:r>
          </a:p>
          <a:p>
            <a:r>
              <a:rPr lang="en-US" dirty="0"/>
              <a:t>Provides mapping between file names and files</a:t>
            </a:r>
          </a:p>
          <a:p>
            <a:r>
              <a:rPr lang="en-US" dirty="0"/>
              <a:t>Allows paths (e.g. /home/</a:t>
            </a:r>
            <a:r>
              <a:rPr lang="en-US" dirty="0" err="1"/>
              <a:t>uname</a:t>
            </a:r>
            <a:r>
              <a:rPr lang="en-US" dirty="0"/>
              <a:t>/Desktop)</a:t>
            </a:r>
          </a:p>
          <a:p>
            <a:r>
              <a:rPr lang="en-US" dirty="0"/>
              <a:t>The base directory called root (e.g. / )</a:t>
            </a:r>
          </a:p>
          <a:p>
            <a:r>
              <a:rPr lang="en-US" dirty="0"/>
              <a:t>. and .. indicate current and parent directory respectively:  /</a:t>
            </a:r>
            <a:r>
              <a:rPr lang="en-US" dirty="0" err="1"/>
              <a:t>usr</a:t>
            </a:r>
            <a:r>
              <a:rPr lang="en-US" dirty="0"/>
              <a:t>/local/.. same as /</a:t>
            </a:r>
            <a:r>
              <a:rPr lang="en-US" dirty="0" err="1"/>
              <a:t>usr</a:t>
            </a:r>
            <a:endParaRPr lang="en-US" dirty="0"/>
          </a:p>
        </p:txBody>
      </p:sp>
    </p:spTree>
    <p:extLst>
      <p:ext uri="{BB962C8B-B14F-4D97-AF65-F5344CB8AC3E}">
        <p14:creationId xmlns:p14="http://schemas.microsoft.com/office/powerpoint/2010/main" val="1156962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Types of Files</a:t>
            </a:r>
          </a:p>
        </p:txBody>
      </p:sp>
      <p:sp>
        <p:nvSpPr>
          <p:cNvPr id="3" name="Content Placeholder 2"/>
          <p:cNvSpPr>
            <a:spLocks noGrp="1"/>
          </p:cNvSpPr>
          <p:nvPr>
            <p:ph idx="1"/>
          </p:nvPr>
        </p:nvSpPr>
        <p:spPr/>
        <p:txBody>
          <a:bodyPr/>
          <a:lstStyle/>
          <a:p>
            <a:pPr marL="0" indent="0" algn="ctr">
              <a:buNone/>
            </a:pPr>
            <a:r>
              <a:rPr lang="en-US" dirty="0"/>
              <a:t>Important Note</a:t>
            </a:r>
          </a:p>
          <a:p>
            <a:pPr marL="0" indent="0" algn="ctr">
              <a:buNone/>
            </a:pPr>
            <a:endParaRPr lang="en-US" dirty="0"/>
          </a:p>
          <a:p>
            <a:pPr marL="0" indent="0" algn="ctr">
              <a:buNone/>
            </a:pPr>
            <a:r>
              <a:rPr lang="en-US" dirty="0"/>
              <a:t>Files do not exist inside directories.  Rather, directories store file names and pointers to the information that describes the file.</a:t>
            </a:r>
          </a:p>
        </p:txBody>
      </p:sp>
    </p:spTree>
    <p:extLst>
      <p:ext uri="{BB962C8B-B14F-4D97-AF65-F5344CB8AC3E}">
        <p14:creationId xmlns:p14="http://schemas.microsoft.com/office/powerpoint/2010/main" val="1462958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Types of Files</a:t>
            </a:r>
          </a:p>
        </p:txBody>
      </p:sp>
      <p:sp>
        <p:nvSpPr>
          <p:cNvPr id="3" name="Content Placeholder 2"/>
          <p:cNvSpPr>
            <a:spLocks noGrp="1"/>
          </p:cNvSpPr>
          <p:nvPr>
            <p:ph idx="1"/>
          </p:nvPr>
        </p:nvSpPr>
        <p:spPr/>
        <p:txBody>
          <a:bodyPr/>
          <a:lstStyle/>
          <a:p>
            <a:pPr marL="514350" indent="-514350" algn="ctr">
              <a:buAutoNum type="arabicPeriod" startAt="3"/>
            </a:pPr>
            <a:r>
              <a:rPr lang="en-US" dirty="0"/>
              <a:t>Special Files</a:t>
            </a:r>
          </a:p>
          <a:p>
            <a:r>
              <a:rPr lang="en-US" dirty="0"/>
              <a:t>Represents a particular device</a:t>
            </a:r>
          </a:p>
          <a:p>
            <a:r>
              <a:rPr lang="en-US" dirty="0"/>
              <a:t>Read from and write to like normal files</a:t>
            </a:r>
          </a:p>
          <a:p>
            <a:r>
              <a:rPr lang="en-US" dirty="0"/>
              <a:t>Unlike normal files, it interacts with associated devices</a:t>
            </a:r>
          </a:p>
          <a:p>
            <a:r>
              <a:rPr lang="en-US" dirty="0"/>
              <a:t>Stored in the /</a:t>
            </a:r>
            <a:r>
              <a:rPr lang="en-US" dirty="0" err="1"/>
              <a:t>dev</a:t>
            </a:r>
            <a:r>
              <a:rPr lang="en-US" dirty="0"/>
              <a:t> directory</a:t>
            </a:r>
          </a:p>
        </p:txBody>
      </p:sp>
    </p:spTree>
    <p:extLst>
      <p:ext uri="{BB962C8B-B14F-4D97-AF65-F5344CB8AC3E}">
        <p14:creationId xmlns:p14="http://schemas.microsoft.com/office/powerpoint/2010/main" val="194080894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265</TotalTime>
  <Words>1256</Words>
  <Application>Microsoft Office PowerPoint</Application>
  <PresentationFormat>On-screen Show (4:3)</PresentationFormat>
  <Paragraphs>232</Paragraphs>
  <Slides>34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Trebuchet MS</vt:lpstr>
      <vt:lpstr>Wingdings 3</vt:lpstr>
      <vt:lpstr>Facet</vt:lpstr>
      <vt:lpstr>UNIX</vt:lpstr>
      <vt:lpstr>What Is UNIX?</vt:lpstr>
      <vt:lpstr>Why UNIX?</vt:lpstr>
      <vt:lpstr>Features</vt:lpstr>
      <vt:lpstr>The File System</vt:lpstr>
      <vt:lpstr>Three Types of Files</vt:lpstr>
      <vt:lpstr>Three Types of Files</vt:lpstr>
      <vt:lpstr>Three Types of Files</vt:lpstr>
      <vt:lpstr>Three Types of Files</vt:lpstr>
      <vt:lpstr>Why Special Files?</vt:lpstr>
      <vt:lpstr>Removable File System</vt:lpstr>
      <vt:lpstr>Protection</vt:lpstr>
      <vt:lpstr>Super-User</vt:lpstr>
      <vt:lpstr>Implementation Of File System</vt:lpstr>
      <vt:lpstr>File Information</vt:lpstr>
      <vt:lpstr>Efficiency of File System</vt:lpstr>
      <vt:lpstr>I/O Calls</vt:lpstr>
      <vt:lpstr>Special Files</vt:lpstr>
      <vt:lpstr>Processes and Images</vt:lpstr>
      <vt:lpstr>Processes</vt:lpstr>
      <vt:lpstr>Pipes</vt:lpstr>
      <vt:lpstr>Execution of Programs</vt:lpstr>
      <vt:lpstr>Process Synchronization</vt:lpstr>
      <vt:lpstr>Termination</vt:lpstr>
      <vt:lpstr>The Shell</vt:lpstr>
      <vt:lpstr>Standard I/O</vt:lpstr>
      <vt:lpstr>Filters</vt:lpstr>
      <vt:lpstr>Command Separators: Multitasking</vt:lpstr>
      <vt:lpstr>Shell as Command: Command Files</vt:lpstr>
      <vt:lpstr>Implementation of the Shell</vt:lpstr>
      <vt:lpstr>Initialization</vt:lpstr>
      <vt:lpstr>Other Programs as Shell</vt:lpstr>
      <vt:lpstr>Traps</vt:lpstr>
      <vt:lpstr>Perspective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dc:creator>
  <cp:lastModifiedBy>Vikash Verma</cp:lastModifiedBy>
  <cp:revision>34</cp:revision>
  <dcterms:created xsi:type="dcterms:W3CDTF">2011-02-01T19:26:04Z</dcterms:created>
  <dcterms:modified xsi:type="dcterms:W3CDTF">2023-08-03T00:27:37Z</dcterms:modified>
</cp:coreProperties>
</file>