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28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3658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9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720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0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956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5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0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7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8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56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9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9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A7F6-697E-4E25-956E-BC4361E48EFA}" type="datetimeFigureOut">
              <a:rPr lang="en-IN" smtClean="0"/>
              <a:t>02/08/2025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2D36C-BC52-47D7-B7A8-DAA8D8687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8060-4EEC-7030-CFBE-F1BC8A57B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Factory Advanced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88CFE-D03E-6738-2C81-37770C9AC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68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C152-7F3F-D418-1076-8303ABCC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D4B5-F742-A50B-AC5A-588F9E2E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Control Table Schema for Parameterization</a:t>
            </a:r>
          </a:p>
          <a:p>
            <a:r>
              <a:rPr lang="en-IN" dirty="0"/>
              <a:t>Dynamic Dataset Referencing</a:t>
            </a:r>
          </a:p>
          <a:p>
            <a:r>
              <a:rPr lang="en-IN" dirty="0" err="1"/>
              <a:t>ForEach</a:t>
            </a:r>
            <a:r>
              <a:rPr lang="en-IN" dirty="0"/>
              <a:t> &amp; Lookup Patterns</a:t>
            </a:r>
          </a:p>
          <a:p>
            <a:r>
              <a:rPr lang="en-IN" dirty="0"/>
              <a:t>Watermark Resume Pattern</a:t>
            </a:r>
          </a:p>
          <a:p>
            <a:r>
              <a:rPr lang="en-IN" dirty="0"/>
              <a:t>Logging to Delta Lake</a:t>
            </a:r>
          </a:p>
          <a:p>
            <a:r>
              <a:rPr lang="en-IN" dirty="0"/>
              <a:t>Restart Scripts &amp; Demos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05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526-3E02-E7DC-AD7F-0E15C519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Table Schema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53B1B-F965-8077-A142-EAB126B4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Centralize configuration for ADF pipelines</a:t>
            </a:r>
          </a:p>
          <a:p>
            <a:r>
              <a:rPr lang="en-US" b="1" dirty="0"/>
              <a:t>Schema Example</a:t>
            </a:r>
            <a:r>
              <a:rPr lang="en-US" dirty="0"/>
              <a:t>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r>
              <a:rPr lang="en-US" dirty="0"/>
              <a:t>Simplifies pipeline design</a:t>
            </a:r>
          </a:p>
          <a:p>
            <a:r>
              <a:rPr lang="en-US" dirty="0"/>
              <a:t>Enables easy re-runs</a:t>
            </a:r>
          </a:p>
          <a:p>
            <a:r>
              <a:rPr lang="en-US" dirty="0"/>
              <a:t>Facilitates audit &amp; governance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CB3FAC-B236-7716-3DB8-2235A192D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83118"/>
              </p:ext>
            </p:extLst>
          </p:nvPr>
        </p:nvGraphicFramePr>
        <p:xfrm>
          <a:off x="747438" y="2926080"/>
          <a:ext cx="8596310" cy="1005840"/>
        </p:xfrm>
        <a:graphic>
          <a:graphicData uri="http://schemas.openxmlformats.org/drawingml/2006/table">
            <a:tbl>
              <a:tblPr/>
              <a:tblGrid>
                <a:gridCol w="1719262">
                  <a:extLst>
                    <a:ext uri="{9D8B030D-6E8A-4147-A177-3AD203B41FA5}">
                      <a16:colId xmlns:a16="http://schemas.microsoft.com/office/drawing/2014/main" val="2935571502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2179814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4071503549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98266531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051623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PipelineName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SourceType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TargetType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LastWatermark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Parameters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86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CopyCustomer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2024-01-01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{...}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02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73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F410-9551-CB57-6898-02145117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Dynamic Dataset Reference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B790D-73B6-A787-0CBB-FFA96986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r>
              <a:rPr lang="en-US" dirty="0"/>
              <a:t>: Read/write from multiple sources with shared dataset</a:t>
            </a:r>
          </a:p>
          <a:p>
            <a:r>
              <a:rPr lang="en-US" b="1" dirty="0"/>
              <a:t>Implementation</a:t>
            </a:r>
            <a:r>
              <a:rPr lang="en-US" dirty="0"/>
              <a:t>:</a:t>
            </a:r>
          </a:p>
          <a:p>
            <a:r>
              <a:rPr lang="en-US" dirty="0"/>
              <a:t>Define datasets with parameters (e.g. folder, file name, table)</a:t>
            </a:r>
          </a:p>
          <a:p>
            <a:r>
              <a:rPr lang="en-US" dirty="0"/>
              <a:t>Pass values via pipeline parameters or control table lookup</a:t>
            </a:r>
          </a:p>
          <a:p>
            <a:r>
              <a:rPr lang="en-IN" b="1" dirty="0"/>
              <a:t>Example</a:t>
            </a:r>
            <a:r>
              <a:rPr lang="en-IN" dirty="0"/>
              <a:t>:</a:t>
            </a:r>
          </a:p>
          <a:p>
            <a:r>
              <a:rPr lang="en-IN" dirty="0"/>
              <a:t>"</a:t>
            </a:r>
            <a:r>
              <a:rPr lang="en-IN" dirty="0" err="1"/>
              <a:t>folderPath</a:t>
            </a:r>
            <a:r>
              <a:rPr lang="en-IN" dirty="0"/>
              <a:t>": "@pipeline().</a:t>
            </a:r>
            <a:r>
              <a:rPr lang="en-IN" dirty="0" err="1"/>
              <a:t>parameters.folderPath</a:t>
            </a:r>
            <a:r>
              <a:rPr lang="en-IN" dirty="0"/>
              <a:t>“	</a:t>
            </a:r>
          </a:p>
        </p:txBody>
      </p:sp>
    </p:spTree>
    <p:extLst>
      <p:ext uri="{BB962C8B-B14F-4D97-AF65-F5344CB8AC3E}">
        <p14:creationId xmlns:p14="http://schemas.microsoft.com/office/powerpoint/2010/main" val="144481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77EA-DBC7-037C-7AC2-5AE8ADCF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ForEach</a:t>
            </a:r>
            <a:r>
              <a:rPr lang="en-IN" b="1" dirty="0"/>
              <a:t> &amp; Lookup Patterns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06D4-61E3-1731-B3DE-13EF5732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Lookup</a:t>
            </a:r>
            <a:r>
              <a:rPr lang="en-US" dirty="0"/>
              <a:t>: Reads config/control table (e.g., file list) </a:t>
            </a:r>
            <a:r>
              <a:rPr lang="en-US" b="1" dirty="0" err="1"/>
              <a:t>ForEach</a:t>
            </a:r>
            <a:r>
              <a:rPr lang="en-US" dirty="0"/>
              <a:t>: Iterates through array from Lookup</a:t>
            </a:r>
          </a:p>
          <a:p>
            <a:r>
              <a:rPr lang="en-US" b="1" dirty="0"/>
              <a:t>Pattern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Lookup: get files from control table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: process each file using dynamic datasets</a:t>
            </a:r>
          </a:p>
          <a:p>
            <a:r>
              <a:rPr lang="en-US" b="1" dirty="0"/>
              <a:t>Best Practices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Keep activities inside </a:t>
            </a:r>
            <a:r>
              <a:rPr lang="en-US" dirty="0" err="1"/>
              <a:t>ForEach</a:t>
            </a:r>
            <a:r>
              <a:rPr lang="en-US" dirty="0"/>
              <a:t> lightweight</a:t>
            </a:r>
          </a:p>
          <a:p>
            <a:pPr lvl="1"/>
            <a:r>
              <a:rPr lang="en-US" dirty="0"/>
              <a:t>Set concurrency to balance throughput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14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AA52-FF52-0B9F-D96E-5F55B3E3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Watermark-Resume Pattern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1651-629A-1FA9-960D-464E0CDBC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Avoid reprocessing the same data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Store last processed value (timestamp/id)</a:t>
            </a:r>
          </a:p>
          <a:p>
            <a:pPr lvl="1"/>
            <a:r>
              <a:rPr lang="en-US" dirty="0"/>
              <a:t>Filter new data using watermark in source query</a:t>
            </a:r>
          </a:p>
          <a:p>
            <a:pPr lvl="1"/>
            <a:r>
              <a:rPr lang="en-US" dirty="0"/>
              <a:t>Update watermark in control table post-success</a:t>
            </a:r>
          </a:p>
          <a:p>
            <a:r>
              <a:rPr lang="en-IN" b="1" dirty="0"/>
              <a:t>Example</a:t>
            </a:r>
            <a:endParaRPr lang="en-IN" dirty="0"/>
          </a:p>
          <a:p>
            <a:pPr lvl="1"/>
            <a:r>
              <a:rPr lang="en-US" dirty="0"/>
              <a:t>SELECT * FROM orders WHERE </a:t>
            </a:r>
            <a:r>
              <a:rPr lang="en-US" dirty="0" err="1"/>
              <a:t>order_date</a:t>
            </a:r>
            <a:r>
              <a:rPr lang="en-US" dirty="0"/>
              <a:t> &gt; @lastWatermark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11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BBA2-583A-257A-2ADF-A68D266C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Orchestration Logging to Delta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F216-755E-CA5B-2610-B1E4B894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Goal</a:t>
            </a:r>
            <a:r>
              <a:rPr lang="en-IN" dirty="0"/>
              <a:t>: Maintain an auditable history of pipeline runs</a:t>
            </a:r>
          </a:p>
          <a:p>
            <a:r>
              <a:rPr lang="en-IN" b="1" dirty="0"/>
              <a:t>Approach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Web/Script activity to log metadata to Delta table</a:t>
            </a:r>
          </a:p>
          <a:p>
            <a:pPr lvl="1"/>
            <a:r>
              <a:rPr lang="en-IN" dirty="0"/>
              <a:t>Include: Pipeline, Activity, Status, Time, Error</a:t>
            </a:r>
          </a:p>
          <a:p>
            <a:r>
              <a:rPr lang="en-IN" b="1" dirty="0"/>
              <a:t>Schema</a:t>
            </a:r>
            <a:r>
              <a:rPr lang="en-IN" dirty="0"/>
              <a:t>: | Pipeline | Activity | Status | Timestamp | Details |</a:t>
            </a:r>
          </a:p>
          <a:p>
            <a:r>
              <a:rPr lang="en-IN" b="1" dirty="0"/>
              <a:t>Storage</a:t>
            </a:r>
            <a:r>
              <a:rPr lang="en-IN" dirty="0"/>
              <a:t>: Azure Data Lake → Delta Table (via Databricks or Synapse)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25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5951-E02F-F01C-1FE2-BD7DEAA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Restart Script Demo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A600-66B9-826F-FBF8-F76F09C8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Case: Automatically resume failed pipelines from last successful point</a:t>
            </a:r>
          </a:p>
          <a:p>
            <a:r>
              <a:rPr lang="en-US" dirty="0"/>
              <a:t>Script Flow:</a:t>
            </a:r>
          </a:p>
          <a:p>
            <a:pPr lvl="1"/>
            <a:r>
              <a:rPr lang="en-US" dirty="0"/>
              <a:t>Read control table: Get failed pipelines</a:t>
            </a:r>
          </a:p>
          <a:p>
            <a:pPr lvl="1"/>
            <a:r>
              <a:rPr lang="en-US" dirty="0"/>
              <a:t>Use ADF REST API or trigger scripts to re-run with parameters</a:t>
            </a:r>
          </a:p>
          <a:p>
            <a:pPr lvl="1"/>
            <a:r>
              <a:rPr lang="en-US" dirty="0"/>
              <a:t>Update logs post-execution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PowerShell / Azure CLI / REST API</a:t>
            </a:r>
          </a:p>
          <a:p>
            <a:pPr lvl="1"/>
            <a:r>
              <a:rPr lang="en-US" dirty="0"/>
              <a:t>Azure DevOps Integration (Optional)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6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6A4F-6CEC-3493-BFD3-9DF3863F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A05C-767C-7BA8-FDC6-FFE0AAC18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Control tables</a:t>
            </a:r>
            <a:r>
              <a:rPr lang="en-IN" dirty="0"/>
              <a:t> simplify dynamic pipeline orchestration</a:t>
            </a:r>
          </a:p>
          <a:p>
            <a:r>
              <a:rPr lang="en-IN" b="1" dirty="0"/>
              <a:t>Dynamic datasets</a:t>
            </a:r>
            <a:r>
              <a:rPr lang="en-IN" dirty="0"/>
              <a:t> reduce duplication</a:t>
            </a:r>
          </a:p>
          <a:p>
            <a:r>
              <a:rPr lang="en-IN" b="1" dirty="0"/>
              <a:t>Lookup + </a:t>
            </a:r>
            <a:r>
              <a:rPr lang="en-IN" b="1" dirty="0" err="1"/>
              <a:t>ForEach</a:t>
            </a:r>
            <a:r>
              <a:rPr lang="en-IN" dirty="0"/>
              <a:t> enable scalable iteration</a:t>
            </a:r>
          </a:p>
          <a:p>
            <a:r>
              <a:rPr lang="en-IN" b="1" dirty="0"/>
              <a:t>Watermarking</a:t>
            </a:r>
            <a:r>
              <a:rPr lang="en-IN" dirty="0"/>
              <a:t> ensures idempotency</a:t>
            </a:r>
          </a:p>
          <a:p>
            <a:r>
              <a:rPr lang="en-IN" b="1" dirty="0"/>
              <a:t>Delta logs</a:t>
            </a:r>
            <a:r>
              <a:rPr lang="en-IN" dirty="0"/>
              <a:t> provide full observability</a:t>
            </a:r>
          </a:p>
          <a:p>
            <a:r>
              <a:rPr lang="en-IN" b="1" dirty="0"/>
              <a:t>Restart scripts</a:t>
            </a:r>
            <a:r>
              <a:rPr lang="en-IN" dirty="0"/>
              <a:t> enhance resilience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96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377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Azure Data Factory Advanced Patterns</vt:lpstr>
      <vt:lpstr>Agenda </vt:lpstr>
      <vt:lpstr>Control Table Schema </vt:lpstr>
      <vt:lpstr>Dynamic Dataset Reference </vt:lpstr>
      <vt:lpstr>ForEach &amp; Lookup Patterns </vt:lpstr>
      <vt:lpstr>Watermark-Resume Pattern </vt:lpstr>
      <vt:lpstr>Orchestration Logging to Delta </vt:lpstr>
      <vt:lpstr>Restart Script Demo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1</cp:revision>
  <dcterms:created xsi:type="dcterms:W3CDTF">2025-08-02T12:57:32Z</dcterms:created>
  <dcterms:modified xsi:type="dcterms:W3CDTF">2025-08-02T13:04:59Z</dcterms:modified>
</cp:coreProperties>
</file>