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2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38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7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490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71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1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4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7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8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7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F4BB-BD9D-4340-9C8D-DF7FBB7AFF2F}" type="datetimeFigureOut">
              <a:rPr lang="en-IN" smtClean="0"/>
              <a:t>22/07/2025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6AEA68-5B23-4D79-AE53-D1937FF51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ECC8-D503-E3E8-EEA3-B3C6D81B4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ADB48-FC7E-46B4-06C4-B32F16CC2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2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9E97-255E-0D30-7D0A-C7721947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Vault to Business Vault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9C47-39CE-F014-24AA-840E5E94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90515"/>
          </a:xfrm>
        </p:spPr>
        <p:txBody>
          <a:bodyPr>
            <a:normAutofit/>
          </a:bodyPr>
          <a:lstStyle/>
          <a:p>
            <a:r>
              <a:rPr lang="en-IN" dirty="0"/>
              <a:t>Raw Vault:</a:t>
            </a:r>
          </a:p>
          <a:p>
            <a:pPr lvl="1"/>
            <a:r>
              <a:rPr lang="en-IN" dirty="0"/>
              <a:t>Raw data stored with minimal transformation</a:t>
            </a:r>
          </a:p>
          <a:p>
            <a:pPr lvl="1"/>
            <a:r>
              <a:rPr lang="en-IN" dirty="0"/>
              <a:t>Full history, audit columns</a:t>
            </a:r>
          </a:p>
          <a:p>
            <a:r>
              <a:rPr lang="en-IN" dirty="0"/>
              <a:t>Business Vault:</a:t>
            </a:r>
          </a:p>
          <a:p>
            <a:pPr lvl="1"/>
            <a:r>
              <a:rPr lang="en-IN" dirty="0"/>
              <a:t>Adds calculated fields, business rules, standardized codes</a:t>
            </a:r>
          </a:p>
          <a:p>
            <a:pPr lvl="1"/>
            <a:r>
              <a:rPr lang="en-IN" dirty="0"/>
              <a:t>Includes PIT, Bridge tables, and derived satellites</a:t>
            </a:r>
          </a:p>
          <a:p>
            <a:r>
              <a:rPr lang="en-IN" dirty="0"/>
              <a:t>Pipeline steps:</a:t>
            </a:r>
          </a:p>
          <a:p>
            <a:pPr lvl="1"/>
            <a:r>
              <a:rPr lang="en-IN" dirty="0"/>
              <a:t>Load Raw Vault from source systems</a:t>
            </a:r>
          </a:p>
          <a:p>
            <a:pPr lvl="1"/>
            <a:r>
              <a:rPr lang="en-IN" dirty="0"/>
              <a:t>Run automation macros for key generation &amp; consistency</a:t>
            </a:r>
          </a:p>
          <a:p>
            <a:pPr lvl="1"/>
            <a:r>
              <a:rPr lang="en-IN" dirty="0"/>
              <a:t>Apply business rules &amp; derivations in Business Vault</a:t>
            </a:r>
          </a:p>
          <a:p>
            <a:pPr lvl="1"/>
            <a:r>
              <a:rPr lang="en-IN" dirty="0"/>
              <a:t>Publish data to downstream marts or star schemas</a:t>
            </a:r>
          </a:p>
        </p:txBody>
      </p:sp>
    </p:spTree>
    <p:extLst>
      <p:ext uri="{BB962C8B-B14F-4D97-AF65-F5344CB8AC3E}">
        <p14:creationId xmlns:p14="http://schemas.microsoft.com/office/powerpoint/2010/main" val="381977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8D31-0C34-1796-E6A4-638D298A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Vault Automation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6C96-C1E3-67A9-C806-3B033F5D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automate repetitive ETL steps:</a:t>
            </a:r>
          </a:p>
          <a:p>
            <a:pPr lvl="1"/>
            <a:r>
              <a:rPr lang="en-US" dirty="0"/>
              <a:t>Hash key generation</a:t>
            </a:r>
          </a:p>
          <a:p>
            <a:pPr lvl="1"/>
            <a:r>
              <a:rPr lang="en-US" dirty="0"/>
              <a:t>Load auditing columns</a:t>
            </a:r>
          </a:p>
          <a:p>
            <a:pPr lvl="1"/>
            <a:r>
              <a:rPr lang="en-US" dirty="0"/>
              <a:t>Detecting changed records (hash diffs)</a:t>
            </a:r>
          </a:p>
          <a:p>
            <a:pPr lvl="1"/>
            <a:r>
              <a:rPr lang="en-US" dirty="0"/>
              <a:t>Generating PIT and Bridge tables</a:t>
            </a:r>
          </a:p>
          <a:p>
            <a:r>
              <a:rPr lang="en-US" dirty="0"/>
              <a:t>Benefits: Consistency, reduced development time, error reduction</a:t>
            </a:r>
          </a:p>
          <a:p>
            <a:r>
              <a:rPr lang="en-US" dirty="0"/>
              <a:t>Commonly implemented in SQL, Python, or ETL tools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06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3A8A-8258-3FEC-CAFE-7FF6339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Zero-Copy Star Publish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DF00-4BBB-33B2-8D75-56062C8F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Vault stores history &amp; raw data; star schemas optimize query performance</a:t>
            </a:r>
          </a:p>
          <a:p>
            <a:r>
              <a:rPr lang="en-IN" dirty="0"/>
              <a:t>Zero-copy star: creating star schemas that reference Data Vault data without physical duplication</a:t>
            </a:r>
          </a:p>
          <a:p>
            <a:r>
              <a:rPr lang="en-IN" dirty="0"/>
              <a:t>Uses views or virtual tables to create star schema on top of Vault layers</a:t>
            </a:r>
          </a:p>
          <a:p>
            <a:r>
              <a:rPr lang="en-IN" dirty="0"/>
              <a:t>Benefits: saves storage, real-time data, less ETL maintenance</a:t>
            </a:r>
          </a:p>
        </p:txBody>
      </p:sp>
    </p:spTree>
    <p:extLst>
      <p:ext uri="{BB962C8B-B14F-4D97-AF65-F5344CB8AC3E}">
        <p14:creationId xmlns:p14="http://schemas.microsoft.com/office/powerpoint/2010/main" val="428401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076A-0235-6D74-3340-17B8D2C2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Audit Columns – Importance &amp; Common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3998-761E-54D6-33FF-C5958D65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for traceability and data quality</a:t>
            </a:r>
          </a:p>
          <a:p>
            <a:r>
              <a:rPr lang="en-US" dirty="0"/>
              <a:t>Typical audit columns:</a:t>
            </a:r>
          </a:p>
          <a:p>
            <a:pPr lvl="1"/>
            <a:r>
              <a:rPr lang="en-US" dirty="0"/>
              <a:t>Load Date / Load Timestamp</a:t>
            </a:r>
          </a:p>
          <a:p>
            <a:pPr lvl="1"/>
            <a:r>
              <a:rPr lang="en-US" dirty="0"/>
              <a:t>Record Source</a:t>
            </a:r>
          </a:p>
          <a:p>
            <a:pPr lvl="1"/>
            <a:r>
              <a:rPr lang="en-US" dirty="0"/>
              <a:t>Load End Date (for satellite soft deletes)</a:t>
            </a:r>
          </a:p>
          <a:p>
            <a:pPr lvl="1"/>
            <a:r>
              <a:rPr lang="en-US" dirty="0"/>
              <a:t>Batch ID or Run ID</a:t>
            </a:r>
          </a:p>
          <a:p>
            <a:r>
              <a:rPr lang="en-US" dirty="0"/>
              <a:t>Used for lineage, troubleshooting, and historical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9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68C7-AA03-B4D1-6D5F-6984995B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2B96-9F1D-F53F-45B4-DBD51CF3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Vault components enforce separation of concerns and historical tracking</a:t>
            </a:r>
          </a:p>
          <a:p>
            <a:r>
              <a:rPr lang="en-IN" dirty="0"/>
              <a:t>Hash keys ensure consistent, unique identifiers across systems</a:t>
            </a:r>
          </a:p>
          <a:p>
            <a:r>
              <a:rPr lang="en-IN" dirty="0"/>
              <a:t>PIT and Bridge tables simplify querying complex historical relationships</a:t>
            </a:r>
          </a:p>
          <a:p>
            <a:r>
              <a:rPr lang="en-IN" dirty="0"/>
              <a:t>Automation macros accelerate development and maintain consistency</a:t>
            </a:r>
          </a:p>
          <a:p>
            <a:r>
              <a:rPr lang="en-IN" dirty="0"/>
              <a:t>Zero-copy star publishing bridges Vault with performance-optimized marts</a:t>
            </a:r>
          </a:p>
          <a:p>
            <a:r>
              <a:rPr lang="en-IN" dirty="0"/>
              <a:t>Audit columns provide data lineage and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07536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E94-C6D2-169E-A667-8F9E8CC1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AA7C-6701-4E50-EFA9-4AEED700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Vault 2.0 by Dan Linstedt</a:t>
            </a:r>
          </a:p>
          <a:p>
            <a:r>
              <a:rPr lang="en-IN" dirty="0"/>
              <a:t>The Data Vault Alliance website</a:t>
            </a:r>
          </a:p>
          <a:p>
            <a:r>
              <a:rPr lang="en-IN" dirty="0"/>
              <a:t>Hash Key Collision Testing tools </a:t>
            </a:r>
            <a:r>
              <a:rPr lang="en-IN"/>
              <a:t>and scripts</a:t>
            </a:r>
          </a:p>
          <a:p>
            <a:r>
              <a:rPr lang="en-IN"/>
              <a:t>Automation </a:t>
            </a:r>
            <a:r>
              <a:rPr lang="en-IN" dirty="0"/>
              <a:t>framework examples (SQL, Python, ETL)Articles on PIT and Bridge table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844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0EFC-2B8C-F76A-975B-C0FD0EEE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6938-793E-69A6-1054-3D991F7B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Data Vault 2.0 methodology</a:t>
            </a:r>
          </a:p>
          <a:p>
            <a:r>
              <a:rPr lang="en-US" dirty="0"/>
              <a:t>Importance of standardized modeling rules</a:t>
            </a:r>
          </a:p>
          <a:p>
            <a:r>
              <a:rPr lang="en-US" dirty="0"/>
              <a:t>Key components: Hubs, Links, Satellites</a:t>
            </a:r>
          </a:p>
          <a:p>
            <a:r>
              <a:rPr lang="en-US" dirty="0"/>
              <a:t>Enhancing data integrity and agility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3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2F32-AC49-CB3A-2B90-D968EFD3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Hub, Link, Satellite Rules –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BF5D-F78E-DDF0-837C-BA4D4998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Hub: Unique business keys and record source</a:t>
            </a:r>
          </a:p>
          <a:p>
            <a:r>
              <a:rPr lang="en-US" dirty="0"/>
              <a:t>Link: Relationships between hubs (associations)</a:t>
            </a:r>
          </a:p>
          <a:p>
            <a:r>
              <a:rPr lang="en-US" dirty="0"/>
              <a:t>Satellite: Descriptive attributes with timestamps</a:t>
            </a:r>
          </a:p>
          <a:p>
            <a:r>
              <a:rPr lang="en-US" dirty="0"/>
              <a:t>Importance of separation for scalability and auditability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79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8D33-6FD4-EA55-BE7B-5E5FDFB6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Hub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FF972-B197-AA61-5BAA-9D00988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unique business key(s)</a:t>
            </a:r>
          </a:p>
          <a:p>
            <a:r>
              <a:rPr lang="en-US" dirty="0"/>
              <a:t>No descriptive attributes</a:t>
            </a:r>
          </a:p>
          <a:p>
            <a:r>
              <a:rPr lang="en-US" dirty="0"/>
              <a:t>Surrogate key is a hash key of business key(s)</a:t>
            </a:r>
          </a:p>
          <a:p>
            <a:r>
              <a:rPr lang="en-US" dirty="0"/>
              <a:t>Load once per distinct business key per source</a:t>
            </a:r>
          </a:p>
          <a:p>
            <a:r>
              <a:rPr lang="en-US" dirty="0"/>
              <a:t>Contains load timestamp and record source</a:t>
            </a:r>
          </a:p>
          <a:p>
            <a:r>
              <a:rPr lang="en-US" dirty="0"/>
              <a:t>Audit columns included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7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F4C1-0B12-8759-93DF-588F1D20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EFBC-56F5-3AA2-7401-D4AF383F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many-to-many relationships between hubs</a:t>
            </a:r>
          </a:p>
          <a:p>
            <a:r>
              <a:rPr lang="en-US" dirty="0"/>
              <a:t>Business keys from connected hubs hashed into link key</a:t>
            </a:r>
          </a:p>
          <a:p>
            <a:r>
              <a:rPr lang="en-US" dirty="0"/>
              <a:t>No descriptive attributes except relationship-specific metadata</a:t>
            </a:r>
          </a:p>
          <a:p>
            <a:r>
              <a:rPr lang="en-US" dirty="0"/>
              <a:t>Contains load timestamp and record source</a:t>
            </a:r>
          </a:p>
          <a:p>
            <a:r>
              <a:rPr lang="en-US" dirty="0"/>
              <a:t>Supports historization through satellites attached to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07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1EEC-3787-1C47-5003-9B2FF6AD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Satellite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B0ECA-B85B-3D48-8C30-5F952D1E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time-variant descriptive data related to hubs or links</a:t>
            </a:r>
          </a:p>
          <a:p>
            <a:r>
              <a:rPr lang="en-US" dirty="0"/>
              <a:t>Contains load timestamp and record source</a:t>
            </a:r>
          </a:p>
          <a:p>
            <a:r>
              <a:rPr lang="en-US" dirty="0"/>
              <a:t>May have multiple satellites for different attribute groups or granularities</a:t>
            </a:r>
          </a:p>
          <a:p>
            <a:r>
              <a:rPr lang="en-US" dirty="0"/>
              <a:t>Track change history over time</a:t>
            </a:r>
          </a:p>
          <a:p>
            <a:r>
              <a:rPr lang="en-US" dirty="0"/>
              <a:t>Use hash diff keys to detect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78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7177-8E90-102B-CE8F-928CB907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 Keys &amp; Collision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FDD7-40C4-B376-4EB9-7977C65A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key: deterministic fixed-length surrogate key created from business key(s)</a:t>
            </a:r>
          </a:p>
          <a:p>
            <a:r>
              <a:rPr lang="en-US" dirty="0"/>
              <a:t>Common hashing algorithms: MD5, SHA-1, SHA-256</a:t>
            </a:r>
          </a:p>
          <a:p>
            <a:r>
              <a:rPr lang="en-US" dirty="0"/>
              <a:t>Collision risk exists but very low with proper key design</a:t>
            </a:r>
          </a:p>
          <a:p>
            <a:r>
              <a:rPr lang="en-US" dirty="0"/>
              <a:t>Collision Testing:</a:t>
            </a:r>
          </a:p>
          <a:p>
            <a:pPr lvl="1"/>
            <a:r>
              <a:rPr lang="en-US" dirty="0"/>
              <a:t>Use multiple datasets to ensure uniqueness</a:t>
            </a:r>
          </a:p>
          <a:p>
            <a:pPr lvl="1"/>
            <a:r>
              <a:rPr lang="en-US" dirty="0"/>
              <a:t>Tools/scripts to detect collisions during development</a:t>
            </a:r>
          </a:p>
          <a:p>
            <a:r>
              <a:rPr lang="en-US" dirty="0"/>
              <a:t>Benefits: Simplified joins, consistent keys across 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3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CE86-DDBA-143F-E281-CD5D8916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PIT (Point-In-Time)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F23B-454A-C88C-A344-3C5D9341A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complex joins by providing "snapshot" of satellite data at a point in time</a:t>
            </a:r>
          </a:p>
          <a:p>
            <a:r>
              <a:rPr lang="en-US" dirty="0"/>
              <a:t>Pre-joins satellites for a given business key or link key and timestamp</a:t>
            </a:r>
          </a:p>
          <a:p>
            <a:r>
              <a:rPr lang="en-US" dirty="0"/>
              <a:t>Improves query performance for historical data lookups</a:t>
            </a:r>
          </a:p>
          <a:p>
            <a:r>
              <a:rPr lang="en-US" dirty="0"/>
              <a:t>Usually maintained as views or physical tables updated via ETL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14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37A9-9315-B0AB-ADD8-9DA32598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Bridge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9597-F3B2-D227-C41A-A015E56D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Resolve many-to-many relationships that require aggregated or filtered context</a:t>
            </a:r>
          </a:p>
          <a:p>
            <a:r>
              <a:rPr lang="en-US" dirty="0"/>
              <a:t>Used for multi-valued attributes or to reduce join complexity</a:t>
            </a:r>
          </a:p>
          <a:p>
            <a:r>
              <a:rPr lang="en-US" dirty="0"/>
              <a:t>Can be built on top of Links or Hubs</a:t>
            </a:r>
          </a:p>
          <a:p>
            <a:r>
              <a:rPr lang="en-US" dirty="0"/>
              <a:t>Supports drill-across queries in business vault or data marts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826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648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Data Vault</vt:lpstr>
      <vt:lpstr>Introduction</vt:lpstr>
      <vt:lpstr>Hub, Link, Satellite Rules – Overview</vt:lpstr>
      <vt:lpstr>Hub Rules</vt:lpstr>
      <vt:lpstr>Link Rules</vt:lpstr>
      <vt:lpstr>Satellite Rules</vt:lpstr>
      <vt:lpstr>Hash Keys &amp; Collision Test</vt:lpstr>
      <vt:lpstr>PIT (Point-In-Time) Tables</vt:lpstr>
      <vt:lpstr>Bridge Tables</vt:lpstr>
      <vt:lpstr>Raw Vault to Business Vault Pipeline</vt:lpstr>
      <vt:lpstr>Data Vault Automation Macros</vt:lpstr>
      <vt:lpstr>Zero-Copy Star Publish</vt:lpstr>
      <vt:lpstr>Audit Columns – Importance &amp; Common Fields</vt:lpstr>
      <vt:lpstr>Summary</vt:lpstr>
      <vt:lpstr>References &amp;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12</cp:revision>
  <dcterms:created xsi:type="dcterms:W3CDTF">2025-07-21T23:16:03Z</dcterms:created>
  <dcterms:modified xsi:type="dcterms:W3CDTF">2025-07-21T23:27:40Z</dcterms:modified>
</cp:coreProperties>
</file>