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4E924-2298-437A-9092-22B22B144B26}" type="datetimeFigureOut">
              <a:rPr lang="en-IN" smtClean="0"/>
              <a:t>28/07/2025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56A6-3EA6-47F9-9D14-ADE4800220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461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4E924-2298-437A-9092-22B22B144B26}" type="datetimeFigureOut">
              <a:rPr lang="en-IN" smtClean="0"/>
              <a:t>28/07/2025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56A6-3EA6-47F9-9D14-ADE4800220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155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4E924-2298-437A-9092-22B22B144B26}" type="datetimeFigureOut">
              <a:rPr lang="en-IN" smtClean="0"/>
              <a:t>28/07/2025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56A6-3EA6-47F9-9D14-ADE48002201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5029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4E924-2298-437A-9092-22B22B144B26}" type="datetimeFigureOut">
              <a:rPr lang="en-IN" smtClean="0"/>
              <a:t>28/07/2025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56A6-3EA6-47F9-9D14-ADE4800220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681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4E924-2298-437A-9092-22B22B144B26}" type="datetimeFigureOut">
              <a:rPr lang="en-IN" smtClean="0"/>
              <a:t>28/07/2025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56A6-3EA6-47F9-9D14-ADE48002201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631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4E924-2298-437A-9092-22B22B144B26}" type="datetimeFigureOut">
              <a:rPr lang="en-IN" smtClean="0"/>
              <a:t>28/07/2025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56A6-3EA6-47F9-9D14-ADE4800220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885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4E924-2298-437A-9092-22B22B144B26}" type="datetimeFigureOut">
              <a:rPr lang="en-IN" smtClean="0"/>
              <a:t>28/07/2025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56A6-3EA6-47F9-9D14-ADE4800220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625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4E924-2298-437A-9092-22B22B144B26}" type="datetimeFigureOut">
              <a:rPr lang="en-IN" smtClean="0"/>
              <a:t>28/07/2025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56A6-3EA6-47F9-9D14-ADE4800220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041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4E924-2298-437A-9092-22B22B144B26}" type="datetimeFigureOut">
              <a:rPr lang="en-IN" smtClean="0"/>
              <a:t>28/07/2025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56A6-3EA6-47F9-9D14-ADE4800220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02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4E924-2298-437A-9092-22B22B144B26}" type="datetimeFigureOut">
              <a:rPr lang="en-IN" smtClean="0"/>
              <a:t>28/07/2025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56A6-3EA6-47F9-9D14-ADE4800220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356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4E924-2298-437A-9092-22B22B144B26}" type="datetimeFigureOut">
              <a:rPr lang="en-IN" smtClean="0"/>
              <a:t>28/07/2025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56A6-3EA6-47F9-9D14-ADE4800220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51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4E924-2298-437A-9092-22B22B144B26}" type="datetimeFigureOut">
              <a:rPr lang="en-IN" smtClean="0"/>
              <a:t>28/07/2025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56A6-3EA6-47F9-9D14-ADE4800220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23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4E924-2298-437A-9092-22B22B144B26}" type="datetimeFigureOut">
              <a:rPr lang="en-IN" smtClean="0"/>
              <a:t>28/07/2025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56A6-3EA6-47F9-9D14-ADE4800220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812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4E924-2298-437A-9092-22B22B144B26}" type="datetimeFigureOut">
              <a:rPr lang="en-IN" smtClean="0"/>
              <a:t>28/07/2025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56A6-3EA6-47F9-9D14-ADE4800220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78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4E924-2298-437A-9092-22B22B144B26}" type="datetimeFigureOut">
              <a:rPr lang="en-IN" smtClean="0"/>
              <a:t>28/07/2025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56A6-3EA6-47F9-9D14-ADE4800220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690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4E924-2298-437A-9092-22B22B144B26}" type="datetimeFigureOut">
              <a:rPr lang="en-IN" smtClean="0"/>
              <a:t>28/07/2025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56A6-3EA6-47F9-9D14-ADE4800220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82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4E924-2298-437A-9092-22B22B144B26}" type="datetimeFigureOut">
              <a:rPr lang="en-IN" smtClean="0"/>
              <a:t>28/07/2025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D9656A6-3EA6-47F9-9D14-ADE4800220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696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40E01-73D4-0399-32C2-E33B2F37F1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Concepts in Delta Live Tables (DLT)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7D707C-2E2C-DD8A-5192-D3272D467C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Vikash Verma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3730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BAB81-2316-FC93-979B-1EFCE93B4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DLT YAML Anatomy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7884-96CF-39D5-7706-94431BEAA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9835"/>
            <a:ext cx="8596668" cy="4381527"/>
          </a:xfrm>
        </p:spPr>
        <p:txBody>
          <a:bodyPr/>
          <a:lstStyle/>
          <a:p>
            <a:r>
              <a:rPr lang="en-IN" dirty="0"/>
              <a:t>DLT pipelines can be declared using YAML in a declarative format.</a:t>
            </a:r>
          </a:p>
          <a:p>
            <a:r>
              <a:rPr lang="en-IN" dirty="0"/>
              <a:t>Key sections:</a:t>
            </a:r>
          </a:p>
          <a:p>
            <a:pPr lvl="1"/>
            <a:r>
              <a:rPr lang="en-IN" dirty="0"/>
              <a:t>name: Name of the pipeline</a:t>
            </a:r>
          </a:p>
          <a:p>
            <a:pPr lvl="1"/>
            <a:r>
              <a:rPr lang="en-IN" dirty="0"/>
              <a:t>clusters: Cluster configuration</a:t>
            </a:r>
          </a:p>
          <a:p>
            <a:pPr lvl="1"/>
            <a:r>
              <a:rPr lang="en-IN" dirty="0"/>
              <a:t>libraries: Notebooks/scripts used</a:t>
            </a:r>
          </a:p>
          <a:p>
            <a:pPr lvl="1"/>
            <a:r>
              <a:rPr lang="en-IN" dirty="0"/>
              <a:t>configuration: Parameter values</a:t>
            </a:r>
          </a:p>
          <a:p>
            <a:pPr lvl="1"/>
            <a:r>
              <a:rPr lang="en-IN" dirty="0"/>
              <a:t>pipelines: Table definitions and dependencies</a:t>
            </a:r>
          </a:p>
          <a:p>
            <a:r>
              <a:rPr lang="en-IN" dirty="0"/>
              <a:t>Supports SQL and Python-based transformations.</a:t>
            </a:r>
          </a:p>
          <a:p>
            <a:r>
              <a:rPr lang="en-IN" dirty="0"/>
              <a:t>Enables reproducible, version-controlled pipeline deployments.</a:t>
            </a:r>
          </a:p>
        </p:txBody>
      </p:sp>
    </p:spTree>
    <p:extLst>
      <p:ext uri="{BB962C8B-B14F-4D97-AF65-F5344CB8AC3E}">
        <p14:creationId xmlns:p14="http://schemas.microsoft.com/office/powerpoint/2010/main" val="3095293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592DF-5DCF-45E9-3580-40940C08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Auto Loader in DLT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AFCBB-ED69-B455-FCFF-EA4062ADA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Auto Loader uses </a:t>
            </a:r>
            <a:r>
              <a:rPr lang="en-IN" dirty="0" err="1"/>
              <a:t>cloud_files</a:t>
            </a:r>
            <a:r>
              <a:rPr lang="en-IN" dirty="0"/>
              <a:t>() to incrementally load new files.</a:t>
            </a:r>
          </a:p>
          <a:p>
            <a:r>
              <a:rPr lang="en-IN" dirty="0"/>
              <a:t>Supports:</a:t>
            </a:r>
          </a:p>
          <a:p>
            <a:pPr lvl="1"/>
            <a:r>
              <a:rPr lang="en-IN" dirty="0"/>
              <a:t>Schema inference and evolution.</a:t>
            </a:r>
          </a:p>
          <a:p>
            <a:pPr lvl="1"/>
            <a:r>
              <a:rPr lang="en-IN" dirty="0"/>
              <a:t>File discovery from S3, ADLS, GCS.</a:t>
            </a:r>
          </a:p>
          <a:p>
            <a:pPr lvl="1"/>
            <a:r>
              <a:rPr lang="en-IN" dirty="0"/>
              <a:t>High scalability using file notification or directory listing mode.</a:t>
            </a:r>
          </a:p>
          <a:p>
            <a:r>
              <a:rPr lang="en-IN" dirty="0"/>
              <a:t>Auto Loader integrates directly into DLT pipelines via Python/SQL</a:t>
            </a:r>
          </a:p>
        </p:txBody>
      </p:sp>
    </p:spTree>
    <p:extLst>
      <p:ext uri="{BB962C8B-B14F-4D97-AF65-F5344CB8AC3E}">
        <p14:creationId xmlns:p14="http://schemas.microsoft.com/office/powerpoint/2010/main" val="2942174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0AB0B-4092-6EBA-1B6E-281C278F5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 Rules in DLT (Fail / Drop / Quarantine)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8A1F7-C5FA-923D-F3FB-BE01C2DC1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EXPECT rules help enforce data quality during ingestion:</a:t>
            </a:r>
          </a:p>
          <a:p>
            <a:pPr lvl="1"/>
            <a:r>
              <a:rPr lang="en-US" dirty="0"/>
              <a:t>expect(condition).fail(): Pipeline fails if rule is violated.</a:t>
            </a:r>
          </a:p>
          <a:p>
            <a:pPr lvl="1"/>
            <a:r>
              <a:rPr lang="en-US" dirty="0"/>
              <a:t>expect(condition).drop(): Invalid rows are silently dropped.</a:t>
            </a:r>
          </a:p>
          <a:p>
            <a:pPr lvl="1"/>
            <a:r>
              <a:rPr lang="en-US" dirty="0"/>
              <a:t>expect(condition).quarantine(): Bad rows are diverted to a quarantine table.</a:t>
            </a:r>
          </a:p>
          <a:p>
            <a:r>
              <a:rPr lang="en-US" dirty="0"/>
              <a:t>Can be used for null checks, pattern matching, data range enforcement, etc.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EXPECT </a:t>
            </a:r>
            <a:r>
              <a:rPr lang="en-US" dirty="0" err="1"/>
              <a:t>colA</a:t>
            </a:r>
            <a:r>
              <a:rPr lang="en-US" dirty="0"/>
              <a:t> IS NOT NULL ON VIOLATION DROP ROW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5953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7F922-AC01-2E2A-3025-85BAB6BF6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CDC Ingest Pattern in DLT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1ED9D-4131-7B93-DBB5-3AF153778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Change Data Capture is supported using APPLY CHANGES syntax.</a:t>
            </a:r>
          </a:p>
          <a:p>
            <a:r>
              <a:rPr lang="en-IN" dirty="0"/>
              <a:t>Enables UPSERT logic using keys and sequence columns.</a:t>
            </a:r>
          </a:p>
          <a:p>
            <a:r>
              <a:rPr lang="en-IN" dirty="0"/>
              <a:t>Ideal for ingesting updates/deletes from RDBMS sources (via Auto Loader or streaming).</a:t>
            </a:r>
          </a:p>
          <a:p>
            <a:r>
              <a:rPr lang="en-IN" dirty="0"/>
              <a:t>Example usage:</a:t>
            </a:r>
          </a:p>
          <a:p>
            <a:r>
              <a:rPr lang="en-US" dirty="0"/>
              <a:t>APPLY CHANGES INTO </a:t>
            </a:r>
            <a:r>
              <a:rPr lang="en-US" dirty="0" err="1"/>
              <a:t>target_table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source_table</a:t>
            </a:r>
            <a:endParaRPr lang="en-US" dirty="0"/>
          </a:p>
          <a:p>
            <a:r>
              <a:rPr lang="en-US" dirty="0"/>
              <a:t>KEYS (id)</a:t>
            </a:r>
          </a:p>
          <a:p>
            <a:r>
              <a:rPr lang="en-US" dirty="0"/>
              <a:t>SEQUENCE BY </a:t>
            </a:r>
            <a:r>
              <a:rPr lang="en-US" dirty="0" err="1"/>
              <a:t>updated_at</a:t>
            </a:r>
            <a:endParaRPr lang="en-US" dirty="0"/>
          </a:p>
          <a:p>
            <a:r>
              <a:rPr lang="en-US" dirty="0"/>
              <a:t>COLUMNS * EXCEPT (op)</a:t>
            </a:r>
          </a:p>
          <a:p>
            <a:r>
              <a:rPr lang="en-US" dirty="0"/>
              <a:t>STORED AS SCD TYPE 1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3191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00F27-EA48-7582-678A-2FC5C2D42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Pipeline Monitoring &amp; Event Hooks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E64E9-FF3B-8EB9-E05F-5D30548E9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Built-in UI for monitoring DLT pipeline health and metrics.</a:t>
            </a:r>
          </a:p>
          <a:p>
            <a:r>
              <a:rPr lang="en-IN" dirty="0"/>
              <a:t>Event states include: STARTED, COMPLETED, FAILED, etc.</a:t>
            </a:r>
          </a:p>
          <a:p>
            <a:r>
              <a:rPr lang="en-IN" dirty="0"/>
              <a:t>Event log available as Delta table (</a:t>
            </a:r>
            <a:r>
              <a:rPr lang="en-IN" dirty="0" err="1"/>
              <a:t>dlt</a:t>
            </a:r>
            <a:r>
              <a:rPr lang="en-IN" dirty="0"/>
              <a:t> schema).</a:t>
            </a:r>
          </a:p>
          <a:p>
            <a:r>
              <a:rPr lang="en-IN" dirty="0"/>
              <a:t>Hooks can run custom notebooks/scripts on events:</a:t>
            </a:r>
          </a:p>
          <a:p>
            <a:pPr lvl="1"/>
            <a:r>
              <a:rPr lang="en-IN" dirty="0"/>
              <a:t>Example: Slack alert on failure.</a:t>
            </a:r>
          </a:p>
          <a:p>
            <a:r>
              <a:rPr lang="en-IN" dirty="0"/>
              <a:t>Great for automation, auditing, and alerting.</a:t>
            </a:r>
          </a:p>
        </p:txBody>
      </p:sp>
    </p:spTree>
    <p:extLst>
      <p:ext uri="{BB962C8B-B14F-4D97-AF65-F5344CB8AC3E}">
        <p14:creationId xmlns:p14="http://schemas.microsoft.com/office/powerpoint/2010/main" val="1648265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5F688-2C9F-DE15-A8AA-C2483ECD3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Schema Evolution in DLT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991FC-9837-39E2-E500-3161BDD4D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DLT supports automatic schema evolution:</a:t>
            </a:r>
          </a:p>
          <a:p>
            <a:pPr lvl="1"/>
            <a:r>
              <a:rPr lang="en-IN" dirty="0" err="1"/>
              <a:t>mergeSchema</a:t>
            </a:r>
            <a:r>
              <a:rPr lang="en-IN" dirty="0"/>
              <a:t> = true or </a:t>
            </a:r>
            <a:r>
              <a:rPr lang="en-IN" dirty="0" err="1"/>
              <a:t>cloud_files</a:t>
            </a:r>
            <a:r>
              <a:rPr lang="en-IN" dirty="0"/>
              <a:t>(..., </a:t>
            </a:r>
            <a:r>
              <a:rPr lang="en-IN" dirty="0" err="1"/>
              <a:t>schemaEvolutionMode</a:t>
            </a:r>
            <a:r>
              <a:rPr lang="en-IN" dirty="0"/>
              <a:t> = "rescue")</a:t>
            </a:r>
          </a:p>
          <a:p>
            <a:r>
              <a:rPr lang="en-IN" dirty="0"/>
              <a:t>Column additions automatically handled.</a:t>
            </a:r>
          </a:p>
          <a:p>
            <a:r>
              <a:rPr lang="en-IN" dirty="0"/>
              <a:t>Column type changes must be reviewed manually.</a:t>
            </a:r>
          </a:p>
          <a:p>
            <a:r>
              <a:rPr lang="en-IN" dirty="0"/>
              <a:t>Tracked via event log and schema snapshots.</a:t>
            </a:r>
          </a:p>
          <a:p>
            <a:r>
              <a:rPr lang="en-IN" dirty="0"/>
              <a:t>Quarantining incompatible rows is possible using EXPECT.</a:t>
            </a:r>
          </a:p>
        </p:txBody>
      </p:sp>
    </p:spTree>
    <p:extLst>
      <p:ext uri="{BB962C8B-B14F-4D97-AF65-F5344CB8AC3E}">
        <p14:creationId xmlns:p14="http://schemas.microsoft.com/office/powerpoint/2010/main" val="3817632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605E5-EA37-5537-AED8-7B4A6914E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Promotion Across Environments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99E88-6F73-D5EB-584B-FAE6ACF57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Promote DLT pipelines from Dev → QA → Prod using CI/CD practices.</a:t>
            </a:r>
          </a:p>
          <a:p>
            <a:r>
              <a:rPr lang="en-IN" dirty="0"/>
              <a:t>Use YAML and parameterization to adjust configurations per environment:</a:t>
            </a:r>
          </a:p>
          <a:p>
            <a:pPr lvl="1"/>
            <a:r>
              <a:rPr lang="en-IN" dirty="0"/>
              <a:t>Cluster size, target DB, paths, etc.</a:t>
            </a:r>
          </a:p>
          <a:p>
            <a:r>
              <a:rPr lang="en-IN" dirty="0"/>
              <a:t>Git integration ensures version control and auditability.</a:t>
            </a:r>
          </a:p>
          <a:p>
            <a:r>
              <a:rPr lang="en-IN" dirty="0"/>
              <a:t>Tools:</a:t>
            </a:r>
          </a:p>
          <a:p>
            <a:pPr lvl="1"/>
            <a:r>
              <a:rPr lang="en-IN" dirty="0"/>
              <a:t>Databricks CLI</a:t>
            </a:r>
          </a:p>
          <a:p>
            <a:pPr lvl="1"/>
            <a:r>
              <a:rPr lang="en-IN" dirty="0" err="1"/>
              <a:t>dbx</a:t>
            </a:r>
            <a:r>
              <a:rPr lang="en-IN" dirty="0"/>
              <a:t> for multi-env deployments</a:t>
            </a:r>
          </a:p>
          <a:p>
            <a:pPr lvl="1"/>
            <a:r>
              <a:rPr lang="en-IN" dirty="0"/>
              <a:t>REST API automation for triggering jobs</a:t>
            </a:r>
          </a:p>
        </p:txBody>
      </p:sp>
    </p:spTree>
    <p:extLst>
      <p:ext uri="{BB962C8B-B14F-4D97-AF65-F5344CB8AC3E}">
        <p14:creationId xmlns:p14="http://schemas.microsoft.com/office/powerpoint/2010/main" val="707467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</TotalTime>
  <Words>458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Advanced Concepts in Delta Live Tables (DLT)</vt:lpstr>
      <vt:lpstr>DLT YAML Anatomy</vt:lpstr>
      <vt:lpstr>Auto Loader in DLT</vt:lpstr>
      <vt:lpstr>EXPECT Rules in DLT (Fail / Drop / Quarantine)</vt:lpstr>
      <vt:lpstr>CDC Ingest Pattern in DLT</vt:lpstr>
      <vt:lpstr>Pipeline Monitoring &amp; Event Hooks</vt:lpstr>
      <vt:lpstr>Schema Evolution in DLT</vt:lpstr>
      <vt:lpstr>Promotion Across Environments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Vikash Verma</dc:creator>
  <cp:lastModifiedBy>Vikash Verma</cp:lastModifiedBy>
  <cp:revision>11</cp:revision>
  <dcterms:created xsi:type="dcterms:W3CDTF">2025-07-27T18:58:36Z</dcterms:created>
  <dcterms:modified xsi:type="dcterms:W3CDTF">2025-07-27T19:07:24Z</dcterms:modified>
</cp:coreProperties>
</file>