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257" r:id="rId3"/>
    <p:sldId id="267" r:id="rId4"/>
    <p:sldId id="258" r:id="rId5"/>
    <p:sldId id="266" r:id="rId6"/>
    <p:sldId id="259" r:id="rId7"/>
    <p:sldId id="269" r:id="rId8"/>
    <p:sldId id="270" r:id="rId9"/>
    <p:sldId id="271" r:id="rId10"/>
    <p:sldId id="272" r:id="rId11"/>
    <p:sldId id="273" r:id="rId12"/>
    <p:sldId id="274" r:id="rId13"/>
    <p:sldId id="275" r:id="rId14"/>
    <p:sldId id="260" r:id="rId15"/>
    <p:sldId id="268" r:id="rId16"/>
    <p:sldId id="261" r:id="rId17"/>
    <p:sldId id="262" r:id="rId18"/>
    <p:sldId id="263" r:id="rId19"/>
    <p:sldId id="264" r:id="rId20"/>
    <p:sldId id="265"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0" d="100"/>
          <a:sy n="70" d="100"/>
        </p:scale>
        <p:origin x="1180"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BCAD085-E8A6-8845-BD4E-CB4CCA059FC4}"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069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9353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109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3027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80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88505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7600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18036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23094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7680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2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BCAD085-E8A6-8845-BD4E-CB4CCA059FC4}" type="datetimeFigureOut">
              <a:rPr lang="en-US" smtClean="0"/>
              <a:t>9/8/2025</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FF6DA9-008F-8B48-92A6-B652298478BF}"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59081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t>Introduction to Data Engineering &amp; Azure Fundamentals</a:t>
            </a:r>
          </a:p>
        </p:txBody>
      </p:sp>
      <p:sp>
        <p:nvSpPr>
          <p:cNvPr id="3" name="Subtitle 2"/>
          <p:cNvSpPr>
            <a:spLocks noGrp="1"/>
          </p:cNvSpPr>
          <p:nvPr>
            <p:ph type="subTitle" idx="1"/>
          </p:nvPr>
        </p:nvSpPr>
        <p:spPr/>
        <p:txBody>
          <a:bodyPr/>
          <a:lstStyle/>
          <a:p>
            <a:r>
              <a:rPr lang="en-US" dirty="0"/>
              <a:t>Vikash Verma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2A848-9082-730B-7762-B7B752A3BEE3}"/>
              </a:ext>
            </a:extLst>
          </p:cNvPr>
          <p:cNvSpPr>
            <a:spLocks noGrp="1"/>
          </p:cNvSpPr>
          <p:nvPr>
            <p:ph type="title"/>
          </p:nvPr>
        </p:nvSpPr>
        <p:spPr/>
        <p:txBody>
          <a:bodyPr/>
          <a:lstStyle/>
          <a:p>
            <a:r>
              <a:rPr lang="en-IN" b="1" dirty="0"/>
              <a:t>Data pipelines</a:t>
            </a:r>
            <a:br>
              <a:rPr lang="en-IN" b="1" dirty="0"/>
            </a:br>
            <a:endParaRPr lang="en-IN" dirty="0"/>
          </a:p>
        </p:txBody>
      </p:sp>
      <p:sp>
        <p:nvSpPr>
          <p:cNvPr id="3" name="Content Placeholder 2">
            <a:extLst>
              <a:ext uri="{FF2B5EF4-FFF2-40B4-BE49-F238E27FC236}">
                <a16:creationId xmlns:a16="http://schemas.microsoft.com/office/drawing/2014/main" id="{3F0A7662-E4F2-F144-D5F6-920A848EA9B1}"/>
              </a:ext>
            </a:extLst>
          </p:cNvPr>
          <p:cNvSpPr>
            <a:spLocks noGrp="1"/>
          </p:cNvSpPr>
          <p:nvPr>
            <p:ph idx="1"/>
          </p:nvPr>
        </p:nvSpPr>
        <p:spPr/>
        <p:txBody>
          <a:bodyPr/>
          <a:lstStyle/>
          <a:p>
            <a:r>
              <a:rPr lang="en-US" dirty="0"/>
              <a:t>Data pipelines are used to orchestrate activities that transfer and transform data. Pipelines are the primary way in which data engineers implement repeatable extract, transform, and load (ETL) solutions that can be triggered based on a schedule or in response to events.</a:t>
            </a:r>
            <a:endParaRPr lang="en-IN" dirty="0"/>
          </a:p>
        </p:txBody>
      </p:sp>
      <p:pic>
        <p:nvPicPr>
          <p:cNvPr id="7" name="Picture 6">
            <a:extLst>
              <a:ext uri="{FF2B5EF4-FFF2-40B4-BE49-F238E27FC236}">
                <a16:creationId xmlns:a16="http://schemas.microsoft.com/office/drawing/2014/main" id="{08BB86F9-F121-FBED-D036-10E4683D1B7C}"/>
              </a:ext>
            </a:extLst>
          </p:cNvPr>
          <p:cNvPicPr>
            <a:picLocks noChangeAspect="1"/>
          </p:cNvPicPr>
          <p:nvPr/>
        </p:nvPicPr>
        <p:blipFill>
          <a:blip r:embed="rId2"/>
          <a:stretch>
            <a:fillRect/>
          </a:stretch>
        </p:blipFill>
        <p:spPr>
          <a:xfrm>
            <a:off x="4572000" y="953468"/>
            <a:ext cx="831281" cy="232759"/>
          </a:xfrm>
          <a:prstGeom prst="rect">
            <a:avLst/>
          </a:prstGeom>
        </p:spPr>
      </p:pic>
    </p:spTree>
    <p:extLst>
      <p:ext uri="{BB962C8B-B14F-4D97-AF65-F5344CB8AC3E}">
        <p14:creationId xmlns:p14="http://schemas.microsoft.com/office/powerpoint/2010/main" val="190093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D53B4-0558-02FC-2823-B0E38E5A56BD}"/>
              </a:ext>
            </a:extLst>
          </p:cNvPr>
          <p:cNvSpPr>
            <a:spLocks noGrp="1"/>
          </p:cNvSpPr>
          <p:nvPr>
            <p:ph type="title"/>
          </p:nvPr>
        </p:nvSpPr>
        <p:spPr/>
        <p:txBody>
          <a:bodyPr/>
          <a:lstStyle/>
          <a:p>
            <a:r>
              <a:rPr lang="en-IN" b="1" dirty="0"/>
              <a:t>Data lakes </a:t>
            </a:r>
            <a:br>
              <a:rPr lang="en-IN" b="1" dirty="0"/>
            </a:br>
            <a:endParaRPr lang="en-IN" dirty="0"/>
          </a:p>
        </p:txBody>
      </p:sp>
      <p:sp>
        <p:nvSpPr>
          <p:cNvPr id="3" name="Content Placeholder 2">
            <a:extLst>
              <a:ext uri="{FF2B5EF4-FFF2-40B4-BE49-F238E27FC236}">
                <a16:creationId xmlns:a16="http://schemas.microsoft.com/office/drawing/2014/main" id="{E4F47394-54CB-C621-F555-01CDA8BC49A1}"/>
              </a:ext>
            </a:extLst>
          </p:cNvPr>
          <p:cNvSpPr>
            <a:spLocks noGrp="1"/>
          </p:cNvSpPr>
          <p:nvPr>
            <p:ph idx="1"/>
          </p:nvPr>
        </p:nvSpPr>
        <p:spPr/>
        <p:txBody>
          <a:bodyPr/>
          <a:lstStyle/>
          <a:p>
            <a:r>
              <a:rPr lang="en-US" dirty="0"/>
              <a:t>A data lake is a storage repository that holds large amounts of data in native, raw formats. Data lake stores are optimized for scaling to massive volumes (terabytes or petabytes) of data. The data typically comes from multiple heterogeneous sources, and may be structured, semi-structured, or unstructured.</a:t>
            </a:r>
          </a:p>
          <a:p>
            <a:r>
              <a:rPr lang="en-US" dirty="0"/>
              <a:t>The idea with a data lake is to store everything in its original, untransformed state. This approach differs from a traditional data warehouse, which transforms and processes the data at the time of ingestion.</a:t>
            </a:r>
          </a:p>
          <a:p>
            <a:endParaRPr lang="en-IN" dirty="0"/>
          </a:p>
        </p:txBody>
      </p:sp>
      <p:pic>
        <p:nvPicPr>
          <p:cNvPr id="7" name="Picture 6">
            <a:extLst>
              <a:ext uri="{FF2B5EF4-FFF2-40B4-BE49-F238E27FC236}">
                <a16:creationId xmlns:a16="http://schemas.microsoft.com/office/drawing/2014/main" id="{C94A281D-652A-4C30-E215-AE6A1BB32070}"/>
              </a:ext>
            </a:extLst>
          </p:cNvPr>
          <p:cNvPicPr>
            <a:picLocks noChangeAspect="1"/>
          </p:cNvPicPr>
          <p:nvPr/>
        </p:nvPicPr>
        <p:blipFill>
          <a:blip r:embed="rId2"/>
          <a:stretch>
            <a:fillRect/>
          </a:stretch>
        </p:blipFill>
        <p:spPr>
          <a:xfrm>
            <a:off x="3863754" y="852884"/>
            <a:ext cx="708246" cy="415640"/>
          </a:xfrm>
          <a:prstGeom prst="rect">
            <a:avLst/>
          </a:prstGeom>
        </p:spPr>
      </p:pic>
    </p:spTree>
    <p:extLst>
      <p:ext uri="{BB962C8B-B14F-4D97-AF65-F5344CB8AC3E}">
        <p14:creationId xmlns:p14="http://schemas.microsoft.com/office/powerpoint/2010/main" val="2617910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52878-EE0F-9864-A140-03E5CDB1FA5B}"/>
              </a:ext>
            </a:extLst>
          </p:cNvPr>
          <p:cNvSpPr>
            <a:spLocks noGrp="1"/>
          </p:cNvSpPr>
          <p:nvPr>
            <p:ph type="title"/>
          </p:nvPr>
        </p:nvSpPr>
        <p:spPr/>
        <p:txBody>
          <a:bodyPr/>
          <a:lstStyle/>
          <a:p>
            <a:r>
              <a:rPr lang="en-IN" b="1" dirty="0"/>
              <a:t>Data warehouses</a:t>
            </a:r>
            <a:br>
              <a:rPr lang="en-IN" b="1" dirty="0"/>
            </a:br>
            <a:endParaRPr lang="en-IN" dirty="0"/>
          </a:p>
        </p:txBody>
      </p:sp>
      <p:sp>
        <p:nvSpPr>
          <p:cNvPr id="3" name="Content Placeholder 2">
            <a:extLst>
              <a:ext uri="{FF2B5EF4-FFF2-40B4-BE49-F238E27FC236}">
                <a16:creationId xmlns:a16="http://schemas.microsoft.com/office/drawing/2014/main" id="{016D0DFD-807E-4E76-F3A8-68802942E726}"/>
              </a:ext>
            </a:extLst>
          </p:cNvPr>
          <p:cNvSpPr>
            <a:spLocks noGrp="1"/>
          </p:cNvSpPr>
          <p:nvPr>
            <p:ph idx="1"/>
          </p:nvPr>
        </p:nvSpPr>
        <p:spPr/>
        <p:txBody>
          <a:bodyPr/>
          <a:lstStyle/>
          <a:p>
            <a:r>
              <a:rPr lang="en-US" dirty="0"/>
              <a:t>A data warehouse is a centralized repository of integrated data from one or more disparate sources. Data warehouses store current and historical data in relational tables that are organized into a schema that optimizes performance for analytical queries.</a:t>
            </a:r>
          </a:p>
          <a:p>
            <a:r>
              <a:rPr lang="en-US" dirty="0"/>
              <a:t>Data engineers are responsible for designing and implementing relational data warehouses, and managing regular data loads into tables.</a:t>
            </a:r>
          </a:p>
          <a:p>
            <a:endParaRPr lang="en-IN" dirty="0"/>
          </a:p>
        </p:txBody>
      </p:sp>
      <p:pic>
        <p:nvPicPr>
          <p:cNvPr id="5" name="Picture 4">
            <a:extLst>
              <a:ext uri="{FF2B5EF4-FFF2-40B4-BE49-F238E27FC236}">
                <a16:creationId xmlns:a16="http://schemas.microsoft.com/office/drawing/2014/main" id="{6B39F664-8673-8E96-C5F1-DAA6D2D84187}"/>
              </a:ext>
            </a:extLst>
          </p:cNvPr>
          <p:cNvPicPr>
            <a:picLocks noChangeAspect="1"/>
          </p:cNvPicPr>
          <p:nvPr/>
        </p:nvPicPr>
        <p:blipFill>
          <a:blip r:embed="rId2"/>
          <a:stretch>
            <a:fillRect/>
          </a:stretch>
        </p:blipFill>
        <p:spPr>
          <a:xfrm>
            <a:off x="5133660" y="798020"/>
            <a:ext cx="595751" cy="415640"/>
          </a:xfrm>
          <a:prstGeom prst="rect">
            <a:avLst/>
          </a:prstGeom>
        </p:spPr>
      </p:pic>
    </p:spTree>
    <p:extLst>
      <p:ext uri="{BB962C8B-B14F-4D97-AF65-F5344CB8AC3E}">
        <p14:creationId xmlns:p14="http://schemas.microsoft.com/office/powerpoint/2010/main" val="2218725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12E0D-2134-E05B-2852-464A98CC2A7B}"/>
              </a:ext>
            </a:extLst>
          </p:cNvPr>
          <p:cNvSpPr>
            <a:spLocks noGrp="1"/>
          </p:cNvSpPr>
          <p:nvPr>
            <p:ph type="title"/>
          </p:nvPr>
        </p:nvSpPr>
        <p:spPr/>
        <p:txBody>
          <a:bodyPr/>
          <a:lstStyle/>
          <a:p>
            <a:r>
              <a:rPr lang="en-IN" b="1" dirty="0"/>
              <a:t>Apache Spark</a:t>
            </a:r>
            <a:endParaRPr lang="en-IN" dirty="0"/>
          </a:p>
        </p:txBody>
      </p:sp>
      <p:sp>
        <p:nvSpPr>
          <p:cNvPr id="3" name="Content Placeholder 2">
            <a:extLst>
              <a:ext uri="{FF2B5EF4-FFF2-40B4-BE49-F238E27FC236}">
                <a16:creationId xmlns:a16="http://schemas.microsoft.com/office/drawing/2014/main" id="{3A89AD1E-141C-1E22-ED20-620D8AE7AD50}"/>
              </a:ext>
            </a:extLst>
          </p:cNvPr>
          <p:cNvSpPr>
            <a:spLocks noGrp="1"/>
          </p:cNvSpPr>
          <p:nvPr>
            <p:ph idx="1"/>
          </p:nvPr>
        </p:nvSpPr>
        <p:spPr/>
        <p:txBody>
          <a:bodyPr/>
          <a:lstStyle/>
          <a:p>
            <a:r>
              <a:rPr lang="en-US" dirty="0"/>
              <a:t>Apache Spark is a parallel processing framework that takes advantage of in-memory processing and a distributed file storage. It's a common open-source software (OSS) tool for big data scenarios.</a:t>
            </a:r>
          </a:p>
          <a:p>
            <a:r>
              <a:rPr lang="en-US" dirty="0"/>
              <a:t>Data engineers need to be proficient with Spark, using notebooks and other code artifacts to process data in a data lake and prepare it for modeling and analysis.</a:t>
            </a:r>
          </a:p>
          <a:p>
            <a:endParaRPr lang="en-IN" dirty="0"/>
          </a:p>
        </p:txBody>
      </p:sp>
      <p:pic>
        <p:nvPicPr>
          <p:cNvPr id="5" name="Picture 4">
            <a:extLst>
              <a:ext uri="{FF2B5EF4-FFF2-40B4-BE49-F238E27FC236}">
                <a16:creationId xmlns:a16="http://schemas.microsoft.com/office/drawing/2014/main" id="{3655323B-327C-DB43-3EF9-9ED2B834A8F2}"/>
              </a:ext>
            </a:extLst>
          </p:cNvPr>
          <p:cNvPicPr>
            <a:picLocks noChangeAspect="1"/>
          </p:cNvPicPr>
          <p:nvPr/>
        </p:nvPicPr>
        <p:blipFill>
          <a:blip r:embed="rId2"/>
          <a:stretch>
            <a:fillRect/>
          </a:stretch>
        </p:blipFill>
        <p:spPr>
          <a:xfrm>
            <a:off x="4045522" y="1134131"/>
            <a:ext cx="526478" cy="401786"/>
          </a:xfrm>
          <a:prstGeom prst="rect">
            <a:avLst/>
          </a:prstGeom>
        </p:spPr>
      </p:pic>
    </p:spTree>
    <p:extLst>
      <p:ext uri="{BB962C8B-B14F-4D97-AF65-F5344CB8AC3E}">
        <p14:creationId xmlns:p14="http://schemas.microsoft.com/office/powerpoint/2010/main" val="194542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Cloud Computing Basics</a:t>
            </a:r>
          </a:p>
        </p:txBody>
      </p:sp>
      <p:sp>
        <p:nvSpPr>
          <p:cNvPr id="3" name="Content Placeholder 2"/>
          <p:cNvSpPr>
            <a:spLocks noGrp="1"/>
          </p:cNvSpPr>
          <p:nvPr>
            <p:ph idx="1"/>
          </p:nvPr>
        </p:nvSpPr>
        <p:spPr/>
        <p:txBody>
          <a:bodyPr/>
          <a:lstStyle/>
          <a:p>
            <a:endParaRPr/>
          </a:p>
          <a:p>
            <a:r>
              <a:t>IaaS (Infrastructure as a Service): VMs, Networking, Storage (Azure VMs).</a:t>
            </a:r>
          </a:p>
          <a:p>
            <a:r>
              <a:t>PaaS (Platform as a Service): Managed platforms for apps (Azure App Service, Databricks).</a:t>
            </a:r>
          </a:p>
          <a:p>
            <a:r>
              <a:t>SaaS (Software as a Service): End-user applications (Microsoft 365, Power BI).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5170-D470-6BA4-19F2-5A0CC3BF62CA}"/>
              </a:ext>
            </a:extLst>
          </p:cNvPr>
          <p:cNvSpPr>
            <a:spLocks noGrp="1"/>
          </p:cNvSpPr>
          <p:nvPr>
            <p:ph type="title"/>
          </p:nvPr>
        </p:nvSpPr>
        <p:spPr/>
        <p:txBody>
          <a:bodyPr/>
          <a:lstStyle/>
          <a:p>
            <a:r>
              <a:rPr lang="en-IN" dirty="0"/>
              <a:t>Shared Responsibility Model</a:t>
            </a:r>
          </a:p>
        </p:txBody>
      </p:sp>
      <p:pic>
        <p:nvPicPr>
          <p:cNvPr id="5" name="Content Placeholder 4">
            <a:extLst>
              <a:ext uri="{FF2B5EF4-FFF2-40B4-BE49-F238E27FC236}">
                <a16:creationId xmlns:a16="http://schemas.microsoft.com/office/drawing/2014/main" id="{8B85C57F-DB2F-8BFF-AF38-B7A1D8157D86}"/>
              </a:ext>
            </a:extLst>
          </p:cNvPr>
          <p:cNvPicPr>
            <a:picLocks noGrp="1" noChangeAspect="1"/>
          </p:cNvPicPr>
          <p:nvPr>
            <p:ph idx="1"/>
          </p:nvPr>
        </p:nvPicPr>
        <p:blipFill>
          <a:blip r:embed="rId2"/>
          <a:stretch>
            <a:fillRect/>
          </a:stretch>
        </p:blipFill>
        <p:spPr>
          <a:xfrm>
            <a:off x="968438" y="2286000"/>
            <a:ext cx="6889624" cy="4022725"/>
          </a:xfrm>
          <a:prstGeom prst="rect">
            <a:avLst/>
          </a:prstGeom>
        </p:spPr>
      </p:pic>
    </p:spTree>
    <p:extLst>
      <p:ext uri="{BB962C8B-B14F-4D97-AF65-F5344CB8AC3E}">
        <p14:creationId xmlns:p14="http://schemas.microsoft.com/office/powerpoint/2010/main" val="1693741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Azure Global Infrastructure</a:t>
            </a:r>
          </a:p>
        </p:txBody>
      </p:sp>
      <p:sp>
        <p:nvSpPr>
          <p:cNvPr id="3" name="Content Placeholder 2"/>
          <p:cNvSpPr>
            <a:spLocks noGrp="1"/>
          </p:cNvSpPr>
          <p:nvPr>
            <p:ph idx="1"/>
          </p:nvPr>
        </p:nvSpPr>
        <p:spPr/>
        <p:txBody>
          <a:bodyPr/>
          <a:lstStyle/>
          <a:p>
            <a:endParaRPr/>
          </a:p>
          <a:p>
            <a:r>
              <a:t>Regions: Geographically separated datacenters worldwide.</a:t>
            </a:r>
          </a:p>
          <a:p>
            <a:r>
              <a:t>Availability Zones: Physically isolated locations within a region.</a:t>
            </a:r>
          </a:p>
          <a:p>
            <a:r>
              <a:t>Benefit: High availability, disaster recovery, global reach.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Azure Resource Hierarchy</a:t>
            </a:r>
          </a:p>
        </p:txBody>
      </p:sp>
      <p:sp>
        <p:nvSpPr>
          <p:cNvPr id="3" name="Content Placeholder 2"/>
          <p:cNvSpPr>
            <a:spLocks noGrp="1"/>
          </p:cNvSpPr>
          <p:nvPr>
            <p:ph idx="1"/>
          </p:nvPr>
        </p:nvSpPr>
        <p:spPr/>
        <p:txBody>
          <a:bodyPr/>
          <a:lstStyle/>
          <a:p>
            <a:endParaRPr/>
          </a:p>
          <a:p>
            <a:r>
              <a:t>Subscriptions → Resource Groups → Resources.</a:t>
            </a:r>
          </a:p>
          <a:p>
            <a:r>
              <a:t>Subscriptions: Billing + access boundary.</a:t>
            </a:r>
          </a:p>
          <a:p>
            <a:r>
              <a:t>Resource Groups: Logical grouping for resources.</a:t>
            </a:r>
          </a:p>
          <a:p>
            <a:r>
              <a:t>Resources: VMs, Databases, Storage Accounts.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Navigating Azure Portal</a:t>
            </a:r>
          </a:p>
        </p:txBody>
      </p:sp>
      <p:sp>
        <p:nvSpPr>
          <p:cNvPr id="3" name="Content Placeholder 2"/>
          <p:cNvSpPr>
            <a:spLocks noGrp="1"/>
          </p:cNvSpPr>
          <p:nvPr>
            <p:ph idx="1"/>
          </p:nvPr>
        </p:nvSpPr>
        <p:spPr/>
        <p:txBody>
          <a:bodyPr/>
          <a:lstStyle/>
          <a:p>
            <a:endParaRPr/>
          </a:p>
          <a:p>
            <a:r>
              <a:t>Dashboard customization for frequently used services.</a:t>
            </a:r>
          </a:p>
          <a:p>
            <a:r>
              <a:t>Resource search and filtering options.</a:t>
            </a:r>
          </a:p>
          <a:p>
            <a:r>
              <a:t>Monitoring tools: Metrics, Logs, Alerts.</a:t>
            </a:r>
          </a:p>
          <a:p>
            <a:r>
              <a:t>Azure Advisor for optimization recommendations.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Azure CLI &amp; PowerShell Basics</a:t>
            </a:r>
          </a:p>
        </p:txBody>
      </p:sp>
      <p:sp>
        <p:nvSpPr>
          <p:cNvPr id="3" name="Content Placeholder 2"/>
          <p:cNvSpPr>
            <a:spLocks noGrp="1"/>
          </p:cNvSpPr>
          <p:nvPr>
            <p:ph idx="1"/>
          </p:nvPr>
        </p:nvSpPr>
        <p:spPr/>
        <p:txBody>
          <a:bodyPr/>
          <a:lstStyle/>
          <a:p>
            <a:endParaRPr/>
          </a:p>
          <a:p>
            <a:r>
              <a:t>Azure CLI: Cross-platform command-line tool (az commands).</a:t>
            </a:r>
          </a:p>
          <a:p>
            <a:r>
              <a:t>PowerShell: Windows-centric scripting with Az module.</a:t>
            </a:r>
          </a:p>
          <a:p>
            <a:r>
              <a:t>Common tasks: Deploy resources, manage users, configure networking.</a:t>
            </a:r>
          </a:p>
          <a:p>
            <a:r>
              <a:t>Automation: Scripting and Infrastructure as Code (IaC).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 to Data Engineering</a:t>
            </a:r>
          </a:p>
        </p:txBody>
      </p:sp>
      <p:sp>
        <p:nvSpPr>
          <p:cNvPr id="3" name="Content Placeholder 2"/>
          <p:cNvSpPr>
            <a:spLocks noGrp="1"/>
          </p:cNvSpPr>
          <p:nvPr>
            <p:ph idx="1"/>
          </p:nvPr>
        </p:nvSpPr>
        <p:spPr/>
        <p:txBody>
          <a:bodyPr/>
          <a:lstStyle/>
          <a:p>
            <a:endParaRPr/>
          </a:p>
          <a:p>
            <a:r>
              <a:t>Definition: Discipline focused on building systems for collecting, storing, and analyzing data.</a:t>
            </a:r>
          </a:p>
          <a:p>
            <a:r>
              <a:t>Roles: Data Engineer, ETL Developer, Cloud Engineer, Pipeline Architect.</a:t>
            </a:r>
          </a:p>
          <a:p>
            <a:r>
              <a:t>Responsibilities: Data ingestion, transformation, orchestration, governance, performance optimization.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Cost Management in Azure</a:t>
            </a:r>
          </a:p>
        </p:txBody>
      </p:sp>
      <p:sp>
        <p:nvSpPr>
          <p:cNvPr id="3" name="Content Placeholder 2"/>
          <p:cNvSpPr>
            <a:spLocks noGrp="1"/>
          </p:cNvSpPr>
          <p:nvPr>
            <p:ph idx="1"/>
          </p:nvPr>
        </p:nvSpPr>
        <p:spPr/>
        <p:txBody>
          <a:bodyPr/>
          <a:lstStyle/>
          <a:p>
            <a:endParaRPr/>
          </a:p>
          <a:p>
            <a:r>
              <a:t>Azure Pricing Calculator for estimation.</a:t>
            </a:r>
          </a:p>
          <a:p>
            <a:r>
              <a:t>Cost analysis and budgets in Azure Portal.</a:t>
            </a:r>
          </a:p>
          <a:p>
            <a:r>
              <a:t>Resource tagging for cost allocation.</a:t>
            </a:r>
          </a:p>
          <a:p>
            <a:r>
              <a:t>Best Practices: Shut down unused VMs, right-size resources, use Reserved Instances.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ACE3D-5DB0-14A9-BDB2-C4529ED57C96}"/>
              </a:ext>
            </a:extLst>
          </p:cNvPr>
          <p:cNvSpPr>
            <a:spLocks noGrp="1"/>
          </p:cNvSpPr>
          <p:nvPr>
            <p:ph type="title"/>
          </p:nvPr>
        </p:nvSpPr>
        <p:spPr/>
        <p:txBody>
          <a:bodyPr/>
          <a:lstStyle/>
          <a:p>
            <a:r>
              <a:rPr lang="en-US" dirty="0"/>
              <a:t>DE in Azure</a:t>
            </a:r>
            <a:endParaRPr lang="en-IN" dirty="0"/>
          </a:p>
        </p:txBody>
      </p:sp>
      <p:pic>
        <p:nvPicPr>
          <p:cNvPr id="5" name="Content Placeholder 4">
            <a:extLst>
              <a:ext uri="{FF2B5EF4-FFF2-40B4-BE49-F238E27FC236}">
                <a16:creationId xmlns:a16="http://schemas.microsoft.com/office/drawing/2014/main" id="{C2A44400-F2A3-35E5-E44C-BA1DD262979E}"/>
              </a:ext>
            </a:extLst>
          </p:cNvPr>
          <p:cNvPicPr>
            <a:picLocks noGrp="1" noChangeAspect="1"/>
          </p:cNvPicPr>
          <p:nvPr>
            <p:ph idx="1"/>
          </p:nvPr>
        </p:nvPicPr>
        <p:blipFill>
          <a:blip r:embed="rId2"/>
          <a:stretch>
            <a:fillRect/>
          </a:stretch>
        </p:blipFill>
        <p:spPr>
          <a:xfrm>
            <a:off x="539496" y="1929384"/>
            <a:ext cx="8238744" cy="3896778"/>
          </a:xfrm>
        </p:spPr>
      </p:pic>
    </p:spTree>
    <p:extLst>
      <p:ext uri="{BB962C8B-B14F-4D97-AF65-F5344CB8AC3E}">
        <p14:creationId xmlns:p14="http://schemas.microsoft.com/office/powerpoint/2010/main" val="1870041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3828FB7-1A59-8118-2041-053447F2099A}"/>
              </a:ext>
            </a:extLst>
          </p:cNvPr>
          <p:cNvPicPr>
            <a:picLocks noGrp="1" noChangeAspect="1"/>
          </p:cNvPicPr>
          <p:nvPr>
            <p:ph idx="1"/>
          </p:nvPr>
        </p:nvPicPr>
        <p:blipFill>
          <a:blip r:embed="rId2"/>
          <a:stretch>
            <a:fillRect/>
          </a:stretch>
        </p:blipFill>
        <p:spPr>
          <a:xfrm>
            <a:off x="361507" y="732018"/>
            <a:ext cx="8261285" cy="5310008"/>
          </a:xfrm>
        </p:spPr>
      </p:pic>
    </p:spTree>
    <p:extLst>
      <p:ext uri="{BB962C8B-B14F-4D97-AF65-F5344CB8AC3E}">
        <p14:creationId xmlns:p14="http://schemas.microsoft.com/office/powerpoint/2010/main" val="372895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Types of Data</a:t>
            </a:r>
          </a:p>
        </p:txBody>
      </p:sp>
      <p:sp>
        <p:nvSpPr>
          <p:cNvPr id="3" name="Content Placeholder 2"/>
          <p:cNvSpPr>
            <a:spLocks noGrp="1"/>
          </p:cNvSpPr>
          <p:nvPr>
            <p:ph idx="1"/>
          </p:nvPr>
        </p:nvSpPr>
        <p:spPr/>
        <p:txBody>
          <a:bodyPr/>
          <a:lstStyle/>
          <a:p>
            <a:endParaRPr/>
          </a:p>
          <a:p>
            <a:r>
              <a:t>Structured Data: Relational databases (SQL).</a:t>
            </a:r>
          </a:p>
          <a:p>
            <a:r>
              <a:t>Semi-Structured Data: JSON, XML, CSV, Parquet.</a:t>
            </a:r>
          </a:p>
          <a:p>
            <a:r>
              <a:t>Unstructured Data: Images, videos, free text, sensor logs.</a:t>
            </a:r>
          </a:p>
          <a:p>
            <a:r>
              <a:t>Examples: POS transactions (structured), IoT sensor feeds (semi-structured), product images (unstructured).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1828B0-2B63-DFF3-E7CA-0C3206016EF4}"/>
              </a:ext>
            </a:extLst>
          </p:cNvPr>
          <p:cNvPicPr>
            <a:picLocks noGrp="1" noChangeAspect="1"/>
          </p:cNvPicPr>
          <p:nvPr>
            <p:ph idx="1"/>
          </p:nvPr>
        </p:nvPicPr>
        <p:blipFill>
          <a:blip r:embed="rId2"/>
          <a:stretch>
            <a:fillRect/>
          </a:stretch>
        </p:blipFill>
        <p:spPr>
          <a:xfrm>
            <a:off x="746230" y="1536193"/>
            <a:ext cx="8032010" cy="4625510"/>
          </a:xfrm>
          <a:prstGeom prst="rect">
            <a:avLst/>
          </a:prstGeom>
        </p:spPr>
      </p:pic>
    </p:spTree>
    <p:extLst>
      <p:ext uri="{BB962C8B-B14F-4D97-AF65-F5344CB8AC3E}">
        <p14:creationId xmlns:p14="http://schemas.microsoft.com/office/powerpoint/2010/main" val="1783005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Batch vs Real-Time Processing</a:t>
            </a:r>
          </a:p>
        </p:txBody>
      </p:sp>
      <p:sp>
        <p:nvSpPr>
          <p:cNvPr id="3" name="Content Placeholder 2"/>
          <p:cNvSpPr>
            <a:spLocks noGrp="1"/>
          </p:cNvSpPr>
          <p:nvPr>
            <p:ph idx="1"/>
          </p:nvPr>
        </p:nvSpPr>
        <p:spPr/>
        <p:txBody>
          <a:bodyPr/>
          <a:lstStyle/>
          <a:p>
            <a:endParaRPr/>
          </a:p>
          <a:p>
            <a:r>
              <a:t>Batch Processing: Processes large volumes at scheduled intervals.</a:t>
            </a:r>
          </a:p>
          <a:p>
            <a:r>
              <a:t>Real-Time Processing: Processes streaming data instantly.</a:t>
            </a:r>
          </a:p>
          <a:p>
            <a:r>
              <a:t>Use Cases: Batch – End-of-day sales reports; Real-Time – Fraud detection in payments.</a:t>
            </a:r>
          </a:p>
          <a:p>
            <a:r>
              <a:t>Pros &amp; Cons: Batch – reliable, cost-effective; Real-Time – immediate insights, higher infra cost.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C842-C5CF-5F1C-D248-AFF12DBA0BC2}"/>
              </a:ext>
            </a:extLst>
          </p:cNvPr>
          <p:cNvSpPr>
            <a:spLocks noGrp="1"/>
          </p:cNvSpPr>
          <p:nvPr>
            <p:ph type="title"/>
          </p:nvPr>
        </p:nvSpPr>
        <p:spPr/>
        <p:txBody>
          <a:bodyPr/>
          <a:lstStyle/>
          <a:p>
            <a:r>
              <a:rPr lang="en-IN" b="1" dirty="0"/>
              <a:t>data engineering concepts</a:t>
            </a:r>
            <a:br>
              <a:rPr lang="en-IN" b="1" dirty="0"/>
            </a:br>
            <a:endParaRPr lang="en-IN" dirty="0"/>
          </a:p>
        </p:txBody>
      </p:sp>
      <p:sp>
        <p:nvSpPr>
          <p:cNvPr id="3" name="Content Placeholder 2">
            <a:extLst>
              <a:ext uri="{FF2B5EF4-FFF2-40B4-BE49-F238E27FC236}">
                <a16:creationId xmlns:a16="http://schemas.microsoft.com/office/drawing/2014/main" id="{8A59B3EA-64B1-10E7-DBA4-E004886ED314}"/>
              </a:ext>
            </a:extLst>
          </p:cNvPr>
          <p:cNvSpPr>
            <a:spLocks noGrp="1"/>
          </p:cNvSpPr>
          <p:nvPr>
            <p:ph idx="1"/>
          </p:nvPr>
        </p:nvSpPr>
        <p:spPr/>
        <p:txBody>
          <a:bodyPr/>
          <a:lstStyle/>
          <a:p>
            <a:r>
              <a:rPr lang="en-IN" b="1" dirty="0"/>
              <a:t>Operational and analytical data</a:t>
            </a:r>
          </a:p>
          <a:p>
            <a:r>
              <a:rPr lang="en-IN" b="1" dirty="0"/>
              <a:t>Streaming data</a:t>
            </a:r>
          </a:p>
          <a:p>
            <a:r>
              <a:rPr lang="en-IN" b="1" dirty="0"/>
              <a:t>Data pipelines</a:t>
            </a:r>
          </a:p>
          <a:p>
            <a:r>
              <a:rPr lang="en-IN" b="1" dirty="0"/>
              <a:t>Data lakes</a:t>
            </a:r>
          </a:p>
          <a:p>
            <a:r>
              <a:rPr lang="en-IN" b="1" dirty="0"/>
              <a:t>Data warehouses</a:t>
            </a:r>
          </a:p>
          <a:p>
            <a:r>
              <a:rPr lang="en-IN" b="1" dirty="0"/>
              <a:t>Apache Spark</a:t>
            </a:r>
          </a:p>
          <a:p>
            <a:endParaRPr lang="en-IN" dirty="0"/>
          </a:p>
        </p:txBody>
      </p:sp>
    </p:spTree>
    <p:extLst>
      <p:ext uri="{BB962C8B-B14F-4D97-AF65-F5344CB8AC3E}">
        <p14:creationId xmlns:p14="http://schemas.microsoft.com/office/powerpoint/2010/main" val="299993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3688B-8E52-174F-DE4A-398CFE383F1B}"/>
              </a:ext>
            </a:extLst>
          </p:cNvPr>
          <p:cNvSpPr>
            <a:spLocks noGrp="1"/>
          </p:cNvSpPr>
          <p:nvPr>
            <p:ph type="title"/>
          </p:nvPr>
        </p:nvSpPr>
        <p:spPr/>
        <p:txBody>
          <a:bodyPr>
            <a:normAutofit fontScale="90000"/>
          </a:bodyPr>
          <a:lstStyle/>
          <a:p>
            <a:r>
              <a:rPr lang="en-IN" b="1" dirty="0"/>
              <a:t>Operational and analytical data</a:t>
            </a:r>
            <a:br>
              <a:rPr lang="en-IN" b="1" dirty="0"/>
            </a:br>
            <a:endParaRPr lang="en-IN" dirty="0"/>
          </a:p>
        </p:txBody>
      </p:sp>
      <p:sp>
        <p:nvSpPr>
          <p:cNvPr id="3" name="Content Placeholder 2">
            <a:extLst>
              <a:ext uri="{FF2B5EF4-FFF2-40B4-BE49-F238E27FC236}">
                <a16:creationId xmlns:a16="http://schemas.microsoft.com/office/drawing/2014/main" id="{C4A292AF-8C6A-73D8-4D07-6A69CC3D2087}"/>
              </a:ext>
            </a:extLst>
          </p:cNvPr>
          <p:cNvSpPr>
            <a:spLocks noGrp="1"/>
          </p:cNvSpPr>
          <p:nvPr>
            <p:ph idx="1"/>
          </p:nvPr>
        </p:nvSpPr>
        <p:spPr/>
        <p:txBody>
          <a:bodyPr/>
          <a:lstStyle/>
          <a:p>
            <a:r>
              <a:rPr lang="en-US" i="1" dirty="0"/>
              <a:t>Operational</a:t>
            </a:r>
            <a:r>
              <a:rPr lang="en-US" dirty="0"/>
              <a:t> data is usually transactional data that is generated and stored by applications, often in a relational or non-relational database. </a:t>
            </a:r>
            <a:r>
              <a:rPr lang="en-US" i="1" dirty="0"/>
              <a:t>Analytical</a:t>
            </a:r>
            <a:r>
              <a:rPr lang="en-US" dirty="0"/>
              <a:t> data is data that has been optimized for analysis and reporting, often in a data warehouse.</a:t>
            </a:r>
          </a:p>
          <a:p>
            <a:r>
              <a:rPr lang="en-US" dirty="0"/>
              <a:t>One of the core responsibilities of a data engineer is to design, implement, and manage solutions that integrate operational and analytical data sources or extract operational data from multiple systems, transform it into appropriate structures for analytics, and load it into an analytical data store (usually referred to as ETL solutions).</a:t>
            </a:r>
          </a:p>
          <a:p>
            <a:endParaRPr lang="en-IN" dirty="0"/>
          </a:p>
        </p:txBody>
      </p:sp>
      <p:pic>
        <p:nvPicPr>
          <p:cNvPr id="7" name="Picture 6">
            <a:extLst>
              <a:ext uri="{FF2B5EF4-FFF2-40B4-BE49-F238E27FC236}">
                <a16:creationId xmlns:a16="http://schemas.microsoft.com/office/drawing/2014/main" id="{D1792C3A-E87A-F18F-B46A-7CDBD12C8881}"/>
              </a:ext>
            </a:extLst>
          </p:cNvPr>
          <p:cNvPicPr>
            <a:picLocks noChangeAspect="1"/>
          </p:cNvPicPr>
          <p:nvPr/>
        </p:nvPicPr>
        <p:blipFill>
          <a:blip r:embed="rId2"/>
          <a:stretch>
            <a:fillRect/>
          </a:stretch>
        </p:blipFill>
        <p:spPr>
          <a:xfrm>
            <a:off x="2226975" y="1045461"/>
            <a:ext cx="831281" cy="579126"/>
          </a:xfrm>
          <a:prstGeom prst="rect">
            <a:avLst/>
          </a:prstGeom>
        </p:spPr>
      </p:pic>
    </p:spTree>
    <p:extLst>
      <p:ext uri="{BB962C8B-B14F-4D97-AF65-F5344CB8AC3E}">
        <p14:creationId xmlns:p14="http://schemas.microsoft.com/office/powerpoint/2010/main" val="722913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F7367-DAD6-5E46-EF3B-481158B7DBAC}"/>
              </a:ext>
            </a:extLst>
          </p:cNvPr>
          <p:cNvSpPr>
            <a:spLocks noGrp="1"/>
          </p:cNvSpPr>
          <p:nvPr>
            <p:ph type="title"/>
          </p:nvPr>
        </p:nvSpPr>
        <p:spPr/>
        <p:txBody>
          <a:bodyPr/>
          <a:lstStyle/>
          <a:p>
            <a:r>
              <a:rPr lang="en-IN" b="1" dirty="0"/>
              <a:t>Streaming data</a:t>
            </a:r>
            <a:br>
              <a:rPr lang="en-IN" b="1" dirty="0"/>
            </a:br>
            <a:endParaRPr lang="en-IN" dirty="0"/>
          </a:p>
        </p:txBody>
      </p:sp>
      <p:sp>
        <p:nvSpPr>
          <p:cNvPr id="3" name="Content Placeholder 2">
            <a:extLst>
              <a:ext uri="{FF2B5EF4-FFF2-40B4-BE49-F238E27FC236}">
                <a16:creationId xmlns:a16="http://schemas.microsoft.com/office/drawing/2014/main" id="{7275FEBA-BFE4-C23C-64C3-1FC1C6BC5723}"/>
              </a:ext>
            </a:extLst>
          </p:cNvPr>
          <p:cNvSpPr>
            <a:spLocks noGrp="1"/>
          </p:cNvSpPr>
          <p:nvPr>
            <p:ph idx="1"/>
          </p:nvPr>
        </p:nvSpPr>
        <p:spPr/>
        <p:txBody>
          <a:bodyPr/>
          <a:lstStyle/>
          <a:p>
            <a:r>
              <a:rPr lang="en-US" dirty="0"/>
              <a:t>Streaming data refers to perpetual sources of data that generate data values in real-time, often relating to specific events. Common sources of streaming data include internet-of-things (IoT) devices and social media feeds.</a:t>
            </a:r>
          </a:p>
          <a:p>
            <a:r>
              <a:rPr lang="en-US" dirty="0"/>
              <a:t>Data engineers often need to implement solutions that capture real-time stream of data and ingest them into analytical data systems, often combining the real-time data with other application data that is processed in batches.</a:t>
            </a:r>
          </a:p>
          <a:p>
            <a:endParaRPr lang="en-IN" dirty="0"/>
          </a:p>
        </p:txBody>
      </p:sp>
      <p:pic>
        <p:nvPicPr>
          <p:cNvPr id="9" name="Picture 8">
            <a:extLst>
              <a:ext uri="{FF2B5EF4-FFF2-40B4-BE49-F238E27FC236}">
                <a16:creationId xmlns:a16="http://schemas.microsoft.com/office/drawing/2014/main" id="{AFBAAA39-7651-0BEF-03B7-103BAE902E93}"/>
              </a:ext>
            </a:extLst>
          </p:cNvPr>
          <p:cNvPicPr>
            <a:picLocks noChangeAspect="1"/>
          </p:cNvPicPr>
          <p:nvPr/>
        </p:nvPicPr>
        <p:blipFill>
          <a:blip r:embed="rId2"/>
          <a:stretch>
            <a:fillRect/>
          </a:stretch>
        </p:blipFill>
        <p:spPr>
          <a:xfrm>
            <a:off x="4987640" y="796357"/>
            <a:ext cx="831281" cy="382389"/>
          </a:xfrm>
          <a:prstGeom prst="rect">
            <a:avLst/>
          </a:prstGeom>
        </p:spPr>
      </p:pic>
    </p:spTree>
    <p:extLst>
      <p:ext uri="{BB962C8B-B14F-4D97-AF65-F5344CB8AC3E}">
        <p14:creationId xmlns:p14="http://schemas.microsoft.com/office/powerpoint/2010/main" val="15759428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86</TotalTime>
  <Words>879</Words>
  <Application>Microsoft Office PowerPoint</Application>
  <PresentationFormat>On-screen Show (4:3)</PresentationFormat>
  <Paragraphs>79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Tw Cen MT</vt:lpstr>
      <vt:lpstr>Tw Cen MT Condensed</vt:lpstr>
      <vt:lpstr>Wingdings 3</vt:lpstr>
      <vt:lpstr>Integral</vt:lpstr>
      <vt:lpstr>Introduction to Data Engineering &amp; Azure Fundamentals</vt:lpstr>
      <vt:lpstr>Introduction to Data Engineering</vt:lpstr>
      <vt:lpstr>PowerPoint Presentation</vt:lpstr>
      <vt:lpstr>Types of Data</vt:lpstr>
      <vt:lpstr>PowerPoint Presentation</vt:lpstr>
      <vt:lpstr>Batch vs Real-Time Processing</vt:lpstr>
      <vt:lpstr>data engineering concepts </vt:lpstr>
      <vt:lpstr>Operational and analytical data </vt:lpstr>
      <vt:lpstr>Streaming data </vt:lpstr>
      <vt:lpstr>Data pipelines </vt:lpstr>
      <vt:lpstr>Data lakes  </vt:lpstr>
      <vt:lpstr>Data warehouses </vt:lpstr>
      <vt:lpstr>Apache Spark</vt:lpstr>
      <vt:lpstr>Cloud Computing Basics</vt:lpstr>
      <vt:lpstr>Shared Responsibility Model</vt:lpstr>
      <vt:lpstr>Azure Global Infrastructure</vt:lpstr>
      <vt:lpstr>Azure Resource Hierarchy</vt:lpstr>
      <vt:lpstr>Navigating Azure Portal</vt:lpstr>
      <vt:lpstr>Azure CLI &amp; PowerShell Basics</vt:lpstr>
      <vt:lpstr>Cost Management in Azure</vt:lpstr>
      <vt:lpstr>DE in Azure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Vikash Verma</cp:lastModifiedBy>
  <cp:revision>6</cp:revision>
  <dcterms:created xsi:type="dcterms:W3CDTF">2013-01-27T09:14:16Z</dcterms:created>
  <dcterms:modified xsi:type="dcterms:W3CDTF">2025-09-08T03:26:11Z</dcterms:modified>
  <cp:category/>
</cp:coreProperties>
</file>