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5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34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9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22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8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5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7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3AE5-E841-46FC-B947-019C32CC2084}" type="datetimeFigureOut">
              <a:rPr lang="en-IN" smtClean="0"/>
              <a:t>06/09/2025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5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AFF7-9B3D-8431-70A5-F5005439F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Logs, Metrics &amp; Troubleshooting in Azure Data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36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8C84-CD05-84ED-4D17-659E2965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8FDB-5275-71EA-09A3-B67D79F4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1: Detection</a:t>
            </a:r>
          </a:p>
          <a:p>
            <a:pPr lvl="1"/>
            <a:r>
              <a:rPr lang="en-IN" dirty="0"/>
              <a:t>Alerts from Monitor/App Insights</a:t>
            </a:r>
          </a:p>
          <a:p>
            <a:r>
              <a:rPr lang="en-IN" dirty="0"/>
              <a:t>Step 2: Triage</a:t>
            </a:r>
          </a:p>
          <a:p>
            <a:pPr lvl="1"/>
            <a:r>
              <a:rPr lang="en-IN" dirty="0"/>
              <a:t>Severity, scope, business impact</a:t>
            </a:r>
          </a:p>
          <a:p>
            <a:r>
              <a:rPr lang="en-IN" dirty="0"/>
              <a:t>Step 3: Diagnosis</a:t>
            </a:r>
          </a:p>
          <a:p>
            <a:pPr lvl="1"/>
            <a:r>
              <a:rPr lang="en-IN" dirty="0"/>
              <a:t>Check logs, metrics, service health</a:t>
            </a:r>
          </a:p>
          <a:p>
            <a:r>
              <a:rPr lang="en-IN" dirty="0"/>
              <a:t>Step 4: Remediation</a:t>
            </a:r>
          </a:p>
          <a:p>
            <a:pPr lvl="1"/>
            <a:r>
              <a:rPr lang="en-IN" dirty="0"/>
              <a:t>Restart jobs, scale resources, patch configs</a:t>
            </a:r>
          </a:p>
          <a:p>
            <a:r>
              <a:rPr lang="en-IN" dirty="0"/>
              <a:t>Step 5: Post-mortem</a:t>
            </a:r>
          </a:p>
          <a:p>
            <a:pPr lvl="1"/>
            <a:r>
              <a:rPr lang="en-IN" dirty="0"/>
              <a:t>RCA, prevention, automation</a:t>
            </a:r>
          </a:p>
        </p:txBody>
      </p:sp>
    </p:spTree>
    <p:extLst>
      <p:ext uri="{BB962C8B-B14F-4D97-AF65-F5344CB8AC3E}">
        <p14:creationId xmlns:p14="http://schemas.microsoft.com/office/powerpoint/2010/main" val="134595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292C-41FC-6C66-490D-06192CB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ADF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659A-29AC-0E44-59E5-6031487C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Issue: A pipeline keeps failing during copy activity</a:t>
            </a:r>
          </a:p>
          <a:p>
            <a:r>
              <a:rPr lang="en-IN" dirty="0"/>
              <a:t>Approach:</a:t>
            </a:r>
          </a:p>
          <a:p>
            <a:pPr lvl="1"/>
            <a:r>
              <a:rPr lang="en-IN" dirty="0"/>
              <a:t>Check logs in Log Analytics (</a:t>
            </a:r>
            <a:r>
              <a:rPr lang="en-IN" dirty="0" err="1"/>
              <a:t>PipelineRuns</a:t>
            </a:r>
            <a:r>
              <a:rPr lang="en-IN" dirty="0"/>
              <a:t>, </a:t>
            </a:r>
            <a:r>
              <a:rPr lang="en-IN" dirty="0" err="1"/>
              <a:t>ActivityRuns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Validate linked service credentials</a:t>
            </a:r>
          </a:p>
          <a:p>
            <a:pPr lvl="1"/>
            <a:r>
              <a:rPr lang="en-IN" dirty="0"/>
              <a:t>Increase Data Integration Units (DIUs)</a:t>
            </a:r>
          </a:p>
          <a:p>
            <a:pPr lvl="1"/>
            <a:r>
              <a:rPr lang="en-IN" dirty="0"/>
              <a:t>Re-run with partitioned source data</a:t>
            </a:r>
          </a:p>
          <a:p>
            <a:r>
              <a:rPr lang="en-IN" dirty="0"/>
              <a:t>Resolution: Fixed throughput issue with partitioning</a:t>
            </a:r>
          </a:p>
        </p:txBody>
      </p:sp>
    </p:spTree>
    <p:extLst>
      <p:ext uri="{BB962C8B-B14F-4D97-AF65-F5344CB8AC3E}">
        <p14:creationId xmlns:p14="http://schemas.microsoft.com/office/powerpoint/2010/main" val="253397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63E4-A1CA-6BDA-954C-2DB7D379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Databricks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0ECB-DF31-1DA3-5A7F-45A57AD8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Issue: Job execution is very slow</a:t>
            </a:r>
          </a:p>
          <a:p>
            <a:r>
              <a:rPr lang="en-IN" dirty="0"/>
              <a:t>Approach:</a:t>
            </a:r>
          </a:p>
          <a:p>
            <a:pPr lvl="1"/>
            <a:r>
              <a:rPr lang="en-IN" dirty="0"/>
              <a:t>Inspect Spark UI for skewed stages</a:t>
            </a:r>
          </a:p>
          <a:p>
            <a:pPr lvl="1"/>
            <a:r>
              <a:rPr lang="en-IN" dirty="0"/>
              <a:t>Check cluster metrics (CPU/Memory)</a:t>
            </a:r>
          </a:p>
          <a:p>
            <a:pPr lvl="1"/>
            <a:r>
              <a:rPr lang="en-IN" dirty="0"/>
              <a:t>Optimize query (use Delta caching, Z-order)</a:t>
            </a:r>
          </a:p>
          <a:p>
            <a:pPr lvl="1"/>
            <a:r>
              <a:rPr lang="en-IN" dirty="0"/>
              <a:t>Scale cluster up or enable auto-scaling</a:t>
            </a:r>
          </a:p>
          <a:p>
            <a:r>
              <a:rPr lang="en-IN" dirty="0"/>
              <a:t>Resolution: Job completed 60% faster after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577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643F-98C3-E55A-47BB-60B0964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Monitor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1269-7BBB-3D60-646B-2C295901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monitoring service in Azure</a:t>
            </a:r>
          </a:p>
          <a:p>
            <a:r>
              <a:rPr lang="en-US" dirty="0"/>
              <a:t>Collects data from applications, infrastructure, and networks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Metrics (numerical, real-time)</a:t>
            </a:r>
          </a:p>
          <a:p>
            <a:pPr lvl="1"/>
            <a:r>
              <a:rPr lang="en-US" dirty="0"/>
              <a:t>Logs (event/activity data)</a:t>
            </a:r>
          </a:p>
          <a:p>
            <a:pPr lvl="1"/>
            <a:r>
              <a:rPr lang="en-US" dirty="0"/>
              <a:t>Traces (application insights)</a:t>
            </a:r>
          </a:p>
          <a:p>
            <a:r>
              <a:rPr lang="en-US" dirty="0"/>
              <a:t>Integrates with Azure services, dashboards, and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5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E837-C925-F917-207C-5597E876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E424-7CCA-66F7-76E1-11572517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Collected in Log Analytics workspace</a:t>
            </a:r>
          </a:p>
          <a:p>
            <a:r>
              <a:rPr lang="en-IN" dirty="0"/>
              <a:t>Structured with Kusto Query Language (KQL)</a:t>
            </a:r>
          </a:p>
          <a:p>
            <a:r>
              <a:rPr lang="en-IN" dirty="0"/>
              <a:t>Sources:</a:t>
            </a:r>
          </a:p>
          <a:p>
            <a:pPr lvl="1"/>
            <a:r>
              <a:rPr lang="en-IN" dirty="0"/>
              <a:t>Azure resources (VMs, ADF, Databricks, AKS, etc.)</a:t>
            </a:r>
          </a:p>
          <a:p>
            <a:pPr lvl="1"/>
            <a:r>
              <a:rPr lang="en-IN" dirty="0"/>
              <a:t>Custom applications</a:t>
            </a:r>
          </a:p>
          <a:p>
            <a:pPr lvl="1"/>
            <a:r>
              <a:rPr lang="en-IN" dirty="0"/>
              <a:t>Diagnostics &amp; Activity Logs</a:t>
            </a:r>
          </a:p>
          <a:p>
            <a:r>
              <a:rPr lang="en-US" dirty="0"/>
              <a:t>Example query:</a:t>
            </a:r>
          </a:p>
          <a:p>
            <a:r>
              <a:rPr lang="en-US" dirty="0" err="1"/>
              <a:t>AzureDiagnostics</a:t>
            </a:r>
            <a:endParaRPr lang="en-US" dirty="0"/>
          </a:p>
          <a:p>
            <a:r>
              <a:rPr lang="en-US" dirty="0"/>
              <a:t>| where </a:t>
            </a:r>
            <a:r>
              <a:rPr lang="en-US" dirty="0" err="1"/>
              <a:t>ResourceType</a:t>
            </a:r>
            <a:r>
              <a:rPr lang="en-US" dirty="0"/>
              <a:t> == "DATAFACTORY"</a:t>
            </a:r>
          </a:p>
          <a:p>
            <a:r>
              <a:rPr lang="en-US" dirty="0"/>
              <a:t>| summarize count() by Level, bin(</a:t>
            </a:r>
            <a:r>
              <a:rPr lang="en-US" dirty="0" err="1"/>
              <a:t>TimeGenerated</a:t>
            </a:r>
            <a:r>
              <a:rPr lang="en-US" dirty="0"/>
              <a:t>, 1h)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8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EFA-4DD0-292B-B6D1-4FAF33C2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FAA2-9507-CC0C-6E10-6D0F4FAB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real-time performance counters</a:t>
            </a:r>
          </a:p>
          <a:p>
            <a:r>
              <a:rPr lang="en-US" dirty="0"/>
              <a:t>Examples for Data Services:</a:t>
            </a:r>
          </a:p>
          <a:p>
            <a:pPr lvl="1"/>
            <a:r>
              <a:rPr lang="en-US" dirty="0"/>
              <a:t>ADF: Activity run time, pipeline success/failure</a:t>
            </a:r>
          </a:p>
          <a:p>
            <a:pPr lvl="1"/>
            <a:r>
              <a:rPr lang="en-US" dirty="0"/>
              <a:t>Databricks: Cluster CPU %, memory usage</a:t>
            </a:r>
          </a:p>
          <a:p>
            <a:r>
              <a:rPr lang="en-US" dirty="0"/>
              <a:t>Can be charted in Azure Portal dashboards</a:t>
            </a:r>
          </a:p>
          <a:p>
            <a:r>
              <a:rPr lang="en-US" dirty="0"/>
              <a:t>Useful for threshold-based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3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4532-674F-3DE0-AC04-09707720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D96B-34C5-6D6A-007C-686A4E0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trigger based on log queries or metric thresholds</a:t>
            </a:r>
          </a:p>
          <a:p>
            <a:r>
              <a:rPr lang="en-IN" dirty="0"/>
              <a:t>Types of alerts:</a:t>
            </a:r>
          </a:p>
          <a:p>
            <a:pPr lvl="1"/>
            <a:r>
              <a:rPr lang="en-IN" dirty="0"/>
              <a:t>Metric alerts (e.g., CPU &gt; 80%)</a:t>
            </a:r>
          </a:p>
          <a:p>
            <a:pPr lvl="1"/>
            <a:r>
              <a:rPr lang="en-IN" dirty="0"/>
              <a:t>Log alerts (e.g., more than 5 pipeline failures in 10 mins)</a:t>
            </a:r>
          </a:p>
          <a:p>
            <a:pPr lvl="1"/>
            <a:r>
              <a:rPr lang="en-IN" dirty="0"/>
              <a:t>Activity log alerts (e.g., resource deletion event)</a:t>
            </a:r>
          </a:p>
          <a:p>
            <a:r>
              <a:rPr lang="en-IN" dirty="0"/>
              <a:t>Actions: Email, SMS, ITSM, Logic Apps, Functions</a:t>
            </a:r>
          </a:p>
        </p:txBody>
      </p:sp>
    </p:spTree>
    <p:extLst>
      <p:ext uri="{BB962C8B-B14F-4D97-AF65-F5344CB8AC3E}">
        <p14:creationId xmlns:p14="http://schemas.microsoft.com/office/powerpoint/2010/main" val="205766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BEC0-5185-5D69-4566-B0705FB8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Insights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0503-5131-B7EA-1D77-7CD20C79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Azure Monitor</a:t>
            </a:r>
          </a:p>
          <a:p>
            <a:r>
              <a:rPr lang="en-US" dirty="0"/>
              <a:t>Focused on application performance management (APM)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Request tracking</a:t>
            </a:r>
          </a:p>
          <a:p>
            <a:pPr lvl="1"/>
            <a:r>
              <a:rPr lang="en-US" dirty="0"/>
              <a:t>Dependency analysis</a:t>
            </a:r>
          </a:p>
          <a:p>
            <a:pPr lvl="1"/>
            <a:r>
              <a:rPr lang="en-US" dirty="0"/>
              <a:t>Exceptions &amp; failures</a:t>
            </a:r>
          </a:p>
          <a:p>
            <a:pPr lvl="1"/>
            <a:r>
              <a:rPr lang="en-US" dirty="0"/>
              <a:t>Custom telemetry</a:t>
            </a:r>
          </a:p>
          <a:p>
            <a:r>
              <a:rPr lang="en-US" dirty="0"/>
              <a:t>Works with ADF pipelines, Synapse, Databricks notebooks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5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B8E-9931-98F9-41D4-E1D8537B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Application Insights for Data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2029-21F4-D58B-8837-7AA4B967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an Application Insights resource in Azure Portal</a:t>
            </a:r>
          </a:p>
          <a:p>
            <a:r>
              <a:rPr lang="en-IN" dirty="0"/>
              <a:t>Connect to services:</a:t>
            </a:r>
          </a:p>
          <a:p>
            <a:pPr lvl="1"/>
            <a:r>
              <a:rPr lang="en-IN" dirty="0"/>
              <a:t>ADF → Send diagnostic logs to App Insights</a:t>
            </a:r>
          </a:p>
          <a:p>
            <a:pPr lvl="1"/>
            <a:r>
              <a:rPr lang="en-IN" dirty="0"/>
              <a:t>Databricks → Use logging libraries + Log Analytics</a:t>
            </a:r>
          </a:p>
          <a:p>
            <a:r>
              <a:rPr lang="en-IN" dirty="0"/>
              <a:t>Enable SDKs for custom applications (Python, .NET, Java)</a:t>
            </a:r>
          </a:p>
          <a:p>
            <a:r>
              <a:rPr lang="en-IN" dirty="0"/>
              <a:t>Query &amp; visualize data in App Insights or Power BI</a:t>
            </a:r>
          </a:p>
        </p:txBody>
      </p:sp>
    </p:spTree>
    <p:extLst>
      <p:ext uri="{BB962C8B-B14F-4D97-AF65-F5344CB8AC3E}">
        <p14:creationId xmlns:p14="http://schemas.microsoft.com/office/powerpoint/2010/main" val="13853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8C2-1E97-D64D-8FA4-7995271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Performance Issues in ADF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4260-AF05-8A7B-9D04-94EB3E82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1053"/>
            <a:ext cx="8596668" cy="4580310"/>
          </a:xfrm>
        </p:spPr>
        <p:txBody>
          <a:bodyPr>
            <a:normAutofit/>
          </a:bodyPr>
          <a:lstStyle/>
          <a:p>
            <a:r>
              <a:rPr lang="en-IN" dirty="0"/>
              <a:t>Common issues:</a:t>
            </a:r>
          </a:p>
          <a:p>
            <a:pPr lvl="1"/>
            <a:r>
              <a:rPr lang="en-IN" dirty="0"/>
              <a:t>Long pipeline execution</a:t>
            </a:r>
          </a:p>
          <a:p>
            <a:pPr lvl="1"/>
            <a:r>
              <a:rPr lang="en-IN" dirty="0"/>
              <a:t>Integration runtime bottlenecks</a:t>
            </a:r>
          </a:p>
          <a:p>
            <a:pPr lvl="1"/>
            <a:r>
              <a:rPr lang="en-IN" dirty="0"/>
              <a:t>Data skew in copy activity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Enable diagnostic logs → Log Analytics</a:t>
            </a:r>
          </a:p>
          <a:p>
            <a:pPr lvl="1"/>
            <a:r>
              <a:rPr lang="en-IN" dirty="0"/>
              <a:t>Use Metrics: Activity Duration, Queue Time</a:t>
            </a:r>
          </a:p>
          <a:p>
            <a:pPr lvl="1"/>
            <a:r>
              <a:rPr lang="en-IN" dirty="0"/>
              <a:t>Query ADF logs with KQL to spot failing activities</a:t>
            </a:r>
          </a:p>
          <a:p>
            <a:pPr lvl="1"/>
            <a:r>
              <a:rPr lang="en-IN" dirty="0"/>
              <a:t>Optimize via parallelism, partitioning, and IR sizing</a:t>
            </a:r>
          </a:p>
        </p:txBody>
      </p:sp>
    </p:spTree>
    <p:extLst>
      <p:ext uri="{BB962C8B-B14F-4D97-AF65-F5344CB8AC3E}">
        <p14:creationId xmlns:p14="http://schemas.microsoft.com/office/powerpoint/2010/main" val="401726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7B77-2FD0-7C96-2A8E-764804A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Performance Issues in 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D349-D4CD-A60D-21E9-85C6421F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issues:</a:t>
            </a:r>
          </a:p>
          <a:p>
            <a:pPr lvl="1"/>
            <a:r>
              <a:rPr lang="en-IN" dirty="0"/>
              <a:t>Slow jobs / queries</a:t>
            </a:r>
          </a:p>
          <a:p>
            <a:pPr lvl="1"/>
            <a:r>
              <a:rPr lang="en-IN" dirty="0"/>
              <a:t>Cluster under-provisioning</a:t>
            </a:r>
          </a:p>
          <a:p>
            <a:pPr lvl="1"/>
            <a:r>
              <a:rPr lang="en-IN" dirty="0"/>
              <a:t>Skewed shuffle / large joins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Check Spark UI (jobs, stages, tasks)</a:t>
            </a:r>
          </a:p>
          <a:p>
            <a:pPr lvl="1"/>
            <a:r>
              <a:rPr lang="en-IN" dirty="0"/>
              <a:t>Enable Ganglia metrics for clusters</a:t>
            </a:r>
          </a:p>
          <a:p>
            <a:pPr lvl="1"/>
            <a:r>
              <a:rPr lang="en-IN" dirty="0"/>
              <a:t>Use Application Insights for custom logging</a:t>
            </a:r>
          </a:p>
          <a:p>
            <a:pPr lvl="1"/>
            <a:r>
              <a:rPr lang="en-IN" dirty="0"/>
              <a:t>Optimize:</a:t>
            </a:r>
          </a:p>
          <a:p>
            <a:pPr lvl="2"/>
            <a:r>
              <a:rPr lang="en-IN" dirty="0"/>
              <a:t>Auto-scaling clusters</a:t>
            </a:r>
          </a:p>
          <a:p>
            <a:pPr lvl="2"/>
            <a:r>
              <a:rPr lang="en-IN" dirty="0"/>
              <a:t>Broadcast joins</a:t>
            </a:r>
          </a:p>
          <a:p>
            <a:pPr lvl="2"/>
            <a:r>
              <a:rPr lang="en-IN" dirty="0"/>
              <a:t>Delta cache &amp; Z-ordering</a:t>
            </a:r>
          </a:p>
        </p:txBody>
      </p:sp>
    </p:spTree>
    <p:extLst>
      <p:ext uri="{BB962C8B-B14F-4D97-AF65-F5344CB8AC3E}">
        <p14:creationId xmlns:p14="http://schemas.microsoft.com/office/powerpoint/2010/main" val="1780737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584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Logs, Metrics &amp; Troubleshooting in Azure Data Services</vt:lpstr>
      <vt:lpstr>Azure Monitor Overview</vt:lpstr>
      <vt:lpstr>Logs in Azure Monitor</vt:lpstr>
      <vt:lpstr>Metrics in Azure Monitor</vt:lpstr>
      <vt:lpstr>Alerts in Azure Monitor</vt:lpstr>
      <vt:lpstr>Application Insights – Introduction</vt:lpstr>
      <vt:lpstr>Setting up Application Insights for Data Services</vt:lpstr>
      <vt:lpstr>Diagnosing Performance Issues in ADF</vt:lpstr>
      <vt:lpstr>Diagnosing Performance Issues in Databricks</vt:lpstr>
      <vt:lpstr>Troubleshooting Playbook – Framework</vt:lpstr>
      <vt:lpstr>Troubleshooting Playbook – ADF Example</vt:lpstr>
      <vt:lpstr>Troubleshooting Playbook – Databricks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4</cp:revision>
  <dcterms:created xsi:type="dcterms:W3CDTF">2025-09-06T08:57:47Z</dcterms:created>
  <dcterms:modified xsi:type="dcterms:W3CDTF">2025-09-06T10:28:53Z</dcterms:modified>
</cp:coreProperties>
</file>