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7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9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6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2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Snowflake Cloud Data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Warehouses, Data Structures, File Formats, Loading, Querying, Time Travel &amp; Cloning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Cloud Data Platform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Cloud-native data platform with separation of compute and storage</a:t>
            </a:r>
          </a:p>
          <a:p>
            <a:pPr>
              <a:defRPr sz="1800"/>
            </a:pPr>
            <a:r>
              <a:rPr dirty="0"/>
              <a:t>Supports structured and semi-structured data</a:t>
            </a:r>
          </a:p>
          <a:p>
            <a:pPr>
              <a:defRPr sz="1800"/>
            </a:pPr>
            <a:r>
              <a:rPr dirty="0"/>
              <a:t>Elastic scaling and near-infinite storage</a:t>
            </a:r>
          </a:p>
          <a:p>
            <a:pPr>
              <a:defRPr sz="1800"/>
            </a:pPr>
            <a:r>
              <a:rPr dirty="0"/>
              <a:t>Multi-cloud deployment: AWS, Azure, Google Cloud</a:t>
            </a:r>
          </a:p>
          <a:p>
            <a:pPr>
              <a:defRPr sz="1800"/>
            </a:pPr>
            <a:r>
              <a:rPr dirty="0"/>
              <a:t>Secure data sharing and collaboration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Warehouses: Compute Separation from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Virtual warehouses provide compute resources independently of storage</a:t>
            </a:r>
          </a:p>
          <a:p>
            <a:pPr>
              <a:defRPr sz="1800"/>
            </a:pPr>
            <a:r>
              <a:t>Scale up or out for performance and concurrency</a:t>
            </a:r>
          </a:p>
          <a:p>
            <a:pPr>
              <a:defRPr sz="1800"/>
            </a:pPr>
            <a:r>
              <a:t>Start/stop warehouses to control costs</a:t>
            </a:r>
          </a:p>
          <a:p>
            <a:pPr>
              <a:defRPr sz="1800"/>
            </a:pPr>
            <a:r>
              <a:t>Multiple warehouses can query the same data concurrently</a:t>
            </a:r>
          </a:p>
          <a:p>
            <a:pPr>
              <a:defRPr sz="1800"/>
            </a:pPr>
            <a:r>
              <a:t>Pay-per-second billing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Databases, Schemas,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Databases: Logical container for schemas and objects</a:t>
            </a:r>
          </a:p>
          <a:p>
            <a:pPr>
              <a:defRPr sz="1800"/>
            </a:pPr>
            <a:r>
              <a:t>Schemas: Organize tables, views, and other objects</a:t>
            </a:r>
          </a:p>
          <a:p>
            <a:pPr>
              <a:defRPr sz="1800"/>
            </a:pPr>
            <a:r>
              <a:t>Standard tables: Permanent, durable data storage</a:t>
            </a:r>
          </a:p>
          <a:p>
            <a:pPr>
              <a:defRPr sz="1800"/>
            </a:pPr>
            <a:r>
              <a:t>Transient tables: Cost-saving, non-fail-safe storage option</a:t>
            </a:r>
          </a:p>
          <a:p>
            <a:pPr>
              <a:defRPr sz="1800"/>
            </a:pPr>
            <a:r>
              <a:t>Temporary tables: Exist only for session duration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Formats: CSV, JSON, Parquet, ORC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Snowflake supports multiple file formats for loading/unloading data</a:t>
            </a:r>
          </a:p>
          <a:p>
            <a:pPr>
              <a:defRPr sz="1800"/>
            </a:pPr>
            <a:r>
              <a:t>CSV: Simple text-based tabular data</a:t>
            </a:r>
          </a:p>
          <a:p>
            <a:pPr>
              <a:defRPr sz="1800"/>
            </a:pPr>
            <a:r>
              <a:t>JSON: Semi-structured hierarchical data</a:t>
            </a:r>
          </a:p>
          <a:p>
            <a:pPr>
              <a:defRPr sz="1800"/>
            </a:pPr>
            <a:r>
              <a:t>Parquet: Columnar storage optimized for analytics</a:t>
            </a:r>
          </a:p>
          <a:p>
            <a:pPr>
              <a:defRPr sz="1800"/>
            </a:pPr>
            <a:r>
              <a:t>ORC: Optimized Row Columnar format for big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Methods: COPY INTO from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Stages: Locations to store files before loading into tables</a:t>
            </a:r>
          </a:p>
          <a:p>
            <a:pPr>
              <a:defRPr sz="1800"/>
            </a:pPr>
            <a:r>
              <a:t>Types of stages: Internal (Snowflake-managed) and External (S3, ADLS, GCS)</a:t>
            </a:r>
          </a:p>
          <a:p>
            <a:pPr>
              <a:defRPr sz="1800"/>
            </a:pPr>
            <a:r>
              <a:t>COPY INTO command loads data from stage into table</a:t>
            </a:r>
          </a:p>
          <a:p>
            <a:pPr>
              <a:defRPr sz="1800"/>
            </a:pPr>
            <a:r>
              <a:t>Supports parallel loading for performance</a:t>
            </a:r>
          </a:p>
          <a:p>
            <a:pPr>
              <a:defRPr sz="1800"/>
            </a:pPr>
            <a:r>
              <a:t>Options for error handling, file format, transformations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 in Snowflake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Standard ANSI SQL syntax supported</a:t>
            </a:r>
          </a:p>
          <a:p>
            <a:pPr>
              <a:defRPr sz="1800"/>
            </a:pPr>
            <a:r>
              <a:t>Ad-hoc queries and BI tool integrations</a:t>
            </a:r>
          </a:p>
          <a:p>
            <a:pPr>
              <a:defRPr sz="1800"/>
            </a:pPr>
            <a:r>
              <a:t>Support for semi-structured data querying with VARIANT</a:t>
            </a:r>
          </a:p>
          <a:p>
            <a:pPr>
              <a:defRPr sz="1800"/>
            </a:pPr>
            <a:r>
              <a:t>Functions to parse JSON, Parquet, and other formats</a:t>
            </a:r>
          </a:p>
          <a:p>
            <a:pPr>
              <a:defRPr sz="1800"/>
            </a:pPr>
            <a:r>
              <a:t>Result caching improves performance and reduces costs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Travel &amp; Cloning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Time Travel: Query data as of a previous point in time</a:t>
            </a:r>
          </a:p>
          <a:p>
            <a:pPr>
              <a:defRPr sz="1800"/>
            </a:pPr>
            <a:r>
              <a:t>Helps recover from accidental deletes or updates</a:t>
            </a:r>
          </a:p>
          <a:p>
            <a:pPr>
              <a:defRPr sz="1800"/>
            </a:pPr>
            <a:r>
              <a:t>Retention period: 1 day (standard) to 90 days (enterprise editions)</a:t>
            </a:r>
          </a:p>
          <a:p>
            <a:pPr>
              <a:defRPr sz="1800"/>
            </a:pPr>
            <a:r>
              <a:t>Zero-copy cloning: Create clones without duplicating data</a:t>
            </a:r>
          </a:p>
          <a:p>
            <a:pPr>
              <a:defRPr sz="1800"/>
            </a:pPr>
            <a:r>
              <a:t>Useful for dev/test environments and backup strategies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97A3-4674-7A9B-8F98-9448C24E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vs delta lake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DCB5A-EBCC-38E4-CD9B-4240C4547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842950"/>
              </p:ext>
            </p:extLst>
          </p:nvPr>
        </p:nvGraphicFramePr>
        <p:xfrm>
          <a:off x="768096" y="2084832"/>
          <a:ext cx="7451565" cy="4223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3855">
                  <a:extLst>
                    <a:ext uri="{9D8B030D-6E8A-4147-A177-3AD203B41FA5}">
                      <a16:colId xmlns:a16="http://schemas.microsoft.com/office/drawing/2014/main" val="1939025257"/>
                    </a:ext>
                  </a:extLst>
                </a:gridCol>
                <a:gridCol w="2483855">
                  <a:extLst>
                    <a:ext uri="{9D8B030D-6E8A-4147-A177-3AD203B41FA5}">
                      <a16:colId xmlns:a16="http://schemas.microsoft.com/office/drawing/2014/main" val="2558327895"/>
                    </a:ext>
                  </a:extLst>
                </a:gridCol>
                <a:gridCol w="2483855">
                  <a:extLst>
                    <a:ext uri="{9D8B030D-6E8A-4147-A177-3AD203B41FA5}">
                      <a16:colId xmlns:a16="http://schemas.microsoft.com/office/drawing/2014/main" val="2266695772"/>
                    </a:ext>
                  </a:extLst>
                </a:gridCol>
              </a:tblGrid>
              <a:tr h="194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Feature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Snowflake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Delta Lake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9889587"/>
                  </a:ext>
                </a:extLst>
              </a:tr>
              <a:tr h="194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Type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Cloud Data Warehouse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Open-source Lakehouse Storage Layer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2223111460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Storage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Proprietary columnar storage (S3/Blob/GCS)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Parquet files on data lake (S3/ADLS/GCS)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881591236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Compute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Separate, scalable virtual warehouses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Spark/Databricks clusters (user-managed or managed)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548393572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Data Types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Structured + semi-structured (JSON, Avro, XML)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Structured, semi-structured, streaming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606246810"/>
                  </a:ext>
                </a:extLst>
              </a:tr>
              <a:tr h="194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ACID Transactions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Built-in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Via transaction log (_delta_log)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484035995"/>
                  </a:ext>
                </a:extLst>
              </a:tr>
              <a:tr h="194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Updates &amp; Deletes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Supported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Supported (MERGE/UPDATE/DELETE)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259070859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Schema Handling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Schema-on-write, automatic optimization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Schema-on-write, supports schema evolution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190993578"/>
                  </a:ext>
                </a:extLst>
              </a:tr>
              <a:tr h="194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Time Travel / Versioning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Yes, up to 90 days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Yes, configurable retention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2344084388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Query Optimization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Automatic clustering, caching, pruning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Z-ordering, data skipping, caching (via Spark/Databricks)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134207465"/>
                  </a:ext>
                </a:extLst>
              </a:tr>
              <a:tr h="194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Streaming Support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Limited (Snowpipe)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Native batch + streaming support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550518589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Cost Model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Pay per storage &amp; compute, auto-suspend warehouses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Pay for storage + Spark/Databricks compute; open-source version free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2359315965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Ecosystem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BI tools (Tableau, Power BI, Looker), SQL connectors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Databricks, Spark, ML frameworks (TensorFlow, PyTorch), Python/Scala/SQL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3542898721"/>
                  </a:ext>
                </a:extLst>
              </a:tr>
              <a:tr h="381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Best Use Case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</a:rPr>
                        <a:t>Analytics, BI dashboards, structured data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</a:rPr>
                        <a:t>Data pipelines, real-time analytics, machine learning, batch + streaming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09" marR="8809" marT="8809" marB="8809" anchor="ctr"/>
                </a:tc>
                <a:extLst>
                  <a:ext uri="{0D108BD9-81ED-4DB2-BD59-A6C34878D82A}">
                    <a16:rowId xmlns:a16="http://schemas.microsoft.com/office/drawing/2014/main" val="92322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1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575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Snowflake Cloud Data Platform</vt:lpstr>
      <vt:lpstr>Snowflake Cloud Data Platform Overview</vt:lpstr>
      <vt:lpstr>Virtual Warehouses: Compute Separation from Storage</vt:lpstr>
      <vt:lpstr>Databases, Schemas, and Tables</vt:lpstr>
      <vt:lpstr>File Formats: CSV, JSON, Parquet, ORC</vt:lpstr>
      <vt:lpstr>Data Loading Methods: COPY INTO from Stage</vt:lpstr>
      <vt:lpstr>Querying Data in Snowflake with SQL</vt:lpstr>
      <vt:lpstr>Time Travel &amp; Cloning Basics</vt:lpstr>
      <vt:lpstr>Snowflake vs delta lake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6</cp:revision>
  <dcterms:created xsi:type="dcterms:W3CDTF">2013-01-27T09:14:16Z</dcterms:created>
  <dcterms:modified xsi:type="dcterms:W3CDTF">2025-09-16T13:10:02Z</dcterms:modified>
  <cp:category/>
</cp:coreProperties>
</file>