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4" d="100"/>
          <a:sy n="64" d="100"/>
        </p:scale>
        <p:origin x="748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09053C01-910C-43D4-82C1-AFF62375E4B8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A22C-D6D3-4DED-B7CA-576D22A5159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9758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3C01-910C-43D4-82C1-AFF62375E4B8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A22C-D6D3-4DED-B7CA-576D22A51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2887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3C01-910C-43D4-82C1-AFF62375E4B8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A22C-D6D3-4DED-B7CA-576D22A5159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60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3C01-910C-43D4-82C1-AFF62375E4B8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A22C-D6D3-4DED-B7CA-576D22A51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763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3C01-910C-43D4-82C1-AFF62375E4B8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A22C-D6D3-4DED-B7CA-576D22A5159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87693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3C01-910C-43D4-82C1-AFF62375E4B8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A22C-D6D3-4DED-B7CA-576D22A51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803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3C01-910C-43D4-82C1-AFF62375E4B8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A22C-D6D3-4DED-B7CA-576D22A51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2121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3C01-910C-43D4-82C1-AFF62375E4B8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A22C-D6D3-4DED-B7CA-576D22A51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76569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3C01-910C-43D4-82C1-AFF62375E4B8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A22C-D6D3-4DED-B7CA-576D22A51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77609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3C01-910C-43D4-82C1-AFF62375E4B8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A22C-D6D3-4DED-B7CA-576D22A515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7730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053C01-910C-43D4-82C1-AFF62375E4B8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A9A22C-D6D3-4DED-B7CA-576D22A51598}" type="slidenum">
              <a:rPr lang="en-IN" smtClean="0"/>
              <a:t>‹#›</a:t>
            </a:fld>
            <a:endParaRPr lang="en-IN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5761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09053C01-910C-43D4-82C1-AFF62375E4B8}" type="datetimeFigureOut">
              <a:rPr lang="en-IN" smtClean="0"/>
              <a:t>16/09/2025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4A9A22C-D6D3-4DED-B7CA-576D22A51598}" type="slidenum">
              <a:rPr lang="en-IN" smtClean="0"/>
              <a:t>‹#›</a:t>
            </a:fld>
            <a:endParaRPr lang="en-IN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117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52D90-0449-CAA9-76CF-AC1754E82E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Snowpark – Extending Snowflake with Code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965BF9-73AA-5773-2BEB-A8F81BB838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Vikash Verma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67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3BF82-1576-C773-C8AC-CB215429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Performance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CD45-2B8D-DE61-46DD-37251A67E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 locality: Snowpark code runs inside Snowflake engine.</a:t>
            </a:r>
          </a:p>
          <a:p>
            <a:r>
              <a:rPr lang="en-IN" dirty="0"/>
              <a:t>Pushdown optimizations reduce data movement.</a:t>
            </a:r>
          </a:p>
          <a:p>
            <a:r>
              <a:rPr lang="en-IN" dirty="0"/>
              <a:t>Avoid unnecessary wide transformations.</a:t>
            </a:r>
          </a:p>
          <a:p>
            <a:r>
              <a:rPr lang="en-IN" dirty="0"/>
              <a:t>Use caching and clustering for large datasets.</a:t>
            </a:r>
          </a:p>
        </p:txBody>
      </p:sp>
    </p:spTree>
    <p:extLst>
      <p:ext uri="{BB962C8B-B14F-4D97-AF65-F5344CB8AC3E}">
        <p14:creationId xmlns:p14="http://schemas.microsoft.com/office/powerpoint/2010/main" val="4021815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116E95-B3E4-5B9E-D6E6-D42ED145C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 File Ingestion with Snowpark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8C11E-1289-1C02-BDE4-51B43E48C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Snowpark supports semi-structured data: JSON, Parquet, Avro.</a:t>
            </a:r>
          </a:p>
          <a:p>
            <a:r>
              <a:rPr lang="en-IN" dirty="0"/>
              <a:t>Example:</a:t>
            </a:r>
          </a:p>
          <a:p>
            <a:pPr lvl="1"/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session.read.option</a:t>
            </a:r>
            <a:r>
              <a:rPr lang="en-IN" dirty="0"/>
              <a:t>("</a:t>
            </a:r>
            <a:r>
              <a:rPr lang="en-IN" dirty="0" err="1"/>
              <a:t>file_format</a:t>
            </a:r>
            <a:r>
              <a:rPr lang="en-IN" dirty="0"/>
              <a:t>", "</a:t>
            </a:r>
            <a:r>
              <a:rPr lang="en-IN" dirty="0" err="1"/>
              <a:t>json</a:t>
            </a:r>
            <a:r>
              <a:rPr lang="en-IN" dirty="0"/>
              <a:t>").schema(schema).load("@</a:t>
            </a:r>
            <a:r>
              <a:rPr lang="en-IN" dirty="0" err="1"/>
              <a:t>my_stage</a:t>
            </a:r>
            <a:r>
              <a:rPr lang="en-IN" dirty="0"/>
              <a:t>")</a:t>
            </a:r>
          </a:p>
          <a:p>
            <a:r>
              <a:rPr lang="en-IN" dirty="0"/>
              <a:t>Use transformations to normalize nested data.</a:t>
            </a:r>
          </a:p>
          <a:p>
            <a:r>
              <a:rPr lang="en-IN" dirty="0"/>
              <a:t>Ingestion pipeline can be automated using Tasks + Streams.</a:t>
            </a:r>
          </a:p>
        </p:txBody>
      </p:sp>
    </p:spTree>
    <p:extLst>
      <p:ext uri="{BB962C8B-B14F-4D97-AF65-F5344CB8AC3E}">
        <p14:creationId xmlns:p14="http://schemas.microsoft.com/office/powerpoint/2010/main" val="40384436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7FC54-CE16-F131-06B3-B61E4A72A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Snowflake </a:t>
            </a:r>
            <a:r>
              <a:rPr lang="en-US"/>
              <a:t>vs Snowpark </a:t>
            </a:r>
            <a:r>
              <a:rPr lang="en-US" dirty="0"/>
              <a:t>vs ADF vs DB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7213DB-18C7-A875-726C-FD9BEF5C636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09883596"/>
              </p:ext>
            </p:extLst>
          </p:nvPr>
        </p:nvGraphicFramePr>
        <p:xfrm>
          <a:off x="1024128" y="2286000"/>
          <a:ext cx="9720070" cy="402272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014">
                  <a:extLst>
                    <a:ext uri="{9D8B030D-6E8A-4147-A177-3AD203B41FA5}">
                      <a16:colId xmlns:a16="http://schemas.microsoft.com/office/drawing/2014/main" val="743544568"/>
                    </a:ext>
                  </a:extLst>
                </a:gridCol>
                <a:gridCol w="1944014">
                  <a:extLst>
                    <a:ext uri="{9D8B030D-6E8A-4147-A177-3AD203B41FA5}">
                      <a16:colId xmlns:a16="http://schemas.microsoft.com/office/drawing/2014/main" val="1070743357"/>
                    </a:ext>
                  </a:extLst>
                </a:gridCol>
                <a:gridCol w="1944014">
                  <a:extLst>
                    <a:ext uri="{9D8B030D-6E8A-4147-A177-3AD203B41FA5}">
                      <a16:colId xmlns:a16="http://schemas.microsoft.com/office/drawing/2014/main" val="964930551"/>
                    </a:ext>
                  </a:extLst>
                </a:gridCol>
                <a:gridCol w="1944014">
                  <a:extLst>
                    <a:ext uri="{9D8B030D-6E8A-4147-A177-3AD203B41FA5}">
                      <a16:colId xmlns:a16="http://schemas.microsoft.com/office/drawing/2014/main" val="1014676900"/>
                    </a:ext>
                  </a:extLst>
                </a:gridCol>
                <a:gridCol w="1944014">
                  <a:extLst>
                    <a:ext uri="{9D8B030D-6E8A-4147-A177-3AD203B41FA5}">
                      <a16:colId xmlns:a16="http://schemas.microsoft.com/office/drawing/2014/main" val="3291500818"/>
                    </a:ext>
                  </a:extLst>
                </a:gridCol>
              </a:tblGrid>
              <a:tr h="14691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Feature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Snowflake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Snowpark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Azure Data Factory (ADF)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Databricks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extLst>
                  <a:ext uri="{0D108BD9-81ED-4DB2-BD59-A6C34878D82A}">
                    <a16:rowId xmlns:a16="http://schemas.microsoft.com/office/drawing/2014/main" val="2250121637"/>
                  </a:ext>
                </a:extLst>
              </a:tr>
              <a:tr h="2881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Type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Cloud Data Warehouse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Developer API / SDK for Snowflake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Cloud ETL / Data Integration service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Cloud-based Data Engineering &amp; ML platform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extLst>
                  <a:ext uri="{0D108BD9-81ED-4DB2-BD59-A6C34878D82A}">
                    <a16:rowId xmlns:a16="http://schemas.microsoft.com/office/drawing/2014/main" val="1495471742"/>
                  </a:ext>
                </a:extLst>
              </a:tr>
              <a:tr h="57062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Purpose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Store, query, and analyze structured &amp; semi-structured data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Extend Snowflake with code (Python, Scala, Java, SQL) for data processing &amp; transformation inside Snowflake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Orchestrate ETL / ELT pipelines across multiple sources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Batch &amp; streaming data processing, ML, analytics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extLst>
                  <a:ext uri="{0D108BD9-81ED-4DB2-BD59-A6C34878D82A}">
                    <a16:rowId xmlns:a16="http://schemas.microsoft.com/office/drawing/2014/main" val="2220556748"/>
                  </a:ext>
                </a:extLst>
              </a:tr>
              <a:tr h="429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Data Storage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Proprietary columnar storage (S3/Blob/GCS)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Uses Snowflake tables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Doesn’t store data itself (moves/transforms data across storage)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Data lake or Delta Lake (Parquet, Delta format)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extLst>
                  <a:ext uri="{0D108BD9-81ED-4DB2-BD59-A6C34878D82A}">
                    <a16:rowId xmlns:a16="http://schemas.microsoft.com/office/drawing/2014/main" val="372251690"/>
                  </a:ext>
                </a:extLst>
              </a:tr>
              <a:tr h="2881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Compute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Virtual warehouses (scalable, separate from storage)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Runs inside Snowflake compute engines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Azure-managed compute for pipelines &amp; transformations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Spark clusters (interactive, autoscaling)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extLst>
                  <a:ext uri="{0D108BD9-81ED-4DB2-BD59-A6C34878D82A}">
                    <a16:rowId xmlns:a16="http://schemas.microsoft.com/office/drawing/2014/main" val="720315952"/>
                  </a:ext>
                </a:extLst>
              </a:tr>
              <a:tr h="429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Processing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SQL-based queries, BI &amp; analytics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Data transformation using familiar programming languages, integrated into Snowflake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Data movement, orchestration, mapping data flows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Spark-based batch &amp; streaming, ML/AI workflows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extLst>
                  <a:ext uri="{0D108BD9-81ED-4DB2-BD59-A6C34878D82A}">
                    <a16:rowId xmlns:a16="http://schemas.microsoft.com/office/drawing/2014/main" val="1852927835"/>
                  </a:ext>
                </a:extLst>
              </a:tr>
              <a:tr h="2881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Programming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SQL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Python, Scala, Java, SQL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Minimal code (UI-driven), optional SQL / Python / .NET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Python, Scala, SQL, R, Java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extLst>
                  <a:ext uri="{0D108BD9-81ED-4DB2-BD59-A6C34878D82A}">
                    <a16:rowId xmlns:a16="http://schemas.microsoft.com/office/drawing/2014/main" val="1803297377"/>
                  </a:ext>
                </a:extLst>
              </a:tr>
              <a:tr h="42938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Streaming Support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Limited (via Snowpipe)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Limited (depends on Snowflake capabilities)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Limited (triggers &amp; event-based)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Native streaming support (Structured Streaming, Kafka, Event Hubs)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extLst>
                  <a:ext uri="{0D108BD9-81ED-4DB2-BD59-A6C34878D82A}">
                    <a16:rowId xmlns:a16="http://schemas.microsoft.com/office/drawing/2014/main" val="3929031714"/>
                  </a:ext>
                </a:extLst>
              </a:tr>
              <a:tr h="2881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ETL / ELT Capabilities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Limited (SQL transformations)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Better than SQL-only, but within Snowflake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Full ETL orchestration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Full ETL / ELT, data prep, ML pipelines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extLst>
                  <a:ext uri="{0D108BD9-81ED-4DB2-BD59-A6C34878D82A}">
                    <a16:rowId xmlns:a16="http://schemas.microsoft.com/office/drawing/2014/main" val="231182793"/>
                  </a:ext>
                </a:extLst>
              </a:tr>
              <a:tr h="2881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Integration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BI tools, Snowflake connectors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Integrates with Snowflake tables and workloads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Azure ecosystem (Blob, SQL, Synapse, Databricks, REST APIs)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BI tools, ML frameworks, cloud storage, streaming sources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extLst>
                  <a:ext uri="{0D108BD9-81ED-4DB2-BD59-A6C34878D82A}">
                    <a16:rowId xmlns:a16="http://schemas.microsoft.com/office/drawing/2014/main" val="3452470154"/>
                  </a:ext>
                </a:extLst>
              </a:tr>
              <a:tr h="2881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Cost Model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Pay for storage + compute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Pay for Snowflake compute used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Pay per pipeline run / data movement / activity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Pay for Databricks cluster compute + storage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extLst>
                  <a:ext uri="{0D108BD9-81ED-4DB2-BD59-A6C34878D82A}">
                    <a16:rowId xmlns:a16="http://schemas.microsoft.com/office/drawing/2014/main" val="2502804811"/>
                  </a:ext>
                </a:extLst>
              </a:tr>
              <a:tr h="28814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Best Use Case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Analytics, reporting, SQL-heavy workloads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Complex data transformations inside Snowflake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>
                          <a:effectLst/>
                        </a:rPr>
                        <a:t>Orchestration &amp; integration across multiple data sources</a:t>
                      </a:r>
                      <a:endParaRPr lang="en-IN" sz="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800" dirty="0">
                          <a:effectLst/>
                        </a:rPr>
                        <a:t>Data engineering pipelines, real-time analytics, ML/AI</a:t>
                      </a:r>
                      <a:endParaRPr lang="en-IN" sz="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978" marR="6978" marT="6978" marB="6978" anchor="ctr"/>
                </a:tc>
                <a:extLst>
                  <a:ext uri="{0D108BD9-81ED-4DB2-BD59-A6C34878D82A}">
                    <a16:rowId xmlns:a16="http://schemas.microsoft.com/office/drawing/2014/main" val="42419805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556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A4E7-BF44-DF35-D0D4-84C9AB093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 to Snowpark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9D768-6934-170B-6D89-2D56A507A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Unified developer experience in Snowflake</a:t>
            </a:r>
          </a:p>
          <a:p>
            <a:r>
              <a:rPr lang="en-US" dirty="0"/>
              <a:t>Supports Java, Scala, and Python</a:t>
            </a:r>
          </a:p>
          <a:p>
            <a:r>
              <a:rPr lang="en-US" dirty="0"/>
              <a:t>Enables developers to bring code closer to the data</a:t>
            </a:r>
          </a:p>
          <a:p>
            <a:r>
              <a:rPr lang="en-US" dirty="0"/>
              <a:t>Use cases: ETL, ML, advanced transformations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0398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C477F-D0E4-F41A-070B-397A64A5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Snowpark?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E5542F-C4A6-8185-877D-EC65A915D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Snowpark is a developer framework for Snowflake.</a:t>
            </a:r>
          </a:p>
          <a:p>
            <a:r>
              <a:rPr lang="en-US" dirty="0"/>
              <a:t>Provides a </a:t>
            </a:r>
            <a:r>
              <a:rPr lang="en-US" dirty="0" err="1"/>
              <a:t>DataFrame</a:t>
            </a:r>
            <a:r>
              <a:rPr lang="en-US" dirty="0"/>
              <a:t> API for building queries in code.</a:t>
            </a:r>
          </a:p>
          <a:p>
            <a:r>
              <a:rPr lang="en-US" dirty="0"/>
              <a:t>Allows creation of UDFs and Stored Procedures in multiple languages.</a:t>
            </a:r>
          </a:p>
          <a:p>
            <a:r>
              <a:rPr lang="en-US" dirty="0"/>
              <a:t>Supports advanced data engineering and ML workflows.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53573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E8CCC-66E2-FBF5-7726-5FD1EA3A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Snowpark Language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AE531B-AE9E-4E83-484B-1A88B2495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Java: First language supported, strong for enterprise apps.</a:t>
            </a:r>
          </a:p>
          <a:p>
            <a:r>
              <a:rPr lang="en-IN" dirty="0"/>
              <a:t>Scala: Ideal for Spark/functional developers.</a:t>
            </a:r>
          </a:p>
          <a:p>
            <a:r>
              <a:rPr lang="en-IN" dirty="0"/>
              <a:t>Python: Popular choice for data science, ML, and analytics.</a:t>
            </a:r>
          </a:p>
          <a:p>
            <a:r>
              <a:rPr lang="en-IN" dirty="0"/>
              <a:t>Same execution model — code runs inside Snowflake’s engine, not outside.</a:t>
            </a:r>
          </a:p>
        </p:txBody>
      </p:sp>
    </p:spTree>
    <p:extLst>
      <p:ext uri="{BB962C8B-B14F-4D97-AF65-F5344CB8AC3E}">
        <p14:creationId xmlns:p14="http://schemas.microsoft.com/office/powerpoint/2010/main" val="18645687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0F4D0-8F3F-2108-2A1A-C8CDC4185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 Snowpark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079D0-6323-98AF-EC73-6B1A18697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Steps:</a:t>
            </a:r>
          </a:p>
          <a:p>
            <a:r>
              <a:rPr lang="en-IN" dirty="0"/>
              <a:t>Install Snowpark:</a:t>
            </a:r>
          </a:p>
          <a:p>
            <a:pPr lvl="1"/>
            <a:r>
              <a:rPr lang="en-IN" dirty="0"/>
              <a:t>pip install snowflake-</a:t>
            </a:r>
            <a:r>
              <a:rPr lang="en-IN" dirty="0" err="1"/>
              <a:t>snowpark</a:t>
            </a:r>
            <a:r>
              <a:rPr lang="en-IN" dirty="0"/>
              <a:t>-python</a:t>
            </a:r>
          </a:p>
          <a:p>
            <a:r>
              <a:rPr lang="en-IN" dirty="0"/>
              <a:t>Import package:</a:t>
            </a:r>
          </a:p>
          <a:p>
            <a:pPr lvl="1"/>
            <a:r>
              <a:rPr lang="en-IN" dirty="0"/>
              <a:t>from </a:t>
            </a:r>
            <a:r>
              <a:rPr lang="en-IN" dirty="0" err="1"/>
              <a:t>snowflake.snowpark</a:t>
            </a:r>
            <a:r>
              <a:rPr lang="en-IN" dirty="0"/>
              <a:t> import Session</a:t>
            </a:r>
          </a:p>
          <a:p>
            <a:r>
              <a:rPr lang="en-IN" dirty="0"/>
              <a:t>Create a session with connection parameters.</a:t>
            </a:r>
          </a:p>
          <a:p>
            <a:r>
              <a:rPr lang="en-IN" dirty="0"/>
              <a:t>Verify environment by running a simple query:</a:t>
            </a:r>
          </a:p>
          <a:p>
            <a:pPr lvl="1"/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session.sql</a:t>
            </a:r>
            <a:r>
              <a:rPr lang="en-IN" dirty="0"/>
              <a:t>("SELECT CURRENT_DATE()")</a:t>
            </a:r>
          </a:p>
          <a:p>
            <a:pPr lvl="1"/>
            <a:r>
              <a:rPr lang="en-IN" dirty="0" err="1"/>
              <a:t>df.show</a:t>
            </a:r>
            <a:r>
              <a:rPr lang="en-IN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92722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5D772-294F-FB51-3536-02477A0A9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Snowpark </a:t>
            </a:r>
            <a:r>
              <a:rPr lang="en-IN" dirty="0" err="1"/>
              <a:t>DataFrame</a:t>
            </a:r>
            <a:r>
              <a:rPr lang="en-IN" dirty="0"/>
              <a:t> API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B4FF1-3CFF-E4F9-99F4-2072F5025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Similar to </a:t>
            </a:r>
            <a:r>
              <a:rPr lang="en-IN" dirty="0" err="1"/>
              <a:t>PySpark</a:t>
            </a:r>
            <a:r>
              <a:rPr lang="en-IN" dirty="0"/>
              <a:t> </a:t>
            </a:r>
            <a:r>
              <a:rPr lang="en-IN" dirty="0" err="1"/>
              <a:t>DataFrame</a:t>
            </a:r>
            <a:r>
              <a:rPr lang="en-IN" dirty="0"/>
              <a:t> API.</a:t>
            </a:r>
          </a:p>
          <a:p>
            <a:r>
              <a:rPr lang="en-IN" dirty="0"/>
              <a:t>Operations: select, filter, join, </a:t>
            </a:r>
            <a:r>
              <a:rPr lang="en-IN" dirty="0" err="1"/>
              <a:t>groupBy</a:t>
            </a:r>
            <a:r>
              <a:rPr lang="en-IN" dirty="0"/>
              <a:t>, aggregate.</a:t>
            </a:r>
          </a:p>
          <a:p>
            <a:r>
              <a:rPr lang="en-IN" dirty="0"/>
              <a:t>Example:</a:t>
            </a:r>
          </a:p>
          <a:p>
            <a:pPr lvl="1"/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session.table</a:t>
            </a:r>
            <a:r>
              <a:rPr lang="en-IN" dirty="0"/>
              <a:t>("CUSTOMERS")</a:t>
            </a:r>
          </a:p>
          <a:p>
            <a:pPr lvl="1"/>
            <a:r>
              <a:rPr lang="en-IN" dirty="0" err="1"/>
              <a:t>df_filtered</a:t>
            </a:r>
            <a:r>
              <a:rPr lang="en-IN" dirty="0"/>
              <a:t> = </a:t>
            </a:r>
            <a:r>
              <a:rPr lang="en-IN" dirty="0" err="1"/>
              <a:t>df.filter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["REGION"] == "APAC")</a:t>
            </a:r>
          </a:p>
          <a:p>
            <a:pPr lvl="1"/>
            <a:r>
              <a:rPr lang="en-IN" dirty="0" err="1"/>
              <a:t>df_filtered.show</a:t>
            </a:r>
            <a:r>
              <a:rPr lang="en-IN" dirty="0"/>
              <a:t>()</a:t>
            </a:r>
          </a:p>
          <a:p>
            <a:r>
              <a:rPr lang="en-IN" dirty="0"/>
              <a:t>Benefits: Queries optimized and executed within Snowflake.</a:t>
            </a:r>
          </a:p>
        </p:txBody>
      </p:sp>
    </p:spTree>
    <p:extLst>
      <p:ext uri="{BB962C8B-B14F-4D97-AF65-F5344CB8AC3E}">
        <p14:creationId xmlns:p14="http://schemas.microsoft.com/office/powerpoint/2010/main" val="2350141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B689-8B91-CEBA-405D-B09233BB8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User-Defined Functions (UDFs)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D254B-E47B-2A06-8109-43738524F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Extend Snowflake SQL with custom business logic.</a:t>
            </a:r>
          </a:p>
          <a:p>
            <a:r>
              <a:rPr lang="en-IN" dirty="0"/>
              <a:t>Example in Python:</a:t>
            </a:r>
          </a:p>
          <a:p>
            <a:pPr lvl="1"/>
            <a:r>
              <a:rPr lang="en-IN" dirty="0"/>
              <a:t>from </a:t>
            </a:r>
            <a:r>
              <a:rPr lang="en-IN" dirty="0" err="1"/>
              <a:t>snowflake.snowpark.functions</a:t>
            </a:r>
            <a:r>
              <a:rPr lang="en-IN" dirty="0"/>
              <a:t> import </a:t>
            </a:r>
            <a:r>
              <a:rPr lang="en-IN" dirty="0" err="1"/>
              <a:t>udf</a:t>
            </a:r>
            <a:endParaRPr lang="en-IN" dirty="0"/>
          </a:p>
          <a:p>
            <a:pPr lvl="1"/>
            <a:r>
              <a:rPr lang="en-IN" dirty="0"/>
              <a:t>def discount(price: float) -&gt; float:</a:t>
            </a:r>
          </a:p>
          <a:p>
            <a:pPr lvl="1"/>
            <a:r>
              <a:rPr lang="en-IN" dirty="0"/>
              <a:t>    return price * 0.9</a:t>
            </a:r>
          </a:p>
          <a:p>
            <a:pPr lvl="1"/>
            <a:r>
              <a:rPr lang="en-IN" dirty="0" err="1"/>
              <a:t>discount_udf</a:t>
            </a:r>
            <a:r>
              <a:rPr lang="en-IN" dirty="0"/>
              <a:t> = </a:t>
            </a:r>
            <a:r>
              <a:rPr lang="en-IN" dirty="0" err="1"/>
              <a:t>udf</a:t>
            </a:r>
            <a:r>
              <a:rPr lang="en-IN" dirty="0"/>
              <a:t>(discount, </a:t>
            </a:r>
            <a:r>
              <a:rPr lang="en-IN" dirty="0" err="1"/>
              <a:t>return_type</a:t>
            </a:r>
            <a:r>
              <a:rPr lang="en-IN" dirty="0"/>
              <a:t>=</a:t>
            </a:r>
            <a:r>
              <a:rPr lang="en-IN" dirty="0" err="1"/>
              <a:t>FloatType</a:t>
            </a:r>
            <a:r>
              <a:rPr lang="en-IN" dirty="0"/>
              <a:t>())</a:t>
            </a:r>
          </a:p>
          <a:p>
            <a:r>
              <a:rPr lang="en-IN" dirty="0"/>
              <a:t>Use in queries:</a:t>
            </a:r>
          </a:p>
          <a:p>
            <a:pPr lvl="1"/>
            <a:r>
              <a:rPr lang="en-IN" dirty="0" err="1"/>
              <a:t>df.with_column</a:t>
            </a:r>
            <a:r>
              <a:rPr lang="en-IN" dirty="0"/>
              <a:t>("discounted", </a:t>
            </a:r>
            <a:r>
              <a:rPr lang="en-IN" dirty="0" err="1"/>
              <a:t>discount_udf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["PRICE"]))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7457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A3D43-5BAC-B40D-8A87-A9710A56B0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Stored Procedures in Snowpark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4CA1A-3358-92E6-59EA-DA552ADC0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for complex workflows and automation.</a:t>
            </a:r>
          </a:p>
          <a:p>
            <a:r>
              <a:rPr lang="en-US" dirty="0"/>
              <a:t>Written in Python, Java, or Scala.</a:t>
            </a:r>
          </a:p>
          <a:p>
            <a:r>
              <a:rPr lang="en-US" dirty="0"/>
              <a:t>Example: ETL process with multiple SQL steps.</a:t>
            </a:r>
          </a:p>
          <a:p>
            <a:r>
              <a:rPr lang="en-US" dirty="0"/>
              <a:t>Can be scheduled with Tasks for automation.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203007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22B47-83B0-B835-B448-8980AF130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Snowpark &amp; 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C0B8F-14E9-BE85-9C2A-0114BC8778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Integrates with ML frameworks like Scikit-learn, TensorFlow, </a:t>
            </a:r>
            <a:r>
              <a:rPr lang="en-IN" dirty="0" err="1"/>
              <a:t>PyTorch</a:t>
            </a:r>
            <a:r>
              <a:rPr lang="en-IN" dirty="0"/>
              <a:t>.</a:t>
            </a:r>
          </a:p>
          <a:p>
            <a:r>
              <a:rPr lang="en-IN" dirty="0"/>
              <a:t>Train models using Snowpark </a:t>
            </a:r>
            <a:r>
              <a:rPr lang="en-IN" dirty="0" err="1"/>
              <a:t>DataFrames</a:t>
            </a:r>
            <a:r>
              <a:rPr lang="en-IN" dirty="0"/>
              <a:t>.</a:t>
            </a:r>
          </a:p>
          <a:p>
            <a:r>
              <a:rPr lang="en-IN" dirty="0"/>
              <a:t>Deploy ML scoring functions as UDFs in Snowflake.</a:t>
            </a:r>
          </a:p>
          <a:p>
            <a:r>
              <a:rPr lang="en-IN" dirty="0"/>
              <a:t>Workflow:</a:t>
            </a:r>
          </a:p>
          <a:p>
            <a:pPr lvl="1"/>
            <a:r>
              <a:rPr lang="en-IN" dirty="0"/>
              <a:t>Prepare features with Snowpark.</a:t>
            </a:r>
          </a:p>
          <a:p>
            <a:pPr lvl="1"/>
            <a:r>
              <a:rPr lang="en-IN" dirty="0"/>
              <a:t>Train model locally or external environment.</a:t>
            </a:r>
          </a:p>
          <a:p>
            <a:pPr lvl="1"/>
            <a:r>
              <a:rPr lang="en-IN" dirty="0"/>
              <a:t>Register model as UDF for inference inside Snowflake.</a:t>
            </a:r>
          </a:p>
        </p:txBody>
      </p:sp>
    </p:spTree>
    <p:extLst>
      <p:ext uri="{BB962C8B-B14F-4D97-AF65-F5344CB8AC3E}">
        <p14:creationId xmlns:p14="http://schemas.microsoft.com/office/powerpoint/2010/main" val="39469997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7</TotalTime>
  <Words>874</Words>
  <Application>Microsoft Office PowerPoint</Application>
  <PresentationFormat>Widescreen</PresentationFormat>
  <Paragraphs>129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Calibri</vt:lpstr>
      <vt:lpstr>Tw Cen MT</vt:lpstr>
      <vt:lpstr>Tw Cen MT Condensed</vt:lpstr>
      <vt:lpstr>Wingdings 3</vt:lpstr>
      <vt:lpstr>Integral</vt:lpstr>
      <vt:lpstr>Snowpark – Extending Snowflake with Code</vt:lpstr>
      <vt:lpstr>Introduction to Snowpark</vt:lpstr>
      <vt:lpstr>What is Snowpark?</vt:lpstr>
      <vt:lpstr>Snowpark Language Support</vt:lpstr>
      <vt:lpstr>Setting Up Snowpark in Python</vt:lpstr>
      <vt:lpstr>Snowpark DataFrame API</vt:lpstr>
      <vt:lpstr>User-Defined Functions (UDFs)</vt:lpstr>
      <vt:lpstr>Stored Procedures in Snowpark</vt:lpstr>
      <vt:lpstr>Snowpark &amp; Machine Learning</vt:lpstr>
      <vt:lpstr>Performance Considerations</vt:lpstr>
      <vt:lpstr>Complex File Ingestion with Snowpark</vt:lpstr>
      <vt:lpstr>Snowflake vs Snowpark vs ADF vs DB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Vikash Verma</dc:creator>
  <cp:lastModifiedBy>Vikash Verma</cp:lastModifiedBy>
  <cp:revision>11</cp:revision>
  <dcterms:created xsi:type="dcterms:W3CDTF">2025-09-06T10:42:15Z</dcterms:created>
  <dcterms:modified xsi:type="dcterms:W3CDTF">2025-09-16T13:19:53Z</dcterms:modified>
</cp:coreProperties>
</file>