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95" r:id="rId19"/>
    <p:sldId id="296" r:id="rId20"/>
    <p:sldId id="297" r:id="rId21"/>
    <p:sldId id="298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A1CB-DB62-141F-C47A-E1CCF5CD2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665B3-58E6-74AB-BB87-9DED4D103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70DFF-9A00-03CF-99F8-FA0AEC78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19E5-0F4D-4915-A706-30771A93657F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9E5F5-D0DD-41C3-C5C5-C27C60A08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C1318-B2FD-27CE-BCD9-F6A4D1B8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86DB-0FF8-4028-9DB1-F891B4776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1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68256-045B-F110-0B80-5A7883E5E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EFD08-23C4-8DAC-AAA5-64F66C119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A0ED2-B10A-48A8-535F-22BA2C074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19E5-0F4D-4915-A706-30771A93657F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1BD1E-0572-010D-8DFF-22F30B1D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E2D9B-950F-2129-84FE-BBDF1FB0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86DB-0FF8-4028-9DB1-F891B4776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896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60BF3-45BA-E314-D385-05D3BF56F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25AC9-5A05-86CA-45EB-E115B75A7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D324F-CC9F-55C5-52CA-4016763F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19E5-0F4D-4915-A706-30771A93657F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2781F-F466-7ECE-14E3-CF73EF8A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C9773-54BF-E8B9-4E0F-6F0401EBF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86DB-0FF8-4028-9DB1-F891B4776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5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85CD-38E6-8384-294E-4F11E0555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CF0F2-95F5-E610-86E6-31EDED54E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7861A-2102-BBB0-423B-BC877DCA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19E5-0F4D-4915-A706-30771A93657F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DC322-F9E7-918E-BA15-8F2B56618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35113-D046-664A-3EFD-B681AF67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86DB-0FF8-4028-9DB1-F891B4776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550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757E9-D608-DDF2-D249-473A674F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D5325-2A57-3168-EB17-457A59EB3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DC8FA-F665-235A-598E-2B1D50B04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19E5-0F4D-4915-A706-30771A93657F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D7CAF-B3CF-8556-C3FA-F6E0994D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785F5-D980-9342-84B5-92916FB6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86DB-0FF8-4028-9DB1-F891B4776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85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7982-F5D8-FF3D-261D-86515737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4D87A-094D-6DF9-F992-BD408B1DB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5E31F-594B-6E9F-7E5A-250BD7C50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B1E8C-0B88-DB49-62A1-59A25B474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19E5-0F4D-4915-A706-30771A93657F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2DF7F-ABFC-64DD-4FFE-0B0989B25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538A8-F83E-13CA-8BD7-AEAEA77D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86DB-0FF8-4028-9DB1-F891B4776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39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FE83-2F9D-097B-0B21-C39D286C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B091C-DF4A-DD75-A2EA-19ACEFD32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0B90F-1A08-0F56-855D-5EA84FCCE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C86AB-C03C-5107-6506-4F408CFCD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02A4AD-E8FC-5EEA-F118-00A75DC14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EA029-A989-9900-A5C8-AA5574270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19E5-0F4D-4915-A706-30771A93657F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56077-6F78-B206-CCC2-FCD2C5A3B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67EA4D-8973-4363-FD84-4211950C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86DB-0FF8-4028-9DB1-F891B4776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53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0FB2-C6B7-34AC-33FC-00CB1E144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DE8DC-6CFC-855A-D987-37D15B5F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19E5-0F4D-4915-A706-30771A93657F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FCE8F-4A96-A46D-8F7B-81430C53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EB1D6-063E-AB2D-2851-5A30AEA7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86DB-0FF8-4028-9DB1-F891B4776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4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803DA-1950-F729-AE74-64C5904D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19E5-0F4D-4915-A706-30771A93657F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C7C7A-D959-B157-3DF7-5AC7BB05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1239C-0737-7B52-5F45-F23CBD91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86DB-0FF8-4028-9DB1-F891B4776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305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AECB5-02A1-24BB-EF3D-76A4580CA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B7E37-B614-81A9-FFC1-C5A0C6E0C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B116D-B9D4-F161-45F3-1940FC3E2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41E12-593F-61F4-F55A-5123AB317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19E5-0F4D-4915-A706-30771A93657F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E862A-E138-8E3D-92F6-8EBBECEF1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A364D-14A1-A690-0E6D-9C94F1D0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86DB-0FF8-4028-9DB1-F891B4776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94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A407-6ECB-72DB-574E-F73B3122C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F8E65-4227-3CCF-5CB2-05D9074F1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F47AF-FEC2-B856-59D5-84F682BFF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7D461-59A3-9E60-83C7-E8D21E3E5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F19E5-0F4D-4915-A706-30771A93657F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FE7F1-26B2-02E9-BFE9-3F7E31E2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F78BC-46A3-1307-6DCB-948B2D449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286DB-0FF8-4028-9DB1-F891B4776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335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6CF5F9-10D8-EC5F-8799-E2929BAE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30FA1-555A-6CB1-EF3B-1EDCDF7E6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F5775-6BD1-1495-CDD2-58F391518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DF19E5-0F4D-4915-A706-30771A93657F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68055-282D-D08F-A562-33C8FB4EB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DA640-6DE7-52B8-9813-9AB4D35E1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0286DB-0FF8-4028-9DB1-F891B4776E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82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118E0E-7840-5F04-5392-BFE3CAE0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Snowflake Data Cloud Features and Architecture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409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34331B-1D5F-E6A3-83B3-FD58A3A9F7DE}"/>
              </a:ext>
            </a:extLst>
          </p:cNvPr>
          <p:cNvSpPr txBox="1"/>
          <p:nvPr/>
        </p:nvSpPr>
        <p:spPr>
          <a:xfrm>
            <a:off x="855406" y="1359504"/>
            <a:ext cx="10481187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protection safeguards important information from corruption and/or loss and is considered an important concern for the modern data-driven organization.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designed to protect user data against attacks on different levels of data architecture, including the cloud platform.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Therefore, Snowflake implements two-factor authentication, (client-side) encrypted data import and export, secure data transfer and storage, and role-based access control for database objects.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ensures that the data is always encrypted – even while at rest and in transit.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2E7E2E-4BA3-E127-F219-9831EF45ED66}"/>
              </a:ext>
            </a:extLst>
          </p:cNvPr>
          <p:cNvSpPr txBox="1"/>
          <p:nvPr/>
        </p:nvSpPr>
        <p:spPr>
          <a:xfrm>
            <a:off x="855406" y="7788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Security and Data Protection</a:t>
            </a:r>
          </a:p>
        </p:txBody>
      </p:sp>
    </p:spTree>
    <p:extLst>
      <p:ext uri="{BB962C8B-B14F-4D97-AF65-F5344CB8AC3E}">
        <p14:creationId xmlns:p14="http://schemas.microsoft.com/office/powerpoint/2010/main" val="1594372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C01B49-0E70-3921-1033-17DA6C393573}"/>
              </a:ext>
            </a:extLst>
          </p:cNvPr>
          <p:cNvSpPr txBox="1"/>
          <p:nvPr/>
        </p:nvSpPr>
        <p:spPr>
          <a:xfrm>
            <a:off x="658761" y="1330856"/>
            <a:ext cx="10874478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Snowflake’s web interface provides a query load chart that contains concurrent queries processed by a warehouse over two weeks.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Warehouse query load measures the average number of queries that were running or queued within a specific interval.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customize the time period and time interval to evaluate warehouse performance by querying the Account Usage.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analyze and monitor account usage with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Snowsight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dashboard or other reporting tools.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A3893-E8CB-6314-EA3E-33B1081614B4}"/>
              </a:ext>
            </a:extLst>
          </p:cNvPr>
          <p:cNvSpPr txBox="1"/>
          <p:nvPr/>
        </p:nvSpPr>
        <p:spPr>
          <a:xfrm>
            <a:off x="658761" y="7887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Performance Monitoring</a:t>
            </a:r>
          </a:p>
        </p:txBody>
      </p:sp>
    </p:spTree>
    <p:extLst>
      <p:ext uri="{BB962C8B-B14F-4D97-AF65-F5344CB8AC3E}">
        <p14:creationId xmlns:p14="http://schemas.microsoft.com/office/powerpoint/2010/main" val="2327815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8364D6-CAC2-3444-5092-E019E7DCA53F}"/>
              </a:ext>
            </a:extLst>
          </p:cNvPr>
          <p:cNvSpPr txBox="1"/>
          <p:nvPr/>
        </p:nvSpPr>
        <p:spPr>
          <a:xfrm>
            <a:off x="778859" y="1611053"/>
            <a:ext cx="10056290" cy="2705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E0E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Snowflake has amazing built-in backup functionality, called Time Travel that lets you access data for the specified date.</a:t>
            </a:r>
          </a:p>
          <a:p>
            <a:pPr marL="34290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E0E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addition, Snowflake protects your data in the event of a system failure or other catastrophic event with its fail-safe feature which allows Snowflake support to restore data for you during the fail-safe window. </a:t>
            </a:r>
          </a:p>
          <a:p>
            <a:pPr marL="34290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E0E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history of data is stored under time travel for up to 90 days.</a:t>
            </a:r>
            <a:endParaRPr lang="en-GB" dirty="0">
              <a:solidFill>
                <a:srgbClr val="1E0E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04538A-C109-2F6F-1143-3E4473E56F89}"/>
              </a:ext>
            </a:extLst>
          </p:cNvPr>
          <p:cNvSpPr txBox="1"/>
          <p:nvPr/>
        </p:nvSpPr>
        <p:spPr>
          <a:xfrm>
            <a:off x="778859" y="9165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Backup and Recovery</a:t>
            </a:r>
          </a:p>
        </p:txBody>
      </p:sp>
    </p:spTree>
    <p:extLst>
      <p:ext uri="{BB962C8B-B14F-4D97-AF65-F5344CB8AC3E}">
        <p14:creationId xmlns:p14="http://schemas.microsoft.com/office/powerpoint/2010/main" val="1068541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A86B11-06BB-BEFD-ADF9-0246C186215D}"/>
              </a:ext>
            </a:extLst>
          </p:cNvPr>
          <p:cNvSpPr txBox="1"/>
          <p:nvPr/>
        </p:nvSpPr>
        <p:spPr>
          <a:xfrm>
            <a:off x="759195" y="1475949"/>
            <a:ext cx="9938302" cy="41481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rgbClr val="1E0E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Snowflake data governance tool ensures sensitive data maintained by your organization is protected from inappropriate access and tampering. </a:t>
            </a:r>
          </a:p>
          <a:p>
            <a:r>
              <a:rPr lang="en-US" dirty="0"/>
              <a:t>It helps to achieve and maintain regulatory compliance. </a:t>
            </a:r>
          </a:p>
          <a:p>
            <a:r>
              <a:rPr lang="en-US" dirty="0"/>
              <a:t>These tools support a wide range of operations, such as risk assessment, intrusion detection/monitoring/notification, data masking, data cataloging, tasks scheduling, data lineage, and more. </a:t>
            </a:r>
          </a:p>
          <a:p>
            <a:r>
              <a:rPr lang="en-US" dirty="0"/>
              <a:t>Snowflake’s platform and its broad ecosystem of partners, including data governance experts, provide a strong foundation for improved data governance.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00B953-34B4-F10A-5967-5708D592ADDB}"/>
              </a:ext>
            </a:extLst>
          </p:cNvPr>
          <p:cNvSpPr txBox="1"/>
          <p:nvPr/>
        </p:nvSpPr>
        <p:spPr>
          <a:xfrm>
            <a:off x="759195" y="8083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Backup and Recovery</a:t>
            </a:r>
          </a:p>
        </p:txBody>
      </p:sp>
    </p:spTree>
    <p:extLst>
      <p:ext uri="{BB962C8B-B14F-4D97-AF65-F5344CB8AC3E}">
        <p14:creationId xmlns:p14="http://schemas.microsoft.com/office/powerpoint/2010/main" val="326289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9B4E05-16C6-07D7-AA97-F85359953852}"/>
              </a:ext>
            </a:extLst>
          </p:cNvPr>
          <p:cNvSpPr txBox="1"/>
          <p:nvPr/>
        </p:nvSpPr>
        <p:spPr>
          <a:xfrm>
            <a:off x="766917" y="1746488"/>
            <a:ext cx="10166554" cy="3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one or more clusters that is used to load data into Snowflake and execute queries.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Snowflake uses Snowflake Credits as a payment from customers.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snowflake credit is calculated based on Warehouse size, number of clusters, and time spent to execute queries.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size of a warehouse determines how fast a query will run.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a virtual warehouse is not running and is in suspended mode, it doesn't spend any Snowflake credit.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Different sizes of warehouses spend Snowflake credits at different rates.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74F2A9-FB76-B414-9EED-34EC869B2768}"/>
              </a:ext>
            </a:extLst>
          </p:cNvPr>
          <p:cNvSpPr txBox="1"/>
          <p:nvPr/>
        </p:nvSpPr>
        <p:spPr>
          <a:xfrm>
            <a:off x="766917" y="10148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Virtual Warehouse</a:t>
            </a:r>
          </a:p>
        </p:txBody>
      </p:sp>
    </p:spTree>
    <p:extLst>
      <p:ext uri="{BB962C8B-B14F-4D97-AF65-F5344CB8AC3E}">
        <p14:creationId xmlns:p14="http://schemas.microsoft.com/office/powerpoint/2010/main" val="2244077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7F8524-53EC-1F70-1FBC-0609EB51B024}"/>
              </a:ext>
            </a:extLst>
          </p:cNvPr>
          <p:cNvSpPr txBox="1"/>
          <p:nvPr/>
        </p:nvSpPr>
        <p:spPr>
          <a:xfrm>
            <a:off x="904567" y="6904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76EABD-1AFD-8917-EE1C-776427350BEE}"/>
              </a:ext>
            </a:extLst>
          </p:cNvPr>
          <p:cNvSpPr txBox="1"/>
          <p:nvPr/>
        </p:nvSpPr>
        <p:spPr>
          <a:xfrm>
            <a:off x="904567" y="1397675"/>
            <a:ext cx="10707330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data in Snowflake is maintained in databases.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database consists of one or more schemas, which are logical groupings of database objects, such as tables and views.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Snowflake does not restrict the limits on the number of databases, you can create schemas (within a database), or objects (within a schema).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9F0BFB0-E10E-F1D5-08FB-74DEB59E5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294" y="3272526"/>
            <a:ext cx="3200400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36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ED8D75-C0BE-4967-85B7-6A6FA5128514}"/>
              </a:ext>
            </a:extLst>
          </p:cNvPr>
          <p:cNvSpPr txBox="1"/>
          <p:nvPr/>
        </p:nvSpPr>
        <p:spPr>
          <a:xfrm>
            <a:off x="1101213" y="7985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8D2AB6-FE5E-47DF-17C5-4D4C5749D516}"/>
              </a:ext>
            </a:extLst>
          </p:cNvPr>
          <p:cNvSpPr txBox="1"/>
          <p:nvPr/>
        </p:nvSpPr>
        <p:spPr>
          <a:xfrm>
            <a:off x="1101213" y="1423585"/>
            <a:ext cx="10402529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Schema is the grouping of database objects like tables, views, etc. Each schema belongs to a single database.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“Database. Schema” is the namespace in Snowflake.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While performing any operation, the namespace is required to provide either directly in a query or set up in Snowflake's UI.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FF18BC-EF1A-BED4-52A9-36E6F0F08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909" y="3215147"/>
            <a:ext cx="2724551" cy="337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92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DBC20D-70EA-A087-E425-E60AE9316B85}"/>
              </a:ext>
            </a:extLst>
          </p:cNvPr>
          <p:cNvSpPr txBox="1"/>
          <p:nvPr/>
        </p:nvSpPr>
        <p:spPr>
          <a:xfrm>
            <a:off x="835742" y="7592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Table &amp; Columns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34047D-0FC9-06F6-3904-DBFB08B6CCBE}"/>
              </a:ext>
            </a:extLst>
          </p:cNvPr>
          <p:cNvSpPr txBox="1"/>
          <p:nvPr/>
        </p:nvSpPr>
        <p:spPr>
          <a:xfrm>
            <a:off x="835741" y="1464610"/>
            <a:ext cx="10933471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a database, Schemas are created which are logical grouping of tables. Tables contain columns.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Tables and columns are low-level and most important objects of a database.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A2056C-CDF6-CFEC-06EA-639112FCC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376" y="2779811"/>
            <a:ext cx="8131245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23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4799B0-0635-CBD9-67D2-BD8E04437FD4}"/>
              </a:ext>
            </a:extLst>
          </p:cNvPr>
          <p:cNvSpPr txBox="1"/>
          <p:nvPr/>
        </p:nvSpPr>
        <p:spPr>
          <a:xfrm>
            <a:off x="934064" y="8083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Permanent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CC568-7F41-B0CE-D41E-F5078498441C}"/>
              </a:ext>
            </a:extLst>
          </p:cNvPr>
          <p:cNvSpPr txBox="1"/>
          <p:nvPr/>
        </p:nvSpPr>
        <p:spPr>
          <a:xfrm>
            <a:off x="934064" y="1539877"/>
            <a:ext cx="10028904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Permanent tables in Snowflake are the standard type of table used for long-term storage of structured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are designed to hold data indefinitely until explicitly dropped by the user.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Permanent tables are stored on Snowflake's highly durable storage infrastructure, ensuring data persistence and availability.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tables are used for storing critical business data that needs to be retained and queried over long periods.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830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2B3A2E-5308-24C4-1CA7-AFDCFB5D2B5B}"/>
              </a:ext>
            </a:extLst>
          </p:cNvPr>
          <p:cNvSpPr txBox="1"/>
          <p:nvPr/>
        </p:nvSpPr>
        <p:spPr>
          <a:xfrm>
            <a:off x="943896" y="8772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Transient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94045-763F-217A-B821-43E0C1C5DF8A}"/>
              </a:ext>
            </a:extLst>
          </p:cNvPr>
          <p:cNvSpPr txBox="1"/>
          <p:nvPr/>
        </p:nvSpPr>
        <p:spPr>
          <a:xfrm>
            <a:off x="943896" y="1529197"/>
            <a:ext cx="9114504" cy="3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Transient tables are similar to permanent tables but are designed for temporary data that does not require long-term retention or recovery.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Unlike permanent tables, transient tables do not have Fail-safe protection, meaning that data cannot be recovered after the Time Travel retention period (which can be set up to 1 day).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Transient tables are ideal for staging data, intermediate processing steps, and temporary datasets that do not need the durability guarantees provided by permanent tables.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111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B3B8D2-3731-A144-8852-C4935A5C683E}"/>
              </a:ext>
            </a:extLst>
          </p:cNvPr>
          <p:cNvSpPr txBox="1"/>
          <p:nvPr/>
        </p:nvSpPr>
        <p:spPr>
          <a:xfrm>
            <a:off x="727585" y="1066232"/>
            <a:ext cx="11051633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Snowflake is a cloud-based advanced data platform system, provided as Software-as-a-Service (SaaS).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Snowflake provides features of data storage from AWS S3, Azure, and Google Cloud, processing complex queries and different analytic solutions.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analytic solutions provided by Snowflake are faster, easy to use, and more flexible than traditional databases and their analytics features.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Snowflake stores and provide data near time not in actual real time.</a:t>
            </a:r>
          </a:p>
        </p:txBody>
      </p:sp>
      <p:pic>
        <p:nvPicPr>
          <p:cNvPr id="7" name="Picture 4" descr="Basic &amp; simple design of a snowflake. - News and Information">
            <a:extLst>
              <a:ext uri="{FF2B5EF4-FFF2-40B4-BE49-F238E27FC236}">
                <a16:creationId xmlns:a16="http://schemas.microsoft.com/office/drawing/2014/main" id="{721A95C6-7478-2AA5-0926-0A8160AFD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850" y="3763297"/>
            <a:ext cx="4236195" cy="287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4D6008-A3E0-C259-F747-60EF37A557EC}"/>
              </a:ext>
            </a:extLst>
          </p:cNvPr>
          <p:cNvSpPr txBox="1"/>
          <p:nvPr/>
        </p:nvSpPr>
        <p:spPr>
          <a:xfrm>
            <a:off x="727585" y="5601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64607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B7BF5D-B103-1B35-FD06-4B4238F3C6A1}"/>
              </a:ext>
            </a:extLst>
          </p:cNvPr>
          <p:cNvSpPr txBox="1"/>
          <p:nvPr/>
        </p:nvSpPr>
        <p:spPr>
          <a:xfrm>
            <a:off x="766916" y="8575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Temporary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C86227-915A-CA71-EDD6-BD3EA6B1FD22}"/>
              </a:ext>
            </a:extLst>
          </p:cNvPr>
          <p:cNvSpPr txBox="1"/>
          <p:nvPr/>
        </p:nvSpPr>
        <p:spPr>
          <a:xfrm>
            <a:off x="766916" y="1569374"/>
            <a:ext cx="9527458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Temporary tables in Snowflake are used for data that is only needed during the session in which it is created.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tables are automatically dropped at the end of the session, making them suitable for short-lived operations like complex data transformations, intermediate calculations, and ad hoc analyses.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Temporary tables do not consume storage beyond the session duration, providing a cost-effective solution for transient data needs.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406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256962-3663-BA32-D41A-DCE640080AB3}"/>
              </a:ext>
            </a:extLst>
          </p:cNvPr>
          <p:cNvSpPr txBox="1"/>
          <p:nvPr/>
        </p:nvSpPr>
        <p:spPr>
          <a:xfrm>
            <a:off x="875071" y="7297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External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36794-D410-8492-B9C4-739285047E4B}"/>
              </a:ext>
            </a:extLst>
          </p:cNvPr>
          <p:cNvSpPr txBox="1"/>
          <p:nvPr/>
        </p:nvSpPr>
        <p:spPr>
          <a:xfrm>
            <a:off x="875071" y="1469355"/>
            <a:ext cx="10058400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External tables allow Snowflake to query data stored in external locations, such as Amazon S3, Google Cloud Storage, or Azure Blob Storage, without loading it into Snowflake.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achieved by defining a table that maps to the external data source.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External tables are used for integrating and querying large datasets that are stored outside Snowflake, enabling users to perform analytics on data across multiple storage systems.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are particularly useful for scenarios where data is frequently updated or too large to be stored in Snowflake.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183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23548B-07C4-20F8-CC23-F3E5F969A124}"/>
              </a:ext>
            </a:extLst>
          </p:cNvPr>
          <p:cNvSpPr txBox="1"/>
          <p:nvPr/>
        </p:nvSpPr>
        <p:spPr>
          <a:xfrm>
            <a:off x="963561" y="6412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Views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6A50DF-2BC4-BAAC-8DDC-4C38AF881E32}"/>
              </a:ext>
            </a:extLst>
          </p:cNvPr>
          <p:cNvSpPr txBox="1"/>
          <p:nvPr/>
        </p:nvSpPr>
        <p:spPr>
          <a:xfrm>
            <a:off x="963561" y="1295766"/>
            <a:ext cx="10264878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View can be considered as a virtual table and can be used almost anywhere that a table can be used (joins, subqueries, etc.).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Whenever you query a view, the underlying SQL query associated with the view gets executed dynamically and the results were displayed.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8AE181-2FF7-C937-46B3-94209F326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188" y="3283986"/>
            <a:ext cx="8123624" cy="25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20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A5FC06-D629-6CB1-4184-831541A29F86}"/>
              </a:ext>
            </a:extLst>
          </p:cNvPr>
          <p:cNvSpPr txBox="1"/>
          <p:nvPr/>
        </p:nvSpPr>
        <p:spPr>
          <a:xfrm>
            <a:off x="953729" y="1548013"/>
            <a:ext cx="10284542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View is nothing more than a saved SQL query associated with a name stored in your database.​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three broad categories of views in Snowflake.​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Non-Materialized views (Regular views)​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Materialized Views​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Secure Views​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111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925E14-0EF5-71C3-D20C-0FECF58E043A}"/>
              </a:ext>
            </a:extLst>
          </p:cNvPr>
          <p:cNvSpPr txBox="1"/>
          <p:nvPr/>
        </p:nvSpPr>
        <p:spPr>
          <a:xfrm>
            <a:off x="983226" y="1248300"/>
            <a:ext cx="9901084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Non-Materialized view’s results are created by executing the query at the time that the view is referenced in a query. 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term “Views” generally refers to Non-Materialized views.​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5E5AA0-E174-64F5-1C75-51065433D995}"/>
              </a:ext>
            </a:extLst>
          </p:cNvPr>
          <p:cNvSpPr txBox="1"/>
          <p:nvPr/>
        </p:nvSpPr>
        <p:spPr>
          <a:xfrm>
            <a:off x="983226" y="6805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Non-Materialized Views​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F339EB-20CC-CE6E-7104-C6A8EAA6D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5" y="3245844"/>
            <a:ext cx="695325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750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3F371D-C832-E2B7-87B1-995A0E5867FF}"/>
              </a:ext>
            </a:extLst>
          </p:cNvPr>
          <p:cNvSpPr txBox="1"/>
          <p:nvPr/>
        </p:nvSpPr>
        <p:spPr>
          <a:xfrm>
            <a:off x="1189703" y="9657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Materialized Views​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7215E-3BE8-97CD-657C-1BA3CA78BB73}"/>
              </a:ext>
            </a:extLst>
          </p:cNvPr>
          <p:cNvSpPr txBox="1"/>
          <p:nvPr/>
        </p:nvSpPr>
        <p:spPr>
          <a:xfrm>
            <a:off x="1268361" y="1708721"/>
            <a:ext cx="10117394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Materialized view is a database object that stores the pre-computed results of a query definition of a view.​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While simple views allow us to save complicated queries for future use, materialized views store a copy of the query results.​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697704-207A-EE7E-F436-336C4AE14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2" y="3965934"/>
            <a:ext cx="83343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648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482EA7-2B26-49E5-E51D-914199CA0DA6}"/>
              </a:ext>
            </a:extLst>
          </p:cNvPr>
          <p:cNvSpPr txBox="1"/>
          <p:nvPr/>
        </p:nvSpPr>
        <p:spPr>
          <a:xfrm>
            <a:off x="1091380" y="1435961"/>
            <a:ext cx="10038735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Secure View limit access to the data definition of the view so that the sensitive data that should not be exposed to all users of the underlying table(s) stays hidden.​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67C98A-5CED-23E5-6CE1-75FFE6670DBB}"/>
              </a:ext>
            </a:extLst>
          </p:cNvPr>
          <p:cNvSpPr txBox="1"/>
          <p:nvPr/>
        </p:nvSpPr>
        <p:spPr>
          <a:xfrm>
            <a:off x="1091380" y="8575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Secure Views​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DF4431D-F537-2B5E-3833-C741AD358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2881313"/>
            <a:ext cx="493395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068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6C17F0-A537-2E87-4AC6-B69CA4381912}"/>
              </a:ext>
            </a:extLst>
          </p:cNvPr>
          <p:cNvSpPr txBox="1"/>
          <p:nvPr/>
        </p:nvSpPr>
        <p:spPr>
          <a:xfrm>
            <a:off x="855406" y="7690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Data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9B9C3-8946-FC24-5128-9882B9045591}"/>
              </a:ext>
            </a:extLst>
          </p:cNvPr>
          <p:cNvSpPr txBox="1"/>
          <p:nvPr/>
        </p:nvSpPr>
        <p:spPr>
          <a:xfrm>
            <a:off x="855405" y="1536485"/>
            <a:ext cx="10618839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Snowflake, data types define the kind of data that can be stored in a table's column.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Snowflake supports a variety of data types including numeric (e.g., INTEGER, FLOAT), string (e.g., VARCHAR, STRING), date and time (e.g., DATE, TIMESTAMP),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(BOOLEAN).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Additionally, Snowflake supports semi-structured data types like VARIANT, OBJECT, and ARRAY, which are essential for handling JSON, Avro, ORC, Parquet, and XML data.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versatile data types enable Snowflake to efficiently store and query both structured and semi-structured data, ensuring compatibility with a wide range of applications and data sources.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904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AB6D51-2AA2-0C5D-894F-2943132874C2}"/>
              </a:ext>
            </a:extLst>
          </p:cNvPr>
          <p:cNvSpPr txBox="1"/>
          <p:nvPr/>
        </p:nvSpPr>
        <p:spPr>
          <a:xfrm>
            <a:off x="806245" y="7788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User-Defined Functions (UDFs)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5F4688-12C2-F0EC-454B-3B0869A2B909}"/>
              </a:ext>
            </a:extLst>
          </p:cNvPr>
          <p:cNvSpPr txBox="1"/>
          <p:nvPr/>
        </p:nvSpPr>
        <p:spPr>
          <a:xfrm>
            <a:off x="806245" y="1607007"/>
            <a:ext cx="10569678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UDFs in Snowflake allow users to create custom functions using SQL or JavaScript.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functions can be scalar, returning a single value, or tabular, returning a set of rows (though tabular functions are technically UDTFs).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UDFs are used to encapsulate complex business logic, perform specialized calculations, or manipulate data in ways that are not possible with built-in functions.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enabling custom logic execution within the database, UDFs help optimize performance by reducing the need to transfer data between Snowflake and external applications.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55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CD4288-F770-704D-0513-162F6B16F33F}"/>
              </a:ext>
            </a:extLst>
          </p:cNvPr>
          <p:cNvSpPr txBox="1"/>
          <p:nvPr/>
        </p:nvSpPr>
        <p:spPr>
          <a:xfrm>
            <a:off x="816077" y="7690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User Defined Table Functions (UDTFs)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AED25-5FE4-F534-D966-0DDA28A9A97A}"/>
              </a:ext>
            </a:extLst>
          </p:cNvPr>
          <p:cNvSpPr txBox="1"/>
          <p:nvPr/>
        </p:nvSpPr>
        <p:spPr>
          <a:xfrm>
            <a:off x="816076" y="1618535"/>
            <a:ext cx="9920749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UDTFs return a set of rows rather than a single value, making them ideal for tasks that require generating multiple output rows from a single input.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Written in SQL or JavaScript, UDTFs can perform operations like expanding arrays into individual rows, generating series of numbers, or unpivoting tables.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They are particularly useful for ETL processes and data transformations where intermediate datasets need to be generated and processed further.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28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240E32-3E03-6314-C1AC-C6A2E0A30D2F}"/>
              </a:ext>
            </a:extLst>
          </p:cNvPr>
          <p:cNvSpPr txBox="1"/>
          <p:nvPr/>
        </p:nvSpPr>
        <p:spPr>
          <a:xfrm>
            <a:off x="953729" y="8182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500"/>
              </a:spcAft>
            </a:pPr>
            <a:r>
              <a:rPr lang="en-I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Overview of Shared-Disk Architecture</a:t>
            </a:r>
            <a:endParaRPr lang="en-I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24131A-B8DD-926F-13B7-C6BF89354B61}"/>
              </a:ext>
            </a:extLst>
          </p:cNvPr>
          <p:cNvSpPr txBox="1"/>
          <p:nvPr/>
        </p:nvSpPr>
        <p:spPr>
          <a:xfrm>
            <a:off x="953729" y="1541572"/>
            <a:ext cx="10726994" cy="1711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Used in traditional databases, Shared-Disk architecture is an architecture in which the cluster nodes share same storage device but each node has its own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own</a:t>
            </a:r>
            <a:r>
              <a:rPr lang="en-US" b="0" i="0" dirty="0">
                <a:effectLst/>
                <a:latin typeface="Arial" panose="020B0604020202020204" pitchFamily="34" charset="0"/>
              </a:rPr>
              <a:t> CPU and Memory. </a:t>
            </a:r>
            <a:endParaRPr lang="en-US" dirty="0"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rial" panose="020B0604020202020204" pitchFamily="34" charset="0"/>
              </a:rPr>
              <a:t>Any machine can read or write any portion of data into central data storage. Scalability and performance are limitations.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3966E8-4CA3-92A1-1685-33954A7830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81" b="6038"/>
          <a:stretch/>
        </p:blipFill>
        <p:spPr>
          <a:xfrm>
            <a:off x="2678016" y="3253451"/>
            <a:ext cx="6835967" cy="355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373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DBADFC-0092-5364-09F7-4455D200D069}"/>
              </a:ext>
            </a:extLst>
          </p:cNvPr>
          <p:cNvSpPr txBox="1"/>
          <p:nvPr/>
        </p:nvSpPr>
        <p:spPr>
          <a:xfrm>
            <a:off x="1012722" y="1502243"/>
            <a:ext cx="8288594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Snowflake provides four different editions based on users'/company’s requirements.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Standard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Enterprise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Business Critical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Virtual Private Snowflake (VPS)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52F7D-5BEA-718D-DABF-550D6E7B2A44}"/>
              </a:ext>
            </a:extLst>
          </p:cNvPr>
          <p:cNvSpPr txBox="1"/>
          <p:nvPr/>
        </p:nvSpPr>
        <p:spPr>
          <a:xfrm>
            <a:off x="1012722" y="8575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Snowflake Editions</a:t>
            </a:r>
          </a:p>
        </p:txBody>
      </p:sp>
    </p:spTree>
    <p:extLst>
      <p:ext uri="{BB962C8B-B14F-4D97-AF65-F5344CB8AC3E}">
        <p14:creationId xmlns:p14="http://schemas.microsoft.com/office/powerpoint/2010/main" val="347031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F11F44-48A5-EE57-D2B3-D1831E5C9E20}"/>
              </a:ext>
            </a:extLst>
          </p:cNvPr>
          <p:cNvSpPr txBox="1"/>
          <p:nvPr/>
        </p:nvSpPr>
        <p:spPr>
          <a:xfrm>
            <a:off x="1052051" y="1062841"/>
            <a:ext cx="10087897" cy="5442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the basic version of Snowflake. It provides the following features in this edition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Supports complete SQL Data Warehouse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Secure Data Sharing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Premier support for 24×365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travel of 1 day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Encryption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Dedicated virtual warehouses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Federated Authentication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Database Replication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External Functions support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Snowsight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Supporting user's own data exchange creation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Marketplace Access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CE2D82-6A68-166D-355F-5812C3CEAE64}"/>
              </a:ext>
            </a:extLst>
          </p:cNvPr>
          <p:cNvSpPr txBox="1"/>
          <p:nvPr/>
        </p:nvSpPr>
        <p:spPr>
          <a:xfrm>
            <a:off x="1052051" y="5724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Standard Edition</a:t>
            </a:r>
          </a:p>
        </p:txBody>
      </p:sp>
    </p:spTree>
    <p:extLst>
      <p:ext uri="{BB962C8B-B14F-4D97-AF65-F5344CB8AC3E}">
        <p14:creationId xmlns:p14="http://schemas.microsoft.com/office/powerpoint/2010/main" val="285720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9835E1-6C33-B05C-B52B-9B38B14F0E6B}"/>
              </a:ext>
            </a:extLst>
          </p:cNvPr>
          <p:cNvSpPr txBox="1"/>
          <p:nvPr/>
        </p:nvSpPr>
        <p:spPr>
          <a:xfrm>
            <a:off x="825910" y="1460371"/>
            <a:ext cx="8632722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Standard+ edition i.e., all features of Standard edition plus the following additional features −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Multi-cluster warehouses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 travel up to 90 days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Encryption key changes annually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Materialized Views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Search Optimization Services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Dynamic Data Masking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External Data Tokenization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136411-5DEC-DAB8-9239-612B58FCD5A0}"/>
              </a:ext>
            </a:extLst>
          </p:cNvPr>
          <p:cNvSpPr txBox="1"/>
          <p:nvPr/>
        </p:nvSpPr>
        <p:spPr>
          <a:xfrm>
            <a:off x="825910" y="8182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Enterprise Edition</a:t>
            </a:r>
          </a:p>
        </p:txBody>
      </p:sp>
    </p:spTree>
    <p:extLst>
      <p:ext uri="{BB962C8B-B14F-4D97-AF65-F5344CB8AC3E}">
        <p14:creationId xmlns:p14="http://schemas.microsoft.com/office/powerpoint/2010/main" val="15557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A1C81DD-15AD-E4CF-2C78-95752BA39123}"/>
              </a:ext>
            </a:extLst>
          </p:cNvPr>
          <p:cNvSpPr txBox="1"/>
          <p:nvPr/>
        </p:nvSpPr>
        <p:spPr>
          <a:xfrm>
            <a:off x="1150374" y="1411210"/>
            <a:ext cx="9438968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It is Enterprise+ edition, i.e., all features of Enterprise and Standard edition plus the following additional features.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HIPPA support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PCI compliance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Data Encryption everywhere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AWS Private Link Support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Azure Private Link Support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Database Failover and fallback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C59D37-91EE-0CFB-47A8-DE512BCDCD74}"/>
              </a:ext>
            </a:extLst>
          </p:cNvPr>
          <p:cNvSpPr txBox="1"/>
          <p:nvPr/>
        </p:nvSpPr>
        <p:spPr>
          <a:xfrm>
            <a:off x="1150374" y="7395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Business Critical Edition</a:t>
            </a:r>
          </a:p>
        </p:txBody>
      </p:sp>
    </p:spTree>
    <p:extLst>
      <p:ext uri="{BB962C8B-B14F-4D97-AF65-F5344CB8AC3E}">
        <p14:creationId xmlns:p14="http://schemas.microsoft.com/office/powerpoint/2010/main" val="182099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A05C99-C6CB-2F72-0005-1421570FFD90}"/>
              </a:ext>
            </a:extLst>
          </p:cNvPr>
          <p:cNvSpPr txBox="1"/>
          <p:nvPr/>
        </p:nvSpPr>
        <p:spPr>
          <a:xfrm>
            <a:off x="1111045" y="1316278"/>
            <a:ext cx="9733935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the Business Critical+ edition and the most advanced version.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supports all the offerings of Snowflake.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Customer-dedicated virtual servers where the encryption key is in memory.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Customer-dedicated metadata store.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43B8E4-CC85-90E4-7481-2FF0A6CF3E81}"/>
              </a:ext>
            </a:extLst>
          </p:cNvPr>
          <p:cNvSpPr txBox="1"/>
          <p:nvPr/>
        </p:nvSpPr>
        <p:spPr>
          <a:xfrm>
            <a:off x="1111045" y="7297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Virtual Private Snowflake (VPS) Edition</a:t>
            </a:r>
          </a:p>
        </p:txBody>
      </p:sp>
    </p:spTree>
    <p:extLst>
      <p:ext uri="{BB962C8B-B14F-4D97-AF65-F5344CB8AC3E}">
        <p14:creationId xmlns:p14="http://schemas.microsoft.com/office/powerpoint/2010/main" val="388608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31C22E-791E-5F2D-96D4-1ACD8D2200A3}"/>
              </a:ext>
            </a:extLst>
          </p:cNvPr>
          <p:cNvSpPr txBox="1"/>
          <p:nvPr/>
        </p:nvSpPr>
        <p:spPr>
          <a:xfrm>
            <a:off x="1091381" y="1198291"/>
            <a:ext cx="6096000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Snowflake offers various features, which include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Security and Data Protection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 Monitoring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Backup and Recovery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Governance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34AFC8-51B0-A3C6-E586-143CC0D73C20}"/>
              </a:ext>
            </a:extLst>
          </p:cNvPr>
          <p:cNvSpPr txBox="1"/>
          <p:nvPr/>
        </p:nvSpPr>
        <p:spPr>
          <a:xfrm>
            <a:off x="1091381" y="6707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Overview of Key 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88A18C-3BC8-5C24-593E-1BAD5F6AF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853" y="3694315"/>
            <a:ext cx="8594897" cy="249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90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1812</Words>
  <Application>Microsoft Office PowerPoint</Application>
  <PresentationFormat>Widescreen</PresentationFormat>
  <Paragraphs>143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Aptos</vt:lpstr>
      <vt:lpstr>Aptos Display</vt:lpstr>
      <vt:lpstr>Arial</vt:lpstr>
      <vt:lpstr>Wingdings</vt:lpstr>
      <vt:lpstr>Office Theme</vt:lpstr>
      <vt:lpstr>Snowflake Data Cloud Features and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Lacchi Balaji</dc:creator>
  <cp:lastModifiedBy>Lacchi Balaji</cp:lastModifiedBy>
  <cp:revision>4</cp:revision>
  <dcterms:created xsi:type="dcterms:W3CDTF">2024-06-14T04:41:37Z</dcterms:created>
  <dcterms:modified xsi:type="dcterms:W3CDTF">2025-05-10T06:45:46Z</dcterms:modified>
</cp:coreProperties>
</file>