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02863-9028-39D8-3280-3352297EEC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2C974D5-C758-D250-9444-320E63241B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CF51E12-1115-DD74-F7DF-B12AFB525090}"/>
              </a:ext>
            </a:extLst>
          </p:cNvPr>
          <p:cNvSpPr>
            <a:spLocks noGrp="1"/>
          </p:cNvSpPr>
          <p:nvPr>
            <p:ph type="dt" sz="half" idx="10"/>
          </p:nvPr>
        </p:nvSpPr>
        <p:spPr/>
        <p:txBody>
          <a:bodyPr/>
          <a:lstStyle/>
          <a:p>
            <a:fld id="{2B4CF9BD-21C3-430C-9E3D-D0DACC82A895}" type="datetimeFigureOut">
              <a:rPr lang="en-IN" smtClean="0"/>
              <a:t>17-06-2024</a:t>
            </a:fld>
            <a:endParaRPr lang="en-IN"/>
          </a:p>
        </p:txBody>
      </p:sp>
      <p:sp>
        <p:nvSpPr>
          <p:cNvPr id="5" name="Footer Placeholder 4">
            <a:extLst>
              <a:ext uri="{FF2B5EF4-FFF2-40B4-BE49-F238E27FC236}">
                <a16:creationId xmlns:a16="http://schemas.microsoft.com/office/drawing/2014/main" id="{755DE144-22FB-8A81-A9ED-39D897A61E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6E02FB-8913-D060-D1BC-DF1ACF5BF7EE}"/>
              </a:ext>
            </a:extLst>
          </p:cNvPr>
          <p:cNvSpPr>
            <a:spLocks noGrp="1"/>
          </p:cNvSpPr>
          <p:nvPr>
            <p:ph type="sldNum" sz="quarter" idx="12"/>
          </p:nvPr>
        </p:nvSpPr>
        <p:spPr/>
        <p:txBody>
          <a:bodyPr/>
          <a:lstStyle/>
          <a:p>
            <a:fld id="{806CDC2A-0FC9-4647-A98A-72ACAF30DC7A}" type="slidenum">
              <a:rPr lang="en-IN" smtClean="0"/>
              <a:t>‹#›</a:t>
            </a:fld>
            <a:endParaRPr lang="en-IN"/>
          </a:p>
        </p:txBody>
      </p:sp>
    </p:spTree>
    <p:extLst>
      <p:ext uri="{BB962C8B-B14F-4D97-AF65-F5344CB8AC3E}">
        <p14:creationId xmlns:p14="http://schemas.microsoft.com/office/powerpoint/2010/main" val="153039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4A619-0595-1916-2507-B44011CA6A4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44E74AE-57C6-579B-E531-1E2B2341D8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FB98EA-6327-6167-F273-A8AB2F9C964B}"/>
              </a:ext>
            </a:extLst>
          </p:cNvPr>
          <p:cNvSpPr>
            <a:spLocks noGrp="1"/>
          </p:cNvSpPr>
          <p:nvPr>
            <p:ph type="dt" sz="half" idx="10"/>
          </p:nvPr>
        </p:nvSpPr>
        <p:spPr/>
        <p:txBody>
          <a:bodyPr/>
          <a:lstStyle/>
          <a:p>
            <a:fld id="{2B4CF9BD-21C3-430C-9E3D-D0DACC82A895}" type="datetimeFigureOut">
              <a:rPr lang="en-IN" smtClean="0"/>
              <a:t>17-06-2024</a:t>
            </a:fld>
            <a:endParaRPr lang="en-IN"/>
          </a:p>
        </p:txBody>
      </p:sp>
      <p:sp>
        <p:nvSpPr>
          <p:cNvPr id="5" name="Footer Placeholder 4">
            <a:extLst>
              <a:ext uri="{FF2B5EF4-FFF2-40B4-BE49-F238E27FC236}">
                <a16:creationId xmlns:a16="http://schemas.microsoft.com/office/drawing/2014/main" id="{DF513A9C-85F2-8CE8-CD4A-B2A71DB87C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601B5CF-A038-9D01-D515-7650E981919A}"/>
              </a:ext>
            </a:extLst>
          </p:cNvPr>
          <p:cNvSpPr>
            <a:spLocks noGrp="1"/>
          </p:cNvSpPr>
          <p:nvPr>
            <p:ph type="sldNum" sz="quarter" idx="12"/>
          </p:nvPr>
        </p:nvSpPr>
        <p:spPr/>
        <p:txBody>
          <a:bodyPr/>
          <a:lstStyle/>
          <a:p>
            <a:fld id="{806CDC2A-0FC9-4647-A98A-72ACAF30DC7A}" type="slidenum">
              <a:rPr lang="en-IN" smtClean="0"/>
              <a:t>‹#›</a:t>
            </a:fld>
            <a:endParaRPr lang="en-IN"/>
          </a:p>
        </p:txBody>
      </p:sp>
    </p:spTree>
    <p:extLst>
      <p:ext uri="{BB962C8B-B14F-4D97-AF65-F5344CB8AC3E}">
        <p14:creationId xmlns:p14="http://schemas.microsoft.com/office/powerpoint/2010/main" val="3795604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D367C9-9674-07E1-9820-6CA40F7542A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93525E2-BFBD-6C0D-92FB-6339BAB26D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71F7AE-3853-C65F-11C8-C5A984168D8B}"/>
              </a:ext>
            </a:extLst>
          </p:cNvPr>
          <p:cNvSpPr>
            <a:spLocks noGrp="1"/>
          </p:cNvSpPr>
          <p:nvPr>
            <p:ph type="dt" sz="half" idx="10"/>
          </p:nvPr>
        </p:nvSpPr>
        <p:spPr/>
        <p:txBody>
          <a:bodyPr/>
          <a:lstStyle/>
          <a:p>
            <a:fld id="{2B4CF9BD-21C3-430C-9E3D-D0DACC82A895}" type="datetimeFigureOut">
              <a:rPr lang="en-IN" smtClean="0"/>
              <a:t>17-06-2024</a:t>
            </a:fld>
            <a:endParaRPr lang="en-IN"/>
          </a:p>
        </p:txBody>
      </p:sp>
      <p:sp>
        <p:nvSpPr>
          <p:cNvPr id="5" name="Footer Placeholder 4">
            <a:extLst>
              <a:ext uri="{FF2B5EF4-FFF2-40B4-BE49-F238E27FC236}">
                <a16:creationId xmlns:a16="http://schemas.microsoft.com/office/drawing/2014/main" id="{FE46FA13-368C-7F3F-DD33-0224D38324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899AF5-9C73-2549-1C9F-8CD209A90E2E}"/>
              </a:ext>
            </a:extLst>
          </p:cNvPr>
          <p:cNvSpPr>
            <a:spLocks noGrp="1"/>
          </p:cNvSpPr>
          <p:nvPr>
            <p:ph type="sldNum" sz="quarter" idx="12"/>
          </p:nvPr>
        </p:nvSpPr>
        <p:spPr/>
        <p:txBody>
          <a:bodyPr/>
          <a:lstStyle/>
          <a:p>
            <a:fld id="{806CDC2A-0FC9-4647-A98A-72ACAF30DC7A}" type="slidenum">
              <a:rPr lang="en-IN" smtClean="0"/>
              <a:t>‹#›</a:t>
            </a:fld>
            <a:endParaRPr lang="en-IN"/>
          </a:p>
        </p:txBody>
      </p:sp>
    </p:spTree>
    <p:extLst>
      <p:ext uri="{BB962C8B-B14F-4D97-AF65-F5344CB8AC3E}">
        <p14:creationId xmlns:p14="http://schemas.microsoft.com/office/powerpoint/2010/main" val="3382258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D4E2D-FEBA-2FAE-B1CE-63DE7BE45A2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587D7EF-BDF3-2B09-6F8C-570E9533F29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5A6DE9-D3B1-9B2A-2F8A-97E8A08C30AB}"/>
              </a:ext>
            </a:extLst>
          </p:cNvPr>
          <p:cNvSpPr>
            <a:spLocks noGrp="1"/>
          </p:cNvSpPr>
          <p:nvPr>
            <p:ph type="dt" sz="half" idx="10"/>
          </p:nvPr>
        </p:nvSpPr>
        <p:spPr/>
        <p:txBody>
          <a:bodyPr/>
          <a:lstStyle/>
          <a:p>
            <a:fld id="{2B4CF9BD-21C3-430C-9E3D-D0DACC82A895}" type="datetimeFigureOut">
              <a:rPr lang="en-IN" smtClean="0"/>
              <a:t>17-06-2024</a:t>
            </a:fld>
            <a:endParaRPr lang="en-IN"/>
          </a:p>
        </p:txBody>
      </p:sp>
      <p:sp>
        <p:nvSpPr>
          <p:cNvPr id="5" name="Footer Placeholder 4">
            <a:extLst>
              <a:ext uri="{FF2B5EF4-FFF2-40B4-BE49-F238E27FC236}">
                <a16:creationId xmlns:a16="http://schemas.microsoft.com/office/drawing/2014/main" id="{BC6DECEC-7ADA-256F-062D-4D55EFCF56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773BFB-60AB-BC8C-6FDD-B5C523FAA658}"/>
              </a:ext>
            </a:extLst>
          </p:cNvPr>
          <p:cNvSpPr>
            <a:spLocks noGrp="1"/>
          </p:cNvSpPr>
          <p:nvPr>
            <p:ph type="sldNum" sz="quarter" idx="12"/>
          </p:nvPr>
        </p:nvSpPr>
        <p:spPr/>
        <p:txBody>
          <a:bodyPr/>
          <a:lstStyle/>
          <a:p>
            <a:fld id="{806CDC2A-0FC9-4647-A98A-72ACAF30DC7A}" type="slidenum">
              <a:rPr lang="en-IN" smtClean="0"/>
              <a:t>‹#›</a:t>
            </a:fld>
            <a:endParaRPr lang="en-IN"/>
          </a:p>
        </p:txBody>
      </p:sp>
    </p:spTree>
    <p:extLst>
      <p:ext uri="{BB962C8B-B14F-4D97-AF65-F5344CB8AC3E}">
        <p14:creationId xmlns:p14="http://schemas.microsoft.com/office/powerpoint/2010/main" val="2443646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53F32-9669-E966-8226-3E9D53DA67E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DFF6677-1935-CB47-ADC6-869EF799C62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F22ACD-55B5-134C-7BBB-072F31CAAD02}"/>
              </a:ext>
            </a:extLst>
          </p:cNvPr>
          <p:cNvSpPr>
            <a:spLocks noGrp="1"/>
          </p:cNvSpPr>
          <p:nvPr>
            <p:ph type="dt" sz="half" idx="10"/>
          </p:nvPr>
        </p:nvSpPr>
        <p:spPr/>
        <p:txBody>
          <a:bodyPr/>
          <a:lstStyle/>
          <a:p>
            <a:fld id="{2B4CF9BD-21C3-430C-9E3D-D0DACC82A895}" type="datetimeFigureOut">
              <a:rPr lang="en-IN" smtClean="0"/>
              <a:t>17-06-2024</a:t>
            </a:fld>
            <a:endParaRPr lang="en-IN"/>
          </a:p>
        </p:txBody>
      </p:sp>
      <p:sp>
        <p:nvSpPr>
          <p:cNvPr id="5" name="Footer Placeholder 4">
            <a:extLst>
              <a:ext uri="{FF2B5EF4-FFF2-40B4-BE49-F238E27FC236}">
                <a16:creationId xmlns:a16="http://schemas.microsoft.com/office/drawing/2014/main" id="{AEE1F5E7-F462-73F7-4CBD-11EC67EDC7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5EBEAB-3456-D927-EC5F-E7EA8EA7319D}"/>
              </a:ext>
            </a:extLst>
          </p:cNvPr>
          <p:cNvSpPr>
            <a:spLocks noGrp="1"/>
          </p:cNvSpPr>
          <p:nvPr>
            <p:ph type="sldNum" sz="quarter" idx="12"/>
          </p:nvPr>
        </p:nvSpPr>
        <p:spPr/>
        <p:txBody>
          <a:bodyPr/>
          <a:lstStyle/>
          <a:p>
            <a:fld id="{806CDC2A-0FC9-4647-A98A-72ACAF30DC7A}" type="slidenum">
              <a:rPr lang="en-IN" smtClean="0"/>
              <a:t>‹#›</a:t>
            </a:fld>
            <a:endParaRPr lang="en-IN"/>
          </a:p>
        </p:txBody>
      </p:sp>
    </p:spTree>
    <p:extLst>
      <p:ext uri="{BB962C8B-B14F-4D97-AF65-F5344CB8AC3E}">
        <p14:creationId xmlns:p14="http://schemas.microsoft.com/office/powerpoint/2010/main" val="1272364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3CC37-7A95-C0F2-E6F0-1465010EA95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631B320-BDE0-8090-CE61-0CC9CE5ABA4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C1BE8A4-5828-24EF-0BE4-41882DD8EB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D405570-95DE-B8DD-1F92-CD44344B415F}"/>
              </a:ext>
            </a:extLst>
          </p:cNvPr>
          <p:cNvSpPr>
            <a:spLocks noGrp="1"/>
          </p:cNvSpPr>
          <p:nvPr>
            <p:ph type="dt" sz="half" idx="10"/>
          </p:nvPr>
        </p:nvSpPr>
        <p:spPr/>
        <p:txBody>
          <a:bodyPr/>
          <a:lstStyle/>
          <a:p>
            <a:fld id="{2B4CF9BD-21C3-430C-9E3D-D0DACC82A895}" type="datetimeFigureOut">
              <a:rPr lang="en-IN" smtClean="0"/>
              <a:t>17-06-2024</a:t>
            </a:fld>
            <a:endParaRPr lang="en-IN"/>
          </a:p>
        </p:txBody>
      </p:sp>
      <p:sp>
        <p:nvSpPr>
          <p:cNvPr id="6" name="Footer Placeholder 5">
            <a:extLst>
              <a:ext uri="{FF2B5EF4-FFF2-40B4-BE49-F238E27FC236}">
                <a16:creationId xmlns:a16="http://schemas.microsoft.com/office/drawing/2014/main" id="{0F348F5B-4A25-F1A9-C0D3-A7BBEB32D62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9EFB8BC-0D95-FEE6-8535-B1A699C449DF}"/>
              </a:ext>
            </a:extLst>
          </p:cNvPr>
          <p:cNvSpPr>
            <a:spLocks noGrp="1"/>
          </p:cNvSpPr>
          <p:nvPr>
            <p:ph type="sldNum" sz="quarter" idx="12"/>
          </p:nvPr>
        </p:nvSpPr>
        <p:spPr/>
        <p:txBody>
          <a:bodyPr/>
          <a:lstStyle/>
          <a:p>
            <a:fld id="{806CDC2A-0FC9-4647-A98A-72ACAF30DC7A}" type="slidenum">
              <a:rPr lang="en-IN" smtClean="0"/>
              <a:t>‹#›</a:t>
            </a:fld>
            <a:endParaRPr lang="en-IN"/>
          </a:p>
        </p:txBody>
      </p:sp>
    </p:spTree>
    <p:extLst>
      <p:ext uri="{BB962C8B-B14F-4D97-AF65-F5344CB8AC3E}">
        <p14:creationId xmlns:p14="http://schemas.microsoft.com/office/powerpoint/2010/main" val="1688636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0CFD6-9A8A-B178-7B43-6CA63532B6B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40BBDFB-53D2-74B3-B6D1-E5D5CDF9FC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785F95-B4DE-8C70-B6F6-9D5B2D4194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2E780F4-0213-FCC1-DCBA-C9C676B6AC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165670A-F13A-F59A-5498-EC22E7FF52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258A801-843E-1664-D80D-02A9013F2347}"/>
              </a:ext>
            </a:extLst>
          </p:cNvPr>
          <p:cNvSpPr>
            <a:spLocks noGrp="1"/>
          </p:cNvSpPr>
          <p:nvPr>
            <p:ph type="dt" sz="half" idx="10"/>
          </p:nvPr>
        </p:nvSpPr>
        <p:spPr/>
        <p:txBody>
          <a:bodyPr/>
          <a:lstStyle/>
          <a:p>
            <a:fld id="{2B4CF9BD-21C3-430C-9E3D-D0DACC82A895}" type="datetimeFigureOut">
              <a:rPr lang="en-IN" smtClean="0"/>
              <a:t>17-06-2024</a:t>
            </a:fld>
            <a:endParaRPr lang="en-IN"/>
          </a:p>
        </p:txBody>
      </p:sp>
      <p:sp>
        <p:nvSpPr>
          <p:cNvPr id="8" name="Footer Placeholder 7">
            <a:extLst>
              <a:ext uri="{FF2B5EF4-FFF2-40B4-BE49-F238E27FC236}">
                <a16:creationId xmlns:a16="http://schemas.microsoft.com/office/drawing/2014/main" id="{0A9EF706-44B9-C774-E3F0-24954B8E68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BDBF45C-385B-70BF-8E7B-4783D89AE0DA}"/>
              </a:ext>
            </a:extLst>
          </p:cNvPr>
          <p:cNvSpPr>
            <a:spLocks noGrp="1"/>
          </p:cNvSpPr>
          <p:nvPr>
            <p:ph type="sldNum" sz="quarter" idx="12"/>
          </p:nvPr>
        </p:nvSpPr>
        <p:spPr/>
        <p:txBody>
          <a:bodyPr/>
          <a:lstStyle/>
          <a:p>
            <a:fld id="{806CDC2A-0FC9-4647-A98A-72ACAF30DC7A}" type="slidenum">
              <a:rPr lang="en-IN" smtClean="0"/>
              <a:t>‹#›</a:t>
            </a:fld>
            <a:endParaRPr lang="en-IN"/>
          </a:p>
        </p:txBody>
      </p:sp>
    </p:spTree>
    <p:extLst>
      <p:ext uri="{BB962C8B-B14F-4D97-AF65-F5344CB8AC3E}">
        <p14:creationId xmlns:p14="http://schemas.microsoft.com/office/powerpoint/2010/main" val="3305651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3D4F7-2136-2726-2973-61AAC9FC980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740EF5A-479E-B9C4-8AEE-30AA5FC02E47}"/>
              </a:ext>
            </a:extLst>
          </p:cNvPr>
          <p:cNvSpPr>
            <a:spLocks noGrp="1"/>
          </p:cNvSpPr>
          <p:nvPr>
            <p:ph type="dt" sz="half" idx="10"/>
          </p:nvPr>
        </p:nvSpPr>
        <p:spPr/>
        <p:txBody>
          <a:bodyPr/>
          <a:lstStyle/>
          <a:p>
            <a:fld id="{2B4CF9BD-21C3-430C-9E3D-D0DACC82A895}" type="datetimeFigureOut">
              <a:rPr lang="en-IN" smtClean="0"/>
              <a:t>17-06-2024</a:t>
            </a:fld>
            <a:endParaRPr lang="en-IN"/>
          </a:p>
        </p:txBody>
      </p:sp>
      <p:sp>
        <p:nvSpPr>
          <p:cNvPr id="4" name="Footer Placeholder 3">
            <a:extLst>
              <a:ext uri="{FF2B5EF4-FFF2-40B4-BE49-F238E27FC236}">
                <a16:creationId xmlns:a16="http://schemas.microsoft.com/office/drawing/2014/main" id="{02D17A37-C32B-BD76-C688-2F2387F24B5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1E4E95F-887E-75D4-1B48-B313F0A60776}"/>
              </a:ext>
            </a:extLst>
          </p:cNvPr>
          <p:cNvSpPr>
            <a:spLocks noGrp="1"/>
          </p:cNvSpPr>
          <p:nvPr>
            <p:ph type="sldNum" sz="quarter" idx="12"/>
          </p:nvPr>
        </p:nvSpPr>
        <p:spPr/>
        <p:txBody>
          <a:bodyPr/>
          <a:lstStyle/>
          <a:p>
            <a:fld id="{806CDC2A-0FC9-4647-A98A-72ACAF30DC7A}" type="slidenum">
              <a:rPr lang="en-IN" smtClean="0"/>
              <a:t>‹#›</a:t>
            </a:fld>
            <a:endParaRPr lang="en-IN"/>
          </a:p>
        </p:txBody>
      </p:sp>
    </p:spTree>
    <p:extLst>
      <p:ext uri="{BB962C8B-B14F-4D97-AF65-F5344CB8AC3E}">
        <p14:creationId xmlns:p14="http://schemas.microsoft.com/office/powerpoint/2010/main" val="3132747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99C09B-E961-AF81-9C77-FFDFB6758083}"/>
              </a:ext>
            </a:extLst>
          </p:cNvPr>
          <p:cNvSpPr>
            <a:spLocks noGrp="1"/>
          </p:cNvSpPr>
          <p:nvPr>
            <p:ph type="dt" sz="half" idx="10"/>
          </p:nvPr>
        </p:nvSpPr>
        <p:spPr/>
        <p:txBody>
          <a:bodyPr/>
          <a:lstStyle/>
          <a:p>
            <a:fld id="{2B4CF9BD-21C3-430C-9E3D-D0DACC82A895}" type="datetimeFigureOut">
              <a:rPr lang="en-IN" smtClean="0"/>
              <a:t>17-06-2024</a:t>
            </a:fld>
            <a:endParaRPr lang="en-IN"/>
          </a:p>
        </p:txBody>
      </p:sp>
      <p:sp>
        <p:nvSpPr>
          <p:cNvPr id="3" name="Footer Placeholder 2">
            <a:extLst>
              <a:ext uri="{FF2B5EF4-FFF2-40B4-BE49-F238E27FC236}">
                <a16:creationId xmlns:a16="http://schemas.microsoft.com/office/drawing/2014/main" id="{5D5C6A99-337F-D84A-AB9F-0255B4382AE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D6A84D4-83C4-7263-6272-94BAB3BA1D43}"/>
              </a:ext>
            </a:extLst>
          </p:cNvPr>
          <p:cNvSpPr>
            <a:spLocks noGrp="1"/>
          </p:cNvSpPr>
          <p:nvPr>
            <p:ph type="sldNum" sz="quarter" idx="12"/>
          </p:nvPr>
        </p:nvSpPr>
        <p:spPr/>
        <p:txBody>
          <a:bodyPr/>
          <a:lstStyle/>
          <a:p>
            <a:fld id="{806CDC2A-0FC9-4647-A98A-72ACAF30DC7A}" type="slidenum">
              <a:rPr lang="en-IN" smtClean="0"/>
              <a:t>‹#›</a:t>
            </a:fld>
            <a:endParaRPr lang="en-IN"/>
          </a:p>
        </p:txBody>
      </p:sp>
    </p:spTree>
    <p:extLst>
      <p:ext uri="{BB962C8B-B14F-4D97-AF65-F5344CB8AC3E}">
        <p14:creationId xmlns:p14="http://schemas.microsoft.com/office/powerpoint/2010/main" val="1231854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9CE51-300A-5303-36D0-F4599900AD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D482E24-91AA-6660-5B60-158F995327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46A1EAB-AA32-5B22-DD98-8B76616485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DE1F51-F974-822D-C21D-B2231E51F86C}"/>
              </a:ext>
            </a:extLst>
          </p:cNvPr>
          <p:cNvSpPr>
            <a:spLocks noGrp="1"/>
          </p:cNvSpPr>
          <p:nvPr>
            <p:ph type="dt" sz="half" idx="10"/>
          </p:nvPr>
        </p:nvSpPr>
        <p:spPr/>
        <p:txBody>
          <a:bodyPr/>
          <a:lstStyle/>
          <a:p>
            <a:fld id="{2B4CF9BD-21C3-430C-9E3D-D0DACC82A895}" type="datetimeFigureOut">
              <a:rPr lang="en-IN" smtClean="0"/>
              <a:t>17-06-2024</a:t>
            </a:fld>
            <a:endParaRPr lang="en-IN"/>
          </a:p>
        </p:txBody>
      </p:sp>
      <p:sp>
        <p:nvSpPr>
          <p:cNvPr id="6" name="Footer Placeholder 5">
            <a:extLst>
              <a:ext uri="{FF2B5EF4-FFF2-40B4-BE49-F238E27FC236}">
                <a16:creationId xmlns:a16="http://schemas.microsoft.com/office/drawing/2014/main" id="{D95B89FE-F9B9-DAFF-1810-4A476F40986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CEF13B4-55D6-5A72-B7E9-3DEA12075DE3}"/>
              </a:ext>
            </a:extLst>
          </p:cNvPr>
          <p:cNvSpPr>
            <a:spLocks noGrp="1"/>
          </p:cNvSpPr>
          <p:nvPr>
            <p:ph type="sldNum" sz="quarter" idx="12"/>
          </p:nvPr>
        </p:nvSpPr>
        <p:spPr/>
        <p:txBody>
          <a:bodyPr/>
          <a:lstStyle/>
          <a:p>
            <a:fld id="{806CDC2A-0FC9-4647-A98A-72ACAF30DC7A}" type="slidenum">
              <a:rPr lang="en-IN" smtClean="0"/>
              <a:t>‹#›</a:t>
            </a:fld>
            <a:endParaRPr lang="en-IN"/>
          </a:p>
        </p:txBody>
      </p:sp>
    </p:spTree>
    <p:extLst>
      <p:ext uri="{BB962C8B-B14F-4D97-AF65-F5344CB8AC3E}">
        <p14:creationId xmlns:p14="http://schemas.microsoft.com/office/powerpoint/2010/main" val="3782875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C104F-1B32-9D5C-B396-51B7DB7AEB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ACC9493-7B13-F82F-23A0-5E97C47A3C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98F67A7-F9C7-FDD7-D2E5-44554AE6FA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E06513-2CB3-C060-6221-19CFE9A8A625}"/>
              </a:ext>
            </a:extLst>
          </p:cNvPr>
          <p:cNvSpPr>
            <a:spLocks noGrp="1"/>
          </p:cNvSpPr>
          <p:nvPr>
            <p:ph type="dt" sz="half" idx="10"/>
          </p:nvPr>
        </p:nvSpPr>
        <p:spPr/>
        <p:txBody>
          <a:bodyPr/>
          <a:lstStyle/>
          <a:p>
            <a:fld id="{2B4CF9BD-21C3-430C-9E3D-D0DACC82A895}" type="datetimeFigureOut">
              <a:rPr lang="en-IN" smtClean="0"/>
              <a:t>17-06-2024</a:t>
            </a:fld>
            <a:endParaRPr lang="en-IN"/>
          </a:p>
        </p:txBody>
      </p:sp>
      <p:sp>
        <p:nvSpPr>
          <p:cNvPr id="6" name="Footer Placeholder 5">
            <a:extLst>
              <a:ext uri="{FF2B5EF4-FFF2-40B4-BE49-F238E27FC236}">
                <a16:creationId xmlns:a16="http://schemas.microsoft.com/office/drawing/2014/main" id="{3340EAEA-4825-A8A4-DBDA-C0253177C3A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7B63D1E-3D7A-F338-2D37-0E0B5D1CE6C4}"/>
              </a:ext>
            </a:extLst>
          </p:cNvPr>
          <p:cNvSpPr>
            <a:spLocks noGrp="1"/>
          </p:cNvSpPr>
          <p:nvPr>
            <p:ph type="sldNum" sz="quarter" idx="12"/>
          </p:nvPr>
        </p:nvSpPr>
        <p:spPr/>
        <p:txBody>
          <a:bodyPr/>
          <a:lstStyle/>
          <a:p>
            <a:fld id="{806CDC2A-0FC9-4647-A98A-72ACAF30DC7A}" type="slidenum">
              <a:rPr lang="en-IN" smtClean="0"/>
              <a:t>‹#›</a:t>
            </a:fld>
            <a:endParaRPr lang="en-IN"/>
          </a:p>
        </p:txBody>
      </p:sp>
    </p:spTree>
    <p:extLst>
      <p:ext uri="{BB962C8B-B14F-4D97-AF65-F5344CB8AC3E}">
        <p14:creationId xmlns:p14="http://schemas.microsoft.com/office/powerpoint/2010/main" val="2939886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2309A5-B8DE-ABA9-E35A-846F14B2BA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8D5458F-A8F9-73D4-A3AA-7D3E3C4303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142E16-3F8C-2FD7-193B-3CB1E533B4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B4CF9BD-21C3-430C-9E3D-D0DACC82A895}" type="datetimeFigureOut">
              <a:rPr lang="en-IN" smtClean="0"/>
              <a:t>17-06-2024</a:t>
            </a:fld>
            <a:endParaRPr lang="en-IN"/>
          </a:p>
        </p:txBody>
      </p:sp>
      <p:sp>
        <p:nvSpPr>
          <p:cNvPr id="5" name="Footer Placeholder 4">
            <a:extLst>
              <a:ext uri="{FF2B5EF4-FFF2-40B4-BE49-F238E27FC236}">
                <a16:creationId xmlns:a16="http://schemas.microsoft.com/office/drawing/2014/main" id="{837A2DA6-3629-3314-0592-9C2E8100D1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3619C932-FF3F-68CF-92B0-CBDF4C53B8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06CDC2A-0FC9-4647-A98A-72ACAF30DC7A}" type="slidenum">
              <a:rPr lang="en-IN" smtClean="0"/>
              <a:t>‹#›</a:t>
            </a:fld>
            <a:endParaRPr lang="en-IN"/>
          </a:p>
        </p:txBody>
      </p:sp>
    </p:spTree>
    <p:extLst>
      <p:ext uri="{BB962C8B-B14F-4D97-AF65-F5344CB8AC3E}">
        <p14:creationId xmlns:p14="http://schemas.microsoft.com/office/powerpoint/2010/main" val="233912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7C7DE1-4B71-2D11-584B-D087E65D2206}"/>
              </a:ext>
            </a:extLst>
          </p:cNvPr>
          <p:cNvSpPr>
            <a:spLocks noGrp="1"/>
          </p:cNvSpPr>
          <p:nvPr>
            <p:ph type="title"/>
          </p:nvPr>
        </p:nvSpPr>
        <p:spPr>
          <a:xfrm>
            <a:off x="838200" y="2766218"/>
            <a:ext cx="10515600" cy="1325563"/>
          </a:xfrm>
        </p:spPr>
        <p:txBody>
          <a:bodyPr/>
          <a:lstStyle/>
          <a:p>
            <a:pPr algn="ctr"/>
            <a:r>
              <a:rPr lang="en-IN" dirty="0">
                <a:latin typeface="Arial" panose="020B0604020202020204" pitchFamily="34" charset="0"/>
                <a:cs typeface="Arial" panose="020B0604020202020204" pitchFamily="34" charset="0"/>
              </a:rPr>
              <a:t>Domain 3</a:t>
            </a:r>
          </a:p>
        </p:txBody>
      </p:sp>
    </p:spTree>
    <p:extLst>
      <p:ext uri="{BB962C8B-B14F-4D97-AF65-F5344CB8AC3E}">
        <p14:creationId xmlns:p14="http://schemas.microsoft.com/office/powerpoint/2010/main" val="1089706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BD7BB1-554C-D8B3-B2FD-D335917EDE19}"/>
              </a:ext>
            </a:extLst>
          </p:cNvPr>
          <p:cNvSpPr txBox="1"/>
          <p:nvPr/>
        </p:nvSpPr>
        <p:spPr>
          <a:xfrm>
            <a:off x="924232" y="660908"/>
            <a:ext cx="6096000" cy="369332"/>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Scaling modes</a:t>
            </a:r>
          </a:p>
        </p:txBody>
      </p:sp>
      <p:sp>
        <p:nvSpPr>
          <p:cNvPr id="6" name="TextBox 5">
            <a:extLst>
              <a:ext uri="{FF2B5EF4-FFF2-40B4-BE49-F238E27FC236}">
                <a16:creationId xmlns:a16="http://schemas.microsoft.com/office/drawing/2014/main" id="{549B31D5-1C50-48F2-C804-7D55EB0F3E2A}"/>
              </a:ext>
            </a:extLst>
          </p:cNvPr>
          <p:cNvSpPr txBox="1"/>
          <p:nvPr/>
        </p:nvSpPr>
        <p:spPr>
          <a:xfrm>
            <a:off x="924231" y="1297120"/>
            <a:ext cx="10697497" cy="461151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Default Mode: Also known as the "Auto-scale" mode, this setting automatically adjusts the number of virtual warehouses (compute clusters) in response to query demands. When query loads increase, Snowflake dynamically adds more warehouses to handle the workload efficiently. Conversely, it scales down when query demands decrease, optimizing cost-effectiveness by minimizing idle resources.</a:t>
            </a:r>
          </a:p>
          <a:p>
            <a:pPr marL="285750" indent="-285750">
              <a:lnSpc>
                <a:spcPct val="150000"/>
              </a:lnSpc>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Multi-cluster Mode: In contrast to the default mode's automatic scaling, the multi-cluster mode allows users to manually define and manage multiple clusters of compute resources. This mode is useful for predictable workloads where you can configure clusters of different sizes based on specific performance or isolation requirements. It provides more control over resource allocation and can be cost-effective for steady-state workloads or when precise per</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741095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E40F09-A238-76BE-28C3-080A7D2E1793}"/>
              </a:ext>
            </a:extLst>
          </p:cNvPr>
          <p:cNvSpPr txBox="1"/>
          <p:nvPr/>
        </p:nvSpPr>
        <p:spPr>
          <a:xfrm>
            <a:off x="653845" y="759231"/>
            <a:ext cx="6096000" cy="369332"/>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Warehouse sizing</a:t>
            </a:r>
          </a:p>
        </p:txBody>
      </p:sp>
      <p:sp>
        <p:nvSpPr>
          <p:cNvPr id="5" name="TextBox 4">
            <a:extLst>
              <a:ext uri="{FF2B5EF4-FFF2-40B4-BE49-F238E27FC236}">
                <a16:creationId xmlns:a16="http://schemas.microsoft.com/office/drawing/2014/main" id="{6D0A124C-1233-5A97-3D6B-4FA086F85119}"/>
              </a:ext>
            </a:extLst>
          </p:cNvPr>
          <p:cNvSpPr txBox="1"/>
          <p:nvPr/>
        </p:nvSpPr>
        <p:spPr>
          <a:xfrm>
            <a:off x="653845" y="1330990"/>
            <a:ext cx="10884310" cy="419602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In Snowflake, determining the right warehouse size involves understanding your workload's requirements and balancing compute power with cost efficiency.</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Warehouses in Snowflake come in different sizes (X-Small to 4X-Large) and can be automatically or manually scaled up or down based on workload demands.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Choosing the appropriate warehouse size depends on factors such as the complexity of queries, data volume, concurrency, and performance SLAs.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It's essential to monitor warehouse usage and performance metrics to optimize costs while ensuring efficient query execution.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Snowflake's elastic scaling allows flexibility in adjusting warehouse sizes dynamically, ensuring you can meet varying workload demands without compromising performance or incurring unnecessary costs.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824598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8F24437-7C85-56DB-A2EA-8F6C1308BF32}"/>
              </a:ext>
            </a:extLst>
          </p:cNvPr>
          <p:cNvSpPr txBox="1"/>
          <p:nvPr/>
        </p:nvSpPr>
        <p:spPr>
          <a:xfrm>
            <a:off x="727587" y="611747"/>
            <a:ext cx="6096000" cy="369332"/>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Warehouse settings and access</a:t>
            </a:r>
          </a:p>
        </p:txBody>
      </p:sp>
      <p:sp>
        <p:nvSpPr>
          <p:cNvPr id="5" name="TextBox 4">
            <a:extLst>
              <a:ext uri="{FF2B5EF4-FFF2-40B4-BE49-F238E27FC236}">
                <a16:creationId xmlns:a16="http://schemas.microsoft.com/office/drawing/2014/main" id="{283333E8-713B-CF1D-087E-B7E438895FDB}"/>
              </a:ext>
            </a:extLst>
          </p:cNvPr>
          <p:cNvSpPr txBox="1"/>
          <p:nvPr/>
        </p:nvSpPr>
        <p:spPr>
          <a:xfrm>
            <a:off x="727587" y="1179981"/>
            <a:ext cx="10756490" cy="502701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In Snowflake, warehouse settings and access control are crucial for efficient data processing and governance.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Snowflake warehouses are virtual compute clusters used to execute SQL queries and other operations on data stored in Snowflake.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Administrators can configure warehouses with specific sizes (small to 4xlarge) and scaling policies (auto or manual) to optimize performance and cost.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Access to warehouses is managed through role-based access control (RBAC), where roles define permissions for users and groups.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This ensures that only authorized personnel can start, manage, or query warehouses, maintaining security and governance standards.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Additionally, Snowflake's multi-cluster architecture allows concurrent queries across different warehouses, enhancing scalability and workload management in data-intensive environments.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931027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D494ADA-2A20-8ACF-9BF1-0E2111E71054}"/>
              </a:ext>
            </a:extLst>
          </p:cNvPr>
          <p:cNvSpPr txBox="1"/>
          <p:nvPr/>
        </p:nvSpPr>
        <p:spPr>
          <a:xfrm>
            <a:off x="825910" y="572418"/>
            <a:ext cx="6096000" cy="369332"/>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Monitoring warehouse loads</a:t>
            </a:r>
          </a:p>
        </p:txBody>
      </p:sp>
      <p:sp>
        <p:nvSpPr>
          <p:cNvPr id="5" name="TextBox 4">
            <a:extLst>
              <a:ext uri="{FF2B5EF4-FFF2-40B4-BE49-F238E27FC236}">
                <a16:creationId xmlns:a16="http://schemas.microsoft.com/office/drawing/2014/main" id="{DC65EBA7-7C55-B92E-63A3-A4809048E79A}"/>
              </a:ext>
            </a:extLst>
          </p:cNvPr>
          <p:cNvSpPr txBox="1"/>
          <p:nvPr/>
        </p:nvSpPr>
        <p:spPr>
          <a:xfrm>
            <a:off x="825910" y="1166842"/>
            <a:ext cx="10677832" cy="502701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Monitoring warehouse loads in Snowflake involves several key steps to ensure efficient performance and resource utilization.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First, regularly review the warehouse usage metrics available in Snowflake, such as CPU usage, queued queries, and active queries.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These metrics provide insights into the current workload and help identify potential bottlenecks or overutilization issues.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Utilize Snowflake's query history and warehouse history views to track query execution times, identify long-running queries, and optimize performance.</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Implement proactive monitoring alerts based on thresholds for metrics like CPU utilization or query queue length to detect and address potential issues before they impact performance.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Additionally, consider adjusting warehouse sizes dynamically based on workload patterns using Snowflake's auto-scaling feature to optimize cost-efficiency without sacrificing performance.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272442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E6B03E-BC4F-BF69-F111-6D3B010A770D}"/>
              </a:ext>
            </a:extLst>
          </p:cNvPr>
          <p:cNvSpPr txBox="1"/>
          <p:nvPr/>
        </p:nvSpPr>
        <p:spPr>
          <a:xfrm>
            <a:off x="796413" y="916548"/>
            <a:ext cx="6096000" cy="369332"/>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Scaling up compared to scaling out</a:t>
            </a:r>
          </a:p>
        </p:txBody>
      </p:sp>
      <p:sp>
        <p:nvSpPr>
          <p:cNvPr id="5" name="TextBox 4">
            <a:extLst>
              <a:ext uri="{FF2B5EF4-FFF2-40B4-BE49-F238E27FC236}">
                <a16:creationId xmlns:a16="http://schemas.microsoft.com/office/drawing/2014/main" id="{18510726-CCB0-C1AC-9EF2-591220E8000A}"/>
              </a:ext>
            </a:extLst>
          </p:cNvPr>
          <p:cNvSpPr txBox="1"/>
          <p:nvPr/>
        </p:nvSpPr>
        <p:spPr>
          <a:xfrm>
            <a:off x="796413" y="1746488"/>
            <a:ext cx="10078065" cy="336502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In Snowflake, scaling up and scaling out refer to different approaches for increasing computing resources to handle larger workloads.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Scaling up involves upgrading to a larger compute instance within Snowflake's multi-cluster shared data architecture.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This means allocating more CPU, memory, and storage to a single compute node, which can improve performance for individual queries or workloads that require substantial resources.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On the other hand, scaling out involves adding more compute clusters to distribute the workload across multiple nodes simultaneously. </a:t>
            </a:r>
          </a:p>
        </p:txBody>
      </p:sp>
    </p:spTree>
    <p:extLst>
      <p:ext uri="{BB962C8B-B14F-4D97-AF65-F5344CB8AC3E}">
        <p14:creationId xmlns:p14="http://schemas.microsoft.com/office/powerpoint/2010/main" val="33527653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EA6BEB-E6EC-F876-F90A-FB7FEFC1DFE5}"/>
              </a:ext>
            </a:extLst>
          </p:cNvPr>
          <p:cNvSpPr txBox="1"/>
          <p:nvPr/>
        </p:nvSpPr>
        <p:spPr>
          <a:xfrm>
            <a:off x="796413" y="1478389"/>
            <a:ext cx="9606116" cy="336502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This approach enhances Snowflake's ability to handle concurrent queries and large volumes of data by parallelizing processing tasks across several compute nodes.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While scaling up provides more resources per node, scaling out offers greater horizontal scalability and resilience, making it suitable for environments with diverse and fluctuating workloads.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Choosing between scaling up or out in Snowflake typically depends on specific performance requirements, cost considerations, and the nature of the workload being processed.</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2C0782B8-B757-26E9-D7D9-B126DFAB9F2C}"/>
              </a:ext>
            </a:extLst>
          </p:cNvPr>
          <p:cNvSpPr txBox="1"/>
          <p:nvPr/>
        </p:nvSpPr>
        <p:spPr>
          <a:xfrm>
            <a:off x="796413" y="916548"/>
            <a:ext cx="6096000" cy="369332"/>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Scaling up compared to scaling out</a:t>
            </a:r>
          </a:p>
        </p:txBody>
      </p:sp>
    </p:spTree>
    <p:extLst>
      <p:ext uri="{BB962C8B-B14F-4D97-AF65-F5344CB8AC3E}">
        <p14:creationId xmlns:p14="http://schemas.microsoft.com/office/powerpoint/2010/main" val="21564506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EA427BA-B069-0D62-C4D6-34467D6C38FE}"/>
              </a:ext>
            </a:extLst>
          </p:cNvPr>
          <p:cNvSpPr txBox="1"/>
          <p:nvPr/>
        </p:nvSpPr>
        <p:spPr>
          <a:xfrm>
            <a:off x="707923" y="572417"/>
            <a:ext cx="6096000" cy="369332"/>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Resource monitors</a:t>
            </a:r>
          </a:p>
        </p:txBody>
      </p:sp>
      <p:sp>
        <p:nvSpPr>
          <p:cNvPr id="5" name="TextBox 4">
            <a:extLst>
              <a:ext uri="{FF2B5EF4-FFF2-40B4-BE49-F238E27FC236}">
                <a16:creationId xmlns:a16="http://schemas.microsoft.com/office/drawing/2014/main" id="{C355CCB5-20BB-29B0-B0F8-F3723820D286}"/>
              </a:ext>
            </a:extLst>
          </p:cNvPr>
          <p:cNvSpPr txBox="1"/>
          <p:nvPr/>
        </p:nvSpPr>
        <p:spPr>
          <a:xfrm>
            <a:off x="707923" y="1152179"/>
            <a:ext cx="10461522" cy="3780522"/>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In Snowflake, resource monitors are essential tools for managing and governing resource usage across your data warehouse environment.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They allow administrators to set limits on resources such as compute credits, warehouse sizes, and query execution times for different groups or users within the organization.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By defining resource monitors, administrators can enforce fairness and prevent any single user or group from monopolizing resources, ensuring that workloads are balanced and performance is optimized across the board.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Resource monitors help maintain cost efficiency by preventing excessive resource consumption and allow for better control and predictability of data warehouse operations in Snowflake.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963048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00A2C8-BE2C-8B82-8880-4DD1EF8F2A9F}"/>
              </a:ext>
            </a:extLst>
          </p:cNvPr>
          <p:cNvSpPr txBox="1"/>
          <p:nvPr/>
        </p:nvSpPr>
        <p:spPr>
          <a:xfrm>
            <a:off x="855406" y="641243"/>
            <a:ext cx="6096000" cy="369332"/>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Query acceleration service</a:t>
            </a:r>
          </a:p>
        </p:txBody>
      </p:sp>
      <p:sp>
        <p:nvSpPr>
          <p:cNvPr id="5" name="TextBox 4">
            <a:extLst>
              <a:ext uri="{FF2B5EF4-FFF2-40B4-BE49-F238E27FC236}">
                <a16:creationId xmlns:a16="http://schemas.microsoft.com/office/drawing/2014/main" id="{FB82B3D0-BBAB-4409-0B8A-836CA66FCF3D}"/>
              </a:ext>
            </a:extLst>
          </p:cNvPr>
          <p:cNvSpPr txBox="1"/>
          <p:nvPr/>
        </p:nvSpPr>
        <p:spPr>
          <a:xfrm>
            <a:off x="855405" y="1305341"/>
            <a:ext cx="10825317" cy="502701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Snowflake's query acceleration service is designed to enhance query performance by leveraging Snowflake's unique architecture and capabilities.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It utilizes several key features such as automatic clustering, materialized views, and result caching to accelerate query execution.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Automatic clustering organizes data efficiently based on usage patterns, reducing I/O and improving query speed.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Materialized views store pre-computed results, allowing queries to retrieve data more quickly than computing from raw data.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Result caching further optimizes performance by storing intermediate query results in memory, reducing redundant computations.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Together, these features ensure that Snowflake's query acceleration service delivers efficient and high-performance querying capabilities, making data analytics faster and more responsive for users.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014707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D851CF-F8D9-4DA3-C32A-55BADDD698F1}"/>
              </a:ext>
            </a:extLst>
          </p:cNvPr>
          <p:cNvSpPr txBox="1"/>
          <p:nvPr/>
        </p:nvSpPr>
        <p:spPr>
          <a:xfrm>
            <a:off x="747252" y="611746"/>
            <a:ext cx="6096000" cy="369332"/>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Materialized Views</a:t>
            </a:r>
          </a:p>
        </p:txBody>
      </p:sp>
      <p:sp>
        <p:nvSpPr>
          <p:cNvPr id="5" name="TextBox 4">
            <a:extLst>
              <a:ext uri="{FF2B5EF4-FFF2-40B4-BE49-F238E27FC236}">
                <a16:creationId xmlns:a16="http://schemas.microsoft.com/office/drawing/2014/main" id="{DC306ABA-D073-1C34-B952-A586007CBA2C}"/>
              </a:ext>
            </a:extLst>
          </p:cNvPr>
          <p:cNvSpPr txBox="1"/>
          <p:nvPr/>
        </p:nvSpPr>
        <p:spPr>
          <a:xfrm>
            <a:off x="747251" y="1229990"/>
            <a:ext cx="10559845" cy="419602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In Snowflake, materialized views are precomputed result sets stored as physical objects.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They improve query performance by storing the results of expensive queries and allowing users to query these results instead of recomputing them.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Materialized views in Snowflake are defined using standard SQL syntax and are automatically maintained by Snowflake, ensuring that they remain up-to-date with the underlying data.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This automatic maintenance includes refreshing the materialized view when the data it relies on changes, ensuring query results are always current.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Materialized views are particularly useful for speeding up complex analytical queries and reducing the computational overhead on production databases, making them a powerful tool for optimizing query performance in Snowflake.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303241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935F8CD-F313-2423-03A4-4259C6A9ACC1}"/>
              </a:ext>
            </a:extLst>
          </p:cNvPr>
          <p:cNvSpPr txBox="1"/>
          <p:nvPr/>
        </p:nvSpPr>
        <p:spPr>
          <a:xfrm>
            <a:off x="806245" y="606531"/>
            <a:ext cx="6096000" cy="369332"/>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Uses of materialized views</a:t>
            </a:r>
          </a:p>
        </p:txBody>
      </p:sp>
      <p:sp>
        <p:nvSpPr>
          <p:cNvPr id="5" name="TextBox 4">
            <a:extLst>
              <a:ext uri="{FF2B5EF4-FFF2-40B4-BE49-F238E27FC236}">
                <a16:creationId xmlns:a16="http://schemas.microsoft.com/office/drawing/2014/main" id="{6CD6DCA3-2E83-B280-868D-2BB79BB8485D}"/>
              </a:ext>
            </a:extLst>
          </p:cNvPr>
          <p:cNvSpPr txBox="1"/>
          <p:nvPr/>
        </p:nvSpPr>
        <p:spPr>
          <a:xfrm>
            <a:off x="806245" y="1337297"/>
            <a:ext cx="10579510" cy="461151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Improved Query Performance: Materialized views store the results of queries, allowing subsequent queries to retrieve data quickly without recalculating it from scratch. This is especially beneficial for frequently used reports, dashboards, or analytical workloads.</a:t>
            </a:r>
          </a:p>
          <a:p>
            <a:pPr marL="285750" indent="-285750">
              <a:lnSpc>
                <a:spcPct val="150000"/>
              </a:lnSpc>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Reduced Compute Costs: By precomputing and storing query results, materialized views reduce the computational load on Snowflake's virtual warehouses and improve overall system performance. This efficiency translates to cost savings, as fewer resources are needed to process queries.</a:t>
            </a:r>
          </a:p>
          <a:p>
            <a:pPr marL="285750" indent="-285750">
              <a:lnSpc>
                <a:spcPct val="150000"/>
              </a:lnSpc>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Automatic Maintenance: Snowflake manages the lifecycle of materialized views, automatically refreshing them when underlying data changes. This ensures that the materialized views are always synchronized with the source data, maintaining data consistency without manual intervention.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50097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30CEF6-BBED-6436-2151-D3968474C2B8}"/>
              </a:ext>
            </a:extLst>
          </p:cNvPr>
          <p:cNvSpPr txBox="1"/>
          <p:nvPr/>
        </p:nvSpPr>
        <p:spPr>
          <a:xfrm>
            <a:off x="865239" y="710070"/>
            <a:ext cx="6096000" cy="369332"/>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Explain plans</a:t>
            </a:r>
          </a:p>
        </p:txBody>
      </p:sp>
      <p:sp>
        <p:nvSpPr>
          <p:cNvPr id="7" name="TextBox 6">
            <a:extLst>
              <a:ext uri="{FF2B5EF4-FFF2-40B4-BE49-F238E27FC236}">
                <a16:creationId xmlns:a16="http://schemas.microsoft.com/office/drawing/2014/main" id="{D452FA71-521E-CC17-6648-85755AE56559}"/>
              </a:ext>
            </a:extLst>
          </p:cNvPr>
          <p:cNvSpPr txBox="1"/>
          <p:nvPr/>
        </p:nvSpPr>
        <p:spPr>
          <a:xfrm>
            <a:off x="865238" y="1298816"/>
            <a:ext cx="10805651" cy="419602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Plans in Snowflake refer to the detailed execution strategies generated by the query optimizer for running SQL queries.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These plans outline the steps and methods Snowflake will use to retrieve and process data, aiming to execute queries efficiently.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They include information about table scans, joins, aggregations, filtering, and sorting operations.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By analyzing the execution plans, developers and database administrators can understand how Snowflake interprets and executes their queries, enabling them to optimize performance by identifying potential bottlenecks and making necessary adjustments.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Snowflake provides tools like the Query Profile to visualize and analyze these execution plans, aiding in performance tuning and troubleshooting.</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131289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C54826-F73F-3C70-A81B-9C70EE11B781}"/>
              </a:ext>
            </a:extLst>
          </p:cNvPr>
          <p:cNvSpPr txBox="1"/>
          <p:nvPr/>
        </p:nvSpPr>
        <p:spPr>
          <a:xfrm>
            <a:off x="806245" y="606531"/>
            <a:ext cx="6096000" cy="369332"/>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Uses of materialized views</a:t>
            </a:r>
          </a:p>
        </p:txBody>
      </p:sp>
      <p:sp>
        <p:nvSpPr>
          <p:cNvPr id="4" name="TextBox 3">
            <a:extLst>
              <a:ext uri="{FF2B5EF4-FFF2-40B4-BE49-F238E27FC236}">
                <a16:creationId xmlns:a16="http://schemas.microsoft.com/office/drawing/2014/main" id="{4E7272CD-C839-F071-85AB-49181672D04C}"/>
              </a:ext>
            </a:extLst>
          </p:cNvPr>
          <p:cNvSpPr txBox="1"/>
          <p:nvPr/>
        </p:nvSpPr>
        <p:spPr>
          <a:xfrm>
            <a:off x="806244" y="1327464"/>
            <a:ext cx="10481187" cy="502701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Query Optimization: Materialized views can be strategically designed to optimize specific types of queries commonly executed by users. They can include aggregations, filters, and transformations that streamline query execution paths and improve response times.</a:t>
            </a:r>
          </a:p>
          <a:p>
            <a:pPr marL="285750" indent="-285750">
              <a:lnSpc>
                <a:spcPct val="150000"/>
              </a:lnSpc>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Incremental Updates: Snowflake supports incremental materialized views, where only the delta changes are applied during refresh operations. This minimizes the processing overhead and reduces the time required to update the materialized view when data changes.</a:t>
            </a:r>
          </a:p>
          <a:p>
            <a:pPr marL="285750" indent="-285750">
              <a:lnSpc>
                <a:spcPct val="150000"/>
              </a:lnSpc>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Flexibility and Scalability: Materialized views in Snowflake support a wide range of SQL operations and can be utilized across different types of workloads, from ad-hoc queries to scheduled reporting tasks. They scale seamlessly with Snowflake’s architecture, accommodating growing data volumes and evolving analytical needs.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805531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851843-88B7-2CD4-10A7-02692466AB54}"/>
              </a:ext>
            </a:extLst>
          </p:cNvPr>
          <p:cNvSpPr txBox="1"/>
          <p:nvPr/>
        </p:nvSpPr>
        <p:spPr>
          <a:xfrm>
            <a:off x="904568" y="641243"/>
            <a:ext cx="6096000" cy="369332"/>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Clustering</a:t>
            </a:r>
          </a:p>
        </p:txBody>
      </p:sp>
      <p:sp>
        <p:nvSpPr>
          <p:cNvPr id="5" name="TextBox 4">
            <a:extLst>
              <a:ext uri="{FF2B5EF4-FFF2-40B4-BE49-F238E27FC236}">
                <a16:creationId xmlns:a16="http://schemas.microsoft.com/office/drawing/2014/main" id="{584E9A78-BDEE-093B-BE3F-6FE019166106}"/>
              </a:ext>
            </a:extLst>
          </p:cNvPr>
          <p:cNvSpPr txBox="1"/>
          <p:nvPr/>
        </p:nvSpPr>
        <p:spPr>
          <a:xfrm>
            <a:off x="904567" y="1279151"/>
            <a:ext cx="10402529" cy="461151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Clustering in Snowflake refers to the organization of data within tables based on one or more columns to improve query performance.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It works by physically grouping data that share common attributes together on disk, which reduces the amount of data Snowflake needs to scan during queries.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This organization leverages micro-partitions, Snowflake's fundamental storage unit, which are further optimized when clustered.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By clustering tables, queries that filter or join on the clustered columns benefit from reduced data retrieval times and improved overall efficiency.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Snowflake automates the maintenance of clustering, continuously optimizing the data layout based on usage patterns and query history, making it a powerful feature for enhancing performance in data analytics and warehousing workflows.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290254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44F7EC-E6E4-2B2F-63F4-039CE720652E}"/>
              </a:ext>
            </a:extLst>
          </p:cNvPr>
          <p:cNvSpPr txBox="1"/>
          <p:nvPr/>
        </p:nvSpPr>
        <p:spPr>
          <a:xfrm>
            <a:off x="884904" y="719902"/>
            <a:ext cx="6096000" cy="369332"/>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Search optimization service</a:t>
            </a:r>
          </a:p>
        </p:txBody>
      </p:sp>
      <p:sp>
        <p:nvSpPr>
          <p:cNvPr id="5" name="TextBox 4">
            <a:extLst>
              <a:ext uri="{FF2B5EF4-FFF2-40B4-BE49-F238E27FC236}">
                <a16:creationId xmlns:a16="http://schemas.microsoft.com/office/drawing/2014/main" id="{E8D43B3F-646C-0549-B21C-076CF507A842}"/>
              </a:ext>
            </a:extLst>
          </p:cNvPr>
          <p:cNvSpPr txBox="1"/>
          <p:nvPr/>
        </p:nvSpPr>
        <p:spPr>
          <a:xfrm>
            <a:off x="884903" y="1299664"/>
            <a:ext cx="10815483" cy="419602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Search optimization in Snowflake involves enhancing the performance and efficiency of queries within the Snowflake data platform.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This process typically includes tuning query performance by optimizing SQL queries, designing appropriate table schemas, and leveraging Snowflake's unique features such as clustering keys and materialized views.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By analyzing query execution plans and identifying bottlenecks, organizations can improve the speed and cost-effectiveness of their data operations.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Additionally, utilizing Snowflake's automatic query optimization capabilities and integrating best practices for data loading and storage management can further enhance overall system performance and user satisfaction.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677231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C1E688-AEE1-6066-F3BD-B1AD900B7079}"/>
              </a:ext>
            </a:extLst>
          </p:cNvPr>
          <p:cNvSpPr txBox="1"/>
          <p:nvPr/>
        </p:nvSpPr>
        <p:spPr>
          <a:xfrm>
            <a:off x="747251" y="621579"/>
            <a:ext cx="6096000" cy="369332"/>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Persisted query results</a:t>
            </a:r>
          </a:p>
        </p:txBody>
      </p:sp>
      <p:sp>
        <p:nvSpPr>
          <p:cNvPr id="5" name="TextBox 4">
            <a:extLst>
              <a:ext uri="{FF2B5EF4-FFF2-40B4-BE49-F238E27FC236}">
                <a16:creationId xmlns:a16="http://schemas.microsoft.com/office/drawing/2014/main" id="{0B87CB64-9836-4951-1059-96F0CDCF1F17}"/>
              </a:ext>
            </a:extLst>
          </p:cNvPr>
          <p:cNvSpPr txBox="1"/>
          <p:nvPr/>
        </p:nvSpPr>
        <p:spPr>
          <a:xfrm>
            <a:off x="747251" y="1160316"/>
            <a:ext cx="11041626" cy="502701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Persisted queries in Snowflake refer to saved or cached query results that can be reused for subsequent requests without re-executing the original query.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This feature leverages Snowflake’s ability to efficiently store and manage query results in its cloud data platform.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When a query result is persisted, Snowflake stores it in a secure and scalable manner, allowing quick retrieval and reuse.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This can significantly improve query performance and reduce processing overhead, especially for complex or frequently accessed data sets.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Persisted queries are particularly beneficial in scenarios where the same data is queried multiple times or where there is a need for fast access to historical query results.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Snowflake manages the lifecycle of persisted queries, ensuring they are up-to-date and accurate based on the underlying data changes.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42118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D988C8-2917-2E42-0C11-5C6A92DECADB}"/>
              </a:ext>
            </a:extLst>
          </p:cNvPr>
          <p:cNvSpPr txBox="1"/>
          <p:nvPr/>
        </p:nvSpPr>
        <p:spPr>
          <a:xfrm>
            <a:off x="825909" y="710070"/>
            <a:ext cx="6096000" cy="369332"/>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Metadata cache</a:t>
            </a:r>
          </a:p>
        </p:txBody>
      </p:sp>
      <p:sp>
        <p:nvSpPr>
          <p:cNvPr id="5" name="TextBox 4">
            <a:extLst>
              <a:ext uri="{FF2B5EF4-FFF2-40B4-BE49-F238E27FC236}">
                <a16:creationId xmlns:a16="http://schemas.microsoft.com/office/drawing/2014/main" id="{75220114-9C7F-5807-943A-1520F6557CC1}"/>
              </a:ext>
            </a:extLst>
          </p:cNvPr>
          <p:cNvSpPr txBox="1"/>
          <p:nvPr/>
        </p:nvSpPr>
        <p:spPr>
          <a:xfrm>
            <a:off x="825909" y="1305341"/>
            <a:ext cx="10874478" cy="461151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In Snowflake, the metadata cache plays a crucial role in optimizing query performance and overall system efficiency.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It stores essential information about databases, schemas, tables, columns, and other objects within the Snowflake environment.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This metadata cache is distributed across all nodes in the Snowflake compute layer, ensuring that each query's execution can quickly access relevant metadata without needing to repeatedly retrieve it from the underlying storage or catalog services.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By maintaining an up-to-date metadata cache, Snowflake minimizes query latency and enhances overall system scalability, supporting its ability to handle large-scale data workloads efficiently.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This approach not only improves performance but also contributes to the platform's robustness and reliability for data warehousing and analytics tasks.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334761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D90891-7AD5-44E3-091F-5855454951C4}"/>
              </a:ext>
            </a:extLst>
          </p:cNvPr>
          <p:cNvSpPr txBox="1"/>
          <p:nvPr/>
        </p:nvSpPr>
        <p:spPr>
          <a:xfrm>
            <a:off x="806245" y="729734"/>
            <a:ext cx="6096000" cy="369332"/>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Result cache</a:t>
            </a:r>
          </a:p>
        </p:txBody>
      </p:sp>
      <p:sp>
        <p:nvSpPr>
          <p:cNvPr id="5" name="TextBox 4">
            <a:extLst>
              <a:ext uri="{FF2B5EF4-FFF2-40B4-BE49-F238E27FC236}">
                <a16:creationId xmlns:a16="http://schemas.microsoft.com/office/drawing/2014/main" id="{EADA41AB-F987-CF51-C197-9B192285BE3D}"/>
              </a:ext>
            </a:extLst>
          </p:cNvPr>
          <p:cNvSpPr txBox="1"/>
          <p:nvPr/>
        </p:nvSpPr>
        <p:spPr>
          <a:xfrm>
            <a:off x="806245" y="1443841"/>
            <a:ext cx="10451690" cy="461151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In Snowflake, result caching optimizes query performance by storing the results of frequently executed queries in a cache.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When a query is submitted, Snowflake first checks if the result is available in the cache.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If it is, Snowflake retrieves the cached result, significantly reducing query processing time and resource consumption.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Result caching is particularly beneficial for queries involving large datasets or complex operations that are executed multiple times.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Snowflake manages the cache automatically, ensuring that cached results are kept up-to-date and minimizing the need for redundant computations.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This feature enhances overall system efficiency and responsiveness, making Snowflake a powerful choice for data-intensive applications and analytics workloads.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888410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622A4D-D19C-7BAF-43A9-6F1FD6CCA073}"/>
              </a:ext>
            </a:extLst>
          </p:cNvPr>
          <p:cNvSpPr txBox="1"/>
          <p:nvPr/>
        </p:nvSpPr>
        <p:spPr>
          <a:xfrm>
            <a:off x="1012723" y="660908"/>
            <a:ext cx="6096000" cy="369332"/>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Warehouse cache</a:t>
            </a:r>
          </a:p>
        </p:txBody>
      </p:sp>
      <p:sp>
        <p:nvSpPr>
          <p:cNvPr id="5" name="TextBox 4">
            <a:extLst>
              <a:ext uri="{FF2B5EF4-FFF2-40B4-BE49-F238E27FC236}">
                <a16:creationId xmlns:a16="http://schemas.microsoft.com/office/drawing/2014/main" id="{5CF7021D-4C00-6E70-0CD3-040A23F28BE2}"/>
              </a:ext>
            </a:extLst>
          </p:cNvPr>
          <p:cNvSpPr txBox="1"/>
          <p:nvPr/>
        </p:nvSpPr>
        <p:spPr>
          <a:xfrm>
            <a:off x="1012723" y="1287288"/>
            <a:ext cx="10550012" cy="502701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In Snowflake, a warehouse is a computing resource used to execute SQL queries and run data manipulation tasks.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It serves as a virtual computing environment where queries submitted by users are processed.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Warehouses in Snowflake can be scaled up or down dynamically to accommodate varying workloads and concurrency needs.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Snowflake's architecture separates storage from compute, allowing warehouses to independently scale compute resources without impacting data storage.</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This flexibility enables efficient handling of diverse workloads, from ad-hoc queries to large-scale data transformations, by allocating the appropriate computing power when needed.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Additionally, Snowflake's multi-cluster architecture ensures workload isolation and performance optimization, further enhancing the efficiency and reliability of data processing tasks within the platform.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0831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D2931B-3F36-B9EB-86C6-704510F8CF59}"/>
              </a:ext>
            </a:extLst>
          </p:cNvPr>
          <p:cNvSpPr txBox="1"/>
          <p:nvPr/>
        </p:nvSpPr>
        <p:spPr>
          <a:xfrm>
            <a:off x="835742" y="759231"/>
            <a:ext cx="6096000" cy="369332"/>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Data Spilling</a:t>
            </a:r>
          </a:p>
        </p:txBody>
      </p:sp>
      <p:sp>
        <p:nvSpPr>
          <p:cNvPr id="5" name="TextBox 4">
            <a:extLst>
              <a:ext uri="{FF2B5EF4-FFF2-40B4-BE49-F238E27FC236}">
                <a16:creationId xmlns:a16="http://schemas.microsoft.com/office/drawing/2014/main" id="{35104D7C-0C5A-A5D9-6488-78B36B39FA2A}"/>
              </a:ext>
            </a:extLst>
          </p:cNvPr>
          <p:cNvSpPr txBox="1"/>
          <p:nvPr/>
        </p:nvSpPr>
        <p:spPr>
          <a:xfrm>
            <a:off x="835741" y="1443841"/>
            <a:ext cx="11012129" cy="419602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Data spilling in Snowflake refers to a situation where the amount of data processed exceeds the available memory, leading to temporary storage on disk.</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Snowflake manages data spilling automatically by leveraging its unique architecture.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When a query runs, Snowflake dynamically allocates memory based on workload demands.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If the allocated memory is insufficient to hold all data needed for processing, Snowflake spills excess data to disk.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This ensures queries can handle large datasets efficiently without causing memory-related issues or performance degradation.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Snowflake's separation of storage and compute enables scalable and elastic data processing, ensuring optimal performance regardless of query complexity or dataset size.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07467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7D6CEEE-BD3E-464F-A694-135623F29EBC}"/>
              </a:ext>
            </a:extLst>
          </p:cNvPr>
          <p:cNvSpPr txBox="1"/>
          <p:nvPr/>
        </p:nvSpPr>
        <p:spPr>
          <a:xfrm>
            <a:off x="747252" y="651076"/>
            <a:ext cx="6096000" cy="369332"/>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Use of the data cache</a:t>
            </a:r>
          </a:p>
        </p:txBody>
      </p:sp>
      <p:sp>
        <p:nvSpPr>
          <p:cNvPr id="5" name="TextBox 4">
            <a:extLst>
              <a:ext uri="{FF2B5EF4-FFF2-40B4-BE49-F238E27FC236}">
                <a16:creationId xmlns:a16="http://schemas.microsoft.com/office/drawing/2014/main" id="{0F3DB834-E0AF-E965-81CB-5E59EB441388}"/>
              </a:ext>
            </a:extLst>
          </p:cNvPr>
          <p:cNvSpPr txBox="1"/>
          <p:nvPr/>
        </p:nvSpPr>
        <p:spPr>
          <a:xfrm>
            <a:off x="747252" y="1286440"/>
            <a:ext cx="10766322" cy="502701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In Snowflake, the data cache plays a crucial role in optimizing query performance and reducing latency.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It stores frequently accessed data in memory, making subsequent queries that require the same data much faster by eliminating the need to fetch it from storage again.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This caching mechanism is particularly effective for repetitive queries or analytics workloads where the same datasets are queried multiple times.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Snowflake manages the data cache automatically, ensuring that it remains consistent and up-to-date with the latest changes from underlying data sources.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Additionally, Snowflake's architecture allows the cache to scale dynamically with workload demands, optimizing performance across varying query complexities and user loads.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Overall, the data cache in Snowflake enhances query responsiveness and improves overall system efficiency by minimizing data retrieval times and reducing computational overhead.</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09294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2C27D7-A574-334E-A31A-68185AD42AAB}"/>
              </a:ext>
            </a:extLst>
          </p:cNvPr>
          <p:cNvSpPr txBox="1"/>
          <p:nvPr/>
        </p:nvSpPr>
        <p:spPr>
          <a:xfrm>
            <a:off x="786581" y="729734"/>
            <a:ext cx="6096000" cy="369332"/>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Micro-Partition Pruning</a:t>
            </a:r>
          </a:p>
        </p:txBody>
      </p:sp>
      <p:sp>
        <p:nvSpPr>
          <p:cNvPr id="5" name="TextBox 4">
            <a:extLst>
              <a:ext uri="{FF2B5EF4-FFF2-40B4-BE49-F238E27FC236}">
                <a16:creationId xmlns:a16="http://schemas.microsoft.com/office/drawing/2014/main" id="{9B3216D5-5650-3B91-7F9E-58F1A403065D}"/>
              </a:ext>
            </a:extLst>
          </p:cNvPr>
          <p:cNvSpPr txBox="1"/>
          <p:nvPr/>
        </p:nvSpPr>
        <p:spPr>
          <a:xfrm>
            <a:off x="786581" y="1376626"/>
            <a:ext cx="10559845" cy="461151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Micro-partition pruning is a performance optimization technique used in Snowflake, a cloud data platform.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It leverages the metadata about data stored in micro-partitions, which are small, self-contained units of data organized within Snowflake's storage layer.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When a query is executed, Snowflake's query optimizer uses this metadata to determine which micro-partitions contain relevant data for the query predicates.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By identifying and accessing only those micro-partitions that potentially contain matching data, Snowflake significantly reduces the amount of data scanned and processed.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This selective access improves query performance by minimizing the computational and I/O overhead associated with scanning unnecessary data, thereby optimizing query execution times and enhancing overall system efficiency.</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39493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C441D3E-790F-8AEF-0EEA-4BBCEABA89A4}"/>
              </a:ext>
            </a:extLst>
          </p:cNvPr>
          <p:cNvSpPr txBox="1"/>
          <p:nvPr/>
        </p:nvSpPr>
        <p:spPr>
          <a:xfrm>
            <a:off x="884903" y="739566"/>
            <a:ext cx="6096000" cy="369332"/>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Query history</a:t>
            </a:r>
          </a:p>
        </p:txBody>
      </p:sp>
      <p:sp>
        <p:nvSpPr>
          <p:cNvPr id="5" name="TextBox 4">
            <a:extLst>
              <a:ext uri="{FF2B5EF4-FFF2-40B4-BE49-F238E27FC236}">
                <a16:creationId xmlns:a16="http://schemas.microsoft.com/office/drawing/2014/main" id="{535AA898-6F9B-EE93-CD3A-FC37E949EEEB}"/>
              </a:ext>
            </a:extLst>
          </p:cNvPr>
          <p:cNvSpPr txBox="1"/>
          <p:nvPr/>
        </p:nvSpPr>
        <p:spPr>
          <a:xfrm>
            <a:off x="884903" y="1364134"/>
            <a:ext cx="10874478" cy="502701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In Snowflake, querying history involves several aspects crucial for understanding and optimizing query performance.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Snowflake retains detailed metadata about queries executed within an account, including SQL text, execution time, and resource usage metrics like CPU and data scanned.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This history is accessible through system tables such as QUERY_HISTORY, QUERY_HISTORY_BY_USER, and QUERY_HISTORY_BY_WAREHOUSE.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These tables provide insights into which queries were run, when they were executed, their duration, and the resources consumed.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Such information is invaluable for monitoring workload patterns, identifying bottlenecks, and improving overall query efficiency.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Additionally, Snowflake's query history can be queried and analyzed to optimize warehouse sizing, tune SQL performance, and enforce governance and compliance policies effectively.</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41956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EBB635-CD03-9433-8268-45300E15F3DE}"/>
              </a:ext>
            </a:extLst>
          </p:cNvPr>
          <p:cNvSpPr txBox="1"/>
          <p:nvPr/>
        </p:nvSpPr>
        <p:spPr>
          <a:xfrm>
            <a:off x="447367" y="562586"/>
            <a:ext cx="6096000" cy="369332"/>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Types of warehouses</a:t>
            </a:r>
          </a:p>
        </p:txBody>
      </p:sp>
      <p:sp>
        <p:nvSpPr>
          <p:cNvPr id="6" name="TextBox 5">
            <a:extLst>
              <a:ext uri="{FF2B5EF4-FFF2-40B4-BE49-F238E27FC236}">
                <a16:creationId xmlns:a16="http://schemas.microsoft.com/office/drawing/2014/main" id="{52D45E05-0BAE-46BE-9247-7B41771A4780}"/>
              </a:ext>
            </a:extLst>
          </p:cNvPr>
          <p:cNvSpPr txBox="1"/>
          <p:nvPr/>
        </p:nvSpPr>
        <p:spPr>
          <a:xfrm>
            <a:off x="447367" y="1268397"/>
            <a:ext cx="11297266" cy="502701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Compute-Optimized (C): These warehouses are designed for processing intensive workloads that require high CPU utilization. They are suitable for tasks such as complex transformations, computations, and data processing jobs that benefit from parallel processing and fast execution times.</a:t>
            </a:r>
          </a:p>
          <a:p>
            <a:pPr>
              <a:lnSpc>
                <a:spcPct val="150000"/>
              </a:lnSpc>
            </a:pPr>
            <a:endParaRPr lang="en-US"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Memory-Optimized (M): Memory-optimized warehouses prioritize fast query performance by utilizing more memory relative to CPU. They are ideal for queries that involve significant data retrieval and aggregation operations, as they can hold more data in memory, reducing the need to fetch data from disk.</a:t>
            </a:r>
          </a:p>
          <a:p>
            <a:pPr>
              <a:lnSpc>
                <a:spcPct val="150000"/>
              </a:lnSpc>
            </a:pPr>
            <a:endParaRPr lang="en-US"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Storage-Optimized (S): These warehouses are optimized for handling large-scale data loading and unloading tasks efficiently. They are typically used for bulk data loading, ETL (Extract, Transform, Load) operations, and other data movement tasks where maximizing throughput and minimizing load times are critical.</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98807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BD73B6-BB01-8562-FED6-5D79237A3998}"/>
              </a:ext>
            </a:extLst>
          </p:cNvPr>
          <p:cNvSpPr txBox="1"/>
          <p:nvPr/>
        </p:nvSpPr>
        <p:spPr>
          <a:xfrm>
            <a:off x="629265" y="503592"/>
            <a:ext cx="6096000" cy="369332"/>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Multi-clustering warehouses</a:t>
            </a:r>
          </a:p>
        </p:txBody>
      </p:sp>
      <p:sp>
        <p:nvSpPr>
          <p:cNvPr id="5" name="TextBox 4">
            <a:extLst>
              <a:ext uri="{FF2B5EF4-FFF2-40B4-BE49-F238E27FC236}">
                <a16:creationId xmlns:a16="http://schemas.microsoft.com/office/drawing/2014/main" id="{667D5F49-90DE-94ED-866F-847B42B74196}"/>
              </a:ext>
            </a:extLst>
          </p:cNvPr>
          <p:cNvSpPr txBox="1"/>
          <p:nvPr/>
        </p:nvSpPr>
        <p:spPr>
          <a:xfrm>
            <a:off x="629265" y="1021817"/>
            <a:ext cx="10795819" cy="5442516"/>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In Snowflake, multi-clustering warehouses (MCW) represent a feature designed to optimize query performance by allowing users to allocate compute resources across multiple clusters within a single warehouse.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This capability enables workload isolation and can enhance concurrency and scalability for diverse workloads.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MCWs allow users to define clusters based on specific criteria such as workload types, user groups, or query priorities.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Each cluster within an MCW can have its own set of compute resources (CPU, memory), scaling policies, and query priorities, offering flexibility to tailor performance characteristics to different parts of the workload.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This feature is particularly beneficial in environments with varied query complexities or fluctuating workloads, ensuring efficient resource utilization and optimal query performance across different usage patterns within Snowflake's cloud data platform.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19984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AC96C11-D940-C1E8-0246-A31C8D8016B1}"/>
              </a:ext>
            </a:extLst>
          </p:cNvPr>
          <p:cNvSpPr txBox="1"/>
          <p:nvPr/>
        </p:nvSpPr>
        <p:spPr>
          <a:xfrm>
            <a:off x="555522" y="690405"/>
            <a:ext cx="6096000" cy="369332"/>
          </a:xfrm>
          <a:prstGeom prst="rect">
            <a:avLst/>
          </a:prstGeom>
          <a:noFill/>
        </p:spPr>
        <p:txBody>
          <a:bodyPr wrap="square">
            <a:spAutoFit/>
          </a:bodyPr>
          <a:lstStyle/>
          <a:p>
            <a:r>
              <a:rPr lang="en-IN" b="1" dirty="0">
                <a:latin typeface="Arial" panose="020B0604020202020204" pitchFamily="34" charset="0"/>
                <a:cs typeface="Arial" panose="020B0604020202020204" pitchFamily="34" charset="0"/>
              </a:rPr>
              <a:t>Scaling policies</a:t>
            </a:r>
          </a:p>
        </p:txBody>
      </p:sp>
      <p:sp>
        <p:nvSpPr>
          <p:cNvPr id="5" name="TextBox 4">
            <a:extLst>
              <a:ext uri="{FF2B5EF4-FFF2-40B4-BE49-F238E27FC236}">
                <a16:creationId xmlns:a16="http://schemas.microsoft.com/office/drawing/2014/main" id="{53E8683F-29DB-8897-EEC5-93B8DFD27512}"/>
              </a:ext>
            </a:extLst>
          </p:cNvPr>
          <p:cNvSpPr txBox="1"/>
          <p:nvPr/>
        </p:nvSpPr>
        <p:spPr>
          <a:xfrm>
            <a:off x="555522" y="1228294"/>
            <a:ext cx="11080956" cy="419602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Scaling policies in Snowflake are configurations that govern how compute resources are allocated and managed to handle varying workloads efficiently.</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Snowflake allows users to define auto-scaling policies for warehouses, which are computing clusters used for running queries.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These policies specify conditions under which additional compute nodes are automatically added or removed based on factors like query queue time, CPU usage, and concurrency levels.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This dynamic scaling ensures that the warehouse can handle fluctuations in workload demand without manual intervention, optimizing performance and cost-effectiveness by adjusting resources in real-time.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Users can customize these policies to align with specific workload patterns and business needs, enhancing Snowflake's ability to deliver consistent query performance across different usage scenarios.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732905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209</TotalTime>
  <Words>3104</Words>
  <Application>Microsoft Office PowerPoint</Application>
  <PresentationFormat>Widescreen</PresentationFormat>
  <Paragraphs>153</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Aptos</vt:lpstr>
      <vt:lpstr>Aptos Display</vt:lpstr>
      <vt:lpstr>Arial</vt:lpstr>
      <vt:lpstr>Office Theme</vt:lpstr>
      <vt:lpstr>Domain 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Lacchi Balaji</dc:creator>
  <cp:lastModifiedBy>Lacchi Balaji</cp:lastModifiedBy>
  <cp:revision>6</cp:revision>
  <dcterms:created xsi:type="dcterms:W3CDTF">2024-06-17T10:24:50Z</dcterms:created>
  <dcterms:modified xsi:type="dcterms:W3CDTF">2024-06-17T13:54:17Z</dcterms:modified>
</cp:coreProperties>
</file>