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F8C78-FB90-E5FE-EFCD-EA1D51EBB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393DD5C-5A0D-A7F1-0CC6-2CA1E3BA65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262851-492D-A753-2458-150AF9CE9A4D}"/>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5" name="Footer Placeholder 4">
            <a:extLst>
              <a:ext uri="{FF2B5EF4-FFF2-40B4-BE49-F238E27FC236}">
                <a16:creationId xmlns:a16="http://schemas.microsoft.com/office/drawing/2014/main" id="{585D3125-557F-C6C2-B2F1-D2B006E91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C70061-FACE-EFFD-9952-0BE342263EEA}"/>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307179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DCA4F-9CC1-12C6-245B-9DC875E0B2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B3D5B8-8173-A56E-FD5C-FD04969E33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34A26-F2E0-FDA7-7B1C-74955464A008}"/>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5" name="Footer Placeholder 4">
            <a:extLst>
              <a:ext uri="{FF2B5EF4-FFF2-40B4-BE49-F238E27FC236}">
                <a16:creationId xmlns:a16="http://schemas.microsoft.com/office/drawing/2014/main" id="{3920480A-6882-4CD1-DF35-C048847CBA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5CF307-7AAC-CC29-3801-0EED2D102045}"/>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3534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568E89-072F-8757-18A0-3401BEF2D7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D90E8D-95FD-BC5D-62C2-D68B62E7EB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4D44CE-FA2A-135D-7FC0-76D2335358A1}"/>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5" name="Footer Placeholder 4">
            <a:extLst>
              <a:ext uri="{FF2B5EF4-FFF2-40B4-BE49-F238E27FC236}">
                <a16:creationId xmlns:a16="http://schemas.microsoft.com/office/drawing/2014/main" id="{6672B5E0-CF11-7DDD-84F1-835BDEE87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46FB2-CF3A-83A4-63FB-4041568A1190}"/>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138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F477-9440-4CCB-C33D-302C193B35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784055-F91F-8672-F66C-082C81F142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D2BCD1-2A10-BB86-7C72-33492EC68F9F}"/>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5" name="Footer Placeholder 4">
            <a:extLst>
              <a:ext uri="{FF2B5EF4-FFF2-40B4-BE49-F238E27FC236}">
                <a16:creationId xmlns:a16="http://schemas.microsoft.com/office/drawing/2014/main" id="{BD9D5C03-B359-E54F-D5B9-207957E6EB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26449-0BD8-2788-442A-4671CF08913B}"/>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62153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E9DB-5BF5-C1C0-F9AF-05F6CF8F02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19FCF5-2E09-2994-4C7A-54ECBABDA2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B8EB2D-E0CD-F312-9DAD-E64D344E0816}"/>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5" name="Footer Placeholder 4">
            <a:extLst>
              <a:ext uri="{FF2B5EF4-FFF2-40B4-BE49-F238E27FC236}">
                <a16:creationId xmlns:a16="http://schemas.microsoft.com/office/drawing/2014/main" id="{BFDE7E6B-1906-7D8B-AB7B-2900E94B55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E4F478-AF86-BDFC-B76B-65F3B0780776}"/>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61227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B052-A214-7F7D-6204-0AA6424260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D46596-3832-7669-0AC2-E808F3DED6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F6FCA69-371F-1D0B-E6F2-0F4DD688FE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875025-0319-3500-9776-3622E80BD807}"/>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6" name="Footer Placeholder 5">
            <a:extLst>
              <a:ext uri="{FF2B5EF4-FFF2-40B4-BE49-F238E27FC236}">
                <a16:creationId xmlns:a16="http://schemas.microsoft.com/office/drawing/2014/main" id="{4A28C830-8342-B270-8517-DAF398B5FF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9C8CA-E834-30E5-F976-8592C6F00052}"/>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10842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254F-F8E4-47E8-796E-E14584CC79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0C100F-2D59-AF18-4FEB-C09F5147DC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ADE2F1-54D7-460C-F876-6CEE0EEBB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E828FE-71B1-BFF6-0A04-87A9A90821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18B853-C9F6-1959-E848-560667E3B0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0EDCC1-8762-3323-CD0E-EF26A6DB20F2}"/>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8" name="Footer Placeholder 7">
            <a:extLst>
              <a:ext uri="{FF2B5EF4-FFF2-40B4-BE49-F238E27FC236}">
                <a16:creationId xmlns:a16="http://schemas.microsoft.com/office/drawing/2014/main" id="{C43DDE91-8F84-6655-B5C0-FF0DF5C7F1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70F423-DB0F-6D1B-1872-E2610F72B6B8}"/>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3669474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68D89-E478-2661-E74A-CC4B383D9E5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728F5-E6A5-0FD0-8B45-425AF618DA6C}"/>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4" name="Footer Placeholder 3">
            <a:extLst>
              <a:ext uri="{FF2B5EF4-FFF2-40B4-BE49-F238E27FC236}">
                <a16:creationId xmlns:a16="http://schemas.microsoft.com/office/drawing/2014/main" id="{C0A89DA3-2826-C338-7AB5-50DC9060F2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C4B31C-51E2-6B0D-6B97-20B03C10220C}"/>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187788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B7C55-46A7-7C1B-FE37-294835A652BC}"/>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3" name="Footer Placeholder 2">
            <a:extLst>
              <a:ext uri="{FF2B5EF4-FFF2-40B4-BE49-F238E27FC236}">
                <a16:creationId xmlns:a16="http://schemas.microsoft.com/office/drawing/2014/main" id="{672863F3-C5FE-E67F-BE23-BAF033E478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7D3D27-D9EC-A22F-2ABA-C52AA7608E40}"/>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161543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D088-70D2-4FD6-9A05-2CA308E97F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DC4D69-B2C4-00E9-5B85-ADB601C294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FA6208-2D8D-0A1F-9F53-F7D125D1B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10298-2B80-66E0-6F0E-0625C4B680E8}"/>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6" name="Footer Placeholder 5">
            <a:extLst>
              <a:ext uri="{FF2B5EF4-FFF2-40B4-BE49-F238E27FC236}">
                <a16:creationId xmlns:a16="http://schemas.microsoft.com/office/drawing/2014/main" id="{DC29CC38-6E23-0F17-CF95-0A7FD403CB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6EA2B1-7CA4-9910-E1D8-2B84F8C4EDE6}"/>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3383403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5D391-B89A-E8CE-CF8A-FB8FBEAC1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93C957-600A-0EA4-5798-D9F38F3AA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A06D2C-2B97-F781-CF6C-D71D0228B4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1BBD3-ABE7-676B-29A1-03926BBE0D38}"/>
              </a:ext>
            </a:extLst>
          </p:cNvPr>
          <p:cNvSpPr>
            <a:spLocks noGrp="1"/>
          </p:cNvSpPr>
          <p:nvPr>
            <p:ph type="dt" sz="half" idx="10"/>
          </p:nvPr>
        </p:nvSpPr>
        <p:spPr/>
        <p:txBody>
          <a:bodyPr/>
          <a:lstStyle/>
          <a:p>
            <a:fld id="{CBB7327A-A06F-454C-A89C-0792EC0A72F0}" type="datetimeFigureOut">
              <a:rPr lang="en-IN" smtClean="0"/>
              <a:t>18-06-2024</a:t>
            </a:fld>
            <a:endParaRPr lang="en-IN"/>
          </a:p>
        </p:txBody>
      </p:sp>
      <p:sp>
        <p:nvSpPr>
          <p:cNvPr id="6" name="Footer Placeholder 5">
            <a:extLst>
              <a:ext uri="{FF2B5EF4-FFF2-40B4-BE49-F238E27FC236}">
                <a16:creationId xmlns:a16="http://schemas.microsoft.com/office/drawing/2014/main" id="{7DE8BB59-D722-1460-41A3-EA4ED5384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72D469-FD38-3D37-1AC7-BD883F16C380}"/>
              </a:ext>
            </a:extLst>
          </p:cNvPr>
          <p:cNvSpPr>
            <a:spLocks noGrp="1"/>
          </p:cNvSpPr>
          <p:nvPr>
            <p:ph type="sldNum" sz="quarter" idx="12"/>
          </p:nvPr>
        </p:nvSpPr>
        <p:spPr/>
        <p:txBody>
          <a:bodyPr/>
          <a:lstStyle/>
          <a:p>
            <a:fld id="{F8316476-49A0-42C2-961E-B68480756CF3}" type="slidenum">
              <a:rPr lang="en-IN" smtClean="0"/>
              <a:t>‹#›</a:t>
            </a:fld>
            <a:endParaRPr lang="en-IN"/>
          </a:p>
        </p:txBody>
      </p:sp>
    </p:spTree>
    <p:extLst>
      <p:ext uri="{BB962C8B-B14F-4D97-AF65-F5344CB8AC3E}">
        <p14:creationId xmlns:p14="http://schemas.microsoft.com/office/powerpoint/2010/main" val="2663113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11D30-B3DF-619B-5560-DBB1B3ACED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004A37-957D-2B14-E4F8-0C7546C7E9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CEF93-4CBF-A4C2-AD0E-5DFBF2E842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B7327A-A06F-454C-A89C-0792EC0A72F0}" type="datetimeFigureOut">
              <a:rPr lang="en-IN" smtClean="0"/>
              <a:t>18-06-2024</a:t>
            </a:fld>
            <a:endParaRPr lang="en-IN"/>
          </a:p>
        </p:txBody>
      </p:sp>
      <p:sp>
        <p:nvSpPr>
          <p:cNvPr id="5" name="Footer Placeholder 4">
            <a:extLst>
              <a:ext uri="{FF2B5EF4-FFF2-40B4-BE49-F238E27FC236}">
                <a16:creationId xmlns:a16="http://schemas.microsoft.com/office/drawing/2014/main" id="{D24B1B02-6C41-3600-1326-C3B7C09E65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8079B3F-2B07-C362-C1C5-6D61DDAB9A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316476-49A0-42C2-961E-B68480756CF3}" type="slidenum">
              <a:rPr lang="en-IN" smtClean="0"/>
              <a:t>‹#›</a:t>
            </a:fld>
            <a:endParaRPr lang="en-IN"/>
          </a:p>
        </p:txBody>
      </p:sp>
    </p:spTree>
    <p:extLst>
      <p:ext uri="{BB962C8B-B14F-4D97-AF65-F5344CB8AC3E}">
        <p14:creationId xmlns:p14="http://schemas.microsoft.com/office/powerpoint/2010/main" val="1899033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DD0DE8-53A2-E60C-5A12-CF2BD0B52550}"/>
              </a:ext>
            </a:extLst>
          </p:cNvPr>
          <p:cNvSpPr>
            <a:spLocks noGrp="1"/>
          </p:cNvSpPr>
          <p:nvPr>
            <p:ph type="title"/>
          </p:nvPr>
        </p:nvSpPr>
        <p:spPr>
          <a:xfrm>
            <a:off x="838200" y="2766218"/>
            <a:ext cx="10515600" cy="1325563"/>
          </a:xfrm>
        </p:spPr>
        <p:txBody>
          <a:bodyPr/>
          <a:lstStyle/>
          <a:p>
            <a:pPr algn="ctr"/>
            <a:r>
              <a:rPr lang="en-IN" dirty="0">
                <a:latin typeface="Arial" panose="020B0604020202020204" pitchFamily="34" charset="0"/>
                <a:cs typeface="Arial" panose="020B0604020202020204" pitchFamily="34" charset="0"/>
              </a:rPr>
              <a:t>Domain 4</a:t>
            </a:r>
          </a:p>
        </p:txBody>
      </p:sp>
    </p:spTree>
    <p:extLst>
      <p:ext uri="{BB962C8B-B14F-4D97-AF65-F5344CB8AC3E}">
        <p14:creationId xmlns:p14="http://schemas.microsoft.com/office/powerpoint/2010/main" val="1803416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29F391-F734-A5E8-8D21-B15D9BAFB683}"/>
              </a:ext>
            </a:extLst>
          </p:cNvPr>
          <p:cNvSpPr txBox="1"/>
          <p:nvPr/>
        </p:nvSpPr>
        <p:spPr>
          <a:xfrm>
            <a:off x="806245" y="749904"/>
            <a:ext cx="10432026" cy="5442516"/>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Storage Integration</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can integrate with external cloud storage like Amazon S3 or Azure Blob Storage.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integrations can be thought of as additional layers of folder structures outside of Snowflake's own database and schema organization.</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Internal Stage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uses an internal stage to load and unload data within the Snowflake environment.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acts as a staging area where files can be temporarily stored before being processed.</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File Formats and Tables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working with files (like CSVs or Parquet files), Snowflake treats these as file formats.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formats can be associated with tables, effectively linking the structure of files with the relational schema.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6240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FF693-D5EB-537B-35D2-4AA944CBBB7B}"/>
              </a:ext>
            </a:extLst>
          </p:cNvPr>
          <p:cNvSpPr txBox="1"/>
          <p:nvPr/>
        </p:nvSpPr>
        <p:spPr>
          <a:xfrm>
            <a:off x="875071" y="71990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Ad hoc loading</a:t>
            </a:r>
          </a:p>
        </p:txBody>
      </p:sp>
      <p:sp>
        <p:nvSpPr>
          <p:cNvPr id="5" name="TextBox 4">
            <a:extLst>
              <a:ext uri="{FF2B5EF4-FFF2-40B4-BE49-F238E27FC236}">
                <a16:creationId xmlns:a16="http://schemas.microsoft.com/office/drawing/2014/main" id="{A776855A-0010-17AE-F2F3-1890A23A05C2}"/>
              </a:ext>
            </a:extLst>
          </p:cNvPr>
          <p:cNvSpPr txBox="1"/>
          <p:nvPr/>
        </p:nvSpPr>
        <p:spPr>
          <a:xfrm>
            <a:off x="875071" y="1406970"/>
            <a:ext cx="10982632"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 hoc loading typically refers to the process of loading smaller amounts of data into Snowflake for immediate querying or analysis.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be done using various methods such as: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lnSpc>
                <a:spcPct val="150000"/>
              </a:lnSpc>
              <a:buFont typeface="+mj-lt"/>
              <a:buAutoNum type="arabicPeriod"/>
            </a:pPr>
            <a:r>
              <a:rPr lang="en-US" dirty="0">
                <a:latin typeface="Arial" panose="020B0604020202020204" pitchFamily="34" charset="0"/>
                <a:cs typeface="Arial" panose="020B0604020202020204" pitchFamily="34" charset="0"/>
              </a:rPr>
              <a:t>Snowflake Web Interface: You can manually upload files through the Snowflake web interface, which is convenient for small-scale data uploads.</a:t>
            </a:r>
          </a:p>
          <a:p>
            <a:pPr marL="800100" lvl="1" indent="-342900">
              <a:lnSpc>
                <a:spcPct val="150000"/>
              </a:lnSpc>
              <a:buFont typeface="+mj-lt"/>
              <a:buAutoNum type="arabicPeriod"/>
            </a:pPr>
            <a:r>
              <a:rPr lang="en-US" dirty="0" err="1">
                <a:latin typeface="Arial" panose="020B0604020202020204" pitchFamily="34" charset="0"/>
                <a:cs typeface="Arial" panose="020B0604020202020204" pitchFamily="34" charset="0"/>
              </a:rPr>
              <a:t>SnowSQL</a:t>
            </a:r>
            <a:r>
              <a:rPr lang="en-US" dirty="0">
                <a:latin typeface="Arial" panose="020B0604020202020204" pitchFamily="34" charset="0"/>
                <a:cs typeface="Arial" panose="020B0604020202020204" pitchFamily="34" charset="0"/>
              </a:rPr>
              <a:t> Command Line Tool: </a:t>
            </a:r>
            <a:r>
              <a:rPr lang="en-US" dirty="0" err="1">
                <a:latin typeface="Arial" panose="020B0604020202020204" pitchFamily="34" charset="0"/>
                <a:cs typeface="Arial" panose="020B0604020202020204" pitchFamily="34" charset="0"/>
              </a:rPr>
              <a:t>SnowSQL</a:t>
            </a:r>
            <a:r>
              <a:rPr lang="en-US" dirty="0">
                <a:latin typeface="Arial" panose="020B0604020202020204" pitchFamily="34" charset="0"/>
                <a:cs typeface="Arial" panose="020B0604020202020204" pitchFamily="34" charset="0"/>
              </a:rPr>
              <a:t> allows you to run SQL commands, including data loading commands, from your local machine or a server directly into Snowflake.</a:t>
            </a:r>
          </a:p>
          <a:p>
            <a:pPr marL="800100" lvl="1" indent="-342900">
              <a:lnSpc>
                <a:spcPct val="150000"/>
              </a:lnSpc>
              <a:buFont typeface="+mj-lt"/>
              <a:buAutoNum type="arabicPeriod"/>
            </a:pPr>
            <a:r>
              <a:rPr lang="en-US" dirty="0">
                <a:latin typeface="Arial" panose="020B0604020202020204" pitchFamily="34" charset="0"/>
                <a:cs typeface="Arial" panose="020B0604020202020204" pitchFamily="34" charset="0"/>
              </a:rPr>
              <a:t>Snowflake UI Data Loading: Using Snowflake's web interface, you can create a stage, which is a reference to a location where data files are stored (like an S3 bucket or Azure blob), and then load data into tables from these stages using simple SQL commands.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047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6BF0E-BDFE-12D5-E6C4-C8CC6C9D3490}"/>
              </a:ext>
            </a:extLst>
          </p:cNvPr>
          <p:cNvSpPr txBox="1"/>
          <p:nvPr/>
        </p:nvSpPr>
        <p:spPr>
          <a:xfrm>
            <a:off x="855407" y="64124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Bulk loading</a:t>
            </a:r>
          </a:p>
        </p:txBody>
      </p:sp>
      <p:sp>
        <p:nvSpPr>
          <p:cNvPr id="5" name="TextBox 4">
            <a:extLst>
              <a:ext uri="{FF2B5EF4-FFF2-40B4-BE49-F238E27FC236}">
                <a16:creationId xmlns:a16="http://schemas.microsoft.com/office/drawing/2014/main" id="{77152BF8-9AE0-ECDD-4943-82DBB8C4D9BD}"/>
              </a:ext>
            </a:extLst>
          </p:cNvPr>
          <p:cNvSpPr txBox="1"/>
          <p:nvPr/>
        </p:nvSpPr>
        <p:spPr>
          <a:xfrm>
            <a:off x="855407" y="1437315"/>
            <a:ext cx="10854812"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Bulk loading, on the other hand, is used for efficiently loading large volumes of data into Snowflake from various sources.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typically done using Snowflake's bulk loading mechanisms: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800100" lvl="1" indent="-342900">
              <a:lnSpc>
                <a:spcPct val="150000"/>
              </a:lnSpc>
              <a:buFont typeface="+mj-lt"/>
              <a:buAutoNum type="arabicPeriod"/>
            </a:pPr>
            <a:r>
              <a:rPr lang="en-US" dirty="0" err="1">
                <a:latin typeface="Arial" panose="020B0604020202020204" pitchFamily="34" charset="0"/>
                <a:cs typeface="Arial" panose="020B0604020202020204" pitchFamily="34" charset="0"/>
              </a:rPr>
              <a:t>Snowpipe</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Snowpipe</a:t>
            </a:r>
            <a:r>
              <a:rPr lang="en-US" dirty="0">
                <a:latin typeface="Arial" panose="020B0604020202020204" pitchFamily="34" charset="0"/>
                <a:cs typeface="Arial" panose="020B0604020202020204" pitchFamily="34" charset="0"/>
              </a:rPr>
              <a:t> is a continuous data ingestion service provided by Snowflake. It allows you to load data in near real-time as files are added to a stage. </a:t>
            </a:r>
            <a:r>
              <a:rPr lang="en-US" dirty="0" err="1">
                <a:latin typeface="Arial" panose="020B0604020202020204" pitchFamily="34" charset="0"/>
                <a:cs typeface="Arial" panose="020B0604020202020204" pitchFamily="34" charset="0"/>
              </a:rPr>
              <a:t>Snowpipe</a:t>
            </a:r>
            <a:r>
              <a:rPr lang="en-US" dirty="0">
                <a:latin typeface="Arial" panose="020B0604020202020204" pitchFamily="34" charset="0"/>
                <a:cs typeface="Arial" panose="020B0604020202020204" pitchFamily="34" charset="0"/>
              </a:rPr>
              <a:t> automates the ingestion process, making it ideal for high-volume, low-latency data loads.</a:t>
            </a:r>
          </a:p>
          <a:p>
            <a:pPr marL="800100" lvl="1" indent="-342900">
              <a:lnSpc>
                <a:spcPct val="150000"/>
              </a:lnSpc>
              <a:buFont typeface="+mj-lt"/>
              <a:buAutoNum type="arabicPeriod"/>
            </a:pPr>
            <a:r>
              <a:rPr lang="en-US" dirty="0">
                <a:latin typeface="Arial" panose="020B0604020202020204" pitchFamily="34" charset="0"/>
                <a:cs typeface="Arial" panose="020B0604020202020204" pitchFamily="34" charset="0"/>
              </a:rPr>
              <a:t>COPY INTO Command: Snowflake provides a COPY INTO command that can load data from a stage into a table efficiently. This command is highly optimized for bulk loading scenarios and supports various file formats and options for managing loading behavior.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29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BA34B0-2A22-6155-625A-0FE2001ADF7A}"/>
              </a:ext>
            </a:extLst>
          </p:cNvPr>
          <p:cNvSpPr txBox="1"/>
          <p:nvPr/>
        </p:nvSpPr>
        <p:spPr>
          <a:xfrm>
            <a:off x="825910" y="592083"/>
            <a:ext cx="6096000" cy="369332"/>
          </a:xfrm>
          <a:prstGeom prst="rect">
            <a:avLst/>
          </a:prstGeom>
          <a:noFill/>
        </p:spPr>
        <p:txBody>
          <a:bodyPr wrap="square">
            <a:spAutoFit/>
          </a:bodyPr>
          <a:lstStyle/>
          <a:p>
            <a:r>
              <a:rPr lang="en-IN" b="1" dirty="0" err="1">
                <a:latin typeface="Arial" panose="020B0604020202020204" pitchFamily="34" charset="0"/>
                <a:cs typeface="Arial" panose="020B0604020202020204" pitchFamily="34" charset="0"/>
              </a:rPr>
              <a:t>Snowpipe</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0A4E157-1B7D-5103-7B29-611AA8D1038A}"/>
              </a:ext>
            </a:extLst>
          </p:cNvPr>
          <p:cNvSpPr txBox="1"/>
          <p:nvPr/>
        </p:nvSpPr>
        <p:spPr>
          <a:xfrm>
            <a:off x="825910" y="1338992"/>
            <a:ext cx="10441858"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Snowpipe</a:t>
            </a:r>
            <a:r>
              <a:rPr lang="en-US" dirty="0">
                <a:latin typeface="Arial" panose="020B0604020202020204" pitchFamily="34" charset="0"/>
                <a:cs typeface="Arial" panose="020B0604020202020204" pitchFamily="34" charset="0"/>
              </a:rPr>
              <a:t> is a continuous data ingestion service in Snowflake that allows users to load data into Snowflake tables as soon as it's available in external cloud storage (like AWS S3, Azure Blob Storage, or Google Cloud Storage).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automates the process of loading data by continuously monitoring specified storage locations and ingesting new data files into Snowflake with minimal latency. </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Snowpipe</a:t>
            </a:r>
            <a:r>
              <a:rPr lang="en-US" dirty="0">
                <a:latin typeface="Arial" panose="020B0604020202020204" pitchFamily="34" charset="0"/>
                <a:cs typeface="Arial" panose="020B0604020202020204" pitchFamily="34" charset="0"/>
              </a:rPr>
              <a:t> can be configured to use serverless compute resources, reducing the need for manual intervention and streamlining data pipelines.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it integrates with various notification services, like AWS SNS and Azure Event Grid, to trigger data loading immediately after file arrival, ensuring timely and efficient data processing.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96612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2FA2B6-7C6E-C2DB-448B-3949BF1FC7CB}"/>
              </a:ext>
            </a:extLst>
          </p:cNvPr>
          <p:cNvSpPr txBox="1"/>
          <p:nvPr/>
        </p:nvSpPr>
        <p:spPr>
          <a:xfrm>
            <a:off x="894735" y="63141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CREATE STAGE</a:t>
            </a:r>
          </a:p>
        </p:txBody>
      </p:sp>
      <p:sp>
        <p:nvSpPr>
          <p:cNvPr id="5" name="TextBox 4">
            <a:extLst>
              <a:ext uri="{FF2B5EF4-FFF2-40B4-BE49-F238E27FC236}">
                <a16:creationId xmlns:a16="http://schemas.microsoft.com/office/drawing/2014/main" id="{4D600AC1-ADA0-B997-978D-8BB3705B4815}"/>
              </a:ext>
            </a:extLst>
          </p:cNvPr>
          <p:cNvSpPr txBox="1"/>
          <p:nvPr/>
        </p:nvSpPr>
        <p:spPr>
          <a:xfrm>
            <a:off x="894734" y="1290679"/>
            <a:ext cx="9940413"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CREATE STAGE command in Snowflake is used to create a named staging area, which is a storage location for data files that are loaded into or unloaded from Snowflake tables.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staging area can reside on Snowflake’s internal storage or on external locations like Amazon S3, Google Cloud Storage, or Azure Blob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Stages simplify data loading and unloading by providing a consistent interface for managing files, and they support features like data compression and file format specification.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you can create an internal stage using CREATE STAGE </a:t>
            </a:r>
            <a:r>
              <a:rPr lang="en-US" dirty="0" err="1">
                <a:latin typeface="Arial" panose="020B0604020202020204" pitchFamily="34" charset="0"/>
                <a:cs typeface="Arial" panose="020B0604020202020204" pitchFamily="34" charset="0"/>
              </a:rPr>
              <a:t>my_stage</a:t>
            </a:r>
            <a:r>
              <a:rPr lang="en-US" dirty="0">
                <a:latin typeface="Arial" panose="020B0604020202020204" pitchFamily="34" charset="0"/>
                <a:cs typeface="Arial" panose="020B0604020202020204" pitchFamily="34" charset="0"/>
              </a:rPr>
              <a:t>; or an external stage linked to an S3 bucket with CREATE STAGE </a:t>
            </a:r>
            <a:r>
              <a:rPr lang="en-US" dirty="0" err="1">
                <a:latin typeface="Arial" panose="020B0604020202020204" pitchFamily="34" charset="0"/>
                <a:cs typeface="Arial" panose="020B0604020202020204" pitchFamily="34" charset="0"/>
              </a:rPr>
              <a:t>my_stage</a:t>
            </a:r>
            <a:r>
              <a:rPr lang="en-US" dirty="0">
                <a:latin typeface="Arial" panose="020B0604020202020204" pitchFamily="34" charset="0"/>
                <a:cs typeface="Arial" panose="020B0604020202020204" pitchFamily="34" charset="0"/>
              </a:rPr>
              <a:t> URL='s3://</a:t>
            </a:r>
            <a:r>
              <a:rPr lang="en-US" dirty="0" err="1">
                <a:latin typeface="Arial" panose="020B0604020202020204" pitchFamily="34" charset="0"/>
                <a:cs typeface="Arial" panose="020B0604020202020204" pitchFamily="34" charset="0"/>
              </a:rPr>
              <a:t>mybucket</a:t>
            </a:r>
            <a:r>
              <a:rPr lang="en-US" dirty="0">
                <a:latin typeface="Arial" panose="020B0604020202020204" pitchFamily="34" charset="0"/>
                <a:cs typeface="Arial" panose="020B0604020202020204" pitchFamily="34" charset="0"/>
              </a:rPr>
              <a:t>/data';.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2651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F753B-B40D-AD73-5391-E54F99BAACCA}"/>
              </a:ext>
            </a:extLst>
          </p:cNvPr>
          <p:cNvSpPr txBox="1"/>
          <p:nvPr/>
        </p:nvSpPr>
        <p:spPr>
          <a:xfrm>
            <a:off x="845574" y="78872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CREATE FILE FORMAT</a:t>
            </a:r>
          </a:p>
        </p:txBody>
      </p:sp>
      <p:sp>
        <p:nvSpPr>
          <p:cNvPr id="5" name="TextBox 4">
            <a:extLst>
              <a:ext uri="{FF2B5EF4-FFF2-40B4-BE49-F238E27FC236}">
                <a16:creationId xmlns:a16="http://schemas.microsoft.com/office/drawing/2014/main" id="{D2CF5BF6-6D0E-54A0-5D96-16BCDB0AC90D}"/>
              </a:ext>
            </a:extLst>
          </p:cNvPr>
          <p:cNvSpPr txBox="1"/>
          <p:nvPr/>
        </p:nvSpPr>
        <p:spPr>
          <a:xfrm>
            <a:off x="845574" y="1439011"/>
            <a:ext cx="9989574"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CREATE FILE FORMAT command in Snowflake defines a file format that specifies the type of files (e.g., CSV, JSON, Avro, Parquet) and the parsing options (such as delimiter, escape character, date format) for those files.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defining a file format, users can consistently apply the same parsing rules to multiple data loading or unloading operations, ensuring data integrity and simplifying ETL processes.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instance, a CSV file format can be created using CREATE FILE FORMAT </a:t>
            </a:r>
            <a:r>
              <a:rPr lang="en-US" dirty="0" err="1">
                <a:latin typeface="Arial" panose="020B0604020202020204" pitchFamily="34" charset="0"/>
                <a:cs typeface="Arial" panose="020B0604020202020204" pitchFamily="34" charset="0"/>
              </a:rPr>
              <a:t>my_csv_format</a:t>
            </a:r>
            <a:r>
              <a:rPr lang="en-US" dirty="0">
                <a:latin typeface="Arial" panose="020B0604020202020204" pitchFamily="34" charset="0"/>
                <a:cs typeface="Arial" panose="020B0604020202020204" pitchFamily="34" charset="0"/>
              </a:rPr>
              <a:t> TYPE = 'CSV' FIELD_DELIMITER = ',';, which can then be referenced in data loading commands.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1380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E16DB-854F-6C7E-B126-DA062A48738D}"/>
              </a:ext>
            </a:extLst>
          </p:cNvPr>
          <p:cNvSpPr txBox="1"/>
          <p:nvPr/>
        </p:nvSpPr>
        <p:spPr>
          <a:xfrm>
            <a:off x="727587" y="64124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CREATE PIPE</a:t>
            </a:r>
          </a:p>
        </p:txBody>
      </p:sp>
      <p:sp>
        <p:nvSpPr>
          <p:cNvPr id="5" name="TextBox 4">
            <a:extLst>
              <a:ext uri="{FF2B5EF4-FFF2-40B4-BE49-F238E27FC236}">
                <a16:creationId xmlns:a16="http://schemas.microsoft.com/office/drawing/2014/main" id="{8BCBA97D-7D88-A5B4-20E8-7807BD95533C}"/>
              </a:ext>
            </a:extLst>
          </p:cNvPr>
          <p:cNvSpPr txBox="1"/>
          <p:nvPr/>
        </p:nvSpPr>
        <p:spPr>
          <a:xfrm>
            <a:off x="727586" y="1321024"/>
            <a:ext cx="10019071"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CREATE PIPE command is used in Snowflake to create a pipe for continuous data loading, which is a key component of </a:t>
            </a:r>
            <a:r>
              <a:rPr lang="en-US" dirty="0" err="1">
                <a:latin typeface="Arial" panose="020B0604020202020204" pitchFamily="34" charset="0"/>
                <a:cs typeface="Arial" panose="020B0604020202020204" pitchFamily="34" charset="0"/>
              </a:rPr>
              <a:t>Snowpipe</a:t>
            </a:r>
            <a:r>
              <a:rPr lang="en-US" dirty="0">
                <a:latin typeface="Arial" panose="020B0604020202020204" pitchFamily="34" charset="0"/>
                <a:cs typeface="Arial" panose="020B0604020202020204" pitchFamily="34" charset="0"/>
              </a:rPr>
              <a: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 pipe monitors a specified stage for new files and automatically loads the data from these files into a specified table.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links the pipe to a stage and specifies a copy statement that describes the data transformation and load process.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CREATE PIPE </a:t>
            </a:r>
            <a:r>
              <a:rPr lang="en-US" dirty="0" err="1">
                <a:latin typeface="Arial" panose="020B0604020202020204" pitchFamily="34" charset="0"/>
                <a:cs typeface="Arial" panose="020B0604020202020204" pitchFamily="34" charset="0"/>
              </a:rPr>
              <a:t>my_pipe</a:t>
            </a:r>
            <a:r>
              <a:rPr lang="en-US" dirty="0">
                <a:latin typeface="Arial" panose="020B0604020202020204" pitchFamily="34" charset="0"/>
                <a:cs typeface="Arial" panose="020B0604020202020204" pitchFamily="34" charset="0"/>
              </a:rPr>
              <a:t> AS COPY INTO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 FROM @my_stage FILE_FORMAT = (FORMAT_NAME = '</a:t>
            </a:r>
            <a:r>
              <a:rPr lang="en-US" dirty="0" err="1">
                <a:latin typeface="Arial" panose="020B0604020202020204" pitchFamily="34" charset="0"/>
                <a:cs typeface="Arial" panose="020B0604020202020204" pitchFamily="34" charset="0"/>
              </a:rPr>
              <a:t>my_csv_format</a:t>
            </a:r>
            <a:r>
              <a:rPr lang="en-US" dirty="0">
                <a:latin typeface="Arial" panose="020B0604020202020204" pitchFamily="34" charset="0"/>
                <a:cs typeface="Arial" panose="020B0604020202020204" pitchFamily="34" charset="0"/>
              </a:rPr>
              <a:t>'); sets up a pipe that continuously loads new CSV files from </a:t>
            </a:r>
            <a:r>
              <a:rPr lang="en-US" dirty="0" err="1">
                <a:latin typeface="Arial" panose="020B0604020202020204" pitchFamily="34" charset="0"/>
                <a:cs typeface="Arial" panose="020B0604020202020204" pitchFamily="34" charset="0"/>
              </a:rPr>
              <a:t>my_stage</a:t>
            </a:r>
            <a:r>
              <a:rPr lang="en-US" dirty="0">
                <a:latin typeface="Arial" panose="020B0604020202020204" pitchFamily="34" charset="0"/>
                <a:cs typeface="Arial" panose="020B0604020202020204" pitchFamily="34" charset="0"/>
              </a:rPr>
              <a:t> into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5574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29A5DA-A76A-97B1-EB7F-E99D54826E31}"/>
              </a:ext>
            </a:extLst>
          </p:cNvPr>
          <p:cNvSpPr txBox="1"/>
          <p:nvPr/>
        </p:nvSpPr>
        <p:spPr>
          <a:xfrm>
            <a:off x="786580" y="68057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CREATE EXTERNAL TABLE</a:t>
            </a:r>
          </a:p>
        </p:txBody>
      </p:sp>
      <p:sp>
        <p:nvSpPr>
          <p:cNvPr id="5" name="TextBox 4">
            <a:extLst>
              <a:ext uri="{FF2B5EF4-FFF2-40B4-BE49-F238E27FC236}">
                <a16:creationId xmlns:a16="http://schemas.microsoft.com/office/drawing/2014/main" id="{A93E1909-CA47-069D-EFB2-3F427AD0684A}"/>
              </a:ext>
            </a:extLst>
          </p:cNvPr>
          <p:cNvSpPr txBox="1"/>
          <p:nvPr/>
        </p:nvSpPr>
        <p:spPr>
          <a:xfrm>
            <a:off x="786580" y="1389001"/>
            <a:ext cx="9891252"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CREATE EXTERNAL TABLE command in Snowflake creates an external table that references data stored in external locations such as Amazon S3, Google Cloud Storage, or Azure Blob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External tables allow users to query data without having to load it into Snowflake, providing a cost-effective and efficient way to handle large datasets.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metadata for these tables is stored in Snowflake, while the data remains in the external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CREATE EXTERNAL TABLE </a:t>
            </a:r>
            <a:r>
              <a:rPr lang="en-US" dirty="0" err="1">
                <a:latin typeface="Arial" panose="020B0604020202020204" pitchFamily="34" charset="0"/>
                <a:cs typeface="Arial" panose="020B0604020202020204" pitchFamily="34" charset="0"/>
              </a:rPr>
              <a:t>my_ext_table</a:t>
            </a:r>
            <a:r>
              <a:rPr lang="en-US" dirty="0">
                <a:latin typeface="Arial" panose="020B0604020202020204" pitchFamily="34" charset="0"/>
                <a:cs typeface="Arial" panose="020B0604020202020204" pitchFamily="34" charset="0"/>
              </a:rPr>
              <a:t> (id INT, name STRING) LOCATION = '@</a:t>
            </a:r>
            <a:r>
              <a:rPr lang="en-US" dirty="0" err="1">
                <a:latin typeface="Arial" panose="020B0604020202020204" pitchFamily="34" charset="0"/>
                <a:cs typeface="Arial" panose="020B0604020202020204" pitchFamily="34" charset="0"/>
              </a:rPr>
              <a:t>my_external_stage</a:t>
            </a:r>
            <a:r>
              <a:rPr lang="en-US" dirty="0">
                <a:latin typeface="Arial" panose="020B0604020202020204" pitchFamily="34" charset="0"/>
                <a:cs typeface="Arial" panose="020B0604020202020204" pitchFamily="34" charset="0"/>
              </a:rPr>
              <a:t>/path/to/data'; creates an external table linked to data files in the specified stage.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955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4B6B1-349A-BBA4-0364-BF88B8728388}"/>
              </a:ext>
            </a:extLst>
          </p:cNvPr>
          <p:cNvSpPr txBox="1"/>
          <p:nvPr/>
        </p:nvSpPr>
        <p:spPr>
          <a:xfrm>
            <a:off x="963562" y="66090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COPY INTO</a:t>
            </a:r>
          </a:p>
        </p:txBody>
      </p:sp>
      <p:sp>
        <p:nvSpPr>
          <p:cNvPr id="5" name="TextBox 4">
            <a:extLst>
              <a:ext uri="{FF2B5EF4-FFF2-40B4-BE49-F238E27FC236}">
                <a16:creationId xmlns:a16="http://schemas.microsoft.com/office/drawing/2014/main" id="{6CCECE94-73A7-071E-7B8D-D4CF62F7CB01}"/>
              </a:ext>
            </a:extLst>
          </p:cNvPr>
          <p:cNvSpPr txBox="1"/>
          <p:nvPr/>
        </p:nvSpPr>
        <p:spPr>
          <a:xfrm>
            <a:off x="963561" y="1390697"/>
            <a:ext cx="10215715"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COPY INTO command in Snowflake is used to load data from a specified stage or external location into a Snowflake table.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reads data files and inserts the data into the table, applying any specified transformations and validations.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supports various file formats and can handle large volumes of data efficiently.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COPY INTO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 FROM @my_stage FILE_FORMAT = (FORMAT_NAME = '</a:t>
            </a:r>
            <a:r>
              <a:rPr lang="en-US" dirty="0" err="1">
                <a:latin typeface="Arial" panose="020B0604020202020204" pitchFamily="34" charset="0"/>
                <a:cs typeface="Arial" panose="020B0604020202020204" pitchFamily="34" charset="0"/>
              </a:rPr>
              <a:t>my_csv_format</a:t>
            </a:r>
            <a:r>
              <a:rPr lang="en-US" dirty="0">
                <a:latin typeface="Arial" panose="020B0604020202020204" pitchFamily="34" charset="0"/>
                <a:cs typeface="Arial" panose="020B0604020202020204" pitchFamily="34" charset="0"/>
              </a:rPr>
              <a:t>'); loads data from files in the </a:t>
            </a:r>
            <a:r>
              <a:rPr lang="en-US" dirty="0" err="1">
                <a:latin typeface="Arial" panose="020B0604020202020204" pitchFamily="34" charset="0"/>
                <a:cs typeface="Arial" panose="020B0604020202020204" pitchFamily="34" charset="0"/>
              </a:rPr>
              <a:t>my_stage</a:t>
            </a:r>
            <a:r>
              <a:rPr lang="en-US" dirty="0">
                <a:latin typeface="Arial" panose="020B0604020202020204" pitchFamily="34" charset="0"/>
                <a:cs typeface="Arial" panose="020B0604020202020204" pitchFamily="34" charset="0"/>
              </a:rPr>
              <a:t> stage into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 using the defined CSV file format.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1877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2D1AB3E-00FB-AB96-55BD-C4254460BE90}"/>
              </a:ext>
            </a:extLst>
          </p:cNvPr>
          <p:cNvSpPr txBox="1"/>
          <p:nvPr/>
        </p:nvSpPr>
        <p:spPr>
          <a:xfrm>
            <a:off x="953729" y="76906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INSERT/INSERT OVERWRITE</a:t>
            </a:r>
          </a:p>
        </p:txBody>
      </p:sp>
      <p:sp>
        <p:nvSpPr>
          <p:cNvPr id="5" name="TextBox 4">
            <a:extLst>
              <a:ext uri="{FF2B5EF4-FFF2-40B4-BE49-F238E27FC236}">
                <a16:creationId xmlns:a16="http://schemas.microsoft.com/office/drawing/2014/main" id="{4E85C8BD-6036-04A8-2859-3E105FA91E7C}"/>
              </a:ext>
            </a:extLst>
          </p:cNvPr>
          <p:cNvSpPr txBox="1"/>
          <p:nvPr/>
        </p:nvSpPr>
        <p:spPr>
          <a:xfrm>
            <a:off x="953728" y="1518516"/>
            <a:ext cx="10382865"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INSERT command in Snowflake adds new rows of data into an existing table.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can insert data directly or from the result of a query.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INSERT OVERWRITE variant replaces the existing data in a table or partition with the new data.</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particularly useful for scenarios where data needs to be refreshed entirely.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INSERT INTO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 (id, name) VALUES (1, 'Alice'); adds a new row to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 whereas INSERT OVERWRITE INTO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 SELECT * FROM </a:t>
            </a:r>
            <a:r>
              <a:rPr lang="en-US" dirty="0" err="1">
                <a:latin typeface="Arial" panose="020B0604020202020204" pitchFamily="34" charset="0"/>
                <a:cs typeface="Arial" panose="020B0604020202020204" pitchFamily="34" charset="0"/>
              </a:rPr>
              <a:t>another_table</a:t>
            </a:r>
            <a:r>
              <a:rPr lang="en-US" dirty="0">
                <a:latin typeface="Arial" panose="020B0604020202020204" pitchFamily="34" charset="0"/>
                <a:cs typeface="Arial" panose="020B0604020202020204" pitchFamily="34" charset="0"/>
              </a:rPr>
              <a:t>; replaces the contents of </a:t>
            </a:r>
            <a:r>
              <a:rPr lang="en-US" dirty="0" err="1">
                <a:latin typeface="Arial" panose="020B0604020202020204" pitchFamily="34" charset="0"/>
                <a:cs typeface="Arial" panose="020B0604020202020204" pitchFamily="34" charset="0"/>
              </a:rPr>
              <a:t>my_table</a:t>
            </a:r>
            <a:r>
              <a:rPr lang="en-US" dirty="0">
                <a:latin typeface="Arial" panose="020B0604020202020204" pitchFamily="34" charset="0"/>
                <a:cs typeface="Arial" panose="020B0604020202020204" pitchFamily="34" charset="0"/>
              </a:rPr>
              <a:t> with data from </a:t>
            </a:r>
            <a:r>
              <a:rPr lang="en-US" dirty="0" err="1">
                <a:latin typeface="Arial" panose="020B0604020202020204" pitchFamily="34" charset="0"/>
                <a:cs typeface="Arial" panose="020B0604020202020204" pitchFamily="34" charset="0"/>
              </a:rPr>
              <a:t>another_table</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923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CE5C84-6C14-01CC-DDC3-C78135081112}"/>
              </a:ext>
            </a:extLst>
          </p:cNvPr>
          <p:cNvSpPr txBox="1"/>
          <p:nvPr/>
        </p:nvSpPr>
        <p:spPr>
          <a:xfrm>
            <a:off x="530942" y="65107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Stages</a:t>
            </a:r>
          </a:p>
        </p:txBody>
      </p:sp>
      <p:sp>
        <p:nvSpPr>
          <p:cNvPr id="6" name="TextBox 5">
            <a:extLst>
              <a:ext uri="{FF2B5EF4-FFF2-40B4-BE49-F238E27FC236}">
                <a16:creationId xmlns:a16="http://schemas.microsoft.com/office/drawing/2014/main" id="{DC1237B2-C007-A530-80C9-0CF73EDA0DFA}"/>
              </a:ext>
            </a:extLst>
          </p:cNvPr>
          <p:cNvSpPr txBox="1"/>
          <p:nvPr/>
        </p:nvSpPr>
        <p:spPr>
          <a:xfrm>
            <a:off x="530942" y="1330990"/>
            <a:ext cx="11130116"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Stages in Snowflake are integral components used for efficient data loading and unloading operations.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serve as virtual or physical locations where data files, scripts, and other resources necessary for data processing are stored.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supports two main types of stages: internal and external.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Internal stages, whether named or unnamed, reside within Snowflake's infrastructure and are used for loading data into Snowflake from sources like files or streams or unloading data from Snowflake to files.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Named internal stages are persistent and can be reused across different operations, offering convenience for ongoing data management tasks.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On the other hand, external stages are pointers to storage locations outside Snowflake, such as cloud storage buckets, enabling seamless data movement between Snowflake and external systems like Amazon S3, Azure Blob Storage, or Google Cloud Storage.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7952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5D0010-200F-8E34-E787-52F3E347D8CF}"/>
              </a:ext>
            </a:extLst>
          </p:cNvPr>
          <p:cNvSpPr txBox="1"/>
          <p:nvPr/>
        </p:nvSpPr>
        <p:spPr>
          <a:xfrm>
            <a:off x="914400" y="670740"/>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PUT</a:t>
            </a:r>
          </a:p>
        </p:txBody>
      </p:sp>
      <p:sp>
        <p:nvSpPr>
          <p:cNvPr id="5" name="TextBox 4">
            <a:extLst>
              <a:ext uri="{FF2B5EF4-FFF2-40B4-BE49-F238E27FC236}">
                <a16:creationId xmlns:a16="http://schemas.microsoft.com/office/drawing/2014/main" id="{AC451533-A243-B70A-FF23-4B815D345A41}"/>
              </a:ext>
            </a:extLst>
          </p:cNvPr>
          <p:cNvSpPr txBox="1"/>
          <p:nvPr/>
        </p:nvSpPr>
        <p:spPr>
          <a:xfrm>
            <a:off x="914400" y="1421890"/>
            <a:ext cx="9615948"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PUT command in Snowflake uploads files from a local file system to a specified stage.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is typically used to move data files to a stage before loading them into Snowflake tables.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PUT command supports parallel uploads for large files and ensures data integrity during the transfer.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instance, PUT file:///path/to/local/file @my_stage; uploads a local file to the </a:t>
            </a:r>
            <a:r>
              <a:rPr lang="en-US" dirty="0" err="1">
                <a:latin typeface="Arial" panose="020B0604020202020204" pitchFamily="34" charset="0"/>
                <a:cs typeface="Arial" panose="020B0604020202020204" pitchFamily="34" charset="0"/>
              </a:rPr>
              <a:t>my_stage</a:t>
            </a:r>
            <a:r>
              <a:rPr lang="en-US" dirty="0">
                <a:latin typeface="Arial" panose="020B0604020202020204" pitchFamily="34" charset="0"/>
                <a:cs typeface="Arial" panose="020B0604020202020204" pitchFamily="34" charset="0"/>
              </a:rPr>
              <a:t> stage, making it available for subsequent data loading operations.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226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CE4BAA-EE9D-A576-C26F-56DF19523690}"/>
              </a:ext>
            </a:extLst>
          </p:cNvPr>
          <p:cNvSpPr txBox="1"/>
          <p:nvPr/>
        </p:nvSpPr>
        <p:spPr>
          <a:xfrm>
            <a:off x="993058" y="55275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VALIDATE</a:t>
            </a:r>
          </a:p>
        </p:txBody>
      </p:sp>
      <p:sp>
        <p:nvSpPr>
          <p:cNvPr id="5" name="TextBox 4">
            <a:extLst>
              <a:ext uri="{FF2B5EF4-FFF2-40B4-BE49-F238E27FC236}">
                <a16:creationId xmlns:a16="http://schemas.microsoft.com/office/drawing/2014/main" id="{A5941D59-8EBC-A1C9-5698-35EB8709723A}"/>
              </a:ext>
            </a:extLst>
          </p:cNvPr>
          <p:cNvSpPr txBox="1"/>
          <p:nvPr/>
        </p:nvSpPr>
        <p:spPr>
          <a:xfrm>
            <a:off x="993058" y="1194052"/>
            <a:ext cx="9202994"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VALIDATE command in Snowflake is used to check the contents of staged data files to ensure they match the expected format and schema before loading them into a table.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helps identify data quality issues, such as mismatched data types or incorrect file formats, preventing errors during the actual data load process.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VALIDATE FILE @my_stage; validates the files in </a:t>
            </a:r>
            <a:r>
              <a:rPr lang="en-US" dirty="0" err="1">
                <a:latin typeface="Arial" panose="020B0604020202020204" pitchFamily="34" charset="0"/>
                <a:cs typeface="Arial" panose="020B0604020202020204" pitchFamily="34" charset="0"/>
              </a:rPr>
              <a:t>my_stage</a:t>
            </a:r>
            <a:r>
              <a:rPr lang="en-US" dirty="0">
                <a:latin typeface="Arial" panose="020B0604020202020204" pitchFamily="34" charset="0"/>
                <a:cs typeface="Arial" panose="020B0604020202020204" pitchFamily="34" charset="0"/>
              </a:rPr>
              <a:t>, providing a report on any issues found, thus allowing users to address them prior to executing a COPY INTO command.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3243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09AF48-0273-AD9A-2DF2-26D3B8278D6A}"/>
              </a:ext>
            </a:extLst>
          </p:cNvPr>
          <p:cNvSpPr txBox="1"/>
          <p:nvPr/>
        </p:nvSpPr>
        <p:spPr>
          <a:xfrm>
            <a:off x="973394" y="680572"/>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Overview of Compression Methods in Snowflake</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4B18A18-7D0C-7792-CBCF-A2F61566AB3F}"/>
              </a:ext>
            </a:extLst>
          </p:cNvPr>
          <p:cNvSpPr txBox="1"/>
          <p:nvPr/>
        </p:nvSpPr>
        <p:spPr>
          <a:xfrm>
            <a:off x="973393" y="1289831"/>
            <a:ext cx="10422193"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employs advanced compression techniques to minimize storage costs and optimize performance.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default, it uses automatic compression for data stored in its tables, employing algorithms like LZ77 and </a:t>
            </a:r>
            <a:r>
              <a:rPr lang="en-US" dirty="0" err="1">
                <a:latin typeface="Arial" panose="020B0604020202020204" pitchFamily="34" charset="0"/>
                <a:cs typeface="Arial" panose="020B0604020202020204" pitchFamily="34" charset="0"/>
              </a:rPr>
              <a:t>Zstandard</a:t>
            </a:r>
            <a:r>
              <a:rPr lang="en-US" dirty="0">
                <a:latin typeface="Arial" panose="020B0604020202020204" pitchFamily="34" charset="0"/>
                <a:cs typeface="Arial" panose="020B0604020202020204" pitchFamily="34" charset="0"/>
              </a:rPr>
              <a:t> (ZSTD).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methods provide a balance between high compression ratios and fast decompression speeds, ensuring efficient data retrieval.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Snowflake's automatic management of micro-partitions and columnar storage format further enhances the compression efficiency, reducing redundancy and improving query performance.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Users typically don't need to manually configure compression settings, as Snowflake intelligently handles compression to optimize storage and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8780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7D5CA7-F911-DBCC-AD9B-624B07195A86}"/>
              </a:ext>
            </a:extLst>
          </p:cNvPr>
          <p:cNvSpPr txBox="1"/>
          <p:nvPr/>
        </p:nvSpPr>
        <p:spPr>
          <a:xfrm>
            <a:off x="855406" y="621579"/>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Handling Empty Strings and NULL Values</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6D43C98-1F9C-1C9C-8F83-F2DDE0993A5C}"/>
              </a:ext>
            </a:extLst>
          </p:cNvPr>
          <p:cNvSpPr txBox="1"/>
          <p:nvPr/>
        </p:nvSpPr>
        <p:spPr>
          <a:xfrm>
            <a:off x="855406" y="1221853"/>
            <a:ext cx="10579510"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empty strings and NULL values are distinct, with NULL representing the absence of a value and an empty string representing a string with zero characters.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loading data, Snowflake can distinguish between these based on how the data files are configured.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instance, the NULL_IF parameter in the COPY INTO command can specify certain strings (including empty strings) to be interpreted as NULL.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distinction is crucial for accurate data analysis and querying, as operations on empty strings and NULLs yield different results.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robust data handling ensures these values are correctly interpreted and stored.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8105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9801C1-7B54-B4C3-01D3-E3645B06057A}"/>
              </a:ext>
            </a:extLst>
          </p:cNvPr>
          <p:cNvSpPr txBox="1"/>
          <p:nvPr/>
        </p:nvSpPr>
        <p:spPr>
          <a:xfrm>
            <a:off x="825909" y="808392"/>
            <a:ext cx="6096000"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Unloading Data to a Single File</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65AAD8E-634B-5232-BCCA-691A6B532BB4}"/>
              </a:ext>
            </a:extLst>
          </p:cNvPr>
          <p:cNvSpPr txBox="1"/>
          <p:nvPr/>
        </p:nvSpPr>
        <p:spPr>
          <a:xfrm>
            <a:off x="825909" y="1548013"/>
            <a:ext cx="10432026" cy="29495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allows unloading of data from tables into external files, such as those in an Amazon S3 bucket, using the COPY INTO command.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default, this command can generate multiple files to optimize parallelism and performance.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However, users can specify the SINGLE option to ensure all data is unloaded into a single file.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be useful for scenarios requiring a consolidated data file for downstream processing.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While this might impact the performance benefits of parallel processing, it provides a straightforward solution for obtaining a single file output.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490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E795BE-3E7A-B728-8655-7AAA40501E36}"/>
              </a:ext>
            </a:extLst>
          </p:cNvPr>
          <p:cNvSpPr txBox="1"/>
          <p:nvPr/>
        </p:nvSpPr>
        <p:spPr>
          <a:xfrm>
            <a:off x="855407" y="670740"/>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Unloading Relational Tables</a:t>
            </a:r>
          </a:p>
        </p:txBody>
      </p:sp>
      <p:sp>
        <p:nvSpPr>
          <p:cNvPr id="5" name="TextBox 4">
            <a:extLst>
              <a:ext uri="{FF2B5EF4-FFF2-40B4-BE49-F238E27FC236}">
                <a16:creationId xmlns:a16="http://schemas.microsoft.com/office/drawing/2014/main" id="{1C3A750E-6C39-5CC6-2D80-C526729E631E}"/>
              </a:ext>
            </a:extLst>
          </p:cNvPr>
          <p:cNvSpPr txBox="1"/>
          <p:nvPr/>
        </p:nvSpPr>
        <p:spPr>
          <a:xfrm>
            <a:off x="855407" y="1250502"/>
            <a:ext cx="10304206"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Unloading relational tables in Snowflake involves exporting data from Snowflake tables into external storage locations.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is typically done using the COPY INTO command, which facilitates the transfer of data into formats like CSV, JSON, Parquet, or Avro stored in cloud storage services such as Amazon S3, Google Cloud Storage, or Microsoft Azure Blob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command can be tailored to include specific columns, apply filtering conditions, and define file formats and compression options.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flexibility allows users to efficiently extract and manage their data for various analytical and operational purposes, leveraging Snowflake's scalable architecture to handle large volumes of data seamlessly.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9500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0AD90F-3F4A-699C-8987-ED05B3AA66D3}"/>
              </a:ext>
            </a:extLst>
          </p:cNvPr>
          <p:cNvSpPr txBox="1"/>
          <p:nvPr/>
        </p:nvSpPr>
        <p:spPr>
          <a:xfrm>
            <a:off x="1012723" y="70023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GET</a:t>
            </a:r>
          </a:p>
        </p:txBody>
      </p:sp>
      <p:sp>
        <p:nvSpPr>
          <p:cNvPr id="5" name="TextBox 4">
            <a:extLst>
              <a:ext uri="{FF2B5EF4-FFF2-40B4-BE49-F238E27FC236}">
                <a16:creationId xmlns:a16="http://schemas.microsoft.com/office/drawing/2014/main" id="{A2F5DD5A-CC1D-A82D-CE05-47E6846F32BB}"/>
              </a:ext>
            </a:extLst>
          </p:cNvPr>
          <p:cNvSpPr txBox="1"/>
          <p:nvPr/>
        </p:nvSpPr>
        <p:spPr>
          <a:xfrm>
            <a:off x="1012722" y="1335687"/>
            <a:ext cx="10196051"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GET command in Snowflake is used to download files from a Snowflake stage to a local directory on the user's machine.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Stages in Snowflake are storage locations where data files are kept, and these can be either internal stages (managed by Snowflake) or external stages (such as Amazon S3, Google Cloud Storage, or Microsoft Azure Blob Storage).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GET command specifies the stage location and the local directory where the files will be stored.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example, a typical syntax might be GET @my_stage/file.csv file:///local/path/, which copies the specified file from the stage to the local path.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is particularly useful for data migration and integration tasks, allowing users to easily transfer data out of Snowflake for further processing or backup purposes.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4250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C787D-6634-5845-E467-7E3307069EF1}"/>
              </a:ext>
            </a:extLst>
          </p:cNvPr>
          <p:cNvSpPr txBox="1"/>
          <p:nvPr/>
        </p:nvSpPr>
        <p:spPr>
          <a:xfrm>
            <a:off x="904568" y="69040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LIST</a:t>
            </a:r>
          </a:p>
        </p:txBody>
      </p:sp>
      <p:sp>
        <p:nvSpPr>
          <p:cNvPr id="5" name="TextBox 4">
            <a:extLst>
              <a:ext uri="{FF2B5EF4-FFF2-40B4-BE49-F238E27FC236}">
                <a16:creationId xmlns:a16="http://schemas.microsoft.com/office/drawing/2014/main" id="{FC504E2C-FD9E-F688-78D8-8DEBC99A0F6E}"/>
              </a:ext>
            </a:extLst>
          </p:cNvPr>
          <p:cNvSpPr txBox="1"/>
          <p:nvPr/>
        </p:nvSpPr>
        <p:spPr>
          <a:xfrm>
            <a:off x="904568" y="1370185"/>
            <a:ext cx="10314038"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LIST command in Snowflake is used to display the contents of a stage.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command helps users to view all files and directories within a specified stage, which is crucial for managing data storage and ensuring the correct files are available for processing.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For instance, the syntax LIST @my_stage/ would list all files and directories located in the specified stage.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LIST command can also be filtered to show only specific files or types of files by using wildcard characters.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functionality is beneficial for data auditing and organization, as it provides a clear view of the data landscape within the Snowflake environment.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853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BB092-B5DC-16BB-46A1-A973E422293D}"/>
              </a:ext>
            </a:extLst>
          </p:cNvPr>
          <p:cNvSpPr txBox="1"/>
          <p:nvPr/>
        </p:nvSpPr>
        <p:spPr>
          <a:xfrm>
            <a:off x="845575" y="68057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Internal Stage</a:t>
            </a:r>
          </a:p>
        </p:txBody>
      </p:sp>
      <p:sp>
        <p:nvSpPr>
          <p:cNvPr id="5" name="TextBox 4">
            <a:extLst>
              <a:ext uri="{FF2B5EF4-FFF2-40B4-BE49-F238E27FC236}">
                <a16:creationId xmlns:a16="http://schemas.microsoft.com/office/drawing/2014/main" id="{23FA4A1F-479E-3C1C-4E37-66195B81D773}"/>
              </a:ext>
            </a:extLst>
          </p:cNvPr>
          <p:cNvSpPr txBox="1"/>
          <p:nvPr/>
        </p:nvSpPr>
        <p:spPr>
          <a:xfrm>
            <a:off x="845575" y="1376114"/>
            <a:ext cx="10687664" cy="4611519"/>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Named Internal Stage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type of stage is tied to a specific Snowflake account and is used to load data into Snowflake or unload data from Snowflake.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resides within Snowflake's infrastructure and is managed by Snowflake itself.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Named internal stages are convenient for frequent data loading and unloading operations within the Snowflake ecosystem.</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Unnamed Internal Stage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stage is transient and is used for a specific data-loading operation.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creates and manages it automatically for temporary storage during the load process.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Once the load operation completes, the unnamed internal stage is deleted automatically.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220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8CE19E-F0C7-445E-9CF2-C7B339ACA804}"/>
              </a:ext>
            </a:extLst>
          </p:cNvPr>
          <p:cNvSpPr txBox="1"/>
          <p:nvPr/>
        </p:nvSpPr>
        <p:spPr>
          <a:xfrm>
            <a:off x="875071" y="660909"/>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External Stage</a:t>
            </a:r>
          </a:p>
        </p:txBody>
      </p:sp>
      <p:sp>
        <p:nvSpPr>
          <p:cNvPr id="5" name="TextBox 4">
            <a:extLst>
              <a:ext uri="{FF2B5EF4-FFF2-40B4-BE49-F238E27FC236}">
                <a16:creationId xmlns:a16="http://schemas.microsoft.com/office/drawing/2014/main" id="{1BFEC2F8-F08E-89CD-4639-D3178D5439C1}"/>
              </a:ext>
            </a:extLst>
          </p:cNvPr>
          <p:cNvSpPr txBox="1"/>
          <p:nvPr/>
        </p:nvSpPr>
        <p:spPr>
          <a:xfrm>
            <a:off x="875071" y="1296357"/>
            <a:ext cx="10658168" cy="5027017"/>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Named External Stage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An external stage in Snowflake points to a location external to Snowflake, such as an Amazon S3 bucket, Microsoft Azure container, or Google Cloud Storage bucket.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allows Snowflake to load data from or unload data to these external locations.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Named external stages are useful when you want to keep your data in your cloud storage solution but use Snowflake for processing.</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Temporary (or Transient) External Stage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Similar to unnamed internal stages, temporary external stages are created on-the-fly for specific operations.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are useful when you need to quickly load data from an external location into Snowflake or unload data from Snowflake to an external location without creating a persistent stage definition.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071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83D838-8FFC-9183-1F06-5C2C156DB7A6}"/>
              </a:ext>
            </a:extLst>
          </p:cNvPr>
          <p:cNvSpPr txBox="1"/>
          <p:nvPr/>
        </p:nvSpPr>
        <p:spPr>
          <a:xfrm>
            <a:off x="993058" y="78872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Key Points</a:t>
            </a:r>
          </a:p>
        </p:txBody>
      </p:sp>
      <p:sp>
        <p:nvSpPr>
          <p:cNvPr id="5" name="TextBox 4">
            <a:extLst>
              <a:ext uri="{FF2B5EF4-FFF2-40B4-BE49-F238E27FC236}">
                <a16:creationId xmlns:a16="http://schemas.microsoft.com/office/drawing/2014/main" id="{227E0EFE-29C7-334C-4A05-F2E57D8C8F27}"/>
              </a:ext>
            </a:extLst>
          </p:cNvPr>
          <p:cNvSpPr txBox="1"/>
          <p:nvPr/>
        </p:nvSpPr>
        <p:spPr>
          <a:xfrm>
            <a:off x="993058" y="1566830"/>
            <a:ext cx="9969910"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Usage: Internal stages are primarily used for data operations within Snowflake, while external stages facilitate data movement between Snowflake and external storage.</a:t>
            </a:r>
          </a:p>
          <a:p>
            <a:pPr>
              <a:lnSpc>
                <a:spcPct val="150000"/>
              </a:lnSpc>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Management: Named stages require explicit creation and can be reused across multiple operations, whereas unnamed or temporary stages are created and managed automatically by Snowflake for specific operations.</a:t>
            </a:r>
          </a:p>
          <a:p>
            <a:pPr>
              <a:lnSpc>
                <a:spcPct val="150000"/>
              </a:lnSpc>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Security: Both internal and external stages can be secured using Snowflake's access control mechanisms, ensuring that data is protected according to your organization's policies.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278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A443F-09AA-CD1C-DF09-0F1F73ED6E07}"/>
              </a:ext>
            </a:extLst>
          </p:cNvPr>
          <p:cNvSpPr txBox="1"/>
          <p:nvPr/>
        </p:nvSpPr>
        <p:spPr>
          <a:xfrm>
            <a:off x="983226" y="78872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File Sizes</a:t>
            </a:r>
          </a:p>
        </p:txBody>
      </p:sp>
      <p:sp>
        <p:nvSpPr>
          <p:cNvPr id="6" name="TextBox 5">
            <a:extLst>
              <a:ext uri="{FF2B5EF4-FFF2-40B4-BE49-F238E27FC236}">
                <a16:creationId xmlns:a16="http://schemas.microsoft.com/office/drawing/2014/main" id="{34BCBCE1-38CC-D46A-2487-A2B7D06FD411}"/>
              </a:ext>
            </a:extLst>
          </p:cNvPr>
          <p:cNvSpPr txBox="1"/>
          <p:nvPr/>
        </p:nvSpPr>
        <p:spPr>
          <a:xfrm>
            <a:off x="983226" y="1457753"/>
            <a:ext cx="9920748" cy="4611519"/>
          </a:xfrm>
          <a:prstGeom prst="rect">
            <a:avLst/>
          </a:prstGeom>
          <a:noFill/>
        </p:spPr>
        <p:txBody>
          <a:bodyPr wrap="square">
            <a:spAutoFit/>
          </a:bodyPr>
          <a:lstStyle/>
          <a:p>
            <a:pPr>
              <a:lnSpc>
                <a:spcPct val="150000"/>
              </a:lnSpc>
            </a:pPr>
            <a:r>
              <a:rPr lang="en-IN" dirty="0">
                <a:latin typeface="Arial" panose="020B0604020202020204" pitchFamily="34" charset="0"/>
                <a:cs typeface="Arial" panose="020B0604020202020204" pitchFamily="34" charset="0"/>
              </a:rPr>
              <a:t>Storage and Micro-Partitioning</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Snowflake organizes data into micro-partitions, which are immutable files typically around 50-500 MB in size.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Each micro-partition contains data from a specific table or partition key range.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These files are compressed and columnar-oriented (using Snowflake's proprietary format), which enhances storage efficiency and query performance.</a:t>
            </a:r>
          </a:p>
          <a:p>
            <a:pPr marL="285750" indent="-28575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Optimal File Sizes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Snowflake recommends file sizes between 10 MB to 1 GB for optimal performance.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Very large files may hinder parallelism and flexibility in data distribution across the compute nodes.</a:t>
            </a:r>
          </a:p>
        </p:txBody>
      </p:sp>
    </p:spTree>
    <p:extLst>
      <p:ext uri="{BB962C8B-B14F-4D97-AF65-F5344CB8AC3E}">
        <p14:creationId xmlns:p14="http://schemas.microsoft.com/office/powerpoint/2010/main" val="1667397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CDBFF8-DE61-AAA0-88A1-08C222E8D051}"/>
              </a:ext>
            </a:extLst>
          </p:cNvPr>
          <p:cNvSpPr txBox="1"/>
          <p:nvPr/>
        </p:nvSpPr>
        <p:spPr>
          <a:xfrm>
            <a:off x="865238" y="59208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File Formats</a:t>
            </a:r>
          </a:p>
        </p:txBody>
      </p:sp>
      <p:sp>
        <p:nvSpPr>
          <p:cNvPr id="5" name="TextBox 4">
            <a:extLst>
              <a:ext uri="{FF2B5EF4-FFF2-40B4-BE49-F238E27FC236}">
                <a16:creationId xmlns:a16="http://schemas.microsoft.com/office/drawing/2014/main" id="{4B6D835F-AD0B-A27A-4FF3-2AC3D765F30F}"/>
              </a:ext>
            </a:extLst>
          </p:cNvPr>
          <p:cNvSpPr txBox="1"/>
          <p:nvPr/>
        </p:nvSpPr>
        <p:spPr>
          <a:xfrm>
            <a:off x="865238" y="1262030"/>
            <a:ext cx="10333704" cy="4611519"/>
          </a:xfrm>
          <a:prstGeom prst="rect">
            <a:avLst/>
          </a:prstGeom>
          <a:noFill/>
        </p:spPr>
        <p:txBody>
          <a:bodyPr wrap="square">
            <a:spAutoFit/>
          </a:bodyPr>
          <a:lstStyle/>
          <a:p>
            <a:pPr>
              <a:lnSpc>
                <a:spcPct val="150000"/>
              </a:lnSpc>
            </a:pPr>
            <a:r>
              <a:rPr lang="en-IN" dirty="0">
                <a:latin typeface="Arial" panose="020B0604020202020204" pitchFamily="34" charset="0"/>
                <a:cs typeface="Arial" panose="020B0604020202020204" pitchFamily="34" charset="0"/>
              </a:rPr>
              <a:t>Supported Formats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Snowflake supports various file formats for data ingestion, including:</a:t>
            </a:r>
          </a:p>
          <a:p>
            <a:pPr marL="742950" lvl="1" indent="-285750">
              <a:lnSpc>
                <a:spcPct val="150000"/>
              </a:lnSpc>
              <a:buFont typeface="Wingdings" panose="05000000000000000000" pitchFamily="2" charset="2"/>
              <a:buChar char="§"/>
            </a:pPr>
            <a:r>
              <a:rPr lang="en-IN" dirty="0">
                <a:latin typeface="Arial" panose="020B0604020202020204" pitchFamily="34" charset="0"/>
                <a:cs typeface="Arial" panose="020B0604020202020204" pitchFamily="34" charset="0"/>
              </a:rPr>
              <a:t>Parquet: Optimized for query performance and storage efficiency.</a:t>
            </a:r>
          </a:p>
          <a:p>
            <a:pPr marL="742950" lvl="1" indent="-285750">
              <a:lnSpc>
                <a:spcPct val="150000"/>
              </a:lnSpc>
              <a:buFont typeface="Wingdings" panose="05000000000000000000" pitchFamily="2" charset="2"/>
              <a:buChar char="§"/>
            </a:pPr>
            <a:r>
              <a:rPr lang="en-IN" dirty="0">
                <a:latin typeface="Arial" panose="020B0604020202020204" pitchFamily="34" charset="0"/>
                <a:cs typeface="Arial" panose="020B0604020202020204" pitchFamily="34" charset="0"/>
              </a:rPr>
              <a:t>ORC (Optimized Row Columnar): Similar benefits to Parquet.</a:t>
            </a:r>
          </a:p>
          <a:p>
            <a:pPr marL="742950" lvl="1" indent="-285750">
              <a:lnSpc>
                <a:spcPct val="150000"/>
              </a:lnSpc>
              <a:buFont typeface="Wingdings" panose="05000000000000000000" pitchFamily="2" charset="2"/>
              <a:buChar char="§"/>
            </a:pPr>
            <a:r>
              <a:rPr lang="en-IN" dirty="0">
                <a:latin typeface="Arial" panose="020B0604020202020204" pitchFamily="34" charset="0"/>
                <a:cs typeface="Arial" panose="020B0604020202020204" pitchFamily="34" charset="0"/>
              </a:rPr>
              <a:t>AVRO: Used for schema-based data serialization.</a:t>
            </a:r>
          </a:p>
          <a:p>
            <a:pPr marL="742950" lvl="1" indent="-285750">
              <a:lnSpc>
                <a:spcPct val="150000"/>
              </a:lnSpc>
              <a:buFont typeface="Wingdings" panose="05000000000000000000" pitchFamily="2" charset="2"/>
              <a:buChar char="§"/>
            </a:pPr>
            <a:r>
              <a:rPr lang="en-IN" dirty="0">
                <a:latin typeface="Arial" panose="020B0604020202020204" pitchFamily="34" charset="0"/>
                <a:cs typeface="Arial" panose="020B0604020202020204" pitchFamily="34" charset="0"/>
              </a:rPr>
              <a:t>CSV, JSON, XML: Common formats for semi-structured and unstructured data.</a:t>
            </a:r>
          </a:p>
          <a:p>
            <a:pPr marL="285750" indent="-285750">
              <a:lnSpc>
                <a:spcPct val="150000"/>
              </a:lnSpc>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a:lnSpc>
                <a:spcPct val="150000"/>
              </a:lnSpc>
            </a:pPr>
            <a:r>
              <a:rPr lang="en-IN" dirty="0">
                <a:latin typeface="Arial" panose="020B0604020202020204" pitchFamily="34" charset="0"/>
                <a:cs typeface="Arial" panose="020B0604020202020204" pitchFamily="34" charset="0"/>
              </a:rPr>
              <a:t>Columnar Storage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Snowflake stores data in a columnar format by default, which improves query performance by reducing I/O and allowing efficient column pruning.</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Data is compressed automatically, further enhancing storage efficiency.</a:t>
            </a:r>
          </a:p>
        </p:txBody>
      </p:sp>
    </p:spTree>
    <p:extLst>
      <p:ext uri="{BB962C8B-B14F-4D97-AF65-F5344CB8AC3E}">
        <p14:creationId xmlns:p14="http://schemas.microsoft.com/office/powerpoint/2010/main" val="313275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6EA739-E476-8BA5-9FA5-C479FEBFC240}"/>
              </a:ext>
            </a:extLst>
          </p:cNvPr>
          <p:cNvSpPr txBox="1"/>
          <p:nvPr/>
        </p:nvSpPr>
        <p:spPr>
          <a:xfrm>
            <a:off x="894736" y="73956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Best Practices</a:t>
            </a:r>
          </a:p>
        </p:txBody>
      </p:sp>
      <p:sp>
        <p:nvSpPr>
          <p:cNvPr id="5" name="TextBox 4">
            <a:extLst>
              <a:ext uri="{FF2B5EF4-FFF2-40B4-BE49-F238E27FC236}">
                <a16:creationId xmlns:a16="http://schemas.microsoft.com/office/drawing/2014/main" id="{F995FB99-F4E8-5C9E-FC25-EC17F500DB83}"/>
              </a:ext>
            </a:extLst>
          </p:cNvPr>
          <p:cNvSpPr txBox="1"/>
          <p:nvPr/>
        </p:nvSpPr>
        <p:spPr>
          <a:xfrm>
            <a:off x="894735" y="1480036"/>
            <a:ext cx="10402529"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Optimize File Size: Aim for micro-partitions between 50 MB to 500 MB to balance query performance and storage efficiency.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Choose Appropriate File Formats: Select formats like Parquet or ORC for optimal performance, especially for large datasets or analytical workloads.</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Utilize Compression: Leverage Snowflake's automatic compression to minimize storage costs and maximize query speed.</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Avoid Very Large Files: Large files can impact performance due to reduced parallelism and increased overhead in the data processing.</a:t>
            </a:r>
          </a:p>
        </p:txBody>
      </p:sp>
    </p:spTree>
    <p:extLst>
      <p:ext uri="{BB962C8B-B14F-4D97-AF65-F5344CB8AC3E}">
        <p14:creationId xmlns:p14="http://schemas.microsoft.com/office/powerpoint/2010/main" val="183337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189CA6-DA12-FA47-41E0-58536576B338}"/>
              </a:ext>
            </a:extLst>
          </p:cNvPr>
          <p:cNvSpPr txBox="1"/>
          <p:nvPr/>
        </p:nvSpPr>
        <p:spPr>
          <a:xfrm>
            <a:off x="884903" y="66090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Folder Structures</a:t>
            </a:r>
          </a:p>
        </p:txBody>
      </p:sp>
      <p:sp>
        <p:nvSpPr>
          <p:cNvPr id="7" name="TextBox 6">
            <a:extLst>
              <a:ext uri="{FF2B5EF4-FFF2-40B4-BE49-F238E27FC236}">
                <a16:creationId xmlns:a16="http://schemas.microsoft.com/office/drawing/2014/main" id="{5CF50B33-EF53-83A7-CFF2-7409E5BFA9C9}"/>
              </a:ext>
            </a:extLst>
          </p:cNvPr>
          <p:cNvSpPr txBox="1"/>
          <p:nvPr/>
        </p:nvSpPr>
        <p:spPr>
          <a:xfrm>
            <a:off x="884903" y="1318822"/>
            <a:ext cx="10205884"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In Snowflake, managing folder structures is essential for organizing data within the platform.</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ED59AB5-1764-5848-F381-439738196C52}"/>
              </a:ext>
            </a:extLst>
          </p:cNvPr>
          <p:cNvSpPr txBox="1"/>
          <p:nvPr/>
        </p:nvSpPr>
        <p:spPr>
          <a:xfrm>
            <a:off x="884902" y="1976737"/>
            <a:ext cx="10707329" cy="2949525"/>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Database Level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At the highest level, Snowflake organizes data into databases.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Databases are logical containers for schemas and objects, providing a way to segregate data.</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Schema Level</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Within each database, schemas further organize objects like tables, views, and stages.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Schemas can be seen as folders within a database, helping to manage permissions and structure.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0724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418</TotalTime>
  <Words>2936</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Wingdings</vt:lpstr>
      <vt:lpstr>Office Theme</vt:lpstr>
      <vt:lpstr>Domain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Lacchi Balaji</dc:creator>
  <cp:lastModifiedBy>Lacchi Balaji</cp:lastModifiedBy>
  <cp:revision>9</cp:revision>
  <dcterms:created xsi:type="dcterms:W3CDTF">2024-06-18T06:55:35Z</dcterms:created>
  <dcterms:modified xsi:type="dcterms:W3CDTF">2024-06-18T13:53:50Z</dcterms:modified>
</cp:coreProperties>
</file>