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CC48-FF61-CF98-7474-70999341D3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3BCE66-AB07-37A7-4C8E-10CD1B7D84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16BC79-68E2-4ED6-950E-71EF5BF2E987}"/>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5" name="Footer Placeholder 4">
            <a:extLst>
              <a:ext uri="{FF2B5EF4-FFF2-40B4-BE49-F238E27FC236}">
                <a16:creationId xmlns:a16="http://schemas.microsoft.com/office/drawing/2014/main" id="{4F8D7C16-109D-861A-FD2C-7F088BDDE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16D18-9C7F-4FDB-E798-CA32C31AC3C9}"/>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242466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EFF5-40B7-C99D-6102-CA32AAA033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EC380-FB78-7932-30AA-8361BCB47C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BBAD6F-1146-7EDE-5EF9-763CD1C5A9B8}"/>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5" name="Footer Placeholder 4">
            <a:extLst>
              <a:ext uri="{FF2B5EF4-FFF2-40B4-BE49-F238E27FC236}">
                <a16:creationId xmlns:a16="http://schemas.microsoft.com/office/drawing/2014/main" id="{EE5B92DA-64D9-0B87-6186-5AB589C50F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C3A455-7C61-72E7-5519-C6953005BC27}"/>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1249689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2F1F1-CC3F-C1E4-C251-004367C41F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895C4B-01D0-B00D-732A-9023718CD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B5620-6D22-5901-2CD2-399AA872DC72}"/>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5" name="Footer Placeholder 4">
            <a:extLst>
              <a:ext uri="{FF2B5EF4-FFF2-40B4-BE49-F238E27FC236}">
                <a16:creationId xmlns:a16="http://schemas.microsoft.com/office/drawing/2014/main" id="{C51D6275-D50B-B93C-7C19-F82D4F1A7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6CBFE2-8592-A11D-DF5D-1234FEB4F7A9}"/>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158607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7359-C030-1A4D-ED6D-12CB35890A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67EBD1-DAE7-E466-8E5A-AD4197AA3E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FE2522-C73C-75C4-7B1F-0ACFC5A91896}"/>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5" name="Footer Placeholder 4">
            <a:extLst>
              <a:ext uri="{FF2B5EF4-FFF2-40B4-BE49-F238E27FC236}">
                <a16:creationId xmlns:a16="http://schemas.microsoft.com/office/drawing/2014/main" id="{536E62C7-C879-2621-E3A1-49F9BCD95E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DFDB19-3C35-895F-48BC-2647D60EA3F5}"/>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265371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DCA3-545B-5314-18B3-CAB564A0EA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6B4DC0-495E-2E6E-AEB1-36EA6B0376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44D8D3-782D-90AC-4E54-0DDC9E445CDB}"/>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5" name="Footer Placeholder 4">
            <a:extLst>
              <a:ext uri="{FF2B5EF4-FFF2-40B4-BE49-F238E27FC236}">
                <a16:creationId xmlns:a16="http://schemas.microsoft.com/office/drawing/2014/main" id="{24D1FF5B-D330-9EB2-011F-BB5439F87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155D17-92D1-B51F-54E2-FC726B6F16E0}"/>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2843221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F38A6-994A-70F4-E7A7-BB50540F1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710392-DEF4-DB5F-4F59-C1630EDE12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6BD19F-2086-A171-50AC-4D290EAAD8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34BA15-4AEB-47A8-49AC-3009D878A4EA}"/>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6" name="Footer Placeholder 5">
            <a:extLst>
              <a:ext uri="{FF2B5EF4-FFF2-40B4-BE49-F238E27FC236}">
                <a16:creationId xmlns:a16="http://schemas.microsoft.com/office/drawing/2014/main" id="{E064C559-861D-D706-34B1-D13A09F37F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FB970A-D8AD-B133-4EB9-6D59CE57A922}"/>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322235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91CBC-A296-2E36-99EA-55BBA68EC9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04C345-E74D-E52C-BAA6-A551917837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D161DA-3605-2A56-50E7-E0DBDD1D1C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6A2C0B-201A-B069-E05E-687E767BE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479AF-3511-6056-2F55-5EA903701D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984F19-5CDB-5E52-CAC8-4AF6EA9D8DD1}"/>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8" name="Footer Placeholder 7">
            <a:extLst>
              <a:ext uri="{FF2B5EF4-FFF2-40B4-BE49-F238E27FC236}">
                <a16:creationId xmlns:a16="http://schemas.microsoft.com/office/drawing/2014/main" id="{80C8948F-81C9-8A18-8D3D-BF624F7E305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70BD49-7A61-5B24-EEFD-3761F3653A81}"/>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411319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16E4E-AD34-EA71-867C-D938D88DB7B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06FBA4-681A-C49A-008F-F4D0AFDE4F77}"/>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4" name="Footer Placeholder 3">
            <a:extLst>
              <a:ext uri="{FF2B5EF4-FFF2-40B4-BE49-F238E27FC236}">
                <a16:creationId xmlns:a16="http://schemas.microsoft.com/office/drawing/2014/main" id="{2C1B36F9-8097-E1AD-0F11-B2E2A5405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3E9DECB-ABBC-092C-365D-8E20FA2D7125}"/>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4061166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78F7D-39AB-2DD8-C49D-FB76A7A401FE}"/>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3" name="Footer Placeholder 2">
            <a:extLst>
              <a:ext uri="{FF2B5EF4-FFF2-40B4-BE49-F238E27FC236}">
                <a16:creationId xmlns:a16="http://schemas.microsoft.com/office/drawing/2014/main" id="{5FC7376B-24AF-70C2-90FA-B1435D7EFB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5AADD29-762D-96AD-60A3-3C39FA38B5F7}"/>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365369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79BA-292C-C676-AA68-AA99F53C21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9CBEFE-6A31-8205-3BC4-74D3315CB6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FDD316-BD48-EACE-8D05-46A5F5D9A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EE055D-2C6F-2BDA-560E-A25825871336}"/>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6" name="Footer Placeholder 5">
            <a:extLst>
              <a:ext uri="{FF2B5EF4-FFF2-40B4-BE49-F238E27FC236}">
                <a16:creationId xmlns:a16="http://schemas.microsoft.com/office/drawing/2014/main" id="{D7FA5F43-BF1A-F9AF-0DBF-F8DFE1AE3F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701281-E0F1-5FA6-A61A-D70D4C3D489C}"/>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846111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024A-827A-29FE-8F9B-96C3358DF2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E23690-049A-A915-8E17-AFA8B06C1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262830-6594-5E4D-F581-B056D3448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240AA8-98A7-716F-764F-085E6F50A5AD}"/>
              </a:ext>
            </a:extLst>
          </p:cNvPr>
          <p:cNvSpPr>
            <a:spLocks noGrp="1"/>
          </p:cNvSpPr>
          <p:nvPr>
            <p:ph type="dt" sz="half" idx="10"/>
          </p:nvPr>
        </p:nvSpPr>
        <p:spPr/>
        <p:txBody>
          <a:bodyPr/>
          <a:lstStyle/>
          <a:p>
            <a:fld id="{1DCCC821-ECDC-4C33-869B-63525366DD6D}" type="datetimeFigureOut">
              <a:rPr lang="en-IN" smtClean="0"/>
              <a:t>19-06-2024</a:t>
            </a:fld>
            <a:endParaRPr lang="en-IN"/>
          </a:p>
        </p:txBody>
      </p:sp>
      <p:sp>
        <p:nvSpPr>
          <p:cNvPr id="6" name="Footer Placeholder 5">
            <a:extLst>
              <a:ext uri="{FF2B5EF4-FFF2-40B4-BE49-F238E27FC236}">
                <a16:creationId xmlns:a16="http://schemas.microsoft.com/office/drawing/2014/main" id="{79BEEE8D-2A26-1C34-A35B-156C998E79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E7EC7F-8973-1DB0-9822-E95B34E121C8}"/>
              </a:ext>
            </a:extLst>
          </p:cNvPr>
          <p:cNvSpPr>
            <a:spLocks noGrp="1"/>
          </p:cNvSpPr>
          <p:nvPr>
            <p:ph type="sldNum" sz="quarter" idx="12"/>
          </p:nvPr>
        </p:nvSpPr>
        <p:spPr/>
        <p:txBody>
          <a:bodyPr/>
          <a:lstStyle/>
          <a:p>
            <a:fld id="{B2C2040B-42E1-4F74-AAF0-6A5D9B902A79}" type="slidenum">
              <a:rPr lang="en-IN" smtClean="0"/>
              <a:t>‹#›</a:t>
            </a:fld>
            <a:endParaRPr lang="en-IN"/>
          </a:p>
        </p:txBody>
      </p:sp>
    </p:spTree>
    <p:extLst>
      <p:ext uri="{BB962C8B-B14F-4D97-AF65-F5344CB8AC3E}">
        <p14:creationId xmlns:p14="http://schemas.microsoft.com/office/powerpoint/2010/main" val="120262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1B802-B891-3E48-4A1E-1FA75EDF8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A34F3-DDBA-8DBC-C3FB-4397A3360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8B541-D307-1533-6AFC-8787882532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CCC821-ECDC-4C33-869B-63525366DD6D}" type="datetimeFigureOut">
              <a:rPr lang="en-IN" smtClean="0"/>
              <a:t>19-06-2024</a:t>
            </a:fld>
            <a:endParaRPr lang="en-IN"/>
          </a:p>
        </p:txBody>
      </p:sp>
      <p:sp>
        <p:nvSpPr>
          <p:cNvPr id="5" name="Footer Placeholder 4">
            <a:extLst>
              <a:ext uri="{FF2B5EF4-FFF2-40B4-BE49-F238E27FC236}">
                <a16:creationId xmlns:a16="http://schemas.microsoft.com/office/drawing/2014/main" id="{7D4F90B2-4019-9A64-A71B-01EC48539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CC01BA4-CDD5-76F7-3228-0CE578559A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C2040B-42E1-4F74-AAF0-6A5D9B902A79}" type="slidenum">
              <a:rPr lang="en-IN" smtClean="0"/>
              <a:t>‹#›</a:t>
            </a:fld>
            <a:endParaRPr lang="en-IN"/>
          </a:p>
        </p:txBody>
      </p:sp>
    </p:spTree>
    <p:extLst>
      <p:ext uri="{BB962C8B-B14F-4D97-AF65-F5344CB8AC3E}">
        <p14:creationId xmlns:p14="http://schemas.microsoft.com/office/powerpoint/2010/main" val="293234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02D089-A112-4DDA-37D9-9383E635E047}"/>
              </a:ext>
            </a:extLst>
          </p:cNvPr>
          <p:cNvSpPr txBox="1"/>
          <p:nvPr/>
        </p:nvSpPr>
        <p:spPr>
          <a:xfrm>
            <a:off x="3048000" y="3044279"/>
            <a:ext cx="6096000" cy="769441"/>
          </a:xfrm>
          <a:prstGeom prst="rect">
            <a:avLst/>
          </a:prstGeom>
          <a:noFill/>
        </p:spPr>
        <p:txBody>
          <a:bodyPr wrap="square">
            <a:spAutoFit/>
          </a:bodyPr>
          <a:lstStyle/>
          <a:p>
            <a:pPr algn="ctr"/>
            <a:r>
              <a:rPr lang="en-IN" sz="4400" dirty="0">
                <a:latin typeface="Arial" panose="020B0604020202020204" pitchFamily="34" charset="0"/>
                <a:cs typeface="Arial" panose="020B0604020202020204" pitchFamily="34" charset="0"/>
              </a:rPr>
              <a:t>Domain 5</a:t>
            </a:r>
          </a:p>
        </p:txBody>
      </p:sp>
    </p:spTree>
    <p:extLst>
      <p:ext uri="{BB962C8B-B14F-4D97-AF65-F5344CB8AC3E}">
        <p14:creationId xmlns:p14="http://schemas.microsoft.com/office/powerpoint/2010/main" val="1741273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156A4-8E07-6E8E-C0DB-0B9C81B585D3}"/>
              </a:ext>
            </a:extLst>
          </p:cNvPr>
          <p:cNvSpPr txBox="1"/>
          <p:nvPr/>
        </p:nvSpPr>
        <p:spPr>
          <a:xfrm>
            <a:off x="757084" y="533089"/>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External functions</a:t>
            </a:r>
          </a:p>
        </p:txBody>
      </p:sp>
      <p:sp>
        <p:nvSpPr>
          <p:cNvPr id="5" name="TextBox 4">
            <a:extLst>
              <a:ext uri="{FF2B5EF4-FFF2-40B4-BE49-F238E27FC236}">
                <a16:creationId xmlns:a16="http://schemas.microsoft.com/office/drawing/2014/main" id="{FD8DC024-D89E-0146-9125-3EF411974278}"/>
              </a:ext>
            </a:extLst>
          </p:cNvPr>
          <p:cNvSpPr txBox="1"/>
          <p:nvPr/>
        </p:nvSpPr>
        <p:spPr>
          <a:xfrm>
            <a:off x="757083" y="1160316"/>
            <a:ext cx="10569677"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external functions provide a powerful mechanism to extend the platform's capabilities by enabling the execution of custom code written in languages such as Python, JavaScript, or Java directly within SQL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functions facilitate integration with external systems and services, allowing users to harness the full flexibility of Snowflake's data processing capabilities.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External functions operate by invoking code hosted in external systems, such as AWS Lambda for Python or Node.js functions, or in Java-based services like Google Cloud Functions or Azure Functions.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approach not only enhances Snowflake's native functionality but also enables seamless interaction with diverse data sources and computational resources, making it a versatile tool for modern data-driven applications and analytics workflows.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019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9F350F-BA81-3CF4-2099-BE8B36BF37E4}"/>
              </a:ext>
            </a:extLst>
          </p:cNvPr>
          <p:cNvSpPr txBox="1"/>
          <p:nvPr/>
        </p:nvSpPr>
        <p:spPr>
          <a:xfrm>
            <a:off x="648929" y="56258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User-Defined Functions (UDFs)</a:t>
            </a:r>
          </a:p>
        </p:txBody>
      </p:sp>
      <p:sp>
        <p:nvSpPr>
          <p:cNvPr id="5" name="TextBox 4">
            <a:extLst>
              <a:ext uri="{FF2B5EF4-FFF2-40B4-BE49-F238E27FC236}">
                <a16:creationId xmlns:a16="http://schemas.microsoft.com/office/drawing/2014/main" id="{801E1A3D-A969-6117-C05B-A3787E2BA106}"/>
              </a:ext>
            </a:extLst>
          </p:cNvPr>
          <p:cNvSpPr txBox="1"/>
          <p:nvPr/>
        </p:nvSpPr>
        <p:spPr>
          <a:xfrm>
            <a:off x="648928" y="1305341"/>
            <a:ext cx="11012129"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User-Defined Functions (UDFs) are custom functions created by users to extend the functionality of SQL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There are two main types of UDFs: SQL UDFs and JavaScript UDFs. SQL UDFs allow users to encapsulate SQL logic into reusable functions, enhancing code modularity and readability.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JavaScript UDFs, on the other hand, provide more flexibility by allowing users to write custom logic using JavaScript, which can include complex computations, string manipulations, or even external API calls.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UDFs in Snowflake can be used within SQL queries just like built-in functions, offering a powerful way to tailor and streamline data transformations and calculations according to specific business requirements.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UDFs contribute significantly to the platform's versatility and its capability to handle diverse data processing tasks efficiently.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4582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C0CA90-6A5F-D2DD-3818-5E1F0EC124F4}"/>
              </a:ext>
            </a:extLst>
          </p:cNvPr>
          <p:cNvSpPr txBox="1"/>
          <p:nvPr/>
        </p:nvSpPr>
        <p:spPr>
          <a:xfrm>
            <a:off x="688258" y="66090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Stored Procedures</a:t>
            </a:r>
          </a:p>
        </p:txBody>
      </p:sp>
      <p:sp>
        <p:nvSpPr>
          <p:cNvPr id="5" name="TextBox 4">
            <a:extLst>
              <a:ext uri="{FF2B5EF4-FFF2-40B4-BE49-F238E27FC236}">
                <a16:creationId xmlns:a16="http://schemas.microsoft.com/office/drawing/2014/main" id="{FB4C283D-97D1-B454-BB4C-7212BEBC30C6}"/>
              </a:ext>
            </a:extLst>
          </p:cNvPr>
          <p:cNvSpPr txBox="1"/>
          <p:nvPr/>
        </p:nvSpPr>
        <p:spPr>
          <a:xfrm>
            <a:off x="688258" y="1251350"/>
            <a:ext cx="10343536"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Stored procedures in Snowflake are user-defined blocks of SQL logic that can be stored and executed within the Snowflake environment.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allow for encapsulating complex SQL operations, enhancing code reusability, and improving performance by reducing network traffic.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supports JavaScript as the scripting language for stored procedures, providing flexibility in logic implementation.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Stored procedures can include control-flow logic, error handling, and transaction management, making them suitable for building robust data pipelines, ETL processes, and application-specific workflows directly within the Snowflake data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7318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0530C-1F37-7DE8-3393-9DC983983291}"/>
              </a:ext>
            </a:extLst>
          </p:cNvPr>
          <p:cNvSpPr txBox="1"/>
          <p:nvPr/>
        </p:nvSpPr>
        <p:spPr>
          <a:xfrm>
            <a:off x="771832" y="69040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Streams</a:t>
            </a:r>
          </a:p>
        </p:txBody>
      </p:sp>
      <p:sp>
        <p:nvSpPr>
          <p:cNvPr id="5" name="TextBox 4">
            <a:extLst>
              <a:ext uri="{FF2B5EF4-FFF2-40B4-BE49-F238E27FC236}">
                <a16:creationId xmlns:a16="http://schemas.microsoft.com/office/drawing/2014/main" id="{A035E44A-D7D5-9F25-9626-82850DDE37EF}"/>
              </a:ext>
            </a:extLst>
          </p:cNvPr>
          <p:cNvSpPr txBox="1"/>
          <p:nvPr/>
        </p:nvSpPr>
        <p:spPr>
          <a:xfrm>
            <a:off x="771832" y="1324158"/>
            <a:ext cx="10648335"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streams are objects that capture changes (inserts, updates, deletes) made to a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provide an efficient and reliable way to track these changes in near real-time, enabling use cases such as incremental data processing, auditing, and maintaining data history.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changes occur on a table, Snowflake automatically updates the corresponding stream with metadata about the change, including details like the operation type, timestamp, and affected rows.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Streams are particularly useful in data pipelines where downstream applications or processes need to react promptly to changes in the database without directly querying the tables themselves.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support Snowflake's architecture by ensuring that data operations are logged and can be synchronized across multiple systems or for downstream analytics and reporting purposes.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73792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8F1287-71D1-B719-E2AF-A87495BAF735}"/>
              </a:ext>
            </a:extLst>
          </p:cNvPr>
          <p:cNvSpPr txBox="1"/>
          <p:nvPr/>
        </p:nvSpPr>
        <p:spPr>
          <a:xfrm>
            <a:off x="865238" y="69040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Tasks</a:t>
            </a:r>
          </a:p>
        </p:txBody>
      </p:sp>
      <p:sp>
        <p:nvSpPr>
          <p:cNvPr id="5" name="TextBox 4">
            <a:extLst>
              <a:ext uri="{FF2B5EF4-FFF2-40B4-BE49-F238E27FC236}">
                <a16:creationId xmlns:a16="http://schemas.microsoft.com/office/drawing/2014/main" id="{D75A7E93-81AD-64A7-66CC-F24B85015F56}"/>
              </a:ext>
            </a:extLst>
          </p:cNvPr>
          <p:cNvSpPr txBox="1"/>
          <p:nvPr/>
        </p:nvSpPr>
        <p:spPr>
          <a:xfrm>
            <a:off x="865237" y="1260334"/>
            <a:ext cx="10540181"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tasks are automated actions that you can schedule to run periodically or based on specific conditions.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Tasks enable you to automate routine data management and processing tasks within the Snowflake Data Cloud.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create tasks using SQL or Snowflake's web interface, defining when and how frequently they should execute.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Tasks are useful for executing data pipelines, refreshing materialized views, loading data from external sources, or performing administrative tasks like data cleanup or aggregation.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provide flexibility and efficiency by reducing manual intervention, ensuring that operations are executed reliably and on schedule, thus optimizing data workflows and overall system performance in Snowflake.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9323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6DCDFB-5584-15A5-50D1-380E50DD9AC0}"/>
              </a:ext>
            </a:extLst>
          </p:cNvPr>
          <p:cNvSpPr txBox="1"/>
          <p:nvPr/>
        </p:nvSpPr>
        <p:spPr>
          <a:xfrm>
            <a:off x="924233" y="749399"/>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Formats</a:t>
            </a:r>
          </a:p>
        </p:txBody>
      </p:sp>
      <p:sp>
        <p:nvSpPr>
          <p:cNvPr id="5" name="TextBox 4">
            <a:extLst>
              <a:ext uri="{FF2B5EF4-FFF2-40B4-BE49-F238E27FC236}">
                <a16:creationId xmlns:a16="http://schemas.microsoft.com/office/drawing/2014/main" id="{66756245-769E-D146-12A1-38FDBB85AD33}"/>
              </a:ext>
            </a:extLst>
          </p:cNvPr>
          <p:cNvSpPr txBox="1"/>
          <p:nvPr/>
        </p:nvSpPr>
        <p:spPr>
          <a:xfrm>
            <a:off x="924232" y="1489868"/>
            <a:ext cx="9969909"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Snowflake supports a variety of data formats for both loading data into and exporting data out of the platform.</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For loading data, common formats include CSV, JSON, Avro, Parquet, ORC, and XML.</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Snowflake leverages its own optimized internal storage format called Snowflake Optimized File Format (SFF), which is used for storing data within the platform. </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For exporting data, Snowflake supports CSV, JSON, Avro, Parquet, and ORC formats, allowing flexibility in data interchange with other systems.</a:t>
            </a:r>
          </a:p>
        </p:txBody>
      </p:sp>
    </p:spTree>
    <p:extLst>
      <p:ext uri="{BB962C8B-B14F-4D97-AF65-F5344CB8AC3E}">
        <p14:creationId xmlns:p14="http://schemas.microsoft.com/office/powerpoint/2010/main" val="378819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A1831D-CEC7-60B2-3918-804551C22AF4}"/>
              </a:ext>
            </a:extLst>
          </p:cNvPr>
          <p:cNvSpPr txBox="1"/>
          <p:nvPr/>
        </p:nvSpPr>
        <p:spPr>
          <a:xfrm>
            <a:off x="914400" y="68057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Types</a:t>
            </a:r>
          </a:p>
        </p:txBody>
      </p:sp>
      <p:sp>
        <p:nvSpPr>
          <p:cNvPr id="5" name="TextBox 4">
            <a:extLst>
              <a:ext uri="{FF2B5EF4-FFF2-40B4-BE49-F238E27FC236}">
                <a16:creationId xmlns:a16="http://schemas.microsoft.com/office/drawing/2014/main" id="{D3071B5E-1A10-34C7-A7BA-2D14DADCA636}"/>
              </a:ext>
            </a:extLst>
          </p:cNvPr>
          <p:cNvSpPr txBox="1"/>
          <p:nvPr/>
        </p:nvSpPr>
        <p:spPr>
          <a:xfrm>
            <a:off x="914400" y="1321872"/>
            <a:ext cx="10048568"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provides a rich set of data types that cater to diverse data storage and manipulation needs.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include fundamental types such as BOOLEAN, INTEGER, FLOAT, DOUBLE, VARCHAR, CHAR, DATE, TIMESTAMP, and BOOLEAN.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 supports complex types like ARRAY, OBJECT, and VARIANT, which are especially useful for handling semi-structured data and nested structures efficiently.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data types are designed to accommodate various use cases from simple data storage to complex data transformations and analytics.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8932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E4745C-B413-1C94-2444-C1DB96A5F99C}"/>
              </a:ext>
            </a:extLst>
          </p:cNvPr>
          <p:cNvSpPr txBox="1"/>
          <p:nvPr/>
        </p:nvSpPr>
        <p:spPr>
          <a:xfrm>
            <a:off x="1002890" y="64124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Sizes</a:t>
            </a:r>
          </a:p>
        </p:txBody>
      </p:sp>
      <p:sp>
        <p:nvSpPr>
          <p:cNvPr id="5" name="TextBox 4">
            <a:extLst>
              <a:ext uri="{FF2B5EF4-FFF2-40B4-BE49-F238E27FC236}">
                <a16:creationId xmlns:a16="http://schemas.microsoft.com/office/drawing/2014/main" id="{245BCD2C-525A-DCA9-58C7-DFFC1EEE1647}"/>
              </a:ext>
            </a:extLst>
          </p:cNvPr>
          <p:cNvSpPr txBox="1"/>
          <p:nvPr/>
        </p:nvSpPr>
        <p:spPr>
          <a:xfrm>
            <a:off x="1002889" y="1340688"/>
            <a:ext cx="10087897"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is architected to handle large-scale data storage and processing requirements effectively.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can scale horizontally by adding compute resources (warehouses) to manage increasing workloads and data volumes.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maximum table size in Snowflake is currently 16777216 terabytes (16 exabytes) with unlimited storage capacity across the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scalability ensures that Snowflake can support enterprises with large data footprints, enabling them to store, query, and analyze massive datasets without the need for complex management of underlying infrastructure.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7406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E8F8C8-6774-4A05-560B-B1952ADBAC25}"/>
              </a:ext>
            </a:extLst>
          </p:cNvPr>
          <p:cNvSpPr txBox="1"/>
          <p:nvPr/>
        </p:nvSpPr>
        <p:spPr>
          <a:xfrm>
            <a:off x="816077" y="65107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VARIANT column</a:t>
            </a:r>
          </a:p>
        </p:txBody>
      </p:sp>
      <p:sp>
        <p:nvSpPr>
          <p:cNvPr id="5" name="TextBox 4">
            <a:extLst>
              <a:ext uri="{FF2B5EF4-FFF2-40B4-BE49-F238E27FC236}">
                <a16:creationId xmlns:a16="http://schemas.microsoft.com/office/drawing/2014/main" id="{10BDA9C8-F6AD-0EBA-DB92-7ECE0E647427}"/>
              </a:ext>
            </a:extLst>
          </p:cNvPr>
          <p:cNvSpPr txBox="1"/>
          <p:nvPr/>
        </p:nvSpPr>
        <p:spPr>
          <a:xfrm>
            <a:off x="816077" y="1305341"/>
            <a:ext cx="10658168"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VARIANT data type is a highly versatile and dynamic option for storing semi-structured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store JSON (JavaScript Object Notation) data in its native format, accommodating nested structures, arrays, and various data types within a single column.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flexibility is particularly useful in scenarios where the structure of the data may evolve over time or where different records may have different sets of attributes.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VARIANT data type in Snowflake supports efficient querying and manipulation of JSON data without requiring schema changes, which can streamline development and adaptability in data-driven applications.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facilitates complex data models and can handle diverse data sources within a unified schema, making it easier to integrate and analyze data from various sources seamlessly.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37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1BB498-55F0-241D-8340-B8D0DC678E09}"/>
              </a:ext>
            </a:extLst>
          </p:cNvPr>
          <p:cNvSpPr txBox="1"/>
          <p:nvPr/>
        </p:nvSpPr>
        <p:spPr>
          <a:xfrm>
            <a:off x="884903" y="66090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FLATTEN command</a:t>
            </a:r>
          </a:p>
        </p:txBody>
      </p:sp>
      <p:sp>
        <p:nvSpPr>
          <p:cNvPr id="5" name="TextBox 4">
            <a:extLst>
              <a:ext uri="{FF2B5EF4-FFF2-40B4-BE49-F238E27FC236}">
                <a16:creationId xmlns:a16="http://schemas.microsoft.com/office/drawing/2014/main" id="{6497BDCD-C69A-0D18-54FB-98A4BDC5397F}"/>
              </a:ext>
            </a:extLst>
          </p:cNvPr>
          <p:cNvSpPr txBox="1"/>
          <p:nvPr/>
        </p:nvSpPr>
        <p:spPr>
          <a:xfrm>
            <a:off x="884902" y="1288983"/>
            <a:ext cx="10166555"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FLATTEN function is used to transform semi-structured data, typically nested JSON or VARIANT types, into a relational table format.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especially useful when dealing with complex data structures where certain fields may contain arrays of values or nested objects.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FLATTEN works by expanding these nested elements into separate rows while maintaining a link to the parent row's data, effectively </a:t>
            </a:r>
            <a:r>
              <a:rPr lang="en-US" dirty="0" err="1">
                <a:latin typeface="Arial" panose="020B0604020202020204" pitchFamily="34" charset="0"/>
                <a:cs typeface="Arial" panose="020B0604020202020204" pitchFamily="34" charset="0"/>
              </a:rPr>
              <a:t>denormalizing</a:t>
            </a:r>
            <a:r>
              <a:rPr lang="en-US" dirty="0">
                <a:latin typeface="Arial" panose="020B0604020202020204" pitchFamily="34" charset="0"/>
                <a:cs typeface="Arial" panose="020B0604020202020204" pitchFamily="34" charset="0"/>
              </a:rPr>
              <a:t> the structure.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process simplifies querying and analysis by converting hierarchical data into a format that can be more easily queried using SQL.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helps users efficiently explore and analyze semi-structured data stored within Snowflake, making it a powerful tool for data engineers and analysts working with diverse and flexible data sources.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27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D08450-8D8F-7EA1-E136-460CA314DF6D}"/>
              </a:ext>
            </a:extLst>
          </p:cNvPr>
          <p:cNvSpPr txBox="1"/>
          <p:nvPr/>
        </p:nvSpPr>
        <p:spPr>
          <a:xfrm>
            <a:off x="766916" y="68057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Estimation functions</a:t>
            </a:r>
          </a:p>
        </p:txBody>
      </p:sp>
      <p:sp>
        <p:nvSpPr>
          <p:cNvPr id="5" name="TextBox 4">
            <a:extLst>
              <a:ext uri="{FF2B5EF4-FFF2-40B4-BE49-F238E27FC236}">
                <a16:creationId xmlns:a16="http://schemas.microsoft.com/office/drawing/2014/main" id="{7498EB99-367A-EA97-81BA-E5E637D5B7BE}"/>
              </a:ext>
            </a:extLst>
          </p:cNvPr>
          <p:cNvSpPr txBox="1"/>
          <p:nvPr/>
        </p:nvSpPr>
        <p:spPr>
          <a:xfrm>
            <a:off x="766916" y="1305341"/>
            <a:ext cx="10825316"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provides several estimation functions to facilitate approximate queries, which are particularly useful for large datasets where exact calculations may be computationally expensive.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functions include APPROX_COUNT_DISTINCT, which estimates the number of distinct values in a dataset, offering performance benefits over the exact COUNT(DISTINCT).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Another useful function is APPROX_PERCENTILE, which estimates percentiles within a dataset, allowing for quick calculations of distribution metrics.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APPROX_TOP_K is used to identify the most frequent values, efficiently summarizing data trends.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estimation functions leverage probabilistic algorithms to provide near-accurate results with significantly reduced query times, making them valuable tools for big data analysis in Snowflake.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29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A6712E-BFAF-7A0D-598D-52636161FA35}"/>
              </a:ext>
            </a:extLst>
          </p:cNvPr>
          <p:cNvSpPr txBox="1"/>
          <p:nvPr/>
        </p:nvSpPr>
        <p:spPr>
          <a:xfrm>
            <a:off x="904568" y="7297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LATERAL FLATTEN command</a:t>
            </a:r>
          </a:p>
        </p:txBody>
      </p:sp>
      <p:sp>
        <p:nvSpPr>
          <p:cNvPr id="5" name="TextBox 4">
            <a:extLst>
              <a:ext uri="{FF2B5EF4-FFF2-40B4-BE49-F238E27FC236}">
                <a16:creationId xmlns:a16="http://schemas.microsoft.com/office/drawing/2014/main" id="{F706274F-A5A7-C665-FE12-529E3CDA16E0}"/>
              </a:ext>
            </a:extLst>
          </p:cNvPr>
          <p:cNvSpPr txBox="1"/>
          <p:nvPr/>
        </p:nvSpPr>
        <p:spPr>
          <a:xfrm>
            <a:off x="904568" y="1398834"/>
            <a:ext cx="10137058"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LATERAL FLATTEN command is used to transform semi-structured data, specifically arrays and objects, into a relational format.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is particularly useful when dealing with data stored in variant or semi-structured formats such as JSON, Avro, or Parquet.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LATERAL FLATTEN allows you to unnest arrays or objects within a column into individual rows, making it easier to query and analyze data that is hierarchically structured.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using LATERAL FLATTEN, Snowflake enables users to efficiently work with complex data types, simplifying the process of extracting meaningful insights from diverse and nested datasets.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99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8E92B-9ADF-E5A3-CE69-D3B9C9697725}"/>
              </a:ext>
            </a:extLst>
          </p:cNvPr>
          <p:cNvSpPr txBox="1"/>
          <p:nvPr/>
        </p:nvSpPr>
        <p:spPr>
          <a:xfrm>
            <a:off x="904568" y="71990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Semi-structured data functions</a:t>
            </a:r>
          </a:p>
        </p:txBody>
      </p:sp>
      <p:sp>
        <p:nvSpPr>
          <p:cNvPr id="5" name="TextBox 4">
            <a:extLst>
              <a:ext uri="{FF2B5EF4-FFF2-40B4-BE49-F238E27FC236}">
                <a16:creationId xmlns:a16="http://schemas.microsoft.com/office/drawing/2014/main" id="{57C9134B-AE2B-31A9-8D47-77F06DDD1668}"/>
              </a:ext>
            </a:extLst>
          </p:cNvPr>
          <p:cNvSpPr txBox="1"/>
          <p:nvPr/>
        </p:nvSpPr>
        <p:spPr>
          <a:xfrm>
            <a:off x="904568" y="1324921"/>
            <a:ext cx="10825316"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semi-structured data, such as JSON, XML, Avro, or Parquet formats, can be efficiently managed and queried using specialized functions and features.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approach to semi-structured data revolves around its ability to store and process these formats natively, leveraging its unique architecture that decouples storage and compute.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JSON data, for example, can be ingested directly into Snowflake tables with automatic schema detection, enabling flexible querying without requiring upfront schema definitions.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provides a rich set of functions for working with semi-structured data, including functions for querying, extracting specific fields or elements, and manipulating nested structures.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capability is particularly valuable in modern data applications where data often arrives in diverse formats and structures, allowing Snowflake users to derive insights and perform analytics seamlessly across both structured and semi-structured data types within the same data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0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2F3492-A564-BC51-1D4E-D871613D2263}"/>
              </a:ext>
            </a:extLst>
          </p:cNvPr>
          <p:cNvSpPr txBox="1"/>
          <p:nvPr/>
        </p:nvSpPr>
        <p:spPr>
          <a:xfrm>
            <a:off x="806245" y="60191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ARRAY</a:t>
            </a:r>
          </a:p>
        </p:txBody>
      </p:sp>
      <p:sp>
        <p:nvSpPr>
          <p:cNvPr id="5" name="TextBox 4">
            <a:extLst>
              <a:ext uri="{FF2B5EF4-FFF2-40B4-BE49-F238E27FC236}">
                <a16:creationId xmlns:a16="http://schemas.microsoft.com/office/drawing/2014/main" id="{B85C020C-BBE0-B01B-6BC8-D0912B99A08A}"/>
              </a:ext>
            </a:extLst>
          </p:cNvPr>
          <p:cNvSpPr txBox="1"/>
          <p:nvPr/>
        </p:nvSpPr>
        <p:spPr>
          <a:xfrm>
            <a:off x="806245" y="1308647"/>
            <a:ext cx="10520516"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ARRAY data type represents an ordered collection of elements, allowing for efficient storage and manipulation of arrays within tables.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Arrays can contain values of any supported data type, including strings, numbers, dates, and even other arrays, making them versatile for various data modeling and querying needs.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supports functions and operators specifically designed for working with arrays, such as UNNEST to flatten arrays into rows and ARRAY_CONSTRUCT to create arrays from values or other arrays.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data type is particularly useful for scenarios where data needs to be grouped together and processed as a single unit, offering flexibility in how complex data structures are managed and queried within the Snowflake data warehouse environment.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8330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4CBF24-0768-ACAD-DD2F-66DC9B1F604C}"/>
              </a:ext>
            </a:extLst>
          </p:cNvPr>
          <p:cNvSpPr txBox="1"/>
          <p:nvPr/>
        </p:nvSpPr>
        <p:spPr>
          <a:xfrm>
            <a:off x="1061883" y="7297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OBJECT</a:t>
            </a:r>
          </a:p>
        </p:txBody>
      </p:sp>
      <p:sp>
        <p:nvSpPr>
          <p:cNvPr id="5" name="TextBox 4">
            <a:extLst>
              <a:ext uri="{FF2B5EF4-FFF2-40B4-BE49-F238E27FC236}">
                <a16:creationId xmlns:a16="http://schemas.microsoft.com/office/drawing/2014/main" id="{21F11013-B368-F527-7BAB-0293BA525116}"/>
              </a:ext>
            </a:extLst>
          </p:cNvPr>
          <p:cNvSpPr txBox="1"/>
          <p:nvPr/>
        </p:nvSpPr>
        <p:spPr>
          <a:xfrm>
            <a:off x="1061882" y="1407818"/>
            <a:ext cx="10284543"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OBJECT data type is used to store semi-structured data in a flexible and schema-less format.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you to store JSON (JavaScript Object Notation) documents, which are collections of key-value pairs.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data type is particularly useful when dealing with data that doesn't fit neatly into traditional relational structures, such as nested or hierarchical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provides various functions and operators to manipulate and query OBJECT data, allowing you to extract values, navigate through nested structures, and perform operations like adding or deleting elements.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OBJECTs in Snowflake support efficient storage and querying, making them a versatile choice for handling diverse data formats within a data warehouse environment.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2574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52EE4-F77E-6395-1399-FDAA51ADCA0D}"/>
              </a:ext>
            </a:extLst>
          </p:cNvPr>
          <p:cNvSpPr txBox="1"/>
          <p:nvPr/>
        </p:nvSpPr>
        <p:spPr>
          <a:xfrm>
            <a:off x="737419" y="74939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Extracting values</a:t>
            </a:r>
          </a:p>
        </p:txBody>
      </p:sp>
      <p:sp>
        <p:nvSpPr>
          <p:cNvPr id="5" name="TextBox 4">
            <a:extLst>
              <a:ext uri="{FF2B5EF4-FFF2-40B4-BE49-F238E27FC236}">
                <a16:creationId xmlns:a16="http://schemas.microsoft.com/office/drawing/2014/main" id="{6A606092-BBE8-23F7-8116-D3AEEBD82DBB}"/>
              </a:ext>
            </a:extLst>
          </p:cNvPr>
          <p:cNvSpPr txBox="1"/>
          <p:nvPr/>
        </p:nvSpPr>
        <p:spPr>
          <a:xfrm>
            <a:off x="737419" y="1398833"/>
            <a:ext cx="10736826"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extracting values typically involves querying data from tables or other storage structures using SQL commands.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You can extract specific values by writing SELECT statements with appropriate filters and conditions.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instance, to extract all records from a table named customers, you would use SELECT * FROM customers;.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extract specific columns or filter by certain criteria, you can add conditions using WHERE clauses (SELECT * FROM customers WHERE age &gt; 30;).</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SQL capabilities also allow for complex joins, aggregations, and window functions to extract, transform, and analyze data efficiently across large datasets stored in its cloud data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90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E919B-9A05-6E96-08B0-E495B724B3E4}"/>
              </a:ext>
            </a:extLst>
          </p:cNvPr>
          <p:cNvSpPr txBox="1"/>
          <p:nvPr/>
        </p:nvSpPr>
        <p:spPr>
          <a:xfrm>
            <a:off x="825910" y="73956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TYPEOF</a:t>
            </a:r>
          </a:p>
        </p:txBody>
      </p:sp>
      <p:sp>
        <p:nvSpPr>
          <p:cNvPr id="5" name="TextBox 4">
            <a:extLst>
              <a:ext uri="{FF2B5EF4-FFF2-40B4-BE49-F238E27FC236}">
                <a16:creationId xmlns:a16="http://schemas.microsoft.com/office/drawing/2014/main" id="{50677C6A-0B1B-4282-CFEF-C6F8761D7B37}"/>
              </a:ext>
            </a:extLst>
          </p:cNvPr>
          <p:cNvSpPr txBox="1"/>
          <p:nvPr/>
        </p:nvSpPr>
        <p:spPr>
          <a:xfrm>
            <a:off x="825909" y="1527502"/>
            <a:ext cx="10353367"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TYPEOF function is used to determine the data type of a specified expression or column.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function is particularly useful when you need to programmatically handle data based on its type, such as deciding how to process or transform it within SQL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TYPEOF(</a:t>
            </a:r>
            <a:r>
              <a:rPr lang="en-US" dirty="0" err="1">
                <a:latin typeface="Arial" panose="020B0604020202020204" pitchFamily="34" charset="0"/>
                <a:cs typeface="Arial" panose="020B0604020202020204" pitchFamily="34" charset="0"/>
              </a:rPr>
              <a:t>column_name</a:t>
            </a:r>
            <a:r>
              <a:rPr lang="en-US" dirty="0">
                <a:latin typeface="Arial" panose="020B0604020202020204" pitchFamily="34" charset="0"/>
                <a:cs typeface="Arial" panose="020B0604020202020204" pitchFamily="34" charset="0"/>
              </a:rPr>
              <a:t>) would return the data type of the </a:t>
            </a:r>
            <a:r>
              <a:rPr lang="en-US" dirty="0" err="1">
                <a:latin typeface="Arial" panose="020B0604020202020204" pitchFamily="34" charset="0"/>
                <a:cs typeface="Arial" panose="020B0604020202020204" pitchFamily="34" charset="0"/>
              </a:rPr>
              <a:t>column_name</a:t>
            </a:r>
            <a:r>
              <a:rPr lang="en-US" dirty="0">
                <a:latin typeface="Arial" panose="020B0604020202020204" pitchFamily="34" charset="0"/>
                <a:cs typeface="Arial" panose="020B0604020202020204" pitchFamily="34" charset="0"/>
              </a:rPr>
              <a:t> column, which could be VARCHAR, INTEGER, DATE, TIMESTAMP, BOOLEAN, or other data types supported by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Understanding the data types of columns is crucial for data manipulation tasks, ensuring compatibility in operations like calculations, aggregations, and joins across different datasets within the Snowflake data warehouse environment.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2434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CD6FF4-FD50-C166-D638-A1335004EF0B}"/>
              </a:ext>
            </a:extLst>
          </p:cNvPr>
          <p:cNvSpPr txBox="1"/>
          <p:nvPr/>
        </p:nvSpPr>
        <p:spPr>
          <a:xfrm>
            <a:off x="845574" y="71990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Directory Tables</a:t>
            </a:r>
          </a:p>
        </p:txBody>
      </p:sp>
      <p:sp>
        <p:nvSpPr>
          <p:cNvPr id="5" name="TextBox 4">
            <a:extLst>
              <a:ext uri="{FF2B5EF4-FFF2-40B4-BE49-F238E27FC236}">
                <a16:creationId xmlns:a16="http://schemas.microsoft.com/office/drawing/2014/main" id="{5D5683E7-EEFE-E892-DD1A-F5121FD3B8C5}"/>
              </a:ext>
            </a:extLst>
          </p:cNvPr>
          <p:cNvSpPr txBox="1"/>
          <p:nvPr/>
        </p:nvSpPr>
        <p:spPr>
          <a:xfrm>
            <a:off x="845573" y="1465116"/>
            <a:ext cx="10550013"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directory tables are system-generated metadata tables that provide visibility into various aspects of the data stored within the data warehouse.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tables are accessible to users with appropriate privileges and are crucial for understanding the structure, organization, and utilization of data in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Directory tables include information such as databases, schemas, tables, columns, and user-defined functions.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allow users to query and analyze metadata about their data assets, enabling tasks such as data lineage tracking, impact analysis, and governance.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Directory tables simplify administrative tasks by providing insights into data distribution, storage utilization, and query performance metrics, empowering users to optimize their data warehouse operations effectively.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436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9EC7FA-83F6-C0D5-0CB0-1D9D38C669DB}"/>
              </a:ext>
            </a:extLst>
          </p:cNvPr>
          <p:cNvSpPr txBox="1"/>
          <p:nvPr/>
        </p:nvSpPr>
        <p:spPr>
          <a:xfrm>
            <a:off x="904568" y="70023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SQL file functions</a:t>
            </a:r>
          </a:p>
        </p:txBody>
      </p:sp>
      <p:sp>
        <p:nvSpPr>
          <p:cNvPr id="5" name="TextBox 4">
            <a:extLst>
              <a:ext uri="{FF2B5EF4-FFF2-40B4-BE49-F238E27FC236}">
                <a16:creationId xmlns:a16="http://schemas.microsoft.com/office/drawing/2014/main" id="{B4A73C06-0941-1864-7960-50A7E9A1743C}"/>
              </a:ext>
            </a:extLst>
          </p:cNvPr>
          <p:cNvSpPr txBox="1"/>
          <p:nvPr/>
        </p:nvSpPr>
        <p:spPr>
          <a:xfrm>
            <a:off x="904567" y="1346282"/>
            <a:ext cx="10776155"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SQL file functions provide a powerful mechanism for working with files directly within the data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functions allow users to load data into Snowflake tables from various file formats such as CSV, JSON, Avro, Parquet, and more, directly from external stages like AWS S3, Azure Blob Storage, or Google Cloud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SQL file functions also support exporting data from Snowflake tables back into files.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capability streamlines data ingestion and extraction processes, enabling efficient data pipelines without needing to move files around or preprocess them extensively outside of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these functions support various data transformations and integrations, making Snowflake a comprehensive solution for managing both structured and semi-structured data within an organization's data ecosystem.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955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6EE3D0-5D28-9E53-9872-627C956F4713}"/>
              </a:ext>
            </a:extLst>
          </p:cNvPr>
          <p:cNvSpPr txBox="1"/>
          <p:nvPr/>
        </p:nvSpPr>
        <p:spPr>
          <a:xfrm>
            <a:off x="430161" y="707742"/>
            <a:ext cx="11331678" cy="5442516"/>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GET_STAGE_LOCATION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function retrieves the storage location (stage) within Snowflake where files are staged for loading into tables or for exporting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Stages in Snowflake can be internal (Snowflake-managed) or external (AWS S3, Azure Blob Storage, etc.).</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GET_RELATIVE_PATH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working with staged files, this function helps fetch the relative path of a file within a specified stage.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path is crucial for accessing files during data loading or unloading operations.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GET_ABSOLUTE_PATH</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Contrasting with the relative path function, this retrieves the complete absolute path of a file within a specified stage.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useful for identifying the precise location of a file for direct access or management purposes.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791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3DF5A-5714-2A0A-114B-67755CD36797}"/>
              </a:ext>
            </a:extLst>
          </p:cNvPr>
          <p:cNvSpPr txBox="1"/>
          <p:nvPr/>
        </p:nvSpPr>
        <p:spPr>
          <a:xfrm>
            <a:off x="540774" y="707742"/>
            <a:ext cx="11110451" cy="5442516"/>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GET_PRESIGNED_URL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external stages (like S3 or Azure Blob Storage), this function generates a pre-signed URL that grants temporary access to specific files.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URLs are typically used for secure data exchange between Snowflake and external systems.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BUILD_SCOPED_FILE_URL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function constructs a URL that points to a file within a scoped storage location, facilitating direct access to files managed within Snowflake’s internal staging environment.</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BUILD_STAGE_FILE_URL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Similarly, this function constructs a URL but specifically for accessing files within a Snowflake stage.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helps in generating URLs that can be used to directly access or download files stored in Snowflake-managed stages.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017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CB2877-3678-D6BB-F463-E0FEE1C21C6A}"/>
              </a:ext>
            </a:extLst>
          </p:cNvPr>
          <p:cNvSpPr txBox="1"/>
          <p:nvPr/>
        </p:nvSpPr>
        <p:spPr>
          <a:xfrm>
            <a:off x="796413" y="57241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Sampling</a:t>
            </a:r>
          </a:p>
        </p:txBody>
      </p:sp>
      <p:sp>
        <p:nvSpPr>
          <p:cNvPr id="5" name="TextBox 4">
            <a:extLst>
              <a:ext uri="{FF2B5EF4-FFF2-40B4-BE49-F238E27FC236}">
                <a16:creationId xmlns:a16="http://schemas.microsoft.com/office/drawing/2014/main" id="{5087F32D-3D03-FFE1-A2AB-55908079489D}"/>
              </a:ext>
            </a:extLst>
          </p:cNvPr>
          <p:cNvSpPr txBox="1"/>
          <p:nvPr/>
        </p:nvSpPr>
        <p:spPr>
          <a:xfrm>
            <a:off x="796412" y="1201341"/>
            <a:ext cx="10550013"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Sampling in Snowflake allows users to efficiently analyze large datasets by selecting a subset of data for querying, without needing to scan the entire dataset.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supports two types of sampling: deterministic and probabilistic.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Deterministic sampling selects rows based on a consistent criterion such as every nth row or a range of values.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Probabilistic sampling, on the other hand, uses statistical methods to randomly select rows based on a specified percentage or fraction of the total dataset.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Both methods enable data analysts and engineers to gain insights from representative samples, reducing query times and processing costs, especially useful for exploratory analysis or quality assurance tasks in data warehouses.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1840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A63168-BD0A-D51F-DA02-BCA95904464D}"/>
              </a:ext>
            </a:extLst>
          </p:cNvPr>
          <p:cNvSpPr txBox="1"/>
          <p:nvPr/>
        </p:nvSpPr>
        <p:spPr>
          <a:xfrm>
            <a:off x="796412" y="620732"/>
            <a:ext cx="8101781"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Outline the purpose of User-Defined Functions (UDFs) for data analysis</a:t>
            </a:r>
          </a:p>
        </p:txBody>
      </p:sp>
      <p:sp>
        <p:nvSpPr>
          <p:cNvPr id="5" name="TextBox 4">
            <a:extLst>
              <a:ext uri="{FF2B5EF4-FFF2-40B4-BE49-F238E27FC236}">
                <a16:creationId xmlns:a16="http://schemas.microsoft.com/office/drawing/2014/main" id="{62BBAC3F-5CB8-A1F0-1137-C58F4938A98C}"/>
              </a:ext>
            </a:extLst>
          </p:cNvPr>
          <p:cNvSpPr txBox="1"/>
          <p:nvPr/>
        </p:nvSpPr>
        <p:spPr>
          <a:xfrm>
            <a:off x="796411" y="1282542"/>
            <a:ext cx="9665111" cy="4196020"/>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Custom Computation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UDFs allow users to define custom logic and computations that are not provided by default SQL functions.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capability is particularly useful when handling complex transformations or calculations that cannot be easily expressed with standard SQL queries alone.</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Code Reusability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encapsulating custom logic into UDFs, analysts and data engineers can reuse the same code across multiple queries or projects.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promotes code consistency, reduces redundancy, and simplifies maintenance efforts.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1724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0FA3B5-4EB0-0F8C-B796-BC3DA83ACB45}"/>
              </a:ext>
            </a:extLst>
          </p:cNvPr>
          <p:cNvSpPr txBox="1"/>
          <p:nvPr/>
        </p:nvSpPr>
        <p:spPr>
          <a:xfrm>
            <a:off x="796412" y="620732"/>
            <a:ext cx="8101781"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Outline the purpose of User-Defined Functions (UDFs) for data analysis</a:t>
            </a:r>
          </a:p>
        </p:txBody>
      </p:sp>
      <p:sp>
        <p:nvSpPr>
          <p:cNvPr id="4" name="TextBox 3">
            <a:extLst>
              <a:ext uri="{FF2B5EF4-FFF2-40B4-BE49-F238E27FC236}">
                <a16:creationId xmlns:a16="http://schemas.microsoft.com/office/drawing/2014/main" id="{27964EB8-AED7-D149-55D4-45A59E48B4E9}"/>
              </a:ext>
            </a:extLst>
          </p:cNvPr>
          <p:cNvSpPr txBox="1"/>
          <p:nvPr/>
        </p:nvSpPr>
        <p:spPr>
          <a:xfrm>
            <a:off x="796412" y="1305341"/>
            <a:ext cx="10540182"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Performance Optimization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Well-designed UDFs can optimize query performance by encapsulating complex operations that would otherwise require multiple SQL statements.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lead to more efficient execution plans and faster query processing times, especially when dealing with large datasets.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Data Abstraction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UDFs can provide a layer of abstraction over intricate data transformations, making queries more readable and easier to manage.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allow analysts to focus on the logic of the analysis rather than the technical details of how transformations are implemented.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9340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DEFFF2-23FC-9023-2090-188FC6DFBC28}"/>
              </a:ext>
            </a:extLst>
          </p:cNvPr>
          <p:cNvSpPr txBox="1"/>
          <p:nvPr/>
        </p:nvSpPr>
        <p:spPr>
          <a:xfrm>
            <a:off x="796412" y="620732"/>
            <a:ext cx="8101781"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Outline the purpose of User-Defined Functions (UDFs) for data analysis</a:t>
            </a:r>
          </a:p>
        </p:txBody>
      </p:sp>
      <p:sp>
        <p:nvSpPr>
          <p:cNvPr id="4" name="TextBox 3">
            <a:extLst>
              <a:ext uri="{FF2B5EF4-FFF2-40B4-BE49-F238E27FC236}">
                <a16:creationId xmlns:a16="http://schemas.microsoft.com/office/drawing/2014/main" id="{2C551AC2-CA6B-6F6A-7E0B-DAF3715250E5}"/>
              </a:ext>
            </a:extLst>
          </p:cNvPr>
          <p:cNvSpPr txBox="1"/>
          <p:nvPr/>
        </p:nvSpPr>
        <p:spPr>
          <a:xfrm>
            <a:off x="796412" y="1319328"/>
            <a:ext cx="10923640"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Integration with Ecosystem</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UDFs in Snowflake can be written in multiple languages such as SQL, JavaScript, or Python, depending on the Snowflake edition and the requirements of the analysis.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flexibility enables seamless integration with existing codebases and external libraries, enhancing the analytical capabilities of the platform.</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Complex Analytics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advanced analytics and machine learning tasks, UDFs can be instrumental in implementing predictive models, statistical functions, and other sophisticated algorithms directly within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enables data scientists and analysts to perform advanced analytics without needing to export data to external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0614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781CE5-CA2D-069F-6615-60D65DD4CB6D}"/>
              </a:ext>
            </a:extLst>
          </p:cNvPr>
          <p:cNvSpPr txBox="1"/>
          <p:nvPr/>
        </p:nvSpPr>
        <p:spPr>
          <a:xfrm>
            <a:off x="796413" y="7297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SAMPLE command</a:t>
            </a:r>
          </a:p>
        </p:txBody>
      </p:sp>
      <p:sp>
        <p:nvSpPr>
          <p:cNvPr id="5" name="TextBox 4">
            <a:extLst>
              <a:ext uri="{FF2B5EF4-FFF2-40B4-BE49-F238E27FC236}">
                <a16:creationId xmlns:a16="http://schemas.microsoft.com/office/drawing/2014/main" id="{229D0FC6-D617-F310-E0FB-99508EA40AFF}"/>
              </a:ext>
            </a:extLst>
          </p:cNvPr>
          <p:cNvSpPr txBox="1"/>
          <p:nvPr/>
        </p:nvSpPr>
        <p:spPr>
          <a:xfrm>
            <a:off x="796412" y="1439011"/>
            <a:ext cx="10402529"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SAMPLE command is used to retrieve a random sample of rows from a table or a result set.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users to quickly assess data distribution, validate queries, or perform statistical analysis without needing to scan entire datasets.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SAMPLE command supports two main syntaxes: SAMPLE &lt;percentage&gt; where &lt;percentage&gt; specifies the fraction of rows to sample, and SAMPLE BLOCK (</a:t>
            </a:r>
            <a:r>
              <a:rPr lang="en-US" dirty="0" err="1">
                <a:latin typeface="Arial" panose="020B0604020202020204" pitchFamily="34" charset="0"/>
                <a:cs typeface="Arial" panose="020B0604020202020204" pitchFamily="34" charset="0"/>
              </a:rPr>
              <a:t>number_of_blocks</a:t>
            </a:r>
            <a:r>
              <a:rPr lang="en-US" dirty="0">
                <a:latin typeface="Arial" panose="020B0604020202020204" pitchFamily="34" charset="0"/>
                <a:cs typeface="Arial" panose="020B0604020202020204" pitchFamily="34" charset="0"/>
              </a:rPr>
              <a:t>) which samples entire blocks of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flexibility makes it efficient for handling large datasets in Snowflake, providing users with a powerful tool for exploratory data analysis and quality assurance tasks.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5447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1017D1-4122-2AEB-96CD-C743D781409A}"/>
              </a:ext>
            </a:extLst>
          </p:cNvPr>
          <p:cNvSpPr txBox="1"/>
          <p:nvPr/>
        </p:nvSpPr>
        <p:spPr>
          <a:xfrm>
            <a:off x="855406" y="70023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TABLESAMPLE command</a:t>
            </a:r>
          </a:p>
        </p:txBody>
      </p:sp>
      <p:sp>
        <p:nvSpPr>
          <p:cNvPr id="5" name="TextBox 4">
            <a:extLst>
              <a:ext uri="{FF2B5EF4-FFF2-40B4-BE49-F238E27FC236}">
                <a16:creationId xmlns:a16="http://schemas.microsoft.com/office/drawing/2014/main" id="{5B011397-4E7B-D9DE-0C45-6611342945CE}"/>
              </a:ext>
            </a:extLst>
          </p:cNvPr>
          <p:cNvSpPr txBox="1"/>
          <p:nvPr/>
        </p:nvSpPr>
        <p:spPr>
          <a:xfrm>
            <a:off x="855406" y="1461219"/>
            <a:ext cx="10805652"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TABLESAMPLE command is used to sample rows from a table or a result set.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allows you to efficiently retrieve a random subset of rows from a large dataset for analysis or testing purposes without needing to process the entire dataset.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TABLESAMPLE clause can be applied in the SELECT statement and supports different sampling methods such as SYSTEM, BERNOULLI, or BLOCK.</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679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F6543B-D2FC-122E-CB32-71D90198BE8F}"/>
              </a:ext>
            </a:extLst>
          </p:cNvPr>
          <p:cNvSpPr txBox="1"/>
          <p:nvPr/>
        </p:nvSpPr>
        <p:spPr>
          <a:xfrm>
            <a:off x="816078" y="65107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Fraction-based</a:t>
            </a:r>
          </a:p>
        </p:txBody>
      </p:sp>
      <p:sp>
        <p:nvSpPr>
          <p:cNvPr id="5" name="TextBox 4">
            <a:extLst>
              <a:ext uri="{FF2B5EF4-FFF2-40B4-BE49-F238E27FC236}">
                <a16:creationId xmlns:a16="http://schemas.microsoft.com/office/drawing/2014/main" id="{4CD62F6E-DB26-8A8E-4796-C88736178E7E}"/>
              </a:ext>
            </a:extLst>
          </p:cNvPr>
          <p:cNvSpPr txBox="1"/>
          <p:nvPr/>
        </p:nvSpPr>
        <p:spPr>
          <a:xfrm>
            <a:off x="816078" y="1249654"/>
            <a:ext cx="10776154"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fraction-based sampling refers to a method of extracting a subset of data from a larger dataset for analysis or testing purposes.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technique is particularly useful in scenarios where processing the entire dataset is impractical due to its size.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supports fraction-based sampling through SQL queries by leveraging the TABLESAMPLE clause.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clause allows users to specify the percentage of rows to sample from a table, providing a statistically representative subset for analysis while minimizing resource consumption.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Fraction-based sampling in Snowflake is straightforward to implement and can be customized based on the specific sampling requirements of the analysis or testing being conducted, making it a powerful tool for data exploration and quality assurance within the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303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6E7F01-3A99-53C9-9B65-11B9BF6E024B}"/>
              </a:ext>
            </a:extLst>
          </p:cNvPr>
          <p:cNvSpPr txBox="1"/>
          <p:nvPr/>
        </p:nvSpPr>
        <p:spPr>
          <a:xfrm>
            <a:off x="796413" y="71007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Fixed-size</a:t>
            </a:r>
          </a:p>
        </p:txBody>
      </p:sp>
      <p:sp>
        <p:nvSpPr>
          <p:cNvPr id="5" name="TextBox 4">
            <a:extLst>
              <a:ext uri="{FF2B5EF4-FFF2-40B4-BE49-F238E27FC236}">
                <a16:creationId xmlns:a16="http://schemas.microsoft.com/office/drawing/2014/main" id="{C0999B34-EF03-F22D-12E7-2258E74E3690}"/>
              </a:ext>
            </a:extLst>
          </p:cNvPr>
          <p:cNvSpPr txBox="1"/>
          <p:nvPr/>
        </p:nvSpPr>
        <p:spPr>
          <a:xfrm>
            <a:off x="796413" y="1329160"/>
            <a:ext cx="10373032"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fixed-size sampling refers to the technique of randomly selecting a predetermined number or percentage of rows from a table or result set.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method is commonly used to analyze a subset of data when dealing with large datasets, allowing for faster query execution and reduced processing costs compared to analyzing the entire dataset.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provides several ways to perform fixed-size sampling, including the TABLESAMPLE clause in SQL queries, which supports sampling based on number of rows or percentage of rows.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feature is particularly useful in scenarios where a representative sample of data is sufficient for analysis or testing purposes without requiring full-scale processing of all available 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9917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BEF6EB-FBEF-6931-87A5-326743CA4CBC}"/>
              </a:ext>
            </a:extLst>
          </p:cNvPr>
          <p:cNvSpPr txBox="1"/>
          <p:nvPr/>
        </p:nvSpPr>
        <p:spPr>
          <a:xfrm>
            <a:off x="698091" y="50359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System functions</a:t>
            </a:r>
          </a:p>
        </p:txBody>
      </p:sp>
      <p:sp>
        <p:nvSpPr>
          <p:cNvPr id="5" name="TextBox 4">
            <a:extLst>
              <a:ext uri="{FF2B5EF4-FFF2-40B4-BE49-F238E27FC236}">
                <a16:creationId xmlns:a16="http://schemas.microsoft.com/office/drawing/2014/main" id="{E24C962B-F96C-A414-39F7-26B51203F253}"/>
              </a:ext>
            </a:extLst>
          </p:cNvPr>
          <p:cNvSpPr txBox="1"/>
          <p:nvPr/>
        </p:nvSpPr>
        <p:spPr>
          <a:xfrm>
            <a:off x="698090" y="1071825"/>
            <a:ext cx="10884309"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a cloud-based data platform, system functions play a crucial role in managing and manipulating data efficiently.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functions cover a wide range of operations essential for data processing, including date and time calculations, string manipulations, mathematical operations, and data type conversions.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enable users to transform and aggregate data directly within SQL queries, facilitating complex analytics and reporting tasks.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system functions are optimized for performance and scalability, leveraging the platform's architecture to handle large datasets seamlessly.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are integral to creating robust data pipelines, ensuring data integrity, and empowering users to derive meaningful insights from their data stored in Snowflake's scalable cloud infrastructure.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148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3D8F80-E2A0-8DD7-96BD-BC9D69546403}"/>
              </a:ext>
            </a:extLst>
          </p:cNvPr>
          <p:cNvSpPr txBox="1"/>
          <p:nvPr/>
        </p:nvSpPr>
        <p:spPr>
          <a:xfrm>
            <a:off x="816077" y="64124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Table Functions</a:t>
            </a:r>
          </a:p>
        </p:txBody>
      </p:sp>
      <p:sp>
        <p:nvSpPr>
          <p:cNvPr id="7" name="TextBox 6">
            <a:extLst>
              <a:ext uri="{FF2B5EF4-FFF2-40B4-BE49-F238E27FC236}">
                <a16:creationId xmlns:a16="http://schemas.microsoft.com/office/drawing/2014/main" id="{27599D3A-40A0-D760-D4F0-218DA5807375}"/>
              </a:ext>
            </a:extLst>
          </p:cNvPr>
          <p:cNvSpPr txBox="1"/>
          <p:nvPr/>
        </p:nvSpPr>
        <p:spPr>
          <a:xfrm>
            <a:off x="816076" y="1277456"/>
            <a:ext cx="10844981"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table functions are user-defined functions that allow for dynamic querying and transformation of data within SQL statements.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enable users to perform complex operations on tables, generate multiple rows or columns based on input parameters, and integrate procedural logic directly into SQL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Table functions can be leveraged to encapsulate business rules, calculations, or data enrichment processes, enhancing the flexibility and reusability of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support various languages such as JavaScript, SQL, or Python, offering a versatile approach to data manipulation and transformation directly within Snowflake's data warehouse environment.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Table functions are particularly useful for scenarios requiring iterative processing, conditional logic, or complex aggregations where traditional SQL functions or views may be limiting.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530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TotalTime>
  <Words>3707</Words>
  <Application>Microsoft Office PowerPoint</Application>
  <PresentationFormat>Widescreen</PresentationFormat>
  <Paragraphs>190</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Lacchi Balaji</dc:creator>
  <cp:lastModifiedBy>Lacchi Balaji</cp:lastModifiedBy>
  <cp:revision>4</cp:revision>
  <dcterms:created xsi:type="dcterms:W3CDTF">2024-06-19T11:34:02Z</dcterms:created>
  <dcterms:modified xsi:type="dcterms:W3CDTF">2024-06-19T13:53:07Z</dcterms:modified>
</cp:coreProperties>
</file>