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presProps" Target="pres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theme" Target="theme/theme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40335">
              <a:lnSpc>
                <a:spcPts val="10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40335">
              <a:lnSpc>
                <a:spcPts val="10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40335">
              <a:lnSpc>
                <a:spcPts val="10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40335">
              <a:lnSpc>
                <a:spcPts val="10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40335">
              <a:lnSpc>
                <a:spcPts val="10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3912" y="1558630"/>
            <a:ext cx="6610350" cy="581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3869" y="2466643"/>
            <a:ext cx="8294370" cy="3522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85819" y="6386131"/>
            <a:ext cx="25741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40335">
              <a:lnSpc>
                <a:spcPts val="10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">
              <a:lnSpc>
                <a:spcPts val="1045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7001" y="2744772"/>
            <a:ext cx="5664200" cy="1591945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70"/>
              </a:spcBef>
            </a:pPr>
            <a:r>
              <a:rPr sz="4950" spc="-114" dirty="0"/>
              <a:t>Complete</a:t>
            </a:r>
            <a:r>
              <a:rPr sz="4950" spc="-110" dirty="0"/>
              <a:t> </a:t>
            </a:r>
            <a:r>
              <a:rPr sz="4950" spc="-140" dirty="0"/>
              <a:t>Modern </a:t>
            </a:r>
            <a:r>
              <a:rPr sz="4950" spc="-25" dirty="0"/>
              <a:t>C++</a:t>
            </a:r>
            <a:endParaRPr sz="4950"/>
          </a:p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1950" b="0" spc="-10" dirty="0">
                <a:latin typeface="Calibri"/>
                <a:cs typeface="Calibri"/>
              </a:rPr>
              <a:t>C++98/11/14/17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ISO</a:t>
            </a:r>
            <a:r>
              <a:rPr spc="-100" dirty="0"/>
              <a:t> Standard</a:t>
            </a:r>
            <a:r>
              <a:rPr spc="-80" dirty="0"/>
              <a:t> </a:t>
            </a:r>
            <a:r>
              <a:rPr spc="-65" dirty="0"/>
              <a:t>Committee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532495" cy="28721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Responsible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adding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features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C++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Has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over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world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5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Some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representatives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their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companies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(Microsoft,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Google,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IBM, 	etc)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Published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first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standard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1998,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followed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by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minor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revision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2003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Major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change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2011, with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lots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10" dirty="0">
                <a:latin typeface="Calibri"/>
                <a:cs typeface="Calibri"/>
              </a:rPr>
              <a:t> features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2014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added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minor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change,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mostly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enhancements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85819" y="6386131"/>
            <a:ext cx="21780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100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180086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constexpr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09" y="2460344"/>
            <a:ext cx="8076565" cy="28892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Represents</a:t>
            </a:r>
            <a:r>
              <a:rPr sz="2950" spc="-7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an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expression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that</a:t>
            </a:r>
            <a:r>
              <a:rPr sz="2950" spc="-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constant</a:t>
            </a:r>
            <a:endParaRPr sz="2950">
              <a:latin typeface="Calibri"/>
              <a:cs typeface="Calibri"/>
            </a:endParaRPr>
          </a:p>
          <a:p>
            <a:pPr marL="201295" marR="96520" indent="-189230">
              <a:lnSpc>
                <a:spcPts val="3200"/>
              </a:lnSpc>
              <a:spcBef>
                <a:spcPts val="880"/>
              </a:spcBef>
              <a:buFont typeface="Arial MT"/>
              <a:buChar char="•"/>
              <a:tabLst>
                <a:tab pos="201295" algn="l"/>
              </a:tabLst>
            </a:pPr>
            <a:r>
              <a:rPr sz="2950" dirty="0">
                <a:latin typeface="Calibri"/>
                <a:cs typeface="Calibri"/>
              </a:rPr>
              <a:t>Such</a:t>
            </a:r>
            <a:r>
              <a:rPr sz="2950" spc="-6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expressions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are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possibly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evaluated</a:t>
            </a:r>
            <a:r>
              <a:rPr sz="2950" spc="-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at</a:t>
            </a:r>
            <a:r>
              <a:rPr sz="2950" spc="-5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compile </a:t>
            </a:r>
            <a:r>
              <a:rPr sz="2950" spc="-20" dirty="0">
                <a:latin typeface="Calibri"/>
                <a:cs typeface="Calibri"/>
              </a:rPr>
              <a:t>time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Can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be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applied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to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variable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declarations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or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functions</a:t>
            </a:r>
            <a:endParaRPr sz="2950">
              <a:latin typeface="Calibri"/>
              <a:cs typeface="Calibri"/>
            </a:endParaRPr>
          </a:p>
          <a:p>
            <a:pPr marL="201295" marR="946150" indent="-189230">
              <a:lnSpc>
                <a:spcPts val="3220"/>
              </a:lnSpc>
              <a:spcBef>
                <a:spcPts val="870"/>
              </a:spcBef>
              <a:buFont typeface="Arial MT"/>
              <a:buChar char="•"/>
              <a:tabLst>
                <a:tab pos="201295" algn="l"/>
              </a:tabLst>
            </a:pPr>
            <a:r>
              <a:rPr sz="2950" dirty="0">
                <a:latin typeface="Calibri"/>
                <a:cs typeface="Calibri"/>
              </a:rPr>
              <a:t>May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increase</a:t>
            </a:r>
            <a:r>
              <a:rPr sz="2950" spc="-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the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performance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the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code</a:t>
            </a:r>
            <a:r>
              <a:rPr sz="2950" spc="-50" dirty="0">
                <a:latin typeface="Calibri"/>
                <a:cs typeface="Calibri"/>
              </a:rPr>
              <a:t> </a:t>
            </a:r>
            <a:r>
              <a:rPr sz="2950" spc="-25" dirty="0">
                <a:latin typeface="Calibri"/>
                <a:cs typeface="Calibri"/>
              </a:rPr>
              <a:t>as </a:t>
            </a:r>
            <a:r>
              <a:rPr sz="2950" dirty="0">
                <a:latin typeface="Calibri"/>
                <a:cs typeface="Calibri"/>
              </a:rPr>
              <a:t>computation</a:t>
            </a:r>
            <a:r>
              <a:rPr sz="2950" spc="-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done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at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compile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spc="-20" dirty="0">
                <a:latin typeface="Calibri"/>
                <a:cs typeface="Calibri"/>
              </a:rPr>
              <a:t>time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101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const</a:t>
            </a:r>
            <a:r>
              <a:rPr spc="-140" dirty="0"/>
              <a:t> </a:t>
            </a:r>
            <a:r>
              <a:rPr spc="-30" dirty="0"/>
              <a:t>vs</a:t>
            </a:r>
            <a:r>
              <a:rPr spc="-150" dirty="0"/>
              <a:t> </a:t>
            </a:r>
            <a:r>
              <a:rPr spc="-80" dirty="0"/>
              <a:t>constexpr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463692"/>
            <a:ext cx="8518525" cy="344551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10" dirty="0">
                <a:latin typeface="Calibri"/>
                <a:cs typeface="Calibri"/>
              </a:rPr>
              <a:t>Initialization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i="1" dirty="0">
                <a:latin typeface="Calibri"/>
                <a:cs typeface="Calibri"/>
              </a:rPr>
              <a:t>const</a:t>
            </a:r>
            <a:r>
              <a:rPr sz="2650" i="1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variable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can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be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deferred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until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runtime</a:t>
            </a:r>
            <a:endParaRPr sz="2650">
              <a:latin typeface="Calibri"/>
              <a:cs typeface="Calibri"/>
            </a:endParaRPr>
          </a:p>
          <a:p>
            <a:pPr marL="201295" marR="196850" indent="-189230">
              <a:lnSpc>
                <a:spcPts val="2840"/>
              </a:lnSpc>
              <a:spcBef>
                <a:spcPts val="869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40" dirty="0">
                <a:latin typeface="Calibri"/>
                <a:cs typeface="Calibri"/>
              </a:rPr>
              <a:t>However,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i="1" spc="-20" dirty="0">
                <a:latin typeface="Calibri"/>
                <a:cs typeface="Calibri"/>
              </a:rPr>
              <a:t>constexpr</a:t>
            </a:r>
            <a:r>
              <a:rPr sz="2650" i="1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variable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must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initialized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at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compile </a:t>
            </a:r>
            <a:r>
              <a:rPr sz="2650" spc="-20" dirty="0">
                <a:latin typeface="Calibri"/>
                <a:cs typeface="Calibri"/>
              </a:rPr>
              <a:t>time</a:t>
            </a:r>
            <a:endParaRPr sz="2650">
              <a:latin typeface="Calibri"/>
              <a:cs typeface="Calibri"/>
            </a:endParaRPr>
          </a:p>
          <a:p>
            <a:pPr marL="201295" marR="833119" indent="-189230">
              <a:lnSpc>
                <a:spcPts val="2840"/>
              </a:lnSpc>
              <a:spcBef>
                <a:spcPts val="844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All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i="1" spc="-20" dirty="0">
                <a:latin typeface="Calibri"/>
                <a:cs typeface="Calibri"/>
              </a:rPr>
              <a:t>constexpr</a:t>
            </a:r>
            <a:r>
              <a:rPr sz="2650" i="1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variables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are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i="1" dirty="0">
                <a:latin typeface="Calibri"/>
                <a:cs typeface="Calibri"/>
              </a:rPr>
              <a:t>const</a:t>
            </a:r>
            <a:r>
              <a:rPr sz="2650" dirty="0">
                <a:latin typeface="Calibri"/>
                <a:cs typeface="Calibri"/>
              </a:rPr>
              <a:t>,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but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not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other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way </a:t>
            </a:r>
            <a:r>
              <a:rPr sz="2650" spc="-10" dirty="0">
                <a:latin typeface="Calibri"/>
                <a:cs typeface="Calibri"/>
              </a:rPr>
              <a:t>round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Use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i="1" dirty="0">
                <a:latin typeface="Calibri"/>
                <a:cs typeface="Calibri"/>
              </a:rPr>
              <a:t>const</a:t>
            </a:r>
            <a:r>
              <a:rPr sz="2650" i="1" spc="-7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keyword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indicate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value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cannot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be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modified</a:t>
            </a:r>
            <a:endParaRPr sz="2650">
              <a:latin typeface="Calibri"/>
              <a:cs typeface="Calibri"/>
            </a:endParaRPr>
          </a:p>
          <a:p>
            <a:pPr marL="201295" marR="98425" indent="-189230">
              <a:lnSpc>
                <a:spcPts val="2860"/>
              </a:lnSpc>
              <a:spcBef>
                <a:spcPts val="85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Use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i="1" spc="-20" dirty="0">
                <a:latin typeface="Calibri"/>
                <a:cs typeface="Calibri"/>
              </a:rPr>
              <a:t>constexpr</a:t>
            </a:r>
            <a:r>
              <a:rPr sz="2650" i="1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create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expressions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that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can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be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evaluated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at </a:t>
            </a:r>
            <a:r>
              <a:rPr sz="2650" dirty="0">
                <a:latin typeface="Calibri"/>
                <a:cs typeface="Calibri"/>
              </a:rPr>
              <a:t>compile</a:t>
            </a:r>
            <a:r>
              <a:rPr sz="2650" spc="-12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time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102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std::initializer_list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7306309" cy="343027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Lightweight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proxy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object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represents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array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objects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Constructed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automatically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braced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list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elements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spc="-20" dirty="0">
                <a:latin typeface="Calibri"/>
                <a:cs typeface="Calibri"/>
              </a:rPr>
              <a:t>auto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ranged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for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loop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spc="-10" dirty="0">
                <a:latin typeface="Calibri"/>
                <a:cs typeface="Calibri"/>
              </a:rPr>
              <a:t>constructor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spc="-10" dirty="0">
                <a:latin typeface="Calibri"/>
                <a:cs typeface="Calibri"/>
              </a:rPr>
              <a:t>function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Not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true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container, </a:t>
            </a:r>
            <a:r>
              <a:rPr sz="2300" dirty="0">
                <a:latin typeface="Calibri"/>
                <a:cs typeface="Calibri"/>
              </a:rPr>
              <a:t>but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similar </a:t>
            </a:r>
            <a:r>
              <a:rPr sz="2300" spc="-10" dirty="0">
                <a:latin typeface="Calibri"/>
                <a:cs typeface="Calibri"/>
              </a:rPr>
              <a:t>behaviour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Provides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access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elements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iterators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Defined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&lt;initializer_list&gt;</a:t>
            </a:r>
            <a:r>
              <a:rPr sz="2300" i="1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header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std::weak_ptr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17892" y="2433827"/>
            <a:ext cx="1109980" cy="361315"/>
          </a:xfrm>
          <a:prstGeom prst="rect">
            <a:avLst/>
          </a:prstGeom>
          <a:solidFill>
            <a:srgbClr val="ED7C31"/>
          </a:solidFill>
          <a:ln w="10667">
            <a:solidFill>
              <a:srgbClr val="AE5921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450" b="1" spc="-50" dirty="0">
                <a:latin typeface="Calibri"/>
                <a:cs typeface="Calibri"/>
              </a:rPr>
              <a:t>5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94782" y="2983230"/>
            <a:ext cx="309880" cy="306705"/>
            <a:chOff x="5494782" y="2983230"/>
            <a:chExt cx="309880" cy="306705"/>
          </a:xfrm>
        </p:grpSpPr>
        <p:sp>
          <p:nvSpPr>
            <p:cNvPr id="6" name="object 6"/>
            <p:cNvSpPr/>
            <p:nvPr/>
          </p:nvSpPr>
          <p:spPr>
            <a:xfrm>
              <a:off x="5500116" y="2988564"/>
              <a:ext cx="299085" cy="295910"/>
            </a:xfrm>
            <a:custGeom>
              <a:avLst/>
              <a:gdLst/>
              <a:ahLst/>
              <a:cxnLst/>
              <a:rect l="l" t="t" r="r" b="b"/>
              <a:pathLst>
                <a:path w="299085" h="295910">
                  <a:moveTo>
                    <a:pt x="298703" y="295655"/>
                  </a:moveTo>
                  <a:lnTo>
                    <a:pt x="0" y="295655"/>
                  </a:lnTo>
                  <a:lnTo>
                    <a:pt x="0" y="0"/>
                  </a:lnTo>
                  <a:lnTo>
                    <a:pt x="298703" y="0"/>
                  </a:lnTo>
                  <a:lnTo>
                    <a:pt x="298703" y="295655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00116" y="2988564"/>
              <a:ext cx="299085" cy="295910"/>
            </a:xfrm>
            <a:custGeom>
              <a:avLst/>
              <a:gdLst/>
              <a:ahLst/>
              <a:cxnLst/>
              <a:rect l="l" t="t" r="r" b="b"/>
              <a:pathLst>
                <a:path w="299085" h="295910">
                  <a:moveTo>
                    <a:pt x="0" y="0"/>
                  </a:moveTo>
                  <a:lnTo>
                    <a:pt x="298703" y="0"/>
                  </a:lnTo>
                  <a:lnTo>
                    <a:pt x="298703" y="295655"/>
                  </a:lnTo>
                  <a:lnTo>
                    <a:pt x="0" y="295655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468873" y="2123694"/>
            <a:ext cx="1463040" cy="864869"/>
            <a:chOff x="5468873" y="2123694"/>
            <a:chExt cx="1463040" cy="864869"/>
          </a:xfrm>
        </p:grpSpPr>
        <p:sp>
          <p:nvSpPr>
            <p:cNvPr id="9" name="object 9"/>
            <p:cNvSpPr/>
            <p:nvPr/>
          </p:nvSpPr>
          <p:spPr>
            <a:xfrm>
              <a:off x="5474207" y="2129028"/>
              <a:ext cx="1452880" cy="798830"/>
            </a:xfrm>
            <a:custGeom>
              <a:avLst/>
              <a:gdLst/>
              <a:ahLst/>
              <a:cxnLst/>
              <a:rect l="l" t="t" r="r" b="b"/>
              <a:pathLst>
                <a:path w="1452879" h="798830">
                  <a:moveTo>
                    <a:pt x="1053084" y="798575"/>
                  </a:moveTo>
                  <a:lnTo>
                    <a:pt x="1053084" y="598931"/>
                  </a:lnTo>
                  <a:lnTo>
                    <a:pt x="0" y="598931"/>
                  </a:lnTo>
                  <a:lnTo>
                    <a:pt x="0" y="199643"/>
                  </a:lnTo>
                  <a:lnTo>
                    <a:pt x="1053084" y="199643"/>
                  </a:lnTo>
                  <a:lnTo>
                    <a:pt x="1053084" y="0"/>
                  </a:lnTo>
                  <a:lnTo>
                    <a:pt x="1452372" y="399287"/>
                  </a:lnTo>
                  <a:lnTo>
                    <a:pt x="1053084" y="798575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74207" y="2129028"/>
              <a:ext cx="1452880" cy="798830"/>
            </a:xfrm>
            <a:custGeom>
              <a:avLst/>
              <a:gdLst/>
              <a:ahLst/>
              <a:cxnLst/>
              <a:rect l="l" t="t" r="r" b="b"/>
              <a:pathLst>
                <a:path w="1452879" h="798830">
                  <a:moveTo>
                    <a:pt x="0" y="199643"/>
                  </a:moveTo>
                  <a:lnTo>
                    <a:pt x="1053084" y="199643"/>
                  </a:lnTo>
                  <a:lnTo>
                    <a:pt x="1053084" y="0"/>
                  </a:lnTo>
                  <a:lnTo>
                    <a:pt x="1452372" y="399287"/>
                  </a:lnTo>
                  <a:lnTo>
                    <a:pt x="1053084" y="798575"/>
                  </a:lnTo>
                  <a:lnTo>
                    <a:pt x="1053084" y="598931"/>
                  </a:lnTo>
                  <a:lnTo>
                    <a:pt x="0" y="598931"/>
                  </a:lnTo>
                  <a:lnTo>
                    <a:pt x="0" y="199643"/>
                  </a:lnTo>
                  <a:close/>
                </a:path>
              </a:pathLst>
            </a:custGeom>
            <a:ln w="1066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91556" y="2732532"/>
              <a:ext cx="117475" cy="256540"/>
            </a:xfrm>
            <a:custGeom>
              <a:avLst/>
              <a:gdLst/>
              <a:ahLst/>
              <a:cxnLst/>
              <a:rect l="l" t="t" r="r" b="b"/>
              <a:pathLst>
                <a:path w="117475" h="256539">
                  <a:moveTo>
                    <a:pt x="70104" y="150876"/>
                  </a:moveTo>
                  <a:lnTo>
                    <a:pt x="47244" y="150876"/>
                  </a:lnTo>
                  <a:lnTo>
                    <a:pt x="47244" y="0"/>
                  </a:lnTo>
                  <a:lnTo>
                    <a:pt x="70104" y="0"/>
                  </a:lnTo>
                  <a:lnTo>
                    <a:pt x="70104" y="150876"/>
                  </a:lnTo>
                  <a:close/>
                </a:path>
                <a:path w="117475" h="256539">
                  <a:moveTo>
                    <a:pt x="57912" y="256031"/>
                  </a:moveTo>
                  <a:lnTo>
                    <a:pt x="0" y="138684"/>
                  </a:lnTo>
                  <a:lnTo>
                    <a:pt x="47244" y="138684"/>
                  </a:lnTo>
                  <a:lnTo>
                    <a:pt x="47244" y="150876"/>
                  </a:lnTo>
                  <a:lnTo>
                    <a:pt x="111172" y="150876"/>
                  </a:lnTo>
                  <a:lnTo>
                    <a:pt x="57912" y="256031"/>
                  </a:lnTo>
                  <a:close/>
                </a:path>
                <a:path w="117475" h="256539">
                  <a:moveTo>
                    <a:pt x="111172" y="150876"/>
                  </a:moveTo>
                  <a:lnTo>
                    <a:pt x="70104" y="150876"/>
                  </a:lnTo>
                  <a:lnTo>
                    <a:pt x="70104" y="138684"/>
                  </a:lnTo>
                  <a:lnTo>
                    <a:pt x="117348" y="138684"/>
                  </a:lnTo>
                  <a:lnTo>
                    <a:pt x="111172" y="150876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470114" y="2079788"/>
            <a:ext cx="133921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solidFill>
                  <a:srgbClr val="262626"/>
                </a:solidFill>
                <a:latin typeface="Calibri"/>
                <a:cs typeface="Calibri"/>
              </a:rPr>
              <a:t>Memory</a:t>
            </a:r>
            <a:r>
              <a:rPr sz="1450" spc="9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262626"/>
                </a:solidFill>
                <a:latin typeface="Calibri"/>
                <a:cs typeface="Calibri"/>
              </a:rPr>
              <a:t>Address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0297" y="2536912"/>
            <a:ext cx="86614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solidFill>
                  <a:srgbClr val="262626"/>
                </a:solidFill>
                <a:latin typeface="Calibri"/>
                <a:cs typeface="Calibri"/>
              </a:rPr>
              <a:t>shared_ptr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1093" y="3055121"/>
            <a:ext cx="104140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solidFill>
                  <a:srgbClr val="262626"/>
                </a:solidFill>
                <a:latin typeface="Calibri"/>
                <a:cs typeface="Calibri"/>
              </a:rPr>
              <a:t>Control</a:t>
            </a:r>
            <a:r>
              <a:rPr sz="1450" spc="4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262626"/>
                </a:solidFill>
                <a:latin typeface="Calibri"/>
                <a:cs typeface="Calibri"/>
              </a:rPr>
              <a:t>block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57405" y="3957372"/>
            <a:ext cx="75120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solidFill>
                  <a:srgbClr val="262626"/>
                </a:solidFill>
                <a:latin typeface="Calibri"/>
                <a:cs typeface="Calibri"/>
              </a:rPr>
              <a:t>weak_ptr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88101" y="3276600"/>
            <a:ext cx="524510" cy="1156335"/>
            <a:chOff x="5388101" y="3276600"/>
            <a:chExt cx="524510" cy="1156335"/>
          </a:xfrm>
        </p:grpSpPr>
        <p:sp>
          <p:nvSpPr>
            <p:cNvPr id="17" name="object 17"/>
            <p:cNvSpPr/>
            <p:nvPr/>
          </p:nvSpPr>
          <p:spPr>
            <a:xfrm>
              <a:off x="5393435" y="3768852"/>
              <a:ext cx="513715" cy="658495"/>
            </a:xfrm>
            <a:custGeom>
              <a:avLst/>
              <a:gdLst/>
              <a:ahLst/>
              <a:cxnLst/>
              <a:rect l="l" t="t" r="r" b="b"/>
              <a:pathLst>
                <a:path w="513714" h="658495">
                  <a:moveTo>
                    <a:pt x="513587" y="658367"/>
                  </a:moveTo>
                  <a:lnTo>
                    <a:pt x="0" y="658367"/>
                  </a:lnTo>
                  <a:lnTo>
                    <a:pt x="0" y="256032"/>
                  </a:lnTo>
                  <a:lnTo>
                    <a:pt x="256032" y="0"/>
                  </a:lnTo>
                  <a:lnTo>
                    <a:pt x="513587" y="256032"/>
                  </a:lnTo>
                  <a:lnTo>
                    <a:pt x="513587" y="658367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93435" y="3768852"/>
              <a:ext cx="513715" cy="658495"/>
            </a:xfrm>
            <a:custGeom>
              <a:avLst/>
              <a:gdLst/>
              <a:ahLst/>
              <a:cxnLst/>
              <a:rect l="l" t="t" r="r" b="b"/>
              <a:pathLst>
                <a:path w="513714" h="658495">
                  <a:moveTo>
                    <a:pt x="0" y="658367"/>
                  </a:moveTo>
                  <a:lnTo>
                    <a:pt x="0" y="256032"/>
                  </a:lnTo>
                  <a:lnTo>
                    <a:pt x="256032" y="0"/>
                  </a:lnTo>
                  <a:lnTo>
                    <a:pt x="513587" y="256032"/>
                  </a:lnTo>
                  <a:lnTo>
                    <a:pt x="513587" y="658367"/>
                  </a:lnTo>
                  <a:lnTo>
                    <a:pt x="0" y="658367"/>
                  </a:lnTo>
                  <a:close/>
                </a:path>
              </a:pathLst>
            </a:custGeom>
            <a:ln w="1066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91556" y="3276600"/>
              <a:ext cx="117475" cy="492759"/>
            </a:xfrm>
            <a:custGeom>
              <a:avLst/>
              <a:gdLst/>
              <a:ahLst/>
              <a:cxnLst/>
              <a:rect l="l" t="t" r="r" b="b"/>
              <a:pathLst>
                <a:path w="117475" h="492760">
                  <a:moveTo>
                    <a:pt x="47244" y="118871"/>
                  </a:moveTo>
                  <a:lnTo>
                    <a:pt x="0" y="118871"/>
                  </a:lnTo>
                  <a:lnTo>
                    <a:pt x="57912" y="0"/>
                  </a:lnTo>
                  <a:lnTo>
                    <a:pt x="111252" y="106680"/>
                  </a:lnTo>
                  <a:lnTo>
                    <a:pt x="47244" y="106680"/>
                  </a:lnTo>
                  <a:lnTo>
                    <a:pt x="47244" y="118871"/>
                  </a:lnTo>
                  <a:close/>
                </a:path>
                <a:path w="117475" h="492760">
                  <a:moveTo>
                    <a:pt x="70104" y="492252"/>
                  </a:moveTo>
                  <a:lnTo>
                    <a:pt x="47244" y="492252"/>
                  </a:lnTo>
                  <a:lnTo>
                    <a:pt x="47244" y="106680"/>
                  </a:lnTo>
                  <a:lnTo>
                    <a:pt x="70104" y="106680"/>
                  </a:lnTo>
                  <a:lnTo>
                    <a:pt x="70104" y="492252"/>
                  </a:lnTo>
                  <a:close/>
                </a:path>
                <a:path w="117475" h="492760">
                  <a:moveTo>
                    <a:pt x="117348" y="118871"/>
                  </a:moveTo>
                  <a:lnTo>
                    <a:pt x="70104" y="118871"/>
                  </a:lnTo>
                  <a:lnTo>
                    <a:pt x="70104" y="106680"/>
                  </a:lnTo>
                  <a:lnTo>
                    <a:pt x="111252" y="106680"/>
                  </a:lnTo>
                  <a:lnTo>
                    <a:pt x="117348" y="11887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40160" y="2788450"/>
            <a:ext cx="2748915" cy="694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13335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Calibri"/>
                <a:cs typeface="Calibri"/>
              </a:rPr>
              <a:t>std::shared_ptr&lt;int&gt;</a:t>
            </a:r>
            <a:r>
              <a:rPr sz="1450" spc="7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p{new</a:t>
            </a:r>
            <a:r>
              <a:rPr sz="1450" spc="10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int{5}}</a:t>
            </a:r>
            <a:r>
              <a:rPr sz="1450" spc="80" dirty="0">
                <a:latin typeface="Calibri"/>
                <a:cs typeface="Calibri"/>
              </a:rPr>
              <a:t> </a:t>
            </a:r>
            <a:r>
              <a:rPr sz="1450" spc="-50" dirty="0">
                <a:latin typeface="Calibri"/>
                <a:cs typeface="Calibri"/>
              </a:rPr>
              <a:t>; </a:t>
            </a:r>
            <a:r>
              <a:rPr sz="1450" dirty="0">
                <a:latin typeface="Calibri"/>
                <a:cs typeface="Calibri"/>
              </a:rPr>
              <a:t>std::weak_ptr&lt;int&gt;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wk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=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p</a:t>
            </a:r>
            <a:r>
              <a:rPr sz="1450" spc="70" dirty="0">
                <a:latin typeface="Calibri"/>
                <a:cs typeface="Calibri"/>
              </a:rPr>
              <a:t> </a:t>
            </a:r>
            <a:r>
              <a:rPr sz="1450" spc="-50" dirty="0">
                <a:latin typeface="Calibri"/>
                <a:cs typeface="Calibri"/>
              </a:rPr>
              <a:t>;</a:t>
            </a:r>
            <a:r>
              <a:rPr sz="1450" spc="50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p.reset()</a:t>
            </a:r>
            <a:r>
              <a:rPr sz="1450" spc="75" dirty="0">
                <a:latin typeface="Calibri"/>
                <a:cs typeface="Calibri"/>
              </a:rPr>
              <a:t> </a:t>
            </a:r>
            <a:r>
              <a:rPr sz="1450" spc="-50" dirty="0">
                <a:latin typeface="Calibri"/>
                <a:cs typeface="Calibri"/>
              </a:rPr>
              <a:t>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88032" y="2992651"/>
            <a:ext cx="12700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720" dirty="0">
                <a:latin typeface="Calibri"/>
                <a:cs typeface="Calibri"/>
              </a:rPr>
              <a:t>1</a:t>
            </a:r>
            <a:r>
              <a:rPr sz="1450" spc="-20" dirty="0">
                <a:latin typeface="Calibri"/>
                <a:cs typeface="Calibri"/>
              </a:rPr>
              <a:t>0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Circular</a:t>
            </a:r>
            <a:r>
              <a:rPr spc="-130" dirty="0"/>
              <a:t> </a:t>
            </a:r>
            <a:r>
              <a:rPr spc="-75" dirty="0"/>
              <a:t>Reference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307335" y="4281678"/>
            <a:ext cx="5016500" cy="539750"/>
            <a:chOff x="2307335" y="4281678"/>
            <a:chExt cx="5016500" cy="539750"/>
          </a:xfrm>
        </p:grpSpPr>
        <p:sp>
          <p:nvSpPr>
            <p:cNvPr id="5" name="object 5"/>
            <p:cNvSpPr/>
            <p:nvPr/>
          </p:nvSpPr>
          <p:spPr>
            <a:xfrm>
              <a:off x="7312151" y="4293108"/>
              <a:ext cx="0" cy="516890"/>
            </a:xfrm>
            <a:custGeom>
              <a:avLst/>
              <a:gdLst/>
              <a:ahLst/>
              <a:cxnLst/>
              <a:rect l="l" t="t" r="r" b="b"/>
              <a:pathLst>
                <a:path h="516889">
                  <a:moveTo>
                    <a:pt x="0" y="0"/>
                  </a:moveTo>
                  <a:lnTo>
                    <a:pt x="0" y="516635"/>
                  </a:lnTo>
                </a:path>
              </a:pathLst>
            </a:custGeom>
            <a:ln w="22859">
              <a:solidFill>
                <a:srgbClr val="5482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7335" y="4293108"/>
              <a:ext cx="117475" cy="379730"/>
            </a:xfrm>
            <a:custGeom>
              <a:avLst/>
              <a:gdLst/>
              <a:ahLst/>
              <a:cxnLst/>
              <a:rect l="l" t="t" r="r" b="b"/>
              <a:pathLst>
                <a:path w="117475" h="379729">
                  <a:moveTo>
                    <a:pt x="71628" y="274319"/>
                  </a:moveTo>
                  <a:lnTo>
                    <a:pt x="47244" y="274319"/>
                  </a:lnTo>
                  <a:lnTo>
                    <a:pt x="47244" y="0"/>
                  </a:lnTo>
                  <a:lnTo>
                    <a:pt x="71628" y="0"/>
                  </a:lnTo>
                  <a:lnTo>
                    <a:pt x="71628" y="274319"/>
                  </a:lnTo>
                  <a:close/>
                </a:path>
                <a:path w="117475" h="379729">
                  <a:moveTo>
                    <a:pt x="59436" y="379476"/>
                  </a:moveTo>
                  <a:lnTo>
                    <a:pt x="0" y="262128"/>
                  </a:lnTo>
                  <a:lnTo>
                    <a:pt x="47244" y="262128"/>
                  </a:lnTo>
                  <a:lnTo>
                    <a:pt x="47244" y="274319"/>
                  </a:lnTo>
                  <a:lnTo>
                    <a:pt x="111331" y="274319"/>
                  </a:lnTo>
                  <a:lnTo>
                    <a:pt x="59436" y="379476"/>
                  </a:lnTo>
                  <a:close/>
                </a:path>
                <a:path w="117475" h="379729">
                  <a:moveTo>
                    <a:pt x="111331" y="274319"/>
                  </a:moveTo>
                  <a:lnTo>
                    <a:pt x="71628" y="274319"/>
                  </a:lnTo>
                  <a:lnTo>
                    <a:pt x="71628" y="262128"/>
                  </a:lnTo>
                  <a:lnTo>
                    <a:pt x="117348" y="262128"/>
                  </a:lnTo>
                  <a:lnTo>
                    <a:pt x="111331" y="274319"/>
                  </a:lnTo>
                  <a:close/>
                </a:path>
              </a:pathLst>
            </a:custGeom>
            <a:solidFill>
              <a:srgbClr val="5482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6771" y="4299204"/>
              <a:ext cx="4945380" cy="0"/>
            </a:xfrm>
            <a:custGeom>
              <a:avLst/>
              <a:gdLst/>
              <a:ahLst/>
              <a:cxnLst/>
              <a:rect l="l" t="t" r="r" b="b"/>
              <a:pathLst>
                <a:path w="4945380">
                  <a:moveTo>
                    <a:pt x="4945379" y="0"/>
                  </a:moveTo>
                  <a:lnTo>
                    <a:pt x="0" y="0"/>
                  </a:lnTo>
                </a:path>
              </a:pathLst>
            </a:custGeom>
            <a:ln w="22859">
              <a:solidFill>
                <a:srgbClr val="5482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52955" y="2773680"/>
            <a:ext cx="958850" cy="370840"/>
          </a:xfrm>
          <a:prstGeom prst="rect">
            <a:avLst/>
          </a:prstGeom>
          <a:solidFill>
            <a:srgbClr val="70AC46"/>
          </a:solidFill>
          <a:ln w="10667">
            <a:solidFill>
              <a:srgbClr val="507E31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emp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47558" y="4680902"/>
            <a:ext cx="969644" cy="562610"/>
            <a:chOff x="1547558" y="4680902"/>
            <a:chExt cx="969644" cy="562610"/>
          </a:xfrm>
        </p:grpSpPr>
        <p:sp>
          <p:nvSpPr>
            <p:cNvPr id="10" name="object 10"/>
            <p:cNvSpPr/>
            <p:nvPr/>
          </p:nvSpPr>
          <p:spPr>
            <a:xfrm>
              <a:off x="1552955" y="4686300"/>
              <a:ext cx="958850" cy="551815"/>
            </a:xfrm>
            <a:custGeom>
              <a:avLst/>
              <a:gdLst/>
              <a:ahLst/>
              <a:cxnLst/>
              <a:rect l="l" t="t" r="r" b="b"/>
              <a:pathLst>
                <a:path w="958850" h="551814">
                  <a:moveTo>
                    <a:pt x="958596" y="551687"/>
                  </a:moveTo>
                  <a:lnTo>
                    <a:pt x="0" y="551687"/>
                  </a:lnTo>
                  <a:lnTo>
                    <a:pt x="0" y="0"/>
                  </a:lnTo>
                  <a:lnTo>
                    <a:pt x="958596" y="0"/>
                  </a:lnTo>
                  <a:lnTo>
                    <a:pt x="958596" y="551687"/>
                  </a:lnTo>
                  <a:close/>
                </a:path>
              </a:pathLst>
            </a:custGeom>
            <a:solidFill>
              <a:srgbClr val="A8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2955" y="4686300"/>
              <a:ext cx="958850" cy="551815"/>
            </a:xfrm>
            <a:custGeom>
              <a:avLst/>
              <a:gdLst/>
              <a:ahLst/>
              <a:cxnLst/>
              <a:rect l="l" t="t" r="r" b="b"/>
              <a:pathLst>
                <a:path w="958850" h="551814">
                  <a:moveTo>
                    <a:pt x="0" y="0"/>
                  </a:moveTo>
                  <a:lnTo>
                    <a:pt x="958596" y="0"/>
                  </a:lnTo>
                  <a:lnTo>
                    <a:pt x="958596" y="551687"/>
                  </a:lnTo>
                  <a:lnTo>
                    <a:pt x="0" y="55168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39309" y="4699479"/>
            <a:ext cx="78168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solidFill>
                  <a:srgbClr val="3F3F3F"/>
                </a:solidFill>
                <a:latin typeface="Calibri"/>
                <a:cs typeface="Calibri"/>
              </a:rPr>
              <a:t>Employee*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72055" y="3144011"/>
            <a:ext cx="6129655" cy="2422525"/>
            <a:chOff x="1972055" y="3144011"/>
            <a:chExt cx="6129655" cy="2422525"/>
          </a:xfrm>
        </p:grpSpPr>
        <p:sp>
          <p:nvSpPr>
            <p:cNvPr id="14" name="object 14"/>
            <p:cNvSpPr/>
            <p:nvPr/>
          </p:nvSpPr>
          <p:spPr>
            <a:xfrm>
              <a:off x="1972055" y="3144011"/>
              <a:ext cx="119380" cy="1529080"/>
            </a:xfrm>
            <a:custGeom>
              <a:avLst/>
              <a:gdLst/>
              <a:ahLst/>
              <a:cxnLst/>
              <a:rect l="l" t="t" r="r" b="b"/>
              <a:pathLst>
                <a:path w="119380" h="1529079">
                  <a:moveTo>
                    <a:pt x="71628" y="1423416"/>
                  </a:moveTo>
                  <a:lnTo>
                    <a:pt x="47244" y="1423416"/>
                  </a:lnTo>
                  <a:lnTo>
                    <a:pt x="47244" y="0"/>
                  </a:lnTo>
                  <a:lnTo>
                    <a:pt x="71628" y="0"/>
                  </a:lnTo>
                  <a:lnTo>
                    <a:pt x="71628" y="1423416"/>
                  </a:lnTo>
                  <a:close/>
                </a:path>
                <a:path w="119380" h="1529079">
                  <a:moveTo>
                    <a:pt x="59436" y="1528572"/>
                  </a:moveTo>
                  <a:lnTo>
                    <a:pt x="0" y="1411224"/>
                  </a:lnTo>
                  <a:lnTo>
                    <a:pt x="47244" y="1411224"/>
                  </a:lnTo>
                  <a:lnTo>
                    <a:pt x="47244" y="1423416"/>
                  </a:lnTo>
                  <a:lnTo>
                    <a:pt x="112696" y="1423416"/>
                  </a:lnTo>
                  <a:lnTo>
                    <a:pt x="59436" y="1528572"/>
                  </a:lnTo>
                  <a:close/>
                </a:path>
                <a:path w="119380" h="1529079">
                  <a:moveTo>
                    <a:pt x="112696" y="1423416"/>
                  </a:moveTo>
                  <a:lnTo>
                    <a:pt x="71628" y="1423416"/>
                  </a:lnTo>
                  <a:lnTo>
                    <a:pt x="71628" y="1411224"/>
                  </a:lnTo>
                  <a:lnTo>
                    <a:pt x="118872" y="1411224"/>
                  </a:lnTo>
                  <a:lnTo>
                    <a:pt x="112696" y="1423416"/>
                  </a:lnTo>
                  <a:close/>
                </a:path>
              </a:pathLst>
            </a:custGeom>
            <a:solidFill>
              <a:srgbClr val="5482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93491" y="5114544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h="440689">
                  <a:moveTo>
                    <a:pt x="0" y="0"/>
                  </a:moveTo>
                  <a:lnTo>
                    <a:pt x="0" y="440435"/>
                  </a:lnTo>
                </a:path>
              </a:pathLst>
            </a:custGeom>
            <a:ln w="22859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84235" y="5237988"/>
              <a:ext cx="117475" cy="307975"/>
            </a:xfrm>
            <a:custGeom>
              <a:avLst/>
              <a:gdLst/>
              <a:ahLst/>
              <a:cxnLst/>
              <a:rect l="l" t="t" r="r" b="b"/>
              <a:pathLst>
                <a:path w="117475" h="307975">
                  <a:moveTo>
                    <a:pt x="47244" y="117348"/>
                  </a:moveTo>
                  <a:lnTo>
                    <a:pt x="0" y="117348"/>
                  </a:lnTo>
                  <a:lnTo>
                    <a:pt x="59436" y="0"/>
                  </a:lnTo>
                  <a:lnTo>
                    <a:pt x="112083" y="106679"/>
                  </a:lnTo>
                  <a:lnTo>
                    <a:pt x="47244" y="106679"/>
                  </a:lnTo>
                  <a:lnTo>
                    <a:pt x="47244" y="117348"/>
                  </a:lnTo>
                  <a:close/>
                </a:path>
                <a:path w="117475" h="307975">
                  <a:moveTo>
                    <a:pt x="70104" y="307848"/>
                  </a:moveTo>
                  <a:lnTo>
                    <a:pt x="47244" y="307848"/>
                  </a:lnTo>
                  <a:lnTo>
                    <a:pt x="47244" y="106679"/>
                  </a:lnTo>
                  <a:lnTo>
                    <a:pt x="70104" y="106679"/>
                  </a:lnTo>
                  <a:lnTo>
                    <a:pt x="70104" y="307848"/>
                  </a:lnTo>
                  <a:close/>
                </a:path>
                <a:path w="117475" h="307975">
                  <a:moveTo>
                    <a:pt x="117348" y="117348"/>
                  </a:moveTo>
                  <a:lnTo>
                    <a:pt x="70104" y="117348"/>
                  </a:lnTo>
                  <a:lnTo>
                    <a:pt x="70104" y="106679"/>
                  </a:lnTo>
                  <a:lnTo>
                    <a:pt x="112083" y="106679"/>
                  </a:lnTo>
                  <a:lnTo>
                    <a:pt x="117348" y="117348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93491" y="5554980"/>
              <a:ext cx="5250180" cy="0"/>
            </a:xfrm>
            <a:custGeom>
              <a:avLst/>
              <a:gdLst/>
              <a:ahLst/>
              <a:cxnLst/>
              <a:rect l="l" t="t" r="r" b="b"/>
              <a:pathLst>
                <a:path w="5250180">
                  <a:moveTo>
                    <a:pt x="5250179" y="0"/>
                  </a:moveTo>
                  <a:lnTo>
                    <a:pt x="0" y="0"/>
                  </a:lnTo>
                </a:path>
              </a:pathLst>
            </a:custGeom>
            <a:ln w="22859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63611" y="2773680"/>
            <a:ext cx="958850" cy="367665"/>
          </a:xfrm>
          <a:prstGeom prst="rect">
            <a:avLst/>
          </a:prstGeom>
          <a:solidFill>
            <a:srgbClr val="ED7C31"/>
          </a:solidFill>
          <a:ln w="10667">
            <a:solidFill>
              <a:srgbClr val="AE5921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450" spc="-25" dirty="0">
                <a:solidFill>
                  <a:srgbClr val="FFFFFF"/>
                </a:solidFill>
                <a:latin typeface="Calibri"/>
                <a:cs typeface="Calibri"/>
              </a:rPr>
              <a:t>prj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558214" y="4680902"/>
            <a:ext cx="969644" cy="562610"/>
            <a:chOff x="7558214" y="4680902"/>
            <a:chExt cx="969644" cy="562610"/>
          </a:xfrm>
        </p:grpSpPr>
        <p:sp>
          <p:nvSpPr>
            <p:cNvPr id="20" name="object 20"/>
            <p:cNvSpPr/>
            <p:nvPr/>
          </p:nvSpPr>
          <p:spPr>
            <a:xfrm>
              <a:off x="7563612" y="4686300"/>
              <a:ext cx="958850" cy="551815"/>
            </a:xfrm>
            <a:custGeom>
              <a:avLst/>
              <a:gdLst/>
              <a:ahLst/>
              <a:cxnLst/>
              <a:rect l="l" t="t" r="r" b="b"/>
              <a:pathLst>
                <a:path w="958850" h="551814">
                  <a:moveTo>
                    <a:pt x="958595" y="551687"/>
                  </a:moveTo>
                  <a:lnTo>
                    <a:pt x="0" y="551687"/>
                  </a:lnTo>
                  <a:lnTo>
                    <a:pt x="0" y="0"/>
                  </a:lnTo>
                  <a:lnTo>
                    <a:pt x="958595" y="0"/>
                  </a:lnTo>
                  <a:lnTo>
                    <a:pt x="958595" y="551687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63612" y="4686300"/>
              <a:ext cx="958850" cy="551815"/>
            </a:xfrm>
            <a:custGeom>
              <a:avLst/>
              <a:gdLst/>
              <a:ahLst/>
              <a:cxnLst/>
              <a:rect l="l" t="t" r="r" b="b"/>
              <a:pathLst>
                <a:path w="958850" h="551814">
                  <a:moveTo>
                    <a:pt x="0" y="0"/>
                  </a:moveTo>
                  <a:lnTo>
                    <a:pt x="958595" y="0"/>
                  </a:lnTo>
                  <a:lnTo>
                    <a:pt x="958595" y="551687"/>
                  </a:lnTo>
                  <a:lnTo>
                    <a:pt x="0" y="55168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AE59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747513" y="4699479"/>
            <a:ext cx="5905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solidFill>
                  <a:srgbClr val="3F3F3F"/>
                </a:solidFill>
                <a:latin typeface="Calibri"/>
                <a:cs typeface="Calibri"/>
              </a:rPr>
              <a:t>Project*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34526" y="3140964"/>
            <a:ext cx="5667375" cy="1979295"/>
            <a:chOff x="2434526" y="3140964"/>
            <a:chExt cx="5667375" cy="1979295"/>
          </a:xfrm>
        </p:grpSpPr>
        <p:sp>
          <p:nvSpPr>
            <p:cNvPr id="24" name="object 24"/>
            <p:cNvSpPr/>
            <p:nvPr/>
          </p:nvSpPr>
          <p:spPr>
            <a:xfrm>
              <a:off x="2439924" y="3140976"/>
              <a:ext cx="5661660" cy="1973580"/>
            </a:xfrm>
            <a:custGeom>
              <a:avLst/>
              <a:gdLst/>
              <a:ahLst/>
              <a:cxnLst/>
              <a:rect l="l" t="t" r="r" b="b"/>
              <a:pathLst>
                <a:path w="5661659" h="1973579">
                  <a:moveTo>
                    <a:pt x="707123" y="1668767"/>
                  </a:moveTo>
                  <a:lnTo>
                    <a:pt x="0" y="1668767"/>
                  </a:lnTo>
                  <a:lnTo>
                    <a:pt x="0" y="1973580"/>
                  </a:lnTo>
                  <a:lnTo>
                    <a:pt x="707123" y="1973580"/>
                  </a:lnTo>
                  <a:lnTo>
                    <a:pt x="707123" y="1668767"/>
                  </a:lnTo>
                  <a:close/>
                </a:path>
                <a:path w="5661659" h="1973579">
                  <a:moveTo>
                    <a:pt x="5661647" y="1414272"/>
                  </a:moveTo>
                  <a:lnTo>
                    <a:pt x="5614403" y="1414272"/>
                  </a:lnTo>
                  <a:lnTo>
                    <a:pt x="5614403" y="0"/>
                  </a:lnTo>
                  <a:lnTo>
                    <a:pt x="5591543" y="0"/>
                  </a:lnTo>
                  <a:lnTo>
                    <a:pt x="5591543" y="1414272"/>
                  </a:lnTo>
                  <a:lnTo>
                    <a:pt x="5544299" y="1414272"/>
                  </a:lnTo>
                  <a:lnTo>
                    <a:pt x="5603735" y="1531620"/>
                  </a:lnTo>
                  <a:lnTo>
                    <a:pt x="5655640" y="1426464"/>
                  </a:lnTo>
                  <a:lnTo>
                    <a:pt x="5661647" y="1414272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39924" y="4809743"/>
              <a:ext cx="707390" cy="304800"/>
            </a:xfrm>
            <a:custGeom>
              <a:avLst/>
              <a:gdLst/>
              <a:ahLst/>
              <a:cxnLst/>
              <a:rect l="l" t="t" r="r" b="b"/>
              <a:pathLst>
                <a:path w="707389" h="304800">
                  <a:moveTo>
                    <a:pt x="0" y="0"/>
                  </a:moveTo>
                  <a:lnTo>
                    <a:pt x="707135" y="0"/>
                  </a:lnTo>
                  <a:lnTo>
                    <a:pt x="707135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AE59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578110" y="4822917"/>
            <a:ext cx="4298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m_prj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953186" y="4804346"/>
            <a:ext cx="718185" cy="315595"/>
            <a:chOff x="6953186" y="4804346"/>
            <a:chExt cx="718185" cy="315595"/>
          </a:xfrm>
        </p:grpSpPr>
        <p:sp>
          <p:nvSpPr>
            <p:cNvPr id="28" name="object 28"/>
            <p:cNvSpPr/>
            <p:nvPr/>
          </p:nvSpPr>
          <p:spPr>
            <a:xfrm>
              <a:off x="6958583" y="4809743"/>
              <a:ext cx="707390" cy="304800"/>
            </a:xfrm>
            <a:custGeom>
              <a:avLst/>
              <a:gdLst/>
              <a:ahLst/>
              <a:cxnLst/>
              <a:rect l="l" t="t" r="r" b="b"/>
              <a:pathLst>
                <a:path w="707390" h="304800">
                  <a:moveTo>
                    <a:pt x="707135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707135" y="0"/>
                  </a:lnTo>
                  <a:lnTo>
                    <a:pt x="707135" y="304800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58583" y="4809743"/>
              <a:ext cx="707390" cy="304800"/>
            </a:xfrm>
            <a:custGeom>
              <a:avLst/>
              <a:gdLst/>
              <a:ahLst/>
              <a:cxnLst/>
              <a:rect l="l" t="t" r="r" b="b"/>
              <a:pathLst>
                <a:path w="707390" h="304800">
                  <a:moveTo>
                    <a:pt x="0" y="0"/>
                  </a:moveTo>
                  <a:lnTo>
                    <a:pt x="707135" y="0"/>
                  </a:lnTo>
                  <a:lnTo>
                    <a:pt x="707135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035780" y="4822917"/>
            <a:ext cx="5499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m_emp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54251" y="4439411"/>
            <a:ext cx="7526655" cy="254635"/>
            <a:chOff x="1254251" y="4439411"/>
            <a:chExt cx="7526655" cy="254635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871" y="4447031"/>
              <a:ext cx="239268" cy="23926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261871" y="4447031"/>
              <a:ext cx="239395" cy="239395"/>
            </a:xfrm>
            <a:custGeom>
              <a:avLst/>
              <a:gdLst/>
              <a:ahLst/>
              <a:cxnLst/>
              <a:rect l="l" t="t" r="r" b="b"/>
              <a:pathLst>
                <a:path w="239394" h="239395">
                  <a:moveTo>
                    <a:pt x="0" y="120396"/>
                  </a:moveTo>
                  <a:lnTo>
                    <a:pt x="9358" y="73294"/>
                  </a:lnTo>
                  <a:lnTo>
                    <a:pt x="34861" y="35052"/>
                  </a:lnTo>
                  <a:lnTo>
                    <a:pt x="72651" y="9382"/>
                  </a:lnTo>
                  <a:lnTo>
                    <a:pt x="118872" y="0"/>
                  </a:lnTo>
                  <a:lnTo>
                    <a:pt x="165973" y="9382"/>
                  </a:lnTo>
                  <a:lnTo>
                    <a:pt x="204216" y="35052"/>
                  </a:lnTo>
                  <a:lnTo>
                    <a:pt x="229885" y="73294"/>
                  </a:lnTo>
                  <a:lnTo>
                    <a:pt x="239268" y="120396"/>
                  </a:lnTo>
                  <a:lnTo>
                    <a:pt x="229885" y="166616"/>
                  </a:lnTo>
                  <a:lnTo>
                    <a:pt x="204216" y="204406"/>
                  </a:lnTo>
                  <a:lnTo>
                    <a:pt x="165973" y="229909"/>
                  </a:lnTo>
                  <a:lnTo>
                    <a:pt x="118872" y="239268"/>
                  </a:lnTo>
                  <a:lnTo>
                    <a:pt x="72651" y="229909"/>
                  </a:lnTo>
                  <a:lnTo>
                    <a:pt x="34861" y="204406"/>
                  </a:lnTo>
                  <a:lnTo>
                    <a:pt x="9358" y="166616"/>
                  </a:lnTo>
                  <a:lnTo>
                    <a:pt x="0" y="120396"/>
                  </a:lnTo>
                </a:path>
              </a:pathLst>
            </a:custGeom>
            <a:ln w="15240">
              <a:solidFill>
                <a:srgbClr val="5482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35923" y="4447031"/>
              <a:ext cx="239395" cy="239395"/>
            </a:xfrm>
            <a:custGeom>
              <a:avLst/>
              <a:gdLst/>
              <a:ahLst/>
              <a:cxnLst/>
              <a:rect l="l" t="t" r="r" b="b"/>
              <a:pathLst>
                <a:path w="239395" h="239395">
                  <a:moveTo>
                    <a:pt x="120396" y="239268"/>
                  </a:moveTo>
                  <a:lnTo>
                    <a:pt x="73937" y="229909"/>
                  </a:lnTo>
                  <a:lnTo>
                    <a:pt x="35623" y="204406"/>
                  </a:lnTo>
                  <a:lnTo>
                    <a:pt x="9596" y="166616"/>
                  </a:lnTo>
                  <a:lnTo>
                    <a:pt x="0" y="120396"/>
                  </a:lnTo>
                  <a:lnTo>
                    <a:pt x="9596" y="73294"/>
                  </a:lnTo>
                  <a:lnTo>
                    <a:pt x="35623" y="35052"/>
                  </a:lnTo>
                  <a:lnTo>
                    <a:pt x="73937" y="9382"/>
                  </a:lnTo>
                  <a:lnTo>
                    <a:pt x="120396" y="0"/>
                  </a:lnTo>
                  <a:lnTo>
                    <a:pt x="166616" y="9382"/>
                  </a:lnTo>
                  <a:lnTo>
                    <a:pt x="204406" y="35052"/>
                  </a:lnTo>
                  <a:lnTo>
                    <a:pt x="229909" y="73294"/>
                  </a:lnTo>
                  <a:lnTo>
                    <a:pt x="239268" y="120396"/>
                  </a:lnTo>
                  <a:lnTo>
                    <a:pt x="229909" y="166616"/>
                  </a:lnTo>
                  <a:lnTo>
                    <a:pt x="204406" y="204406"/>
                  </a:lnTo>
                  <a:lnTo>
                    <a:pt x="166616" y="229909"/>
                  </a:lnTo>
                  <a:lnTo>
                    <a:pt x="120396" y="239268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35923" y="4447031"/>
              <a:ext cx="239395" cy="239395"/>
            </a:xfrm>
            <a:custGeom>
              <a:avLst/>
              <a:gdLst/>
              <a:ahLst/>
              <a:cxnLst/>
              <a:rect l="l" t="t" r="r" b="b"/>
              <a:pathLst>
                <a:path w="239395" h="239395">
                  <a:moveTo>
                    <a:pt x="0" y="120396"/>
                  </a:moveTo>
                  <a:lnTo>
                    <a:pt x="9596" y="73294"/>
                  </a:lnTo>
                  <a:lnTo>
                    <a:pt x="35623" y="35052"/>
                  </a:lnTo>
                  <a:lnTo>
                    <a:pt x="73937" y="9382"/>
                  </a:lnTo>
                  <a:lnTo>
                    <a:pt x="120396" y="0"/>
                  </a:lnTo>
                  <a:lnTo>
                    <a:pt x="166616" y="9382"/>
                  </a:lnTo>
                  <a:lnTo>
                    <a:pt x="204406" y="35052"/>
                  </a:lnTo>
                  <a:lnTo>
                    <a:pt x="229909" y="73294"/>
                  </a:lnTo>
                  <a:lnTo>
                    <a:pt x="239268" y="120396"/>
                  </a:lnTo>
                  <a:lnTo>
                    <a:pt x="229909" y="166616"/>
                  </a:lnTo>
                  <a:lnTo>
                    <a:pt x="204406" y="204406"/>
                  </a:lnTo>
                  <a:lnTo>
                    <a:pt x="166616" y="229909"/>
                  </a:lnTo>
                  <a:lnTo>
                    <a:pt x="120396" y="239268"/>
                  </a:lnTo>
                  <a:lnTo>
                    <a:pt x="73937" y="229909"/>
                  </a:lnTo>
                  <a:lnTo>
                    <a:pt x="35623" y="204406"/>
                  </a:lnTo>
                  <a:lnTo>
                    <a:pt x="9596" y="166616"/>
                  </a:lnTo>
                  <a:lnTo>
                    <a:pt x="0" y="120396"/>
                  </a:lnTo>
                </a:path>
              </a:pathLst>
            </a:custGeom>
            <a:ln w="10668">
              <a:solidFill>
                <a:srgbClr val="AE59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35923" y="4447031"/>
              <a:ext cx="239395" cy="239395"/>
            </a:xfrm>
            <a:custGeom>
              <a:avLst/>
              <a:gdLst/>
              <a:ahLst/>
              <a:cxnLst/>
              <a:rect l="l" t="t" r="r" b="b"/>
              <a:pathLst>
                <a:path w="239395" h="239395">
                  <a:moveTo>
                    <a:pt x="120396" y="239268"/>
                  </a:moveTo>
                  <a:lnTo>
                    <a:pt x="73937" y="229909"/>
                  </a:lnTo>
                  <a:lnTo>
                    <a:pt x="35623" y="204406"/>
                  </a:lnTo>
                  <a:lnTo>
                    <a:pt x="9596" y="166616"/>
                  </a:lnTo>
                  <a:lnTo>
                    <a:pt x="0" y="120396"/>
                  </a:lnTo>
                  <a:lnTo>
                    <a:pt x="9596" y="73294"/>
                  </a:lnTo>
                  <a:lnTo>
                    <a:pt x="35623" y="35052"/>
                  </a:lnTo>
                  <a:lnTo>
                    <a:pt x="73937" y="9382"/>
                  </a:lnTo>
                  <a:lnTo>
                    <a:pt x="120396" y="0"/>
                  </a:lnTo>
                  <a:lnTo>
                    <a:pt x="166616" y="9382"/>
                  </a:lnTo>
                  <a:lnTo>
                    <a:pt x="204406" y="35052"/>
                  </a:lnTo>
                  <a:lnTo>
                    <a:pt x="229909" y="73294"/>
                  </a:lnTo>
                  <a:lnTo>
                    <a:pt x="239268" y="120396"/>
                  </a:lnTo>
                  <a:lnTo>
                    <a:pt x="229909" y="166616"/>
                  </a:lnTo>
                  <a:lnTo>
                    <a:pt x="204406" y="204406"/>
                  </a:lnTo>
                  <a:lnTo>
                    <a:pt x="166616" y="229909"/>
                  </a:lnTo>
                  <a:lnTo>
                    <a:pt x="120396" y="239268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35923" y="4447031"/>
              <a:ext cx="239395" cy="239395"/>
            </a:xfrm>
            <a:custGeom>
              <a:avLst/>
              <a:gdLst/>
              <a:ahLst/>
              <a:cxnLst/>
              <a:rect l="l" t="t" r="r" b="b"/>
              <a:pathLst>
                <a:path w="239395" h="239395">
                  <a:moveTo>
                    <a:pt x="0" y="120396"/>
                  </a:moveTo>
                  <a:lnTo>
                    <a:pt x="9596" y="73294"/>
                  </a:lnTo>
                  <a:lnTo>
                    <a:pt x="35623" y="35052"/>
                  </a:lnTo>
                  <a:lnTo>
                    <a:pt x="73937" y="9382"/>
                  </a:lnTo>
                  <a:lnTo>
                    <a:pt x="120396" y="0"/>
                  </a:lnTo>
                  <a:lnTo>
                    <a:pt x="166616" y="9382"/>
                  </a:lnTo>
                  <a:lnTo>
                    <a:pt x="204406" y="35052"/>
                  </a:lnTo>
                  <a:lnTo>
                    <a:pt x="229909" y="73294"/>
                  </a:lnTo>
                  <a:lnTo>
                    <a:pt x="239268" y="120396"/>
                  </a:lnTo>
                  <a:lnTo>
                    <a:pt x="229909" y="166616"/>
                  </a:lnTo>
                  <a:lnTo>
                    <a:pt x="204406" y="204406"/>
                  </a:lnTo>
                  <a:lnTo>
                    <a:pt x="166616" y="229909"/>
                  </a:lnTo>
                  <a:lnTo>
                    <a:pt x="120396" y="239268"/>
                  </a:lnTo>
                  <a:lnTo>
                    <a:pt x="73937" y="229909"/>
                  </a:lnTo>
                  <a:lnTo>
                    <a:pt x="35623" y="204406"/>
                  </a:lnTo>
                  <a:lnTo>
                    <a:pt x="9596" y="166616"/>
                  </a:lnTo>
                  <a:lnTo>
                    <a:pt x="0" y="120396"/>
                  </a:lnTo>
                </a:path>
              </a:pathLst>
            </a:custGeom>
            <a:ln w="10668">
              <a:solidFill>
                <a:srgbClr val="AE59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594872" y="4428245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79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450" spc="-4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260347" y="4439411"/>
            <a:ext cx="254635" cy="254635"/>
            <a:chOff x="1260347" y="4439411"/>
            <a:chExt cx="254635" cy="254635"/>
          </a:xfrm>
        </p:grpSpPr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7967" y="4447031"/>
              <a:ext cx="239268" cy="23926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267967" y="4447031"/>
              <a:ext cx="239395" cy="239395"/>
            </a:xfrm>
            <a:custGeom>
              <a:avLst/>
              <a:gdLst/>
              <a:ahLst/>
              <a:cxnLst/>
              <a:rect l="l" t="t" r="r" b="b"/>
              <a:pathLst>
                <a:path w="239394" h="239395">
                  <a:moveTo>
                    <a:pt x="0" y="120396"/>
                  </a:moveTo>
                  <a:lnTo>
                    <a:pt x="9382" y="73294"/>
                  </a:lnTo>
                  <a:lnTo>
                    <a:pt x="35052" y="35052"/>
                  </a:lnTo>
                  <a:lnTo>
                    <a:pt x="73294" y="9382"/>
                  </a:lnTo>
                  <a:lnTo>
                    <a:pt x="120396" y="0"/>
                  </a:lnTo>
                  <a:lnTo>
                    <a:pt x="166616" y="9382"/>
                  </a:lnTo>
                  <a:lnTo>
                    <a:pt x="204406" y="35052"/>
                  </a:lnTo>
                  <a:lnTo>
                    <a:pt x="229909" y="73294"/>
                  </a:lnTo>
                  <a:lnTo>
                    <a:pt x="239268" y="120396"/>
                  </a:lnTo>
                  <a:lnTo>
                    <a:pt x="229909" y="166616"/>
                  </a:lnTo>
                  <a:lnTo>
                    <a:pt x="204406" y="204406"/>
                  </a:lnTo>
                  <a:lnTo>
                    <a:pt x="166616" y="229909"/>
                  </a:lnTo>
                  <a:lnTo>
                    <a:pt x="120396" y="239268"/>
                  </a:lnTo>
                  <a:lnTo>
                    <a:pt x="73294" y="229909"/>
                  </a:lnTo>
                  <a:lnTo>
                    <a:pt x="35052" y="204406"/>
                  </a:lnTo>
                  <a:lnTo>
                    <a:pt x="9382" y="166616"/>
                  </a:lnTo>
                  <a:lnTo>
                    <a:pt x="0" y="120396"/>
                  </a:lnTo>
                </a:path>
              </a:pathLst>
            </a:custGeom>
            <a:ln w="15240">
              <a:solidFill>
                <a:srgbClr val="5482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320838" y="4428245"/>
            <a:ext cx="12763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72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450" spc="-2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Circular</a:t>
            </a:r>
            <a:r>
              <a:rPr spc="-130" dirty="0"/>
              <a:t> </a:t>
            </a:r>
            <a:r>
              <a:rPr spc="-75" dirty="0"/>
              <a:t>Reference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307335" y="4281678"/>
            <a:ext cx="5016500" cy="539750"/>
            <a:chOff x="2307335" y="4281678"/>
            <a:chExt cx="5016500" cy="539750"/>
          </a:xfrm>
        </p:grpSpPr>
        <p:sp>
          <p:nvSpPr>
            <p:cNvPr id="5" name="object 5"/>
            <p:cNvSpPr/>
            <p:nvPr/>
          </p:nvSpPr>
          <p:spPr>
            <a:xfrm>
              <a:off x="7312151" y="4293108"/>
              <a:ext cx="0" cy="516890"/>
            </a:xfrm>
            <a:custGeom>
              <a:avLst/>
              <a:gdLst/>
              <a:ahLst/>
              <a:cxnLst/>
              <a:rect l="l" t="t" r="r" b="b"/>
              <a:pathLst>
                <a:path h="516889">
                  <a:moveTo>
                    <a:pt x="0" y="0"/>
                  </a:moveTo>
                  <a:lnTo>
                    <a:pt x="0" y="516635"/>
                  </a:lnTo>
                </a:path>
              </a:pathLst>
            </a:custGeom>
            <a:ln w="22859">
              <a:solidFill>
                <a:srgbClr val="5482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7335" y="4293108"/>
              <a:ext cx="117475" cy="379730"/>
            </a:xfrm>
            <a:custGeom>
              <a:avLst/>
              <a:gdLst/>
              <a:ahLst/>
              <a:cxnLst/>
              <a:rect l="l" t="t" r="r" b="b"/>
              <a:pathLst>
                <a:path w="117475" h="379729">
                  <a:moveTo>
                    <a:pt x="71628" y="274319"/>
                  </a:moveTo>
                  <a:lnTo>
                    <a:pt x="47244" y="274319"/>
                  </a:lnTo>
                  <a:lnTo>
                    <a:pt x="47244" y="0"/>
                  </a:lnTo>
                  <a:lnTo>
                    <a:pt x="71628" y="0"/>
                  </a:lnTo>
                  <a:lnTo>
                    <a:pt x="71628" y="274319"/>
                  </a:lnTo>
                  <a:close/>
                </a:path>
                <a:path w="117475" h="379729">
                  <a:moveTo>
                    <a:pt x="59436" y="379476"/>
                  </a:moveTo>
                  <a:lnTo>
                    <a:pt x="0" y="262128"/>
                  </a:lnTo>
                  <a:lnTo>
                    <a:pt x="47244" y="262128"/>
                  </a:lnTo>
                  <a:lnTo>
                    <a:pt x="47244" y="274319"/>
                  </a:lnTo>
                  <a:lnTo>
                    <a:pt x="111331" y="274319"/>
                  </a:lnTo>
                  <a:lnTo>
                    <a:pt x="59436" y="379476"/>
                  </a:lnTo>
                  <a:close/>
                </a:path>
                <a:path w="117475" h="379729">
                  <a:moveTo>
                    <a:pt x="111331" y="274319"/>
                  </a:moveTo>
                  <a:lnTo>
                    <a:pt x="71628" y="274319"/>
                  </a:lnTo>
                  <a:lnTo>
                    <a:pt x="71628" y="262128"/>
                  </a:lnTo>
                  <a:lnTo>
                    <a:pt x="117348" y="262128"/>
                  </a:lnTo>
                  <a:lnTo>
                    <a:pt x="111331" y="274319"/>
                  </a:lnTo>
                  <a:close/>
                </a:path>
              </a:pathLst>
            </a:custGeom>
            <a:solidFill>
              <a:srgbClr val="5482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6771" y="4299204"/>
              <a:ext cx="4945380" cy="0"/>
            </a:xfrm>
            <a:custGeom>
              <a:avLst/>
              <a:gdLst/>
              <a:ahLst/>
              <a:cxnLst/>
              <a:rect l="l" t="t" r="r" b="b"/>
              <a:pathLst>
                <a:path w="4945380">
                  <a:moveTo>
                    <a:pt x="4945379" y="0"/>
                  </a:moveTo>
                  <a:lnTo>
                    <a:pt x="0" y="0"/>
                  </a:lnTo>
                </a:path>
              </a:pathLst>
            </a:custGeom>
            <a:ln w="22859">
              <a:solidFill>
                <a:srgbClr val="5482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52955" y="2773680"/>
            <a:ext cx="958850" cy="370840"/>
          </a:xfrm>
          <a:prstGeom prst="rect">
            <a:avLst/>
          </a:prstGeom>
          <a:solidFill>
            <a:srgbClr val="70AC46"/>
          </a:solidFill>
          <a:ln w="10667">
            <a:solidFill>
              <a:srgbClr val="507E31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1300" spc="-25" dirty="0">
                <a:solidFill>
                  <a:srgbClr val="FFFFFF"/>
                </a:solidFill>
                <a:latin typeface="Calibri"/>
                <a:cs typeface="Calibri"/>
              </a:rPr>
              <a:t>emp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47558" y="4680902"/>
            <a:ext cx="969644" cy="562610"/>
            <a:chOff x="1547558" y="4680902"/>
            <a:chExt cx="969644" cy="562610"/>
          </a:xfrm>
        </p:grpSpPr>
        <p:sp>
          <p:nvSpPr>
            <p:cNvPr id="10" name="object 10"/>
            <p:cNvSpPr/>
            <p:nvPr/>
          </p:nvSpPr>
          <p:spPr>
            <a:xfrm>
              <a:off x="1552955" y="4686300"/>
              <a:ext cx="958850" cy="551815"/>
            </a:xfrm>
            <a:custGeom>
              <a:avLst/>
              <a:gdLst/>
              <a:ahLst/>
              <a:cxnLst/>
              <a:rect l="l" t="t" r="r" b="b"/>
              <a:pathLst>
                <a:path w="958850" h="551814">
                  <a:moveTo>
                    <a:pt x="958596" y="551687"/>
                  </a:moveTo>
                  <a:lnTo>
                    <a:pt x="0" y="551687"/>
                  </a:lnTo>
                  <a:lnTo>
                    <a:pt x="0" y="0"/>
                  </a:lnTo>
                  <a:lnTo>
                    <a:pt x="958596" y="0"/>
                  </a:lnTo>
                  <a:lnTo>
                    <a:pt x="958596" y="551687"/>
                  </a:lnTo>
                  <a:close/>
                </a:path>
              </a:pathLst>
            </a:custGeom>
            <a:solidFill>
              <a:srgbClr val="A8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2955" y="4686300"/>
              <a:ext cx="958850" cy="551815"/>
            </a:xfrm>
            <a:custGeom>
              <a:avLst/>
              <a:gdLst/>
              <a:ahLst/>
              <a:cxnLst/>
              <a:rect l="l" t="t" r="r" b="b"/>
              <a:pathLst>
                <a:path w="958850" h="551814">
                  <a:moveTo>
                    <a:pt x="0" y="0"/>
                  </a:moveTo>
                  <a:lnTo>
                    <a:pt x="958596" y="0"/>
                  </a:lnTo>
                  <a:lnTo>
                    <a:pt x="958596" y="551687"/>
                  </a:lnTo>
                  <a:lnTo>
                    <a:pt x="0" y="55168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39309" y="4699479"/>
            <a:ext cx="78168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solidFill>
                  <a:srgbClr val="3F3F3F"/>
                </a:solidFill>
                <a:latin typeface="Calibri"/>
                <a:cs typeface="Calibri"/>
              </a:rPr>
              <a:t>Employee*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72055" y="3144011"/>
            <a:ext cx="6129655" cy="2423160"/>
            <a:chOff x="1972055" y="3144011"/>
            <a:chExt cx="6129655" cy="2423160"/>
          </a:xfrm>
        </p:grpSpPr>
        <p:sp>
          <p:nvSpPr>
            <p:cNvPr id="14" name="object 14"/>
            <p:cNvSpPr/>
            <p:nvPr/>
          </p:nvSpPr>
          <p:spPr>
            <a:xfrm>
              <a:off x="1972055" y="3144011"/>
              <a:ext cx="119380" cy="1529080"/>
            </a:xfrm>
            <a:custGeom>
              <a:avLst/>
              <a:gdLst/>
              <a:ahLst/>
              <a:cxnLst/>
              <a:rect l="l" t="t" r="r" b="b"/>
              <a:pathLst>
                <a:path w="119380" h="1529079">
                  <a:moveTo>
                    <a:pt x="71628" y="1423416"/>
                  </a:moveTo>
                  <a:lnTo>
                    <a:pt x="47244" y="1423416"/>
                  </a:lnTo>
                  <a:lnTo>
                    <a:pt x="47244" y="0"/>
                  </a:lnTo>
                  <a:lnTo>
                    <a:pt x="71628" y="0"/>
                  </a:lnTo>
                  <a:lnTo>
                    <a:pt x="71628" y="1423416"/>
                  </a:lnTo>
                  <a:close/>
                </a:path>
                <a:path w="119380" h="1529079">
                  <a:moveTo>
                    <a:pt x="59436" y="1528572"/>
                  </a:moveTo>
                  <a:lnTo>
                    <a:pt x="0" y="1411224"/>
                  </a:lnTo>
                  <a:lnTo>
                    <a:pt x="47244" y="1411224"/>
                  </a:lnTo>
                  <a:lnTo>
                    <a:pt x="47244" y="1423416"/>
                  </a:lnTo>
                  <a:lnTo>
                    <a:pt x="112696" y="1423416"/>
                  </a:lnTo>
                  <a:lnTo>
                    <a:pt x="59436" y="1528572"/>
                  </a:lnTo>
                  <a:close/>
                </a:path>
                <a:path w="119380" h="1529079">
                  <a:moveTo>
                    <a:pt x="112696" y="1423416"/>
                  </a:moveTo>
                  <a:lnTo>
                    <a:pt x="71628" y="1423416"/>
                  </a:lnTo>
                  <a:lnTo>
                    <a:pt x="71628" y="1411224"/>
                  </a:lnTo>
                  <a:lnTo>
                    <a:pt x="118872" y="1411224"/>
                  </a:lnTo>
                  <a:lnTo>
                    <a:pt x="112696" y="1423416"/>
                  </a:lnTo>
                  <a:close/>
                </a:path>
              </a:pathLst>
            </a:custGeom>
            <a:solidFill>
              <a:srgbClr val="5482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82811" y="5114556"/>
              <a:ext cx="5318760" cy="431800"/>
            </a:xfrm>
            <a:custGeom>
              <a:avLst/>
              <a:gdLst/>
              <a:ahLst/>
              <a:cxnLst/>
              <a:rect l="l" t="t" r="r" b="b"/>
              <a:pathLst>
                <a:path w="5318759" h="431800">
                  <a:moveTo>
                    <a:pt x="22860" y="330708"/>
                  </a:moveTo>
                  <a:lnTo>
                    <a:pt x="0" y="330708"/>
                  </a:lnTo>
                  <a:lnTo>
                    <a:pt x="0" y="423672"/>
                  </a:lnTo>
                  <a:lnTo>
                    <a:pt x="22860" y="423672"/>
                  </a:lnTo>
                  <a:lnTo>
                    <a:pt x="22860" y="330708"/>
                  </a:lnTo>
                  <a:close/>
                </a:path>
                <a:path w="5318759" h="431800">
                  <a:moveTo>
                    <a:pt x="22860" y="164592"/>
                  </a:moveTo>
                  <a:lnTo>
                    <a:pt x="0" y="164592"/>
                  </a:lnTo>
                  <a:lnTo>
                    <a:pt x="0" y="259080"/>
                  </a:lnTo>
                  <a:lnTo>
                    <a:pt x="22860" y="259080"/>
                  </a:lnTo>
                  <a:lnTo>
                    <a:pt x="22860" y="164592"/>
                  </a:lnTo>
                  <a:close/>
                </a:path>
                <a:path w="5318759" h="431800">
                  <a:moveTo>
                    <a:pt x="22860" y="0"/>
                  </a:moveTo>
                  <a:lnTo>
                    <a:pt x="0" y="0"/>
                  </a:lnTo>
                  <a:lnTo>
                    <a:pt x="0" y="94488"/>
                  </a:lnTo>
                  <a:lnTo>
                    <a:pt x="22860" y="94488"/>
                  </a:lnTo>
                  <a:lnTo>
                    <a:pt x="22860" y="0"/>
                  </a:lnTo>
                  <a:close/>
                </a:path>
                <a:path w="5318759" h="431800">
                  <a:moveTo>
                    <a:pt x="5271516" y="336791"/>
                  </a:moveTo>
                  <a:lnTo>
                    <a:pt x="5248656" y="336791"/>
                  </a:lnTo>
                  <a:lnTo>
                    <a:pt x="5248656" y="431279"/>
                  </a:lnTo>
                  <a:lnTo>
                    <a:pt x="5271516" y="431279"/>
                  </a:lnTo>
                  <a:lnTo>
                    <a:pt x="5271516" y="336791"/>
                  </a:lnTo>
                  <a:close/>
                </a:path>
                <a:path w="5318759" h="431800">
                  <a:moveTo>
                    <a:pt x="5318760" y="240779"/>
                  </a:moveTo>
                  <a:lnTo>
                    <a:pt x="5313502" y="230111"/>
                  </a:lnTo>
                  <a:lnTo>
                    <a:pt x="5260848" y="123431"/>
                  </a:lnTo>
                  <a:lnTo>
                    <a:pt x="5201412" y="240779"/>
                  </a:lnTo>
                  <a:lnTo>
                    <a:pt x="5248656" y="240779"/>
                  </a:lnTo>
                  <a:lnTo>
                    <a:pt x="5248656" y="266687"/>
                  </a:lnTo>
                  <a:lnTo>
                    <a:pt x="5271516" y="266687"/>
                  </a:lnTo>
                  <a:lnTo>
                    <a:pt x="5271516" y="240779"/>
                  </a:lnTo>
                  <a:lnTo>
                    <a:pt x="5318760" y="240779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33115" y="5555742"/>
              <a:ext cx="5210810" cy="0"/>
            </a:xfrm>
            <a:custGeom>
              <a:avLst/>
              <a:gdLst/>
              <a:ahLst/>
              <a:cxnLst/>
              <a:rect l="l" t="t" r="r" b="b"/>
              <a:pathLst>
                <a:path w="5210809">
                  <a:moveTo>
                    <a:pt x="0" y="0"/>
                  </a:moveTo>
                  <a:lnTo>
                    <a:pt x="5210555" y="0"/>
                  </a:lnTo>
                </a:path>
              </a:pathLst>
            </a:custGeom>
            <a:ln w="22860">
              <a:solidFill>
                <a:srgbClr val="ED7C31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563611" y="2773680"/>
            <a:ext cx="958850" cy="367665"/>
          </a:xfrm>
          <a:prstGeom prst="rect">
            <a:avLst/>
          </a:prstGeom>
          <a:solidFill>
            <a:srgbClr val="ED7C31"/>
          </a:solidFill>
          <a:ln w="10667">
            <a:solidFill>
              <a:srgbClr val="AE5921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450" spc="-25" dirty="0">
                <a:solidFill>
                  <a:srgbClr val="FFFFFF"/>
                </a:solidFill>
                <a:latin typeface="Calibri"/>
                <a:cs typeface="Calibri"/>
              </a:rPr>
              <a:t>prj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558214" y="4680902"/>
            <a:ext cx="969644" cy="562610"/>
            <a:chOff x="7558214" y="4680902"/>
            <a:chExt cx="969644" cy="562610"/>
          </a:xfrm>
        </p:grpSpPr>
        <p:sp>
          <p:nvSpPr>
            <p:cNvPr id="19" name="object 19"/>
            <p:cNvSpPr/>
            <p:nvPr/>
          </p:nvSpPr>
          <p:spPr>
            <a:xfrm>
              <a:off x="7563612" y="4686300"/>
              <a:ext cx="958850" cy="551815"/>
            </a:xfrm>
            <a:custGeom>
              <a:avLst/>
              <a:gdLst/>
              <a:ahLst/>
              <a:cxnLst/>
              <a:rect l="l" t="t" r="r" b="b"/>
              <a:pathLst>
                <a:path w="958850" h="551814">
                  <a:moveTo>
                    <a:pt x="958595" y="551687"/>
                  </a:moveTo>
                  <a:lnTo>
                    <a:pt x="0" y="551687"/>
                  </a:lnTo>
                  <a:lnTo>
                    <a:pt x="0" y="0"/>
                  </a:lnTo>
                  <a:lnTo>
                    <a:pt x="958595" y="0"/>
                  </a:lnTo>
                  <a:lnTo>
                    <a:pt x="958595" y="551687"/>
                  </a:lnTo>
                  <a:close/>
                </a:path>
              </a:pathLst>
            </a:custGeom>
            <a:solidFill>
              <a:srgbClr val="F4B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63612" y="4686300"/>
              <a:ext cx="958850" cy="551815"/>
            </a:xfrm>
            <a:custGeom>
              <a:avLst/>
              <a:gdLst/>
              <a:ahLst/>
              <a:cxnLst/>
              <a:rect l="l" t="t" r="r" b="b"/>
              <a:pathLst>
                <a:path w="958850" h="551814">
                  <a:moveTo>
                    <a:pt x="0" y="0"/>
                  </a:moveTo>
                  <a:lnTo>
                    <a:pt x="958595" y="0"/>
                  </a:lnTo>
                  <a:lnTo>
                    <a:pt x="958595" y="551687"/>
                  </a:lnTo>
                  <a:lnTo>
                    <a:pt x="0" y="55168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AE59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747513" y="4699479"/>
            <a:ext cx="5905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solidFill>
                  <a:srgbClr val="3F3F3F"/>
                </a:solidFill>
                <a:latin typeface="Calibri"/>
                <a:cs typeface="Calibri"/>
              </a:rPr>
              <a:t>Project*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34526" y="3140964"/>
            <a:ext cx="5667375" cy="1979295"/>
            <a:chOff x="2434526" y="3140964"/>
            <a:chExt cx="5667375" cy="1979295"/>
          </a:xfrm>
        </p:grpSpPr>
        <p:sp>
          <p:nvSpPr>
            <p:cNvPr id="23" name="object 23"/>
            <p:cNvSpPr/>
            <p:nvPr/>
          </p:nvSpPr>
          <p:spPr>
            <a:xfrm>
              <a:off x="2439924" y="3140976"/>
              <a:ext cx="5661660" cy="1973580"/>
            </a:xfrm>
            <a:custGeom>
              <a:avLst/>
              <a:gdLst/>
              <a:ahLst/>
              <a:cxnLst/>
              <a:rect l="l" t="t" r="r" b="b"/>
              <a:pathLst>
                <a:path w="5661659" h="1973579">
                  <a:moveTo>
                    <a:pt x="707123" y="1668767"/>
                  </a:moveTo>
                  <a:lnTo>
                    <a:pt x="0" y="1668767"/>
                  </a:lnTo>
                  <a:lnTo>
                    <a:pt x="0" y="1973580"/>
                  </a:lnTo>
                  <a:lnTo>
                    <a:pt x="707123" y="1973580"/>
                  </a:lnTo>
                  <a:lnTo>
                    <a:pt x="707123" y="1668767"/>
                  </a:lnTo>
                  <a:close/>
                </a:path>
                <a:path w="5661659" h="1973579">
                  <a:moveTo>
                    <a:pt x="5661647" y="1414272"/>
                  </a:moveTo>
                  <a:lnTo>
                    <a:pt x="5614403" y="1414272"/>
                  </a:lnTo>
                  <a:lnTo>
                    <a:pt x="5614403" y="0"/>
                  </a:lnTo>
                  <a:lnTo>
                    <a:pt x="5591543" y="0"/>
                  </a:lnTo>
                  <a:lnTo>
                    <a:pt x="5591543" y="1414272"/>
                  </a:lnTo>
                  <a:lnTo>
                    <a:pt x="5544299" y="1414272"/>
                  </a:lnTo>
                  <a:lnTo>
                    <a:pt x="5603735" y="1531620"/>
                  </a:lnTo>
                  <a:lnTo>
                    <a:pt x="5655640" y="1426464"/>
                  </a:lnTo>
                  <a:lnTo>
                    <a:pt x="5661647" y="1414272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39924" y="4809743"/>
              <a:ext cx="707390" cy="304800"/>
            </a:xfrm>
            <a:custGeom>
              <a:avLst/>
              <a:gdLst/>
              <a:ahLst/>
              <a:cxnLst/>
              <a:rect l="l" t="t" r="r" b="b"/>
              <a:pathLst>
                <a:path w="707389" h="304800">
                  <a:moveTo>
                    <a:pt x="0" y="0"/>
                  </a:moveTo>
                  <a:lnTo>
                    <a:pt x="707135" y="0"/>
                  </a:lnTo>
                  <a:lnTo>
                    <a:pt x="707135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AE59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578110" y="4822917"/>
            <a:ext cx="4298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m_prj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953186" y="4804346"/>
            <a:ext cx="718185" cy="315595"/>
            <a:chOff x="6953186" y="4804346"/>
            <a:chExt cx="718185" cy="315595"/>
          </a:xfrm>
        </p:grpSpPr>
        <p:sp>
          <p:nvSpPr>
            <p:cNvPr id="27" name="object 27"/>
            <p:cNvSpPr/>
            <p:nvPr/>
          </p:nvSpPr>
          <p:spPr>
            <a:xfrm>
              <a:off x="6958583" y="4809743"/>
              <a:ext cx="707390" cy="304800"/>
            </a:xfrm>
            <a:custGeom>
              <a:avLst/>
              <a:gdLst/>
              <a:ahLst/>
              <a:cxnLst/>
              <a:rect l="l" t="t" r="r" b="b"/>
              <a:pathLst>
                <a:path w="707390" h="304800">
                  <a:moveTo>
                    <a:pt x="707135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707135" y="0"/>
                  </a:lnTo>
                  <a:lnTo>
                    <a:pt x="707135" y="304800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58583" y="4809743"/>
              <a:ext cx="707390" cy="304800"/>
            </a:xfrm>
            <a:custGeom>
              <a:avLst/>
              <a:gdLst/>
              <a:ahLst/>
              <a:cxnLst/>
              <a:rect l="l" t="t" r="r" b="b"/>
              <a:pathLst>
                <a:path w="707390" h="304800">
                  <a:moveTo>
                    <a:pt x="0" y="0"/>
                  </a:moveTo>
                  <a:lnTo>
                    <a:pt x="707135" y="0"/>
                  </a:lnTo>
                  <a:lnTo>
                    <a:pt x="707135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035780" y="4822917"/>
            <a:ext cx="5499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m_emp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254251" y="4439411"/>
            <a:ext cx="7526655" cy="257175"/>
            <a:chOff x="1254251" y="4439411"/>
            <a:chExt cx="7526655" cy="257175"/>
          </a:xfrm>
        </p:grpSpPr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871" y="4447031"/>
              <a:ext cx="239268" cy="23926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261871" y="4447031"/>
              <a:ext cx="239395" cy="239395"/>
            </a:xfrm>
            <a:custGeom>
              <a:avLst/>
              <a:gdLst/>
              <a:ahLst/>
              <a:cxnLst/>
              <a:rect l="l" t="t" r="r" b="b"/>
              <a:pathLst>
                <a:path w="239394" h="239395">
                  <a:moveTo>
                    <a:pt x="0" y="120396"/>
                  </a:moveTo>
                  <a:lnTo>
                    <a:pt x="9358" y="73294"/>
                  </a:lnTo>
                  <a:lnTo>
                    <a:pt x="34861" y="35052"/>
                  </a:lnTo>
                  <a:lnTo>
                    <a:pt x="72651" y="9382"/>
                  </a:lnTo>
                  <a:lnTo>
                    <a:pt x="118872" y="0"/>
                  </a:lnTo>
                  <a:lnTo>
                    <a:pt x="165973" y="9382"/>
                  </a:lnTo>
                  <a:lnTo>
                    <a:pt x="204216" y="35052"/>
                  </a:lnTo>
                  <a:lnTo>
                    <a:pt x="229885" y="73294"/>
                  </a:lnTo>
                  <a:lnTo>
                    <a:pt x="239268" y="120396"/>
                  </a:lnTo>
                  <a:lnTo>
                    <a:pt x="229885" y="166616"/>
                  </a:lnTo>
                  <a:lnTo>
                    <a:pt x="204216" y="204406"/>
                  </a:lnTo>
                  <a:lnTo>
                    <a:pt x="165973" y="229909"/>
                  </a:lnTo>
                  <a:lnTo>
                    <a:pt x="118872" y="239268"/>
                  </a:lnTo>
                  <a:lnTo>
                    <a:pt x="72651" y="229909"/>
                  </a:lnTo>
                  <a:lnTo>
                    <a:pt x="34861" y="204406"/>
                  </a:lnTo>
                  <a:lnTo>
                    <a:pt x="9358" y="166616"/>
                  </a:lnTo>
                  <a:lnTo>
                    <a:pt x="0" y="120396"/>
                  </a:lnTo>
                </a:path>
              </a:pathLst>
            </a:custGeom>
            <a:ln w="15240">
              <a:solidFill>
                <a:srgbClr val="5482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535923" y="4447031"/>
              <a:ext cx="239395" cy="239395"/>
            </a:xfrm>
            <a:custGeom>
              <a:avLst/>
              <a:gdLst/>
              <a:ahLst/>
              <a:cxnLst/>
              <a:rect l="l" t="t" r="r" b="b"/>
              <a:pathLst>
                <a:path w="239395" h="239395">
                  <a:moveTo>
                    <a:pt x="120396" y="239268"/>
                  </a:moveTo>
                  <a:lnTo>
                    <a:pt x="73937" y="229909"/>
                  </a:lnTo>
                  <a:lnTo>
                    <a:pt x="35623" y="204406"/>
                  </a:lnTo>
                  <a:lnTo>
                    <a:pt x="9596" y="166616"/>
                  </a:lnTo>
                  <a:lnTo>
                    <a:pt x="0" y="120396"/>
                  </a:lnTo>
                  <a:lnTo>
                    <a:pt x="9596" y="73294"/>
                  </a:lnTo>
                  <a:lnTo>
                    <a:pt x="35623" y="35052"/>
                  </a:lnTo>
                  <a:lnTo>
                    <a:pt x="73937" y="9382"/>
                  </a:lnTo>
                  <a:lnTo>
                    <a:pt x="120396" y="0"/>
                  </a:lnTo>
                  <a:lnTo>
                    <a:pt x="166616" y="9382"/>
                  </a:lnTo>
                  <a:lnTo>
                    <a:pt x="204406" y="35052"/>
                  </a:lnTo>
                  <a:lnTo>
                    <a:pt x="229909" y="73294"/>
                  </a:lnTo>
                  <a:lnTo>
                    <a:pt x="239268" y="120396"/>
                  </a:lnTo>
                  <a:lnTo>
                    <a:pt x="229909" y="166616"/>
                  </a:lnTo>
                  <a:lnTo>
                    <a:pt x="204406" y="204406"/>
                  </a:lnTo>
                  <a:lnTo>
                    <a:pt x="166616" y="229909"/>
                  </a:lnTo>
                  <a:lnTo>
                    <a:pt x="120396" y="239268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35923" y="4447031"/>
              <a:ext cx="239395" cy="239395"/>
            </a:xfrm>
            <a:custGeom>
              <a:avLst/>
              <a:gdLst/>
              <a:ahLst/>
              <a:cxnLst/>
              <a:rect l="l" t="t" r="r" b="b"/>
              <a:pathLst>
                <a:path w="239395" h="239395">
                  <a:moveTo>
                    <a:pt x="0" y="120396"/>
                  </a:moveTo>
                  <a:lnTo>
                    <a:pt x="9596" y="73294"/>
                  </a:lnTo>
                  <a:lnTo>
                    <a:pt x="35623" y="35052"/>
                  </a:lnTo>
                  <a:lnTo>
                    <a:pt x="73937" y="9382"/>
                  </a:lnTo>
                  <a:lnTo>
                    <a:pt x="120396" y="0"/>
                  </a:lnTo>
                  <a:lnTo>
                    <a:pt x="166616" y="9382"/>
                  </a:lnTo>
                  <a:lnTo>
                    <a:pt x="204406" y="35052"/>
                  </a:lnTo>
                  <a:lnTo>
                    <a:pt x="229909" y="73294"/>
                  </a:lnTo>
                  <a:lnTo>
                    <a:pt x="239268" y="120396"/>
                  </a:lnTo>
                  <a:lnTo>
                    <a:pt x="229909" y="166616"/>
                  </a:lnTo>
                  <a:lnTo>
                    <a:pt x="204406" y="204406"/>
                  </a:lnTo>
                  <a:lnTo>
                    <a:pt x="166616" y="229909"/>
                  </a:lnTo>
                  <a:lnTo>
                    <a:pt x="120396" y="239268"/>
                  </a:lnTo>
                  <a:lnTo>
                    <a:pt x="73937" y="229909"/>
                  </a:lnTo>
                  <a:lnTo>
                    <a:pt x="35623" y="204406"/>
                  </a:lnTo>
                  <a:lnTo>
                    <a:pt x="9596" y="166616"/>
                  </a:lnTo>
                  <a:lnTo>
                    <a:pt x="0" y="120396"/>
                  </a:lnTo>
                </a:path>
              </a:pathLst>
            </a:custGeom>
            <a:ln w="10668">
              <a:solidFill>
                <a:srgbClr val="AE59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35923" y="4451604"/>
              <a:ext cx="239395" cy="239395"/>
            </a:xfrm>
            <a:custGeom>
              <a:avLst/>
              <a:gdLst/>
              <a:ahLst/>
              <a:cxnLst/>
              <a:rect l="l" t="t" r="r" b="b"/>
              <a:pathLst>
                <a:path w="239395" h="239395">
                  <a:moveTo>
                    <a:pt x="120396" y="239268"/>
                  </a:moveTo>
                  <a:lnTo>
                    <a:pt x="73937" y="229909"/>
                  </a:lnTo>
                  <a:lnTo>
                    <a:pt x="35623" y="204406"/>
                  </a:lnTo>
                  <a:lnTo>
                    <a:pt x="9596" y="166616"/>
                  </a:lnTo>
                  <a:lnTo>
                    <a:pt x="0" y="120396"/>
                  </a:lnTo>
                  <a:lnTo>
                    <a:pt x="9596" y="73294"/>
                  </a:lnTo>
                  <a:lnTo>
                    <a:pt x="35623" y="35052"/>
                  </a:lnTo>
                  <a:lnTo>
                    <a:pt x="73937" y="9382"/>
                  </a:lnTo>
                  <a:lnTo>
                    <a:pt x="120396" y="0"/>
                  </a:lnTo>
                  <a:lnTo>
                    <a:pt x="166616" y="9382"/>
                  </a:lnTo>
                  <a:lnTo>
                    <a:pt x="204406" y="35052"/>
                  </a:lnTo>
                  <a:lnTo>
                    <a:pt x="229909" y="73294"/>
                  </a:lnTo>
                  <a:lnTo>
                    <a:pt x="239268" y="120396"/>
                  </a:lnTo>
                  <a:lnTo>
                    <a:pt x="229909" y="166616"/>
                  </a:lnTo>
                  <a:lnTo>
                    <a:pt x="204406" y="204406"/>
                  </a:lnTo>
                  <a:lnTo>
                    <a:pt x="166616" y="229909"/>
                  </a:lnTo>
                  <a:lnTo>
                    <a:pt x="120396" y="239268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35923" y="4451604"/>
              <a:ext cx="239395" cy="239395"/>
            </a:xfrm>
            <a:custGeom>
              <a:avLst/>
              <a:gdLst/>
              <a:ahLst/>
              <a:cxnLst/>
              <a:rect l="l" t="t" r="r" b="b"/>
              <a:pathLst>
                <a:path w="239395" h="239395">
                  <a:moveTo>
                    <a:pt x="0" y="120396"/>
                  </a:moveTo>
                  <a:lnTo>
                    <a:pt x="9596" y="73294"/>
                  </a:lnTo>
                  <a:lnTo>
                    <a:pt x="35623" y="35052"/>
                  </a:lnTo>
                  <a:lnTo>
                    <a:pt x="73937" y="9382"/>
                  </a:lnTo>
                  <a:lnTo>
                    <a:pt x="120396" y="0"/>
                  </a:lnTo>
                  <a:lnTo>
                    <a:pt x="166616" y="9382"/>
                  </a:lnTo>
                  <a:lnTo>
                    <a:pt x="204406" y="35052"/>
                  </a:lnTo>
                  <a:lnTo>
                    <a:pt x="229909" y="73294"/>
                  </a:lnTo>
                  <a:lnTo>
                    <a:pt x="239268" y="120396"/>
                  </a:lnTo>
                  <a:lnTo>
                    <a:pt x="229909" y="166616"/>
                  </a:lnTo>
                  <a:lnTo>
                    <a:pt x="204406" y="204406"/>
                  </a:lnTo>
                  <a:lnTo>
                    <a:pt x="166616" y="229909"/>
                  </a:lnTo>
                  <a:lnTo>
                    <a:pt x="120396" y="239268"/>
                  </a:lnTo>
                  <a:lnTo>
                    <a:pt x="73937" y="229909"/>
                  </a:lnTo>
                  <a:lnTo>
                    <a:pt x="35623" y="204406"/>
                  </a:lnTo>
                  <a:lnTo>
                    <a:pt x="9596" y="166616"/>
                  </a:lnTo>
                  <a:lnTo>
                    <a:pt x="0" y="120396"/>
                  </a:lnTo>
                </a:path>
              </a:pathLst>
            </a:custGeom>
            <a:ln w="10668">
              <a:solidFill>
                <a:srgbClr val="AE59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594872" y="4432858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75" spc="-1185" baseline="191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450" spc="-4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252728" y="4439411"/>
            <a:ext cx="256540" cy="254635"/>
            <a:chOff x="1252728" y="4439411"/>
            <a:chExt cx="256540" cy="254635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871" y="4447031"/>
              <a:ext cx="239268" cy="23926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261871" y="4447031"/>
              <a:ext cx="239395" cy="239395"/>
            </a:xfrm>
            <a:custGeom>
              <a:avLst/>
              <a:gdLst/>
              <a:ahLst/>
              <a:cxnLst/>
              <a:rect l="l" t="t" r="r" b="b"/>
              <a:pathLst>
                <a:path w="239394" h="239395">
                  <a:moveTo>
                    <a:pt x="0" y="120396"/>
                  </a:moveTo>
                  <a:lnTo>
                    <a:pt x="9358" y="73294"/>
                  </a:lnTo>
                  <a:lnTo>
                    <a:pt x="34861" y="35052"/>
                  </a:lnTo>
                  <a:lnTo>
                    <a:pt x="72651" y="9382"/>
                  </a:lnTo>
                  <a:lnTo>
                    <a:pt x="118872" y="0"/>
                  </a:lnTo>
                  <a:lnTo>
                    <a:pt x="165973" y="9382"/>
                  </a:lnTo>
                  <a:lnTo>
                    <a:pt x="204216" y="35052"/>
                  </a:lnTo>
                  <a:lnTo>
                    <a:pt x="229885" y="73294"/>
                  </a:lnTo>
                  <a:lnTo>
                    <a:pt x="239268" y="120396"/>
                  </a:lnTo>
                  <a:lnTo>
                    <a:pt x="229885" y="166616"/>
                  </a:lnTo>
                  <a:lnTo>
                    <a:pt x="204216" y="204406"/>
                  </a:lnTo>
                  <a:lnTo>
                    <a:pt x="165973" y="229909"/>
                  </a:lnTo>
                  <a:lnTo>
                    <a:pt x="118872" y="239268"/>
                  </a:lnTo>
                  <a:lnTo>
                    <a:pt x="72651" y="229909"/>
                  </a:lnTo>
                  <a:lnTo>
                    <a:pt x="34861" y="204406"/>
                  </a:lnTo>
                  <a:lnTo>
                    <a:pt x="9358" y="166616"/>
                  </a:lnTo>
                  <a:lnTo>
                    <a:pt x="0" y="120396"/>
                  </a:lnTo>
                </a:path>
              </a:pathLst>
            </a:custGeom>
            <a:ln w="15240">
              <a:solidFill>
                <a:srgbClr val="5482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0348" y="4447031"/>
              <a:ext cx="237743" cy="23926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260348" y="4447031"/>
              <a:ext cx="238125" cy="239395"/>
            </a:xfrm>
            <a:custGeom>
              <a:avLst/>
              <a:gdLst/>
              <a:ahLst/>
              <a:cxnLst/>
              <a:rect l="l" t="t" r="r" b="b"/>
              <a:pathLst>
                <a:path w="238125" h="239395">
                  <a:moveTo>
                    <a:pt x="0" y="120396"/>
                  </a:moveTo>
                  <a:lnTo>
                    <a:pt x="9358" y="73294"/>
                  </a:lnTo>
                  <a:lnTo>
                    <a:pt x="34861" y="35052"/>
                  </a:lnTo>
                  <a:lnTo>
                    <a:pt x="72651" y="9382"/>
                  </a:lnTo>
                  <a:lnTo>
                    <a:pt x="118872" y="0"/>
                  </a:lnTo>
                  <a:lnTo>
                    <a:pt x="165092" y="9382"/>
                  </a:lnTo>
                  <a:lnTo>
                    <a:pt x="202882" y="35052"/>
                  </a:lnTo>
                  <a:lnTo>
                    <a:pt x="228385" y="73294"/>
                  </a:lnTo>
                  <a:lnTo>
                    <a:pt x="237743" y="120396"/>
                  </a:lnTo>
                  <a:lnTo>
                    <a:pt x="228385" y="166616"/>
                  </a:lnTo>
                  <a:lnTo>
                    <a:pt x="202882" y="204406"/>
                  </a:lnTo>
                  <a:lnTo>
                    <a:pt x="165092" y="229909"/>
                  </a:lnTo>
                  <a:lnTo>
                    <a:pt x="118872" y="239268"/>
                  </a:lnTo>
                  <a:lnTo>
                    <a:pt x="72651" y="229909"/>
                  </a:lnTo>
                  <a:lnTo>
                    <a:pt x="34861" y="204406"/>
                  </a:lnTo>
                  <a:lnTo>
                    <a:pt x="9358" y="166616"/>
                  </a:lnTo>
                  <a:lnTo>
                    <a:pt x="0" y="120396"/>
                  </a:lnTo>
                </a:path>
              </a:pathLst>
            </a:custGeom>
            <a:ln w="15240">
              <a:solidFill>
                <a:srgbClr val="5482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317793" y="4428245"/>
            <a:ext cx="12446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75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1450" spc="-77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450" spc="-3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060"/>
              </a:lnSpc>
            </a:pPr>
            <a:r>
              <a:rPr spc="-25" dirty="0"/>
              <a:t>106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Object</a:t>
            </a:r>
            <a:r>
              <a:rPr spc="-90" dirty="0"/>
              <a:t> </a:t>
            </a:r>
            <a:r>
              <a:rPr spc="-85" dirty="0"/>
              <a:t>Oriented </a:t>
            </a:r>
            <a:r>
              <a:rPr spc="-80" dirty="0"/>
              <a:t>Programming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09" y="2460344"/>
            <a:ext cx="5584825" cy="25857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System</a:t>
            </a:r>
            <a:r>
              <a:rPr sz="2950" spc="-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 made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up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objects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Object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instance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class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Classes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&amp;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objects</a:t>
            </a:r>
            <a:r>
              <a:rPr sz="2950" spc="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are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related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Collaboration</a:t>
            </a:r>
            <a:r>
              <a:rPr sz="2950" spc="-6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between</a:t>
            </a:r>
            <a:r>
              <a:rPr sz="2950" spc="-6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objects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Define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the behaviour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the </a:t>
            </a:r>
            <a:r>
              <a:rPr sz="2950" spc="-10" dirty="0">
                <a:latin typeface="Calibri"/>
                <a:cs typeface="Calibri"/>
              </a:rPr>
              <a:t>system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Composition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372" y="2466101"/>
            <a:ext cx="4425315" cy="129095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Object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composed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another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object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Represents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“has-</a:t>
            </a:r>
            <a:r>
              <a:rPr sz="2300" dirty="0">
                <a:latin typeface="Calibri"/>
                <a:cs typeface="Calibri"/>
              </a:rPr>
              <a:t>a”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relation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Reuse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behavior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9" y="3992879"/>
            <a:ext cx="2731007" cy="27233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3003" y="4856988"/>
            <a:ext cx="998219" cy="10012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90658" y="4106671"/>
            <a:ext cx="2324100" cy="47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100"/>
              </a:spcBef>
            </a:pPr>
            <a:r>
              <a:rPr sz="1450" dirty="0">
                <a:latin typeface="Calibri"/>
                <a:cs typeface="Calibri"/>
              </a:rPr>
              <a:t>Car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has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an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engine</a:t>
            </a:r>
            <a:r>
              <a:rPr sz="1450" spc="5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and</a:t>
            </a:r>
            <a:r>
              <a:rPr sz="1450" spc="7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uses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its </a:t>
            </a:r>
            <a:r>
              <a:rPr sz="1450" dirty="0">
                <a:latin typeface="Calibri"/>
                <a:cs typeface="Calibri"/>
              </a:rPr>
              <a:t>implementation</a:t>
            </a:r>
            <a:r>
              <a:rPr sz="1450" spc="7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to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move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060"/>
              </a:lnSpc>
            </a:pPr>
            <a:r>
              <a:rPr spc="-25" dirty="0"/>
              <a:t>107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36823" y="4118811"/>
            <a:ext cx="2755900" cy="1836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i="1" dirty="0">
                <a:solidFill>
                  <a:srgbClr val="262626"/>
                </a:solidFill>
                <a:latin typeface="Calibri"/>
                <a:cs typeface="Calibri"/>
              </a:rPr>
              <a:t>class</a:t>
            </a:r>
            <a:r>
              <a:rPr sz="1950" i="1" spc="4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950" i="1" spc="-20" dirty="0">
                <a:solidFill>
                  <a:srgbClr val="262626"/>
                </a:solidFill>
                <a:latin typeface="Calibri"/>
                <a:cs typeface="Calibri"/>
              </a:rPr>
              <a:t>Car{</a:t>
            </a:r>
            <a:endParaRPr sz="1950">
              <a:latin typeface="Calibri"/>
              <a:cs typeface="Calibri"/>
            </a:endParaRPr>
          </a:p>
          <a:p>
            <a:pPr marL="12700" marR="476884" indent="377825">
              <a:lnSpc>
                <a:spcPct val="101499"/>
              </a:lnSpc>
            </a:pPr>
            <a:r>
              <a:rPr sz="1950" i="1" dirty="0">
                <a:solidFill>
                  <a:srgbClr val="262626"/>
                </a:solidFill>
                <a:latin typeface="Calibri"/>
                <a:cs typeface="Calibri"/>
              </a:rPr>
              <a:t>Engine</a:t>
            </a:r>
            <a:r>
              <a:rPr sz="1950" i="1" spc="5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950" i="1" dirty="0">
                <a:solidFill>
                  <a:srgbClr val="262626"/>
                </a:solidFill>
                <a:latin typeface="Calibri"/>
                <a:cs typeface="Calibri"/>
              </a:rPr>
              <a:t>m_Engine</a:t>
            </a:r>
            <a:r>
              <a:rPr sz="1950" i="1" spc="5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950" i="1" spc="-50" dirty="0">
                <a:solidFill>
                  <a:srgbClr val="262626"/>
                </a:solidFill>
                <a:latin typeface="Calibri"/>
                <a:cs typeface="Calibri"/>
              </a:rPr>
              <a:t>; </a:t>
            </a:r>
            <a:r>
              <a:rPr sz="1950" i="1" spc="-10" dirty="0">
                <a:solidFill>
                  <a:srgbClr val="262626"/>
                </a:solidFill>
                <a:latin typeface="Calibri"/>
                <a:cs typeface="Calibri"/>
              </a:rPr>
              <a:t>public:</a:t>
            </a:r>
            <a:endParaRPr sz="1950">
              <a:latin typeface="Calibri"/>
              <a:cs typeface="Calibri"/>
            </a:endParaRPr>
          </a:p>
          <a:p>
            <a:pPr marL="766445" marR="5080" indent="-376555">
              <a:lnSpc>
                <a:spcPts val="2380"/>
              </a:lnSpc>
              <a:spcBef>
                <a:spcPts val="80"/>
              </a:spcBef>
            </a:pPr>
            <a:r>
              <a:rPr sz="1950" i="1" dirty="0">
                <a:solidFill>
                  <a:srgbClr val="262626"/>
                </a:solidFill>
                <a:latin typeface="Calibri"/>
                <a:cs typeface="Calibri"/>
              </a:rPr>
              <a:t>void</a:t>
            </a:r>
            <a:r>
              <a:rPr sz="1950" i="1" spc="20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950" i="1" spc="-10" dirty="0">
                <a:solidFill>
                  <a:srgbClr val="262626"/>
                </a:solidFill>
                <a:latin typeface="Calibri"/>
                <a:cs typeface="Calibri"/>
              </a:rPr>
              <a:t>Accelerate(){ </a:t>
            </a:r>
            <a:r>
              <a:rPr sz="1950" i="1" dirty="0">
                <a:solidFill>
                  <a:srgbClr val="262626"/>
                </a:solidFill>
                <a:latin typeface="Calibri"/>
                <a:cs typeface="Calibri"/>
              </a:rPr>
              <a:t>m_Engine.Intake()</a:t>
            </a:r>
            <a:r>
              <a:rPr sz="1950" i="1" spc="1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950" i="1" spc="-50" dirty="0">
                <a:solidFill>
                  <a:srgbClr val="262626"/>
                </a:solidFill>
                <a:latin typeface="Calibri"/>
                <a:cs typeface="Calibri"/>
              </a:rPr>
              <a:t>;</a:t>
            </a:r>
            <a:endParaRPr sz="1950">
              <a:latin typeface="Calibri"/>
              <a:cs typeface="Calibri"/>
            </a:endParaRPr>
          </a:p>
          <a:p>
            <a:pPr marL="766445">
              <a:lnSpc>
                <a:spcPts val="2285"/>
              </a:lnSpc>
            </a:pPr>
            <a:r>
              <a:rPr sz="1950" i="1" spc="-10" dirty="0">
                <a:solidFill>
                  <a:srgbClr val="262626"/>
                </a:solidFill>
                <a:latin typeface="Calibri"/>
                <a:cs typeface="Calibri"/>
              </a:rPr>
              <a:t>//etc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Inheritance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372" y="2466101"/>
            <a:ext cx="5241925" cy="8699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Class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inherits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features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another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class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Reuse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inherit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behaviour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372" y="3378137"/>
            <a:ext cx="374586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Represents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“is-</a:t>
            </a:r>
            <a:r>
              <a:rPr sz="2300" dirty="0">
                <a:latin typeface="Calibri"/>
                <a:cs typeface="Calibri"/>
              </a:rPr>
              <a:t>a”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relationship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42915" y="3489134"/>
            <a:ext cx="4555490" cy="2864485"/>
            <a:chOff x="5042915" y="3489134"/>
            <a:chExt cx="4555490" cy="28644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2019" y="5263896"/>
              <a:ext cx="1056131" cy="10607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2467" y="5294376"/>
              <a:ext cx="1056131" cy="10591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2915" y="5263896"/>
              <a:ext cx="1054607" cy="10607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19899" y="3494532"/>
              <a:ext cx="992505" cy="1126490"/>
            </a:xfrm>
            <a:custGeom>
              <a:avLst/>
              <a:gdLst/>
              <a:ahLst/>
              <a:cxnLst/>
              <a:rect l="l" t="t" r="r" b="b"/>
              <a:pathLst>
                <a:path w="992504" h="1126489">
                  <a:moveTo>
                    <a:pt x="826008" y="1126236"/>
                  </a:moveTo>
                  <a:lnTo>
                    <a:pt x="164592" y="1126236"/>
                  </a:lnTo>
                  <a:lnTo>
                    <a:pt x="120650" y="1120394"/>
                  </a:lnTo>
                  <a:lnTo>
                    <a:pt x="81280" y="1103884"/>
                  </a:lnTo>
                  <a:lnTo>
                    <a:pt x="48006" y="1078230"/>
                  </a:lnTo>
                  <a:lnTo>
                    <a:pt x="22352" y="1044956"/>
                  </a:lnTo>
                  <a:lnTo>
                    <a:pt x="5842" y="1005586"/>
                  </a:lnTo>
                  <a:lnTo>
                    <a:pt x="0" y="961644"/>
                  </a:lnTo>
                  <a:lnTo>
                    <a:pt x="0" y="164592"/>
                  </a:lnTo>
                  <a:lnTo>
                    <a:pt x="5842" y="120650"/>
                  </a:lnTo>
                  <a:lnTo>
                    <a:pt x="22352" y="81280"/>
                  </a:lnTo>
                  <a:lnTo>
                    <a:pt x="48006" y="48006"/>
                  </a:lnTo>
                  <a:lnTo>
                    <a:pt x="81280" y="22352"/>
                  </a:lnTo>
                  <a:lnTo>
                    <a:pt x="120650" y="5842"/>
                  </a:lnTo>
                  <a:lnTo>
                    <a:pt x="164592" y="0"/>
                  </a:lnTo>
                  <a:lnTo>
                    <a:pt x="826008" y="0"/>
                  </a:lnTo>
                  <a:lnTo>
                    <a:pt x="870062" y="5842"/>
                  </a:lnTo>
                  <a:lnTo>
                    <a:pt x="909715" y="22352"/>
                  </a:lnTo>
                  <a:lnTo>
                    <a:pt x="943356" y="48006"/>
                  </a:lnTo>
                  <a:lnTo>
                    <a:pt x="969376" y="81280"/>
                  </a:lnTo>
                  <a:lnTo>
                    <a:pt x="986169" y="120650"/>
                  </a:lnTo>
                  <a:lnTo>
                    <a:pt x="992124" y="164592"/>
                  </a:lnTo>
                  <a:lnTo>
                    <a:pt x="992124" y="961644"/>
                  </a:lnTo>
                  <a:lnTo>
                    <a:pt x="986169" y="1005586"/>
                  </a:lnTo>
                  <a:lnTo>
                    <a:pt x="969376" y="1044956"/>
                  </a:lnTo>
                  <a:lnTo>
                    <a:pt x="943356" y="1078230"/>
                  </a:lnTo>
                  <a:lnTo>
                    <a:pt x="909715" y="1103884"/>
                  </a:lnTo>
                  <a:lnTo>
                    <a:pt x="870062" y="1120394"/>
                  </a:lnTo>
                  <a:lnTo>
                    <a:pt x="826008" y="112623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19899" y="3494532"/>
              <a:ext cx="992505" cy="1126490"/>
            </a:xfrm>
            <a:custGeom>
              <a:avLst/>
              <a:gdLst/>
              <a:ahLst/>
              <a:cxnLst/>
              <a:rect l="l" t="t" r="r" b="b"/>
              <a:pathLst>
                <a:path w="992504" h="1126489">
                  <a:moveTo>
                    <a:pt x="0" y="164592"/>
                  </a:moveTo>
                  <a:lnTo>
                    <a:pt x="5842" y="120650"/>
                  </a:lnTo>
                  <a:lnTo>
                    <a:pt x="22352" y="81280"/>
                  </a:lnTo>
                  <a:lnTo>
                    <a:pt x="48006" y="48006"/>
                  </a:lnTo>
                  <a:lnTo>
                    <a:pt x="81280" y="22352"/>
                  </a:lnTo>
                  <a:lnTo>
                    <a:pt x="120650" y="5842"/>
                  </a:lnTo>
                  <a:lnTo>
                    <a:pt x="164592" y="0"/>
                  </a:lnTo>
                  <a:lnTo>
                    <a:pt x="826008" y="0"/>
                  </a:lnTo>
                  <a:lnTo>
                    <a:pt x="870062" y="5842"/>
                  </a:lnTo>
                  <a:lnTo>
                    <a:pt x="909715" y="22352"/>
                  </a:lnTo>
                  <a:lnTo>
                    <a:pt x="943356" y="48006"/>
                  </a:lnTo>
                  <a:lnTo>
                    <a:pt x="969376" y="81280"/>
                  </a:lnTo>
                  <a:lnTo>
                    <a:pt x="986169" y="120650"/>
                  </a:lnTo>
                  <a:lnTo>
                    <a:pt x="992124" y="164592"/>
                  </a:lnTo>
                  <a:lnTo>
                    <a:pt x="992124" y="961644"/>
                  </a:lnTo>
                  <a:lnTo>
                    <a:pt x="986169" y="1005586"/>
                  </a:lnTo>
                  <a:lnTo>
                    <a:pt x="969376" y="1044956"/>
                  </a:lnTo>
                  <a:lnTo>
                    <a:pt x="943356" y="1078230"/>
                  </a:lnTo>
                  <a:lnTo>
                    <a:pt x="909715" y="1103884"/>
                  </a:lnTo>
                  <a:lnTo>
                    <a:pt x="870062" y="1120394"/>
                  </a:lnTo>
                  <a:lnTo>
                    <a:pt x="826008" y="1126236"/>
                  </a:lnTo>
                  <a:lnTo>
                    <a:pt x="164592" y="1126236"/>
                  </a:lnTo>
                  <a:lnTo>
                    <a:pt x="120650" y="1120394"/>
                  </a:lnTo>
                  <a:lnTo>
                    <a:pt x="81280" y="1103884"/>
                  </a:lnTo>
                  <a:lnTo>
                    <a:pt x="48006" y="1078230"/>
                  </a:lnTo>
                  <a:lnTo>
                    <a:pt x="22352" y="1044956"/>
                  </a:lnTo>
                  <a:lnTo>
                    <a:pt x="5842" y="1005586"/>
                  </a:lnTo>
                  <a:lnTo>
                    <a:pt x="0" y="961644"/>
                  </a:lnTo>
                  <a:lnTo>
                    <a:pt x="0" y="164592"/>
                  </a:lnTo>
                  <a:close/>
                </a:path>
              </a:pathLst>
            </a:custGeom>
            <a:ln w="10668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932182" y="3576358"/>
            <a:ext cx="753110" cy="937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30"/>
              </a:spcBef>
            </a:pPr>
            <a:r>
              <a:rPr sz="1950" spc="-10" dirty="0">
                <a:solidFill>
                  <a:srgbClr val="FFFFFF"/>
                </a:solidFill>
                <a:latin typeface="Calibri"/>
                <a:cs typeface="Calibri"/>
              </a:rPr>
              <a:t>Animal</a:t>
            </a:r>
            <a:endParaRPr sz="1950">
              <a:latin typeface="Calibri"/>
              <a:cs typeface="Calibri"/>
            </a:endParaRPr>
          </a:p>
          <a:p>
            <a:pPr marL="12700" marR="325755">
              <a:lnSpc>
                <a:spcPct val="101499"/>
              </a:lnSpc>
              <a:spcBef>
                <a:spcPts val="50"/>
              </a:spcBef>
            </a:pPr>
            <a:r>
              <a:rPr sz="1300" spc="-25" dirty="0">
                <a:solidFill>
                  <a:srgbClr val="D8D8D8"/>
                </a:solidFill>
                <a:latin typeface="Calibri"/>
                <a:cs typeface="Calibri"/>
              </a:rPr>
              <a:t>Eat </a:t>
            </a:r>
            <a:r>
              <a:rPr sz="1300" spc="-10" dirty="0">
                <a:solidFill>
                  <a:srgbClr val="D8D8D8"/>
                </a:solidFill>
                <a:latin typeface="Calibri"/>
                <a:cs typeface="Calibri"/>
              </a:rPr>
              <a:t>Speak </a:t>
            </a:r>
            <a:r>
              <a:rPr sz="1300" spc="-25" dirty="0">
                <a:solidFill>
                  <a:srgbClr val="D8D8D8"/>
                </a:solidFill>
                <a:latin typeface="Calibri"/>
                <a:cs typeface="Calibri"/>
              </a:rPr>
              <a:t>Run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35751" y="4620767"/>
            <a:ext cx="3368040" cy="768350"/>
            <a:chOff x="5635751" y="4620767"/>
            <a:chExt cx="3368040" cy="768350"/>
          </a:xfrm>
        </p:grpSpPr>
        <p:sp>
          <p:nvSpPr>
            <p:cNvPr id="14" name="object 14"/>
            <p:cNvSpPr/>
            <p:nvPr/>
          </p:nvSpPr>
          <p:spPr>
            <a:xfrm>
              <a:off x="7263383" y="4620767"/>
              <a:ext cx="105410" cy="680085"/>
            </a:xfrm>
            <a:custGeom>
              <a:avLst/>
              <a:gdLst/>
              <a:ahLst/>
              <a:cxnLst/>
              <a:rect l="l" t="t" r="r" b="b"/>
              <a:pathLst>
                <a:path w="105409" h="680085">
                  <a:moveTo>
                    <a:pt x="45775" y="105156"/>
                  </a:moveTo>
                  <a:lnTo>
                    <a:pt x="0" y="105156"/>
                  </a:lnTo>
                  <a:lnTo>
                    <a:pt x="51816" y="0"/>
                  </a:lnTo>
                  <a:lnTo>
                    <a:pt x="99744" y="94488"/>
                  </a:lnTo>
                  <a:lnTo>
                    <a:pt x="45720" y="94488"/>
                  </a:lnTo>
                  <a:lnTo>
                    <a:pt x="45775" y="105156"/>
                  </a:lnTo>
                  <a:close/>
                </a:path>
                <a:path w="105409" h="680085">
                  <a:moveTo>
                    <a:pt x="64008" y="679704"/>
                  </a:moveTo>
                  <a:lnTo>
                    <a:pt x="48768" y="679704"/>
                  </a:lnTo>
                  <a:lnTo>
                    <a:pt x="45775" y="105156"/>
                  </a:lnTo>
                  <a:lnTo>
                    <a:pt x="45720" y="94488"/>
                  </a:lnTo>
                  <a:lnTo>
                    <a:pt x="60960" y="94488"/>
                  </a:lnTo>
                  <a:lnTo>
                    <a:pt x="64008" y="679704"/>
                  </a:lnTo>
                  <a:close/>
                </a:path>
                <a:path w="105409" h="680085">
                  <a:moveTo>
                    <a:pt x="105156" y="105156"/>
                  </a:moveTo>
                  <a:lnTo>
                    <a:pt x="61015" y="105156"/>
                  </a:lnTo>
                  <a:lnTo>
                    <a:pt x="60960" y="94488"/>
                  </a:lnTo>
                  <a:lnTo>
                    <a:pt x="99744" y="94488"/>
                  </a:lnTo>
                  <a:lnTo>
                    <a:pt x="105156" y="10515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43371" y="5001768"/>
              <a:ext cx="3352800" cy="387350"/>
            </a:xfrm>
            <a:custGeom>
              <a:avLst/>
              <a:gdLst/>
              <a:ahLst/>
              <a:cxnLst/>
              <a:rect l="l" t="t" r="r" b="b"/>
              <a:pathLst>
                <a:path w="3352800" h="387350">
                  <a:moveTo>
                    <a:pt x="0" y="1524"/>
                  </a:moveTo>
                  <a:lnTo>
                    <a:pt x="3352800" y="1524"/>
                  </a:lnTo>
                </a:path>
                <a:path w="3352800" h="387350">
                  <a:moveTo>
                    <a:pt x="3352800" y="387096"/>
                  </a:moveTo>
                  <a:lnTo>
                    <a:pt x="3352800" y="0"/>
                  </a:lnTo>
                </a:path>
                <a:path w="3352800" h="387350">
                  <a:moveTo>
                    <a:pt x="0" y="387096"/>
                  </a:moveTo>
                  <a:lnTo>
                    <a:pt x="0" y="1524"/>
                  </a:lnTo>
                </a:path>
              </a:pathLst>
            </a:custGeom>
            <a:ln w="15240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060"/>
              </a:lnSpc>
            </a:pPr>
            <a:r>
              <a:rPr spc="-25" dirty="0"/>
              <a:t>108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060"/>
              </a:lnSpc>
            </a:pPr>
            <a:r>
              <a:rPr spc="-25" dirty="0"/>
              <a:t>109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25" dirty="0"/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99500" y="2879781"/>
            <a:ext cx="6125210" cy="12395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303780" algn="l"/>
              </a:tabLst>
            </a:pPr>
            <a:r>
              <a:rPr sz="2300" i="1" dirty="0">
                <a:latin typeface="Calibri"/>
                <a:cs typeface="Calibri"/>
              </a:rPr>
              <a:t>class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&lt;child</a:t>
            </a:r>
            <a:r>
              <a:rPr sz="2300" i="1" spc="-40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class&gt;</a:t>
            </a:r>
            <a:r>
              <a:rPr sz="2300" i="1" dirty="0">
                <a:latin typeface="Calibri"/>
                <a:cs typeface="Calibri"/>
              </a:rPr>
              <a:t>	:</a:t>
            </a:r>
            <a:r>
              <a:rPr sz="2300" i="1" spc="-3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&lt;access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modifier&gt;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&lt;base</a:t>
            </a:r>
            <a:r>
              <a:rPr sz="2300" i="1" spc="-30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class&gt;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10"/>
              </a:spcBef>
            </a:pPr>
            <a:endParaRPr sz="2300">
              <a:latin typeface="Calibri"/>
              <a:cs typeface="Calibri"/>
            </a:endParaRPr>
          </a:p>
          <a:p>
            <a:pPr marL="1033780">
              <a:lnSpc>
                <a:spcPct val="100000"/>
              </a:lnSpc>
              <a:tabLst>
                <a:tab pos="2298065" algn="l"/>
              </a:tabLst>
            </a:pPr>
            <a:r>
              <a:rPr sz="2300" i="1" dirty="0">
                <a:latin typeface="Calibri"/>
                <a:cs typeface="Calibri"/>
              </a:rPr>
              <a:t>class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spc="-25" dirty="0">
                <a:latin typeface="Calibri"/>
                <a:cs typeface="Calibri"/>
              </a:rPr>
              <a:t>Dog</a:t>
            </a:r>
            <a:r>
              <a:rPr sz="2300" i="1" dirty="0">
                <a:latin typeface="Calibri"/>
                <a:cs typeface="Calibri"/>
              </a:rPr>
              <a:t>	:</a:t>
            </a:r>
            <a:r>
              <a:rPr sz="2300" i="1" spc="-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public</a:t>
            </a:r>
            <a:r>
              <a:rPr sz="2300" i="1" spc="-20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Animal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341058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Where</a:t>
            </a:r>
            <a:r>
              <a:rPr spc="-135" dirty="0"/>
              <a:t> </a:t>
            </a:r>
            <a:r>
              <a:rPr dirty="0"/>
              <a:t>is</a:t>
            </a:r>
            <a:r>
              <a:rPr spc="-110" dirty="0"/>
              <a:t> </a:t>
            </a:r>
            <a:r>
              <a:rPr dirty="0"/>
              <a:t>C++</a:t>
            </a:r>
            <a:r>
              <a:rPr spc="-80" dirty="0"/>
              <a:t> </a:t>
            </a:r>
            <a:r>
              <a:rPr spc="-30" dirty="0"/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085455" cy="16078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All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major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software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companies,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different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domains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Majorly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chosen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creating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high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performance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software(Facebook, 	</a:t>
            </a:r>
            <a:r>
              <a:rPr sz="2300" dirty="0">
                <a:latin typeface="Calibri"/>
                <a:cs typeface="Calibri"/>
              </a:rPr>
              <a:t>Google,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Microsoft,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CERN,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etc.)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All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operating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systems,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popular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software,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games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9085819" y="6386131"/>
            <a:ext cx="21780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110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Access</a:t>
            </a:r>
            <a:r>
              <a:rPr spc="-110" dirty="0"/>
              <a:t> </a:t>
            </a:r>
            <a:r>
              <a:rPr spc="-80" dirty="0"/>
              <a:t>Modifiers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06245" y="2742625"/>
            <a:ext cx="1591310" cy="2842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8130">
              <a:lnSpc>
                <a:spcPct val="100499"/>
              </a:lnSpc>
              <a:spcBef>
                <a:spcPts val="100"/>
              </a:spcBef>
            </a:pPr>
            <a:r>
              <a:rPr sz="2300" i="1" dirty="0">
                <a:latin typeface="Calibri"/>
                <a:cs typeface="Calibri"/>
              </a:rPr>
              <a:t>class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spc="-20" dirty="0">
                <a:latin typeface="Calibri"/>
                <a:cs typeface="Calibri"/>
              </a:rPr>
              <a:t>Base{ </a:t>
            </a:r>
            <a:r>
              <a:rPr sz="2300" i="1" spc="-10" dirty="0">
                <a:latin typeface="Calibri"/>
                <a:cs typeface="Calibri"/>
              </a:rPr>
              <a:t>private:</a:t>
            </a:r>
            <a:endParaRPr sz="2300">
              <a:latin typeface="Calibri"/>
              <a:cs typeface="Calibri"/>
            </a:endParaRPr>
          </a:p>
          <a:p>
            <a:pPr marL="12700" marR="5080" indent="377825">
              <a:lnSpc>
                <a:spcPct val="100400"/>
              </a:lnSpc>
            </a:pPr>
            <a:r>
              <a:rPr sz="2300" i="1" spc="-10" dirty="0">
                <a:latin typeface="Calibri"/>
                <a:cs typeface="Calibri"/>
              </a:rPr>
              <a:t>MemberA </a:t>
            </a:r>
            <a:r>
              <a:rPr sz="2300" i="1" dirty="0">
                <a:latin typeface="Calibri"/>
                <a:cs typeface="Calibri"/>
              </a:rPr>
              <a:t>public</a:t>
            </a:r>
            <a:r>
              <a:rPr sz="2300" i="1" spc="-30" dirty="0">
                <a:latin typeface="Calibri"/>
                <a:cs typeface="Calibri"/>
              </a:rPr>
              <a:t> </a:t>
            </a:r>
            <a:r>
              <a:rPr sz="2300" i="1" spc="-50" dirty="0">
                <a:latin typeface="Calibri"/>
                <a:cs typeface="Calibri"/>
              </a:rPr>
              <a:t>:</a:t>
            </a:r>
            <a:endParaRPr sz="2300">
              <a:latin typeface="Calibri"/>
              <a:cs typeface="Calibri"/>
            </a:endParaRPr>
          </a:p>
          <a:p>
            <a:pPr marL="12700" marR="15240" indent="377825">
              <a:lnSpc>
                <a:spcPts val="2770"/>
              </a:lnSpc>
              <a:spcBef>
                <a:spcPts val="95"/>
              </a:spcBef>
            </a:pPr>
            <a:r>
              <a:rPr sz="2300" i="1" spc="-10" dirty="0">
                <a:latin typeface="Calibri"/>
                <a:cs typeface="Calibri"/>
              </a:rPr>
              <a:t>MemberB protected:</a:t>
            </a:r>
            <a:endParaRPr sz="2300">
              <a:latin typeface="Calibri"/>
              <a:cs typeface="Calibri"/>
            </a:endParaRPr>
          </a:p>
          <a:p>
            <a:pPr marL="390525">
              <a:lnSpc>
                <a:spcPts val="2680"/>
              </a:lnSpc>
            </a:pPr>
            <a:r>
              <a:rPr sz="2300" i="1" spc="-10" dirty="0">
                <a:latin typeface="Calibri"/>
                <a:cs typeface="Calibri"/>
              </a:rPr>
              <a:t>MemberC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300" i="1" dirty="0">
                <a:latin typeface="Calibri"/>
                <a:cs typeface="Calibri"/>
              </a:rPr>
              <a:t>} </a:t>
            </a:r>
            <a:r>
              <a:rPr sz="2300" i="1" spc="-50" dirty="0"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6622" y="3512337"/>
            <a:ext cx="96202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solidFill>
                  <a:srgbClr val="FF0000"/>
                </a:solidFill>
                <a:latin typeface="Calibri"/>
                <a:cs typeface="Calibri"/>
              </a:rPr>
              <a:t>Inaccessible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2228" y="4239268"/>
            <a:ext cx="83121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solidFill>
                  <a:srgbClr val="385623"/>
                </a:solidFill>
                <a:latin typeface="Calibri"/>
                <a:cs typeface="Calibri"/>
              </a:rPr>
              <a:t>Accessible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5722" y="4836648"/>
            <a:ext cx="1209675" cy="47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-12700">
              <a:lnSpc>
                <a:spcPct val="102099"/>
              </a:lnSpc>
              <a:spcBef>
                <a:spcPts val="100"/>
              </a:spcBef>
            </a:pPr>
            <a:r>
              <a:rPr sz="1450" b="1" dirty="0">
                <a:solidFill>
                  <a:srgbClr val="BF9000"/>
                </a:solidFill>
                <a:latin typeface="Calibri"/>
                <a:cs typeface="Calibri"/>
              </a:rPr>
              <a:t>Accessible</a:t>
            </a:r>
            <a:r>
              <a:rPr sz="1450" b="1" spc="105" dirty="0">
                <a:solidFill>
                  <a:srgbClr val="BF9000"/>
                </a:solidFill>
                <a:latin typeface="Calibri"/>
                <a:cs typeface="Calibri"/>
              </a:rPr>
              <a:t> </a:t>
            </a:r>
            <a:r>
              <a:rPr sz="1450" b="1" spc="-20" dirty="0">
                <a:solidFill>
                  <a:srgbClr val="BF9000"/>
                </a:solidFill>
                <a:latin typeface="Calibri"/>
                <a:cs typeface="Calibri"/>
              </a:rPr>
              <a:t>only </a:t>
            </a:r>
            <a:r>
              <a:rPr sz="1450" b="1" dirty="0">
                <a:solidFill>
                  <a:srgbClr val="BF9000"/>
                </a:solidFill>
                <a:latin typeface="Calibri"/>
                <a:cs typeface="Calibri"/>
              </a:rPr>
              <a:t>to</a:t>
            </a:r>
            <a:r>
              <a:rPr sz="1450" b="1" spc="45" dirty="0">
                <a:solidFill>
                  <a:srgbClr val="BF9000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BF9000"/>
                </a:solidFill>
                <a:latin typeface="Calibri"/>
                <a:cs typeface="Calibri"/>
              </a:rPr>
              <a:t>child</a:t>
            </a:r>
            <a:r>
              <a:rPr sz="1450" b="1" spc="45" dirty="0">
                <a:solidFill>
                  <a:srgbClr val="BF9000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BF9000"/>
                </a:solidFill>
                <a:latin typeface="Calibri"/>
                <a:cs typeface="Calibri"/>
              </a:rPr>
              <a:t>classes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111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Access</a:t>
            </a:r>
            <a:r>
              <a:rPr spc="-110" dirty="0"/>
              <a:t> </a:t>
            </a:r>
            <a:r>
              <a:rPr spc="-80" dirty="0"/>
              <a:t>Modifiers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99500" y="2879781"/>
            <a:ext cx="1591310" cy="2491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8130">
              <a:lnSpc>
                <a:spcPct val="100499"/>
              </a:lnSpc>
              <a:spcBef>
                <a:spcPts val="100"/>
              </a:spcBef>
            </a:pPr>
            <a:r>
              <a:rPr sz="2300" i="1" dirty="0">
                <a:latin typeface="Calibri"/>
                <a:cs typeface="Calibri"/>
              </a:rPr>
              <a:t>class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spc="-20" dirty="0">
                <a:latin typeface="Calibri"/>
                <a:cs typeface="Calibri"/>
              </a:rPr>
              <a:t>Base{ </a:t>
            </a:r>
            <a:r>
              <a:rPr sz="2300" i="1" spc="-10" dirty="0">
                <a:latin typeface="Calibri"/>
                <a:cs typeface="Calibri"/>
              </a:rPr>
              <a:t>private:</a:t>
            </a:r>
            <a:endParaRPr sz="2300">
              <a:latin typeface="Calibri"/>
              <a:cs typeface="Calibri"/>
            </a:endParaRPr>
          </a:p>
          <a:p>
            <a:pPr marL="12700" marR="5080" indent="377825">
              <a:lnSpc>
                <a:spcPct val="100400"/>
              </a:lnSpc>
            </a:pPr>
            <a:r>
              <a:rPr sz="2300" i="1" spc="-10" dirty="0">
                <a:latin typeface="Calibri"/>
                <a:cs typeface="Calibri"/>
              </a:rPr>
              <a:t>MemberA </a:t>
            </a:r>
            <a:r>
              <a:rPr sz="2300" i="1" dirty="0">
                <a:latin typeface="Calibri"/>
                <a:cs typeface="Calibri"/>
              </a:rPr>
              <a:t>public</a:t>
            </a:r>
            <a:r>
              <a:rPr sz="2300" i="1" spc="-25" dirty="0">
                <a:latin typeface="Calibri"/>
                <a:cs typeface="Calibri"/>
              </a:rPr>
              <a:t> </a:t>
            </a:r>
            <a:r>
              <a:rPr sz="2300" i="1" spc="-50" dirty="0">
                <a:latin typeface="Calibri"/>
                <a:cs typeface="Calibri"/>
              </a:rPr>
              <a:t>:</a:t>
            </a:r>
            <a:endParaRPr sz="2300">
              <a:latin typeface="Calibri"/>
              <a:cs typeface="Calibri"/>
            </a:endParaRPr>
          </a:p>
          <a:p>
            <a:pPr marL="12700" marR="15240" indent="377825">
              <a:lnSpc>
                <a:spcPts val="2770"/>
              </a:lnSpc>
              <a:spcBef>
                <a:spcPts val="95"/>
              </a:spcBef>
            </a:pPr>
            <a:r>
              <a:rPr sz="2300" i="1" spc="-10" dirty="0">
                <a:latin typeface="Calibri"/>
                <a:cs typeface="Calibri"/>
              </a:rPr>
              <a:t>MemberB protected:</a:t>
            </a:r>
            <a:endParaRPr sz="2300">
              <a:latin typeface="Calibri"/>
              <a:cs typeface="Calibri"/>
            </a:endParaRPr>
          </a:p>
          <a:p>
            <a:pPr marL="390525">
              <a:lnSpc>
                <a:spcPts val="2680"/>
              </a:lnSpc>
            </a:pPr>
            <a:r>
              <a:rPr sz="2300" i="1" spc="-10" dirty="0">
                <a:latin typeface="Calibri"/>
                <a:cs typeface="Calibri"/>
              </a:rPr>
              <a:t>MemberC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0189" y="2879781"/>
            <a:ext cx="3353435" cy="24955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5"/>
              </a:spcBef>
            </a:pPr>
            <a:r>
              <a:rPr sz="2300" i="1" dirty="0">
                <a:latin typeface="Calibri"/>
                <a:cs typeface="Calibri"/>
              </a:rPr>
              <a:t>class Child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:</a:t>
            </a:r>
            <a:r>
              <a:rPr sz="2300" i="1" spc="190" dirty="0">
                <a:latin typeface="Calibri"/>
                <a:cs typeface="Calibri"/>
              </a:rPr>
              <a:t> </a:t>
            </a:r>
            <a:r>
              <a:rPr sz="2300" i="1" spc="-20" dirty="0">
                <a:latin typeface="Calibri"/>
                <a:cs typeface="Calibri"/>
              </a:rPr>
              <a:t>p</a:t>
            </a:r>
            <a:r>
              <a:rPr sz="2300" i="1" spc="-805" dirty="0">
                <a:latin typeface="Calibri"/>
                <a:cs typeface="Calibri"/>
              </a:rPr>
              <a:t>r</a:t>
            </a:r>
            <a:r>
              <a:rPr sz="2300" i="1" spc="-420" dirty="0">
                <a:latin typeface="Calibri"/>
                <a:cs typeface="Calibri"/>
              </a:rPr>
              <a:t>u</a:t>
            </a:r>
            <a:r>
              <a:rPr sz="2300" i="1" spc="-540" dirty="0">
                <a:latin typeface="Calibri"/>
                <a:cs typeface="Calibri"/>
              </a:rPr>
              <a:t>i</a:t>
            </a:r>
            <a:r>
              <a:rPr sz="2300" i="1" spc="-800" dirty="0">
                <a:latin typeface="Calibri"/>
                <a:cs typeface="Calibri"/>
              </a:rPr>
              <a:t>o</a:t>
            </a:r>
            <a:r>
              <a:rPr sz="2300" i="1" spc="-1070" dirty="0">
                <a:latin typeface="Calibri"/>
                <a:cs typeface="Calibri"/>
              </a:rPr>
              <a:t>b</a:t>
            </a:r>
            <a:r>
              <a:rPr sz="2300" i="1" spc="-375" dirty="0">
                <a:latin typeface="Calibri"/>
                <a:cs typeface="Calibri"/>
              </a:rPr>
              <a:t>v</a:t>
            </a:r>
            <a:r>
              <a:rPr sz="2300" i="1" spc="-420" dirty="0">
                <a:latin typeface="Calibri"/>
                <a:cs typeface="Calibri"/>
              </a:rPr>
              <a:t>t</a:t>
            </a:r>
            <a:r>
              <a:rPr sz="2300" i="1" spc="-1175" dirty="0">
                <a:latin typeface="Calibri"/>
                <a:cs typeface="Calibri"/>
              </a:rPr>
              <a:t>a</a:t>
            </a:r>
            <a:r>
              <a:rPr sz="2300" i="1" spc="-200" dirty="0">
                <a:latin typeface="Calibri"/>
                <a:cs typeface="Calibri"/>
              </a:rPr>
              <a:t>l</a:t>
            </a:r>
            <a:r>
              <a:rPr sz="2300" i="1" spc="-930" dirty="0">
                <a:latin typeface="Calibri"/>
                <a:cs typeface="Calibri"/>
              </a:rPr>
              <a:t>e</a:t>
            </a:r>
            <a:r>
              <a:rPr sz="2300" i="1" spc="-35" dirty="0">
                <a:latin typeface="Calibri"/>
                <a:cs typeface="Calibri"/>
              </a:rPr>
              <a:t>i</a:t>
            </a:r>
            <a:r>
              <a:rPr sz="2300" i="1" spc="-865" dirty="0">
                <a:latin typeface="Calibri"/>
                <a:cs typeface="Calibri"/>
              </a:rPr>
              <a:t>c</a:t>
            </a:r>
            <a:r>
              <a:rPr sz="2300" i="1" spc="-484" dirty="0">
                <a:latin typeface="Calibri"/>
                <a:cs typeface="Calibri"/>
              </a:rPr>
              <a:t>t</a:t>
            </a:r>
            <a:r>
              <a:rPr sz="2300" i="1" spc="-515" dirty="0">
                <a:latin typeface="Calibri"/>
                <a:cs typeface="Calibri"/>
              </a:rPr>
              <a:t>c</a:t>
            </a:r>
            <a:r>
              <a:rPr sz="2300" i="1" spc="-610" dirty="0">
                <a:latin typeface="Calibri"/>
                <a:cs typeface="Calibri"/>
              </a:rPr>
              <a:t>e</a:t>
            </a:r>
            <a:r>
              <a:rPr sz="2300" i="1" spc="-690" dirty="0">
                <a:latin typeface="Calibri"/>
                <a:cs typeface="Calibri"/>
              </a:rPr>
              <a:t>t</a:t>
            </a:r>
            <a:r>
              <a:rPr sz="2300" i="1" spc="-625" dirty="0">
                <a:latin typeface="Calibri"/>
                <a:cs typeface="Calibri"/>
              </a:rPr>
              <a:t>B</a:t>
            </a:r>
            <a:r>
              <a:rPr sz="2300" i="1" spc="-750" dirty="0">
                <a:latin typeface="Calibri"/>
                <a:cs typeface="Calibri"/>
              </a:rPr>
              <a:t>e</a:t>
            </a:r>
            <a:r>
              <a:rPr sz="2300" i="1" spc="-1035" dirty="0">
                <a:latin typeface="Calibri"/>
                <a:cs typeface="Calibri"/>
              </a:rPr>
              <a:t>B</a:t>
            </a:r>
            <a:r>
              <a:rPr sz="2300" i="1" spc="-695" dirty="0">
                <a:latin typeface="Calibri"/>
                <a:cs typeface="Calibri"/>
              </a:rPr>
              <a:t>ad</a:t>
            </a:r>
            <a:r>
              <a:rPr sz="2300" i="1" spc="-1015" dirty="0">
                <a:latin typeface="Calibri"/>
                <a:cs typeface="Calibri"/>
              </a:rPr>
              <a:t>a</a:t>
            </a:r>
            <a:r>
              <a:rPr sz="2300" i="1" spc="-10" dirty="0">
                <a:latin typeface="Calibri"/>
                <a:cs typeface="Calibri"/>
              </a:rPr>
              <a:t>s</a:t>
            </a:r>
            <a:r>
              <a:rPr sz="2300" i="1" spc="-1030" dirty="0">
                <a:latin typeface="Calibri"/>
                <a:cs typeface="Calibri"/>
              </a:rPr>
              <a:t>e</a:t>
            </a:r>
            <a:r>
              <a:rPr sz="2300" i="1" spc="-915" dirty="0">
                <a:latin typeface="Calibri"/>
                <a:cs typeface="Calibri"/>
              </a:rPr>
              <a:t>s</a:t>
            </a:r>
            <a:r>
              <a:rPr sz="2300" i="1" spc="-370" dirty="0">
                <a:latin typeface="Calibri"/>
                <a:cs typeface="Calibri"/>
              </a:rPr>
              <a:t>B</a:t>
            </a:r>
            <a:r>
              <a:rPr sz="2300" i="1" spc="-1019" dirty="0">
                <a:latin typeface="Calibri"/>
                <a:cs typeface="Calibri"/>
              </a:rPr>
              <a:t>e</a:t>
            </a:r>
            <a:r>
              <a:rPr sz="2300" i="1" spc="-490" dirty="0">
                <a:latin typeface="Calibri"/>
                <a:cs typeface="Calibri"/>
              </a:rPr>
              <a:t>{</a:t>
            </a:r>
            <a:r>
              <a:rPr sz="2300" i="1" spc="-440" dirty="0">
                <a:latin typeface="Calibri"/>
                <a:cs typeface="Calibri"/>
              </a:rPr>
              <a:t>a</a:t>
            </a:r>
            <a:r>
              <a:rPr sz="2300" i="1" spc="-300" dirty="0">
                <a:latin typeface="Calibri"/>
                <a:cs typeface="Calibri"/>
              </a:rPr>
              <a:t>{</a:t>
            </a:r>
            <a:r>
              <a:rPr sz="2300" i="1" spc="-35" dirty="0">
                <a:latin typeface="Calibri"/>
                <a:cs typeface="Calibri"/>
              </a:rPr>
              <a:t>s</a:t>
            </a:r>
            <a:r>
              <a:rPr sz="2300" i="1" spc="-5" dirty="0">
                <a:latin typeface="Calibri"/>
                <a:cs typeface="Calibri"/>
              </a:rPr>
              <a:t>e</a:t>
            </a:r>
            <a:r>
              <a:rPr sz="2300" i="1" spc="-10" dirty="0">
                <a:latin typeface="Calibri"/>
                <a:cs typeface="Calibri"/>
              </a:rPr>
              <a:t>{ private:</a:t>
            </a:r>
            <a:endParaRPr sz="2300">
              <a:latin typeface="Calibri"/>
              <a:cs typeface="Calibri"/>
            </a:endParaRPr>
          </a:p>
          <a:p>
            <a:pPr marL="12700" marR="1766570" indent="377825">
              <a:lnSpc>
                <a:spcPct val="100400"/>
              </a:lnSpc>
            </a:pPr>
            <a:r>
              <a:rPr sz="2300" i="1" spc="-10" dirty="0">
                <a:latin typeface="Calibri"/>
                <a:cs typeface="Calibri"/>
              </a:rPr>
              <a:t>MemberA </a:t>
            </a:r>
            <a:r>
              <a:rPr sz="2300" i="1" spc="-20" dirty="0">
                <a:latin typeface="Calibri"/>
                <a:cs typeface="Calibri"/>
              </a:rPr>
              <a:t>p</a:t>
            </a:r>
            <a:r>
              <a:rPr sz="2300" i="1" spc="-805" dirty="0">
                <a:latin typeface="Calibri"/>
                <a:cs typeface="Calibri"/>
              </a:rPr>
              <a:t>r</a:t>
            </a:r>
            <a:r>
              <a:rPr sz="2300" i="1" spc="-415" dirty="0">
                <a:latin typeface="Calibri"/>
                <a:cs typeface="Calibri"/>
              </a:rPr>
              <a:t>u</a:t>
            </a:r>
            <a:r>
              <a:rPr sz="2300" i="1" spc="-540" dirty="0">
                <a:latin typeface="Calibri"/>
                <a:cs typeface="Calibri"/>
              </a:rPr>
              <a:t>i</a:t>
            </a:r>
            <a:r>
              <a:rPr sz="2300" i="1" spc="-780" dirty="0">
                <a:latin typeface="Calibri"/>
                <a:cs typeface="Calibri"/>
              </a:rPr>
              <a:t>o</a:t>
            </a:r>
            <a:r>
              <a:rPr sz="2300" i="1" spc="-1085" dirty="0">
                <a:latin typeface="Calibri"/>
                <a:cs typeface="Calibri"/>
              </a:rPr>
              <a:t>b</a:t>
            </a:r>
            <a:r>
              <a:rPr sz="2300" i="1" spc="-375" dirty="0">
                <a:latin typeface="Calibri"/>
                <a:cs typeface="Calibri"/>
              </a:rPr>
              <a:t>v</a:t>
            </a:r>
            <a:r>
              <a:rPr sz="2300" i="1" spc="-420" dirty="0">
                <a:latin typeface="Calibri"/>
                <a:cs typeface="Calibri"/>
              </a:rPr>
              <a:t>t</a:t>
            </a:r>
            <a:r>
              <a:rPr sz="2300" i="1" spc="-1180" dirty="0">
                <a:latin typeface="Calibri"/>
                <a:cs typeface="Calibri"/>
              </a:rPr>
              <a:t>a</a:t>
            </a:r>
            <a:r>
              <a:rPr sz="2300" i="1" spc="-195" dirty="0">
                <a:latin typeface="Calibri"/>
                <a:cs typeface="Calibri"/>
              </a:rPr>
              <a:t>l</a:t>
            </a:r>
            <a:r>
              <a:rPr sz="2300" i="1" spc="-935" dirty="0">
                <a:latin typeface="Calibri"/>
                <a:cs typeface="Calibri"/>
              </a:rPr>
              <a:t>e</a:t>
            </a:r>
            <a:r>
              <a:rPr sz="2300" i="1" spc="-10" dirty="0">
                <a:latin typeface="Calibri"/>
                <a:cs typeface="Calibri"/>
              </a:rPr>
              <a:t>i</a:t>
            </a:r>
            <a:r>
              <a:rPr sz="2300" i="1" spc="-885" dirty="0">
                <a:latin typeface="Calibri"/>
                <a:cs typeface="Calibri"/>
              </a:rPr>
              <a:t>c</a:t>
            </a:r>
            <a:r>
              <a:rPr sz="2300" i="1" spc="-484" dirty="0">
                <a:latin typeface="Calibri"/>
                <a:cs typeface="Calibri"/>
              </a:rPr>
              <a:t>t</a:t>
            </a:r>
            <a:r>
              <a:rPr sz="2300" i="1" spc="-515" dirty="0">
                <a:latin typeface="Calibri"/>
                <a:cs typeface="Calibri"/>
              </a:rPr>
              <a:t>c</a:t>
            </a:r>
            <a:r>
              <a:rPr sz="2300" i="1" spc="-610" dirty="0">
                <a:latin typeface="Calibri"/>
                <a:cs typeface="Calibri"/>
              </a:rPr>
              <a:t>e</a:t>
            </a:r>
            <a:r>
              <a:rPr sz="2300" i="1" spc="-695" dirty="0">
                <a:latin typeface="Calibri"/>
                <a:cs typeface="Calibri"/>
              </a:rPr>
              <a:t>t</a:t>
            </a:r>
            <a:r>
              <a:rPr sz="2300" i="1" spc="-145" dirty="0">
                <a:latin typeface="Calibri"/>
                <a:cs typeface="Calibri"/>
              </a:rPr>
              <a:t>:</a:t>
            </a:r>
            <a:r>
              <a:rPr sz="2300" i="1" spc="-470" dirty="0">
                <a:latin typeface="Calibri"/>
                <a:cs typeface="Calibri"/>
              </a:rPr>
              <a:t>:</a:t>
            </a:r>
            <a:r>
              <a:rPr sz="2300" i="1" spc="-5" dirty="0">
                <a:latin typeface="Calibri"/>
                <a:cs typeface="Calibri"/>
              </a:rPr>
              <a:t>e</a:t>
            </a:r>
            <a:r>
              <a:rPr sz="2300" i="1" spc="-20" dirty="0">
                <a:latin typeface="Calibri"/>
                <a:cs typeface="Calibri"/>
              </a:rPr>
              <a:t>d</a:t>
            </a:r>
            <a:r>
              <a:rPr sz="2300" i="1" spc="-10" dirty="0">
                <a:latin typeface="Calibri"/>
                <a:cs typeface="Calibri"/>
              </a:rPr>
              <a:t>:</a:t>
            </a:r>
            <a:endParaRPr sz="2300">
              <a:latin typeface="Calibri"/>
              <a:cs typeface="Calibri"/>
            </a:endParaRPr>
          </a:p>
          <a:p>
            <a:pPr marL="12700" marR="1776730" indent="377825">
              <a:lnSpc>
                <a:spcPct val="100400"/>
              </a:lnSpc>
            </a:pPr>
            <a:r>
              <a:rPr sz="2300" i="1" spc="-10" dirty="0">
                <a:latin typeface="Calibri"/>
                <a:cs typeface="Calibri"/>
              </a:rPr>
              <a:t>MemberB </a:t>
            </a:r>
            <a:r>
              <a:rPr sz="2300" i="1" spc="-15" dirty="0">
                <a:latin typeface="Calibri"/>
                <a:cs typeface="Calibri"/>
              </a:rPr>
              <a:t>pr</a:t>
            </a:r>
            <a:r>
              <a:rPr sz="2300" i="1" spc="-535" dirty="0">
                <a:latin typeface="Calibri"/>
                <a:cs typeface="Calibri"/>
              </a:rPr>
              <a:t>i</a:t>
            </a:r>
            <a:r>
              <a:rPr sz="2300" i="1" spc="-660" dirty="0">
                <a:latin typeface="Calibri"/>
                <a:cs typeface="Calibri"/>
              </a:rPr>
              <a:t>o</a:t>
            </a:r>
            <a:r>
              <a:rPr sz="2300" i="1" spc="-370" dirty="0">
                <a:latin typeface="Calibri"/>
                <a:cs typeface="Calibri"/>
              </a:rPr>
              <a:t>v</a:t>
            </a:r>
            <a:r>
              <a:rPr sz="2300" i="1" spc="-415" dirty="0">
                <a:latin typeface="Calibri"/>
                <a:cs typeface="Calibri"/>
              </a:rPr>
              <a:t>t</a:t>
            </a:r>
            <a:r>
              <a:rPr sz="2300" i="1" spc="-830" dirty="0">
                <a:latin typeface="Calibri"/>
                <a:cs typeface="Calibri"/>
              </a:rPr>
              <a:t>a</a:t>
            </a:r>
            <a:r>
              <a:rPr sz="2300" i="1" spc="-305" dirty="0">
                <a:latin typeface="Calibri"/>
                <a:cs typeface="Calibri"/>
              </a:rPr>
              <a:t>e</a:t>
            </a:r>
            <a:r>
              <a:rPr sz="2300" i="1" spc="-480" dirty="0">
                <a:latin typeface="Calibri"/>
                <a:cs typeface="Calibri"/>
              </a:rPr>
              <a:t>t</a:t>
            </a:r>
            <a:r>
              <a:rPr sz="2300" i="1" spc="-509" dirty="0">
                <a:latin typeface="Calibri"/>
                <a:cs typeface="Calibri"/>
              </a:rPr>
              <a:t>c</a:t>
            </a:r>
            <a:r>
              <a:rPr sz="2300" i="1" spc="-605" dirty="0">
                <a:latin typeface="Calibri"/>
                <a:cs typeface="Calibri"/>
              </a:rPr>
              <a:t>e</a:t>
            </a:r>
            <a:r>
              <a:rPr sz="2300" i="1" spc="-204" dirty="0">
                <a:latin typeface="Calibri"/>
                <a:cs typeface="Calibri"/>
              </a:rPr>
              <a:t>t</a:t>
            </a:r>
            <a:r>
              <a:rPr sz="2300" i="1" spc="-465" dirty="0">
                <a:latin typeface="Calibri"/>
                <a:cs typeface="Calibri"/>
              </a:rPr>
              <a:t>:</a:t>
            </a:r>
            <a:r>
              <a:rPr sz="2300" i="1" dirty="0">
                <a:latin typeface="Calibri"/>
                <a:cs typeface="Calibri"/>
              </a:rPr>
              <a:t>e</a:t>
            </a:r>
            <a:r>
              <a:rPr sz="2300" i="1" spc="-15" dirty="0">
                <a:latin typeface="Calibri"/>
                <a:cs typeface="Calibri"/>
              </a:rPr>
              <a:t>d</a:t>
            </a:r>
            <a:r>
              <a:rPr sz="2300" i="1" spc="-5" dirty="0">
                <a:latin typeface="Calibri"/>
                <a:cs typeface="Calibri"/>
              </a:rPr>
              <a:t>:</a:t>
            </a:r>
            <a:endParaRPr sz="2300">
              <a:latin typeface="Calibri"/>
              <a:cs typeface="Calibri"/>
            </a:endParaRPr>
          </a:p>
          <a:p>
            <a:pPr marL="390525">
              <a:lnSpc>
                <a:spcPct val="100000"/>
              </a:lnSpc>
              <a:spcBef>
                <a:spcPts val="15"/>
              </a:spcBef>
            </a:pPr>
            <a:r>
              <a:rPr sz="2300" i="1" spc="-10" dirty="0">
                <a:latin typeface="Calibri"/>
                <a:cs typeface="Calibri"/>
              </a:rPr>
              <a:t>MemberC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Object</a:t>
            </a:r>
            <a:r>
              <a:rPr spc="-100" dirty="0"/>
              <a:t> </a:t>
            </a:r>
            <a:r>
              <a:rPr spc="-60" dirty="0"/>
              <a:t>Construction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5728335" cy="12903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Constructors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execute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base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child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Destructors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execute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child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base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Base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data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will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part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child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object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285" y="4376445"/>
            <a:ext cx="1743710" cy="1283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67435">
              <a:lnSpc>
                <a:spcPct val="100000"/>
              </a:lnSpc>
              <a:spcBef>
                <a:spcPts val="105"/>
              </a:spcBef>
            </a:pPr>
            <a:r>
              <a:rPr sz="1650" i="1" dirty="0">
                <a:latin typeface="Calibri"/>
                <a:cs typeface="Calibri"/>
              </a:rPr>
              <a:t>class</a:t>
            </a:r>
            <a:r>
              <a:rPr sz="1650" i="1" spc="-15" dirty="0">
                <a:latin typeface="Calibri"/>
                <a:cs typeface="Calibri"/>
              </a:rPr>
              <a:t> </a:t>
            </a:r>
            <a:r>
              <a:rPr sz="1650" i="1" spc="-25" dirty="0">
                <a:latin typeface="Calibri"/>
                <a:cs typeface="Calibri"/>
              </a:rPr>
              <a:t>A{ </a:t>
            </a:r>
            <a:r>
              <a:rPr sz="1650" i="1" spc="-10" dirty="0">
                <a:latin typeface="Calibri"/>
                <a:cs typeface="Calibri"/>
              </a:rPr>
              <a:t>private:</a:t>
            </a:r>
            <a:endParaRPr sz="1650">
              <a:latin typeface="Calibri"/>
              <a:cs typeface="Calibri"/>
            </a:endParaRPr>
          </a:p>
          <a:p>
            <a:pPr marL="390525" marR="701675">
              <a:lnSpc>
                <a:spcPct val="100000"/>
              </a:lnSpc>
            </a:pPr>
            <a:r>
              <a:rPr sz="1650" i="1" dirty="0">
                <a:latin typeface="Calibri"/>
                <a:cs typeface="Calibri"/>
              </a:rPr>
              <a:t>int</a:t>
            </a:r>
            <a:r>
              <a:rPr sz="1650" i="1" spc="-25" dirty="0">
                <a:latin typeface="Calibri"/>
                <a:cs typeface="Calibri"/>
              </a:rPr>
              <a:t> </a:t>
            </a:r>
            <a:r>
              <a:rPr sz="1650" i="1" dirty="0">
                <a:latin typeface="Calibri"/>
                <a:cs typeface="Calibri"/>
              </a:rPr>
              <a:t>x</a:t>
            </a:r>
            <a:r>
              <a:rPr sz="1650" i="1" spc="-5" dirty="0">
                <a:latin typeface="Calibri"/>
                <a:cs typeface="Calibri"/>
              </a:rPr>
              <a:t> </a:t>
            </a:r>
            <a:r>
              <a:rPr sz="1650" i="1" spc="-50" dirty="0">
                <a:latin typeface="Calibri"/>
                <a:cs typeface="Calibri"/>
              </a:rPr>
              <a:t>; </a:t>
            </a:r>
            <a:r>
              <a:rPr sz="1650" i="1" dirty="0">
                <a:latin typeface="Calibri"/>
                <a:cs typeface="Calibri"/>
              </a:rPr>
              <a:t>float</a:t>
            </a:r>
            <a:r>
              <a:rPr sz="1650" i="1" spc="-20" dirty="0">
                <a:latin typeface="Calibri"/>
                <a:cs typeface="Calibri"/>
              </a:rPr>
              <a:t> </a:t>
            </a:r>
            <a:r>
              <a:rPr sz="1650" i="1" dirty="0">
                <a:latin typeface="Calibri"/>
                <a:cs typeface="Calibri"/>
              </a:rPr>
              <a:t>y</a:t>
            </a:r>
            <a:r>
              <a:rPr sz="1650" i="1" spc="-5" dirty="0">
                <a:latin typeface="Calibri"/>
                <a:cs typeface="Calibri"/>
              </a:rPr>
              <a:t> </a:t>
            </a:r>
            <a:r>
              <a:rPr sz="1650" i="1" spc="-50" dirty="0">
                <a:latin typeface="Calibri"/>
                <a:cs typeface="Calibri"/>
              </a:rPr>
              <a:t>;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50" i="1" dirty="0">
                <a:latin typeface="Calibri"/>
                <a:cs typeface="Calibri"/>
              </a:rPr>
              <a:t>//Member</a:t>
            </a:r>
            <a:r>
              <a:rPr sz="1650" i="1" spc="-60" dirty="0">
                <a:latin typeface="Calibri"/>
                <a:cs typeface="Calibri"/>
              </a:rPr>
              <a:t> </a:t>
            </a:r>
            <a:r>
              <a:rPr sz="1650" i="1" spc="-10" dirty="0">
                <a:latin typeface="Calibri"/>
                <a:cs typeface="Calibri"/>
              </a:rPr>
              <a:t>functions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4119" y="4376445"/>
            <a:ext cx="174371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64160">
              <a:lnSpc>
                <a:spcPct val="100000"/>
              </a:lnSpc>
              <a:spcBef>
                <a:spcPts val="105"/>
              </a:spcBef>
            </a:pPr>
            <a:r>
              <a:rPr sz="1650" i="1" dirty="0">
                <a:latin typeface="Calibri"/>
                <a:cs typeface="Calibri"/>
              </a:rPr>
              <a:t>class</a:t>
            </a:r>
            <a:r>
              <a:rPr sz="1650" i="1" spc="-20" dirty="0">
                <a:latin typeface="Calibri"/>
                <a:cs typeface="Calibri"/>
              </a:rPr>
              <a:t> </a:t>
            </a:r>
            <a:r>
              <a:rPr sz="1650" i="1" dirty="0">
                <a:latin typeface="Calibri"/>
                <a:cs typeface="Calibri"/>
              </a:rPr>
              <a:t>B</a:t>
            </a:r>
            <a:r>
              <a:rPr sz="1650" i="1" spc="5" dirty="0">
                <a:latin typeface="Calibri"/>
                <a:cs typeface="Calibri"/>
              </a:rPr>
              <a:t> </a:t>
            </a:r>
            <a:r>
              <a:rPr sz="1650" i="1" dirty="0">
                <a:latin typeface="Calibri"/>
                <a:cs typeface="Calibri"/>
              </a:rPr>
              <a:t>: public</a:t>
            </a:r>
            <a:r>
              <a:rPr sz="1650" i="1" spc="-35" dirty="0">
                <a:latin typeface="Calibri"/>
                <a:cs typeface="Calibri"/>
              </a:rPr>
              <a:t> </a:t>
            </a:r>
            <a:r>
              <a:rPr sz="1650" i="1" spc="-25" dirty="0">
                <a:latin typeface="Calibri"/>
                <a:cs typeface="Calibri"/>
              </a:rPr>
              <a:t>A{ </a:t>
            </a:r>
            <a:r>
              <a:rPr sz="1650" i="1" spc="-10" dirty="0">
                <a:latin typeface="Calibri"/>
                <a:cs typeface="Calibri"/>
              </a:rPr>
              <a:t>private:</a:t>
            </a:r>
            <a:endParaRPr sz="1650">
              <a:latin typeface="Calibri"/>
              <a:cs typeface="Calibri"/>
            </a:endParaRPr>
          </a:p>
          <a:p>
            <a:pPr marL="390525">
              <a:lnSpc>
                <a:spcPct val="100000"/>
              </a:lnSpc>
            </a:pPr>
            <a:r>
              <a:rPr sz="1650" i="1" dirty="0">
                <a:latin typeface="Calibri"/>
                <a:cs typeface="Calibri"/>
              </a:rPr>
              <a:t>double</a:t>
            </a:r>
            <a:r>
              <a:rPr sz="1650" i="1" spc="-45" dirty="0">
                <a:latin typeface="Calibri"/>
                <a:cs typeface="Calibri"/>
              </a:rPr>
              <a:t> </a:t>
            </a:r>
            <a:r>
              <a:rPr sz="1650" i="1" dirty="0">
                <a:latin typeface="Calibri"/>
                <a:cs typeface="Calibri"/>
              </a:rPr>
              <a:t>d</a:t>
            </a:r>
            <a:r>
              <a:rPr sz="1650" i="1" spc="-25" dirty="0">
                <a:latin typeface="Calibri"/>
                <a:cs typeface="Calibri"/>
              </a:rPr>
              <a:t> </a:t>
            </a:r>
            <a:r>
              <a:rPr sz="1650" i="1" spc="-50" dirty="0">
                <a:latin typeface="Calibri"/>
                <a:cs typeface="Calibri"/>
              </a:rPr>
              <a:t>;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50" i="1" dirty="0">
                <a:latin typeface="Calibri"/>
                <a:cs typeface="Calibri"/>
              </a:rPr>
              <a:t>//Member</a:t>
            </a:r>
            <a:r>
              <a:rPr sz="1650" i="1" spc="-60" dirty="0">
                <a:latin typeface="Calibri"/>
                <a:cs typeface="Calibri"/>
              </a:rPr>
              <a:t> </a:t>
            </a:r>
            <a:r>
              <a:rPr sz="1650" i="1" spc="-10" dirty="0">
                <a:latin typeface="Calibri"/>
                <a:cs typeface="Calibri"/>
              </a:rPr>
              <a:t>functions</a:t>
            </a:r>
            <a:endParaRPr sz="165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57821" y="4537709"/>
          <a:ext cx="626110" cy="904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5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5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A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5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2D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768083" y="4543044"/>
            <a:ext cx="105410" cy="603885"/>
          </a:xfrm>
          <a:custGeom>
            <a:avLst/>
            <a:gdLst/>
            <a:ahLst/>
            <a:cxnLst/>
            <a:rect l="l" t="t" r="r" b="b"/>
            <a:pathLst>
              <a:path w="105409" h="603885">
                <a:moveTo>
                  <a:pt x="105155" y="0"/>
                </a:moveTo>
                <a:lnTo>
                  <a:pt x="84605" y="3190"/>
                </a:lnTo>
                <a:lnTo>
                  <a:pt x="67627" y="11811"/>
                </a:lnTo>
                <a:lnTo>
                  <a:pt x="56078" y="24431"/>
                </a:lnTo>
                <a:lnTo>
                  <a:pt x="51815" y="39624"/>
                </a:lnTo>
                <a:lnTo>
                  <a:pt x="51815" y="263652"/>
                </a:lnTo>
                <a:lnTo>
                  <a:pt x="47791" y="278606"/>
                </a:lnTo>
                <a:lnTo>
                  <a:pt x="36766" y="290703"/>
                </a:lnTo>
                <a:lnTo>
                  <a:pt x="20312" y="298799"/>
                </a:lnTo>
                <a:lnTo>
                  <a:pt x="0" y="301752"/>
                </a:lnTo>
                <a:lnTo>
                  <a:pt x="20312" y="304942"/>
                </a:lnTo>
                <a:lnTo>
                  <a:pt x="36766" y="313562"/>
                </a:lnTo>
                <a:lnTo>
                  <a:pt x="47791" y="326183"/>
                </a:lnTo>
                <a:lnTo>
                  <a:pt x="51815" y="341376"/>
                </a:lnTo>
                <a:lnTo>
                  <a:pt x="51815" y="565404"/>
                </a:lnTo>
                <a:lnTo>
                  <a:pt x="56078" y="580358"/>
                </a:lnTo>
                <a:lnTo>
                  <a:pt x="67627" y="592454"/>
                </a:lnTo>
                <a:lnTo>
                  <a:pt x="84605" y="600551"/>
                </a:lnTo>
                <a:lnTo>
                  <a:pt x="105155" y="603504"/>
                </a:lnTo>
              </a:path>
            </a:pathLst>
          </a:custGeom>
          <a:ln w="22859">
            <a:solidFill>
              <a:srgbClr val="5B9A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35380" y="4707096"/>
            <a:ext cx="13525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80959" y="4543044"/>
            <a:ext cx="182880" cy="916305"/>
          </a:xfrm>
          <a:custGeom>
            <a:avLst/>
            <a:gdLst/>
            <a:ahLst/>
            <a:cxnLst/>
            <a:rect l="l" t="t" r="r" b="b"/>
            <a:pathLst>
              <a:path w="182879" h="916304">
                <a:moveTo>
                  <a:pt x="0" y="0"/>
                </a:moveTo>
                <a:lnTo>
                  <a:pt x="35504" y="5334"/>
                </a:lnTo>
                <a:lnTo>
                  <a:pt x="64579" y="19812"/>
                </a:lnTo>
                <a:lnTo>
                  <a:pt x="84224" y="41148"/>
                </a:lnTo>
                <a:lnTo>
                  <a:pt x="91439" y="67056"/>
                </a:lnTo>
                <a:lnTo>
                  <a:pt x="91439" y="391667"/>
                </a:lnTo>
                <a:lnTo>
                  <a:pt x="98655" y="417337"/>
                </a:lnTo>
                <a:lnTo>
                  <a:pt x="118300" y="438149"/>
                </a:lnTo>
                <a:lnTo>
                  <a:pt x="147375" y="452104"/>
                </a:lnTo>
                <a:lnTo>
                  <a:pt x="182880" y="457200"/>
                </a:lnTo>
                <a:lnTo>
                  <a:pt x="147375" y="462534"/>
                </a:lnTo>
                <a:lnTo>
                  <a:pt x="118300" y="477012"/>
                </a:lnTo>
                <a:lnTo>
                  <a:pt x="98655" y="498348"/>
                </a:lnTo>
                <a:lnTo>
                  <a:pt x="91439" y="524256"/>
                </a:lnTo>
                <a:lnTo>
                  <a:pt x="91439" y="848868"/>
                </a:lnTo>
                <a:lnTo>
                  <a:pt x="84224" y="874776"/>
                </a:lnTo>
                <a:lnTo>
                  <a:pt x="64579" y="896112"/>
                </a:lnTo>
                <a:lnTo>
                  <a:pt x="35504" y="910590"/>
                </a:lnTo>
                <a:lnTo>
                  <a:pt x="0" y="915924"/>
                </a:lnTo>
              </a:path>
            </a:pathLst>
          </a:custGeom>
          <a:ln w="22859">
            <a:solidFill>
              <a:srgbClr val="5B9A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17239" y="4858056"/>
            <a:ext cx="12827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latin typeface="Calibri"/>
                <a:cs typeface="Calibri"/>
              </a:rPr>
              <a:t>B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112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Banking</a:t>
            </a:r>
            <a:r>
              <a:rPr spc="-75" dirty="0"/>
              <a:t> </a:t>
            </a:r>
            <a:r>
              <a:rPr spc="-85" dirty="0"/>
              <a:t>Application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09" y="2460344"/>
            <a:ext cx="7324090" cy="25857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Manage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accounts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Customers</a:t>
            </a:r>
            <a:r>
              <a:rPr sz="2950" spc="-9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can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perform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common</a:t>
            </a:r>
            <a:r>
              <a:rPr sz="2950" spc="-6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operations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Bank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can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perform</a:t>
            </a:r>
            <a:r>
              <a:rPr sz="2950" spc="-5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administrative</a:t>
            </a:r>
            <a:r>
              <a:rPr sz="2950" spc="-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tasks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Represent</a:t>
            </a:r>
            <a:r>
              <a:rPr sz="2950" spc="-9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account</a:t>
            </a:r>
            <a:r>
              <a:rPr sz="2950" spc="-9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through</a:t>
            </a:r>
            <a:r>
              <a:rPr sz="2950" spc="-8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Account</a:t>
            </a:r>
            <a:r>
              <a:rPr sz="2950" spc="-9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class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Common</a:t>
            </a:r>
            <a:r>
              <a:rPr sz="2950" spc="-6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implementation</a:t>
            </a:r>
            <a:r>
              <a:rPr sz="2950" spc="-6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for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all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account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types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Banking</a:t>
            </a:r>
            <a:r>
              <a:rPr spc="-75" dirty="0"/>
              <a:t> </a:t>
            </a:r>
            <a:r>
              <a:rPr spc="-85" dirty="0"/>
              <a:t>Application</a:t>
            </a:r>
          </a:p>
        </p:txBody>
      </p:sp>
      <p:sp>
        <p:nvSpPr>
          <p:cNvPr id="4" name="object 4"/>
          <p:cNvSpPr/>
          <p:nvPr/>
        </p:nvSpPr>
        <p:spPr>
          <a:xfrm>
            <a:off x="4011167" y="2453639"/>
            <a:ext cx="2153920" cy="541020"/>
          </a:xfrm>
          <a:custGeom>
            <a:avLst/>
            <a:gdLst/>
            <a:ahLst/>
            <a:cxnLst/>
            <a:rect l="l" t="t" r="r" b="b"/>
            <a:pathLst>
              <a:path w="2153920" h="541019">
                <a:moveTo>
                  <a:pt x="2153412" y="541019"/>
                </a:moveTo>
                <a:lnTo>
                  <a:pt x="0" y="541019"/>
                </a:lnTo>
                <a:lnTo>
                  <a:pt x="0" y="0"/>
                </a:lnTo>
                <a:lnTo>
                  <a:pt x="2153412" y="0"/>
                </a:lnTo>
                <a:lnTo>
                  <a:pt x="2153412" y="54101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11167" y="2453639"/>
            <a:ext cx="2153920" cy="541020"/>
          </a:xfrm>
          <a:prstGeom prst="rect">
            <a:avLst/>
          </a:prstGeom>
          <a:ln w="22859">
            <a:solidFill>
              <a:srgbClr val="7E7E7E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586740">
              <a:lnSpc>
                <a:spcPct val="100000"/>
              </a:lnSpc>
              <a:spcBef>
                <a:spcPts val="600"/>
              </a:spcBef>
            </a:pPr>
            <a:r>
              <a:rPr sz="2300" spc="-10" dirty="0">
                <a:latin typeface="Calibri"/>
                <a:cs typeface="Calibri"/>
              </a:rPr>
              <a:t>Account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99738" y="2983229"/>
            <a:ext cx="2176780" cy="1073150"/>
            <a:chOff x="3999738" y="2983229"/>
            <a:chExt cx="2176780" cy="1073150"/>
          </a:xfrm>
        </p:grpSpPr>
        <p:sp>
          <p:nvSpPr>
            <p:cNvPr id="7" name="object 7"/>
            <p:cNvSpPr/>
            <p:nvPr/>
          </p:nvSpPr>
          <p:spPr>
            <a:xfrm>
              <a:off x="4011168" y="2994659"/>
              <a:ext cx="2153920" cy="1050290"/>
            </a:xfrm>
            <a:custGeom>
              <a:avLst/>
              <a:gdLst/>
              <a:ahLst/>
              <a:cxnLst/>
              <a:rect l="l" t="t" r="r" b="b"/>
              <a:pathLst>
                <a:path w="2153920" h="1050289">
                  <a:moveTo>
                    <a:pt x="2153412" y="1050036"/>
                  </a:moveTo>
                  <a:lnTo>
                    <a:pt x="0" y="1050036"/>
                  </a:lnTo>
                  <a:lnTo>
                    <a:pt x="0" y="0"/>
                  </a:lnTo>
                  <a:lnTo>
                    <a:pt x="2153412" y="0"/>
                  </a:lnTo>
                  <a:lnTo>
                    <a:pt x="2153412" y="1050036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11168" y="2994659"/>
              <a:ext cx="2153920" cy="1050290"/>
            </a:xfrm>
            <a:custGeom>
              <a:avLst/>
              <a:gdLst/>
              <a:ahLst/>
              <a:cxnLst/>
              <a:rect l="l" t="t" r="r" b="b"/>
              <a:pathLst>
                <a:path w="2153920" h="1050289">
                  <a:moveTo>
                    <a:pt x="0" y="0"/>
                  </a:moveTo>
                  <a:lnTo>
                    <a:pt x="2153412" y="0"/>
                  </a:lnTo>
                  <a:lnTo>
                    <a:pt x="2153412" y="1050036"/>
                  </a:lnTo>
                  <a:lnTo>
                    <a:pt x="0" y="1050036"/>
                  </a:lnTo>
                  <a:lnTo>
                    <a:pt x="0" y="0"/>
                  </a:lnTo>
                  <a:close/>
                </a:path>
              </a:pathLst>
            </a:custGeom>
            <a:ln w="2285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73176" y="3007876"/>
            <a:ext cx="620395" cy="70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5"/>
              </a:spcBef>
            </a:pPr>
            <a:r>
              <a:rPr sz="1450" spc="-20" dirty="0">
                <a:latin typeface="Calibri"/>
                <a:cs typeface="Calibri"/>
              </a:rPr>
              <a:t>name </a:t>
            </a:r>
            <a:r>
              <a:rPr sz="1450" spc="-10" dirty="0">
                <a:latin typeface="Calibri"/>
                <a:cs typeface="Calibri"/>
              </a:rPr>
              <a:t>accno balance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1167" y="3773423"/>
            <a:ext cx="2153920" cy="271780"/>
          </a:xfrm>
          <a:prstGeom prst="rect">
            <a:avLst/>
          </a:prstGeom>
          <a:solidFill>
            <a:srgbClr val="D8D8D8"/>
          </a:solidFill>
          <a:ln w="22859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1190"/>
              </a:lnSpc>
            </a:pPr>
            <a:r>
              <a:rPr sz="1450" spc="-25" dirty="0">
                <a:latin typeface="Calibri"/>
                <a:cs typeface="Calibri"/>
              </a:rPr>
              <a:t>...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11167" y="4044696"/>
            <a:ext cx="2153920" cy="1610995"/>
          </a:xfrm>
          <a:custGeom>
            <a:avLst/>
            <a:gdLst/>
            <a:ahLst/>
            <a:cxnLst/>
            <a:rect l="l" t="t" r="r" b="b"/>
            <a:pathLst>
              <a:path w="2153920" h="1610995">
                <a:moveTo>
                  <a:pt x="2153412" y="1610867"/>
                </a:moveTo>
                <a:lnTo>
                  <a:pt x="0" y="1610867"/>
                </a:lnTo>
                <a:lnTo>
                  <a:pt x="0" y="0"/>
                </a:lnTo>
                <a:lnTo>
                  <a:pt x="2153412" y="0"/>
                </a:lnTo>
                <a:lnTo>
                  <a:pt x="2153412" y="16108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11167" y="4044696"/>
            <a:ext cx="2153920" cy="1610995"/>
          </a:xfrm>
          <a:prstGeom prst="rect">
            <a:avLst/>
          </a:prstGeom>
          <a:ln w="22859">
            <a:solidFill>
              <a:srgbClr val="7E7E7E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74295" marR="1198245">
              <a:lnSpc>
                <a:spcPct val="102400"/>
              </a:lnSpc>
              <a:spcBef>
                <a:spcPts val="185"/>
              </a:spcBef>
            </a:pPr>
            <a:r>
              <a:rPr sz="1450" spc="-10" dirty="0">
                <a:latin typeface="Calibri"/>
                <a:cs typeface="Calibri"/>
              </a:rPr>
              <a:t>Withdraw Deposit GetBalance</a:t>
            </a:r>
            <a:endParaRPr sz="1450">
              <a:latin typeface="Calibri"/>
              <a:cs typeface="Calibri"/>
            </a:endParaRPr>
          </a:p>
          <a:p>
            <a:pPr marL="74295" marR="571500">
              <a:lnSpc>
                <a:spcPts val="1789"/>
              </a:lnSpc>
              <a:spcBef>
                <a:spcPts val="55"/>
              </a:spcBef>
            </a:pPr>
            <a:r>
              <a:rPr sz="1450" spc="-10" dirty="0">
                <a:latin typeface="Calibri"/>
                <a:cs typeface="Calibri"/>
              </a:rPr>
              <a:t>AccumulateInterest GetInterestRate</a:t>
            </a:r>
            <a:endParaRPr sz="1450">
              <a:latin typeface="Calibri"/>
              <a:cs typeface="Calibri"/>
            </a:endParaRPr>
          </a:p>
          <a:p>
            <a:pPr marL="74295">
              <a:lnSpc>
                <a:spcPts val="1705"/>
              </a:lnSpc>
            </a:pPr>
            <a:r>
              <a:rPr sz="1450" spc="-25" dirty="0">
                <a:latin typeface="Calibri"/>
                <a:cs typeface="Calibri"/>
              </a:rPr>
              <a:t>...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57755" y="4238244"/>
            <a:ext cx="2153920" cy="541020"/>
          </a:xfrm>
          <a:custGeom>
            <a:avLst/>
            <a:gdLst/>
            <a:ahLst/>
            <a:cxnLst/>
            <a:rect l="l" t="t" r="r" b="b"/>
            <a:pathLst>
              <a:path w="2153920" h="541020">
                <a:moveTo>
                  <a:pt x="2153412" y="541020"/>
                </a:moveTo>
                <a:lnTo>
                  <a:pt x="0" y="541020"/>
                </a:lnTo>
                <a:lnTo>
                  <a:pt x="0" y="0"/>
                </a:lnTo>
                <a:lnTo>
                  <a:pt x="2153412" y="0"/>
                </a:lnTo>
                <a:lnTo>
                  <a:pt x="2153412" y="54102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57755" y="4238244"/>
            <a:ext cx="2153920" cy="541020"/>
          </a:xfrm>
          <a:prstGeom prst="rect">
            <a:avLst/>
          </a:prstGeom>
          <a:ln w="22859">
            <a:solidFill>
              <a:srgbClr val="7E7E7E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636905">
              <a:lnSpc>
                <a:spcPct val="100000"/>
              </a:lnSpc>
              <a:spcBef>
                <a:spcPts val="600"/>
              </a:spcBef>
            </a:pPr>
            <a:r>
              <a:rPr sz="2300" spc="-10" dirty="0">
                <a:latin typeface="Calibri"/>
                <a:cs typeface="Calibri"/>
              </a:rPr>
              <a:t>Savings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64579" y="4238244"/>
            <a:ext cx="2153920" cy="541020"/>
          </a:xfrm>
          <a:custGeom>
            <a:avLst/>
            <a:gdLst/>
            <a:ahLst/>
            <a:cxnLst/>
            <a:rect l="l" t="t" r="r" b="b"/>
            <a:pathLst>
              <a:path w="2153920" h="541020">
                <a:moveTo>
                  <a:pt x="2153412" y="541020"/>
                </a:moveTo>
                <a:lnTo>
                  <a:pt x="0" y="541020"/>
                </a:lnTo>
                <a:lnTo>
                  <a:pt x="0" y="0"/>
                </a:lnTo>
                <a:lnTo>
                  <a:pt x="2153412" y="0"/>
                </a:lnTo>
                <a:lnTo>
                  <a:pt x="2153412" y="54102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164579" y="4238244"/>
            <a:ext cx="2153920" cy="541020"/>
          </a:xfrm>
          <a:prstGeom prst="rect">
            <a:avLst/>
          </a:prstGeom>
          <a:ln w="22859">
            <a:solidFill>
              <a:srgbClr val="7E7E7E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537845">
              <a:lnSpc>
                <a:spcPct val="100000"/>
              </a:lnSpc>
              <a:spcBef>
                <a:spcPts val="600"/>
              </a:spcBef>
            </a:pPr>
            <a:r>
              <a:rPr sz="2300" spc="-10" dirty="0">
                <a:latin typeface="Calibri"/>
                <a:cs typeface="Calibri"/>
              </a:rPr>
              <a:t>Checking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55035" y="3011424"/>
            <a:ext cx="4224655" cy="1226820"/>
          </a:xfrm>
          <a:custGeom>
            <a:avLst/>
            <a:gdLst/>
            <a:ahLst/>
            <a:cxnLst/>
            <a:rect l="l" t="t" r="r" b="b"/>
            <a:pathLst>
              <a:path w="4224655" h="1226820">
                <a:moveTo>
                  <a:pt x="0" y="1226819"/>
                </a:moveTo>
                <a:lnTo>
                  <a:pt x="0" y="762000"/>
                </a:lnTo>
              </a:path>
              <a:path w="4224655" h="1226820">
                <a:moveTo>
                  <a:pt x="1997964" y="233172"/>
                </a:moveTo>
                <a:lnTo>
                  <a:pt x="2104644" y="0"/>
                </a:lnTo>
                <a:lnTo>
                  <a:pt x="2211324" y="233172"/>
                </a:lnTo>
                <a:lnTo>
                  <a:pt x="1997964" y="233172"/>
                </a:lnTo>
                <a:close/>
              </a:path>
              <a:path w="4224655" h="1226820">
                <a:moveTo>
                  <a:pt x="2104644" y="762000"/>
                </a:moveTo>
                <a:lnTo>
                  <a:pt x="2104644" y="233172"/>
                </a:lnTo>
              </a:path>
              <a:path w="4224655" h="1226820">
                <a:moveTo>
                  <a:pt x="4224528" y="1220724"/>
                </a:moveTo>
                <a:lnTo>
                  <a:pt x="4224528" y="755903"/>
                </a:lnTo>
              </a:path>
              <a:path w="4224655" h="1226820">
                <a:moveTo>
                  <a:pt x="0" y="762000"/>
                </a:moveTo>
                <a:lnTo>
                  <a:pt x="4224528" y="762000"/>
                </a:lnTo>
              </a:path>
            </a:pathLst>
          </a:custGeom>
          <a:ln w="2285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114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115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Polymorphism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7720330" cy="339979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Different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forms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provided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call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resolved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compile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time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runtime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Runtime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polymorphism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dynamic </a:t>
            </a:r>
            <a:r>
              <a:rPr sz="2300" spc="-10" dirty="0">
                <a:latin typeface="Calibri"/>
                <a:cs typeface="Calibri"/>
              </a:rPr>
              <a:t>binding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Implemented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virtual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mechanism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Compiler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inserts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code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invoke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correct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runtime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Automatically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generated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virtual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keyword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Such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called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polymorphic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functions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invoked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only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pointer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reference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247523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0" dirty="0"/>
              <a:t>Vtable</a:t>
            </a:r>
            <a:r>
              <a:rPr spc="-105" dirty="0"/>
              <a:t> </a:t>
            </a:r>
            <a:r>
              <a:rPr dirty="0"/>
              <a:t>&amp;</a:t>
            </a:r>
            <a:r>
              <a:rPr spc="-150" dirty="0"/>
              <a:t> </a:t>
            </a:r>
            <a:r>
              <a:rPr spc="-80" dirty="0"/>
              <a:t>Vptr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7507" y="2453639"/>
            <a:ext cx="1461770" cy="378460"/>
          </a:xfrm>
          <a:prstGeom prst="rect">
            <a:avLst/>
          </a:prstGeom>
          <a:solidFill>
            <a:srgbClr val="D8D8D8"/>
          </a:solidFill>
          <a:ln w="22859">
            <a:solidFill>
              <a:srgbClr val="7E7E7E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95"/>
              </a:spcBef>
            </a:pPr>
            <a:r>
              <a:rPr sz="1950" spc="-10" dirty="0">
                <a:latin typeface="Calibri"/>
                <a:cs typeface="Calibri"/>
              </a:rPr>
              <a:t>Account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96077" y="2820161"/>
            <a:ext cx="1484630" cy="1237615"/>
            <a:chOff x="5196077" y="2820161"/>
            <a:chExt cx="1484630" cy="1237615"/>
          </a:xfrm>
        </p:grpSpPr>
        <p:sp>
          <p:nvSpPr>
            <p:cNvPr id="6" name="object 6"/>
            <p:cNvSpPr/>
            <p:nvPr/>
          </p:nvSpPr>
          <p:spPr>
            <a:xfrm>
              <a:off x="5207507" y="2831591"/>
              <a:ext cx="1461770" cy="1214755"/>
            </a:xfrm>
            <a:custGeom>
              <a:avLst/>
              <a:gdLst/>
              <a:ahLst/>
              <a:cxnLst/>
              <a:rect l="l" t="t" r="r" b="b"/>
              <a:pathLst>
                <a:path w="1461770" h="1214754">
                  <a:moveTo>
                    <a:pt x="1461516" y="1214627"/>
                  </a:moveTo>
                  <a:lnTo>
                    <a:pt x="0" y="1214627"/>
                  </a:lnTo>
                  <a:lnTo>
                    <a:pt x="0" y="0"/>
                  </a:lnTo>
                  <a:lnTo>
                    <a:pt x="1461516" y="0"/>
                  </a:lnTo>
                  <a:lnTo>
                    <a:pt x="1461516" y="1214627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07507" y="2831591"/>
              <a:ext cx="1461770" cy="1214755"/>
            </a:xfrm>
            <a:custGeom>
              <a:avLst/>
              <a:gdLst/>
              <a:ahLst/>
              <a:cxnLst/>
              <a:rect l="l" t="t" r="r" b="b"/>
              <a:pathLst>
                <a:path w="1461770" h="1214754">
                  <a:moveTo>
                    <a:pt x="0" y="0"/>
                  </a:moveTo>
                  <a:lnTo>
                    <a:pt x="1461516" y="0"/>
                  </a:lnTo>
                  <a:lnTo>
                    <a:pt x="1461516" y="1214627"/>
                  </a:lnTo>
                  <a:lnTo>
                    <a:pt x="0" y="1214627"/>
                  </a:lnTo>
                  <a:lnTo>
                    <a:pt x="0" y="0"/>
                  </a:lnTo>
                  <a:close/>
                </a:path>
              </a:pathLst>
            </a:custGeom>
            <a:ln w="2285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18937" y="3106904"/>
            <a:ext cx="1438910" cy="905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 marR="206375">
              <a:lnSpc>
                <a:spcPct val="100400"/>
              </a:lnSpc>
              <a:spcBef>
                <a:spcPts val="95"/>
              </a:spcBef>
            </a:pPr>
            <a:r>
              <a:rPr sz="1150" spc="-10" dirty="0">
                <a:latin typeface="Calibri"/>
                <a:cs typeface="Calibri"/>
              </a:rPr>
              <a:t>GetBalance </a:t>
            </a:r>
            <a:r>
              <a:rPr sz="1150" spc="-10" dirty="0">
                <a:solidFill>
                  <a:srgbClr val="C45911"/>
                </a:solidFill>
                <a:latin typeface="Calibri"/>
                <a:cs typeface="Calibri"/>
              </a:rPr>
              <a:t>AccumulateInterest Withdraw</a:t>
            </a:r>
            <a:endParaRPr sz="1150">
              <a:latin typeface="Calibri"/>
              <a:cs typeface="Calibri"/>
            </a:endParaRPr>
          </a:p>
          <a:p>
            <a:pPr marL="62865" marR="427355">
              <a:lnSpc>
                <a:spcPct val="100000"/>
              </a:lnSpc>
              <a:spcBef>
                <a:spcPts val="10"/>
              </a:spcBef>
            </a:pPr>
            <a:r>
              <a:rPr sz="1150" spc="-10" dirty="0">
                <a:latin typeface="Calibri"/>
                <a:cs typeface="Calibri"/>
              </a:rPr>
              <a:t>Deposit </a:t>
            </a:r>
            <a:r>
              <a:rPr sz="1150" spc="-10" dirty="0">
                <a:solidFill>
                  <a:srgbClr val="C45911"/>
                </a:solidFill>
                <a:latin typeface="Calibri"/>
                <a:cs typeface="Calibri"/>
              </a:rPr>
              <a:t>GetInterestRate</a:t>
            </a:r>
            <a:endParaRPr sz="115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89225" y="2844546"/>
          <a:ext cx="1987550" cy="69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&amp;Account::AccumulateInterest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2F528E"/>
                      </a:solidFill>
                      <a:prstDash val="solid"/>
                    </a:lnL>
                    <a:lnR w="12700">
                      <a:solidFill>
                        <a:srgbClr val="2F528E"/>
                      </a:solidFill>
                      <a:prstDash val="solid"/>
                    </a:lnR>
                    <a:lnT w="12700">
                      <a:solidFill>
                        <a:srgbClr val="2F528E"/>
                      </a:solidFill>
                      <a:prstDash val="solid"/>
                    </a:lnT>
                    <a:lnB w="12700">
                      <a:solidFill>
                        <a:srgbClr val="2F528E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&amp;Account::Withdraw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2F528E"/>
                      </a:solidFill>
                      <a:prstDash val="solid"/>
                    </a:lnL>
                    <a:lnR w="12700">
                      <a:solidFill>
                        <a:srgbClr val="2F528E"/>
                      </a:solidFill>
                      <a:prstDash val="solid"/>
                    </a:lnR>
                    <a:lnT w="12700">
                      <a:solidFill>
                        <a:srgbClr val="2F528E"/>
                      </a:solidFill>
                      <a:prstDash val="solid"/>
                    </a:lnT>
                    <a:lnB w="12700">
                      <a:solidFill>
                        <a:srgbClr val="2F528E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&amp;Account::GetInterestRate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2F528E"/>
                      </a:solidFill>
                      <a:prstDash val="solid"/>
                    </a:lnL>
                    <a:lnR w="12700">
                      <a:solidFill>
                        <a:srgbClr val="2F528E"/>
                      </a:solidFill>
                      <a:prstDash val="solid"/>
                    </a:lnR>
                    <a:lnT w="12700">
                      <a:solidFill>
                        <a:srgbClr val="2F528E"/>
                      </a:solidFill>
                      <a:prstDash val="solid"/>
                    </a:lnT>
                    <a:lnB w="12700">
                      <a:solidFill>
                        <a:srgbClr val="2F528E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171206" y="2559774"/>
            <a:ext cx="147193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Calibri"/>
                <a:cs typeface="Calibri"/>
              </a:rPr>
              <a:t>Account Virtual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Table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6839" y="4811267"/>
            <a:ext cx="1460500" cy="379730"/>
          </a:xfrm>
          <a:prstGeom prst="rect">
            <a:avLst/>
          </a:prstGeom>
          <a:solidFill>
            <a:srgbClr val="D8D8D8"/>
          </a:solidFill>
          <a:ln w="22859">
            <a:solidFill>
              <a:srgbClr val="7E7E7E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195"/>
              </a:spcBef>
            </a:pPr>
            <a:r>
              <a:rPr sz="1950" spc="-10" dirty="0">
                <a:latin typeface="Calibri"/>
                <a:cs typeface="Calibri"/>
              </a:rPr>
              <a:t>Savings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6839" y="5190744"/>
            <a:ext cx="1460500" cy="715010"/>
          </a:xfrm>
          <a:prstGeom prst="rect">
            <a:avLst/>
          </a:prstGeom>
          <a:solidFill>
            <a:srgbClr val="D8D8D8"/>
          </a:solidFill>
          <a:ln w="22859">
            <a:solidFill>
              <a:srgbClr val="7E7E7E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0"/>
              </a:spcBef>
            </a:pPr>
            <a:endParaRPr sz="1150">
              <a:latin typeface="Times New Roman"/>
              <a:cs typeface="Times New Roman"/>
            </a:endParaRPr>
          </a:p>
          <a:p>
            <a:pPr marL="74295" marR="216535">
              <a:lnSpc>
                <a:spcPct val="100899"/>
              </a:lnSpc>
            </a:pPr>
            <a:r>
              <a:rPr sz="1150" spc="-10" dirty="0">
                <a:solidFill>
                  <a:srgbClr val="C45911"/>
                </a:solidFill>
                <a:latin typeface="Calibri"/>
                <a:cs typeface="Calibri"/>
              </a:rPr>
              <a:t>AccumulateInterest GetInterestRate</a:t>
            </a:r>
            <a:endParaRPr sz="115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78557" y="5203697"/>
          <a:ext cx="1987550" cy="69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114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&amp;Savings::AccumulateInterest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2F528E"/>
                      </a:solidFill>
                      <a:prstDash val="solid"/>
                    </a:lnL>
                    <a:lnR w="12700">
                      <a:solidFill>
                        <a:srgbClr val="2F528E"/>
                      </a:solidFill>
                      <a:prstDash val="solid"/>
                    </a:lnR>
                    <a:lnT w="12700">
                      <a:solidFill>
                        <a:srgbClr val="2F528E"/>
                      </a:solidFill>
                      <a:prstDash val="solid"/>
                    </a:lnT>
                    <a:lnB w="12700">
                      <a:solidFill>
                        <a:srgbClr val="2F528E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&amp;Account::Withdraw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2F528E"/>
                      </a:solidFill>
                      <a:prstDash val="solid"/>
                    </a:lnL>
                    <a:lnR w="12700">
                      <a:solidFill>
                        <a:srgbClr val="2F528E"/>
                      </a:solidFill>
                      <a:prstDash val="solid"/>
                    </a:lnR>
                    <a:lnT w="12700">
                      <a:solidFill>
                        <a:srgbClr val="2F528E"/>
                      </a:solidFill>
                      <a:prstDash val="solid"/>
                    </a:lnT>
                    <a:lnB w="12700">
                      <a:solidFill>
                        <a:srgbClr val="2F528E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&amp;Savings::GetInterestRate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2F528E"/>
                      </a:solidFill>
                      <a:prstDash val="solid"/>
                    </a:lnL>
                    <a:lnR w="12700">
                      <a:solidFill>
                        <a:srgbClr val="2F528E"/>
                      </a:solidFill>
                      <a:prstDash val="solid"/>
                    </a:lnR>
                    <a:lnT w="12700">
                      <a:solidFill>
                        <a:srgbClr val="2F528E"/>
                      </a:solidFill>
                      <a:prstDash val="solid"/>
                    </a:lnT>
                    <a:lnB w="12700">
                      <a:solidFill>
                        <a:srgbClr val="2F528E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159009" y="4918934"/>
            <a:ext cx="14147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latin typeface="Calibri"/>
                <a:cs typeface="Calibri"/>
              </a:rPr>
              <a:t>Savings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Virtual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Table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09488" y="4050791"/>
            <a:ext cx="213360" cy="760730"/>
          </a:xfrm>
          <a:custGeom>
            <a:avLst/>
            <a:gdLst/>
            <a:ahLst/>
            <a:cxnLst/>
            <a:rect l="l" t="t" r="r" b="b"/>
            <a:pathLst>
              <a:path w="213360" h="760729">
                <a:moveTo>
                  <a:pt x="0" y="233172"/>
                </a:moveTo>
                <a:lnTo>
                  <a:pt x="106680" y="0"/>
                </a:lnTo>
                <a:lnTo>
                  <a:pt x="213360" y="233172"/>
                </a:lnTo>
                <a:lnTo>
                  <a:pt x="0" y="233172"/>
                </a:lnTo>
                <a:close/>
              </a:path>
              <a:path w="213360" h="760729">
                <a:moveTo>
                  <a:pt x="106680" y="760475"/>
                </a:moveTo>
                <a:lnTo>
                  <a:pt x="106680" y="233172"/>
                </a:lnTo>
              </a:path>
            </a:pathLst>
          </a:custGeom>
          <a:ln w="2285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63133" y="2858262"/>
            <a:ext cx="1092835" cy="218440"/>
          </a:xfrm>
          <a:prstGeom prst="rect">
            <a:avLst/>
          </a:prstGeom>
          <a:solidFill>
            <a:srgbClr val="E24D4D"/>
          </a:solidFill>
          <a:ln w="3175">
            <a:solidFill>
              <a:srgbClr val="E14646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80"/>
              </a:spcBef>
            </a:pPr>
            <a:r>
              <a:rPr sz="1150" dirty="0">
                <a:solidFill>
                  <a:srgbClr val="FFFFFF"/>
                </a:solidFill>
                <a:latin typeface="Calibri"/>
                <a:cs typeface="Calibri"/>
              </a:rPr>
              <a:t>virtual</a:t>
            </a:r>
            <a:r>
              <a:rPr sz="115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Calibri"/>
                <a:cs typeface="Calibri"/>
              </a:rPr>
              <a:t>pointer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81855" y="2913888"/>
            <a:ext cx="1087120" cy="105410"/>
          </a:xfrm>
          <a:custGeom>
            <a:avLst/>
            <a:gdLst/>
            <a:ahLst/>
            <a:cxnLst/>
            <a:rect l="l" t="t" r="r" b="b"/>
            <a:pathLst>
              <a:path w="1087120" h="105410">
                <a:moveTo>
                  <a:pt x="105156" y="105156"/>
                </a:moveTo>
                <a:lnTo>
                  <a:pt x="0" y="53340"/>
                </a:lnTo>
                <a:lnTo>
                  <a:pt x="105156" y="0"/>
                </a:lnTo>
                <a:lnTo>
                  <a:pt x="105156" y="44196"/>
                </a:lnTo>
                <a:lnTo>
                  <a:pt x="94487" y="44196"/>
                </a:lnTo>
                <a:lnTo>
                  <a:pt x="94487" y="60960"/>
                </a:lnTo>
                <a:lnTo>
                  <a:pt x="105156" y="60960"/>
                </a:lnTo>
                <a:lnTo>
                  <a:pt x="105156" y="105156"/>
                </a:lnTo>
                <a:close/>
              </a:path>
              <a:path w="1087120" h="105410">
                <a:moveTo>
                  <a:pt x="105156" y="60960"/>
                </a:moveTo>
                <a:lnTo>
                  <a:pt x="94487" y="60960"/>
                </a:lnTo>
                <a:lnTo>
                  <a:pt x="94487" y="44196"/>
                </a:lnTo>
                <a:lnTo>
                  <a:pt x="105156" y="44196"/>
                </a:lnTo>
                <a:lnTo>
                  <a:pt x="105156" y="60960"/>
                </a:lnTo>
                <a:close/>
              </a:path>
              <a:path w="1087120" h="105410">
                <a:moveTo>
                  <a:pt x="1086612" y="60960"/>
                </a:moveTo>
                <a:lnTo>
                  <a:pt x="105156" y="60960"/>
                </a:lnTo>
                <a:lnTo>
                  <a:pt x="105156" y="44196"/>
                </a:lnTo>
                <a:lnTo>
                  <a:pt x="1086612" y="44196"/>
                </a:lnTo>
                <a:lnTo>
                  <a:pt x="1086612" y="6096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116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441954" y="2868930"/>
            <a:ext cx="6082665" cy="2004060"/>
            <a:chOff x="3441954" y="2868930"/>
            <a:chExt cx="6082665" cy="20040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5280" y="2909316"/>
              <a:ext cx="4675632" cy="12100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6532" y="2897124"/>
              <a:ext cx="4407407" cy="13670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8150" y="2877311"/>
              <a:ext cx="4424172" cy="19872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51960" y="2872740"/>
              <a:ext cx="4409440" cy="1996439"/>
            </a:xfrm>
            <a:custGeom>
              <a:avLst/>
              <a:gdLst/>
              <a:ahLst/>
              <a:cxnLst/>
              <a:rect l="l" t="t" r="r" b="b"/>
              <a:pathLst>
                <a:path w="4409440" h="1996439">
                  <a:moveTo>
                    <a:pt x="0" y="0"/>
                  </a:moveTo>
                  <a:lnTo>
                    <a:pt x="4408932" y="0"/>
                  </a:lnTo>
                  <a:lnTo>
                    <a:pt x="4408932" y="1996440"/>
                  </a:lnTo>
                  <a:lnTo>
                    <a:pt x="0" y="1996440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0336" y="2979420"/>
              <a:ext cx="6067044" cy="17830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45764" y="2974848"/>
              <a:ext cx="6075045" cy="1792605"/>
            </a:xfrm>
            <a:custGeom>
              <a:avLst/>
              <a:gdLst/>
              <a:ahLst/>
              <a:cxnLst/>
              <a:rect l="l" t="t" r="r" b="b"/>
              <a:pathLst>
                <a:path w="6075045" h="1792604">
                  <a:moveTo>
                    <a:pt x="0" y="0"/>
                  </a:moveTo>
                  <a:lnTo>
                    <a:pt x="6074664" y="0"/>
                  </a:lnTo>
                  <a:lnTo>
                    <a:pt x="6074664" y="1792224"/>
                  </a:lnTo>
                  <a:lnTo>
                    <a:pt x="0" y="1792224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Virtual</a:t>
            </a:r>
            <a:r>
              <a:rPr spc="-70" dirty="0"/>
              <a:t> </a:t>
            </a:r>
            <a:r>
              <a:rPr spc="-65" dirty="0"/>
              <a:t>Mechanism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307085" y="2283714"/>
            <a:ext cx="3017520" cy="622300"/>
            <a:chOff x="307085" y="2283714"/>
            <a:chExt cx="3017520" cy="6223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467" y="2292096"/>
              <a:ext cx="3000756" cy="6050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10895" y="2287524"/>
              <a:ext cx="3009900" cy="614680"/>
            </a:xfrm>
            <a:custGeom>
              <a:avLst/>
              <a:gdLst/>
              <a:ahLst/>
              <a:cxnLst/>
              <a:rect l="l" t="t" r="r" b="b"/>
              <a:pathLst>
                <a:path w="3009900" h="614680">
                  <a:moveTo>
                    <a:pt x="0" y="0"/>
                  </a:moveTo>
                  <a:lnTo>
                    <a:pt x="3009900" y="0"/>
                  </a:lnTo>
                  <a:lnTo>
                    <a:pt x="3009900" y="614172"/>
                  </a:lnTo>
                  <a:lnTo>
                    <a:pt x="0" y="614172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2079" y="3196853"/>
            <a:ext cx="2785745" cy="1383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295910" algn="l"/>
              </a:tabLst>
            </a:pPr>
            <a:r>
              <a:rPr sz="1450" dirty="0">
                <a:latin typeface="Calibri"/>
                <a:cs typeface="Calibri"/>
              </a:rPr>
              <a:t>Get</a:t>
            </a:r>
            <a:r>
              <a:rPr sz="1450" spc="5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the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object</a:t>
            </a:r>
            <a:r>
              <a:rPr sz="1450" spc="6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address</a:t>
            </a:r>
            <a:endParaRPr sz="145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95910" algn="l"/>
              </a:tabLst>
            </a:pPr>
            <a:r>
              <a:rPr sz="1450" dirty="0">
                <a:latin typeface="Calibri"/>
                <a:cs typeface="Calibri"/>
              </a:rPr>
              <a:t>Get</a:t>
            </a:r>
            <a:r>
              <a:rPr sz="1450" spc="6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the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virtual</a:t>
            </a:r>
            <a:r>
              <a:rPr sz="1450" spc="6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pointer</a:t>
            </a:r>
            <a:endParaRPr sz="1450">
              <a:latin typeface="Calibri"/>
              <a:cs typeface="Calibri"/>
            </a:endParaRPr>
          </a:p>
          <a:p>
            <a:pPr marL="295910" marR="5080" indent="-283845">
              <a:lnSpc>
                <a:spcPct val="102099"/>
              </a:lnSpc>
              <a:spcBef>
                <a:spcPts val="15"/>
              </a:spcBef>
              <a:buAutoNum type="arabicPeriod"/>
              <a:tabLst>
                <a:tab pos="295910" algn="l"/>
              </a:tabLst>
            </a:pPr>
            <a:r>
              <a:rPr sz="1450" dirty="0">
                <a:latin typeface="Calibri"/>
                <a:cs typeface="Calibri"/>
              </a:rPr>
              <a:t>Find</a:t>
            </a:r>
            <a:r>
              <a:rPr sz="1450" spc="5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the</a:t>
            </a:r>
            <a:r>
              <a:rPr sz="1450" spc="5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position</a:t>
            </a:r>
            <a:r>
              <a:rPr sz="1450" spc="6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of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the</a:t>
            </a:r>
            <a:r>
              <a:rPr sz="1450" spc="5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function </a:t>
            </a:r>
            <a:r>
              <a:rPr sz="1450" dirty="0">
                <a:latin typeface="Calibri"/>
                <a:cs typeface="Calibri"/>
              </a:rPr>
              <a:t>in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vtable</a:t>
            </a:r>
            <a:endParaRPr sz="145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295910" algn="l"/>
              </a:tabLst>
            </a:pPr>
            <a:r>
              <a:rPr sz="1450" dirty="0">
                <a:latin typeface="Calibri"/>
                <a:cs typeface="Calibri"/>
              </a:rPr>
              <a:t>Get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the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address</a:t>
            </a:r>
            <a:r>
              <a:rPr sz="1450" spc="6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of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the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function</a:t>
            </a:r>
            <a:endParaRPr sz="1450">
              <a:latin typeface="Calibri"/>
              <a:cs typeface="Calibri"/>
            </a:endParaRPr>
          </a:p>
          <a:p>
            <a:pPr marL="295910" indent="-283210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295910" algn="l"/>
              </a:tabLst>
            </a:pPr>
            <a:r>
              <a:rPr sz="1450" dirty="0">
                <a:latin typeface="Calibri"/>
                <a:cs typeface="Calibri"/>
              </a:rPr>
              <a:t>Invoke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the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function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117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118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255016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Abstract</a:t>
            </a:r>
            <a:r>
              <a:rPr spc="-75" dirty="0"/>
              <a:t> </a:t>
            </a:r>
            <a:r>
              <a:rPr spc="-30" dirty="0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463692"/>
            <a:ext cx="7889240" cy="30829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At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least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one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pure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virtual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function</a:t>
            </a:r>
            <a:endParaRPr sz="2650">
              <a:latin typeface="Calibri"/>
              <a:cs typeface="Calibri"/>
            </a:endParaRPr>
          </a:p>
          <a:p>
            <a:pPr marL="201295" marR="5080" indent="-189230">
              <a:lnSpc>
                <a:spcPts val="2840"/>
              </a:lnSpc>
              <a:spcBef>
                <a:spcPts val="869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Can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contain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other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members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(data,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non-</a:t>
            </a:r>
            <a:r>
              <a:rPr sz="2650" dirty="0">
                <a:latin typeface="Calibri"/>
                <a:cs typeface="Calibri"/>
              </a:rPr>
              <a:t>virtual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functions, etc.)</a:t>
            </a:r>
            <a:endParaRPr sz="2650">
              <a:latin typeface="Calibri"/>
              <a:cs typeface="Calibri"/>
            </a:endParaRPr>
          </a:p>
          <a:p>
            <a:pPr marL="201295" marR="377190" indent="-189230">
              <a:lnSpc>
                <a:spcPts val="2840"/>
              </a:lnSpc>
              <a:spcBef>
                <a:spcPts val="844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Cannot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instantiated,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but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used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through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pointer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or </a:t>
            </a:r>
            <a:r>
              <a:rPr sz="2650" spc="-10" dirty="0">
                <a:latin typeface="Calibri"/>
                <a:cs typeface="Calibri"/>
              </a:rPr>
              <a:t>reference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10" dirty="0">
                <a:latin typeface="Calibri"/>
                <a:cs typeface="Calibri"/>
              </a:rPr>
              <a:t>Establishes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contract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with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clients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Used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for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creating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interface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119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Pure</a:t>
            </a:r>
            <a:r>
              <a:rPr spc="-120" dirty="0"/>
              <a:t> </a:t>
            </a:r>
            <a:r>
              <a:rPr spc="-95" dirty="0"/>
              <a:t>Virtual</a:t>
            </a:r>
            <a:r>
              <a:rPr spc="-70" dirty="0"/>
              <a:t> </a:t>
            </a:r>
            <a:r>
              <a:rPr spc="-45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463692"/>
            <a:ext cx="7820025" cy="23590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Virtual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function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marked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with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=0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Does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not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have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an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implementation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(optional)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Cannot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be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invoked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(except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by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derived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classes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if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defined)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No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entry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in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vtable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Must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be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overridden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by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derived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classes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300418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35" dirty="0"/>
              <a:t>Why</a:t>
            </a:r>
            <a:r>
              <a:rPr spc="-90" dirty="0"/>
              <a:t> </a:t>
            </a:r>
            <a:r>
              <a:rPr dirty="0"/>
              <a:t>is</a:t>
            </a:r>
            <a:r>
              <a:rPr spc="-100" dirty="0"/>
              <a:t> </a:t>
            </a:r>
            <a:r>
              <a:rPr dirty="0"/>
              <a:t>C++</a:t>
            </a:r>
            <a:r>
              <a:rPr spc="-105" dirty="0"/>
              <a:t> </a:t>
            </a:r>
            <a:r>
              <a:rPr spc="-20" dirty="0"/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371840" cy="25552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Used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performance,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stability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portability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Available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almost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operating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No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dependency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10" dirty="0">
                <a:latin typeface="Calibri"/>
                <a:cs typeface="Calibri"/>
              </a:rPr>
              <a:t> separate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runtime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Smaller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footprint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run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constrained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environment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(e.g.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limited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memory,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slow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CPU)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Standard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C++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code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easily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ported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multiple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platforms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85819" y="6386131"/>
            <a:ext cx="21780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120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Multiple</a:t>
            </a:r>
            <a:r>
              <a:rPr spc="-80" dirty="0"/>
              <a:t> </a:t>
            </a:r>
            <a:r>
              <a:rPr spc="-65" dirty="0"/>
              <a:t>Inheritance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527769"/>
            <a:ext cx="8035925" cy="338137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01295" marR="1203960" indent="-189230">
              <a:lnSpc>
                <a:spcPts val="2840"/>
              </a:lnSpc>
              <a:spcBef>
                <a:spcPts val="46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C++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allows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inheritance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from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more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than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one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class simultaneously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Known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as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multiple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inheritance</a:t>
            </a:r>
            <a:endParaRPr sz="2650">
              <a:latin typeface="Calibri"/>
              <a:cs typeface="Calibri"/>
            </a:endParaRPr>
          </a:p>
          <a:p>
            <a:pPr marL="201295" marR="5080" indent="-189230">
              <a:lnSpc>
                <a:spcPts val="2840"/>
              </a:lnSpc>
              <a:spcBef>
                <a:spcPts val="88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Allows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10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class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reuse/override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behaviours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from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multiple classes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Multiple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inheritance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can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lead</a:t>
            </a:r>
            <a:r>
              <a:rPr sz="2650" spc="-10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diamond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inheritance</a:t>
            </a:r>
            <a:endParaRPr sz="2650">
              <a:latin typeface="Calibri"/>
              <a:cs typeface="Calibri"/>
            </a:endParaRPr>
          </a:p>
          <a:p>
            <a:pPr marL="201295" marR="276860" indent="-189230">
              <a:lnSpc>
                <a:spcPts val="2860"/>
              </a:lnSpc>
              <a:spcBef>
                <a:spcPts val="85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Classes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inherit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from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common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parent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(form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diamond shape)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Diamond</a:t>
            </a:r>
            <a:r>
              <a:rPr spc="-85" dirty="0"/>
              <a:t> </a:t>
            </a:r>
            <a:r>
              <a:rPr spc="-70" dirty="0"/>
              <a:t>Inheritance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87140" y="2385060"/>
            <a:ext cx="1461770" cy="378460"/>
          </a:xfrm>
          <a:prstGeom prst="rect">
            <a:avLst/>
          </a:prstGeom>
          <a:solidFill>
            <a:srgbClr val="ED7C31"/>
          </a:solidFill>
        </p:spPr>
        <p:txBody>
          <a:bodyPr vert="horz" wrap="square" lIns="0" tIns="49530" rIns="0" bIns="0" rtlCol="0">
            <a:spAutoFit/>
          </a:bodyPr>
          <a:lstStyle/>
          <a:p>
            <a:pPr marL="424815">
              <a:lnSpc>
                <a:spcPct val="100000"/>
              </a:lnSpc>
              <a:spcBef>
                <a:spcPts val="390"/>
              </a:spcBef>
            </a:pPr>
            <a:r>
              <a:rPr sz="1650" spc="-10" dirty="0">
                <a:latin typeface="Calibri"/>
                <a:cs typeface="Calibri"/>
              </a:rPr>
              <a:t>Stream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7140" y="5241035"/>
            <a:ext cx="1461770" cy="379730"/>
          </a:xfrm>
          <a:prstGeom prst="rect">
            <a:avLst/>
          </a:prstGeom>
          <a:solidFill>
            <a:srgbClr val="5B9AD4"/>
          </a:solidFill>
        </p:spPr>
        <p:txBody>
          <a:bodyPr vert="horz" wrap="square" lIns="0" tIns="49530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390"/>
              </a:spcBef>
            </a:pPr>
            <a:r>
              <a:rPr sz="1650" spc="-10" dirty="0">
                <a:latin typeface="Calibri"/>
                <a:cs typeface="Calibri"/>
              </a:rPr>
              <a:t>IOStream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2196" y="4201667"/>
            <a:ext cx="1042669" cy="1039494"/>
          </a:xfrm>
          <a:custGeom>
            <a:avLst/>
            <a:gdLst/>
            <a:ahLst/>
            <a:cxnLst/>
            <a:rect l="l" t="t" r="r" b="b"/>
            <a:pathLst>
              <a:path w="1042670" h="1039495">
                <a:moveTo>
                  <a:pt x="237743" y="97535"/>
                </a:moveTo>
                <a:lnTo>
                  <a:pt x="0" y="0"/>
                </a:lnTo>
                <a:lnTo>
                  <a:pt x="83819" y="242316"/>
                </a:lnTo>
                <a:lnTo>
                  <a:pt x="237743" y="97535"/>
                </a:lnTo>
                <a:close/>
              </a:path>
              <a:path w="1042670" h="1039495">
                <a:moveTo>
                  <a:pt x="160019" y="169164"/>
                </a:moveTo>
                <a:lnTo>
                  <a:pt x="1042415" y="1039367"/>
                </a:lnTo>
              </a:path>
            </a:pathLst>
          </a:custGeom>
          <a:ln w="2285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8135" y="4207764"/>
            <a:ext cx="1042669" cy="1039494"/>
          </a:xfrm>
          <a:custGeom>
            <a:avLst/>
            <a:gdLst/>
            <a:ahLst/>
            <a:cxnLst/>
            <a:rect l="l" t="t" r="r" b="b"/>
            <a:pathLst>
              <a:path w="1042670" h="1039495">
                <a:moveTo>
                  <a:pt x="804671" y="96011"/>
                </a:moveTo>
                <a:lnTo>
                  <a:pt x="1042416" y="0"/>
                </a:lnTo>
                <a:lnTo>
                  <a:pt x="958596" y="242316"/>
                </a:lnTo>
                <a:lnTo>
                  <a:pt x="804671" y="96011"/>
                </a:lnTo>
                <a:close/>
              </a:path>
              <a:path w="1042670" h="1039495">
                <a:moveTo>
                  <a:pt x="880871" y="169163"/>
                </a:moveTo>
                <a:lnTo>
                  <a:pt x="0" y="1039367"/>
                </a:lnTo>
              </a:path>
            </a:pathLst>
          </a:custGeom>
          <a:ln w="2285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48655" y="3811523"/>
            <a:ext cx="1461770" cy="379730"/>
          </a:xfrm>
          <a:prstGeom prst="rect">
            <a:avLst/>
          </a:prstGeom>
          <a:solidFill>
            <a:srgbClr val="9CC3E6"/>
          </a:solidFill>
        </p:spPr>
        <p:txBody>
          <a:bodyPr vert="horz" wrap="square" lIns="0" tIns="4953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390"/>
              </a:spcBef>
            </a:pPr>
            <a:r>
              <a:rPr sz="1650" spc="-10" dirty="0">
                <a:latin typeface="Calibri"/>
                <a:cs typeface="Calibri"/>
              </a:rPr>
              <a:t>OutputStream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42332" y="2778251"/>
            <a:ext cx="1041400" cy="1039494"/>
          </a:xfrm>
          <a:custGeom>
            <a:avLst/>
            <a:gdLst/>
            <a:ahLst/>
            <a:cxnLst/>
            <a:rect l="l" t="t" r="r" b="b"/>
            <a:pathLst>
              <a:path w="1041400" h="1039495">
                <a:moveTo>
                  <a:pt x="237744" y="96012"/>
                </a:moveTo>
                <a:lnTo>
                  <a:pt x="0" y="0"/>
                </a:lnTo>
                <a:lnTo>
                  <a:pt x="82296" y="242316"/>
                </a:lnTo>
                <a:lnTo>
                  <a:pt x="237744" y="96012"/>
                </a:lnTo>
                <a:close/>
              </a:path>
              <a:path w="1041400" h="1039495">
                <a:moveTo>
                  <a:pt x="160019" y="169164"/>
                </a:moveTo>
                <a:lnTo>
                  <a:pt x="1040891" y="1039367"/>
                </a:lnTo>
              </a:path>
            </a:pathLst>
          </a:custGeom>
          <a:ln w="2285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62800" y="3878579"/>
            <a:ext cx="1016635" cy="273050"/>
          </a:xfrm>
          <a:prstGeom prst="rect">
            <a:avLst/>
          </a:prstGeom>
          <a:solidFill>
            <a:srgbClr val="9CC3E6"/>
          </a:solidFill>
        </p:spPr>
        <p:txBody>
          <a:bodyPr vert="horz" wrap="square" lIns="0" tIns="1397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0"/>
              </a:spcBef>
            </a:pPr>
            <a:r>
              <a:rPr sz="1450" spc="-10" dirty="0">
                <a:latin typeface="Calibri"/>
                <a:cs typeface="Calibri"/>
              </a:rPr>
              <a:t>outstream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2800" y="3602735"/>
            <a:ext cx="1016635" cy="276225"/>
          </a:xfrm>
          <a:prstGeom prst="rect">
            <a:avLst/>
          </a:prstGeom>
          <a:solidFill>
            <a:srgbClr val="ED7C31"/>
          </a:solidFill>
        </p:spPr>
        <p:txBody>
          <a:bodyPr vert="horz" wrap="square" lIns="0" tIns="1651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130"/>
              </a:spcBef>
            </a:pPr>
            <a:r>
              <a:rPr sz="1450" spc="-10" dirty="0">
                <a:latin typeface="Calibri"/>
                <a:cs typeface="Calibri"/>
              </a:rPr>
              <a:t>stream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7148" y="3811523"/>
            <a:ext cx="1460500" cy="379730"/>
          </a:xfrm>
          <a:prstGeom prst="rect">
            <a:avLst/>
          </a:prstGeom>
          <a:solidFill>
            <a:srgbClr val="A8D18E"/>
          </a:solidFill>
        </p:spPr>
        <p:txBody>
          <a:bodyPr vert="horz" wrap="square" lIns="0" tIns="49530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390"/>
              </a:spcBef>
            </a:pPr>
            <a:r>
              <a:rPr sz="1650" spc="-10" dirty="0">
                <a:latin typeface="Calibri"/>
                <a:cs typeface="Calibri"/>
              </a:rPr>
              <a:t>InputStream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7143" y="2772156"/>
            <a:ext cx="1042669" cy="1039494"/>
          </a:xfrm>
          <a:custGeom>
            <a:avLst/>
            <a:gdLst/>
            <a:ahLst/>
            <a:cxnLst/>
            <a:rect l="l" t="t" r="r" b="b"/>
            <a:pathLst>
              <a:path w="1042670" h="1039495">
                <a:moveTo>
                  <a:pt x="804672" y="96011"/>
                </a:moveTo>
                <a:lnTo>
                  <a:pt x="1042416" y="0"/>
                </a:lnTo>
                <a:lnTo>
                  <a:pt x="958596" y="242316"/>
                </a:lnTo>
                <a:lnTo>
                  <a:pt x="804672" y="96011"/>
                </a:lnTo>
                <a:close/>
              </a:path>
              <a:path w="1042670" h="1039495">
                <a:moveTo>
                  <a:pt x="880872" y="169163"/>
                </a:moveTo>
                <a:lnTo>
                  <a:pt x="0" y="1039367"/>
                </a:lnTo>
              </a:path>
            </a:pathLst>
          </a:custGeom>
          <a:ln w="2285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4672" y="3878579"/>
            <a:ext cx="1015365" cy="262255"/>
          </a:xfrm>
          <a:prstGeom prst="rect">
            <a:avLst/>
          </a:prstGeom>
          <a:solidFill>
            <a:srgbClr val="A8D18E"/>
          </a:solidFill>
        </p:spPr>
        <p:txBody>
          <a:bodyPr vert="horz" wrap="square" lIns="0" tIns="762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60"/>
              </a:spcBef>
            </a:pPr>
            <a:r>
              <a:rPr sz="1450" spc="-10" dirty="0">
                <a:latin typeface="Calibri"/>
                <a:cs typeface="Calibri"/>
              </a:rPr>
              <a:t>instream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4672" y="3613403"/>
            <a:ext cx="1015365" cy="265430"/>
          </a:xfrm>
          <a:prstGeom prst="rect">
            <a:avLst/>
          </a:prstGeom>
          <a:solidFill>
            <a:srgbClr val="ED7C31"/>
          </a:solidFill>
        </p:spPr>
        <p:txBody>
          <a:bodyPr vert="horz" wrap="square" lIns="0" tIns="10795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85"/>
              </a:spcBef>
            </a:pPr>
            <a:r>
              <a:rPr sz="1450" spc="-10" dirty="0">
                <a:latin typeface="Calibri"/>
                <a:cs typeface="Calibri"/>
              </a:rPr>
              <a:t>stream</a:t>
            </a:r>
            <a:endParaRPr sz="145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875020" y="5029200"/>
          <a:ext cx="1014730" cy="133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stream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solidFill>
                      <a:srgbClr val="ED7C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outstream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solidFill>
                      <a:srgbClr val="9C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stream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ED7C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instream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A8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iostream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solidFill>
                      <a:srgbClr val="5B9A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7162800" y="5029200"/>
            <a:ext cx="184785" cy="1332230"/>
          </a:xfrm>
          <a:custGeom>
            <a:avLst/>
            <a:gdLst/>
            <a:ahLst/>
            <a:cxnLst/>
            <a:rect l="l" t="t" r="r" b="b"/>
            <a:pathLst>
              <a:path w="184784" h="1332229">
                <a:moveTo>
                  <a:pt x="0" y="0"/>
                </a:moveTo>
                <a:lnTo>
                  <a:pt x="36385" y="5119"/>
                </a:lnTo>
                <a:lnTo>
                  <a:pt x="65913" y="19240"/>
                </a:lnTo>
                <a:lnTo>
                  <a:pt x="85724" y="40505"/>
                </a:lnTo>
                <a:lnTo>
                  <a:pt x="92964" y="67056"/>
                </a:lnTo>
                <a:lnTo>
                  <a:pt x="92964" y="598932"/>
                </a:lnTo>
                <a:lnTo>
                  <a:pt x="100179" y="624840"/>
                </a:lnTo>
                <a:lnTo>
                  <a:pt x="119824" y="646175"/>
                </a:lnTo>
                <a:lnTo>
                  <a:pt x="148899" y="660653"/>
                </a:lnTo>
                <a:lnTo>
                  <a:pt x="184404" y="665987"/>
                </a:lnTo>
                <a:lnTo>
                  <a:pt x="148899" y="671083"/>
                </a:lnTo>
                <a:lnTo>
                  <a:pt x="119824" y="685037"/>
                </a:lnTo>
                <a:lnTo>
                  <a:pt x="100179" y="705850"/>
                </a:lnTo>
                <a:lnTo>
                  <a:pt x="92964" y="731520"/>
                </a:lnTo>
                <a:lnTo>
                  <a:pt x="92964" y="1264920"/>
                </a:lnTo>
                <a:lnTo>
                  <a:pt x="85725" y="1290828"/>
                </a:lnTo>
                <a:lnTo>
                  <a:pt x="65913" y="1312163"/>
                </a:lnTo>
                <a:lnTo>
                  <a:pt x="36385" y="1326641"/>
                </a:lnTo>
                <a:lnTo>
                  <a:pt x="0" y="1331975"/>
                </a:lnTo>
              </a:path>
            </a:pathLst>
          </a:custGeom>
          <a:ln w="2285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518961" y="5563672"/>
            <a:ext cx="126809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Calibri"/>
                <a:cs typeface="Calibri"/>
              </a:rPr>
              <a:t>IOStream</a:t>
            </a:r>
            <a:r>
              <a:rPr sz="1450" spc="6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object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121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Diamond</a:t>
            </a:r>
            <a:r>
              <a:rPr spc="-85" dirty="0"/>
              <a:t> </a:t>
            </a:r>
            <a:r>
              <a:rPr spc="-70" dirty="0"/>
              <a:t>Inheritance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87140" y="2385060"/>
            <a:ext cx="1461770" cy="378460"/>
          </a:xfrm>
          <a:prstGeom prst="rect">
            <a:avLst/>
          </a:prstGeom>
          <a:solidFill>
            <a:srgbClr val="ED7C31"/>
          </a:solidFill>
        </p:spPr>
        <p:txBody>
          <a:bodyPr vert="horz" wrap="square" lIns="0" tIns="49530" rIns="0" bIns="0" rtlCol="0">
            <a:spAutoFit/>
          </a:bodyPr>
          <a:lstStyle/>
          <a:p>
            <a:pPr marL="424815">
              <a:lnSpc>
                <a:spcPct val="100000"/>
              </a:lnSpc>
              <a:spcBef>
                <a:spcPts val="390"/>
              </a:spcBef>
            </a:pPr>
            <a:r>
              <a:rPr sz="1650" spc="-10" dirty="0">
                <a:latin typeface="Calibri"/>
                <a:cs typeface="Calibri"/>
              </a:rPr>
              <a:t>Stream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7140" y="5241035"/>
            <a:ext cx="1461770" cy="379730"/>
          </a:xfrm>
          <a:prstGeom prst="rect">
            <a:avLst/>
          </a:prstGeom>
          <a:solidFill>
            <a:srgbClr val="5B9AD4"/>
          </a:solidFill>
        </p:spPr>
        <p:txBody>
          <a:bodyPr vert="horz" wrap="square" lIns="0" tIns="49530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390"/>
              </a:spcBef>
            </a:pPr>
            <a:r>
              <a:rPr sz="1650" spc="-10" dirty="0">
                <a:latin typeface="Calibri"/>
                <a:cs typeface="Calibri"/>
              </a:rPr>
              <a:t>IOStream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2196" y="4201667"/>
            <a:ext cx="1042669" cy="1039494"/>
          </a:xfrm>
          <a:custGeom>
            <a:avLst/>
            <a:gdLst/>
            <a:ahLst/>
            <a:cxnLst/>
            <a:rect l="l" t="t" r="r" b="b"/>
            <a:pathLst>
              <a:path w="1042670" h="1039495">
                <a:moveTo>
                  <a:pt x="237743" y="97535"/>
                </a:moveTo>
                <a:lnTo>
                  <a:pt x="0" y="0"/>
                </a:lnTo>
                <a:lnTo>
                  <a:pt x="83819" y="242316"/>
                </a:lnTo>
                <a:lnTo>
                  <a:pt x="237743" y="97535"/>
                </a:lnTo>
                <a:close/>
              </a:path>
              <a:path w="1042670" h="1039495">
                <a:moveTo>
                  <a:pt x="160019" y="169164"/>
                </a:moveTo>
                <a:lnTo>
                  <a:pt x="1042415" y="1039367"/>
                </a:lnTo>
              </a:path>
            </a:pathLst>
          </a:custGeom>
          <a:ln w="2285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8135" y="4207764"/>
            <a:ext cx="1042669" cy="1039494"/>
          </a:xfrm>
          <a:custGeom>
            <a:avLst/>
            <a:gdLst/>
            <a:ahLst/>
            <a:cxnLst/>
            <a:rect l="l" t="t" r="r" b="b"/>
            <a:pathLst>
              <a:path w="1042670" h="1039495">
                <a:moveTo>
                  <a:pt x="804671" y="96011"/>
                </a:moveTo>
                <a:lnTo>
                  <a:pt x="1042416" y="0"/>
                </a:lnTo>
                <a:lnTo>
                  <a:pt x="958596" y="242316"/>
                </a:lnTo>
                <a:lnTo>
                  <a:pt x="804671" y="96011"/>
                </a:lnTo>
                <a:close/>
              </a:path>
              <a:path w="1042670" h="1039495">
                <a:moveTo>
                  <a:pt x="880871" y="169163"/>
                </a:moveTo>
                <a:lnTo>
                  <a:pt x="0" y="1039367"/>
                </a:lnTo>
              </a:path>
            </a:pathLst>
          </a:custGeom>
          <a:ln w="2285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75020" y="5554979"/>
            <a:ext cx="1015365" cy="264160"/>
          </a:xfrm>
          <a:custGeom>
            <a:avLst/>
            <a:gdLst/>
            <a:ahLst/>
            <a:cxnLst/>
            <a:rect l="l" t="t" r="r" b="b"/>
            <a:pathLst>
              <a:path w="1015365" h="264160">
                <a:moveTo>
                  <a:pt x="0" y="263651"/>
                </a:moveTo>
                <a:lnTo>
                  <a:pt x="1014983" y="263651"/>
                </a:lnTo>
                <a:lnTo>
                  <a:pt x="1014983" y="0"/>
                </a:lnTo>
                <a:lnTo>
                  <a:pt x="0" y="0"/>
                </a:lnTo>
                <a:lnTo>
                  <a:pt x="0" y="263651"/>
                </a:lnTo>
                <a:close/>
              </a:path>
            </a:pathLst>
          </a:custGeom>
          <a:solidFill>
            <a:srgbClr val="9C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75020" y="5542264"/>
            <a:ext cx="101536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Calibri"/>
                <a:cs typeface="Calibri"/>
              </a:rPr>
              <a:t>outstream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75020" y="5279135"/>
            <a:ext cx="1015365" cy="276225"/>
          </a:xfrm>
          <a:prstGeom prst="rect">
            <a:avLst/>
          </a:prstGeom>
          <a:solidFill>
            <a:srgbClr val="ED7C31"/>
          </a:solidFill>
        </p:spPr>
        <p:txBody>
          <a:bodyPr vert="horz" wrap="square" lIns="0" tIns="17145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Calibri"/>
                <a:cs typeface="Calibri"/>
              </a:rPr>
              <a:t>stream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75020" y="5826252"/>
            <a:ext cx="1015365" cy="265430"/>
          </a:xfrm>
          <a:custGeom>
            <a:avLst/>
            <a:gdLst/>
            <a:ahLst/>
            <a:cxnLst/>
            <a:rect l="l" t="t" r="r" b="b"/>
            <a:pathLst>
              <a:path w="1015365" h="265429">
                <a:moveTo>
                  <a:pt x="1014983" y="265176"/>
                </a:moveTo>
                <a:lnTo>
                  <a:pt x="0" y="265176"/>
                </a:lnTo>
                <a:lnTo>
                  <a:pt x="0" y="0"/>
                </a:lnTo>
                <a:lnTo>
                  <a:pt x="1014983" y="0"/>
                </a:lnTo>
                <a:lnTo>
                  <a:pt x="1014983" y="265176"/>
                </a:lnTo>
                <a:close/>
              </a:path>
            </a:pathLst>
          </a:custGeom>
          <a:solidFill>
            <a:srgbClr val="A8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75020" y="5819638"/>
            <a:ext cx="101536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Calibri"/>
                <a:cs typeface="Calibri"/>
              </a:rPr>
              <a:t>instream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75020" y="6094476"/>
            <a:ext cx="1015365" cy="266700"/>
          </a:xfrm>
          <a:prstGeom prst="rect">
            <a:avLst/>
          </a:prstGeom>
          <a:solidFill>
            <a:srgbClr val="5B9AD4"/>
          </a:solidFill>
        </p:spPr>
        <p:txBody>
          <a:bodyPr vert="horz" wrap="square" lIns="0" tIns="1206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95"/>
              </a:spcBef>
            </a:pPr>
            <a:r>
              <a:rPr sz="1450" spc="-10" dirty="0">
                <a:latin typeface="Calibri"/>
                <a:cs typeface="Calibri"/>
              </a:rPr>
              <a:t>iostream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34883" y="5286755"/>
            <a:ext cx="184785" cy="1141730"/>
          </a:xfrm>
          <a:custGeom>
            <a:avLst/>
            <a:gdLst/>
            <a:ahLst/>
            <a:cxnLst/>
            <a:rect l="l" t="t" r="r" b="b"/>
            <a:pathLst>
              <a:path w="184784" h="1141729">
                <a:moveTo>
                  <a:pt x="0" y="0"/>
                </a:moveTo>
                <a:lnTo>
                  <a:pt x="35504" y="5334"/>
                </a:lnTo>
                <a:lnTo>
                  <a:pt x="64579" y="19812"/>
                </a:lnTo>
                <a:lnTo>
                  <a:pt x="84224" y="41148"/>
                </a:lnTo>
                <a:lnTo>
                  <a:pt x="91439" y="67056"/>
                </a:lnTo>
                <a:lnTo>
                  <a:pt x="91439" y="504443"/>
                </a:lnTo>
                <a:lnTo>
                  <a:pt x="98679" y="530351"/>
                </a:lnTo>
                <a:lnTo>
                  <a:pt x="118491" y="551687"/>
                </a:lnTo>
                <a:lnTo>
                  <a:pt x="148018" y="566165"/>
                </a:lnTo>
                <a:lnTo>
                  <a:pt x="184404" y="571500"/>
                </a:lnTo>
                <a:lnTo>
                  <a:pt x="148018" y="576619"/>
                </a:lnTo>
                <a:lnTo>
                  <a:pt x="118491" y="590740"/>
                </a:lnTo>
                <a:lnTo>
                  <a:pt x="98679" y="612005"/>
                </a:lnTo>
                <a:lnTo>
                  <a:pt x="91439" y="638556"/>
                </a:lnTo>
                <a:lnTo>
                  <a:pt x="91439" y="1074420"/>
                </a:lnTo>
                <a:lnTo>
                  <a:pt x="84224" y="1100970"/>
                </a:lnTo>
                <a:lnTo>
                  <a:pt x="64579" y="1122235"/>
                </a:lnTo>
                <a:lnTo>
                  <a:pt x="35504" y="1136356"/>
                </a:lnTo>
                <a:lnTo>
                  <a:pt x="0" y="1141475"/>
                </a:lnTo>
              </a:path>
            </a:pathLst>
          </a:custGeom>
          <a:ln w="2285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91002" y="5632208"/>
            <a:ext cx="126809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Calibri"/>
                <a:cs typeface="Calibri"/>
              </a:rPr>
              <a:t>IOStream</a:t>
            </a:r>
            <a:r>
              <a:rPr sz="1450" spc="6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object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809930" y="5234939"/>
            <a:ext cx="688340" cy="805815"/>
            <a:chOff x="6809930" y="5234939"/>
            <a:chExt cx="688340" cy="805815"/>
          </a:xfrm>
        </p:grpSpPr>
        <p:sp>
          <p:nvSpPr>
            <p:cNvPr id="17" name="object 17"/>
            <p:cNvSpPr/>
            <p:nvPr/>
          </p:nvSpPr>
          <p:spPr>
            <a:xfrm>
              <a:off x="6890004" y="5234939"/>
              <a:ext cx="600710" cy="105410"/>
            </a:xfrm>
            <a:custGeom>
              <a:avLst/>
              <a:gdLst/>
              <a:ahLst/>
              <a:cxnLst/>
              <a:rect l="l" t="t" r="r" b="b"/>
              <a:pathLst>
                <a:path w="600709" h="105410">
                  <a:moveTo>
                    <a:pt x="105156" y="105156"/>
                  </a:moveTo>
                  <a:lnTo>
                    <a:pt x="0" y="51816"/>
                  </a:lnTo>
                  <a:lnTo>
                    <a:pt x="105156" y="0"/>
                  </a:lnTo>
                  <a:lnTo>
                    <a:pt x="105156" y="44196"/>
                  </a:lnTo>
                  <a:lnTo>
                    <a:pt x="94488" y="44196"/>
                  </a:lnTo>
                  <a:lnTo>
                    <a:pt x="94488" y="60960"/>
                  </a:lnTo>
                  <a:lnTo>
                    <a:pt x="105156" y="60960"/>
                  </a:lnTo>
                  <a:lnTo>
                    <a:pt x="105156" y="105156"/>
                  </a:lnTo>
                  <a:close/>
                </a:path>
                <a:path w="600709" h="105410">
                  <a:moveTo>
                    <a:pt x="600456" y="62484"/>
                  </a:moveTo>
                  <a:lnTo>
                    <a:pt x="94488" y="60960"/>
                  </a:lnTo>
                  <a:lnTo>
                    <a:pt x="94488" y="44196"/>
                  </a:lnTo>
                  <a:lnTo>
                    <a:pt x="105156" y="44196"/>
                  </a:lnTo>
                  <a:lnTo>
                    <a:pt x="105156" y="60960"/>
                  </a:lnTo>
                  <a:lnTo>
                    <a:pt x="600456" y="60960"/>
                  </a:lnTo>
                  <a:lnTo>
                    <a:pt x="600456" y="62484"/>
                  </a:lnTo>
                  <a:close/>
                </a:path>
                <a:path w="600709" h="105410">
                  <a:moveTo>
                    <a:pt x="600456" y="60960"/>
                  </a:moveTo>
                  <a:lnTo>
                    <a:pt x="105156" y="60960"/>
                  </a:lnTo>
                  <a:lnTo>
                    <a:pt x="105156" y="44196"/>
                  </a:lnTo>
                  <a:lnTo>
                    <a:pt x="94488" y="44196"/>
                  </a:lnTo>
                  <a:lnTo>
                    <a:pt x="600456" y="45720"/>
                  </a:lnTo>
                  <a:lnTo>
                    <a:pt x="600456" y="6096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90460" y="5286755"/>
              <a:ext cx="0" cy="672465"/>
            </a:xfrm>
            <a:custGeom>
              <a:avLst/>
              <a:gdLst/>
              <a:ahLst/>
              <a:cxnLst/>
              <a:rect l="l" t="t" r="r" b="b"/>
              <a:pathLst>
                <a:path h="672464">
                  <a:moveTo>
                    <a:pt x="0" y="672083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15328" y="5856732"/>
              <a:ext cx="370840" cy="178435"/>
            </a:xfrm>
            <a:custGeom>
              <a:avLst/>
              <a:gdLst/>
              <a:ahLst/>
              <a:cxnLst/>
              <a:rect l="l" t="t" r="r" b="b"/>
              <a:pathLst>
                <a:path w="370840" h="178435">
                  <a:moveTo>
                    <a:pt x="339852" y="178308"/>
                  </a:moveTo>
                  <a:lnTo>
                    <a:pt x="30480" y="178308"/>
                  </a:lnTo>
                  <a:lnTo>
                    <a:pt x="18645" y="175926"/>
                  </a:lnTo>
                  <a:lnTo>
                    <a:pt x="8953" y="169545"/>
                  </a:lnTo>
                  <a:lnTo>
                    <a:pt x="2405" y="160305"/>
                  </a:lnTo>
                  <a:lnTo>
                    <a:pt x="0" y="149352"/>
                  </a:lnTo>
                  <a:lnTo>
                    <a:pt x="0" y="30480"/>
                  </a:lnTo>
                  <a:lnTo>
                    <a:pt x="2405" y="18645"/>
                  </a:lnTo>
                  <a:lnTo>
                    <a:pt x="8953" y="8953"/>
                  </a:lnTo>
                  <a:lnTo>
                    <a:pt x="18645" y="2405"/>
                  </a:lnTo>
                  <a:lnTo>
                    <a:pt x="30480" y="0"/>
                  </a:lnTo>
                  <a:lnTo>
                    <a:pt x="339852" y="0"/>
                  </a:lnTo>
                  <a:lnTo>
                    <a:pt x="351686" y="2405"/>
                  </a:lnTo>
                  <a:lnTo>
                    <a:pt x="361378" y="8953"/>
                  </a:lnTo>
                  <a:lnTo>
                    <a:pt x="367926" y="18645"/>
                  </a:lnTo>
                  <a:lnTo>
                    <a:pt x="370332" y="30480"/>
                  </a:lnTo>
                  <a:lnTo>
                    <a:pt x="370332" y="149352"/>
                  </a:lnTo>
                  <a:lnTo>
                    <a:pt x="367926" y="160305"/>
                  </a:lnTo>
                  <a:lnTo>
                    <a:pt x="361378" y="169545"/>
                  </a:lnTo>
                  <a:lnTo>
                    <a:pt x="351686" y="175926"/>
                  </a:lnTo>
                  <a:lnTo>
                    <a:pt x="339852" y="178308"/>
                  </a:lnTo>
                  <a:close/>
                </a:path>
              </a:pathLst>
            </a:custGeom>
            <a:solidFill>
              <a:srgbClr val="E1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15328" y="5856732"/>
              <a:ext cx="370840" cy="178435"/>
            </a:xfrm>
            <a:custGeom>
              <a:avLst/>
              <a:gdLst/>
              <a:ahLst/>
              <a:cxnLst/>
              <a:rect l="l" t="t" r="r" b="b"/>
              <a:pathLst>
                <a:path w="370840" h="178435">
                  <a:moveTo>
                    <a:pt x="0" y="30480"/>
                  </a:moveTo>
                  <a:lnTo>
                    <a:pt x="2405" y="18645"/>
                  </a:lnTo>
                  <a:lnTo>
                    <a:pt x="8953" y="8953"/>
                  </a:lnTo>
                  <a:lnTo>
                    <a:pt x="18645" y="2405"/>
                  </a:lnTo>
                  <a:lnTo>
                    <a:pt x="30480" y="0"/>
                  </a:lnTo>
                  <a:lnTo>
                    <a:pt x="339852" y="0"/>
                  </a:lnTo>
                  <a:lnTo>
                    <a:pt x="351686" y="2405"/>
                  </a:lnTo>
                  <a:lnTo>
                    <a:pt x="361378" y="8953"/>
                  </a:lnTo>
                  <a:lnTo>
                    <a:pt x="367926" y="18645"/>
                  </a:lnTo>
                  <a:lnTo>
                    <a:pt x="370332" y="30480"/>
                  </a:lnTo>
                  <a:lnTo>
                    <a:pt x="370332" y="149352"/>
                  </a:lnTo>
                  <a:lnTo>
                    <a:pt x="367926" y="160305"/>
                  </a:lnTo>
                  <a:lnTo>
                    <a:pt x="361378" y="169545"/>
                  </a:lnTo>
                  <a:lnTo>
                    <a:pt x="351686" y="175926"/>
                  </a:lnTo>
                  <a:lnTo>
                    <a:pt x="339852" y="178308"/>
                  </a:lnTo>
                  <a:lnTo>
                    <a:pt x="30480" y="178308"/>
                  </a:lnTo>
                  <a:lnTo>
                    <a:pt x="18645" y="175926"/>
                  </a:lnTo>
                  <a:lnTo>
                    <a:pt x="8953" y="169545"/>
                  </a:lnTo>
                  <a:lnTo>
                    <a:pt x="2405" y="160305"/>
                  </a:lnTo>
                  <a:lnTo>
                    <a:pt x="0" y="149352"/>
                  </a:lnTo>
                  <a:lnTo>
                    <a:pt x="0" y="30480"/>
                  </a:lnTo>
                  <a:close/>
                </a:path>
              </a:pathLst>
            </a:custGeom>
            <a:ln w="10668">
              <a:solidFill>
                <a:srgbClr val="FF69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894007" y="5860766"/>
            <a:ext cx="20891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20" dirty="0">
                <a:solidFill>
                  <a:srgbClr val="FFFFFF"/>
                </a:solidFill>
                <a:latin typeface="Calibri"/>
                <a:cs typeface="Calibri"/>
              </a:rPr>
              <a:t>vptr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802310" y="5586158"/>
            <a:ext cx="381635" cy="189230"/>
            <a:chOff x="6802310" y="5586158"/>
            <a:chExt cx="381635" cy="189230"/>
          </a:xfrm>
        </p:grpSpPr>
        <p:sp>
          <p:nvSpPr>
            <p:cNvPr id="23" name="object 23"/>
            <p:cNvSpPr/>
            <p:nvPr/>
          </p:nvSpPr>
          <p:spPr>
            <a:xfrm>
              <a:off x="6807707" y="5591556"/>
              <a:ext cx="370840" cy="178435"/>
            </a:xfrm>
            <a:custGeom>
              <a:avLst/>
              <a:gdLst/>
              <a:ahLst/>
              <a:cxnLst/>
              <a:rect l="l" t="t" r="r" b="b"/>
              <a:pathLst>
                <a:path w="370840" h="178435">
                  <a:moveTo>
                    <a:pt x="339852" y="178308"/>
                  </a:moveTo>
                  <a:lnTo>
                    <a:pt x="30480" y="178308"/>
                  </a:lnTo>
                  <a:lnTo>
                    <a:pt x="18645" y="175902"/>
                  </a:lnTo>
                  <a:lnTo>
                    <a:pt x="8953" y="169354"/>
                  </a:lnTo>
                  <a:lnTo>
                    <a:pt x="2405" y="159662"/>
                  </a:lnTo>
                  <a:lnTo>
                    <a:pt x="0" y="147828"/>
                  </a:lnTo>
                  <a:lnTo>
                    <a:pt x="0" y="28956"/>
                  </a:lnTo>
                  <a:lnTo>
                    <a:pt x="2405" y="17359"/>
                  </a:lnTo>
                  <a:lnTo>
                    <a:pt x="8953" y="8191"/>
                  </a:lnTo>
                  <a:lnTo>
                    <a:pt x="18645" y="2166"/>
                  </a:lnTo>
                  <a:lnTo>
                    <a:pt x="30480" y="0"/>
                  </a:lnTo>
                  <a:lnTo>
                    <a:pt x="339852" y="0"/>
                  </a:lnTo>
                  <a:lnTo>
                    <a:pt x="351686" y="2166"/>
                  </a:lnTo>
                  <a:lnTo>
                    <a:pt x="361378" y="8191"/>
                  </a:lnTo>
                  <a:lnTo>
                    <a:pt x="367926" y="17359"/>
                  </a:lnTo>
                  <a:lnTo>
                    <a:pt x="370332" y="28956"/>
                  </a:lnTo>
                  <a:lnTo>
                    <a:pt x="370332" y="147828"/>
                  </a:lnTo>
                  <a:lnTo>
                    <a:pt x="367926" y="159662"/>
                  </a:lnTo>
                  <a:lnTo>
                    <a:pt x="361378" y="169354"/>
                  </a:lnTo>
                  <a:lnTo>
                    <a:pt x="351686" y="175902"/>
                  </a:lnTo>
                  <a:lnTo>
                    <a:pt x="339852" y="178308"/>
                  </a:lnTo>
                  <a:close/>
                </a:path>
              </a:pathLst>
            </a:custGeom>
            <a:solidFill>
              <a:srgbClr val="E1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07707" y="5591556"/>
              <a:ext cx="370840" cy="178435"/>
            </a:xfrm>
            <a:custGeom>
              <a:avLst/>
              <a:gdLst/>
              <a:ahLst/>
              <a:cxnLst/>
              <a:rect l="l" t="t" r="r" b="b"/>
              <a:pathLst>
                <a:path w="370840" h="178435">
                  <a:moveTo>
                    <a:pt x="0" y="28956"/>
                  </a:moveTo>
                  <a:lnTo>
                    <a:pt x="2405" y="17359"/>
                  </a:lnTo>
                  <a:lnTo>
                    <a:pt x="8953" y="8191"/>
                  </a:lnTo>
                  <a:lnTo>
                    <a:pt x="18645" y="2166"/>
                  </a:lnTo>
                  <a:lnTo>
                    <a:pt x="30480" y="0"/>
                  </a:lnTo>
                  <a:lnTo>
                    <a:pt x="339852" y="0"/>
                  </a:lnTo>
                  <a:lnTo>
                    <a:pt x="351686" y="2166"/>
                  </a:lnTo>
                  <a:lnTo>
                    <a:pt x="361378" y="8191"/>
                  </a:lnTo>
                  <a:lnTo>
                    <a:pt x="367926" y="17359"/>
                  </a:lnTo>
                  <a:lnTo>
                    <a:pt x="370332" y="28956"/>
                  </a:lnTo>
                  <a:lnTo>
                    <a:pt x="370332" y="147828"/>
                  </a:lnTo>
                  <a:lnTo>
                    <a:pt x="367926" y="159662"/>
                  </a:lnTo>
                  <a:lnTo>
                    <a:pt x="361378" y="169354"/>
                  </a:lnTo>
                  <a:lnTo>
                    <a:pt x="351686" y="175902"/>
                  </a:lnTo>
                  <a:lnTo>
                    <a:pt x="339852" y="178308"/>
                  </a:lnTo>
                  <a:lnTo>
                    <a:pt x="30480" y="178308"/>
                  </a:lnTo>
                  <a:lnTo>
                    <a:pt x="18645" y="175902"/>
                  </a:lnTo>
                  <a:lnTo>
                    <a:pt x="8953" y="169354"/>
                  </a:lnTo>
                  <a:lnTo>
                    <a:pt x="2405" y="159662"/>
                  </a:lnTo>
                  <a:lnTo>
                    <a:pt x="0" y="147828"/>
                  </a:lnTo>
                  <a:lnTo>
                    <a:pt x="0" y="28956"/>
                  </a:lnTo>
                  <a:close/>
                </a:path>
              </a:pathLst>
            </a:custGeom>
            <a:ln w="10668">
              <a:solidFill>
                <a:srgbClr val="FF69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86406" y="5594049"/>
            <a:ext cx="20891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20" dirty="0">
                <a:solidFill>
                  <a:srgbClr val="FFFFFF"/>
                </a:solidFill>
                <a:latin typeface="Calibri"/>
                <a:cs typeface="Calibri"/>
              </a:rPr>
              <a:t>vptr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885431" y="5411723"/>
            <a:ext cx="605155" cy="554990"/>
            <a:chOff x="6885431" y="5411723"/>
            <a:chExt cx="605155" cy="554990"/>
          </a:xfrm>
        </p:grpSpPr>
        <p:sp>
          <p:nvSpPr>
            <p:cNvPr id="27" name="object 27"/>
            <p:cNvSpPr/>
            <p:nvPr/>
          </p:nvSpPr>
          <p:spPr>
            <a:xfrm>
              <a:off x="7178039" y="5463539"/>
              <a:ext cx="312420" cy="495300"/>
            </a:xfrm>
            <a:custGeom>
              <a:avLst/>
              <a:gdLst/>
              <a:ahLst/>
              <a:cxnLst/>
              <a:rect l="l" t="t" r="r" b="b"/>
              <a:pathLst>
                <a:path w="312420" h="495300">
                  <a:moveTo>
                    <a:pt x="312420" y="495300"/>
                  </a:moveTo>
                  <a:lnTo>
                    <a:pt x="12192" y="495300"/>
                  </a:lnTo>
                </a:path>
                <a:path w="312420" h="495300">
                  <a:moveTo>
                    <a:pt x="163067" y="216408"/>
                  </a:moveTo>
                  <a:lnTo>
                    <a:pt x="0" y="216408"/>
                  </a:lnTo>
                </a:path>
                <a:path w="312420" h="495300">
                  <a:moveTo>
                    <a:pt x="163067" y="216408"/>
                  </a:moveTo>
                  <a:lnTo>
                    <a:pt x="163067" y="0"/>
                  </a:lnTo>
                </a:path>
              </a:pathLst>
            </a:custGeom>
            <a:ln w="15240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85431" y="5411723"/>
              <a:ext cx="455930" cy="104139"/>
            </a:xfrm>
            <a:custGeom>
              <a:avLst/>
              <a:gdLst/>
              <a:ahLst/>
              <a:cxnLst/>
              <a:rect l="l" t="t" r="r" b="b"/>
              <a:pathLst>
                <a:path w="455929" h="104139">
                  <a:moveTo>
                    <a:pt x="103632" y="103632"/>
                  </a:moveTo>
                  <a:lnTo>
                    <a:pt x="0" y="51816"/>
                  </a:lnTo>
                  <a:lnTo>
                    <a:pt x="103632" y="0"/>
                  </a:lnTo>
                  <a:lnTo>
                    <a:pt x="103632" y="44196"/>
                  </a:lnTo>
                  <a:lnTo>
                    <a:pt x="92963" y="44196"/>
                  </a:lnTo>
                  <a:lnTo>
                    <a:pt x="92963" y="59436"/>
                  </a:lnTo>
                  <a:lnTo>
                    <a:pt x="103632" y="59436"/>
                  </a:lnTo>
                  <a:lnTo>
                    <a:pt x="103632" y="103632"/>
                  </a:lnTo>
                  <a:close/>
                </a:path>
                <a:path w="455929" h="104139">
                  <a:moveTo>
                    <a:pt x="103632" y="59436"/>
                  </a:moveTo>
                  <a:lnTo>
                    <a:pt x="92963" y="59436"/>
                  </a:lnTo>
                  <a:lnTo>
                    <a:pt x="92963" y="44196"/>
                  </a:lnTo>
                  <a:lnTo>
                    <a:pt x="103632" y="44196"/>
                  </a:lnTo>
                  <a:lnTo>
                    <a:pt x="103632" y="59436"/>
                  </a:lnTo>
                  <a:close/>
                </a:path>
                <a:path w="455929" h="104139">
                  <a:moveTo>
                    <a:pt x="455676" y="59436"/>
                  </a:moveTo>
                  <a:lnTo>
                    <a:pt x="103632" y="59436"/>
                  </a:lnTo>
                  <a:lnTo>
                    <a:pt x="103632" y="44196"/>
                  </a:lnTo>
                  <a:lnTo>
                    <a:pt x="455676" y="44196"/>
                  </a:lnTo>
                  <a:lnTo>
                    <a:pt x="455676" y="5943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327148" y="3811523"/>
            <a:ext cx="1460500" cy="379730"/>
          </a:xfrm>
          <a:prstGeom prst="rect">
            <a:avLst/>
          </a:prstGeom>
          <a:solidFill>
            <a:srgbClr val="A8D18E"/>
          </a:solidFill>
        </p:spPr>
        <p:txBody>
          <a:bodyPr vert="horz" wrap="square" lIns="0" tIns="49530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390"/>
              </a:spcBef>
            </a:pPr>
            <a:r>
              <a:rPr sz="1650" spc="-10" dirty="0">
                <a:latin typeface="Calibri"/>
                <a:cs typeface="Calibri"/>
              </a:rPr>
              <a:t>InputStream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57143" y="2772156"/>
            <a:ext cx="1042669" cy="1039494"/>
          </a:xfrm>
          <a:custGeom>
            <a:avLst/>
            <a:gdLst/>
            <a:ahLst/>
            <a:cxnLst/>
            <a:rect l="l" t="t" r="r" b="b"/>
            <a:pathLst>
              <a:path w="1042670" h="1039495">
                <a:moveTo>
                  <a:pt x="804672" y="96011"/>
                </a:moveTo>
                <a:lnTo>
                  <a:pt x="1042416" y="0"/>
                </a:lnTo>
                <a:lnTo>
                  <a:pt x="958596" y="242316"/>
                </a:lnTo>
                <a:lnTo>
                  <a:pt x="804672" y="96011"/>
                </a:lnTo>
                <a:close/>
              </a:path>
              <a:path w="1042670" h="1039495">
                <a:moveTo>
                  <a:pt x="880872" y="169163"/>
                </a:moveTo>
                <a:lnTo>
                  <a:pt x="0" y="1039367"/>
                </a:lnTo>
              </a:path>
            </a:pathLst>
          </a:custGeom>
          <a:ln w="2285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4963" y="3878579"/>
            <a:ext cx="965200" cy="262255"/>
          </a:xfrm>
          <a:custGeom>
            <a:avLst/>
            <a:gdLst/>
            <a:ahLst/>
            <a:cxnLst/>
            <a:rect l="l" t="t" r="r" b="b"/>
            <a:pathLst>
              <a:path w="965200" h="262254">
                <a:moveTo>
                  <a:pt x="0" y="262127"/>
                </a:moveTo>
                <a:lnTo>
                  <a:pt x="964691" y="262127"/>
                </a:lnTo>
                <a:lnTo>
                  <a:pt x="964691" y="0"/>
                </a:lnTo>
                <a:lnTo>
                  <a:pt x="0" y="0"/>
                </a:lnTo>
                <a:lnTo>
                  <a:pt x="0" y="262127"/>
                </a:lnTo>
                <a:close/>
              </a:path>
            </a:pathLst>
          </a:custGeom>
          <a:solidFill>
            <a:srgbClr val="A8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54963" y="3868974"/>
            <a:ext cx="96520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Calibri"/>
                <a:cs typeface="Calibri"/>
              </a:rPr>
              <a:t>instream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4963" y="3613403"/>
            <a:ext cx="965200" cy="265430"/>
          </a:xfrm>
          <a:prstGeom prst="rect">
            <a:avLst/>
          </a:prstGeom>
          <a:solidFill>
            <a:srgbClr val="ED7C31"/>
          </a:solidFill>
        </p:spPr>
        <p:txBody>
          <a:bodyPr vert="horz" wrap="square" lIns="0" tIns="1079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85"/>
              </a:spcBef>
            </a:pPr>
            <a:r>
              <a:rPr sz="1450" spc="-10" dirty="0">
                <a:latin typeface="Calibri"/>
                <a:cs typeface="Calibri"/>
              </a:rPr>
              <a:t>stream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776222" y="3563111"/>
            <a:ext cx="379730" cy="543560"/>
            <a:chOff x="1776222" y="3563111"/>
            <a:chExt cx="379730" cy="543560"/>
          </a:xfrm>
        </p:grpSpPr>
        <p:sp>
          <p:nvSpPr>
            <p:cNvPr id="35" name="object 35"/>
            <p:cNvSpPr/>
            <p:nvPr/>
          </p:nvSpPr>
          <p:spPr>
            <a:xfrm>
              <a:off x="1808988" y="3563111"/>
              <a:ext cx="256540" cy="105410"/>
            </a:xfrm>
            <a:custGeom>
              <a:avLst/>
              <a:gdLst/>
              <a:ahLst/>
              <a:cxnLst/>
              <a:rect l="l" t="t" r="r" b="b"/>
              <a:pathLst>
                <a:path w="256539" h="105410">
                  <a:moveTo>
                    <a:pt x="105155" y="105156"/>
                  </a:moveTo>
                  <a:lnTo>
                    <a:pt x="0" y="53340"/>
                  </a:lnTo>
                  <a:lnTo>
                    <a:pt x="103631" y="0"/>
                  </a:lnTo>
                  <a:lnTo>
                    <a:pt x="104250" y="42672"/>
                  </a:lnTo>
                  <a:lnTo>
                    <a:pt x="104271" y="44103"/>
                  </a:lnTo>
                  <a:lnTo>
                    <a:pt x="94488" y="44103"/>
                  </a:lnTo>
                  <a:lnTo>
                    <a:pt x="94488" y="60960"/>
                  </a:lnTo>
                  <a:lnTo>
                    <a:pt x="104515" y="60960"/>
                  </a:lnTo>
                  <a:lnTo>
                    <a:pt x="105155" y="105156"/>
                  </a:lnTo>
                  <a:close/>
                </a:path>
                <a:path w="256539" h="105410">
                  <a:moveTo>
                    <a:pt x="104512" y="60770"/>
                  </a:moveTo>
                  <a:lnTo>
                    <a:pt x="104271" y="44103"/>
                  </a:lnTo>
                  <a:lnTo>
                    <a:pt x="256031" y="42672"/>
                  </a:lnTo>
                  <a:lnTo>
                    <a:pt x="256031" y="57912"/>
                  </a:lnTo>
                  <a:lnTo>
                    <a:pt x="104512" y="60770"/>
                  </a:lnTo>
                  <a:close/>
                </a:path>
                <a:path w="256539" h="105410">
                  <a:moveTo>
                    <a:pt x="94488" y="60960"/>
                  </a:moveTo>
                  <a:lnTo>
                    <a:pt x="94488" y="44103"/>
                  </a:lnTo>
                  <a:lnTo>
                    <a:pt x="104271" y="44103"/>
                  </a:lnTo>
                  <a:lnTo>
                    <a:pt x="104405" y="53340"/>
                  </a:lnTo>
                  <a:lnTo>
                    <a:pt x="104512" y="60770"/>
                  </a:lnTo>
                  <a:lnTo>
                    <a:pt x="94488" y="60960"/>
                  </a:lnTo>
                  <a:close/>
                </a:path>
                <a:path w="256539" h="105410">
                  <a:moveTo>
                    <a:pt x="104515" y="60960"/>
                  </a:moveTo>
                  <a:lnTo>
                    <a:pt x="94488" y="60960"/>
                  </a:lnTo>
                  <a:lnTo>
                    <a:pt x="104512" y="60770"/>
                  </a:lnTo>
                  <a:lnTo>
                    <a:pt x="104515" y="6096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72640" y="3608832"/>
              <a:ext cx="0" cy="312420"/>
            </a:xfrm>
            <a:custGeom>
              <a:avLst/>
              <a:gdLst/>
              <a:ahLst/>
              <a:cxnLst/>
              <a:rect l="l" t="t" r="r" b="b"/>
              <a:pathLst>
                <a:path h="312420">
                  <a:moveTo>
                    <a:pt x="0" y="312419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81556" y="3922776"/>
              <a:ext cx="368935" cy="178435"/>
            </a:xfrm>
            <a:custGeom>
              <a:avLst/>
              <a:gdLst/>
              <a:ahLst/>
              <a:cxnLst/>
              <a:rect l="l" t="t" r="r" b="b"/>
              <a:pathLst>
                <a:path w="368935" h="178435">
                  <a:moveTo>
                    <a:pt x="339852" y="178307"/>
                  </a:moveTo>
                  <a:lnTo>
                    <a:pt x="28956" y="178307"/>
                  </a:lnTo>
                  <a:lnTo>
                    <a:pt x="18002" y="175902"/>
                  </a:lnTo>
                  <a:lnTo>
                    <a:pt x="8762" y="169354"/>
                  </a:lnTo>
                  <a:lnTo>
                    <a:pt x="2381" y="159662"/>
                  </a:lnTo>
                  <a:lnTo>
                    <a:pt x="0" y="147827"/>
                  </a:lnTo>
                  <a:lnTo>
                    <a:pt x="0" y="28955"/>
                  </a:lnTo>
                  <a:lnTo>
                    <a:pt x="2381" y="18002"/>
                  </a:lnTo>
                  <a:lnTo>
                    <a:pt x="8763" y="8762"/>
                  </a:lnTo>
                  <a:lnTo>
                    <a:pt x="18002" y="2381"/>
                  </a:lnTo>
                  <a:lnTo>
                    <a:pt x="28956" y="0"/>
                  </a:lnTo>
                  <a:lnTo>
                    <a:pt x="339852" y="0"/>
                  </a:lnTo>
                  <a:lnTo>
                    <a:pt x="350805" y="2381"/>
                  </a:lnTo>
                  <a:lnTo>
                    <a:pt x="360045" y="8762"/>
                  </a:lnTo>
                  <a:lnTo>
                    <a:pt x="366426" y="18002"/>
                  </a:lnTo>
                  <a:lnTo>
                    <a:pt x="368808" y="28955"/>
                  </a:lnTo>
                  <a:lnTo>
                    <a:pt x="368808" y="147827"/>
                  </a:lnTo>
                  <a:lnTo>
                    <a:pt x="366426" y="159662"/>
                  </a:lnTo>
                  <a:lnTo>
                    <a:pt x="360045" y="169354"/>
                  </a:lnTo>
                  <a:lnTo>
                    <a:pt x="350805" y="175902"/>
                  </a:lnTo>
                  <a:lnTo>
                    <a:pt x="339852" y="178307"/>
                  </a:lnTo>
                  <a:close/>
                </a:path>
              </a:pathLst>
            </a:custGeom>
            <a:solidFill>
              <a:srgbClr val="E1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81556" y="3922776"/>
              <a:ext cx="368935" cy="178435"/>
            </a:xfrm>
            <a:custGeom>
              <a:avLst/>
              <a:gdLst/>
              <a:ahLst/>
              <a:cxnLst/>
              <a:rect l="l" t="t" r="r" b="b"/>
              <a:pathLst>
                <a:path w="368935" h="178435">
                  <a:moveTo>
                    <a:pt x="0" y="28955"/>
                  </a:moveTo>
                  <a:lnTo>
                    <a:pt x="2381" y="18002"/>
                  </a:lnTo>
                  <a:lnTo>
                    <a:pt x="8763" y="8762"/>
                  </a:lnTo>
                  <a:lnTo>
                    <a:pt x="18002" y="2381"/>
                  </a:lnTo>
                  <a:lnTo>
                    <a:pt x="28956" y="0"/>
                  </a:lnTo>
                  <a:lnTo>
                    <a:pt x="339852" y="0"/>
                  </a:lnTo>
                  <a:lnTo>
                    <a:pt x="350805" y="2381"/>
                  </a:lnTo>
                  <a:lnTo>
                    <a:pt x="360045" y="8762"/>
                  </a:lnTo>
                  <a:lnTo>
                    <a:pt x="366426" y="18002"/>
                  </a:lnTo>
                  <a:lnTo>
                    <a:pt x="368808" y="28955"/>
                  </a:lnTo>
                  <a:lnTo>
                    <a:pt x="368808" y="147827"/>
                  </a:lnTo>
                  <a:lnTo>
                    <a:pt x="366426" y="159662"/>
                  </a:lnTo>
                  <a:lnTo>
                    <a:pt x="360045" y="169354"/>
                  </a:lnTo>
                  <a:lnTo>
                    <a:pt x="350805" y="175902"/>
                  </a:lnTo>
                  <a:lnTo>
                    <a:pt x="339852" y="178307"/>
                  </a:lnTo>
                  <a:lnTo>
                    <a:pt x="28956" y="178307"/>
                  </a:lnTo>
                  <a:lnTo>
                    <a:pt x="18002" y="175902"/>
                  </a:lnTo>
                  <a:lnTo>
                    <a:pt x="8762" y="169354"/>
                  </a:lnTo>
                  <a:lnTo>
                    <a:pt x="2381" y="159662"/>
                  </a:lnTo>
                  <a:lnTo>
                    <a:pt x="0" y="147827"/>
                  </a:lnTo>
                  <a:lnTo>
                    <a:pt x="0" y="28955"/>
                  </a:lnTo>
                  <a:close/>
                </a:path>
              </a:pathLst>
            </a:custGeom>
            <a:ln w="10668">
              <a:solidFill>
                <a:srgbClr val="FF69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860270" y="3926811"/>
            <a:ext cx="20891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20" dirty="0">
                <a:solidFill>
                  <a:srgbClr val="FFFFFF"/>
                </a:solidFill>
                <a:latin typeface="Calibri"/>
                <a:cs typeface="Calibri"/>
              </a:rPr>
              <a:t>vptr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70758" y="3177014"/>
            <a:ext cx="514984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Calibri"/>
                <a:cs typeface="Calibri"/>
              </a:rPr>
              <a:t>virtual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48655" y="3811523"/>
            <a:ext cx="1461770" cy="379730"/>
          </a:xfrm>
          <a:prstGeom prst="rect">
            <a:avLst/>
          </a:prstGeom>
          <a:solidFill>
            <a:srgbClr val="9CC3E6"/>
          </a:solidFill>
        </p:spPr>
        <p:txBody>
          <a:bodyPr vert="horz" wrap="square" lIns="0" tIns="4953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390"/>
              </a:spcBef>
            </a:pPr>
            <a:r>
              <a:rPr sz="1650" spc="-10" dirty="0">
                <a:latin typeface="Calibri"/>
                <a:cs typeface="Calibri"/>
              </a:rPr>
              <a:t>OutputStream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942332" y="2778251"/>
            <a:ext cx="1041400" cy="1039494"/>
          </a:xfrm>
          <a:custGeom>
            <a:avLst/>
            <a:gdLst/>
            <a:ahLst/>
            <a:cxnLst/>
            <a:rect l="l" t="t" r="r" b="b"/>
            <a:pathLst>
              <a:path w="1041400" h="1039495">
                <a:moveTo>
                  <a:pt x="237744" y="96012"/>
                </a:moveTo>
                <a:lnTo>
                  <a:pt x="0" y="0"/>
                </a:lnTo>
                <a:lnTo>
                  <a:pt x="82296" y="242316"/>
                </a:lnTo>
                <a:lnTo>
                  <a:pt x="237744" y="96012"/>
                </a:lnTo>
                <a:close/>
              </a:path>
              <a:path w="1041400" h="1039495">
                <a:moveTo>
                  <a:pt x="160019" y="169164"/>
                </a:moveTo>
                <a:lnTo>
                  <a:pt x="1040891" y="1039367"/>
                </a:lnTo>
              </a:path>
            </a:pathLst>
          </a:custGeom>
          <a:ln w="2285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62800" y="3878579"/>
            <a:ext cx="1016635" cy="273050"/>
          </a:xfrm>
          <a:custGeom>
            <a:avLst/>
            <a:gdLst/>
            <a:ahLst/>
            <a:cxnLst/>
            <a:rect l="l" t="t" r="r" b="b"/>
            <a:pathLst>
              <a:path w="1016634" h="273050">
                <a:moveTo>
                  <a:pt x="0" y="272795"/>
                </a:moveTo>
                <a:lnTo>
                  <a:pt x="1016507" y="272795"/>
                </a:lnTo>
                <a:lnTo>
                  <a:pt x="1016507" y="0"/>
                </a:lnTo>
                <a:lnTo>
                  <a:pt x="0" y="0"/>
                </a:lnTo>
                <a:lnTo>
                  <a:pt x="0" y="272795"/>
                </a:lnTo>
                <a:close/>
              </a:path>
            </a:pathLst>
          </a:custGeom>
          <a:solidFill>
            <a:srgbClr val="9C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162800" y="3875064"/>
            <a:ext cx="101663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Calibri"/>
                <a:cs typeface="Calibri"/>
              </a:rPr>
              <a:t>outstream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62800" y="3602735"/>
            <a:ext cx="1016635" cy="276225"/>
          </a:xfrm>
          <a:prstGeom prst="rect">
            <a:avLst/>
          </a:prstGeom>
          <a:solidFill>
            <a:srgbClr val="ED7C31"/>
          </a:solidFill>
        </p:spPr>
        <p:txBody>
          <a:bodyPr vert="horz" wrap="square" lIns="0" tIns="16510" rIns="0" bIns="0" rtlCol="0">
            <a:spAutoFit/>
          </a:bodyPr>
          <a:lstStyle/>
          <a:p>
            <a:pPr marL="238760">
              <a:lnSpc>
                <a:spcPct val="100000"/>
              </a:lnSpc>
              <a:spcBef>
                <a:spcPts val="130"/>
              </a:spcBef>
            </a:pPr>
            <a:r>
              <a:rPr sz="1450" spc="-10" dirty="0">
                <a:latin typeface="Calibri"/>
                <a:cs typeface="Calibri"/>
              </a:rPr>
              <a:t>stream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123681" y="3566160"/>
            <a:ext cx="379730" cy="543560"/>
            <a:chOff x="8123681" y="3566160"/>
            <a:chExt cx="379730" cy="543560"/>
          </a:xfrm>
        </p:grpSpPr>
        <p:sp>
          <p:nvSpPr>
            <p:cNvPr id="47" name="object 47"/>
            <p:cNvSpPr/>
            <p:nvPr/>
          </p:nvSpPr>
          <p:spPr>
            <a:xfrm>
              <a:off x="8156447" y="3566160"/>
              <a:ext cx="256540" cy="105410"/>
            </a:xfrm>
            <a:custGeom>
              <a:avLst/>
              <a:gdLst/>
              <a:ahLst/>
              <a:cxnLst/>
              <a:rect l="l" t="t" r="r" b="b"/>
              <a:pathLst>
                <a:path w="256540" h="105410">
                  <a:moveTo>
                    <a:pt x="106679" y="105156"/>
                  </a:moveTo>
                  <a:lnTo>
                    <a:pt x="0" y="54864"/>
                  </a:lnTo>
                  <a:lnTo>
                    <a:pt x="105155" y="0"/>
                  </a:lnTo>
                  <a:lnTo>
                    <a:pt x="105774" y="42672"/>
                  </a:lnTo>
                  <a:lnTo>
                    <a:pt x="105815" y="45506"/>
                  </a:lnTo>
                  <a:lnTo>
                    <a:pt x="94488" y="45720"/>
                  </a:lnTo>
                  <a:lnTo>
                    <a:pt x="94488" y="60960"/>
                  </a:lnTo>
                  <a:lnTo>
                    <a:pt x="106039" y="60960"/>
                  </a:lnTo>
                  <a:lnTo>
                    <a:pt x="106679" y="105156"/>
                  </a:lnTo>
                  <a:close/>
                </a:path>
                <a:path w="256540" h="105410">
                  <a:moveTo>
                    <a:pt x="106036" y="60742"/>
                  </a:moveTo>
                  <a:lnTo>
                    <a:pt x="105818" y="45720"/>
                  </a:lnTo>
                  <a:lnTo>
                    <a:pt x="105815" y="45506"/>
                  </a:lnTo>
                  <a:lnTo>
                    <a:pt x="256031" y="42672"/>
                  </a:lnTo>
                  <a:lnTo>
                    <a:pt x="256031" y="57912"/>
                  </a:lnTo>
                  <a:lnTo>
                    <a:pt x="106036" y="60742"/>
                  </a:lnTo>
                  <a:close/>
                </a:path>
                <a:path w="256540" h="105410">
                  <a:moveTo>
                    <a:pt x="94488" y="60960"/>
                  </a:moveTo>
                  <a:lnTo>
                    <a:pt x="94488" y="45720"/>
                  </a:lnTo>
                  <a:lnTo>
                    <a:pt x="105815" y="45506"/>
                  </a:lnTo>
                  <a:lnTo>
                    <a:pt x="105951" y="54864"/>
                  </a:lnTo>
                  <a:lnTo>
                    <a:pt x="106036" y="60742"/>
                  </a:lnTo>
                  <a:lnTo>
                    <a:pt x="94488" y="60960"/>
                  </a:lnTo>
                  <a:close/>
                </a:path>
                <a:path w="256540" h="105410">
                  <a:moveTo>
                    <a:pt x="106039" y="60960"/>
                  </a:moveTo>
                  <a:lnTo>
                    <a:pt x="94488" y="60960"/>
                  </a:lnTo>
                  <a:lnTo>
                    <a:pt x="106036" y="60742"/>
                  </a:lnTo>
                  <a:lnTo>
                    <a:pt x="106039" y="6096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420099" y="3611880"/>
              <a:ext cx="0" cy="312420"/>
            </a:xfrm>
            <a:custGeom>
              <a:avLst/>
              <a:gdLst/>
              <a:ahLst/>
              <a:cxnLst/>
              <a:rect l="l" t="t" r="r" b="b"/>
              <a:pathLst>
                <a:path h="312420">
                  <a:moveTo>
                    <a:pt x="0" y="312419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129015" y="3925824"/>
              <a:ext cx="368935" cy="178435"/>
            </a:xfrm>
            <a:custGeom>
              <a:avLst/>
              <a:gdLst/>
              <a:ahLst/>
              <a:cxnLst/>
              <a:rect l="l" t="t" r="r" b="b"/>
              <a:pathLst>
                <a:path w="368934" h="178435">
                  <a:moveTo>
                    <a:pt x="339852" y="178307"/>
                  </a:moveTo>
                  <a:lnTo>
                    <a:pt x="28956" y="178307"/>
                  </a:lnTo>
                  <a:lnTo>
                    <a:pt x="18002" y="175926"/>
                  </a:lnTo>
                  <a:lnTo>
                    <a:pt x="8762" y="169544"/>
                  </a:lnTo>
                  <a:lnTo>
                    <a:pt x="2381" y="160305"/>
                  </a:lnTo>
                  <a:lnTo>
                    <a:pt x="0" y="149351"/>
                  </a:lnTo>
                  <a:lnTo>
                    <a:pt x="0" y="30479"/>
                  </a:lnTo>
                  <a:lnTo>
                    <a:pt x="2381" y="18645"/>
                  </a:lnTo>
                  <a:lnTo>
                    <a:pt x="8763" y="8953"/>
                  </a:lnTo>
                  <a:lnTo>
                    <a:pt x="18002" y="2405"/>
                  </a:lnTo>
                  <a:lnTo>
                    <a:pt x="28956" y="0"/>
                  </a:lnTo>
                  <a:lnTo>
                    <a:pt x="339852" y="0"/>
                  </a:lnTo>
                  <a:lnTo>
                    <a:pt x="350805" y="2405"/>
                  </a:lnTo>
                  <a:lnTo>
                    <a:pt x="360045" y="8953"/>
                  </a:lnTo>
                  <a:lnTo>
                    <a:pt x="366426" y="18645"/>
                  </a:lnTo>
                  <a:lnTo>
                    <a:pt x="368808" y="30479"/>
                  </a:lnTo>
                  <a:lnTo>
                    <a:pt x="368808" y="149351"/>
                  </a:lnTo>
                  <a:lnTo>
                    <a:pt x="366426" y="160305"/>
                  </a:lnTo>
                  <a:lnTo>
                    <a:pt x="360045" y="169544"/>
                  </a:lnTo>
                  <a:lnTo>
                    <a:pt x="350805" y="175926"/>
                  </a:lnTo>
                  <a:lnTo>
                    <a:pt x="339852" y="178307"/>
                  </a:lnTo>
                  <a:close/>
                </a:path>
              </a:pathLst>
            </a:custGeom>
            <a:solidFill>
              <a:srgbClr val="E1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129015" y="3925824"/>
              <a:ext cx="368935" cy="178435"/>
            </a:xfrm>
            <a:custGeom>
              <a:avLst/>
              <a:gdLst/>
              <a:ahLst/>
              <a:cxnLst/>
              <a:rect l="l" t="t" r="r" b="b"/>
              <a:pathLst>
                <a:path w="368934" h="178435">
                  <a:moveTo>
                    <a:pt x="0" y="30479"/>
                  </a:moveTo>
                  <a:lnTo>
                    <a:pt x="2381" y="18645"/>
                  </a:lnTo>
                  <a:lnTo>
                    <a:pt x="8763" y="8953"/>
                  </a:lnTo>
                  <a:lnTo>
                    <a:pt x="18002" y="2405"/>
                  </a:lnTo>
                  <a:lnTo>
                    <a:pt x="28956" y="0"/>
                  </a:lnTo>
                  <a:lnTo>
                    <a:pt x="339852" y="0"/>
                  </a:lnTo>
                  <a:lnTo>
                    <a:pt x="350805" y="2405"/>
                  </a:lnTo>
                  <a:lnTo>
                    <a:pt x="360045" y="8953"/>
                  </a:lnTo>
                  <a:lnTo>
                    <a:pt x="366426" y="18645"/>
                  </a:lnTo>
                  <a:lnTo>
                    <a:pt x="368808" y="30479"/>
                  </a:lnTo>
                  <a:lnTo>
                    <a:pt x="368808" y="149351"/>
                  </a:lnTo>
                  <a:lnTo>
                    <a:pt x="366426" y="160305"/>
                  </a:lnTo>
                  <a:lnTo>
                    <a:pt x="360045" y="169544"/>
                  </a:lnTo>
                  <a:lnTo>
                    <a:pt x="350805" y="175926"/>
                  </a:lnTo>
                  <a:lnTo>
                    <a:pt x="339852" y="178307"/>
                  </a:lnTo>
                  <a:lnTo>
                    <a:pt x="28956" y="178307"/>
                  </a:lnTo>
                  <a:lnTo>
                    <a:pt x="18002" y="175926"/>
                  </a:lnTo>
                  <a:lnTo>
                    <a:pt x="8762" y="169544"/>
                  </a:lnTo>
                  <a:lnTo>
                    <a:pt x="2381" y="160305"/>
                  </a:lnTo>
                  <a:lnTo>
                    <a:pt x="0" y="149351"/>
                  </a:lnTo>
                  <a:lnTo>
                    <a:pt x="0" y="30479"/>
                  </a:lnTo>
                  <a:close/>
                </a:path>
              </a:pathLst>
            </a:custGeom>
            <a:ln w="10668">
              <a:solidFill>
                <a:srgbClr val="FF69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207666" y="3929858"/>
            <a:ext cx="208915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spc="-20" dirty="0">
                <a:solidFill>
                  <a:srgbClr val="FFFFFF"/>
                </a:solidFill>
                <a:latin typeface="Calibri"/>
                <a:cs typeface="Calibri"/>
              </a:rPr>
              <a:t>vptr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122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5647456" y="3177014"/>
            <a:ext cx="514984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Calibri"/>
                <a:cs typeface="Calibri"/>
              </a:rPr>
              <a:t>virtual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123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Exception</a:t>
            </a:r>
            <a:r>
              <a:rPr spc="-40" dirty="0"/>
              <a:t> </a:t>
            </a:r>
            <a:r>
              <a:rPr spc="-65" dirty="0"/>
              <a:t>Handling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527769"/>
            <a:ext cx="7572375" cy="31242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01295" marR="5080" indent="-189230">
              <a:lnSpc>
                <a:spcPts val="2840"/>
              </a:lnSpc>
              <a:spcBef>
                <a:spcPts val="46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Mechanism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handle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errors</a:t>
            </a:r>
            <a:r>
              <a:rPr sz="2650" spc="-10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in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programs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that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occur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at </a:t>
            </a:r>
            <a:r>
              <a:rPr sz="2650" spc="-10" dirty="0">
                <a:latin typeface="Calibri"/>
                <a:cs typeface="Calibri"/>
              </a:rPr>
              <a:t>runtime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These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errors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are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called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exceptions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Exist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outside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normal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functioning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program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10" dirty="0">
                <a:latin typeface="Calibri"/>
                <a:cs typeface="Calibri"/>
              </a:rPr>
              <a:t>Require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immediate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handling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by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program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If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not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handled,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program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crashes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Cannot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be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ignored,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unlike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error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handling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124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Mechanism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04757"/>
            <a:ext cx="6836409" cy="35217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25" dirty="0">
                <a:latin typeface="Calibri"/>
                <a:cs typeface="Calibri"/>
              </a:rPr>
              <a:t>try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creates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scope/block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&amp;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exception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causing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code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appears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here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can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contain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other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try-catch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statements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throw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throws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exception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from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try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block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exception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 object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that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constructed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throw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statement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catch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handler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that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catches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exception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object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should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appear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just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after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try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block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multiple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catch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blocks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can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exist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125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169672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noexcept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6990715" cy="343217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Applied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(both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declaration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definition)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Indicates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does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throw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exceptions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Compiler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optimize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code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no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need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generate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stack unwinding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code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exception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such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terminates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program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stack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may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or may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not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 </a:t>
            </a:r>
            <a:r>
              <a:rPr sz="1950" spc="-10" dirty="0">
                <a:latin typeface="Calibri"/>
                <a:cs typeface="Calibri"/>
              </a:rPr>
              <a:t>unwinded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Not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noexcept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specifier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especially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functions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calling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other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functions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(in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library)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such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functions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will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</a:t>
            </a:r>
            <a:r>
              <a:rPr sz="1950" spc="6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exception-neutral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126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35" dirty="0"/>
              <a:t>Raw</a:t>
            </a:r>
            <a:r>
              <a:rPr spc="-110" dirty="0"/>
              <a:t> </a:t>
            </a:r>
            <a:r>
              <a:rPr spc="-70" dirty="0"/>
              <a:t>String</a:t>
            </a:r>
            <a:r>
              <a:rPr spc="-75" dirty="0"/>
              <a:t> </a:t>
            </a:r>
            <a:r>
              <a:rPr spc="-65" dirty="0"/>
              <a:t>Literals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7215505" cy="12903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Raw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string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process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special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characters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  <a:tab pos="3895725" algn="l"/>
              </a:tabLst>
            </a:pPr>
            <a:r>
              <a:rPr sz="2300" dirty="0">
                <a:latin typeface="Calibri"/>
                <a:cs typeface="Calibri"/>
              </a:rPr>
              <a:t>Begins with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R”(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ends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with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25" dirty="0">
                <a:latin typeface="Calibri"/>
                <a:cs typeface="Calibri"/>
              </a:rPr>
              <a:t>)”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Useful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while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representing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HTML,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XML,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file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system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path,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etc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&lt;filesystem&gt;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869" y="2474103"/>
            <a:ext cx="6936740" cy="7575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Contains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filesystem</a:t>
            </a:r>
            <a:r>
              <a:rPr sz="2150" spc="-9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support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library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with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following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classes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Exist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under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i="1" spc="-20" dirty="0">
                <a:latin typeface="Calibri"/>
                <a:cs typeface="Calibri"/>
              </a:rPr>
              <a:t>std::experimental::filesystem</a:t>
            </a:r>
            <a:r>
              <a:rPr sz="2150" i="1" spc="1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namespace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1327" y="3675888"/>
            <a:ext cx="7257287" cy="1685543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75994" y="3670554"/>
          <a:ext cx="7256780" cy="1684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6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9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Purpose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i="1" spc="-20" dirty="0">
                          <a:latin typeface="Calibri"/>
                          <a:cs typeface="Calibri"/>
                        </a:rPr>
                        <a:t>path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spc="-10" dirty="0">
                          <a:latin typeface="Calibri"/>
                          <a:cs typeface="Calibri"/>
                        </a:rPr>
                        <a:t>represents</a:t>
                      </a:r>
                      <a:r>
                        <a:rPr sz="16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-20" dirty="0">
                          <a:latin typeface="Calibri"/>
                          <a:cs typeface="Calibri"/>
                        </a:rPr>
                        <a:t>path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i="1" spc="-10" dirty="0">
                          <a:latin typeface="Calibri"/>
                          <a:cs typeface="Calibri"/>
                        </a:rPr>
                        <a:t>filesystem_error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-10" dirty="0">
                          <a:latin typeface="Calibri"/>
                          <a:cs typeface="Calibri"/>
                        </a:rPr>
                        <a:t>exception</a:t>
                      </a:r>
                      <a:r>
                        <a:rPr sz="16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-10" dirty="0">
                          <a:latin typeface="Calibri"/>
                          <a:cs typeface="Calibri"/>
                        </a:rPr>
                        <a:t>representing</a:t>
                      </a:r>
                      <a:r>
                        <a:rPr sz="16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dirty="0">
                          <a:latin typeface="Calibri"/>
                          <a:cs typeface="Calibri"/>
                        </a:rPr>
                        <a:t>file</a:t>
                      </a:r>
                      <a:r>
                        <a:rPr sz="1650" spc="-10" dirty="0">
                          <a:latin typeface="Calibri"/>
                          <a:cs typeface="Calibri"/>
                        </a:rPr>
                        <a:t> system</a:t>
                      </a:r>
                      <a:r>
                        <a:rPr sz="16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-10" dirty="0">
                          <a:latin typeface="Calibri"/>
                          <a:cs typeface="Calibri"/>
                        </a:rPr>
                        <a:t>errors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i="1" spc="-10" dirty="0">
                          <a:latin typeface="Calibri"/>
                          <a:cs typeface="Calibri"/>
                        </a:rPr>
                        <a:t>directory_iterator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spc="-10" dirty="0">
                          <a:latin typeface="Calibri"/>
                          <a:cs typeface="Calibri"/>
                        </a:rPr>
                        <a:t>iterator</a:t>
                      </a:r>
                      <a:r>
                        <a:rPr sz="16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6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spc="-10" dirty="0">
                          <a:latin typeface="Calibri"/>
                          <a:cs typeface="Calibri"/>
                        </a:rPr>
                        <a:t>contents</a:t>
                      </a:r>
                      <a:r>
                        <a:rPr sz="16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50" spc="-10" dirty="0">
                          <a:latin typeface="Calibri"/>
                          <a:cs typeface="Calibri"/>
                        </a:rPr>
                        <a:t> directory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i="1" spc="-10" dirty="0">
                          <a:latin typeface="Calibri"/>
                          <a:cs typeface="Calibri"/>
                        </a:rPr>
                        <a:t>file_status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spc="-10" dirty="0">
                          <a:latin typeface="Calibri"/>
                          <a:cs typeface="Calibri"/>
                        </a:rPr>
                        <a:t>represents</a:t>
                      </a:r>
                      <a:r>
                        <a:rPr sz="16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dirty="0">
                          <a:latin typeface="Calibri"/>
                          <a:cs typeface="Calibri"/>
                        </a:rPr>
                        <a:t>file</a:t>
                      </a:r>
                      <a:r>
                        <a:rPr sz="16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dirty="0">
                          <a:latin typeface="Calibri"/>
                          <a:cs typeface="Calibri"/>
                        </a:rPr>
                        <a:t>type</a:t>
                      </a:r>
                      <a:r>
                        <a:rPr sz="16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50" spc="-10" dirty="0">
                          <a:latin typeface="Calibri"/>
                          <a:cs typeface="Calibri"/>
                        </a:rPr>
                        <a:t> permissions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127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128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133921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File</a:t>
            </a:r>
            <a:r>
              <a:rPr spc="-135" dirty="0"/>
              <a:t> </a:t>
            </a:r>
            <a:r>
              <a:rPr spc="-110" dirty="0"/>
              <a:t>I/O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859" y="2460798"/>
            <a:ext cx="8348345" cy="35515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0660" indent="-187960">
              <a:lnSpc>
                <a:spcPts val="3015"/>
              </a:lnSpc>
              <a:spcBef>
                <a:spcPts val="125"/>
              </a:spcBef>
              <a:buFont typeface="Arial MT"/>
              <a:buChar char="•"/>
              <a:tabLst>
                <a:tab pos="200660" algn="l"/>
              </a:tabLst>
            </a:pPr>
            <a:r>
              <a:rPr sz="2700" dirty="0">
                <a:latin typeface="Calibri"/>
                <a:cs typeface="Calibri"/>
              </a:rPr>
              <a:t>C++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provides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support for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file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I/O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through following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classes</a:t>
            </a:r>
            <a:endParaRPr sz="2700">
              <a:latin typeface="Calibri"/>
              <a:cs typeface="Calibri"/>
            </a:endParaRPr>
          </a:p>
          <a:p>
            <a:pPr marL="577215" lvl="1" indent="-186690">
              <a:lnSpc>
                <a:spcPts val="2495"/>
              </a:lnSpc>
              <a:buFont typeface="Arial MT"/>
              <a:buChar char="•"/>
              <a:tabLst>
                <a:tab pos="577215" algn="l"/>
              </a:tabLst>
            </a:pPr>
            <a:r>
              <a:rPr sz="2450" i="1" dirty="0">
                <a:latin typeface="Calibri"/>
                <a:cs typeface="Calibri"/>
              </a:rPr>
              <a:t>ofstream</a:t>
            </a:r>
            <a:r>
              <a:rPr sz="2450" i="1" spc="-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–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write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to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an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output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stream</a:t>
            </a:r>
            <a:endParaRPr sz="2450">
              <a:latin typeface="Calibri"/>
              <a:cs typeface="Calibri"/>
            </a:endParaRPr>
          </a:p>
          <a:p>
            <a:pPr marL="577215" lvl="1" indent="-186690">
              <a:lnSpc>
                <a:spcPts val="2490"/>
              </a:lnSpc>
              <a:buFont typeface="Arial MT"/>
              <a:buChar char="•"/>
              <a:tabLst>
                <a:tab pos="577215" algn="l"/>
              </a:tabLst>
            </a:pPr>
            <a:r>
              <a:rPr sz="2450" i="1" dirty="0">
                <a:latin typeface="Calibri"/>
                <a:cs typeface="Calibri"/>
              </a:rPr>
              <a:t>ifstream</a:t>
            </a:r>
            <a:r>
              <a:rPr sz="2450" i="1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– read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from an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input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stream</a:t>
            </a:r>
            <a:endParaRPr sz="2450">
              <a:latin typeface="Calibri"/>
              <a:cs typeface="Calibri"/>
            </a:endParaRPr>
          </a:p>
          <a:p>
            <a:pPr marL="577215" lvl="1" indent="-186690">
              <a:lnSpc>
                <a:spcPts val="2645"/>
              </a:lnSpc>
              <a:buFont typeface="Arial MT"/>
              <a:buChar char="•"/>
              <a:tabLst>
                <a:tab pos="577215" algn="l"/>
              </a:tabLst>
            </a:pPr>
            <a:r>
              <a:rPr sz="2450" i="1" dirty="0">
                <a:latin typeface="Calibri"/>
                <a:cs typeface="Calibri"/>
              </a:rPr>
              <a:t>fstream</a:t>
            </a:r>
            <a:r>
              <a:rPr sz="2450" i="1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–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write/read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stream</a:t>
            </a:r>
            <a:endParaRPr sz="2450">
              <a:latin typeface="Calibri"/>
              <a:cs typeface="Calibri"/>
            </a:endParaRPr>
          </a:p>
          <a:p>
            <a:pPr marL="200660" indent="-187960">
              <a:lnSpc>
                <a:spcPts val="3110"/>
              </a:lnSpc>
              <a:buFont typeface="Arial MT"/>
              <a:buChar char="•"/>
              <a:tabLst>
                <a:tab pos="200660" algn="l"/>
              </a:tabLst>
            </a:pPr>
            <a:r>
              <a:rPr sz="2700" dirty="0">
                <a:latin typeface="Calibri"/>
                <a:cs typeface="Calibri"/>
              </a:rPr>
              <a:t>Include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&lt;fstream&gt;</a:t>
            </a:r>
            <a:r>
              <a:rPr sz="2700" i="1" spc="1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header</a:t>
            </a:r>
            <a:endParaRPr sz="2700">
              <a:latin typeface="Calibri"/>
              <a:cs typeface="Calibri"/>
            </a:endParaRPr>
          </a:p>
          <a:p>
            <a:pPr marL="200660" indent="-187960">
              <a:lnSpc>
                <a:spcPts val="3115"/>
              </a:lnSpc>
              <a:buFont typeface="Arial MT"/>
              <a:buChar char="•"/>
              <a:tabLst>
                <a:tab pos="200660" algn="l"/>
              </a:tabLst>
            </a:pPr>
            <a:r>
              <a:rPr sz="2700" dirty="0">
                <a:latin typeface="Calibri"/>
                <a:cs typeface="Calibri"/>
              </a:rPr>
              <a:t>All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classes can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used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for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both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text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&amp;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binary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I/O</a:t>
            </a:r>
            <a:endParaRPr sz="2700">
              <a:latin typeface="Calibri"/>
              <a:cs typeface="Calibri"/>
            </a:endParaRPr>
          </a:p>
          <a:p>
            <a:pPr marL="200025" marR="71755" indent="-187960">
              <a:lnSpc>
                <a:spcPct val="70400"/>
              </a:lnSpc>
              <a:spcBef>
                <a:spcPts val="894"/>
              </a:spcBef>
              <a:buFont typeface="Arial MT"/>
              <a:buChar char="•"/>
              <a:tabLst>
                <a:tab pos="201295" algn="l"/>
              </a:tabLst>
            </a:pPr>
            <a:r>
              <a:rPr sz="2700" spc="-10" dirty="0">
                <a:latin typeface="Calibri"/>
                <a:cs typeface="Calibri"/>
              </a:rPr>
              <a:t>Additionally,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they support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modes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that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decide</a:t>
            </a:r>
            <a:r>
              <a:rPr sz="2700" spc="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how</a:t>
            </a:r>
            <a:r>
              <a:rPr sz="2700" spc="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4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file 	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opened</a:t>
            </a:r>
            <a:r>
              <a:rPr sz="2700" spc="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operated</a:t>
            </a:r>
            <a:endParaRPr sz="2700">
              <a:latin typeface="Calibri"/>
              <a:cs typeface="Calibri"/>
            </a:endParaRPr>
          </a:p>
          <a:p>
            <a:pPr marL="200025" marR="12700" indent="-187960">
              <a:lnSpc>
                <a:spcPct val="70400"/>
              </a:lnSpc>
              <a:spcBef>
                <a:spcPts val="840"/>
              </a:spcBef>
              <a:buFont typeface="Arial MT"/>
              <a:buChar char="•"/>
              <a:tabLst>
                <a:tab pos="201295" algn="l"/>
              </a:tabLst>
            </a:pPr>
            <a:r>
              <a:rPr sz="2700" i="1" dirty="0">
                <a:latin typeface="Calibri"/>
                <a:cs typeface="Calibri"/>
              </a:rPr>
              <a:t>is_open()</a:t>
            </a:r>
            <a:r>
              <a:rPr sz="2700" i="1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function</a:t>
            </a:r>
            <a:r>
              <a:rPr sz="2700" spc="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returns a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boolean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indicating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if</a:t>
            </a:r>
            <a:r>
              <a:rPr sz="2700" spc="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stream 	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open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Stream </a:t>
            </a:r>
            <a:r>
              <a:rPr spc="-40" dirty="0"/>
              <a:t>Classes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37994" y="2382773"/>
            <a:ext cx="5785485" cy="3918585"/>
            <a:chOff x="2237994" y="2382773"/>
            <a:chExt cx="5785485" cy="39185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4851" y="2389632"/>
              <a:ext cx="5771387" cy="39029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41804" y="2386583"/>
              <a:ext cx="5777865" cy="3910965"/>
            </a:xfrm>
            <a:custGeom>
              <a:avLst/>
              <a:gdLst/>
              <a:ahLst/>
              <a:cxnLst/>
              <a:rect l="l" t="t" r="r" b="b"/>
              <a:pathLst>
                <a:path w="5777865" h="3910965">
                  <a:moveTo>
                    <a:pt x="0" y="0"/>
                  </a:moveTo>
                  <a:lnTo>
                    <a:pt x="5777483" y="0"/>
                  </a:lnTo>
                  <a:lnTo>
                    <a:pt x="5777483" y="3910583"/>
                  </a:lnTo>
                  <a:lnTo>
                    <a:pt x="0" y="3910583"/>
                  </a:lnTo>
                  <a:lnTo>
                    <a:pt x="0" y="0"/>
                  </a:lnTo>
                  <a:close/>
                </a:path>
              </a:pathLst>
            </a:custGeom>
            <a:ln w="762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129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170" y="3977056"/>
            <a:ext cx="4419600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950" spc="-100" dirty="0"/>
              <a:t>First</a:t>
            </a:r>
            <a:r>
              <a:rPr sz="4950" spc="-150" dirty="0"/>
              <a:t> </a:t>
            </a:r>
            <a:r>
              <a:rPr sz="4950" dirty="0"/>
              <a:t>C++</a:t>
            </a:r>
            <a:r>
              <a:rPr sz="4950" spc="-145" dirty="0"/>
              <a:t> </a:t>
            </a:r>
            <a:r>
              <a:rPr sz="4950" spc="-140" dirty="0"/>
              <a:t>Program</a:t>
            </a:r>
            <a:endParaRPr sz="495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Stream</a:t>
            </a:r>
            <a:r>
              <a:rPr spc="-130" dirty="0"/>
              <a:t> </a:t>
            </a:r>
            <a:r>
              <a:rPr spc="-50" dirty="0"/>
              <a:t>Class</a:t>
            </a:r>
            <a:r>
              <a:rPr spc="-80" dirty="0"/>
              <a:t> </a:t>
            </a:r>
            <a:r>
              <a:rPr spc="-90" dirty="0"/>
              <a:t>Typedefs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92752" y="2307336"/>
            <a:ext cx="829310" cy="307975"/>
          </a:xfrm>
          <a:prstGeom prst="rect">
            <a:avLst/>
          </a:prstGeom>
          <a:solidFill>
            <a:srgbClr val="7E7E7E"/>
          </a:solidFill>
          <a:ln w="10668">
            <a:solidFill>
              <a:srgbClr val="77777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7970">
              <a:lnSpc>
                <a:spcPts val="2250"/>
              </a:lnSpc>
            </a:pPr>
            <a:r>
              <a:rPr sz="1950" spc="-25" dirty="0">
                <a:solidFill>
                  <a:srgbClr val="FFFFFF"/>
                </a:solidFill>
                <a:latin typeface="Calibri"/>
                <a:cs typeface="Calibri"/>
              </a:rPr>
              <a:t>ios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7088" y="3477767"/>
            <a:ext cx="1111250" cy="307975"/>
          </a:xfrm>
          <a:prstGeom prst="rect">
            <a:avLst/>
          </a:prstGeom>
          <a:solidFill>
            <a:srgbClr val="5B9AD4"/>
          </a:solidFill>
          <a:ln w="10667">
            <a:solidFill>
              <a:srgbClr val="41709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250"/>
              </a:spcBef>
            </a:pPr>
            <a:r>
              <a:rPr sz="1450" spc="-10" dirty="0">
                <a:solidFill>
                  <a:srgbClr val="FFFFFF"/>
                </a:solidFill>
                <a:latin typeface="Calibri"/>
                <a:cs typeface="Calibri"/>
              </a:rPr>
              <a:t>istream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736" y="4392929"/>
            <a:ext cx="1251585" cy="313690"/>
          </a:xfrm>
          <a:prstGeom prst="rect">
            <a:avLst/>
          </a:prstGeom>
          <a:solidFill>
            <a:srgbClr val="5B9AD4"/>
          </a:solidFill>
          <a:ln w="10667">
            <a:solidFill>
              <a:srgbClr val="41709C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295"/>
              </a:spcBef>
            </a:pPr>
            <a:r>
              <a:rPr sz="1450" spc="-10" dirty="0">
                <a:solidFill>
                  <a:srgbClr val="FFFFFF"/>
                </a:solidFill>
                <a:latin typeface="Calibri"/>
                <a:cs typeface="Calibri"/>
              </a:rPr>
              <a:t>ifstream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6896" y="4396740"/>
            <a:ext cx="1252855" cy="309880"/>
          </a:xfrm>
          <a:custGeom>
            <a:avLst/>
            <a:gdLst/>
            <a:ahLst/>
            <a:cxnLst/>
            <a:rect l="l" t="t" r="r" b="b"/>
            <a:pathLst>
              <a:path w="1252854" h="309879">
                <a:moveTo>
                  <a:pt x="0" y="0"/>
                </a:moveTo>
                <a:lnTo>
                  <a:pt x="1252727" y="0"/>
                </a:lnTo>
                <a:lnTo>
                  <a:pt x="1252727" y="309371"/>
                </a:lnTo>
                <a:lnTo>
                  <a:pt x="0" y="309371"/>
                </a:lnTo>
                <a:lnTo>
                  <a:pt x="0" y="0"/>
                </a:lnTo>
                <a:close/>
              </a:path>
            </a:pathLst>
          </a:custGeom>
          <a:ln w="10668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96896" y="4396740"/>
            <a:ext cx="1252855" cy="309880"/>
          </a:xfrm>
          <a:prstGeom prst="rect">
            <a:avLst/>
          </a:prstGeom>
          <a:solidFill>
            <a:srgbClr val="5B9AD4"/>
          </a:solidFill>
        </p:spPr>
        <p:txBody>
          <a:bodyPr vert="horz" wrap="square" lIns="0" tIns="3365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265"/>
              </a:spcBef>
            </a:pPr>
            <a:r>
              <a:rPr sz="1450" spc="-10" dirty="0">
                <a:solidFill>
                  <a:srgbClr val="FFFFFF"/>
                </a:solidFill>
                <a:latin typeface="Calibri"/>
                <a:cs typeface="Calibri"/>
              </a:rPr>
              <a:t>istringstream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03348" y="2645664"/>
            <a:ext cx="5081270" cy="832485"/>
          </a:xfrm>
          <a:custGeom>
            <a:avLst/>
            <a:gdLst/>
            <a:ahLst/>
            <a:cxnLst/>
            <a:rect l="l" t="t" r="r" b="b"/>
            <a:pathLst>
              <a:path w="5081270" h="832485">
                <a:moveTo>
                  <a:pt x="2424683" y="187451"/>
                </a:moveTo>
                <a:lnTo>
                  <a:pt x="2497835" y="0"/>
                </a:lnTo>
                <a:lnTo>
                  <a:pt x="2570987" y="187451"/>
                </a:lnTo>
                <a:lnTo>
                  <a:pt x="2424683" y="187451"/>
                </a:lnTo>
                <a:close/>
              </a:path>
              <a:path w="5081270" h="832485">
                <a:moveTo>
                  <a:pt x="2497835" y="187451"/>
                </a:moveTo>
                <a:lnTo>
                  <a:pt x="2497835" y="601979"/>
                </a:lnTo>
              </a:path>
              <a:path w="5081270" h="832485">
                <a:moveTo>
                  <a:pt x="0" y="588263"/>
                </a:moveTo>
                <a:lnTo>
                  <a:pt x="0" y="832103"/>
                </a:lnTo>
              </a:path>
              <a:path w="5081270" h="832485">
                <a:moveTo>
                  <a:pt x="5081016" y="601979"/>
                </a:moveTo>
                <a:lnTo>
                  <a:pt x="0" y="601979"/>
                </a:lnTo>
              </a:path>
            </a:pathLst>
          </a:custGeom>
          <a:ln w="2285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80387" y="3817620"/>
            <a:ext cx="6724015" cy="579120"/>
          </a:xfrm>
          <a:custGeom>
            <a:avLst/>
            <a:gdLst/>
            <a:ahLst/>
            <a:cxnLst/>
            <a:rect l="l" t="t" r="r" b="b"/>
            <a:pathLst>
              <a:path w="6724015" h="579120">
                <a:moveTo>
                  <a:pt x="743712" y="187452"/>
                </a:moveTo>
                <a:lnTo>
                  <a:pt x="815340" y="0"/>
                </a:lnTo>
                <a:lnTo>
                  <a:pt x="888492" y="187452"/>
                </a:lnTo>
                <a:lnTo>
                  <a:pt x="743712" y="187452"/>
                </a:lnTo>
                <a:close/>
              </a:path>
              <a:path w="6724015" h="579120">
                <a:moveTo>
                  <a:pt x="6723888" y="336804"/>
                </a:moveTo>
                <a:lnTo>
                  <a:pt x="0" y="336804"/>
                </a:lnTo>
              </a:path>
              <a:path w="6724015" h="579120">
                <a:moveTo>
                  <a:pt x="822960" y="187452"/>
                </a:moveTo>
                <a:lnTo>
                  <a:pt x="822960" y="347472"/>
                </a:lnTo>
              </a:path>
              <a:path w="6724015" h="579120">
                <a:moveTo>
                  <a:pt x="1642871" y="336804"/>
                </a:moveTo>
                <a:lnTo>
                  <a:pt x="1642871" y="579120"/>
                </a:lnTo>
              </a:path>
              <a:path w="6724015" h="579120">
                <a:moveTo>
                  <a:pt x="0" y="336804"/>
                </a:moveTo>
                <a:lnTo>
                  <a:pt x="0" y="579120"/>
                </a:lnTo>
              </a:path>
            </a:pathLst>
          </a:custGeom>
          <a:ln w="2285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28103" y="3477767"/>
            <a:ext cx="1111250" cy="307975"/>
          </a:xfrm>
          <a:prstGeom prst="rect">
            <a:avLst/>
          </a:prstGeom>
          <a:solidFill>
            <a:srgbClr val="70AC46"/>
          </a:solidFill>
          <a:ln w="10667">
            <a:solidFill>
              <a:srgbClr val="507E31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250"/>
              </a:spcBef>
            </a:pPr>
            <a:r>
              <a:rPr sz="1450" spc="-10" dirty="0">
                <a:solidFill>
                  <a:srgbClr val="FFFFFF"/>
                </a:solidFill>
                <a:latin typeface="Calibri"/>
                <a:cs typeface="Calibri"/>
              </a:rPr>
              <a:t>ostream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15228" y="4392929"/>
            <a:ext cx="1252855" cy="311150"/>
          </a:xfrm>
          <a:prstGeom prst="rect">
            <a:avLst/>
          </a:prstGeom>
          <a:solidFill>
            <a:srgbClr val="70AC46"/>
          </a:solidFill>
          <a:ln w="10667">
            <a:solidFill>
              <a:srgbClr val="507E31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81940">
              <a:lnSpc>
                <a:spcPct val="100000"/>
              </a:lnSpc>
              <a:spcBef>
                <a:spcPts val="295"/>
              </a:spcBef>
            </a:pPr>
            <a:r>
              <a:rPr sz="1450" spc="-10" dirty="0">
                <a:solidFill>
                  <a:srgbClr val="FFFFFF"/>
                </a:solidFill>
                <a:latin typeface="Calibri"/>
                <a:cs typeface="Calibri"/>
              </a:rPr>
              <a:t>ofstream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77911" y="4392929"/>
            <a:ext cx="1252855" cy="311150"/>
          </a:xfrm>
          <a:prstGeom prst="rect">
            <a:avLst/>
          </a:prstGeom>
          <a:solidFill>
            <a:srgbClr val="70AC46"/>
          </a:solidFill>
          <a:ln w="10667">
            <a:solidFill>
              <a:srgbClr val="507E31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450" spc="-10" dirty="0">
                <a:solidFill>
                  <a:srgbClr val="FFFFFF"/>
                </a:solidFill>
                <a:latin typeface="Calibri"/>
                <a:cs typeface="Calibri"/>
              </a:rPr>
              <a:t>ostringstream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61403" y="3817620"/>
            <a:ext cx="1643380" cy="579120"/>
          </a:xfrm>
          <a:custGeom>
            <a:avLst/>
            <a:gdLst/>
            <a:ahLst/>
            <a:cxnLst/>
            <a:rect l="l" t="t" r="r" b="b"/>
            <a:pathLst>
              <a:path w="1643379" h="579120">
                <a:moveTo>
                  <a:pt x="743712" y="187452"/>
                </a:moveTo>
                <a:lnTo>
                  <a:pt x="815340" y="0"/>
                </a:lnTo>
                <a:lnTo>
                  <a:pt x="888492" y="187452"/>
                </a:lnTo>
                <a:lnTo>
                  <a:pt x="743712" y="187452"/>
                </a:lnTo>
                <a:close/>
              </a:path>
              <a:path w="1643379" h="579120">
                <a:moveTo>
                  <a:pt x="822960" y="187452"/>
                </a:moveTo>
                <a:lnTo>
                  <a:pt x="822960" y="347472"/>
                </a:lnTo>
              </a:path>
              <a:path w="1643379" h="579120">
                <a:moveTo>
                  <a:pt x="1642872" y="336804"/>
                </a:moveTo>
                <a:lnTo>
                  <a:pt x="1642872" y="579120"/>
                </a:lnTo>
              </a:path>
              <a:path w="1643379" h="579120">
                <a:moveTo>
                  <a:pt x="0" y="336804"/>
                </a:moveTo>
                <a:lnTo>
                  <a:pt x="0" y="579120"/>
                </a:lnTo>
              </a:path>
            </a:pathLst>
          </a:custGeom>
          <a:ln w="2285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84364" y="3233927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840"/>
                </a:lnTo>
              </a:path>
            </a:pathLst>
          </a:custGeom>
          <a:ln w="2285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17491" y="4392929"/>
            <a:ext cx="1251585" cy="309245"/>
          </a:xfrm>
          <a:prstGeom prst="rect">
            <a:avLst/>
          </a:prstGeom>
          <a:solidFill>
            <a:srgbClr val="ED7C31"/>
          </a:solidFill>
          <a:ln w="10668">
            <a:solidFill>
              <a:srgbClr val="AE5921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60"/>
              </a:spcBef>
            </a:pPr>
            <a:r>
              <a:rPr sz="1450" spc="-10" dirty="0">
                <a:solidFill>
                  <a:srgbClr val="FFFFFF"/>
                </a:solidFill>
                <a:latin typeface="Calibri"/>
                <a:cs typeface="Calibri"/>
              </a:rPr>
              <a:t>iostream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07279" y="4137659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840"/>
                </a:lnTo>
              </a:path>
            </a:pathLst>
          </a:custGeom>
          <a:ln w="2285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28032" y="4715255"/>
            <a:ext cx="146685" cy="346075"/>
          </a:xfrm>
          <a:custGeom>
            <a:avLst/>
            <a:gdLst/>
            <a:ahLst/>
            <a:cxnLst/>
            <a:rect l="l" t="t" r="r" b="b"/>
            <a:pathLst>
              <a:path w="146685" h="346075">
                <a:moveTo>
                  <a:pt x="0" y="185927"/>
                </a:moveTo>
                <a:lnTo>
                  <a:pt x="73151" y="0"/>
                </a:lnTo>
                <a:lnTo>
                  <a:pt x="146303" y="185927"/>
                </a:lnTo>
                <a:lnTo>
                  <a:pt x="0" y="185927"/>
                </a:lnTo>
                <a:close/>
              </a:path>
              <a:path w="146685" h="346075">
                <a:moveTo>
                  <a:pt x="79248" y="185927"/>
                </a:moveTo>
                <a:lnTo>
                  <a:pt x="79248" y="345947"/>
                </a:lnTo>
              </a:path>
            </a:pathLst>
          </a:custGeom>
          <a:ln w="2285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387090" y="5049773"/>
          <a:ext cx="3005454" cy="551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7E7E7E"/>
                      </a:solidFill>
                      <a:prstDash val="solid"/>
                    </a:lnR>
                    <a:lnB w="12700">
                      <a:solidFill>
                        <a:srgbClr val="AE592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E7E7E"/>
                      </a:solidFill>
                      <a:prstDash val="solid"/>
                    </a:lnL>
                    <a:lnB w="12700">
                      <a:solidFill>
                        <a:srgbClr val="AE592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 gridSpan="2"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fstream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E5921"/>
                      </a:solidFill>
                      <a:prstDash val="solid"/>
                    </a:lnL>
                    <a:lnR w="12700">
                      <a:solidFill>
                        <a:srgbClr val="AE5921"/>
                      </a:solidFill>
                      <a:prstDash val="solid"/>
                    </a:lnR>
                    <a:lnT w="12700">
                      <a:solidFill>
                        <a:srgbClr val="AE5921"/>
                      </a:solidFill>
                      <a:prstDash val="solid"/>
                    </a:lnT>
                    <a:lnB w="12700">
                      <a:solidFill>
                        <a:srgbClr val="AE5921"/>
                      </a:solidFill>
                      <a:prstDash val="solid"/>
                    </a:lnB>
                    <a:solidFill>
                      <a:srgbClr val="ED7C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E5921"/>
                      </a:solidFill>
                      <a:prstDash val="solid"/>
                    </a:lnL>
                    <a:lnR w="12700">
                      <a:solidFill>
                        <a:srgbClr val="AE5921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stringstream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AE5921"/>
                      </a:solidFill>
                      <a:prstDash val="solid"/>
                    </a:lnL>
                    <a:lnR w="12700">
                      <a:solidFill>
                        <a:srgbClr val="AE5921"/>
                      </a:solidFill>
                      <a:prstDash val="solid"/>
                    </a:lnR>
                    <a:lnT w="12700">
                      <a:solidFill>
                        <a:srgbClr val="AE5921"/>
                      </a:solidFill>
                      <a:prstDash val="solid"/>
                    </a:lnT>
                    <a:lnB w="12700">
                      <a:solidFill>
                        <a:srgbClr val="AE5921"/>
                      </a:solidFill>
                      <a:prstDash val="solid"/>
                    </a:lnB>
                    <a:solidFill>
                      <a:srgbClr val="ED7C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9085819" y="6386131"/>
            <a:ext cx="21780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130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310896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File</a:t>
            </a:r>
            <a:r>
              <a:rPr spc="-125" dirty="0"/>
              <a:t> </a:t>
            </a:r>
            <a:r>
              <a:rPr spc="-70" dirty="0"/>
              <a:t>Open</a:t>
            </a:r>
            <a:r>
              <a:rPr spc="-135" dirty="0"/>
              <a:t> </a:t>
            </a:r>
            <a:r>
              <a:rPr spc="-55" dirty="0"/>
              <a:t>Modes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869" y="2474103"/>
            <a:ext cx="7343140" cy="11233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The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following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modes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can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used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while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opening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file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These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are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constants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defined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i="1" spc="-10" dirty="0">
                <a:latin typeface="Calibri"/>
                <a:cs typeface="Calibri"/>
              </a:rPr>
              <a:t>std::ios_base</a:t>
            </a:r>
            <a:r>
              <a:rPr sz="2150" i="1" spc="-3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class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Some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modes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can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combined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e.g.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std::ios::in</a:t>
            </a:r>
            <a:r>
              <a:rPr sz="2150" i="1" spc="-2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|</a:t>
            </a:r>
            <a:r>
              <a:rPr sz="2150" i="1" spc="-6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std::ios::</a:t>
            </a:r>
            <a:r>
              <a:rPr sz="2150" i="1" spc="-4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out</a:t>
            </a:r>
            <a:r>
              <a:rPr sz="2150" dirty="0">
                <a:latin typeface="Calibri"/>
                <a:cs typeface="Calibri"/>
              </a:rPr>
              <a:t>,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etc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3794759"/>
            <a:ext cx="6705600" cy="2162556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71066" y="3789426"/>
          <a:ext cx="6704964" cy="2160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3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75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i="1" spc="-25" dirty="0">
                          <a:latin typeface="Calibri"/>
                          <a:cs typeface="Calibri"/>
                        </a:rPr>
                        <a:t>app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seek</a:t>
                      </a:r>
                      <a:r>
                        <a:rPr sz="14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end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before</a:t>
                      </a:r>
                      <a:r>
                        <a:rPr sz="14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each</a:t>
                      </a:r>
                      <a:r>
                        <a:rPr sz="14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operation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i="1" spc="-10" dirty="0">
                          <a:latin typeface="Calibri"/>
                          <a:cs typeface="Calibri"/>
                        </a:rPr>
                        <a:t>binary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open</a:t>
                      </a:r>
                      <a:r>
                        <a:rPr sz="14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binary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latin typeface="Calibri"/>
                          <a:cs typeface="Calibri"/>
                        </a:rPr>
                        <a:t>mode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i="1" spc="-25" dirty="0">
                          <a:latin typeface="Calibri"/>
                          <a:cs typeface="Calibri"/>
                        </a:rPr>
                        <a:t>in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open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reading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(default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ifstream)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i="1" spc="-25" dirty="0">
                          <a:latin typeface="Calibri"/>
                          <a:cs typeface="Calibri"/>
                        </a:rPr>
                        <a:t>out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open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writing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(default</a:t>
                      </a:r>
                      <a:r>
                        <a:rPr sz="14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ofstream)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i="1" spc="-10" dirty="0">
                          <a:latin typeface="Calibri"/>
                          <a:cs typeface="Calibri"/>
                        </a:rPr>
                        <a:t>trunc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discard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file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contents</a:t>
                      </a:r>
                      <a:r>
                        <a:rPr sz="14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before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opening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i="1" spc="-25" dirty="0">
                          <a:latin typeface="Calibri"/>
                          <a:cs typeface="Calibri"/>
                        </a:rPr>
                        <a:t>ate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seek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end</a:t>
                      </a:r>
                      <a:r>
                        <a:rPr sz="14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after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latin typeface="Calibri"/>
                          <a:cs typeface="Calibri"/>
                        </a:rPr>
                        <a:t>open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131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132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3367404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Stream</a:t>
            </a:r>
            <a:r>
              <a:rPr spc="-100" dirty="0"/>
              <a:t> State</a:t>
            </a:r>
            <a:r>
              <a:rPr spc="-70" dirty="0"/>
              <a:t> </a:t>
            </a:r>
            <a:r>
              <a:rPr spc="-20" dirty="0"/>
              <a:t>Flags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67305" y="3297173"/>
          <a:ext cx="5915660" cy="1548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1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75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Flag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ED7C31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ED7C31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ED7C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i="1" spc="-10" dirty="0">
                          <a:latin typeface="Calibri"/>
                          <a:cs typeface="Calibri"/>
                        </a:rPr>
                        <a:t>goodbit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error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i="1" dirty="0">
                          <a:latin typeface="Calibri"/>
                          <a:cs typeface="Calibri"/>
                        </a:rPr>
                        <a:t>bool</a:t>
                      </a:r>
                      <a:r>
                        <a:rPr sz="1450" i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i="1" spc="-10" dirty="0">
                          <a:latin typeface="Calibri"/>
                          <a:cs typeface="Calibri"/>
                        </a:rPr>
                        <a:t>good()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i="1" spc="-10" dirty="0">
                          <a:latin typeface="Calibri"/>
                          <a:cs typeface="Calibri"/>
                        </a:rPr>
                        <a:t>badbit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irrecoverable</a:t>
                      </a:r>
                      <a:r>
                        <a:rPr sz="14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stream</a:t>
                      </a:r>
                      <a:r>
                        <a:rPr sz="14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error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i="1" dirty="0">
                          <a:latin typeface="Calibri"/>
                          <a:cs typeface="Calibri"/>
                        </a:rPr>
                        <a:t>bool</a:t>
                      </a:r>
                      <a:r>
                        <a:rPr sz="1450" i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i="1" spc="-10" dirty="0">
                          <a:latin typeface="Calibri"/>
                          <a:cs typeface="Calibri"/>
                        </a:rPr>
                        <a:t>bad()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i="1" spc="-10" dirty="0">
                          <a:latin typeface="Calibri"/>
                          <a:cs typeface="Calibri"/>
                        </a:rPr>
                        <a:t>failbit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I/O</a:t>
                      </a:r>
                      <a:r>
                        <a:rPr sz="14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operation</a:t>
                      </a:r>
                      <a:r>
                        <a:rPr sz="14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failed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i="1" dirty="0">
                          <a:latin typeface="Calibri"/>
                          <a:cs typeface="Calibri"/>
                        </a:rPr>
                        <a:t>bool</a:t>
                      </a:r>
                      <a:r>
                        <a:rPr sz="1450" i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i="1" dirty="0">
                          <a:latin typeface="Calibri"/>
                          <a:cs typeface="Calibri"/>
                        </a:rPr>
                        <a:t>fail()</a:t>
                      </a:r>
                      <a:r>
                        <a:rPr sz="1450" i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i="1" dirty="0">
                          <a:latin typeface="Calibri"/>
                          <a:cs typeface="Calibri"/>
                        </a:rPr>
                        <a:t>[operator</a:t>
                      </a:r>
                      <a:r>
                        <a:rPr sz="1450" i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i="1" spc="-25" dirty="0">
                          <a:latin typeface="Calibri"/>
                          <a:cs typeface="Calibri"/>
                        </a:rPr>
                        <a:t>!]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D1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i="1" spc="-10" dirty="0">
                          <a:latin typeface="Calibri"/>
                          <a:cs typeface="Calibri"/>
                        </a:rPr>
                        <a:t>eofbit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end</a:t>
                      </a:r>
                      <a:r>
                        <a:rPr sz="14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file</a:t>
                      </a:r>
                      <a:r>
                        <a:rPr sz="14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reached</a:t>
                      </a:r>
                      <a:r>
                        <a:rPr sz="14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during</a:t>
                      </a:r>
                      <a:r>
                        <a:rPr sz="14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latin typeface="Calibri"/>
                          <a:cs typeface="Calibri"/>
                        </a:rPr>
                        <a:t>input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i="1" dirty="0">
                          <a:latin typeface="Calibri"/>
                          <a:cs typeface="Calibri"/>
                        </a:rPr>
                        <a:t>bool</a:t>
                      </a:r>
                      <a:r>
                        <a:rPr sz="1450" i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i="1" spc="-10" dirty="0">
                          <a:latin typeface="Calibri"/>
                          <a:cs typeface="Calibri"/>
                        </a:rPr>
                        <a:t>eof()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  <a:solidFill>
                      <a:srgbClr val="E9EF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133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4" dirty="0"/>
              <a:t>Templates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291195" cy="28721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Generalizes</a:t>
            </a:r>
            <a:r>
              <a:rPr sz="2300" spc="-9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software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components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Such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components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reused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different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situations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Operate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kind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data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High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performance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algorithms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classes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Compile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time;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runtime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costs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involved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5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Libraries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such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ATL,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WTL,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Boost,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POCO,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ACE,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etc.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templates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for 	</a:t>
            </a:r>
            <a:r>
              <a:rPr sz="2300" spc="-10" dirty="0">
                <a:latin typeface="Calibri"/>
                <a:cs typeface="Calibri"/>
              </a:rPr>
              <a:t>implementation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Function</a:t>
            </a:r>
            <a:r>
              <a:rPr spc="-75" dirty="0"/>
              <a:t> </a:t>
            </a:r>
            <a:r>
              <a:rPr spc="-105" dirty="0"/>
              <a:t>Templates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3458" y="2491292"/>
            <a:ext cx="5711190" cy="28035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0025" marR="1195705" indent="-18796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Function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accepts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template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type 	</a:t>
            </a:r>
            <a:r>
              <a:rPr sz="2300" spc="-10" dirty="0">
                <a:latin typeface="Calibri"/>
                <a:cs typeface="Calibri"/>
              </a:rPr>
              <a:t>arguments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Always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begins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template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keyword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30" dirty="0">
                <a:latin typeface="Calibri"/>
                <a:cs typeface="Calibri"/>
              </a:rPr>
              <a:t>Template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argument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called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name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Type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name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placeholder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actual</a:t>
            </a:r>
            <a:r>
              <a:rPr sz="2300" spc="-20" dirty="0">
                <a:latin typeface="Calibri"/>
                <a:cs typeface="Calibri"/>
              </a:rPr>
              <a:t> type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accept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any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type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template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return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type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2780" y="3065767"/>
            <a:ext cx="2792095" cy="1435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05"/>
              </a:spcBef>
            </a:pPr>
            <a:r>
              <a:rPr sz="2300" i="1" spc="-10" dirty="0">
                <a:latin typeface="Calibri"/>
                <a:cs typeface="Calibri"/>
              </a:rPr>
              <a:t>template&lt;typename</a:t>
            </a:r>
            <a:r>
              <a:rPr sz="2300" i="1" spc="35" dirty="0">
                <a:latin typeface="Calibri"/>
                <a:cs typeface="Calibri"/>
              </a:rPr>
              <a:t> </a:t>
            </a:r>
            <a:r>
              <a:rPr sz="2300" i="1" spc="-25" dirty="0">
                <a:solidFill>
                  <a:srgbClr val="2F5497"/>
                </a:solidFill>
                <a:latin typeface="Calibri"/>
                <a:cs typeface="Calibri"/>
              </a:rPr>
              <a:t>T</a:t>
            </a:r>
            <a:r>
              <a:rPr sz="2300" i="1" spc="-25" dirty="0">
                <a:latin typeface="Calibri"/>
                <a:cs typeface="Calibri"/>
              </a:rPr>
              <a:t>&gt; </a:t>
            </a:r>
            <a:r>
              <a:rPr sz="2300" i="1" dirty="0">
                <a:solidFill>
                  <a:srgbClr val="2F5497"/>
                </a:solidFill>
                <a:latin typeface="Calibri"/>
                <a:cs typeface="Calibri"/>
              </a:rPr>
              <a:t>T</a:t>
            </a:r>
            <a:r>
              <a:rPr sz="2300" i="1" spc="-20" dirty="0">
                <a:solidFill>
                  <a:srgbClr val="2F5497"/>
                </a:solidFill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Function(</a:t>
            </a:r>
            <a:r>
              <a:rPr sz="2300" i="1" dirty="0">
                <a:solidFill>
                  <a:srgbClr val="2F5497"/>
                </a:solidFill>
                <a:latin typeface="Calibri"/>
                <a:cs typeface="Calibri"/>
              </a:rPr>
              <a:t>T</a:t>
            </a:r>
            <a:r>
              <a:rPr sz="2300" i="1" spc="-50" dirty="0">
                <a:solidFill>
                  <a:srgbClr val="2F5497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arg){</a:t>
            </a:r>
            <a:endParaRPr sz="2300">
              <a:latin typeface="Calibri"/>
              <a:cs typeface="Calibri"/>
            </a:endParaRPr>
          </a:p>
          <a:p>
            <a:pPr marL="390525">
              <a:lnSpc>
                <a:spcPct val="100000"/>
              </a:lnSpc>
              <a:spcBef>
                <a:spcPts val="10"/>
              </a:spcBef>
            </a:pPr>
            <a:r>
              <a:rPr sz="2300" i="1" spc="-10" dirty="0">
                <a:solidFill>
                  <a:srgbClr val="7E7E7E"/>
                </a:solidFill>
                <a:latin typeface="Calibri"/>
                <a:cs typeface="Calibri"/>
              </a:rPr>
              <a:t>//Implementation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300" i="1" spc="-50" dirty="0">
                <a:latin typeface="Calibri"/>
                <a:cs typeface="Calibri"/>
              </a:rPr>
              <a:t>}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3860" y="2640627"/>
            <a:ext cx="184467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dirty="0">
                <a:latin typeface="Calibri"/>
                <a:cs typeface="Calibri"/>
              </a:rPr>
              <a:t>Template</a:t>
            </a:r>
            <a:r>
              <a:rPr sz="1450" i="1" spc="15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parameter</a:t>
            </a:r>
            <a:r>
              <a:rPr sz="1450" i="1" spc="15" dirty="0">
                <a:latin typeface="Calibri"/>
                <a:cs typeface="Calibri"/>
              </a:rPr>
              <a:t> </a:t>
            </a:r>
            <a:r>
              <a:rPr sz="1450" i="1" spc="-20" dirty="0">
                <a:latin typeface="Calibri"/>
                <a:cs typeface="Calibri"/>
              </a:rPr>
              <a:t>list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1584" y="2900172"/>
            <a:ext cx="105156" cy="2301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134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135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35" dirty="0"/>
              <a:t>Template</a:t>
            </a:r>
            <a:r>
              <a:rPr spc="-35" dirty="0"/>
              <a:t> </a:t>
            </a:r>
            <a:r>
              <a:rPr spc="-105" dirty="0"/>
              <a:t>Argument</a:t>
            </a:r>
            <a:r>
              <a:rPr spc="-45" dirty="0"/>
              <a:t> </a:t>
            </a:r>
            <a:r>
              <a:rPr spc="-55" dirty="0"/>
              <a:t>Deduction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7945755" cy="339979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Process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deducing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types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Each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argument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examined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corresponding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argument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deduced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argument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argument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deduction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lead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same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type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Type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conversions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performed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After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deduction,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template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instantiated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Override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deduction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by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specifying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template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argument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list</a:t>
            </a:r>
            <a:endParaRPr sz="230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  <a:spcBef>
                <a:spcPts val="565"/>
              </a:spcBef>
            </a:pPr>
            <a:r>
              <a:rPr sz="2300" i="1" dirty="0">
                <a:latin typeface="Calibri"/>
                <a:cs typeface="Calibri"/>
              </a:rPr>
              <a:t>Max&lt;int&gt;(3,5)</a:t>
            </a:r>
            <a:r>
              <a:rPr sz="2300" i="1" spc="-55" dirty="0">
                <a:latin typeface="Calibri"/>
                <a:cs typeface="Calibri"/>
              </a:rPr>
              <a:t> </a:t>
            </a:r>
            <a:r>
              <a:rPr sz="2300" i="1" spc="-50" dirty="0"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136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35" dirty="0"/>
              <a:t>Template</a:t>
            </a:r>
            <a:r>
              <a:rPr spc="-35" dirty="0"/>
              <a:t> </a:t>
            </a:r>
            <a:r>
              <a:rPr spc="-90" dirty="0"/>
              <a:t>Instantiation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74000"/>
            <a:ext cx="7846695" cy="351726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 template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class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only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acts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10" dirty="0">
                <a:latin typeface="Calibri"/>
                <a:cs typeface="Calibri"/>
              </a:rPr>
              <a:t>blueprint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compiler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generates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code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blueprint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compile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time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Known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template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instantiation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ts val="2755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Occurs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implicitly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when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ts val="2315"/>
              </a:lnSpc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a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function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template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invoked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ts val="2310"/>
              </a:lnSpc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taking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address of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function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template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ts val="2315"/>
              </a:lnSpc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using explicit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instantiation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ts val="2330"/>
              </a:lnSpc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creating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explicit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specialization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Full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definition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template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0" dirty="0">
                <a:latin typeface="Calibri"/>
                <a:cs typeface="Calibri"/>
              </a:rPr>
              <a:t> available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Define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header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file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137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Explicit</a:t>
            </a:r>
            <a:r>
              <a:rPr spc="-65" dirty="0"/>
              <a:t> </a:t>
            </a:r>
            <a:r>
              <a:rPr spc="-80" dirty="0"/>
              <a:t>Specialization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463692"/>
            <a:ext cx="8331200" cy="272161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35" dirty="0">
                <a:latin typeface="Calibri"/>
                <a:cs typeface="Calibri"/>
              </a:rPr>
              <a:t>Template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specialized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for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particular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type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Provides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correct</a:t>
            </a:r>
            <a:r>
              <a:rPr sz="2650" spc="-11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semantics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for</a:t>
            </a:r>
            <a:r>
              <a:rPr sz="2650" spc="-12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some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datatype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Or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implement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an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algorithm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optimally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for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specific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type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Explicitly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specialized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functions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must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defined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in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.cpp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file</a:t>
            </a:r>
            <a:endParaRPr sz="2650">
              <a:latin typeface="Calibri"/>
              <a:cs typeface="Calibri"/>
            </a:endParaRPr>
          </a:p>
          <a:p>
            <a:pPr marL="201295" marR="1567180" indent="-189230">
              <a:lnSpc>
                <a:spcPts val="2860"/>
              </a:lnSpc>
              <a:spcBef>
                <a:spcPts val="85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Primary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template</a:t>
            </a:r>
            <a:r>
              <a:rPr sz="2650" spc="-10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definition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should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occur</a:t>
            </a:r>
            <a:r>
              <a:rPr sz="2650" spc="-11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before specialization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138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Nontype</a:t>
            </a:r>
            <a:r>
              <a:rPr spc="-45" dirty="0"/>
              <a:t> </a:t>
            </a:r>
            <a:r>
              <a:rPr spc="-135" dirty="0"/>
              <a:t>Template</a:t>
            </a:r>
            <a:r>
              <a:rPr spc="-45" dirty="0"/>
              <a:t> </a:t>
            </a:r>
            <a:r>
              <a:rPr spc="-70" dirty="0"/>
              <a:t>Arguments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527769"/>
            <a:ext cx="7560309" cy="25527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01295" marR="128905" indent="-189230">
              <a:lnSpc>
                <a:spcPts val="2840"/>
              </a:lnSpc>
              <a:spcBef>
                <a:spcPts val="46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10" dirty="0">
                <a:latin typeface="Calibri"/>
                <a:cs typeface="Calibri"/>
              </a:rPr>
              <a:t>Expression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that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is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computed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at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compile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time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within</a:t>
            </a:r>
            <a:r>
              <a:rPr sz="2650" spc="-50" dirty="0">
                <a:latin typeface="Calibri"/>
                <a:cs typeface="Calibri"/>
              </a:rPr>
              <a:t> a </a:t>
            </a:r>
            <a:r>
              <a:rPr sz="2650" spc="-10" dirty="0">
                <a:latin typeface="Calibri"/>
                <a:cs typeface="Calibri"/>
              </a:rPr>
              <a:t>template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argument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list</a:t>
            </a:r>
            <a:endParaRPr sz="2650">
              <a:latin typeface="Calibri"/>
              <a:cs typeface="Calibri"/>
            </a:endParaRPr>
          </a:p>
          <a:p>
            <a:pPr marL="201295" marR="5080" indent="-189230">
              <a:lnSpc>
                <a:spcPts val="2860"/>
              </a:lnSpc>
              <a:spcBef>
                <a:spcPts val="819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Must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be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constant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expression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(addresses,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references, integrals,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spc="-30" dirty="0">
                <a:latin typeface="Calibri"/>
                <a:cs typeface="Calibri"/>
              </a:rPr>
              <a:t>nullptr,</a:t>
            </a:r>
            <a:r>
              <a:rPr sz="2650" spc="-10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enums)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Part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template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type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Used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by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std::begin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&amp;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std::end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functions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139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25" dirty="0"/>
              <a:t>Type</a:t>
            </a:r>
            <a:r>
              <a:rPr spc="-30" dirty="0"/>
              <a:t> </a:t>
            </a:r>
            <a:r>
              <a:rPr spc="-100" dirty="0"/>
              <a:t>Definition</a:t>
            </a:r>
            <a:r>
              <a:rPr spc="-45" dirty="0"/>
              <a:t> </a:t>
            </a:r>
            <a:r>
              <a:rPr spc="-60" dirty="0"/>
              <a:t>(typedef)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079740" cy="350647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Introduces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name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existing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type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name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becomes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synonym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type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5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Useful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construct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shorter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more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meaningful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names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existing 	types</a:t>
            </a:r>
            <a:endParaRPr sz="2300">
              <a:latin typeface="Calibri"/>
              <a:cs typeface="Calibri"/>
            </a:endParaRPr>
          </a:p>
          <a:p>
            <a:pPr marL="200025" marR="615950" indent="-187960">
              <a:lnSpc>
                <a:spcPts val="2500"/>
              </a:lnSpc>
              <a:spcBef>
                <a:spcPts val="819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Simplifies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declaration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some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(e.g.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pointers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&amp; 	</a:t>
            </a:r>
            <a:r>
              <a:rPr sz="2300" spc="-10" dirty="0">
                <a:latin typeface="Calibri"/>
                <a:cs typeface="Calibri"/>
              </a:rPr>
              <a:t>templates)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Implementation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details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change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encapsulated</a:t>
            </a:r>
            <a:endParaRPr sz="2300">
              <a:latin typeface="Calibri"/>
              <a:cs typeface="Calibri"/>
            </a:endParaRPr>
          </a:p>
          <a:p>
            <a:pPr marL="200025" marR="293370" indent="-187960">
              <a:lnSpc>
                <a:spcPts val="2500"/>
              </a:lnSpc>
              <a:spcBef>
                <a:spcPts val="86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Does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introduce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type;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only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introduces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name</a:t>
            </a:r>
            <a:r>
              <a:rPr sz="2300" spc="-25" dirty="0">
                <a:latin typeface="Calibri"/>
                <a:cs typeface="Calibri"/>
              </a:rPr>
              <a:t> for 	</a:t>
            </a:r>
            <a:r>
              <a:rPr sz="2300" dirty="0">
                <a:latin typeface="Calibri"/>
                <a:cs typeface="Calibri"/>
              </a:rPr>
              <a:t>existing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type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218683" y="3098799"/>
            <a:ext cx="2545715" cy="1168400"/>
            <a:chOff x="5218683" y="3098799"/>
            <a:chExt cx="2545715" cy="1168400"/>
          </a:xfrm>
        </p:grpSpPr>
        <p:sp>
          <p:nvSpPr>
            <p:cNvPr id="4" name="object 4"/>
            <p:cNvSpPr/>
            <p:nvPr/>
          </p:nvSpPr>
          <p:spPr>
            <a:xfrm>
              <a:off x="5293807" y="3142775"/>
              <a:ext cx="1905" cy="1270"/>
            </a:xfrm>
            <a:custGeom>
              <a:avLst/>
              <a:gdLst/>
              <a:ahLst/>
              <a:cxnLst/>
              <a:rect l="l" t="t" r="r" b="b"/>
              <a:pathLst>
                <a:path w="1904" h="1269">
                  <a:moveTo>
                    <a:pt x="569" y="1236"/>
                  </a:moveTo>
                  <a:lnTo>
                    <a:pt x="0" y="1236"/>
                  </a:lnTo>
                  <a:lnTo>
                    <a:pt x="1805" y="0"/>
                  </a:lnTo>
                  <a:lnTo>
                    <a:pt x="569" y="1236"/>
                  </a:lnTo>
                  <a:close/>
                </a:path>
              </a:pathLst>
            </a:custGeom>
            <a:solidFill>
              <a:srgbClr val="F28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62667" y="31739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1797"/>
                  </a:moveTo>
                  <a:lnTo>
                    <a:pt x="1144" y="0"/>
                  </a:lnTo>
                  <a:lnTo>
                    <a:pt x="1513" y="0"/>
                  </a:lnTo>
                  <a:lnTo>
                    <a:pt x="1228" y="568"/>
                  </a:lnTo>
                  <a:lnTo>
                    <a:pt x="0" y="1797"/>
                  </a:lnTo>
                  <a:close/>
                </a:path>
              </a:pathLst>
            </a:custGeom>
            <a:solidFill>
              <a:srgbClr val="F289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61542" y="3371088"/>
              <a:ext cx="635" cy="5080"/>
            </a:xfrm>
            <a:custGeom>
              <a:avLst/>
              <a:gdLst/>
              <a:ahLst/>
              <a:cxnLst/>
              <a:rect l="l" t="t" r="r" b="b"/>
              <a:pathLst>
                <a:path w="634" h="5079">
                  <a:moveTo>
                    <a:pt x="154" y="0"/>
                  </a:moveTo>
                  <a:lnTo>
                    <a:pt x="154" y="4571"/>
                  </a:lnTo>
                  <a:lnTo>
                    <a:pt x="0" y="4571"/>
                  </a:lnTo>
                  <a:lnTo>
                    <a:pt x="8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F4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61491" y="3375659"/>
              <a:ext cx="635" cy="22860"/>
            </a:xfrm>
            <a:custGeom>
              <a:avLst/>
              <a:gdLst/>
              <a:ahLst/>
              <a:cxnLst/>
              <a:rect l="l" t="t" r="r" b="b"/>
              <a:pathLst>
                <a:path w="634" h="22860">
                  <a:moveTo>
                    <a:pt x="203" y="0"/>
                  </a:moveTo>
                  <a:lnTo>
                    <a:pt x="50" y="0"/>
                  </a:lnTo>
                  <a:lnTo>
                    <a:pt x="25" y="10668"/>
                  </a:lnTo>
                  <a:lnTo>
                    <a:pt x="0" y="22860"/>
                  </a:lnTo>
                  <a:lnTo>
                    <a:pt x="203" y="22860"/>
                  </a:lnTo>
                  <a:lnTo>
                    <a:pt x="203" y="1066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48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61452" y="3398519"/>
              <a:ext cx="635" cy="24765"/>
            </a:xfrm>
            <a:custGeom>
              <a:avLst/>
              <a:gdLst/>
              <a:ahLst/>
              <a:cxnLst/>
              <a:rect l="l" t="t" r="r" b="b"/>
              <a:pathLst>
                <a:path w="634" h="24764">
                  <a:moveTo>
                    <a:pt x="241" y="0"/>
                  </a:moveTo>
                  <a:lnTo>
                    <a:pt x="38" y="0"/>
                  </a:lnTo>
                  <a:lnTo>
                    <a:pt x="25" y="6096"/>
                  </a:lnTo>
                  <a:lnTo>
                    <a:pt x="12" y="12192"/>
                  </a:lnTo>
                  <a:lnTo>
                    <a:pt x="0" y="24384"/>
                  </a:lnTo>
                  <a:lnTo>
                    <a:pt x="241" y="24384"/>
                  </a:lnTo>
                  <a:lnTo>
                    <a:pt x="241" y="12192"/>
                  </a:lnTo>
                  <a:lnTo>
                    <a:pt x="241" y="6096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483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61443" y="3422903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4" h="6350">
                  <a:moveTo>
                    <a:pt x="255" y="0"/>
                  </a:moveTo>
                  <a:lnTo>
                    <a:pt x="256" y="6096"/>
                  </a:lnTo>
                  <a:lnTo>
                    <a:pt x="0" y="6096"/>
                  </a:lnTo>
                  <a:lnTo>
                    <a:pt x="11" y="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48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61402" y="3428999"/>
              <a:ext cx="635" cy="18415"/>
            </a:xfrm>
            <a:custGeom>
              <a:avLst/>
              <a:gdLst/>
              <a:ahLst/>
              <a:cxnLst/>
              <a:rect l="l" t="t" r="r" b="b"/>
              <a:pathLst>
                <a:path w="634" h="18414">
                  <a:moveTo>
                    <a:pt x="292" y="0"/>
                  </a:moveTo>
                  <a:lnTo>
                    <a:pt x="38" y="0"/>
                  </a:lnTo>
                  <a:lnTo>
                    <a:pt x="25" y="6108"/>
                  </a:lnTo>
                  <a:lnTo>
                    <a:pt x="0" y="18300"/>
                  </a:lnTo>
                  <a:lnTo>
                    <a:pt x="292" y="18300"/>
                  </a:lnTo>
                  <a:lnTo>
                    <a:pt x="292" y="6108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48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61398" y="3447288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4" h="6350">
                  <a:moveTo>
                    <a:pt x="302" y="0"/>
                  </a:moveTo>
                  <a:lnTo>
                    <a:pt x="302" y="6095"/>
                  </a:lnTo>
                  <a:lnTo>
                    <a:pt x="0" y="6095"/>
                  </a:lnTo>
                  <a:lnTo>
                    <a:pt x="11" y="0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F482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61386" y="3453384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4" h="6350">
                  <a:moveTo>
                    <a:pt x="314" y="0"/>
                  </a:moveTo>
                  <a:lnTo>
                    <a:pt x="314" y="6096"/>
                  </a:lnTo>
                  <a:lnTo>
                    <a:pt x="0" y="6096"/>
                  </a:lnTo>
                  <a:lnTo>
                    <a:pt x="11" y="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480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61338" y="3459492"/>
              <a:ext cx="635" cy="24765"/>
            </a:xfrm>
            <a:custGeom>
              <a:avLst/>
              <a:gdLst/>
              <a:ahLst/>
              <a:cxnLst/>
              <a:rect l="l" t="t" r="r" b="b"/>
              <a:pathLst>
                <a:path w="634" h="24764">
                  <a:moveTo>
                    <a:pt x="355" y="0"/>
                  </a:moveTo>
                  <a:lnTo>
                    <a:pt x="38" y="0"/>
                  </a:lnTo>
                  <a:lnTo>
                    <a:pt x="25" y="12192"/>
                  </a:lnTo>
                  <a:lnTo>
                    <a:pt x="0" y="24384"/>
                  </a:lnTo>
                  <a:lnTo>
                    <a:pt x="355" y="24384"/>
                  </a:lnTo>
                  <a:lnTo>
                    <a:pt x="355" y="12192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480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61287" y="3483876"/>
              <a:ext cx="635" cy="24765"/>
            </a:xfrm>
            <a:custGeom>
              <a:avLst/>
              <a:gdLst/>
              <a:ahLst/>
              <a:cxnLst/>
              <a:rect l="l" t="t" r="r" b="b"/>
              <a:pathLst>
                <a:path w="634" h="24764">
                  <a:moveTo>
                    <a:pt x="406" y="0"/>
                  </a:moveTo>
                  <a:lnTo>
                    <a:pt x="50" y="0"/>
                  </a:lnTo>
                  <a:lnTo>
                    <a:pt x="25" y="12192"/>
                  </a:lnTo>
                  <a:lnTo>
                    <a:pt x="12" y="18275"/>
                  </a:lnTo>
                  <a:lnTo>
                    <a:pt x="0" y="24384"/>
                  </a:lnTo>
                  <a:lnTo>
                    <a:pt x="406" y="24384"/>
                  </a:lnTo>
                  <a:lnTo>
                    <a:pt x="406" y="18275"/>
                  </a:lnTo>
                  <a:lnTo>
                    <a:pt x="406" y="1219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rgbClr val="F480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61273" y="3508248"/>
              <a:ext cx="635" cy="12700"/>
            </a:xfrm>
            <a:custGeom>
              <a:avLst/>
              <a:gdLst/>
              <a:ahLst/>
              <a:cxnLst/>
              <a:rect l="l" t="t" r="r" b="b"/>
              <a:pathLst>
                <a:path w="634" h="12700">
                  <a:moveTo>
                    <a:pt x="430" y="0"/>
                  </a:moveTo>
                  <a:lnTo>
                    <a:pt x="430" y="12191"/>
                  </a:lnTo>
                  <a:lnTo>
                    <a:pt x="0" y="12191"/>
                  </a:lnTo>
                  <a:lnTo>
                    <a:pt x="22" y="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4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61250" y="3520440"/>
              <a:ext cx="635" cy="12700"/>
            </a:xfrm>
            <a:custGeom>
              <a:avLst/>
              <a:gdLst/>
              <a:ahLst/>
              <a:cxnLst/>
              <a:rect l="l" t="t" r="r" b="b"/>
              <a:pathLst>
                <a:path w="634" h="12700">
                  <a:moveTo>
                    <a:pt x="453" y="0"/>
                  </a:moveTo>
                  <a:lnTo>
                    <a:pt x="454" y="12191"/>
                  </a:lnTo>
                  <a:lnTo>
                    <a:pt x="0" y="12191"/>
                  </a:lnTo>
                  <a:lnTo>
                    <a:pt x="22" y="0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47E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61225" y="3532632"/>
              <a:ext cx="635" cy="13970"/>
            </a:xfrm>
            <a:custGeom>
              <a:avLst/>
              <a:gdLst/>
              <a:ahLst/>
              <a:cxnLst/>
              <a:rect l="l" t="t" r="r" b="b"/>
              <a:pathLst>
                <a:path w="634" h="13970">
                  <a:moveTo>
                    <a:pt x="479" y="0"/>
                  </a:moveTo>
                  <a:lnTo>
                    <a:pt x="480" y="13716"/>
                  </a:lnTo>
                  <a:lnTo>
                    <a:pt x="0" y="13716"/>
                  </a:lnTo>
                  <a:lnTo>
                    <a:pt x="25" y="0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F47E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61160" y="3546360"/>
              <a:ext cx="635" cy="29209"/>
            </a:xfrm>
            <a:custGeom>
              <a:avLst/>
              <a:gdLst/>
              <a:ahLst/>
              <a:cxnLst/>
              <a:rect l="l" t="t" r="r" b="b"/>
              <a:pathLst>
                <a:path w="634" h="29210">
                  <a:moveTo>
                    <a:pt x="546" y="28943"/>
                  </a:moveTo>
                  <a:lnTo>
                    <a:pt x="533" y="13716"/>
                  </a:lnTo>
                  <a:lnTo>
                    <a:pt x="533" y="10655"/>
                  </a:lnTo>
                  <a:lnTo>
                    <a:pt x="533" y="0"/>
                  </a:lnTo>
                  <a:lnTo>
                    <a:pt x="63" y="0"/>
                  </a:lnTo>
                  <a:lnTo>
                    <a:pt x="38" y="10655"/>
                  </a:lnTo>
                  <a:lnTo>
                    <a:pt x="38" y="13716"/>
                  </a:lnTo>
                  <a:lnTo>
                    <a:pt x="0" y="28943"/>
                  </a:lnTo>
                  <a:lnTo>
                    <a:pt x="546" y="28943"/>
                  </a:lnTo>
                  <a:close/>
                </a:path>
              </a:pathLst>
            </a:custGeom>
            <a:solidFill>
              <a:srgbClr val="F47E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61135" y="3575303"/>
              <a:ext cx="635" cy="18415"/>
            </a:xfrm>
            <a:custGeom>
              <a:avLst/>
              <a:gdLst/>
              <a:ahLst/>
              <a:cxnLst/>
              <a:rect l="l" t="t" r="r" b="b"/>
              <a:pathLst>
                <a:path w="634" h="18414">
                  <a:moveTo>
                    <a:pt x="571" y="0"/>
                  </a:moveTo>
                  <a:lnTo>
                    <a:pt x="25" y="0"/>
                  </a:lnTo>
                  <a:lnTo>
                    <a:pt x="0" y="13716"/>
                  </a:lnTo>
                  <a:lnTo>
                    <a:pt x="0" y="18288"/>
                  </a:lnTo>
                  <a:lnTo>
                    <a:pt x="571" y="18288"/>
                  </a:lnTo>
                  <a:lnTo>
                    <a:pt x="571" y="13716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F47E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61117" y="3593592"/>
              <a:ext cx="635" cy="10795"/>
            </a:xfrm>
            <a:custGeom>
              <a:avLst/>
              <a:gdLst/>
              <a:ahLst/>
              <a:cxnLst/>
              <a:rect l="l" t="t" r="r" b="b"/>
              <a:pathLst>
                <a:path w="634" h="10795">
                  <a:moveTo>
                    <a:pt x="590" y="0"/>
                  </a:moveTo>
                  <a:lnTo>
                    <a:pt x="590" y="10667"/>
                  </a:lnTo>
                  <a:lnTo>
                    <a:pt x="0" y="10667"/>
                  </a:lnTo>
                  <a:lnTo>
                    <a:pt x="19" y="0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rgbClr val="F47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61072" y="3604259"/>
              <a:ext cx="635" cy="24765"/>
            </a:xfrm>
            <a:custGeom>
              <a:avLst/>
              <a:gdLst/>
              <a:ahLst/>
              <a:cxnLst/>
              <a:rect l="l" t="t" r="r" b="b"/>
              <a:pathLst>
                <a:path w="634" h="24764">
                  <a:moveTo>
                    <a:pt x="635" y="0"/>
                  </a:moveTo>
                  <a:lnTo>
                    <a:pt x="38" y="0"/>
                  </a:lnTo>
                  <a:lnTo>
                    <a:pt x="12" y="12192"/>
                  </a:lnTo>
                  <a:lnTo>
                    <a:pt x="0" y="24384"/>
                  </a:lnTo>
                  <a:lnTo>
                    <a:pt x="635" y="24384"/>
                  </a:lnTo>
                  <a:lnTo>
                    <a:pt x="635" y="12192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47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61049" y="3628643"/>
              <a:ext cx="1270" cy="12700"/>
            </a:xfrm>
            <a:custGeom>
              <a:avLst/>
              <a:gdLst/>
              <a:ahLst/>
              <a:cxnLst/>
              <a:rect l="l" t="t" r="r" b="b"/>
              <a:pathLst>
                <a:path w="1270" h="12700">
                  <a:moveTo>
                    <a:pt x="660" y="0"/>
                  </a:moveTo>
                  <a:lnTo>
                    <a:pt x="660" y="12191"/>
                  </a:lnTo>
                  <a:lnTo>
                    <a:pt x="0" y="12191"/>
                  </a:lnTo>
                  <a:lnTo>
                    <a:pt x="22" y="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rgbClr val="F47C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61038" y="3640835"/>
              <a:ext cx="1270" cy="6350"/>
            </a:xfrm>
            <a:custGeom>
              <a:avLst/>
              <a:gdLst/>
              <a:ahLst/>
              <a:cxnLst/>
              <a:rect l="l" t="t" r="r" b="b"/>
              <a:pathLst>
                <a:path w="1270" h="6350">
                  <a:moveTo>
                    <a:pt x="672" y="0"/>
                  </a:moveTo>
                  <a:lnTo>
                    <a:pt x="672" y="6096"/>
                  </a:lnTo>
                  <a:lnTo>
                    <a:pt x="0" y="6096"/>
                  </a:lnTo>
                  <a:lnTo>
                    <a:pt x="11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F47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60995" y="3646944"/>
              <a:ext cx="1270" cy="18415"/>
            </a:xfrm>
            <a:custGeom>
              <a:avLst/>
              <a:gdLst/>
              <a:ahLst/>
              <a:cxnLst/>
              <a:rect l="l" t="t" r="r" b="b"/>
              <a:pathLst>
                <a:path w="1270" h="18414">
                  <a:moveTo>
                    <a:pt x="711" y="0"/>
                  </a:moveTo>
                  <a:lnTo>
                    <a:pt x="38" y="0"/>
                  </a:lnTo>
                  <a:lnTo>
                    <a:pt x="25" y="6083"/>
                  </a:lnTo>
                  <a:lnTo>
                    <a:pt x="0" y="18275"/>
                  </a:lnTo>
                  <a:lnTo>
                    <a:pt x="711" y="18275"/>
                  </a:lnTo>
                  <a:lnTo>
                    <a:pt x="711" y="6083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rgbClr val="F67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60932" y="3665219"/>
              <a:ext cx="1270" cy="36830"/>
            </a:xfrm>
            <a:custGeom>
              <a:avLst/>
              <a:gdLst/>
              <a:ahLst/>
              <a:cxnLst/>
              <a:rect l="l" t="t" r="r" b="b"/>
              <a:pathLst>
                <a:path w="1270" h="36829">
                  <a:moveTo>
                    <a:pt x="774" y="0"/>
                  </a:moveTo>
                  <a:lnTo>
                    <a:pt x="63" y="0"/>
                  </a:lnTo>
                  <a:lnTo>
                    <a:pt x="38" y="12192"/>
                  </a:lnTo>
                  <a:lnTo>
                    <a:pt x="0" y="36588"/>
                  </a:lnTo>
                  <a:lnTo>
                    <a:pt x="774" y="36588"/>
                  </a:lnTo>
                  <a:lnTo>
                    <a:pt x="774" y="12192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F67B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60792" y="3701808"/>
              <a:ext cx="1270" cy="73660"/>
            </a:xfrm>
            <a:custGeom>
              <a:avLst/>
              <a:gdLst/>
              <a:ahLst/>
              <a:cxnLst/>
              <a:rect l="l" t="t" r="r" b="b"/>
              <a:pathLst>
                <a:path w="1270" h="73660">
                  <a:moveTo>
                    <a:pt x="914" y="0"/>
                  </a:moveTo>
                  <a:lnTo>
                    <a:pt x="139" y="0"/>
                  </a:lnTo>
                  <a:lnTo>
                    <a:pt x="63" y="36576"/>
                  </a:lnTo>
                  <a:lnTo>
                    <a:pt x="0" y="73152"/>
                  </a:lnTo>
                  <a:lnTo>
                    <a:pt x="914" y="73152"/>
                  </a:lnTo>
                  <a:lnTo>
                    <a:pt x="914" y="36576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rgbClr val="F479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60732" y="3774948"/>
              <a:ext cx="1270" cy="36830"/>
            </a:xfrm>
            <a:custGeom>
              <a:avLst/>
              <a:gdLst/>
              <a:ahLst/>
              <a:cxnLst/>
              <a:rect l="l" t="t" r="r" b="b"/>
              <a:pathLst>
                <a:path w="1270" h="36829">
                  <a:moveTo>
                    <a:pt x="985" y="0"/>
                  </a:moveTo>
                  <a:lnTo>
                    <a:pt x="986" y="36575"/>
                  </a:lnTo>
                  <a:lnTo>
                    <a:pt x="0" y="36575"/>
                  </a:lnTo>
                  <a:lnTo>
                    <a:pt x="67" y="0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F27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60664" y="3811524"/>
              <a:ext cx="1270" cy="36830"/>
            </a:xfrm>
            <a:custGeom>
              <a:avLst/>
              <a:gdLst/>
              <a:ahLst/>
              <a:cxnLst/>
              <a:rect l="l" t="t" r="r" b="b"/>
              <a:pathLst>
                <a:path w="1270" h="36829">
                  <a:moveTo>
                    <a:pt x="1054" y="0"/>
                  </a:moveTo>
                  <a:lnTo>
                    <a:pt x="1056" y="36575"/>
                  </a:lnTo>
                  <a:lnTo>
                    <a:pt x="0" y="36575"/>
                  </a:lnTo>
                  <a:lnTo>
                    <a:pt x="67" y="0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F27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60599" y="3848100"/>
              <a:ext cx="1270" cy="35560"/>
            </a:xfrm>
            <a:custGeom>
              <a:avLst/>
              <a:gdLst/>
              <a:ahLst/>
              <a:cxnLst/>
              <a:rect l="l" t="t" r="r" b="b"/>
              <a:pathLst>
                <a:path w="1270" h="35560">
                  <a:moveTo>
                    <a:pt x="1121" y="0"/>
                  </a:moveTo>
                  <a:lnTo>
                    <a:pt x="1123" y="35051"/>
                  </a:lnTo>
                  <a:lnTo>
                    <a:pt x="0" y="35051"/>
                  </a:lnTo>
                  <a:lnTo>
                    <a:pt x="65" y="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075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0531" y="3883151"/>
              <a:ext cx="1270" cy="36830"/>
            </a:xfrm>
            <a:custGeom>
              <a:avLst/>
              <a:gdLst/>
              <a:ahLst/>
              <a:cxnLst/>
              <a:rect l="l" t="t" r="r" b="b"/>
              <a:pathLst>
                <a:path w="1270" h="36829">
                  <a:moveTo>
                    <a:pt x="1191" y="0"/>
                  </a:moveTo>
                  <a:lnTo>
                    <a:pt x="1193" y="36575"/>
                  </a:lnTo>
                  <a:lnTo>
                    <a:pt x="0" y="36575"/>
                  </a:lnTo>
                  <a:lnTo>
                    <a:pt x="67" y="0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EF75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60463" y="3919727"/>
              <a:ext cx="1270" cy="36830"/>
            </a:xfrm>
            <a:custGeom>
              <a:avLst/>
              <a:gdLst/>
              <a:ahLst/>
              <a:cxnLst/>
              <a:rect l="l" t="t" r="r" b="b"/>
              <a:pathLst>
                <a:path w="1270" h="36829">
                  <a:moveTo>
                    <a:pt x="1261" y="0"/>
                  </a:moveTo>
                  <a:lnTo>
                    <a:pt x="1263" y="36575"/>
                  </a:lnTo>
                  <a:lnTo>
                    <a:pt x="0" y="36575"/>
                  </a:lnTo>
                  <a:lnTo>
                    <a:pt x="67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EF7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60360" y="3956303"/>
              <a:ext cx="1905" cy="55244"/>
            </a:xfrm>
            <a:custGeom>
              <a:avLst/>
              <a:gdLst/>
              <a:ahLst/>
              <a:cxnLst/>
              <a:rect l="l" t="t" r="r" b="b"/>
              <a:pathLst>
                <a:path w="1904" h="55245">
                  <a:moveTo>
                    <a:pt x="1358" y="0"/>
                  </a:moveTo>
                  <a:lnTo>
                    <a:pt x="101" y="0"/>
                  </a:lnTo>
                  <a:lnTo>
                    <a:pt x="38" y="30480"/>
                  </a:lnTo>
                  <a:lnTo>
                    <a:pt x="25" y="36588"/>
                  </a:lnTo>
                  <a:lnTo>
                    <a:pt x="0" y="54864"/>
                  </a:lnTo>
                  <a:lnTo>
                    <a:pt x="1358" y="54864"/>
                  </a:lnTo>
                  <a:lnTo>
                    <a:pt x="1358" y="36588"/>
                  </a:lnTo>
                  <a:lnTo>
                    <a:pt x="1358" y="30480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rgbClr val="ED7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60327" y="4011168"/>
              <a:ext cx="1905" cy="18415"/>
            </a:xfrm>
            <a:custGeom>
              <a:avLst/>
              <a:gdLst/>
              <a:ahLst/>
              <a:cxnLst/>
              <a:rect l="l" t="t" r="r" b="b"/>
              <a:pathLst>
                <a:path w="1904" h="18414">
                  <a:moveTo>
                    <a:pt x="1402" y="0"/>
                  </a:moveTo>
                  <a:lnTo>
                    <a:pt x="1403" y="18288"/>
                  </a:lnTo>
                  <a:lnTo>
                    <a:pt x="0" y="18288"/>
                  </a:lnTo>
                  <a:lnTo>
                    <a:pt x="34" y="0"/>
                  </a:lnTo>
                  <a:lnTo>
                    <a:pt x="1402" y="0"/>
                  </a:lnTo>
                  <a:close/>
                </a:path>
              </a:pathLst>
            </a:custGeom>
            <a:solidFill>
              <a:srgbClr val="EB7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60315" y="4029456"/>
              <a:ext cx="1905" cy="6350"/>
            </a:xfrm>
            <a:custGeom>
              <a:avLst/>
              <a:gdLst/>
              <a:ahLst/>
              <a:cxnLst/>
              <a:rect l="l" t="t" r="r" b="b"/>
              <a:pathLst>
                <a:path w="1904" h="6350">
                  <a:moveTo>
                    <a:pt x="1414" y="0"/>
                  </a:moveTo>
                  <a:lnTo>
                    <a:pt x="1414" y="6095"/>
                  </a:lnTo>
                  <a:lnTo>
                    <a:pt x="0" y="6095"/>
                  </a:lnTo>
                  <a:lnTo>
                    <a:pt x="11" y="0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rgbClr val="EB7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60259" y="4035552"/>
              <a:ext cx="1905" cy="30480"/>
            </a:xfrm>
            <a:custGeom>
              <a:avLst/>
              <a:gdLst/>
              <a:ahLst/>
              <a:cxnLst/>
              <a:rect l="l" t="t" r="r" b="b"/>
              <a:pathLst>
                <a:path w="1904" h="30479">
                  <a:moveTo>
                    <a:pt x="1471" y="0"/>
                  </a:moveTo>
                  <a:lnTo>
                    <a:pt x="1473" y="30480"/>
                  </a:lnTo>
                  <a:lnTo>
                    <a:pt x="0" y="30480"/>
                  </a:lnTo>
                  <a:lnTo>
                    <a:pt x="56" y="0"/>
                  </a:lnTo>
                  <a:lnTo>
                    <a:pt x="1471" y="0"/>
                  </a:lnTo>
                  <a:close/>
                </a:path>
              </a:pathLst>
            </a:custGeom>
            <a:solidFill>
              <a:srgbClr val="EB70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21928" y="4066032"/>
              <a:ext cx="2540000" cy="17780"/>
            </a:xfrm>
            <a:custGeom>
              <a:avLst/>
              <a:gdLst/>
              <a:ahLst/>
              <a:cxnLst/>
              <a:rect l="l" t="t" r="r" b="b"/>
              <a:pathLst>
                <a:path w="2540000" h="17779">
                  <a:moveTo>
                    <a:pt x="819" y="17756"/>
                  </a:moveTo>
                  <a:lnTo>
                    <a:pt x="0" y="10667"/>
                  </a:lnTo>
                  <a:lnTo>
                    <a:pt x="819" y="10667"/>
                  </a:lnTo>
                  <a:lnTo>
                    <a:pt x="819" y="17756"/>
                  </a:lnTo>
                  <a:close/>
                </a:path>
                <a:path w="2540000" h="17779">
                  <a:moveTo>
                    <a:pt x="2538297" y="17598"/>
                  </a:moveTo>
                  <a:lnTo>
                    <a:pt x="2538330" y="0"/>
                  </a:lnTo>
                  <a:lnTo>
                    <a:pt x="2539803" y="0"/>
                  </a:lnTo>
                  <a:lnTo>
                    <a:pt x="2539803" y="4571"/>
                  </a:lnTo>
                  <a:lnTo>
                    <a:pt x="2538297" y="17598"/>
                  </a:lnTo>
                  <a:close/>
                </a:path>
              </a:pathLst>
            </a:custGeom>
            <a:solidFill>
              <a:srgbClr val="E970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25275" y="4105668"/>
              <a:ext cx="2531745" cy="52705"/>
            </a:xfrm>
            <a:custGeom>
              <a:avLst/>
              <a:gdLst/>
              <a:ahLst/>
              <a:cxnLst/>
              <a:rect l="l" t="t" r="r" b="b"/>
              <a:pathLst>
                <a:path w="2531745" h="52704">
                  <a:moveTo>
                    <a:pt x="520" y="0"/>
                  </a:moveTo>
                  <a:lnTo>
                    <a:pt x="0" y="0"/>
                  </a:lnTo>
                  <a:lnTo>
                    <a:pt x="520" y="4495"/>
                  </a:lnTo>
                  <a:lnTo>
                    <a:pt x="520" y="0"/>
                  </a:lnTo>
                  <a:close/>
                </a:path>
                <a:path w="2531745" h="52704">
                  <a:moveTo>
                    <a:pt x="2044" y="7607"/>
                  </a:moveTo>
                  <a:lnTo>
                    <a:pt x="876" y="7607"/>
                  </a:lnTo>
                  <a:lnTo>
                    <a:pt x="1066" y="9258"/>
                  </a:lnTo>
                  <a:lnTo>
                    <a:pt x="2044" y="11950"/>
                  </a:lnTo>
                  <a:lnTo>
                    <a:pt x="2044" y="7607"/>
                  </a:lnTo>
                  <a:close/>
                </a:path>
                <a:path w="2531745" h="52704">
                  <a:moveTo>
                    <a:pt x="3568" y="13716"/>
                  </a:moveTo>
                  <a:lnTo>
                    <a:pt x="2679" y="13716"/>
                  </a:lnTo>
                  <a:lnTo>
                    <a:pt x="3568" y="16179"/>
                  </a:lnTo>
                  <a:lnTo>
                    <a:pt x="3568" y="13716"/>
                  </a:lnTo>
                  <a:close/>
                </a:path>
                <a:path w="2531745" h="52704">
                  <a:moveTo>
                    <a:pt x="15760" y="47244"/>
                  </a:moveTo>
                  <a:lnTo>
                    <a:pt x="14770" y="47244"/>
                  </a:lnTo>
                  <a:lnTo>
                    <a:pt x="15760" y="49961"/>
                  </a:lnTo>
                  <a:lnTo>
                    <a:pt x="15760" y="47244"/>
                  </a:lnTo>
                  <a:close/>
                </a:path>
                <a:path w="2531745" h="52704">
                  <a:moveTo>
                    <a:pt x="17284" y="50292"/>
                  </a:moveTo>
                  <a:lnTo>
                    <a:pt x="15951" y="50292"/>
                  </a:lnTo>
                  <a:lnTo>
                    <a:pt x="17284" y="52374"/>
                  </a:lnTo>
                  <a:lnTo>
                    <a:pt x="17284" y="50292"/>
                  </a:lnTo>
                  <a:close/>
                </a:path>
                <a:path w="2531745" h="52704">
                  <a:moveTo>
                    <a:pt x="2531529" y="7467"/>
                  </a:moveTo>
                  <a:lnTo>
                    <a:pt x="2530538" y="11468"/>
                  </a:lnTo>
                  <a:lnTo>
                    <a:pt x="2531326" y="9258"/>
                  </a:lnTo>
                  <a:lnTo>
                    <a:pt x="2531529" y="7467"/>
                  </a:lnTo>
                  <a:close/>
                </a:path>
              </a:pathLst>
            </a:custGeom>
            <a:solidFill>
              <a:srgbClr val="E86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60045" y="4185625"/>
              <a:ext cx="8890" cy="10795"/>
            </a:xfrm>
            <a:custGeom>
              <a:avLst/>
              <a:gdLst/>
              <a:ahLst/>
              <a:cxnLst/>
              <a:rect l="l" t="t" r="r" b="b"/>
              <a:pathLst>
                <a:path w="8889" h="10795">
                  <a:moveTo>
                    <a:pt x="2326" y="3671"/>
                  </a:moveTo>
                  <a:lnTo>
                    <a:pt x="0" y="0"/>
                  </a:lnTo>
                  <a:lnTo>
                    <a:pt x="2326" y="2326"/>
                  </a:lnTo>
                  <a:lnTo>
                    <a:pt x="2326" y="3671"/>
                  </a:lnTo>
                  <a:close/>
                </a:path>
                <a:path w="8889" h="10795">
                  <a:moveTo>
                    <a:pt x="8422" y="10599"/>
                  </a:moveTo>
                  <a:lnTo>
                    <a:pt x="3766" y="5943"/>
                  </a:lnTo>
                  <a:lnTo>
                    <a:pt x="3405" y="5374"/>
                  </a:lnTo>
                  <a:lnTo>
                    <a:pt x="3850" y="5374"/>
                  </a:lnTo>
                  <a:lnTo>
                    <a:pt x="8422" y="9946"/>
                  </a:lnTo>
                  <a:lnTo>
                    <a:pt x="8422" y="10599"/>
                  </a:lnTo>
                  <a:close/>
                </a:path>
              </a:pathLst>
            </a:custGeom>
            <a:solidFill>
              <a:srgbClr val="E66D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90022" y="4217778"/>
              <a:ext cx="45085" cy="28575"/>
            </a:xfrm>
            <a:custGeom>
              <a:avLst/>
              <a:gdLst/>
              <a:ahLst/>
              <a:cxnLst/>
              <a:rect l="l" t="t" r="r" b="b"/>
              <a:pathLst>
                <a:path w="45085" h="28575">
                  <a:moveTo>
                    <a:pt x="5926" y="5148"/>
                  </a:moveTo>
                  <a:lnTo>
                    <a:pt x="3785" y="3785"/>
                  </a:lnTo>
                  <a:lnTo>
                    <a:pt x="0" y="0"/>
                  </a:lnTo>
                  <a:lnTo>
                    <a:pt x="1306" y="653"/>
                  </a:lnTo>
                  <a:lnTo>
                    <a:pt x="5926" y="5148"/>
                  </a:lnTo>
                  <a:close/>
                </a:path>
                <a:path w="45085" h="28575">
                  <a:moveTo>
                    <a:pt x="9776" y="7598"/>
                  </a:moveTo>
                  <a:lnTo>
                    <a:pt x="5926" y="5148"/>
                  </a:lnTo>
                  <a:lnTo>
                    <a:pt x="8926" y="6749"/>
                  </a:lnTo>
                  <a:lnTo>
                    <a:pt x="9776" y="7598"/>
                  </a:lnTo>
                  <a:close/>
                </a:path>
                <a:path w="45085" h="28575">
                  <a:moveTo>
                    <a:pt x="44696" y="28444"/>
                  </a:moveTo>
                  <a:lnTo>
                    <a:pt x="39726" y="26663"/>
                  </a:lnTo>
                  <a:lnTo>
                    <a:pt x="34567" y="23379"/>
                  </a:lnTo>
                  <a:lnTo>
                    <a:pt x="44696" y="28444"/>
                  </a:lnTo>
                  <a:close/>
                </a:path>
              </a:pathLst>
            </a:custGeom>
            <a:solidFill>
              <a:srgbClr val="E66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68239" y="4258246"/>
              <a:ext cx="2200275" cy="6350"/>
            </a:xfrm>
            <a:custGeom>
              <a:avLst/>
              <a:gdLst/>
              <a:ahLst/>
              <a:cxnLst/>
              <a:rect l="l" t="t" r="r" b="b"/>
              <a:pathLst>
                <a:path w="2200275" h="6350">
                  <a:moveTo>
                    <a:pt x="3175" y="787"/>
                  </a:moveTo>
                  <a:lnTo>
                    <a:pt x="0" y="0"/>
                  </a:lnTo>
                  <a:lnTo>
                    <a:pt x="2209" y="787"/>
                  </a:lnTo>
                  <a:lnTo>
                    <a:pt x="3175" y="787"/>
                  </a:lnTo>
                  <a:close/>
                </a:path>
                <a:path w="2200275" h="6350">
                  <a:moveTo>
                    <a:pt x="2199944" y="5892"/>
                  </a:moveTo>
                  <a:lnTo>
                    <a:pt x="33401" y="4394"/>
                  </a:lnTo>
                  <a:lnTo>
                    <a:pt x="46393" y="5892"/>
                  </a:lnTo>
                  <a:lnTo>
                    <a:pt x="2199944" y="5892"/>
                  </a:lnTo>
                  <a:close/>
                </a:path>
              </a:pathLst>
            </a:custGeom>
            <a:solidFill>
              <a:srgbClr val="E46B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21224" y="3101339"/>
              <a:ext cx="2540635" cy="1163320"/>
            </a:xfrm>
            <a:custGeom>
              <a:avLst/>
              <a:gdLst/>
              <a:ahLst/>
              <a:cxnLst/>
              <a:rect l="l" t="t" r="r" b="b"/>
              <a:pathLst>
                <a:path w="2540634" h="1163320">
                  <a:moveTo>
                    <a:pt x="41434" y="74389"/>
                  </a:moveTo>
                  <a:lnTo>
                    <a:pt x="42587" y="72583"/>
                  </a:lnTo>
                  <a:lnTo>
                    <a:pt x="43325" y="71845"/>
                  </a:lnTo>
                </a:path>
                <a:path w="2540634" h="1163320">
                  <a:moveTo>
                    <a:pt x="71845" y="43325"/>
                  </a:moveTo>
                  <a:lnTo>
                    <a:pt x="72583" y="42587"/>
                  </a:lnTo>
                  <a:lnTo>
                    <a:pt x="74380" y="41443"/>
                  </a:lnTo>
                </a:path>
                <a:path w="2540634" h="1163320">
                  <a:moveTo>
                    <a:pt x="193548" y="0"/>
                  </a:moveTo>
                  <a:lnTo>
                    <a:pt x="2346960" y="0"/>
                  </a:lnTo>
                </a:path>
                <a:path w="2540634" h="1163320">
                  <a:moveTo>
                    <a:pt x="2346960" y="1162796"/>
                  </a:moveTo>
                  <a:lnTo>
                    <a:pt x="193548" y="1162812"/>
                  </a:lnTo>
                  <a:lnTo>
                    <a:pt x="180422" y="1161294"/>
                  </a:lnTo>
                </a:path>
                <a:path w="2540634" h="1163320">
                  <a:moveTo>
                    <a:pt x="151022" y="1157895"/>
                  </a:moveTo>
                  <a:lnTo>
                    <a:pt x="149236" y="1157689"/>
                  </a:lnTo>
                  <a:lnTo>
                    <a:pt x="147020" y="1156895"/>
                  </a:lnTo>
                </a:path>
                <a:path w="2540634" h="1163320">
                  <a:moveTo>
                    <a:pt x="113496" y="1144884"/>
                  </a:moveTo>
                  <a:lnTo>
                    <a:pt x="108523" y="1143102"/>
                  </a:lnTo>
                  <a:lnTo>
                    <a:pt x="103362" y="1139817"/>
                  </a:lnTo>
                </a:path>
                <a:path w="2540634" h="1163320">
                  <a:moveTo>
                    <a:pt x="78574" y="1124038"/>
                  </a:moveTo>
                  <a:lnTo>
                    <a:pt x="74724" y="1121587"/>
                  </a:lnTo>
                  <a:lnTo>
                    <a:pt x="72583" y="1120224"/>
                  </a:lnTo>
                  <a:lnTo>
                    <a:pt x="68797" y="1116438"/>
                  </a:lnTo>
                </a:path>
                <a:path w="2540634" h="1163320">
                  <a:moveTo>
                    <a:pt x="47244" y="1094885"/>
                  </a:moveTo>
                  <a:lnTo>
                    <a:pt x="42587" y="1090228"/>
                  </a:lnTo>
                  <a:lnTo>
                    <a:pt x="42225" y="1089659"/>
                  </a:lnTo>
                </a:path>
                <a:path w="2540634" h="1163320">
                  <a:moveTo>
                    <a:pt x="41148" y="1087967"/>
                  </a:moveTo>
                  <a:lnTo>
                    <a:pt x="38774" y="1084237"/>
                  </a:lnTo>
                </a:path>
                <a:path w="2540634" h="1163320">
                  <a:moveTo>
                    <a:pt x="22860" y="1059237"/>
                  </a:moveTo>
                  <a:lnTo>
                    <a:pt x="21853" y="1057656"/>
                  </a:lnTo>
                </a:path>
                <a:path w="2540634" h="1163320">
                  <a:moveTo>
                    <a:pt x="21336" y="1056843"/>
                  </a:moveTo>
                  <a:lnTo>
                    <a:pt x="19884" y="1054562"/>
                  </a:lnTo>
                  <a:lnTo>
                    <a:pt x="19812" y="1054288"/>
                  </a:lnTo>
                  <a:lnTo>
                    <a:pt x="18827" y="1051559"/>
                  </a:lnTo>
                </a:path>
                <a:path w="2540634" h="1163320">
                  <a:moveTo>
                    <a:pt x="18288" y="1050064"/>
                  </a:moveTo>
                  <a:lnTo>
                    <a:pt x="17728" y="1048511"/>
                  </a:lnTo>
                </a:path>
                <a:path w="2540634" h="1163320">
                  <a:moveTo>
                    <a:pt x="9144" y="1024720"/>
                  </a:moveTo>
                  <a:lnTo>
                    <a:pt x="8930" y="1024127"/>
                  </a:lnTo>
                </a:path>
                <a:path w="2540634" h="1163320">
                  <a:moveTo>
                    <a:pt x="7620" y="1020497"/>
                  </a:moveTo>
                  <a:lnTo>
                    <a:pt x="6730" y="1018032"/>
                  </a:lnTo>
                </a:path>
                <a:path w="2540634" h="1163320">
                  <a:moveTo>
                    <a:pt x="6096" y="1016272"/>
                  </a:moveTo>
                  <a:lnTo>
                    <a:pt x="5122" y="1013575"/>
                  </a:lnTo>
                  <a:lnTo>
                    <a:pt x="4933" y="1011935"/>
                  </a:lnTo>
                </a:path>
                <a:path w="2540634" h="1163320">
                  <a:moveTo>
                    <a:pt x="4572" y="1008813"/>
                  </a:moveTo>
                  <a:lnTo>
                    <a:pt x="4052" y="1004316"/>
                  </a:lnTo>
                </a:path>
                <a:path w="2540634" h="1163320">
                  <a:moveTo>
                    <a:pt x="1524" y="982448"/>
                  </a:moveTo>
                  <a:lnTo>
                    <a:pt x="704" y="975359"/>
                  </a:lnTo>
                </a:path>
                <a:path w="2540634" h="1163320">
                  <a:moveTo>
                    <a:pt x="0" y="969264"/>
                  </a:moveTo>
                  <a:lnTo>
                    <a:pt x="0" y="193548"/>
                  </a:lnTo>
                </a:path>
                <a:path w="2540634" h="1163320">
                  <a:moveTo>
                    <a:pt x="2496312" y="70975"/>
                  </a:moveTo>
                  <a:lnTo>
                    <a:pt x="2496965" y="71627"/>
                  </a:lnTo>
                </a:path>
                <a:path w="2540634" h="1163320">
                  <a:moveTo>
                    <a:pt x="2500884" y="77239"/>
                  </a:moveTo>
                  <a:lnTo>
                    <a:pt x="2501192" y="77724"/>
                  </a:lnTo>
                </a:path>
                <a:path w="2540634" h="1163320">
                  <a:moveTo>
                    <a:pt x="2519172" y="105969"/>
                  </a:moveTo>
                  <a:lnTo>
                    <a:pt x="2519624" y="106679"/>
                  </a:lnTo>
                </a:path>
                <a:path w="2540634" h="1163320">
                  <a:moveTo>
                    <a:pt x="2520696" y="108523"/>
                  </a:moveTo>
                  <a:lnTo>
                    <a:pt x="2521130" y="109727"/>
                  </a:lnTo>
                </a:path>
                <a:path w="2540634" h="1163320">
                  <a:moveTo>
                    <a:pt x="2540468" y="193547"/>
                  </a:moveTo>
                  <a:lnTo>
                    <a:pt x="2540508" y="969264"/>
                  </a:lnTo>
                  <a:lnTo>
                    <a:pt x="2539002" y="982288"/>
                  </a:lnTo>
                </a:path>
                <a:path w="2540634" h="1163320">
                  <a:moveTo>
                    <a:pt x="2535591" y="1011793"/>
                  </a:moveTo>
                  <a:lnTo>
                    <a:pt x="2535385" y="1013575"/>
                  </a:lnTo>
                  <a:lnTo>
                    <a:pt x="2534592" y="1015788"/>
                  </a:lnTo>
                </a:path>
                <a:path w="2540634" h="1163320">
                  <a:moveTo>
                    <a:pt x="2394181" y="1156650"/>
                  </a:moveTo>
                  <a:lnTo>
                    <a:pt x="2391264" y="1157669"/>
                  </a:lnTo>
                </a:path>
              </a:pathLst>
            </a:custGeom>
            <a:ln w="4572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29745" y="3101352"/>
              <a:ext cx="2323465" cy="20320"/>
            </a:xfrm>
            <a:custGeom>
              <a:avLst/>
              <a:gdLst/>
              <a:ahLst/>
              <a:cxnLst/>
              <a:rect l="l" t="t" r="r" b="b"/>
              <a:pathLst>
                <a:path w="2323465" h="20319">
                  <a:moveTo>
                    <a:pt x="2323452" y="19799"/>
                  </a:moveTo>
                  <a:lnTo>
                    <a:pt x="2289670" y="7607"/>
                  </a:lnTo>
                  <a:lnTo>
                    <a:pt x="2282748" y="5118"/>
                  </a:lnTo>
                  <a:lnTo>
                    <a:pt x="2238438" y="0"/>
                  </a:lnTo>
                  <a:lnTo>
                    <a:pt x="85026" y="0"/>
                  </a:lnTo>
                  <a:lnTo>
                    <a:pt x="40703" y="5118"/>
                  </a:lnTo>
                  <a:lnTo>
                    <a:pt x="33743" y="7607"/>
                  </a:lnTo>
                  <a:lnTo>
                    <a:pt x="0" y="19799"/>
                  </a:lnTo>
                  <a:lnTo>
                    <a:pt x="2323452" y="19799"/>
                  </a:lnTo>
                  <a:close/>
                </a:path>
              </a:pathLst>
            </a:custGeom>
            <a:solidFill>
              <a:srgbClr val="F08C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03240" y="3121151"/>
              <a:ext cx="2376805" cy="17145"/>
            </a:xfrm>
            <a:custGeom>
              <a:avLst/>
              <a:gdLst/>
              <a:ahLst/>
              <a:cxnLst/>
              <a:rect l="l" t="t" r="r" b="b"/>
              <a:pathLst>
                <a:path w="2376804" h="17144">
                  <a:moveTo>
                    <a:pt x="2376462" y="16764"/>
                  </a:moveTo>
                  <a:lnTo>
                    <a:pt x="2366886" y="10668"/>
                  </a:lnTo>
                  <a:lnTo>
                    <a:pt x="2349957" y="0"/>
                  </a:lnTo>
                  <a:lnTo>
                    <a:pt x="26504" y="0"/>
                  </a:lnTo>
                  <a:lnTo>
                    <a:pt x="9575" y="10668"/>
                  </a:lnTo>
                  <a:lnTo>
                    <a:pt x="0" y="16764"/>
                  </a:lnTo>
                  <a:lnTo>
                    <a:pt x="2376462" y="16764"/>
                  </a:lnTo>
                  <a:close/>
                </a:path>
              </a:pathLst>
            </a:custGeom>
            <a:solidFill>
              <a:srgbClr val="F08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93807" y="3137916"/>
              <a:ext cx="2395855" cy="6350"/>
            </a:xfrm>
            <a:custGeom>
              <a:avLst/>
              <a:gdLst/>
              <a:ahLst/>
              <a:cxnLst/>
              <a:rect l="l" t="t" r="r" b="b"/>
              <a:pathLst>
                <a:path w="2395854" h="6350">
                  <a:moveTo>
                    <a:pt x="2395341" y="6095"/>
                  </a:moveTo>
                  <a:lnTo>
                    <a:pt x="0" y="6095"/>
                  </a:lnTo>
                  <a:lnTo>
                    <a:pt x="9541" y="0"/>
                  </a:lnTo>
                  <a:lnTo>
                    <a:pt x="2385800" y="0"/>
                  </a:lnTo>
                  <a:lnTo>
                    <a:pt x="2395341" y="6095"/>
                  </a:lnTo>
                  <a:close/>
                </a:path>
              </a:pathLst>
            </a:custGeom>
            <a:solidFill>
              <a:srgbClr val="F28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81531" y="3144011"/>
              <a:ext cx="2419985" cy="12700"/>
            </a:xfrm>
            <a:custGeom>
              <a:avLst/>
              <a:gdLst/>
              <a:ahLst/>
              <a:cxnLst/>
              <a:rect l="l" t="t" r="r" b="b"/>
              <a:pathLst>
                <a:path w="2419984" h="12700">
                  <a:moveTo>
                    <a:pt x="2419894" y="12191"/>
                  </a:moveTo>
                  <a:lnTo>
                    <a:pt x="0" y="12191"/>
                  </a:lnTo>
                  <a:lnTo>
                    <a:pt x="12276" y="0"/>
                  </a:lnTo>
                  <a:lnTo>
                    <a:pt x="2407617" y="0"/>
                  </a:lnTo>
                  <a:lnTo>
                    <a:pt x="2419894" y="12191"/>
                  </a:lnTo>
                  <a:close/>
                </a:path>
              </a:pathLst>
            </a:custGeom>
            <a:solidFill>
              <a:srgbClr val="F28A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69339" y="3156203"/>
              <a:ext cx="2444750" cy="12700"/>
            </a:xfrm>
            <a:custGeom>
              <a:avLst/>
              <a:gdLst/>
              <a:ahLst/>
              <a:cxnLst/>
              <a:rect l="l" t="t" r="r" b="b"/>
              <a:pathLst>
                <a:path w="2444750" h="12700">
                  <a:moveTo>
                    <a:pt x="2444278" y="12192"/>
                  </a:moveTo>
                  <a:lnTo>
                    <a:pt x="0" y="12192"/>
                  </a:lnTo>
                  <a:lnTo>
                    <a:pt x="12192" y="0"/>
                  </a:lnTo>
                  <a:lnTo>
                    <a:pt x="2432086" y="0"/>
                  </a:lnTo>
                  <a:lnTo>
                    <a:pt x="2444278" y="12192"/>
                  </a:lnTo>
                  <a:close/>
                </a:path>
              </a:pathLst>
            </a:custGeom>
            <a:solidFill>
              <a:srgbClr val="F289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58599" y="3168396"/>
              <a:ext cx="2466340" cy="13970"/>
            </a:xfrm>
            <a:custGeom>
              <a:avLst/>
              <a:gdLst/>
              <a:ahLst/>
              <a:cxnLst/>
              <a:rect l="l" t="t" r="r" b="b"/>
              <a:pathLst>
                <a:path w="2466340" h="13969">
                  <a:moveTo>
                    <a:pt x="2465757" y="13715"/>
                  </a:moveTo>
                  <a:lnTo>
                    <a:pt x="0" y="13715"/>
                  </a:lnTo>
                  <a:lnTo>
                    <a:pt x="5212" y="5527"/>
                  </a:lnTo>
                  <a:lnTo>
                    <a:pt x="10739" y="0"/>
                  </a:lnTo>
                  <a:lnTo>
                    <a:pt x="2455018" y="0"/>
                  </a:lnTo>
                  <a:lnTo>
                    <a:pt x="2460545" y="5527"/>
                  </a:lnTo>
                  <a:lnTo>
                    <a:pt x="2465757" y="13715"/>
                  </a:lnTo>
                  <a:close/>
                </a:path>
              </a:pathLst>
            </a:custGeom>
            <a:solidFill>
              <a:srgbClr val="F289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40490" y="3182111"/>
              <a:ext cx="2502535" cy="29209"/>
            </a:xfrm>
            <a:custGeom>
              <a:avLst/>
              <a:gdLst/>
              <a:ahLst/>
              <a:cxnLst/>
              <a:rect l="l" t="t" r="r" b="b"/>
              <a:pathLst>
                <a:path w="2502534" h="29210">
                  <a:moveTo>
                    <a:pt x="2501963" y="28956"/>
                  </a:moveTo>
                  <a:lnTo>
                    <a:pt x="2501531" y="27762"/>
                  </a:lnTo>
                  <a:lnTo>
                    <a:pt x="2493556" y="15240"/>
                  </a:lnTo>
                  <a:lnTo>
                    <a:pt x="2490647" y="10680"/>
                  </a:lnTo>
                  <a:lnTo>
                    <a:pt x="2483866" y="0"/>
                  </a:lnTo>
                  <a:lnTo>
                    <a:pt x="18097" y="0"/>
                  </a:lnTo>
                  <a:lnTo>
                    <a:pt x="11315" y="10680"/>
                  </a:lnTo>
                  <a:lnTo>
                    <a:pt x="8407" y="15240"/>
                  </a:lnTo>
                  <a:lnTo>
                    <a:pt x="431" y="27762"/>
                  </a:lnTo>
                  <a:lnTo>
                    <a:pt x="0" y="28956"/>
                  </a:lnTo>
                  <a:lnTo>
                    <a:pt x="2501963" y="28956"/>
                  </a:lnTo>
                  <a:close/>
                </a:path>
              </a:pathLst>
            </a:custGeom>
            <a:solidFill>
              <a:srgbClr val="F289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233949" y="3211067"/>
              <a:ext cx="2515235" cy="18415"/>
            </a:xfrm>
            <a:custGeom>
              <a:avLst/>
              <a:gdLst/>
              <a:ahLst/>
              <a:cxnLst/>
              <a:rect l="l" t="t" r="r" b="b"/>
              <a:pathLst>
                <a:path w="2515234" h="18414">
                  <a:moveTo>
                    <a:pt x="2515044" y="18300"/>
                  </a:moveTo>
                  <a:lnTo>
                    <a:pt x="2513965" y="15240"/>
                  </a:lnTo>
                  <a:lnTo>
                    <a:pt x="2508504" y="0"/>
                  </a:lnTo>
                  <a:lnTo>
                    <a:pt x="6540" y="0"/>
                  </a:lnTo>
                  <a:lnTo>
                    <a:pt x="1092" y="15240"/>
                  </a:lnTo>
                  <a:lnTo>
                    <a:pt x="0" y="18300"/>
                  </a:lnTo>
                  <a:lnTo>
                    <a:pt x="2515044" y="18300"/>
                  </a:lnTo>
                  <a:close/>
                </a:path>
              </a:pathLst>
            </a:custGeom>
            <a:solidFill>
              <a:srgbClr val="F289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30127" y="3229356"/>
              <a:ext cx="2522855" cy="10795"/>
            </a:xfrm>
            <a:custGeom>
              <a:avLst/>
              <a:gdLst/>
              <a:ahLst/>
              <a:cxnLst/>
              <a:rect l="l" t="t" r="r" b="b"/>
              <a:pathLst>
                <a:path w="2522854" h="10794">
                  <a:moveTo>
                    <a:pt x="2522700" y="10667"/>
                  </a:moveTo>
                  <a:lnTo>
                    <a:pt x="0" y="10667"/>
                  </a:lnTo>
                  <a:lnTo>
                    <a:pt x="3822" y="0"/>
                  </a:lnTo>
                  <a:lnTo>
                    <a:pt x="2518878" y="0"/>
                  </a:lnTo>
                  <a:lnTo>
                    <a:pt x="2522700" y="10667"/>
                  </a:lnTo>
                  <a:close/>
                </a:path>
              </a:pathLst>
            </a:custGeom>
            <a:solidFill>
              <a:srgbClr val="F287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24564" y="3239769"/>
              <a:ext cx="2534285" cy="26670"/>
            </a:xfrm>
            <a:custGeom>
              <a:avLst/>
              <a:gdLst/>
              <a:ahLst/>
              <a:cxnLst/>
              <a:rect l="l" t="t" r="r" b="b"/>
              <a:pathLst>
                <a:path w="2534284" h="26670">
                  <a:moveTo>
                    <a:pt x="2532253" y="11430"/>
                  </a:moveTo>
                  <a:lnTo>
                    <a:pt x="2530221" y="11430"/>
                  </a:lnTo>
                  <a:lnTo>
                    <a:pt x="2530221" y="0"/>
                  </a:lnTo>
                  <a:lnTo>
                    <a:pt x="3606" y="0"/>
                  </a:lnTo>
                  <a:lnTo>
                    <a:pt x="3606" y="11430"/>
                  </a:lnTo>
                  <a:lnTo>
                    <a:pt x="1562" y="11430"/>
                  </a:lnTo>
                  <a:lnTo>
                    <a:pt x="1562" y="13970"/>
                  </a:lnTo>
                  <a:lnTo>
                    <a:pt x="2532253" y="13970"/>
                  </a:lnTo>
                  <a:lnTo>
                    <a:pt x="2532253" y="11430"/>
                  </a:lnTo>
                  <a:close/>
                </a:path>
                <a:path w="2534284" h="26670">
                  <a:moveTo>
                    <a:pt x="2533815" y="26174"/>
                  </a:moveTo>
                  <a:lnTo>
                    <a:pt x="2532405" y="13982"/>
                  </a:lnTo>
                  <a:lnTo>
                    <a:pt x="1409" y="13982"/>
                  </a:lnTo>
                  <a:lnTo>
                    <a:pt x="0" y="26174"/>
                  </a:lnTo>
                  <a:lnTo>
                    <a:pt x="2533815" y="26174"/>
                  </a:lnTo>
                  <a:close/>
                </a:path>
              </a:pathLst>
            </a:custGeom>
            <a:solidFill>
              <a:srgbClr val="F287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23162" y="3265932"/>
              <a:ext cx="2536825" cy="12700"/>
            </a:xfrm>
            <a:custGeom>
              <a:avLst/>
              <a:gdLst/>
              <a:ahLst/>
              <a:cxnLst/>
              <a:rect l="l" t="t" r="r" b="b"/>
              <a:pathLst>
                <a:path w="2536825" h="12700">
                  <a:moveTo>
                    <a:pt x="2536632" y="12191"/>
                  </a:moveTo>
                  <a:lnTo>
                    <a:pt x="0" y="12191"/>
                  </a:lnTo>
                  <a:lnTo>
                    <a:pt x="1409" y="0"/>
                  </a:lnTo>
                  <a:lnTo>
                    <a:pt x="2535222" y="0"/>
                  </a:lnTo>
                  <a:lnTo>
                    <a:pt x="2536632" y="12191"/>
                  </a:lnTo>
                  <a:close/>
                </a:path>
              </a:pathLst>
            </a:custGeom>
            <a:solidFill>
              <a:srgbClr val="F287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21224" y="3278136"/>
              <a:ext cx="2540635" cy="24130"/>
            </a:xfrm>
            <a:custGeom>
              <a:avLst/>
              <a:gdLst/>
              <a:ahLst/>
              <a:cxnLst/>
              <a:rect l="l" t="t" r="r" b="b"/>
              <a:pathLst>
                <a:path w="2540634" h="24129">
                  <a:moveTo>
                    <a:pt x="2539974" y="12179"/>
                  </a:moveTo>
                  <a:lnTo>
                    <a:pt x="2539263" y="6083"/>
                  </a:lnTo>
                  <a:lnTo>
                    <a:pt x="2538565" y="0"/>
                  </a:lnTo>
                  <a:lnTo>
                    <a:pt x="1930" y="0"/>
                  </a:lnTo>
                  <a:lnTo>
                    <a:pt x="1231" y="6083"/>
                  </a:lnTo>
                  <a:lnTo>
                    <a:pt x="520" y="12179"/>
                  </a:lnTo>
                  <a:lnTo>
                    <a:pt x="2539974" y="12179"/>
                  </a:lnTo>
                  <a:close/>
                </a:path>
                <a:path w="2540634" h="24129">
                  <a:moveTo>
                    <a:pt x="2540508" y="16243"/>
                  </a:moveTo>
                  <a:lnTo>
                    <a:pt x="2540228" y="16243"/>
                  </a:lnTo>
                  <a:lnTo>
                    <a:pt x="2540228" y="12433"/>
                  </a:lnTo>
                  <a:lnTo>
                    <a:pt x="266" y="12433"/>
                  </a:lnTo>
                  <a:lnTo>
                    <a:pt x="266" y="16243"/>
                  </a:lnTo>
                  <a:lnTo>
                    <a:pt x="0" y="16243"/>
                  </a:lnTo>
                  <a:lnTo>
                    <a:pt x="0" y="23863"/>
                  </a:lnTo>
                  <a:lnTo>
                    <a:pt x="2540508" y="23863"/>
                  </a:lnTo>
                  <a:lnTo>
                    <a:pt x="2540508" y="16243"/>
                  </a:lnTo>
                  <a:close/>
                </a:path>
              </a:pathLst>
            </a:custGeom>
            <a:solidFill>
              <a:srgbClr val="F28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21224" y="3302507"/>
              <a:ext cx="2540635" cy="24765"/>
            </a:xfrm>
            <a:custGeom>
              <a:avLst/>
              <a:gdLst/>
              <a:ahLst/>
              <a:cxnLst/>
              <a:rect l="l" t="t" r="r" b="b"/>
              <a:pathLst>
                <a:path w="2540634" h="24764">
                  <a:moveTo>
                    <a:pt x="254050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24384"/>
                  </a:lnTo>
                  <a:lnTo>
                    <a:pt x="2540508" y="24384"/>
                  </a:lnTo>
                  <a:lnTo>
                    <a:pt x="2540508" y="12192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285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221224" y="3326891"/>
              <a:ext cx="2540635" cy="29209"/>
            </a:xfrm>
            <a:custGeom>
              <a:avLst/>
              <a:gdLst/>
              <a:ahLst/>
              <a:cxnLst/>
              <a:rect l="l" t="t" r="r" b="b"/>
              <a:pathLst>
                <a:path w="2540634" h="29210">
                  <a:moveTo>
                    <a:pt x="254050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5252"/>
                  </a:lnTo>
                  <a:lnTo>
                    <a:pt x="0" y="28968"/>
                  </a:lnTo>
                  <a:lnTo>
                    <a:pt x="2540508" y="28968"/>
                  </a:lnTo>
                  <a:lnTo>
                    <a:pt x="2540508" y="15252"/>
                  </a:lnTo>
                  <a:lnTo>
                    <a:pt x="2540508" y="12192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285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21224" y="3355848"/>
              <a:ext cx="2540635" cy="1905"/>
            </a:xfrm>
            <a:custGeom>
              <a:avLst/>
              <a:gdLst/>
              <a:ahLst/>
              <a:cxnLst/>
              <a:rect l="l" t="t" r="r" b="b"/>
              <a:pathLst>
                <a:path w="2540634" h="1904">
                  <a:moveTo>
                    <a:pt x="2540508" y="0"/>
                  </a:moveTo>
                  <a:lnTo>
                    <a:pt x="2540508" y="1524"/>
                  </a:lnTo>
                  <a:lnTo>
                    <a:pt x="0" y="1524"/>
                  </a:lnTo>
                  <a:lnTo>
                    <a:pt x="0" y="0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485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21224" y="3357372"/>
              <a:ext cx="2540635" cy="13970"/>
            </a:xfrm>
            <a:custGeom>
              <a:avLst/>
              <a:gdLst/>
              <a:ahLst/>
              <a:cxnLst/>
              <a:rect l="l" t="t" r="r" b="b"/>
              <a:pathLst>
                <a:path w="2540634" h="13970">
                  <a:moveTo>
                    <a:pt x="2540508" y="0"/>
                  </a:moveTo>
                  <a:lnTo>
                    <a:pt x="2540508" y="13716"/>
                  </a:lnTo>
                  <a:lnTo>
                    <a:pt x="0" y="13716"/>
                  </a:lnTo>
                  <a:lnTo>
                    <a:pt x="0" y="0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485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21224" y="3371088"/>
              <a:ext cx="2540635" cy="5080"/>
            </a:xfrm>
            <a:custGeom>
              <a:avLst/>
              <a:gdLst/>
              <a:ahLst/>
              <a:cxnLst/>
              <a:rect l="l" t="t" r="r" b="b"/>
              <a:pathLst>
                <a:path w="2540634" h="5079">
                  <a:moveTo>
                    <a:pt x="2540508" y="0"/>
                  </a:moveTo>
                  <a:lnTo>
                    <a:pt x="2540508" y="4571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48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21224" y="3375659"/>
              <a:ext cx="2540635" cy="22860"/>
            </a:xfrm>
            <a:custGeom>
              <a:avLst/>
              <a:gdLst/>
              <a:ahLst/>
              <a:cxnLst/>
              <a:rect l="l" t="t" r="r" b="b"/>
              <a:pathLst>
                <a:path w="2540634" h="22860">
                  <a:moveTo>
                    <a:pt x="2540508" y="0"/>
                  </a:moveTo>
                  <a:lnTo>
                    <a:pt x="0" y="0"/>
                  </a:lnTo>
                  <a:lnTo>
                    <a:pt x="0" y="10668"/>
                  </a:lnTo>
                  <a:lnTo>
                    <a:pt x="0" y="22860"/>
                  </a:lnTo>
                  <a:lnTo>
                    <a:pt x="2540508" y="22860"/>
                  </a:lnTo>
                  <a:lnTo>
                    <a:pt x="2540508" y="10668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483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221224" y="3398519"/>
              <a:ext cx="2540635" cy="24765"/>
            </a:xfrm>
            <a:custGeom>
              <a:avLst/>
              <a:gdLst/>
              <a:ahLst/>
              <a:cxnLst/>
              <a:rect l="l" t="t" r="r" b="b"/>
              <a:pathLst>
                <a:path w="2540634" h="24764">
                  <a:moveTo>
                    <a:pt x="254050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0" y="24384"/>
                  </a:lnTo>
                  <a:lnTo>
                    <a:pt x="2540508" y="24384"/>
                  </a:lnTo>
                  <a:lnTo>
                    <a:pt x="2540508" y="12192"/>
                  </a:lnTo>
                  <a:lnTo>
                    <a:pt x="2540508" y="6096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483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221224" y="3422903"/>
              <a:ext cx="2540635" cy="6350"/>
            </a:xfrm>
            <a:custGeom>
              <a:avLst/>
              <a:gdLst/>
              <a:ahLst/>
              <a:cxnLst/>
              <a:rect l="l" t="t" r="r" b="b"/>
              <a:pathLst>
                <a:path w="2540634" h="6350">
                  <a:moveTo>
                    <a:pt x="2540508" y="0"/>
                  </a:moveTo>
                  <a:lnTo>
                    <a:pt x="2540508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483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21224" y="3428999"/>
              <a:ext cx="2540635" cy="18415"/>
            </a:xfrm>
            <a:custGeom>
              <a:avLst/>
              <a:gdLst/>
              <a:ahLst/>
              <a:cxnLst/>
              <a:rect l="l" t="t" r="r" b="b"/>
              <a:pathLst>
                <a:path w="2540634" h="18414">
                  <a:moveTo>
                    <a:pt x="2540508" y="0"/>
                  </a:moveTo>
                  <a:lnTo>
                    <a:pt x="0" y="0"/>
                  </a:lnTo>
                  <a:lnTo>
                    <a:pt x="0" y="6108"/>
                  </a:lnTo>
                  <a:lnTo>
                    <a:pt x="0" y="18300"/>
                  </a:lnTo>
                  <a:lnTo>
                    <a:pt x="2540508" y="18300"/>
                  </a:lnTo>
                  <a:lnTo>
                    <a:pt x="2540508" y="6108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48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21224" y="3447288"/>
              <a:ext cx="2540635" cy="6350"/>
            </a:xfrm>
            <a:custGeom>
              <a:avLst/>
              <a:gdLst/>
              <a:ahLst/>
              <a:cxnLst/>
              <a:rect l="l" t="t" r="r" b="b"/>
              <a:pathLst>
                <a:path w="2540634" h="6350">
                  <a:moveTo>
                    <a:pt x="2540508" y="0"/>
                  </a:moveTo>
                  <a:lnTo>
                    <a:pt x="2540508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482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21224" y="3453384"/>
              <a:ext cx="2540635" cy="6350"/>
            </a:xfrm>
            <a:custGeom>
              <a:avLst/>
              <a:gdLst/>
              <a:ahLst/>
              <a:cxnLst/>
              <a:rect l="l" t="t" r="r" b="b"/>
              <a:pathLst>
                <a:path w="2540634" h="6350">
                  <a:moveTo>
                    <a:pt x="2540508" y="0"/>
                  </a:moveTo>
                  <a:lnTo>
                    <a:pt x="2540508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480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21224" y="3459492"/>
              <a:ext cx="2540635" cy="24765"/>
            </a:xfrm>
            <a:custGeom>
              <a:avLst/>
              <a:gdLst/>
              <a:ahLst/>
              <a:cxnLst/>
              <a:rect l="l" t="t" r="r" b="b"/>
              <a:pathLst>
                <a:path w="2540634" h="24764">
                  <a:moveTo>
                    <a:pt x="254050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24384"/>
                  </a:lnTo>
                  <a:lnTo>
                    <a:pt x="2540508" y="24384"/>
                  </a:lnTo>
                  <a:lnTo>
                    <a:pt x="2540508" y="12192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480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21224" y="3483876"/>
              <a:ext cx="2540635" cy="24765"/>
            </a:xfrm>
            <a:custGeom>
              <a:avLst/>
              <a:gdLst/>
              <a:ahLst/>
              <a:cxnLst/>
              <a:rect l="l" t="t" r="r" b="b"/>
              <a:pathLst>
                <a:path w="2540634" h="24764">
                  <a:moveTo>
                    <a:pt x="254050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18275"/>
                  </a:lnTo>
                  <a:lnTo>
                    <a:pt x="0" y="24384"/>
                  </a:lnTo>
                  <a:lnTo>
                    <a:pt x="2540508" y="24384"/>
                  </a:lnTo>
                  <a:lnTo>
                    <a:pt x="2540508" y="18275"/>
                  </a:lnTo>
                  <a:lnTo>
                    <a:pt x="2540508" y="12192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480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21224" y="3508248"/>
              <a:ext cx="2540635" cy="12700"/>
            </a:xfrm>
            <a:custGeom>
              <a:avLst/>
              <a:gdLst/>
              <a:ahLst/>
              <a:cxnLst/>
              <a:rect l="l" t="t" r="r" b="b"/>
              <a:pathLst>
                <a:path w="2540634" h="12700">
                  <a:moveTo>
                    <a:pt x="2540508" y="0"/>
                  </a:moveTo>
                  <a:lnTo>
                    <a:pt x="2540508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4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221224" y="3520440"/>
              <a:ext cx="2540635" cy="12700"/>
            </a:xfrm>
            <a:custGeom>
              <a:avLst/>
              <a:gdLst/>
              <a:ahLst/>
              <a:cxnLst/>
              <a:rect l="l" t="t" r="r" b="b"/>
              <a:pathLst>
                <a:path w="2540634" h="12700">
                  <a:moveTo>
                    <a:pt x="2540508" y="0"/>
                  </a:moveTo>
                  <a:lnTo>
                    <a:pt x="2540508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47E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221224" y="3532632"/>
              <a:ext cx="2540635" cy="13970"/>
            </a:xfrm>
            <a:custGeom>
              <a:avLst/>
              <a:gdLst/>
              <a:ahLst/>
              <a:cxnLst/>
              <a:rect l="l" t="t" r="r" b="b"/>
              <a:pathLst>
                <a:path w="2540634" h="13970">
                  <a:moveTo>
                    <a:pt x="2540508" y="0"/>
                  </a:moveTo>
                  <a:lnTo>
                    <a:pt x="2540508" y="13716"/>
                  </a:lnTo>
                  <a:lnTo>
                    <a:pt x="0" y="13716"/>
                  </a:lnTo>
                  <a:lnTo>
                    <a:pt x="0" y="0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47E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221224" y="3546360"/>
              <a:ext cx="2540635" cy="29209"/>
            </a:xfrm>
            <a:custGeom>
              <a:avLst/>
              <a:gdLst/>
              <a:ahLst/>
              <a:cxnLst/>
              <a:rect l="l" t="t" r="r" b="b"/>
              <a:pathLst>
                <a:path w="2540634" h="29210">
                  <a:moveTo>
                    <a:pt x="2540508" y="0"/>
                  </a:moveTo>
                  <a:lnTo>
                    <a:pt x="0" y="0"/>
                  </a:lnTo>
                  <a:lnTo>
                    <a:pt x="0" y="10655"/>
                  </a:lnTo>
                  <a:lnTo>
                    <a:pt x="0" y="13716"/>
                  </a:lnTo>
                  <a:lnTo>
                    <a:pt x="0" y="28943"/>
                  </a:lnTo>
                  <a:lnTo>
                    <a:pt x="2540508" y="28943"/>
                  </a:lnTo>
                  <a:lnTo>
                    <a:pt x="2540508" y="13716"/>
                  </a:lnTo>
                  <a:lnTo>
                    <a:pt x="2540508" y="10655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47E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221224" y="3575303"/>
              <a:ext cx="2540635" cy="18415"/>
            </a:xfrm>
            <a:custGeom>
              <a:avLst/>
              <a:gdLst/>
              <a:ahLst/>
              <a:cxnLst/>
              <a:rect l="l" t="t" r="r" b="b"/>
              <a:pathLst>
                <a:path w="2540634" h="18414">
                  <a:moveTo>
                    <a:pt x="254050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0" y="18288"/>
                  </a:lnTo>
                  <a:lnTo>
                    <a:pt x="2540508" y="18288"/>
                  </a:lnTo>
                  <a:lnTo>
                    <a:pt x="2540508" y="13716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47E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221224" y="3593592"/>
              <a:ext cx="2540635" cy="10795"/>
            </a:xfrm>
            <a:custGeom>
              <a:avLst/>
              <a:gdLst/>
              <a:ahLst/>
              <a:cxnLst/>
              <a:rect l="l" t="t" r="r" b="b"/>
              <a:pathLst>
                <a:path w="2540634" h="10795">
                  <a:moveTo>
                    <a:pt x="2540508" y="0"/>
                  </a:moveTo>
                  <a:lnTo>
                    <a:pt x="2540508" y="10667"/>
                  </a:lnTo>
                  <a:lnTo>
                    <a:pt x="0" y="10667"/>
                  </a:lnTo>
                  <a:lnTo>
                    <a:pt x="0" y="0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47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21224" y="3604259"/>
              <a:ext cx="2540635" cy="24765"/>
            </a:xfrm>
            <a:custGeom>
              <a:avLst/>
              <a:gdLst/>
              <a:ahLst/>
              <a:cxnLst/>
              <a:rect l="l" t="t" r="r" b="b"/>
              <a:pathLst>
                <a:path w="2540634" h="24764">
                  <a:moveTo>
                    <a:pt x="254050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24384"/>
                  </a:lnTo>
                  <a:lnTo>
                    <a:pt x="2540508" y="24384"/>
                  </a:lnTo>
                  <a:lnTo>
                    <a:pt x="2540508" y="12192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47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21224" y="3628643"/>
              <a:ext cx="2540635" cy="12700"/>
            </a:xfrm>
            <a:custGeom>
              <a:avLst/>
              <a:gdLst/>
              <a:ahLst/>
              <a:cxnLst/>
              <a:rect l="l" t="t" r="r" b="b"/>
              <a:pathLst>
                <a:path w="2540634" h="12700">
                  <a:moveTo>
                    <a:pt x="2540508" y="0"/>
                  </a:moveTo>
                  <a:lnTo>
                    <a:pt x="2540508" y="12191"/>
                  </a:lnTo>
                  <a:lnTo>
                    <a:pt x="0" y="12191"/>
                  </a:lnTo>
                  <a:lnTo>
                    <a:pt x="0" y="0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47C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221224" y="3640835"/>
              <a:ext cx="2540635" cy="6350"/>
            </a:xfrm>
            <a:custGeom>
              <a:avLst/>
              <a:gdLst/>
              <a:ahLst/>
              <a:cxnLst/>
              <a:rect l="l" t="t" r="r" b="b"/>
              <a:pathLst>
                <a:path w="2540634" h="6350">
                  <a:moveTo>
                    <a:pt x="2540508" y="0"/>
                  </a:moveTo>
                  <a:lnTo>
                    <a:pt x="2540508" y="6096"/>
                  </a:lnTo>
                  <a:lnTo>
                    <a:pt x="0" y="6096"/>
                  </a:lnTo>
                  <a:lnTo>
                    <a:pt x="0" y="0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47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221224" y="3646944"/>
              <a:ext cx="2540635" cy="18415"/>
            </a:xfrm>
            <a:custGeom>
              <a:avLst/>
              <a:gdLst/>
              <a:ahLst/>
              <a:cxnLst/>
              <a:rect l="l" t="t" r="r" b="b"/>
              <a:pathLst>
                <a:path w="2540634" h="18414">
                  <a:moveTo>
                    <a:pt x="2540508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8275"/>
                  </a:lnTo>
                  <a:lnTo>
                    <a:pt x="2540508" y="18275"/>
                  </a:lnTo>
                  <a:lnTo>
                    <a:pt x="2540508" y="6083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67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21224" y="3665219"/>
              <a:ext cx="2540635" cy="36830"/>
            </a:xfrm>
            <a:custGeom>
              <a:avLst/>
              <a:gdLst/>
              <a:ahLst/>
              <a:cxnLst/>
              <a:rect l="l" t="t" r="r" b="b"/>
              <a:pathLst>
                <a:path w="2540634" h="36829">
                  <a:moveTo>
                    <a:pt x="254050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0" y="36588"/>
                  </a:lnTo>
                  <a:lnTo>
                    <a:pt x="2540508" y="36588"/>
                  </a:lnTo>
                  <a:lnTo>
                    <a:pt x="2540508" y="12192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67B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221224" y="3701808"/>
              <a:ext cx="2540635" cy="73660"/>
            </a:xfrm>
            <a:custGeom>
              <a:avLst/>
              <a:gdLst/>
              <a:ahLst/>
              <a:cxnLst/>
              <a:rect l="l" t="t" r="r" b="b"/>
              <a:pathLst>
                <a:path w="2540634" h="73660">
                  <a:moveTo>
                    <a:pt x="2540508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0" y="73152"/>
                  </a:lnTo>
                  <a:lnTo>
                    <a:pt x="2540508" y="73152"/>
                  </a:lnTo>
                  <a:lnTo>
                    <a:pt x="2540508" y="36576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479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221224" y="3774948"/>
              <a:ext cx="2540635" cy="36830"/>
            </a:xfrm>
            <a:custGeom>
              <a:avLst/>
              <a:gdLst/>
              <a:ahLst/>
              <a:cxnLst/>
              <a:rect l="l" t="t" r="r" b="b"/>
              <a:pathLst>
                <a:path w="2540634" h="36829">
                  <a:moveTo>
                    <a:pt x="2540508" y="0"/>
                  </a:moveTo>
                  <a:lnTo>
                    <a:pt x="2540508" y="36575"/>
                  </a:lnTo>
                  <a:lnTo>
                    <a:pt x="0" y="36575"/>
                  </a:lnTo>
                  <a:lnTo>
                    <a:pt x="0" y="0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277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221224" y="3811524"/>
              <a:ext cx="2540635" cy="36830"/>
            </a:xfrm>
            <a:custGeom>
              <a:avLst/>
              <a:gdLst/>
              <a:ahLst/>
              <a:cxnLst/>
              <a:rect l="l" t="t" r="r" b="b"/>
              <a:pathLst>
                <a:path w="2540634" h="36829">
                  <a:moveTo>
                    <a:pt x="2540508" y="0"/>
                  </a:moveTo>
                  <a:lnTo>
                    <a:pt x="2540508" y="36575"/>
                  </a:lnTo>
                  <a:lnTo>
                    <a:pt x="0" y="36575"/>
                  </a:lnTo>
                  <a:lnTo>
                    <a:pt x="0" y="0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27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221224" y="3848100"/>
              <a:ext cx="2540635" cy="35560"/>
            </a:xfrm>
            <a:custGeom>
              <a:avLst/>
              <a:gdLst/>
              <a:ahLst/>
              <a:cxnLst/>
              <a:rect l="l" t="t" r="r" b="b"/>
              <a:pathLst>
                <a:path w="2540634" h="35560">
                  <a:moveTo>
                    <a:pt x="2540508" y="0"/>
                  </a:moveTo>
                  <a:lnTo>
                    <a:pt x="2540508" y="35051"/>
                  </a:lnTo>
                  <a:lnTo>
                    <a:pt x="0" y="35051"/>
                  </a:lnTo>
                  <a:lnTo>
                    <a:pt x="0" y="0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F075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221224" y="3883151"/>
              <a:ext cx="2540635" cy="36830"/>
            </a:xfrm>
            <a:custGeom>
              <a:avLst/>
              <a:gdLst/>
              <a:ahLst/>
              <a:cxnLst/>
              <a:rect l="l" t="t" r="r" b="b"/>
              <a:pathLst>
                <a:path w="2540634" h="36829">
                  <a:moveTo>
                    <a:pt x="2540508" y="0"/>
                  </a:moveTo>
                  <a:lnTo>
                    <a:pt x="2540508" y="36575"/>
                  </a:lnTo>
                  <a:lnTo>
                    <a:pt x="0" y="36575"/>
                  </a:lnTo>
                  <a:lnTo>
                    <a:pt x="0" y="0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EF75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221224" y="3919727"/>
              <a:ext cx="2540635" cy="36830"/>
            </a:xfrm>
            <a:custGeom>
              <a:avLst/>
              <a:gdLst/>
              <a:ahLst/>
              <a:cxnLst/>
              <a:rect l="l" t="t" r="r" b="b"/>
              <a:pathLst>
                <a:path w="2540634" h="36829">
                  <a:moveTo>
                    <a:pt x="2540508" y="0"/>
                  </a:moveTo>
                  <a:lnTo>
                    <a:pt x="2540508" y="36575"/>
                  </a:lnTo>
                  <a:lnTo>
                    <a:pt x="0" y="36575"/>
                  </a:lnTo>
                  <a:lnTo>
                    <a:pt x="0" y="0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EF74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221224" y="3956303"/>
              <a:ext cx="2540635" cy="55244"/>
            </a:xfrm>
            <a:custGeom>
              <a:avLst/>
              <a:gdLst/>
              <a:ahLst/>
              <a:cxnLst/>
              <a:rect l="l" t="t" r="r" b="b"/>
              <a:pathLst>
                <a:path w="2540634" h="55245">
                  <a:moveTo>
                    <a:pt x="2540508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36588"/>
                  </a:lnTo>
                  <a:lnTo>
                    <a:pt x="0" y="54864"/>
                  </a:lnTo>
                  <a:lnTo>
                    <a:pt x="2540508" y="54864"/>
                  </a:lnTo>
                  <a:lnTo>
                    <a:pt x="2540508" y="36588"/>
                  </a:lnTo>
                  <a:lnTo>
                    <a:pt x="2540508" y="30480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ED7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221224" y="4011168"/>
              <a:ext cx="2540635" cy="18415"/>
            </a:xfrm>
            <a:custGeom>
              <a:avLst/>
              <a:gdLst/>
              <a:ahLst/>
              <a:cxnLst/>
              <a:rect l="l" t="t" r="r" b="b"/>
              <a:pathLst>
                <a:path w="2540634" h="18414">
                  <a:moveTo>
                    <a:pt x="2540508" y="0"/>
                  </a:moveTo>
                  <a:lnTo>
                    <a:pt x="2540508" y="18288"/>
                  </a:lnTo>
                  <a:lnTo>
                    <a:pt x="0" y="18288"/>
                  </a:lnTo>
                  <a:lnTo>
                    <a:pt x="0" y="0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EB72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221224" y="4029456"/>
              <a:ext cx="2540635" cy="6350"/>
            </a:xfrm>
            <a:custGeom>
              <a:avLst/>
              <a:gdLst/>
              <a:ahLst/>
              <a:cxnLst/>
              <a:rect l="l" t="t" r="r" b="b"/>
              <a:pathLst>
                <a:path w="2540634" h="6350">
                  <a:moveTo>
                    <a:pt x="2540508" y="0"/>
                  </a:moveTo>
                  <a:lnTo>
                    <a:pt x="2540508" y="6095"/>
                  </a:lnTo>
                  <a:lnTo>
                    <a:pt x="0" y="6095"/>
                  </a:lnTo>
                  <a:lnTo>
                    <a:pt x="0" y="0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EB70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221224" y="4035552"/>
              <a:ext cx="2540635" cy="30480"/>
            </a:xfrm>
            <a:custGeom>
              <a:avLst/>
              <a:gdLst/>
              <a:ahLst/>
              <a:cxnLst/>
              <a:rect l="l" t="t" r="r" b="b"/>
              <a:pathLst>
                <a:path w="2540634" h="30479">
                  <a:moveTo>
                    <a:pt x="2540508" y="0"/>
                  </a:moveTo>
                  <a:lnTo>
                    <a:pt x="2540508" y="30480"/>
                  </a:lnTo>
                  <a:lnTo>
                    <a:pt x="0" y="30480"/>
                  </a:lnTo>
                  <a:lnTo>
                    <a:pt x="0" y="0"/>
                  </a:lnTo>
                  <a:lnTo>
                    <a:pt x="2540508" y="0"/>
                  </a:lnTo>
                  <a:close/>
                </a:path>
              </a:pathLst>
            </a:custGeom>
            <a:solidFill>
              <a:srgbClr val="EB70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221224" y="4066032"/>
              <a:ext cx="2540635" cy="36830"/>
            </a:xfrm>
            <a:custGeom>
              <a:avLst/>
              <a:gdLst/>
              <a:ahLst/>
              <a:cxnLst/>
              <a:rect l="l" t="t" r="r" b="b"/>
              <a:pathLst>
                <a:path w="2540634" h="36829">
                  <a:moveTo>
                    <a:pt x="2536808" y="36575"/>
                  </a:moveTo>
                  <a:lnTo>
                    <a:pt x="3700" y="36575"/>
                  </a:lnTo>
                  <a:lnTo>
                    <a:pt x="0" y="4571"/>
                  </a:lnTo>
                  <a:lnTo>
                    <a:pt x="0" y="0"/>
                  </a:lnTo>
                  <a:lnTo>
                    <a:pt x="2540508" y="0"/>
                  </a:lnTo>
                  <a:lnTo>
                    <a:pt x="2540508" y="4571"/>
                  </a:lnTo>
                  <a:lnTo>
                    <a:pt x="2536808" y="36575"/>
                  </a:lnTo>
                  <a:close/>
                </a:path>
              </a:pathLst>
            </a:custGeom>
            <a:solidFill>
              <a:srgbClr val="E970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224919" y="4102620"/>
              <a:ext cx="2533650" cy="71755"/>
            </a:xfrm>
            <a:custGeom>
              <a:avLst/>
              <a:gdLst/>
              <a:ahLst/>
              <a:cxnLst/>
              <a:rect l="l" t="t" r="r" b="b"/>
              <a:pathLst>
                <a:path w="2533650" h="71754">
                  <a:moveTo>
                    <a:pt x="2533104" y="0"/>
                  </a:moveTo>
                  <a:lnTo>
                    <a:pt x="0" y="0"/>
                  </a:lnTo>
                  <a:lnTo>
                    <a:pt x="1422" y="12306"/>
                  </a:lnTo>
                  <a:lnTo>
                    <a:pt x="9575" y="35039"/>
                  </a:lnTo>
                  <a:lnTo>
                    <a:pt x="16002" y="53009"/>
                  </a:lnTo>
                  <a:lnTo>
                    <a:pt x="27851" y="71615"/>
                  </a:lnTo>
                  <a:lnTo>
                    <a:pt x="2505252" y="71615"/>
                  </a:lnTo>
                  <a:lnTo>
                    <a:pt x="2517102" y="53009"/>
                  </a:lnTo>
                  <a:lnTo>
                    <a:pt x="2523528" y="35039"/>
                  </a:lnTo>
                  <a:lnTo>
                    <a:pt x="2531681" y="12306"/>
                  </a:lnTo>
                  <a:lnTo>
                    <a:pt x="2533104" y="0"/>
                  </a:lnTo>
                  <a:close/>
                </a:path>
              </a:pathLst>
            </a:custGeom>
            <a:solidFill>
              <a:srgbClr val="E86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252778" y="4174236"/>
              <a:ext cx="2477770" cy="36830"/>
            </a:xfrm>
            <a:custGeom>
              <a:avLst/>
              <a:gdLst/>
              <a:ahLst/>
              <a:cxnLst/>
              <a:rect l="l" t="t" r="r" b="b"/>
              <a:pathLst>
                <a:path w="2477770" h="36829">
                  <a:moveTo>
                    <a:pt x="2447123" y="36575"/>
                  </a:moveTo>
                  <a:lnTo>
                    <a:pt x="30276" y="36575"/>
                  </a:lnTo>
                  <a:lnTo>
                    <a:pt x="11033" y="17332"/>
                  </a:lnTo>
                  <a:lnTo>
                    <a:pt x="0" y="0"/>
                  </a:lnTo>
                  <a:lnTo>
                    <a:pt x="2477399" y="0"/>
                  </a:lnTo>
                  <a:lnTo>
                    <a:pt x="2466366" y="17332"/>
                  </a:lnTo>
                  <a:lnTo>
                    <a:pt x="2447123" y="36575"/>
                  </a:lnTo>
                  <a:close/>
                </a:path>
              </a:pathLst>
            </a:custGeom>
            <a:solidFill>
              <a:srgbClr val="E66D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283055" y="4210811"/>
              <a:ext cx="2417445" cy="36830"/>
            </a:xfrm>
            <a:custGeom>
              <a:avLst/>
              <a:gdLst/>
              <a:ahLst/>
              <a:cxnLst/>
              <a:rect l="l" t="t" r="r" b="b"/>
              <a:pathLst>
                <a:path w="2417445" h="36829">
                  <a:moveTo>
                    <a:pt x="2361931" y="36576"/>
                  </a:moveTo>
                  <a:lnTo>
                    <a:pt x="54915" y="36576"/>
                  </a:lnTo>
                  <a:lnTo>
                    <a:pt x="46693" y="33630"/>
                  </a:lnTo>
                  <a:lnTo>
                    <a:pt x="10752" y="10752"/>
                  </a:lnTo>
                  <a:lnTo>
                    <a:pt x="0" y="0"/>
                  </a:lnTo>
                  <a:lnTo>
                    <a:pt x="2416846" y="0"/>
                  </a:lnTo>
                  <a:lnTo>
                    <a:pt x="2406094" y="10752"/>
                  </a:lnTo>
                  <a:lnTo>
                    <a:pt x="2370153" y="33630"/>
                  </a:lnTo>
                  <a:lnTo>
                    <a:pt x="2361931" y="36576"/>
                  </a:lnTo>
                  <a:close/>
                </a:path>
              </a:pathLst>
            </a:custGeom>
            <a:solidFill>
              <a:srgbClr val="E66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337970" y="4247388"/>
              <a:ext cx="2307590" cy="17145"/>
            </a:xfrm>
            <a:custGeom>
              <a:avLst/>
              <a:gdLst/>
              <a:ahLst/>
              <a:cxnLst/>
              <a:rect l="l" t="t" r="r" b="b"/>
              <a:pathLst>
                <a:path w="2307590" h="17145">
                  <a:moveTo>
                    <a:pt x="2230213" y="16763"/>
                  </a:moveTo>
                  <a:lnTo>
                    <a:pt x="76801" y="16763"/>
                  </a:lnTo>
                  <a:lnTo>
                    <a:pt x="32490" y="11640"/>
                  </a:lnTo>
                  <a:lnTo>
                    <a:pt x="0" y="0"/>
                  </a:lnTo>
                  <a:lnTo>
                    <a:pt x="2307015" y="0"/>
                  </a:lnTo>
                  <a:lnTo>
                    <a:pt x="2274525" y="11640"/>
                  </a:lnTo>
                  <a:lnTo>
                    <a:pt x="2230213" y="16763"/>
                  </a:lnTo>
                  <a:close/>
                </a:path>
              </a:pathLst>
            </a:custGeom>
            <a:solidFill>
              <a:srgbClr val="E46B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221223" y="3101340"/>
              <a:ext cx="2540635" cy="1163320"/>
            </a:xfrm>
            <a:custGeom>
              <a:avLst/>
              <a:gdLst/>
              <a:ahLst/>
              <a:cxnLst/>
              <a:rect l="l" t="t" r="r" b="b"/>
              <a:pathLst>
                <a:path w="2540634" h="1163320">
                  <a:moveTo>
                    <a:pt x="0" y="193548"/>
                  </a:moveTo>
                  <a:lnTo>
                    <a:pt x="5122" y="149236"/>
                  </a:lnTo>
                  <a:lnTo>
                    <a:pt x="19709" y="108523"/>
                  </a:lnTo>
                  <a:lnTo>
                    <a:pt x="42587" y="72583"/>
                  </a:lnTo>
                  <a:lnTo>
                    <a:pt x="72583" y="42587"/>
                  </a:lnTo>
                  <a:lnTo>
                    <a:pt x="108523" y="19709"/>
                  </a:lnTo>
                  <a:lnTo>
                    <a:pt x="149236" y="5122"/>
                  </a:lnTo>
                  <a:lnTo>
                    <a:pt x="193548" y="0"/>
                  </a:lnTo>
                  <a:lnTo>
                    <a:pt x="2346959" y="0"/>
                  </a:lnTo>
                  <a:lnTo>
                    <a:pt x="2391271" y="5122"/>
                  </a:lnTo>
                  <a:lnTo>
                    <a:pt x="2431984" y="19709"/>
                  </a:lnTo>
                  <a:lnTo>
                    <a:pt x="2467924" y="42587"/>
                  </a:lnTo>
                  <a:lnTo>
                    <a:pt x="2497920" y="72583"/>
                  </a:lnTo>
                  <a:lnTo>
                    <a:pt x="2520798" y="108523"/>
                  </a:lnTo>
                  <a:lnTo>
                    <a:pt x="2535385" y="149236"/>
                  </a:lnTo>
                  <a:lnTo>
                    <a:pt x="2540508" y="193548"/>
                  </a:lnTo>
                  <a:lnTo>
                    <a:pt x="2540508" y="969264"/>
                  </a:lnTo>
                  <a:lnTo>
                    <a:pt x="2535385" y="1013575"/>
                  </a:lnTo>
                  <a:lnTo>
                    <a:pt x="2520798" y="1054288"/>
                  </a:lnTo>
                  <a:lnTo>
                    <a:pt x="2497920" y="1090228"/>
                  </a:lnTo>
                  <a:lnTo>
                    <a:pt x="2467924" y="1120224"/>
                  </a:lnTo>
                  <a:lnTo>
                    <a:pt x="2431984" y="1143102"/>
                  </a:lnTo>
                  <a:lnTo>
                    <a:pt x="2391271" y="1157689"/>
                  </a:lnTo>
                  <a:lnTo>
                    <a:pt x="2346959" y="1162812"/>
                  </a:lnTo>
                  <a:lnTo>
                    <a:pt x="193548" y="1162812"/>
                  </a:lnTo>
                  <a:lnTo>
                    <a:pt x="149236" y="1157689"/>
                  </a:lnTo>
                  <a:lnTo>
                    <a:pt x="108523" y="1143102"/>
                  </a:lnTo>
                  <a:lnTo>
                    <a:pt x="72583" y="1120224"/>
                  </a:lnTo>
                  <a:lnTo>
                    <a:pt x="42587" y="1090228"/>
                  </a:lnTo>
                  <a:lnTo>
                    <a:pt x="19709" y="1054288"/>
                  </a:lnTo>
                  <a:lnTo>
                    <a:pt x="5122" y="1013575"/>
                  </a:lnTo>
                  <a:lnTo>
                    <a:pt x="0" y="969264"/>
                  </a:lnTo>
                  <a:lnTo>
                    <a:pt x="0" y="193548"/>
                  </a:lnTo>
                  <a:close/>
                </a:path>
              </a:pathLst>
            </a:custGeom>
            <a:ln w="4572">
              <a:solidFill>
                <a:srgbClr val="ED7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5984242" y="3785153"/>
            <a:ext cx="101282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/>
              <a:t>Visual</a:t>
            </a:r>
            <a:r>
              <a:rPr spc="-80" dirty="0"/>
              <a:t> </a:t>
            </a:r>
            <a:r>
              <a:rPr spc="-85" dirty="0"/>
              <a:t>Studio</a:t>
            </a:r>
            <a:r>
              <a:rPr spc="-80" dirty="0"/>
              <a:t> Project</a:t>
            </a:r>
            <a:r>
              <a:rPr spc="-70" dirty="0"/>
              <a:t> </a:t>
            </a:r>
            <a:r>
              <a:rPr spc="-40" dirty="0"/>
              <a:t>Structure</a:t>
            </a:r>
          </a:p>
        </p:txBody>
      </p:sp>
      <p:grpSp>
        <p:nvGrpSpPr>
          <p:cNvPr id="96" name="object 96"/>
          <p:cNvGrpSpPr/>
          <p:nvPr/>
        </p:nvGrpSpPr>
        <p:grpSpPr>
          <a:xfrm>
            <a:off x="945641" y="2939033"/>
            <a:ext cx="294640" cy="325120"/>
            <a:chOff x="945641" y="2939033"/>
            <a:chExt cx="294640" cy="325120"/>
          </a:xfrm>
        </p:grpSpPr>
        <p:sp>
          <p:nvSpPr>
            <p:cNvPr id="97" name="object 97"/>
            <p:cNvSpPr/>
            <p:nvPr/>
          </p:nvSpPr>
          <p:spPr>
            <a:xfrm>
              <a:off x="1187196" y="2944367"/>
              <a:ext cx="47625" cy="314325"/>
            </a:xfrm>
            <a:custGeom>
              <a:avLst/>
              <a:gdLst/>
              <a:ahLst/>
              <a:cxnLst/>
              <a:rect l="l" t="t" r="r" b="b"/>
              <a:pathLst>
                <a:path w="47625" h="314325">
                  <a:moveTo>
                    <a:pt x="0" y="313943"/>
                  </a:moveTo>
                  <a:lnTo>
                    <a:pt x="0" y="310896"/>
                  </a:lnTo>
                  <a:lnTo>
                    <a:pt x="7620" y="280416"/>
                  </a:lnTo>
                  <a:lnTo>
                    <a:pt x="9143" y="275843"/>
                  </a:lnTo>
                  <a:lnTo>
                    <a:pt x="45720" y="266700"/>
                  </a:lnTo>
                  <a:lnTo>
                    <a:pt x="47244" y="0"/>
                  </a:lnTo>
                  <a:lnTo>
                    <a:pt x="47244" y="266700"/>
                  </a:lnTo>
                  <a:lnTo>
                    <a:pt x="0" y="313943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187196" y="3211067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0" y="47243"/>
                  </a:moveTo>
                  <a:lnTo>
                    <a:pt x="9143" y="9143"/>
                  </a:lnTo>
                  <a:lnTo>
                    <a:pt x="47244" y="0"/>
                  </a:lnTo>
                  <a:lnTo>
                    <a:pt x="0" y="47243"/>
                  </a:lnTo>
                  <a:close/>
                </a:path>
              </a:pathLst>
            </a:custGeom>
            <a:solidFill>
              <a:srgbClr val="497C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50975" y="2944367"/>
              <a:ext cx="283845" cy="314325"/>
            </a:xfrm>
            <a:custGeom>
              <a:avLst/>
              <a:gdLst/>
              <a:ahLst/>
              <a:cxnLst/>
              <a:rect l="l" t="t" r="r" b="b"/>
              <a:pathLst>
                <a:path w="283844" h="314325">
                  <a:moveTo>
                    <a:pt x="236220" y="313943"/>
                  </a:moveTo>
                  <a:lnTo>
                    <a:pt x="0" y="313943"/>
                  </a:lnTo>
                  <a:lnTo>
                    <a:pt x="0" y="0"/>
                  </a:lnTo>
                  <a:lnTo>
                    <a:pt x="283464" y="0"/>
                  </a:lnTo>
                </a:path>
                <a:path w="283844" h="314325">
                  <a:moveTo>
                    <a:pt x="236220" y="313943"/>
                  </a:moveTo>
                  <a:lnTo>
                    <a:pt x="245364" y="275843"/>
                  </a:lnTo>
                  <a:lnTo>
                    <a:pt x="283464" y="266699"/>
                  </a:lnTo>
                  <a:lnTo>
                    <a:pt x="236220" y="313943"/>
                  </a:lnTo>
                </a:path>
                <a:path w="283844" h="314325">
                  <a:moveTo>
                    <a:pt x="283464" y="0"/>
                  </a:moveTo>
                  <a:lnTo>
                    <a:pt x="283464" y="266699"/>
                  </a:lnTo>
                </a:path>
              </a:pathLst>
            </a:custGeom>
            <a:ln w="1066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50975" y="2944368"/>
              <a:ext cx="283845" cy="314325"/>
            </a:xfrm>
            <a:custGeom>
              <a:avLst/>
              <a:gdLst/>
              <a:ahLst/>
              <a:cxnLst/>
              <a:rect l="l" t="t" r="r" b="b"/>
              <a:pathLst>
                <a:path w="283844" h="314325">
                  <a:moveTo>
                    <a:pt x="236220" y="313943"/>
                  </a:moveTo>
                  <a:lnTo>
                    <a:pt x="0" y="313943"/>
                  </a:lnTo>
                  <a:lnTo>
                    <a:pt x="0" y="0"/>
                  </a:lnTo>
                  <a:lnTo>
                    <a:pt x="283464" y="0"/>
                  </a:lnTo>
                  <a:lnTo>
                    <a:pt x="283464" y="266700"/>
                  </a:lnTo>
                  <a:lnTo>
                    <a:pt x="236220" y="313943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187196" y="3211068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0" y="47243"/>
                  </a:moveTo>
                  <a:lnTo>
                    <a:pt x="9143" y="9143"/>
                  </a:lnTo>
                  <a:lnTo>
                    <a:pt x="47244" y="0"/>
                  </a:lnTo>
                  <a:lnTo>
                    <a:pt x="0" y="47243"/>
                  </a:lnTo>
                  <a:close/>
                </a:path>
              </a:pathLst>
            </a:custGeom>
            <a:solidFill>
              <a:srgbClr val="497C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50976" y="2944367"/>
              <a:ext cx="283845" cy="314325"/>
            </a:xfrm>
            <a:custGeom>
              <a:avLst/>
              <a:gdLst/>
              <a:ahLst/>
              <a:cxnLst/>
              <a:rect l="l" t="t" r="r" b="b"/>
              <a:pathLst>
                <a:path w="283844" h="314325">
                  <a:moveTo>
                    <a:pt x="236219" y="313943"/>
                  </a:moveTo>
                  <a:lnTo>
                    <a:pt x="245363" y="275843"/>
                  </a:lnTo>
                  <a:lnTo>
                    <a:pt x="283463" y="266699"/>
                  </a:lnTo>
                  <a:lnTo>
                    <a:pt x="236219" y="313943"/>
                  </a:lnTo>
                  <a:lnTo>
                    <a:pt x="0" y="313943"/>
                  </a:lnTo>
                  <a:lnTo>
                    <a:pt x="0" y="0"/>
                  </a:lnTo>
                  <a:lnTo>
                    <a:pt x="283463" y="0"/>
                  </a:lnTo>
                  <a:lnTo>
                    <a:pt x="283463" y="266699"/>
                  </a:lnTo>
                </a:path>
              </a:pathLst>
            </a:custGeom>
            <a:ln w="1066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945641" y="3521202"/>
            <a:ext cx="294640" cy="325120"/>
            <a:chOff x="945641" y="3521202"/>
            <a:chExt cx="294640" cy="325120"/>
          </a:xfrm>
        </p:grpSpPr>
        <p:sp>
          <p:nvSpPr>
            <p:cNvPr id="104" name="object 104"/>
            <p:cNvSpPr/>
            <p:nvPr/>
          </p:nvSpPr>
          <p:spPr>
            <a:xfrm>
              <a:off x="1187196" y="3793235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0" y="47244"/>
                  </a:moveTo>
                  <a:lnTo>
                    <a:pt x="9143" y="9144"/>
                  </a:lnTo>
                  <a:lnTo>
                    <a:pt x="44196" y="0"/>
                  </a:lnTo>
                  <a:lnTo>
                    <a:pt x="47244" y="0"/>
                  </a:lnTo>
                  <a:lnTo>
                    <a:pt x="0" y="47244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187196" y="3793235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0" y="47244"/>
                  </a:moveTo>
                  <a:lnTo>
                    <a:pt x="9143" y="9144"/>
                  </a:lnTo>
                  <a:lnTo>
                    <a:pt x="47244" y="0"/>
                  </a:lnTo>
                  <a:lnTo>
                    <a:pt x="0" y="47244"/>
                  </a:lnTo>
                  <a:close/>
                </a:path>
              </a:pathLst>
            </a:custGeom>
            <a:solidFill>
              <a:srgbClr val="497C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50975" y="3526536"/>
              <a:ext cx="283845" cy="314325"/>
            </a:xfrm>
            <a:custGeom>
              <a:avLst/>
              <a:gdLst/>
              <a:ahLst/>
              <a:cxnLst/>
              <a:rect l="l" t="t" r="r" b="b"/>
              <a:pathLst>
                <a:path w="283844" h="314325">
                  <a:moveTo>
                    <a:pt x="236220" y="313944"/>
                  </a:moveTo>
                  <a:lnTo>
                    <a:pt x="0" y="313944"/>
                  </a:lnTo>
                  <a:lnTo>
                    <a:pt x="0" y="0"/>
                  </a:lnTo>
                  <a:lnTo>
                    <a:pt x="283464" y="0"/>
                  </a:lnTo>
                </a:path>
                <a:path w="283844" h="314325">
                  <a:moveTo>
                    <a:pt x="236220" y="313944"/>
                  </a:moveTo>
                  <a:lnTo>
                    <a:pt x="245364" y="275844"/>
                  </a:lnTo>
                  <a:lnTo>
                    <a:pt x="283464" y="266700"/>
                  </a:lnTo>
                  <a:lnTo>
                    <a:pt x="236220" y="313944"/>
                  </a:lnTo>
                </a:path>
                <a:path w="283844" h="314325">
                  <a:moveTo>
                    <a:pt x="283464" y="0"/>
                  </a:moveTo>
                  <a:lnTo>
                    <a:pt x="283464" y="266700"/>
                  </a:lnTo>
                </a:path>
              </a:pathLst>
            </a:custGeom>
            <a:ln w="1066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50975" y="3526535"/>
              <a:ext cx="283845" cy="314325"/>
            </a:xfrm>
            <a:custGeom>
              <a:avLst/>
              <a:gdLst/>
              <a:ahLst/>
              <a:cxnLst/>
              <a:rect l="l" t="t" r="r" b="b"/>
              <a:pathLst>
                <a:path w="283844" h="314325">
                  <a:moveTo>
                    <a:pt x="236220" y="313944"/>
                  </a:moveTo>
                  <a:lnTo>
                    <a:pt x="0" y="313944"/>
                  </a:lnTo>
                  <a:lnTo>
                    <a:pt x="0" y="0"/>
                  </a:lnTo>
                  <a:lnTo>
                    <a:pt x="283464" y="0"/>
                  </a:lnTo>
                  <a:lnTo>
                    <a:pt x="283464" y="266700"/>
                  </a:lnTo>
                  <a:lnTo>
                    <a:pt x="236220" y="313944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187196" y="3793235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0" y="47244"/>
                  </a:moveTo>
                  <a:lnTo>
                    <a:pt x="9143" y="9144"/>
                  </a:lnTo>
                  <a:lnTo>
                    <a:pt x="47244" y="0"/>
                  </a:lnTo>
                  <a:lnTo>
                    <a:pt x="0" y="47244"/>
                  </a:lnTo>
                  <a:close/>
                </a:path>
              </a:pathLst>
            </a:custGeom>
            <a:solidFill>
              <a:srgbClr val="497C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50976" y="3526536"/>
              <a:ext cx="283845" cy="314325"/>
            </a:xfrm>
            <a:custGeom>
              <a:avLst/>
              <a:gdLst/>
              <a:ahLst/>
              <a:cxnLst/>
              <a:rect l="l" t="t" r="r" b="b"/>
              <a:pathLst>
                <a:path w="283844" h="314325">
                  <a:moveTo>
                    <a:pt x="236219" y="313943"/>
                  </a:moveTo>
                  <a:lnTo>
                    <a:pt x="245363" y="275843"/>
                  </a:lnTo>
                  <a:lnTo>
                    <a:pt x="283463" y="266699"/>
                  </a:lnTo>
                  <a:lnTo>
                    <a:pt x="236219" y="313943"/>
                  </a:lnTo>
                  <a:lnTo>
                    <a:pt x="0" y="313943"/>
                  </a:lnTo>
                  <a:lnTo>
                    <a:pt x="0" y="0"/>
                  </a:lnTo>
                  <a:lnTo>
                    <a:pt x="283463" y="0"/>
                  </a:lnTo>
                  <a:lnTo>
                    <a:pt x="283463" y="266699"/>
                  </a:lnTo>
                </a:path>
              </a:pathLst>
            </a:custGeom>
            <a:ln w="1066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945641" y="4101846"/>
            <a:ext cx="294640" cy="325120"/>
            <a:chOff x="945641" y="4101846"/>
            <a:chExt cx="294640" cy="325120"/>
          </a:xfrm>
        </p:grpSpPr>
        <p:sp>
          <p:nvSpPr>
            <p:cNvPr id="111" name="object 111"/>
            <p:cNvSpPr/>
            <p:nvPr/>
          </p:nvSpPr>
          <p:spPr>
            <a:xfrm>
              <a:off x="950976" y="4375403"/>
              <a:ext cx="281940" cy="45720"/>
            </a:xfrm>
            <a:custGeom>
              <a:avLst/>
              <a:gdLst/>
              <a:ahLst/>
              <a:cxnLst/>
              <a:rect l="l" t="t" r="r" b="b"/>
              <a:pathLst>
                <a:path w="281940" h="45720">
                  <a:moveTo>
                    <a:pt x="236220" y="45720"/>
                  </a:moveTo>
                  <a:lnTo>
                    <a:pt x="0" y="45720"/>
                  </a:lnTo>
                  <a:lnTo>
                    <a:pt x="236220" y="44196"/>
                  </a:lnTo>
                  <a:lnTo>
                    <a:pt x="243840" y="13716"/>
                  </a:lnTo>
                  <a:lnTo>
                    <a:pt x="245364" y="9144"/>
                  </a:lnTo>
                  <a:lnTo>
                    <a:pt x="246888" y="7620"/>
                  </a:lnTo>
                  <a:lnTo>
                    <a:pt x="277368" y="0"/>
                  </a:lnTo>
                  <a:lnTo>
                    <a:pt x="281940" y="0"/>
                  </a:lnTo>
                  <a:lnTo>
                    <a:pt x="236220" y="45720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187196" y="4375403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19" h="45720">
                  <a:moveTo>
                    <a:pt x="0" y="45720"/>
                  </a:moveTo>
                  <a:lnTo>
                    <a:pt x="9143" y="9144"/>
                  </a:lnTo>
                  <a:lnTo>
                    <a:pt x="41802" y="0"/>
                  </a:lnTo>
                  <a:lnTo>
                    <a:pt x="45720" y="0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rgbClr val="497C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50975" y="4107180"/>
              <a:ext cx="283845" cy="314325"/>
            </a:xfrm>
            <a:custGeom>
              <a:avLst/>
              <a:gdLst/>
              <a:ahLst/>
              <a:cxnLst/>
              <a:rect l="l" t="t" r="r" b="b"/>
              <a:pathLst>
                <a:path w="283844" h="314325">
                  <a:moveTo>
                    <a:pt x="236220" y="313943"/>
                  </a:moveTo>
                  <a:lnTo>
                    <a:pt x="0" y="313943"/>
                  </a:lnTo>
                  <a:lnTo>
                    <a:pt x="0" y="0"/>
                  </a:lnTo>
                  <a:lnTo>
                    <a:pt x="283464" y="0"/>
                  </a:lnTo>
                </a:path>
                <a:path w="283844" h="314325">
                  <a:moveTo>
                    <a:pt x="236220" y="313943"/>
                  </a:moveTo>
                  <a:lnTo>
                    <a:pt x="245364" y="277368"/>
                  </a:lnTo>
                  <a:lnTo>
                    <a:pt x="278021" y="268223"/>
                  </a:lnTo>
                </a:path>
                <a:path w="283844" h="314325">
                  <a:moveTo>
                    <a:pt x="281940" y="268223"/>
                  </a:moveTo>
                  <a:lnTo>
                    <a:pt x="236220" y="313943"/>
                  </a:lnTo>
                  <a:lnTo>
                    <a:pt x="0" y="313943"/>
                  </a:lnTo>
                </a:path>
                <a:path w="283844" h="314325">
                  <a:moveTo>
                    <a:pt x="283464" y="0"/>
                  </a:moveTo>
                  <a:lnTo>
                    <a:pt x="283464" y="266699"/>
                  </a:lnTo>
                </a:path>
              </a:pathLst>
            </a:custGeom>
            <a:ln w="1066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950975" y="4107180"/>
              <a:ext cx="283845" cy="314325"/>
            </a:xfrm>
            <a:custGeom>
              <a:avLst/>
              <a:gdLst/>
              <a:ahLst/>
              <a:cxnLst/>
              <a:rect l="l" t="t" r="r" b="b"/>
              <a:pathLst>
                <a:path w="283844" h="314325">
                  <a:moveTo>
                    <a:pt x="236220" y="313943"/>
                  </a:moveTo>
                  <a:lnTo>
                    <a:pt x="0" y="313943"/>
                  </a:lnTo>
                  <a:lnTo>
                    <a:pt x="0" y="0"/>
                  </a:lnTo>
                  <a:lnTo>
                    <a:pt x="283464" y="0"/>
                  </a:lnTo>
                  <a:lnTo>
                    <a:pt x="283464" y="266700"/>
                  </a:lnTo>
                  <a:lnTo>
                    <a:pt x="236220" y="313943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187196" y="4373880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0" y="47243"/>
                  </a:moveTo>
                  <a:lnTo>
                    <a:pt x="9143" y="10667"/>
                  </a:lnTo>
                  <a:lnTo>
                    <a:pt x="47244" y="0"/>
                  </a:lnTo>
                  <a:lnTo>
                    <a:pt x="0" y="47243"/>
                  </a:lnTo>
                  <a:close/>
                </a:path>
              </a:pathLst>
            </a:custGeom>
            <a:solidFill>
              <a:srgbClr val="497C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50976" y="4107180"/>
              <a:ext cx="283845" cy="314325"/>
            </a:xfrm>
            <a:custGeom>
              <a:avLst/>
              <a:gdLst/>
              <a:ahLst/>
              <a:cxnLst/>
              <a:rect l="l" t="t" r="r" b="b"/>
              <a:pathLst>
                <a:path w="283844" h="314325">
                  <a:moveTo>
                    <a:pt x="236219" y="313943"/>
                  </a:moveTo>
                  <a:lnTo>
                    <a:pt x="245363" y="277367"/>
                  </a:lnTo>
                  <a:lnTo>
                    <a:pt x="283463" y="266699"/>
                  </a:lnTo>
                  <a:lnTo>
                    <a:pt x="236219" y="313943"/>
                  </a:lnTo>
                  <a:lnTo>
                    <a:pt x="0" y="313943"/>
                  </a:lnTo>
                  <a:lnTo>
                    <a:pt x="0" y="0"/>
                  </a:lnTo>
                  <a:lnTo>
                    <a:pt x="283463" y="0"/>
                  </a:lnTo>
                  <a:lnTo>
                    <a:pt x="283463" y="266699"/>
                  </a:lnTo>
                </a:path>
              </a:pathLst>
            </a:custGeom>
            <a:ln w="1066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651762" y="4701006"/>
            <a:ext cx="879475" cy="47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5080" indent="-257810">
              <a:lnSpc>
                <a:spcPct val="102099"/>
              </a:lnSpc>
              <a:spcBef>
                <a:spcPts val="100"/>
              </a:spcBef>
            </a:pPr>
            <a:r>
              <a:rPr sz="1450" dirty="0">
                <a:latin typeface="Calibri"/>
                <a:cs typeface="Calibri"/>
              </a:rPr>
              <a:t>C++</a:t>
            </a:r>
            <a:r>
              <a:rPr sz="1450" spc="6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Source Files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2908554" y="3371850"/>
            <a:ext cx="835660" cy="576580"/>
            <a:chOff x="2908554" y="3371850"/>
            <a:chExt cx="835660" cy="576580"/>
          </a:xfrm>
        </p:grpSpPr>
        <p:sp>
          <p:nvSpPr>
            <p:cNvPr id="119" name="object 119"/>
            <p:cNvSpPr/>
            <p:nvPr/>
          </p:nvSpPr>
          <p:spPr>
            <a:xfrm>
              <a:off x="2940100" y="3470147"/>
              <a:ext cx="798830" cy="472440"/>
            </a:xfrm>
            <a:custGeom>
              <a:avLst/>
              <a:gdLst/>
              <a:ahLst/>
              <a:cxnLst/>
              <a:rect l="l" t="t" r="r" b="b"/>
              <a:pathLst>
                <a:path w="798829" h="472439">
                  <a:moveTo>
                    <a:pt x="3949" y="446227"/>
                  </a:moveTo>
                  <a:lnTo>
                    <a:pt x="0" y="442277"/>
                  </a:lnTo>
                  <a:lnTo>
                    <a:pt x="1600" y="444639"/>
                  </a:lnTo>
                  <a:lnTo>
                    <a:pt x="3949" y="446227"/>
                  </a:lnTo>
                  <a:close/>
                </a:path>
                <a:path w="798829" h="472439">
                  <a:moveTo>
                    <a:pt x="36804" y="466026"/>
                  </a:moveTo>
                  <a:lnTo>
                    <a:pt x="33223" y="464832"/>
                  </a:lnTo>
                  <a:lnTo>
                    <a:pt x="26390" y="461416"/>
                  </a:lnTo>
                  <a:lnTo>
                    <a:pt x="31648" y="464972"/>
                  </a:lnTo>
                  <a:lnTo>
                    <a:pt x="36804" y="466026"/>
                  </a:lnTo>
                  <a:close/>
                </a:path>
                <a:path w="798829" h="472439">
                  <a:moveTo>
                    <a:pt x="705307" y="472427"/>
                  </a:moveTo>
                  <a:lnTo>
                    <a:pt x="60845" y="470928"/>
                  </a:lnTo>
                  <a:lnTo>
                    <a:pt x="68160" y="472427"/>
                  </a:lnTo>
                  <a:lnTo>
                    <a:pt x="705307" y="472427"/>
                  </a:lnTo>
                  <a:close/>
                </a:path>
                <a:path w="798829" h="472439">
                  <a:moveTo>
                    <a:pt x="739292" y="464832"/>
                  </a:moveTo>
                  <a:lnTo>
                    <a:pt x="737565" y="464832"/>
                  </a:lnTo>
                  <a:lnTo>
                    <a:pt x="737565" y="466102"/>
                  </a:lnTo>
                  <a:lnTo>
                    <a:pt x="739292" y="466102"/>
                  </a:lnTo>
                  <a:lnTo>
                    <a:pt x="739292" y="464832"/>
                  </a:lnTo>
                  <a:close/>
                </a:path>
                <a:path w="798829" h="472439">
                  <a:moveTo>
                    <a:pt x="742810" y="463562"/>
                  </a:moveTo>
                  <a:lnTo>
                    <a:pt x="740740" y="463562"/>
                  </a:lnTo>
                  <a:lnTo>
                    <a:pt x="740740" y="464832"/>
                  </a:lnTo>
                  <a:lnTo>
                    <a:pt x="742810" y="464832"/>
                  </a:lnTo>
                  <a:lnTo>
                    <a:pt x="742810" y="463562"/>
                  </a:lnTo>
                  <a:close/>
                </a:path>
                <a:path w="798829" h="472439">
                  <a:moveTo>
                    <a:pt x="744664" y="462292"/>
                  </a:moveTo>
                  <a:lnTo>
                    <a:pt x="744169" y="462292"/>
                  </a:lnTo>
                  <a:lnTo>
                    <a:pt x="744169" y="463562"/>
                  </a:lnTo>
                  <a:lnTo>
                    <a:pt x="744664" y="463562"/>
                  </a:lnTo>
                  <a:lnTo>
                    <a:pt x="744664" y="462292"/>
                  </a:lnTo>
                  <a:close/>
                </a:path>
                <a:path w="798829" h="472439">
                  <a:moveTo>
                    <a:pt x="770775" y="444931"/>
                  </a:moveTo>
                  <a:lnTo>
                    <a:pt x="767791" y="446544"/>
                  </a:lnTo>
                  <a:lnTo>
                    <a:pt x="766318" y="448005"/>
                  </a:lnTo>
                  <a:lnTo>
                    <a:pt x="770775" y="444931"/>
                  </a:lnTo>
                  <a:close/>
                </a:path>
                <a:path w="798829" h="472439">
                  <a:moveTo>
                    <a:pt x="791286" y="413245"/>
                  </a:moveTo>
                  <a:lnTo>
                    <a:pt x="789076" y="417550"/>
                  </a:lnTo>
                  <a:lnTo>
                    <a:pt x="791032" y="414578"/>
                  </a:lnTo>
                  <a:lnTo>
                    <a:pt x="791286" y="413245"/>
                  </a:lnTo>
                  <a:close/>
                </a:path>
                <a:path w="798829" h="472439">
                  <a:moveTo>
                    <a:pt x="798271" y="377964"/>
                  </a:moveTo>
                  <a:lnTo>
                    <a:pt x="798207" y="0"/>
                  </a:lnTo>
                  <a:lnTo>
                    <a:pt x="796772" y="385495"/>
                  </a:lnTo>
                  <a:lnTo>
                    <a:pt x="798271" y="377964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000948" y="3377183"/>
              <a:ext cx="644525" cy="565785"/>
            </a:xfrm>
            <a:custGeom>
              <a:avLst/>
              <a:gdLst/>
              <a:ahLst/>
              <a:cxnLst/>
              <a:rect l="l" t="t" r="r" b="b"/>
              <a:pathLst>
                <a:path w="644525" h="565785">
                  <a:moveTo>
                    <a:pt x="7427" y="0"/>
                  </a:moveTo>
                  <a:lnTo>
                    <a:pt x="644459" y="0"/>
                  </a:lnTo>
                </a:path>
                <a:path w="644525" h="565785">
                  <a:moveTo>
                    <a:pt x="644459" y="565382"/>
                  </a:moveTo>
                  <a:lnTo>
                    <a:pt x="7427" y="565404"/>
                  </a:lnTo>
                  <a:lnTo>
                    <a:pt x="0" y="563887"/>
                  </a:lnTo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5710" y="3877817"/>
              <a:ext cx="66538" cy="63680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2913888" y="3433194"/>
              <a:ext cx="824865" cy="503555"/>
            </a:xfrm>
            <a:custGeom>
              <a:avLst/>
              <a:gdLst/>
              <a:ahLst/>
              <a:cxnLst/>
              <a:rect l="l" t="t" r="r" b="b"/>
              <a:pathLst>
                <a:path w="824864" h="503554">
                  <a:moveTo>
                    <a:pt x="0" y="414905"/>
                  </a:moveTo>
                  <a:lnTo>
                    <a:pt x="0" y="36953"/>
                  </a:lnTo>
                </a:path>
                <a:path w="824864" h="503554">
                  <a:moveTo>
                    <a:pt x="816863" y="0"/>
                  </a:moveTo>
                  <a:lnTo>
                    <a:pt x="817117" y="377"/>
                  </a:lnTo>
                </a:path>
                <a:path w="824864" h="503554">
                  <a:moveTo>
                    <a:pt x="824427" y="36953"/>
                  </a:moveTo>
                  <a:lnTo>
                    <a:pt x="824484" y="414905"/>
                  </a:lnTo>
                  <a:lnTo>
                    <a:pt x="822994" y="422442"/>
                  </a:lnTo>
                </a:path>
                <a:path w="824864" h="503554">
                  <a:moveTo>
                    <a:pt x="817509" y="450189"/>
                  </a:moveTo>
                  <a:lnTo>
                    <a:pt x="817245" y="451529"/>
                  </a:lnTo>
                  <a:lnTo>
                    <a:pt x="815289" y="454496"/>
                  </a:lnTo>
                </a:path>
                <a:path w="824864" h="503554">
                  <a:moveTo>
                    <a:pt x="797432" y="481580"/>
                  </a:moveTo>
                  <a:lnTo>
                    <a:pt x="796996" y="481881"/>
                  </a:lnTo>
                  <a:lnTo>
                    <a:pt x="792537" y="484952"/>
                  </a:lnTo>
                </a:path>
                <a:path w="824864" h="503554">
                  <a:moveTo>
                    <a:pt x="772196" y="498961"/>
                  </a:moveTo>
                  <a:lnTo>
                    <a:pt x="767905" y="501916"/>
                  </a:lnTo>
                  <a:lnTo>
                    <a:pt x="762568" y="503013"/>
                  </a:lnTo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913888" y="3377184"/>
              <a:ext cx="824865" cy="565785"/>
            </a:xfrm>
            <a:custGeom>
              <a:avLst/>
              <a:gdLst/>
              <a:ahLst/>
              <a:cxnLst/>
              <a:rect l="l" t="t" r="r" b="b"/>
              <a:pathLst>
                <a:path w="824864" h="565785">
                  <a:moveTo>
                    <a:pt x="731520" y="565403"/>
                  </a:moveTo>
                  <a:lnTo>
                    <a:pt x="94488" y="565403"/>
                  </a:lnTo>
                  <a:lnTo>
                    <a:pt x="57864" y="557926"/>
                  </a:lnTo>
                  <a:lnTo>
                    <a:pt x="27813" y="537590"/>
                  </a:lnTo>
                  <a:lnTo>
                    <a:pt x="7477" y="507539"/>
                  </a:lnTo>
                  <a:lnTo>
                    <a:pt x="0" y="470915"/>
                  </a:lnTo>
                  <a:lnTo>
                    <a:pt x="0" y="92963"/>
                  </a:lnTo>
                  <a:lnTo>
                    <a:pt x="7477" y="56578"/>
                  </a:lnTo>
                  <a:lnTo>
                    <a:pt x="27813" y="27050"/>
                  </a:lnTo>
                  <a:lnTo>
                    <a:pt x="57864" y="7238"/>
                  </a:lnTo>
                  <a:lnTo>
                    <a:pt x="94488" y="0"/>
                  </a:lnTo>
                  <a:lnTo>
                    <a:pt x="731520" y="0"/>
                  </a:lnTo>
                  <a:lnTo>
                    <a:pt x="767905" y="7238"/>
                  </a:lnTo>
                  <a:lnTo>
                    <a:pt x="797432" y="27050"/>
                  </a:lnTo>
                  <a:lnTo>
                    <a:pt x="817244" y="56578"/>
                  </a:lnTo>
                  <a:lnTo>
                    <a:pt x="824483" y="92963"/>
                  </a:lnTo>
                  <a:lnTo>
                    <a:pt x="824483" y="470915"/>
                  </a:lnTo>
                  <a:lnTo>
                    <a:pt x="817244" y="507539"/>
                  </a:lnTo>
                  <a:lnTo>
                    <a:pt x="797432" y="537590"/>
                  </a:lnTo>
                  <a:lnTo>
                    <a:pt x="767905" y="557926"/>
                  </a:lnTo>
                  <a:lnTo>
                    <a:pt x="731520" y="565403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913888" y="3377184"/>
              <a:ext cx="824865" cy="565785"/>
            </a:xfrm>
            <a:custGeom>
              <a:avLst/>
              <a:gdLst/>
              <a:ahLst/>
              <a:cxnLst/>
              <a:rect l="l" t="t" r="r" b="b"/>
              <a:pathLst>
                <a:path w="824864" h="565785">
                  <a:moveTo>
                    <a:pt x="0" y="92963"/>
                  </a:moveTo>
                  <a:lnTo>
                    <a:pt x="7477" y="56578"/>
                  </a:lnTo>
                  <a:lnTo>
                    <a:pt x="27813" y="27050"/>
                  </a:lnTo>
                  <a:lnTo>
                    <a:pt x="57864" y="7238"/>
                  </a:lnTo>
                  <a:lnTo>
                    <a:pt x="94488" y="0"/>
                  </a:lnTo>
                  <a:lnTo>
                    <a:pt x="731520" y="0"/>
                  </a:lnTo>
                  <a:lnTo>
                    <a:pt x="767905" y="7238"/>
                  </a:lnTo>
                  <a:lnTo>
                    <a:pt x="797432" y="27050"/>
                  </a:lnTo>
                  <a:lnTo>
                    <a:pt x="817244" y="56578"/>
                  </a:lnTo>
                  <a:lnTo>
                    <a:pt x="824483" y="92963"/>
                  </a:lnTo>
                  <a:lnTo>
                    <a:pt x="824483" y="470915"/>
                  </a:lnTo>
                  <a:lnTo>
                    <a:pt x="817244" y="507539"/>
                  </a:lnTo>
                  <a:lnTo>
                    <a:pt x="797432" y="537590"/>
                  </a:lnTo>
                  <a:lnTo>
                    <a:pt x="767905" y="557926"/>
                  </a:lnTo>
                  <a:lnTo>
                    <a:pt x="731520" y="565403"/>
                  </a:lnTo>
                  <a:lnTo>
                    <a:pt x="94488" y="565403"/>
                  </a:lnTo>
                  <a:lnTo>
                    <a:pt x="57864" y="557926"/>
                  </a:lnTo>
                  <a:lnTo>
                    <a:pt x="27813" y="537590"/>
                  </a:lnTo>
                  <a:lnTo>
                    <a:pt x="7477" y="507539"/>
                  </a:lnTo>
                  <a:lnTo>
                    <a:pt x="0" y="470915"/>
                  </a:lnTo>
                  <a:lnTo>
                    <a:pt x="0" y="92963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3042941" y="3521472"/>
            <a:ext cx="56705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5395658" y="2981642"/>
            <a:ext cx="579755" cy="401320"/>
            <a:chOff x="5395658" y="2981642"/>
            <a:chExt cx="579755" cy="401320"/>
          </a:xfrm>
        </p:grpSpPr>
        <p:sp>
          <p:nvSpPr>
            <p:cNvPr id="127" name="object 127"/>
            <p:cNvSpPr/>
            <p:nvPr/>
          </p:nvSpPr>
          <p:spPr>
            <a:xfrm>
              <a:off x="5401056" y="3045085"/>
              <a:ext cx="568960" cy="332105"/>
            </a:xfrm>
            <a:custGeom>
              <a:avLst/>
              <a:gdLst/>
              <a:ahLst/>
              <a:cxnLst/>
              <a:rect l="l" t="t" r="r" b="b"/>
              <a:pathLst>
                <a:path w="568960" h="332104">
                  <a:moveTo>
                    <a:pt x="502920" y="332082"/>
                  </a:moveTo>
                  <a:lnTo>
                    <a:pt x="65457" y="332082"/>
                  </a:lnTo>
                  <a:lnTo>
                    <a:pt x="40505" y="326788"/>
                  </a:lnTo>
                  <a:lnTo>
                    <a:pt x="34527" y="322692"/>
                  </a:lnTo>
                  <a:lnTo>
                    <a:pt x="41148" y="326002"/>
                  </a:lnTo>
                  <a:lnTo>
                    <a:pt x="45720" y="327526"/>
                  </a:lnTo>
                  <a:lnTo>
                    <a:pt x="51816" y="329050"/>
                  </a:lnTo>
                  <a:lnTo>
                    <a:pt x="62483" y="330574"/>
                  </a:lnTo>
                  <a:lnTo>
                    <a:pt x="502920" y="332082"/>
                  </a:lnTo>
                  <a:close/>
                </a:path>
                <a:path w="568960" h="332104">
                  <a:moveTo>
                    <a:pt x="25675" y="316625"/>
                  </a:moveTo>
                  <a:lnTo>
                    <a:pt x="19621" y="312477"/>
                  </a:lnTo>
                  <a:lnTo>
                    <a:pt x="20193" y="312477"/>
                  </a:lnTo>
                  <a:lnTo>
                    <a:pt x="22860" y="313810"/>
                  </a:lnTo>
                  <a:lnTo>
                    <a:pt x="25675" y="316625"/>
                  </a:lnTo>
                  <a:close/>
                </a:path>
                <a:path w="568960" h="332104">
                  <a:moveTo>
                    <a:pt x="18288" y="310531"/>
                  </a:moveTo>
                  <a:lnTo>
                    <a:pt x="15472" y="306422"/>
                  </a:lnTo>
                  <a:lnTo>
                    <a:pt x="18288" y="309238"/>
                  </a:lnTo>
                  <a:lnTo>
                    <a:pt x="18288" y="310531"/>
                  </a:lnTo>
                  <a:close/>
                </a:path>
                <a:path w="568960" h="332104">
                  <a:moveTo>
                    <a:pt x="10667" y="298570"/>
                  </a:moveTo>
                  <a:lnTo>
                    <a:pt x="10091" y="298570"/>
                  </a:lnTo>
                  <a:lnTo>
                    <a:pt x="9078" y="297091"/>
                  </a:lnTo>
                  <a:lnTo>
                    <a:pt x="10667" y="298570"/>
                  </a:lnTo>
                  <a:close/>
                </a:path>
                <a:path w="568960" h="332104">
                  <a:moveTo>
                    <a:pt x="6096" y="291593"/>
                  </a:moveTo>
                  <a:lnTo>
                    <a:pt x="5310" y="291593"/>
                  </a:lnTo>
                  <a:lnTo>
                    <a:pt x="4850" y="289426"/>
                  </a:lnTo>
                  <a:lnTo>
                    <a:pt x="6096" y="289426"/>
                  </a:lnTo>
                  <a:lnTo>
                    <a:pt x="6096" y="291593"/>
                  </a:lnTo>
                  <a:close/>
                </a:path>
                <a:path w="568960" h="332104">
                  <a:moveTo>
                    <a:pt x="1524" y="273750"/>
                  </a:moveTo>
                  <a:lnTo>
                    <a:pt x="0" y="266566"/>
                  </a:lnTo>
                  <a:lnTo>
                    <a:pt x="0" y="7486"/>
                  </a:lnTo>
                  <a:lnTo>
                    <a:pt x="1524" y="0"/>
                  </a:lnTo>
                  <a:lnTo>
                    <a:pt x="1524" y="273750"/>
                  </a:lnTo>
                  <a:close/>
                </a:path>
                <a:path w="568960" h="332104">
                  <a:moveTo>
                    <a:pt x="566946" y="273963"/>
                  </a:moveTo>
                  <a:lnTo>
                    <a:pt x="568393" y="7486"/>
                  </a:lnTo>
                  <a:lnTo>
                    <a:pt x="568452" y="266566"/>
                  </a:lnTo>
                  <a:lnTo>
                    <a:pt x="566946" y="273963"/>
                  </a:lnTo>
                  <a:close/>
                </a:path>
                <a:path w="568960" h="332104">
                  <a:moveTo>
                    <a:pt x="561133" y="294919"/>
                  </a:moveTo>
                  <a:lnTo>
                    <a:pt x="562356" y="292474"/>
                  </a:lnTo>
                  <a:lnTo>
                    <a:pt x="564464" y="286150"/>
                  </a:lnTo>
                  <a:lnTo>
                    <a:pt x="563356" y="291593"/>
                  </a:lnTo>
                  <a:lnTo>
                    <a:pt x="561133" y="294919"/>
                  </a:lnTo>
                  <a:close/>
                </a:path>
                <a:path w="568960" h="332104">
                  <a:moveTo>
                    <a:pt x="546352" y="314574"/>
                  </a:moveTo>
                  <a:lnTo>
                    <a:pt x="551320" y="309606"/>
                  </a:lnTo>
                  <a:lnTo>
                    <a:pt x="549402" y="312477"/>
                  </a:lnTo>
                  <a:lnTo>
                    <a:pt x="546352" y="314574"/>
                  </a:lnTo>
                  <a:close/>
                </a:path>
                <a:path w="568960" h="332104">
                  <a:moveTo>
                    <a:pt x="518139" y="328950"/>
                  </a:moveTo>
                  <a:lnTo>
                    <a:pt x="524256" y="327526"/>
                  </a:lnTo>
                  <a:lnTo>
                    <a:pt x="536204" y="321552"/>
                  </a:lnTo>
                  <a:lnTo>
                    <a:pt x="528589" y="326788"/>
                  </a:lnTo>
                  <a:lnTo>
                    <a:pt x="518139" y="328950"/>
                  </a:lnTo>
                  <a:close/>
                </a:path>
                <a:path w="568960" h="332104">
                  <a:moveTo>
                    <a:pt x="507492" y="331152"/>
                  </a:moveTo>
                  <a:lnTo>
                    <a:pt x="507492" y="330574"/>
                  </a:lnTo>
                  <a:lnTo>
                    <a:pt x="518139" y="328950"/>
                  </a:lnTo>
                  <a:lnTo>
                    <a:pt x="507492" y="331152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401056" y="2987039"/>
              <a:ext cx="568960" cy="390525"/>
            </a:xfrm>
            <a:custGeom>
              <a:avLst/>
              <a:gdLst/>
              <a:ahLst/>
              <a:cxnLst/>
              <a:rect l="l" t="t" r="r" b="b"/>
              <a:pathLst>
                <a:path w="568960" h="390525">
                  <a:moveTo>
                    <a:pt x="65532" y="0"/>
                  </a:moveTo>
                  <a:lnTo>
                    <a:pt x="502920" y="0"/>
                  </a:lnTo>
                </a:path>
                <a:path w="568960" h="390525">
                  <a:moveTo>
                    <a:pt x="502920" y="390128"/>
                  </a:moveTo>
                  <a:lnTo>
                    <a:pt x="65532" y="390144"/>
                  </a:lnTo>
                  <a:lnTo>
                    <a:pt x="40505" y="384833"/>
                  </a:lnTo>
                  <a:lnTo>
                    <a:pt x="34527" y="380737"/>
                  </a:lnTo>
                </a:path>
                <a:path w="568960" h="390525">
                  <a:moveTo>
                    <a:pt x="25675" y="374671"/>
                  </a:moveTo>
                  <a:lnTo>
                    <a:pt x="19621" y="370522"/>
                  </a:lnTo>
                  <a:lnTo>
                    <a:pt x="19490" y="370332"/>
                  </a:lnTo>
                </a:path>
                <a:path w="568960" h="390525">
                  <a:moveTo>
                    <a:pt x="18288" y="368577"/>
                  </a:moveTo>
                  <a:lnTo>
                    <a:pt x="15472" y="364468"/>
                  </a:lnTo>
                </a:path>
                <a:path w="568960" h="390525">
                  <a:moveTo>
                    <a:pt x="10667" y="357457"/>
                  </a:moveTo>
                  <a:lnTo>
                    <a:pt x="9078" y="355137"/>
                  </a:lnTo>
                </a:path>
                <a:path w="568960" h="390525">
                  <a:moveTo>
                    <a:pt x="7620" y="353010"/>
                  </a:moveTo>
                  <a:lnTo>
                    <a:pt x="6958" y="352043"/>
                  </a:lnTo>
                </a:path>
                <a:path w="568960" h="390525">
                  <a:moveTo>
                    <a:pt x="6096" y="350785"/>
                  </a:moveTo>
                  <a:lnTo>
                    <a:pt x="5310" y="349638"/>
                  </a:lnTo>
                  <a:lnTo>
                    <a:pt x="4850" y="347471"/>
                  </a:lnTo>
                </a:path>
                <a:path w="568960" h="390525">
                  <a:moveTo>
                    <a:pt x="4572" y="346161"/>
                  </a:moveTo>
                  <a:lnTo>
                    <a:pt x="4203" y="344424"/>
                  </a:lnTo>
                </a:path>
                <a:path w="568960" h="390525">
                  <a:moveTo>
                    <a:pt x="3048" y="338977"/>
                  </a:moveTo>
                  <a:lnTo>
                    <a:pt x="2910" y="338327"/>
                  </a:lnTo>
                </a:path>
                <a:path w="568960" h="390525">
                  <a:moveTo>
                    <a:pt x="1524" y="331796"/>
                  </a:moveTo>
                  <a:lnTo>
                    <a:pt x="0" y="324612"/>
                  </a:lnTo>
                  <a:lnTo>
                    <a:pt x="0" y="65532"/>
                  </a:lnTo>
                  <a:lnTo>
                    <a:pt x="1524" y="58163"/>
                  </a:lnTo>
                </a:path>
                <a:path w="568960" h="390525">
                  <a:moveTo>
                    <a:pt x="560832" y="36097"/>
                  </a:moveTo>
                  <a:lnTo>
                    <a:pt x="561152" y="36575"/>
                  </a:lnTo>
                </a:path>
                <a:path w="568960" h="390525">
                  <a:moveTo>
                    <a:pt x="562356" y="38371"/>
                  </a:moveTo>
                  <a:lnTo>
                    <a:pt x="563196" y="39624"/>
                  </a:lnTo>
                </a:path>
                <a:path w="568960" h="390525">
                  <a:moveTo>
                    <a:pt x="568393" y="65531"/>
                  </a:moveTo>
                  <a:lnTo>
                    <a:pt x="568452" y="324612"/>
                  </a:lnTo>
                  <a:lnTo>
                    <a:pt x="566945" y="332008"/>
                  </a:lnTo>
                </a:path>
                <a:path w="568960" h="390525">
                  <a:moveTo>
                    <a:pt x="564464" y="344195"/>
                  </a:moveTo>
                  <a:lnTo>
                    <a:pt x="563356" y="349638"/>
                  </a:lnTo>
                  <a:lnTo>
                    <a:pt x="561133" y="352965"/>
                  </a:lnTo>
                </a:path>
                <a:path w="568960" h="390525">
                  <a:moveTo>
                    <a:pt x="551320" y="367651"/>
                  </a:moveTo>
                  <a:lnTo>
                    <a:pt x="549402" y="370522"/>
                  </a:lnTo>
                  <a:lnTo>
                    <a:pt x="546352" y="372619"/>
                  </a:lnTo>
                </a:path>
                <a:path w="568960" h="390525">
                  <a:moveTo>
                    <a:pt x="536204" y="379597"/>
                  </a:moveTo>
                  <a:lnTo>
                    <a:pt x="528589" y="384833"/>
                  </a:lnTo>
                  <a:lnTo>
                    <a:pt x="518139" y="386995"/>
                  </a:lnTo>
                  <a:lnTo>
                    <a:pt x="507492" y="389198"/>
                  </a:lnTo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401055" y="2987040"/>
              <a:ext cx="568960" cy="390525"/>
            </a:xfrm>
            <a:custGeom>
              <a:avLst/>
              <a:gdLst/>
              <a:ahLst/>
              <a:cxnLst/>
              <a:rect l="l" t="t" r="r" b="b"/>
              <a:pathLst>
                <a:path w="568960" h="390525">
                  <a:moveTo>
                    <a:pt x="502919" y="390144"/>
                  </a:moveTo>
                  <a:lnTo>
                    <a:pt x="65532" y="390144"/>
                  </a:lnTo>
                  <a:lnTo>
                    <a:pt x="40505" y="384833"/>
                  </a:lnTo>
                  <a:lnTo>
                    <a:pt x="19621" y="370522"/>
                  </a:lnTo>
                  <a:lnTo>
                    <a:pt x="5310" y="349638"/>
                  </a:lnTo>
                  <a:lnTo>
                    <a:pt x="0" y="324612"/>
                  </a:lnTo>
                  <a:lnTo>
                    <a:pt x="0" y="65532"/>
                  </a:lnTo>
                  <a:lnTo>
                    <a:pt x="5310" y="39862"/>
                  </a:lnTo>
                  <a:lnTo>
                    <a:pt x="19621" y="19050"/>
                  </a:lnTo>
                  <a:lnTo>
                    <a:pt x="40505" y="5095"/>
                  </a:lnTo>
                  <a:lnTo>
                    <a:pt x="65532" y="0"/>
                  </a:lnTo>
                  <a:lnTo>
                    <a:pt x="502919" y="0"/>
                  </a:lnTo>
                  <a:lnTo>
                    <a:pt x="528589" y="5095"/>
                  </a:lnTo>
                  <a:lnTo>
                    <a:pt x="549401" y="19050"/>
                  </a:lnTo>
                  <a:lnTo>
                    <a:pt x="563356" y="39862"/>
                  </a:lnTo>
                  <a:lnTo>
                    <a:pt x="568452" y="65532"/>
                  </a:lnTo>
                  <a:lnTo>
                    <a:pt x="568452" y="324612"/>
                  </a:lnTo>
                  <a:lnTo>
                    <a:pt x="563356" y="349638"/>
                  </a:lnTo>
                  <a:lnTo>
                    <a:pt x="549401" y="370522"/>
                  </a:lnTo>
                  <a:lnTo>
                    <a:pt x="528589" y="384833"/>
                  </a:lnTo>
                  <a:lnTo>
                    <a:pt x="502919" y="390144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401055" y="2987040"/>
              <a:ext cx="568960" cy="390525"/>
            </a:xfrm>
            <a:custGeom>
              <a:avLst/>
              <a:gdLst/>
              <a:ahLst/>
              <a:cxnLst/>
              <a:rect l="l" t="t" r="r" b="b"/>
              <a:pathLst>
                <a:path w="568960" h="390525">
                  <a:moveTo>
                    <a:pt x="0" y="65532"/>
                  </a:moveTo>
                  <a:lnTo>
                    <a:pt x="5310" y="39862"/>
                  </a:lnTo>
                  <a:lnTo>
                    <a:pt x="19621" y="19050"/>
                  </a:lnTo>
                  <a:lnTo>
                    <a:pt x="40505" y="5095"/>
                  </a:lnTo>
                  <a:lnTo>
                    <a:pt x="65532" y="0"/>
                  </a:lnTo>
                  <a:lnTo>
                    <a:pt x="502919" y="0"/>
                  </a:lnTo>
                  <a:lnTo>
                    <a:pt x="528589" y="5095"/>
                  </a:lnTo>
                  <a:lnTo>
                    <a:pt x="549401" y="19050"/>
                  </a:lnTo>
                  <a:lnTo>
                    <a:pt x="563356" y="39862"/>
                  </a:lnTo>
                  <a:lnTo>
                    <a:pt x="568452" y="65532"/>
                  </a:lnTo>
                  <a:lnTo>
                    <a:pt x="568452" y="324612"/>
                  </a:lnTo>
                  <a:lnTo>
                    <a:pt x="563356" y="349638"/>
                  </a:lnTo>
                  <a:lnTo>
                    <a:pt x="549401" y="370522"/>
                  </a:lnTo>
                  <a:lnTo>
                    <a:pt x="528589" y="384833"/>
                  </a:lnTo>
                  <a:lnTo>
                    <a:pt x="502919" y="390144"/>
                  </a:lnTo>
                  <a:lnTo>
                    <a:pt x="65532" y="390144"/>
                  </a:lnTo>
                  <a:lnTo>
                    <a:pt x="40505" y="384833"/>
                  </a:lnTo>
                  <a:lnTo>
                    <a:pt x="19621" y="370522"/>
                  </a:lnTo>
                  <a:lnTo>
                    <a:pt x="5310" y="349638"/>
                  </a:lnTo>
                  <a:lnTo>
                    <a:pt x="0" y="324612"/>
                  </a:lnTo>
                  <a:lnTo>
                    <a:pt x="0" y="65532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5488929" y="3084042"/>
            <a:ext cx="389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6203378" y="2981642"/>
            <a:ext cx="577850" cy="401320"/>
            <a:chOff x="6203378" y="2981642"/>
            <a:chExt cx="577850" cy="401320"/>
          </a:xfrm>
        </p:grpSpPr>
        <p:sp>
          <p:nvSpPr>
            <p:cNvPr id="133" name="object 133"/>
            <p:cNvSpPr/>
            <p:nvPr/>
          </p:nvSpPr>
          <p:spPr>
            <a:xfrm>
              <a:off x="6225415" y="3052571"/>
              <a:ext cx="550545" cy="325120"/>
            </a:xfrm>
            <a:custGeom>
              <a:avLst/>
              <a:gdLst/>
              <a:ahLst/>
              <a:cxnLst/>
              <a:rect l="l" t="t" r="r" b="b"/>
              <a:pathLst>
                <a:path w="550545" h="325120">
                  <a:moveTo>
                    <a:pt x="33630" y="321669"/>
                  </a:moveTo>
                  <a:lnTo>
                    <a:pt x="22580" y="319302"/>
                  </a:lnTo>
                  <a:lnTo>
                    <a:pt x="17711" y="315879"/>
                  </a:lnTo>
                  <a:lnTo>
                    <a:pt x="22984" y="318516"/>
                  </a:lnTo>
                  <a:lnTo>
                    <a:pt x="27556" y="320040"/>
                  </a:lnTo>
                  <a:lnTo>
                    <a:pt x="33630" y="321669"/>
                  </a:lnTo>
                  <a:close/>
                </a:path>
                <a:path w="550545" h="325120">
                  <a:moveTo>
                    <a:pt x="484757" y="324596"/>
                  </a:moveTo>
                  <a:lnTo>
                    <a:pt x="47295" y="324596"/>
                  </a:lnTo>
                  <a:lnTo>
                    <a:pt x="33630" y="321669"/>
                  </a:lnTo>
                  <a:lnTo>
                    <a:pt x="44320" y="323088"/>
                  </a:lnTo>
                  <a:lnTo>
                    <a:pt x="484757" y="324596"/>
                  </a:lnTo>
                  <a:close/>
                </a:path>
                <a:path w="550545" h="325120">
                  <a:moveTo>
                    <a:pt x="6067" y="307695"/>
                  </a:moveTo>
                  <a:lnTo>
                    <a:pt x="2220" y="304990"/>
                  </a:lnTo>
                  <a:lnTo>
                    <a:pt x="0" y="301627"/>
                  </a:lnTo>
                  <a:lnTo>
                    <a:pt x="6067" y="307695"/>
                  </a:lnTo>
                  <a:close/>
                </a:path>
                <a:path w="550545" h="325120">
                  <a:moveTo>
                    <a:pt x="548782" y="266478"/>
                  </a:moveTo>
                  <a:lnTo>
                    <a:pt x="550230" y="0"/>
                  </a:lnTo>
                  <a:lnTo>
                    <a:pt x="550289" y="259080"/>
                  </a:lnTo>
                  <a:lnTo>
                    <a:pt x="548782" y="266478"/>
                  </a:lnTo>
                  <a:close/>
                </a:path>
                <a:path w="550545" h="325120">
                  <a:moveTo>
                    <a:pt x="542786" y="287709"/>
                  </a:moveTo>
                  <a:lnTo>
                    <a:pt x="545637" y="281923"/>
                  </a:lnTo>
                  <a:lnTo>
                    <a:pt x="545193" y="284107"/>
                  </a:lnTo>
                  <a:lnTo>
                    <a:pt x="542786" y="287709"/>
                  </a:lnTo>
                  <a:close/>
                </a:path>
                <a:path w="550545" h="325120">
                  <a:moveTo>
                    <a:pt x="528187" y="307088"/>
                  </a:moveTo>
                  <a:lnTo>
                    <a:pt x="533158" y="302118"/>
                  </a:lnTo>
                  <a:lnTo>
                    <a:pt x="531239" y="304990"/>
                  </a:lnTo>
                  <a:lnTo>
                    <a:pt x="528187" y="307088"/>
                  </a:lnTo>
                  <a:close/>
                </a:path>
                <a:path w="550545" h="325120">
                  <a:moveTo>
                    <a:pt x="513736" y="317026"/>
                  </a:moveTo>
                  <a:lnTo>
                    <a:pt x="515236" y="315468"/>
                  </a:lnTo>
                  <a:lnTo>
                    <a:pt x="518042" y="314065"/>
                  </a:lnTo>
                  <a:lnTo>
                    <a:pt x="513736" y="317026"/>
                  </a:lnTo>
                  <a:close/>
                </a:path>
                <a:path w="550545" h="325120">
                  <a:moveTo>
                    <a:pt x="499976" y="321464"/>
                  </a:moveTo>
                  <a:lnTo>
                    <a:pt x="506092" y="320040"/>
                  </a:lnTo>
                  <a:lnTo>
                    <a:pt x="509140" y="318516"/>
                  </a:lnTo>
                  <a:lnTo>
                    <a:pt x="513736" y="317026"/>
                  </a:lnTo>
                  <a:lnTo>
                    <a:pt x="510426" y="319302"/>
                  </a:lnTo>
                  <a:lnTo>
                    <a:pt x="499976" y="321464"/>
                  </a:lnTo>
                  <a:close/>
                </a:path>
                <a:path w="550545" h="325120">
                  <a:moveTo>
                    <a:pt x="489329" y="323666"/>
                  </a:moveTo>
                  <a:lnTo>
                    <a:pt x="489329" y="323088"/>
                  </a:lnTo>
                  <a:lnTo>
                    <a:pt x="499976" y="321464"/>
                  </a:lnTo>
                  <a:lnTo>
                    <a:pt x="489329" y="323666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08776" y="2987039"/>
              <a:ext cx="567055" cy="390525"/>
            </a:xfrm>
            <a:custGeom>
              <a:avLst/>
              <a:gdLst/>
              <a:ahLst/>
              <a:cxnLst/>
              <a:rect l="l" t="t" r="r" b="b"/>
              <a:pathLst>
                <a:path w="567054" h="390525">
                  <a:moveTo>
                    <a:pt x="64008" y="0"/>
                  </a:moveTo>
                  <a:lnTo>
                    <a:pt x="501396" y="0"/>
                  </a:lnTo>
                </a:path>
                <a:path w="567054" h="390525">
                  <a:moveTo>
                    <a:pt x="501396" y="390128"/>
                  </a:moveTo>
                  <a:lnTo>
                    <a:pt x="64008" y="390144"/>
                  </a:lnTo>
                  <a:lnTo>
                    <a:pt x="50269" y="387200"/>
                  </a:lnTo>
                  <a:lnTo>
                    <a:pt x="39219" y="384833"/>
                  </a:lnTo>
                  <a:lnTo>
                    <a:pt x="34349" y="381411"/>
                  </a:lnTo>
                </a:path>
                <a:path w="567054" h="390525">
                  <a:moveTo>
                    <a:pt x="22706" y="373226"/>
                  </a:moveTo>
                  <a:lnTo>
                    <a:pt x="18859" y="370522"/>
                  </a:lnTo>
                  <a:lnTo>
                    <a:pt x="16638" y="367159"/>
                  </a:lnTo>
                </a:path>
                <a:path w="567054" h="390525">
                  <a:moveTo>
                    <a:pt x="0" y="324612"/>
                  </a:moveTo>
                  <a:lnTo>
                    <a:pt x="0" y="65532"/>
                  </a:lnTo>
                </a:path>
                <a:path w="567054" h="390525">
                  <a:moveTo>
                    <a:pt x="559307" y="36097"/>
                  </a:moveTo>
                  <a:lnTo>
                    <a:pt x="559628" y="36575"/>
                  </a:lnTo>
                </a:path>
                <a:path w="567054" h="390525">
                  <a:moveTo>
                    <a:pt x="560831" y="38369"/>
                  </a:moveTo>
                  <a:lnTo>
                    <a:pt x="561672" y="39624"/>
                  </a:lnTo>
                </a:path>
                <a:path w="567054" h="390525">
                  <a:moveTo>
                    <a:pt x="566869" y="65531"/>
                  </a:moveTo>
                  <a:lnTo>
                    <a:pt x="566928" y="324612"/>
                  </a:lnTo>
                  <a:lnTo>
                    <a:pt x="565421" y="332010"/>
                  </a:lnTo>
                </a:path>
                <a:path w="567054" h="390525">
                  <a:moveTo>
                    <a:pt x="562276" y="347455"/>
                  </a:moveTo>
                  <a:lnTo>
                    <a:pt x="561832" y="349638"/>
                  </a:lnTo>
                  <a:lnTo>
                    <a:pt x="559425" y="353241"/>
                  </a:lnTo>
                </a:path>
                <a:path w="567054" h="390525">
                  <a:moveTo>
                    <a:pt x="549797" y="367650"/>
                  </a:moveTo>
                  <a:lnTo>
                    <a:pt x="547878" y="370522"/>
                  </a:lnTo>
                  <a:lnTo>
                    <a:pt x="544826" y="372620"/>
                  </a:lnTo>
                </a:path>
                <a:path w="567054" h="390525">
                  <a:moveTo>
                    <a:pt x="534681" y="379597"/>
                  </a:moveTo>
                  <a:lnTo>
                    <a:pt x="530375" y="382558"/>
                  </a:lnTo>
                  <a:lnTo>
                    <a:pt x="527065" y="384833"/>
                  </a:lnTo>
                  <a:lnTo>
                    <a:pt x="516615" y="386995"/>
                  </a:lnTo>
                  <a:lnTo>
                    <a:pt x="505967" y="389198"/>
                  </a:lnTo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08776" y="2987040"/>
              <a:ext cx="567055" cy="390525"/>
            </a:xfrm>
            <a:custGeom>
              <a:avLst/>
              <a:gdLst/>
              <a:ahLst/>
              <a:cxnLst/>
              <a:rect l="l" t="t" r="r" b="b"/>
              <a:pathLst>
                <a:path w="567054" h="390525">
                  <a:moveTo>
                    <a:pt x="501395" y="390144"/>
                  </a:moveTo>
                  <a:lnTo>
                    <a:pt x="64008" y="390144"/>
                  </a:lnTo>
                  <a:lnTo>
                    <a:pt x="39219" y="384833"/>
                  </a:lnTo>
                  <a:lnTo>
                    <a:pt x="18859" y="370522"/>
                  </a:lnTo>
                  <a:lnTo>
                    <a:pt x="5072" y="349638"/>
                  </a:lnTo>
                  <a:lnTo>
                    <a:pt x="0" y="324612"/>
                  </a:lnTo>
                  <a:lnTo>
                    <a:pt x="0" y="65532"/>
                  </a:lnTo>
                  <a:lnTo>
                    <a:pt x="5072" y="39862"/>
                  </a:lnTo>
                  <a:lnTo>
                    <a:pt x="18859" y="19050"/>
                  </a:lnTo>
                  <a:lnTo>
                    <a:pt x="39219" y="5095"/>
                  </a:lnTo>
                  <a:lnTo>
                    <a:pt x="64008" y="0"/>
                  </a:lnTo>
                  <a:lnTo>
                    <a:pt x="501395" y="0"/>
                  </a:lnTo>
                  <a:lnTo>
                    <a:pt x="527065" y="5095"/>
                  </a:lnTo>
                  <a:lnTo>
                    <a:pt x="547877" y="19050"/>
                  </a:lnTo>
                  <a:lnTo>
                    <a:pt x="561832" y="39862"/>
                  </a:lnTo>
                  <a:lnTo>
                    <a:pt x="566928" y="65532"/>
                  </a:lnTo>
                  <a:lnTo>
                    <a:pt x="566928" y="324612"/>
                  </a:lnTo>
                  <a:lnTo>
                    <a:pt x="561832" y="349638"/>
                  </a:lnTo>
                  <a:lnTo>
                    <a:pt x="547877" y="370522"/>
                  </a:lnTo>
                  <a:lnTo>
                    <a:pt x="527065" y="384833"/>
                  </a:lnTo>
                  <a:lnTo>
                    <a:pt x="501395" y="390144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208776" y="2987040"/>
              <a:ext cx="567055" cy="390525"/>
            </a:xfrm>
            <a:custGeom>
              <a:avLst/>
              <a:gdLst/>
              <a:ahLst/>
              <a:cxnLst/>
              <a:rect l="l" t="t" r="r" b="b"/>
              <a:pathLst>
                <a:path w="567054" h="390525">
                  <a:moveTo>
                    <a:pt x="0" y="65532"/>
                  </a:moveTo>
                  <a:lnTo>
                    <a:pt x="5072" y="39862"/>
                  </a:lnTo>
                  <a:lnTo>
                    <a:pt x="18859" y="19050"/>
                  </a:lnTo>
                  <a:lnTo>
                    <a:pt x="39219" y="5095"/>
                  </a:lnTo>
                  <a:lnTo>
                    <a:pt x="64008" y="0"/>
                  </a:lnTo>
                  <a:lnTo>
                    <a:pt x="501395" y="0"/>
                  </a:lnTo>
                  <a:lnTo>
                    <a:pt x="527065" y="5095"/>
                  </a:lnTo>
                  <a:lnTo>
                    <a:pt x="547877" y="19050"/>
                  </a:lnTo>
                  <a:lnTo>
                    <a:pt x="561832" y="39862"/>
                  </a:lnTo>
                  <a:lnTo>
                    <a:pt x="566928" y="65532"/>
                  </a:lnTo>
                  <a:lnTo>
                    <a:pt x="566928" y="324612"/>
                  </a:lnTo>
                  <a:lnTo>
                    <a:pt x="561832" y="349638"/>
                  </a:lnTo>
                  <a:lnTo>
                    <a:pt x="547877" y="370522"/>
                  </a:lnTo>
                  <a:lnTo>
                    <a:pt x="527065" y="384833"/>
                  </a:lnTo>
                  <a:lnTo>
                    <a:pt x="501395" y="390144"/>
                  </a:lnTo>
                  <a:lnTo>
                    <a:pt x="64008" y="390144"/>
                  </a:lnTo>
                  <a:lnTo>
                    <a:pt x="39219" y="384833"/>
                  </a:lnTo>
                  <a:lnTo>
                    <a:pt x="18859" y="370522"/>
                  </a:lnTo>
                  <a:lnTo>
                    <a:pt x="5072" y="349638"/>
                  </a:lnTo>
                  <a:lnTo>
                    <a:pt x="0" y="324612"/>
                  </a:lnTo>
                  <a:lnTo>
                    <a:pt x="0" y="65532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6295092" y="3084042"/>
            <a:ext cx="389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7009638" y="2981705"/>
            <a:ext cx="577850" cy="401320"/>
            <a:chOff x="7009638" y="2981705"/>
            <a:chExt cx="577850" cy="401320"/>
          </a:xfrm>
        </p:grpSpPr>
        <p:sp>
          <p:nvSpPr>
            <p:cNvPr id="139" name="object 139"/>
            <p:cNvSpPr/>
            <p:nvPr/>
          </p:nvSpPr>
          <p:spPr>
            <a:xfrm>
              <a:off x="7031610" y="3052571"/>
              <a:ext cx="550545" cy="325120"/>
            </a:xfrm>
            <a:custGeom>
              <a:avLst/>
              <a:gdLst/>
              <a:ahLst/>
              <a:cxnLst/>
              <a:rect l="l" t="t" r="r" b="b"/>
              <a:pathLst>
                <a:path w="550545" h="325120">
                  <a:moveTo>
                    <a:pt x="33631" y="321669"/>
                  </a:moveTo>
                  <a:lnTo>
                    <a:pt x="22581" y="319302"/>
                  </a:lnTo>
                  <a:lnTo>
                    <a:pt x="17710" y="315878"/>
                  </a:lnTo>
                  <a:lnTo>
                    <a:pt x="22986" y="318516"/>
                  </a:lnTo>
                  <a:lnTo>
                    <a:pt x="27558" y="320040"/>
                  </a:lnTo>
                  <a:lnTo>
                    <a:pt x="33631" y="321669"/>
                  </a:lnTo>
                  <a:close/>
                </a:path>
                <a:path w="550545" h="325120">
                  <a:moveTo>
                    <a:pt x="486282" y="324601"/>
                  </a:moveTo>
                  <a:lnTo>
                    <a:pt x="47320" y="324601"/>
                  </a:lnTo>
                  <a:lnTo>
                    <a:pt x="33631" y="321669"/>
                  </a:lnTo>
                  <a:lnTo>
                    <a:pt x="44322" y="323088"/>
                  </a:lnTo>
                  <a:lnTo>
                    <a:pt x="486282" y="324601"/>
                  </a:lnTo>
                  <a:close/>
                </a:path>
                <a:path w="550545" h="325120">
                  <a:moveTo>
                    <a:pt x="6070" y="307696"/>
                  </a:moveTo>
                  <a:lnTo>
                    <a:pt x="2221" y="304990"/>
                  </a:lnTo>
                  <a:lnTo>
                    <a:pt x="0" y="301625"/>
                  </a:lnTo>
                  <a:lnTo>
                    <a:pt x="6070" y="307696"/>
                  </a:lnTo>
                  <a:close/>
                </a:path>
                <a:path w="550545" h="325120">
                  <a:moveTo>
                    <a:pt x="548784" y="266511"/>
                  </a:moveTo>
                  <a:lnTo>
                    <a:pt x="550224" y="0"/>
                  </a:lnTo>
                  <a:lnTo>
                    <a:pt x="550290" y="259080"/>
                  </a:lnTo>
                  <a:lnTo>
                    <a:pt x="548784" y="266511"/>
                  </a:lnTo>
                  <a:close/>
                </a:path>
                <a:path w="550545" h="325120">
                  <a:moveTo>
                    <a:pt x="542679" y="287952"/>
                  </a:moveTo>
                  <a:lnTo>
                    <a:pt x="545659" y="281928"/>
                  </a:lnTo>
                  <a:lnTo>
                    <a:pt x="545218" y="284107"/>
                  </a:lnTo>
                  <a:lnTo>
                    <a:pt x="542679" y="287952"/>
                  </a:lnTo>
                  <a:close/>
                </a:path>
                <a:path w="550545" h="325120">
                  <a:moveTo>
                    <a:pt x="527583" y="307695"/>
                  </a:moveTo>
                  <a:lnTo>
                    <a:pt x="533651" y="301627"/>
                  </a:lnTo>
                  <a:lnTo>
                    <a:pt x="531430" y="304990"/>
                  </a:lnTo>
                  <a:lnTo>
                    <a:pt x="527583" y="307695"/>
                  </a:lnTo>
                  <a:close/>
                </a:path>
                <a:path w="550545" h="325120">
                  <a:moveTo>
                    <a:pt x="500020" y="321669"/>
                  </a:moveTo>
                  <a:lnTo>
                    <a:pt x="506094" y="320040"/>
                  </a:lnTo>
                  <a:lnTo>
                    <a:pt x="510666" y="318516"/>
                  </a:lnTo>
                  <a:lnTo>
                    <a:pt x="513714" y="316992"/>
                  </a:lnTo>
                  <a:lnTo>
                    <a:pt x="515238" y="315468"/>
                  </a:lnTo>
                  <a:lnTo>
                    <a:pt x="519695" y="313239"/>
                  </a:lnTo>
                  <a:lnTo>
                    <a:pt x="511071" y="319302"/>
                  </a:lnTo>
                  <a:lnTo>
                    <a:pt x="500020" y="321669"/>
                  </a:lnTo>
                  <a:close/>
                </a:path>
                <a:path w="550545" h="325120">
                  <a:moveTo>
                    <a:pt x="489330" y="323959"/>
                  </a:moveTo>
                  <a:lnTo>
                    <a:pt x="489330" y="323088"/>
                  </a:lnTo>
                  <a:lnTo>
                    <a:pt x="500020" y="321669"/>
                  </a:lnTo>
                  <a:lnTo>
                    <a:pt x="489330" y="323959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014972" y="2987039"/>
              <a:ext cx="567055" cy="390525"/>
            </a:xfrm>
            <a:custGeom>
              <a:avLst/>
              <a:gdLst/>
              <a:ahLst/>
              <a:cxnLst/>
              <a:rect l="l" t="t" r="r" b="b"/>
              <a:pathLst>
                <a:path w="567054" h="390525">
                  <a:moveTo>
                    <a:pt x="64008" y="0"/>
                  </a:moveTo>
                  <a:lnTo>
                    <a:pt x="502920" y="0"/>
                  </a:lnTo>
                </a:path>
                <a:path w="567054" h="390525">
                  <a:moveTo>
                    <a:pt x="502920" y="390133"/>
                  </a:moveTo>
                  <a:lnTo>
                    <a:pt x="64008" y="390144"/>
                  </a:lnTo>
                  <a:lnTo>
                    <a:pt x="50269" y="387201"/>
                  </a:lnTo>
                  <a:lnTo>
                    <a:pt x="39219" y="384833"/>
                  </a:lnTo>
                  <a:lnTo>
                    <a:pt x="34348" y="381410"/>
                  </a:lnTo>
                </a:path>
                <a:path w="567054" h="390525">
                  <a:moveTo>
                    <a:pt x="22708" y="373228"/>
                  </a:moveTo>
                  <a:lnTo>
                    <a:pt x="18859" y="370522"/>
                  </a:lnTo>
                  <a:lnTo>
                    <a:pt x="16637" y="367157"/>
                  </a:lnTo>
                </a:path>
                <a:path w="567054" h="390525">
                  <a:moveTo>
                    <a:pt x="0" y="324612"/>
                  </a:moveTo>
                  <a:lnTo>
                    <a:pt x="0" y="65532"/>
                  </a:lnTo>
                </a:path>
                <a:path w="567054" h="390525">
                  <a:moveTo>
                    <a:pt x="548640" y="19913"/>
                  </a:moveTo>
                  <a:lnTo>
                    <a:pt x="549582" y="21335"/>
                  </a:lnTo>
                </a:path>
                <a:path w="567054" h="390525">
                  <a:moveTo>
                    <a:pt x="559308" y="36016"/>
                  </a:moveTo>
                  <a:lnTo>
                    <a:pt x="559678" y="36575"/>
                  </a:lnTo>
                </a:path>
                <a:path w="567054" h="390525">
                  <a:moveTo>
                    <a:pt x="560832" y="38316"/>
                  </a:moveTo>
                  <a:lnTo>
                    <a:pt x="561698" y="39624"/>
                  </a:lnTo>
                </a:path>
                <a:path w="567054" h="390525">
                  <a:moveTo>
                    <a:pt x="566862" y="65531"/>
                  </a:moveTo>
                  <a:lnTo>
                    <a:pt x="566928" y="324612"/>
                  </a:lnTo>
                  <a:lnTo>
                    <a:pt x="565421" y="332043"/>
                  </a:lnTo>
                </a:path>
                <a:path w="567054" h="390525">
                  <a:moveTo>
                    <a:pt x="562297" y="347459"/>
                  </a:moveTo>
                  <a:lnTo>
                    <a:pt x="561855" y="349638"/>
                  </a:lnTo>
                  <a:lnTo>
                    <a:pt x="559317" y="353484"/>
                  </a:lnTo>
                </a:path>
                <a:path w="567054" h="390525">
                  <a:moveTo>
                    <a:pt x="550289" y="367158"/>
                  </a:moveTo>
                  <a:lnTo>
                    <a:pt x="548068" y="370522"/>
                  </a:lnTo>
                  <a:lnTo>
                    <a:pt x="544221" y="373227"/>
                  </a:lnTo>
                </a:path>
                <a:path w="567054" h="390525">
                  <a:moveTo>
                    <a:pt x="536333" y="378771"/>
                  </a:moveTo>
                  <a:lnTo>
                    <a:pt x="527708" y="384833"/>
                  </a:lnTo>
                  <a:lnTo>
                    <a:pt x="516658" y="387201"/>
                  </a:lnTo>
                  <a:lnTo>
                    <a:pt x="505967" y="389491"/>
                  </a:lnTo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014972" y="2987040"/>
              <a:ext cx="567055" cy="390525"/>
            </a:xfrm>
            <a:custGeom>
              <a:avLst/>
              <a:gdLst/>
              <a:ahLst/>
              <a:cxnLst/>
              <a:rect l="l" t="t" r="r" b="b"/>
              <a:pathLst>
                <a:path w="567054" h="390525">
                  <a:moveTo>
                    <a:pt x="502919" y="390144"/>
                  </a:moveTo>
                  <a:lnTo>
                    <a:pt x="64008" y="390144"/>
                  </a:lnTo>
                  <a:lnTo>
                    <a:pt x="39219" y="384833"/>
                  </a:lnTo>
                  <a:lnTo>
                    <a:pt x="18859" y="370522"/>
                  </a:lnTo>
                  <a:lnTo>
                    <a:pt x="5072" y="349638"/>
                  </a:lnTo>
                  <a:lnTo>
                    <a:pt x="0" y="324612"/>
                  </a:lnTo>
                  <a:lnTo>
                    <a:pt x="0" y="65532"/>
                  </a:lnTo>
                  <a:lnTo>
                    <a:pt x="5072" y="39862"/>
                  </a:lnTo>
                  <a:lnTo>
                    <a:pt x="18859" y="19050"/>
                  </a:lnTo>
                  <a:lnTo>
                    <a:pt x="39219" y="5095"/>
                  </a:lnTo>
                  <a:lnTo>
                    <a:pt x="64008" y="0"/>
                  </a:lnTo>
                  <a:lnTo>
                    <a:pt x="502919" y="0"/>
                  </a:lnTo>
                  <a:lnTo>
                    <a:pt x="527708" y="5095"/>
                  </a:lnTo>
                  <a:lnTo>
                    <a:pt x="548068" y="19050"/>
                  </a:lnTo>
                  <a:lnTo>
                    <a:pt x="561855" y="39862"/>
                  </a:lnTo>
                  <a:lnTo>
                    <a:pt x="566928" y="65532"/>
                  </a:lnTo>
                  <a:lnTo>
                    <a:pt x="566928" y="324612"/>
                  </a:lnTo>
                  <a:lnTo>
                    <a:pt x="561855" y="349638"/>
                  </a:lnTo>
                  <a:lnTo>
                    <a:pt x="548068" y="370522"/>
                  </a:lnTo>
                  <a:lnTo>
                    <a:pt x="527708" y="384833"/>
                  </a:lnTo>
                  <a:lnTo>
                    <a:pt x="502919" y="390144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014972" y="2987040"/>
              <a:ext cx="567055" cy="390525"/>
            </a:xfrm>
            <a:custGeom>
              <a:avLst/>
              <a:gdLst/>
              <a:ahLst/>
              <a:cxnLst/>
              <a:rect l="l" t="t" r="r" b="b"/>
              <a:pathLst>
                <a:path w="567054" h="390525">
                  <a:moveTo>
                    <a:pt x="0" y="65532"/>
                  </a:moveTo>
                  <a:lnTo>
                    <a:pt x="5072" y="39862"/>
                  </a:lnTo>
                  <a:lnTo>
                    <a:pt x="18859" y="19050"/>
                  </a:lnTo>
                  <a:lnTo>
                    <a:pt x="39219" y="5095"/>
                  </a:lnTo>
                  <a:lnTo>
                    <a:pt x="64008" y="0"/>
                  </a:lnTo>
                  <a:lnTo>
                    <a:pt x="502919" y="0"/>
                  </a:lnTo>
                  <a:lnTo>
                    <a:pt x="527708" y="5095"/>
                  </a:lnTo>
                  <a:lnTo>
                    <a:pt x="548068" y="19050"/>
                  </a:lnTo>
                  <a:lnTo>
                    <a:pt x="561855" y="39862"/>
                  </a:lnTo>
                  <a:lnTo>
                    <a:pt x="566928" y="65532"/>
                  </a:lnTo>
                  <a:lnTo>
                    <a:pt x="566928" y="324612"/>
                  </a:lnTo>
                  <a:lnTo>
                    <a:pt x="561855" y="349638"/>
                  </a:lnTo>
                  <a:lnTo>
                    <a:pt x="548068" y="370522"/>
                  </a:lnTo>
                  <a:lnTo>
                    <a:pt x="527708" y="384833"/>
                  </a:lnTo>
                  <a:lnTo>
                    <a:pt x="502919" y="390144"/>
                  </a:lnTo>
                  <a:lnTo>
                    <a:pt x="64008" y="390144"/>
                  </a:lnTo>
                  <a:lnTo>
                    <a:pt x="39219" y="384833"/>
                  </a:lnTo>
                  <a:lnTo>
                    <a:pt x="18859" y="370522"/>
                  </a:lnTo>
                  <a:lnTo>
                    <a:pt x="5072" y="349638"/>
                  </a:lnTo>
                  <a:lnTo>
                    <a:pt x="0" y="324612"/>
                  </a:lnTo>
                  <a:lnTo>
                    <a:pt x="0" y="65532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7101256" y="3084042"/>
            <a:ext cx="389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1662683" y="2817875"/>
            <a:ext cx="326390" cy="1682750"/>
          </a:xfrm>
          <a:custGeom>
            <a:avLst/>
            <a:gdLst/>
            <a:ahLst/>
            <a:cxnLst/>
            <a:rect l="l" t="t" r="r" b="b"/>
            <a:pathLst>
              <a:path w="326389" h="1682750">
                <a:moveTo>
                  <a:pt x="0" y="0"/>
                </a:moveTo>
                <a:lnTo>
                  <a:pt x="63412" y="2143"/>
                </a:lnTo>
                <a:lnTo>
                  <a:pt x="115252" y="8001"/>
                </a:lnTo>
                <a:lnTo>
                  <a:pt x="150233" y="16716"/>
                </a:lnTo>
                <a:lnTo>
                  <a:pt x="163068" y="27432"/>
                </a:lnTo>
                <a:lnTo>
                  <a:pt x="163068" y="813816"/>
                </a:lnTo>
                <a:lnTo>
                  <a:pt x="175902" y="824531"/>
                </a:lnTo>
                <a:lnTo>
                  <a:pt x="210883" y="833247"/>
                </a:lnTo>
                <a:lnTo>
                  <a:pt x="262723" y="839104"/>
                </a:lnTo>
                <a:lnTo>
                  <a:pt x="326136" y="841247"/>
                </a:lnTo>
                <a:lnTo>
                  <a:pt x="262723" y="843391"/>
                </a:lnTo>
                <a:lnTo>
                  <a:pt x="210883" y="849248"/>
                </a:lnTo>
                <a:lnTo>
                  <a:pt x="175902" y="857964"/>
                </a:lnTo>
                <a:lnTo>
                  <a:pt x="163068" y="868679"/>
                </a:lnTo>
                <a:lnTo>
                  <a:pt x="163068" y="1655063"/>
                </a:lnTo>
                <a:lnTo>
                  <a:pt x="150233" y="1665779"/>
                </a:lnTo>
                <a:lnTo>
                  <a:pt x="115252" y="1674494"/>
                </a:lnTo>
                <a:lnTo>
                  <a:pt x="63412" y="1680352"/>
                </a:lnTo>
                <a:lnTo>
                  <a:pt x="0" y="1682495"/>
                </a:lnTo>
              </a:path>
              <a:path w="326389" h="1682750">
                <a:moveTo>
                  <a:pt x="0" y="0"/>
                </a:moveTo>
                <a:lnTo>
                  <a:pt x="63412" y="2143"/>
                </a:lnTo>
                <a:lnTo>
                  <a:pt x="115252" y="8001"/>
                </a:lnTo>
                <a:lnTo>
                  <a:pt x="150233" y="16716"/>
                </a:lnTo>
                <a:lnTo>
                  <a:pt x="163068" y="27432"/>
                </a:lnTo>
                <a:lnTo>
                  <a:pt x="163068" y="813816"/>
                </a:lnTo>
                <a:lnTo>
                  <a:pt x="175902" y="824531"/>
                </a:lnTo>
                <a:lnTo>
                  <a:pt x="210883" y="833247"/>
                </a:lnTo>
                <a:lnTo>
                  <a:pt x="262723" y="839104"/>
                </a:lnTo>
                <a:lnTo>
                  <a:pt x="326136" y="841247"/>
                </a:lnTo>
                <a:lnTo>
                  <a:pt x="262723" y="843391"/>
                </a:lnTo>
                <a:lnTo>
                  <a:pt x="210883" y="849248"/>
                </a:lnTo>
                <a:lnTo>
                  <a:pt x="175902" y="857964"/>
                </a:lnTo>
                <a:lnTo>
                  <a:pt x="163068" y="868679"/>
                </a:lnTo>
                <a:lnTo>
                  <a:pt x="163068" y="1655063"/>
                </a:lnTo>
                <a:lnTo>
                  <a:pt x="150233" y="1665779"/>
                </a:lnTo>
                <a:lnTo>
                  <a:pt x="115252" y="1674494"/>
                </a:lnTo>
                <a:lnTo>
                  <a:pt x="63412" y="1680352"/>
                </a:lnTo>
                <a:lnTo>
                  <a:pt x="0" y="1682495"/>
                </a:lnTo>
              </a:path>
            </a:pathLst>
          </a:custGeom>
          <a:ln w="15240">
            <a:solidFill>
              <a:srgbClr val="5B9A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5763283" y="4701006"/>
            <a:ext cx="1323975" cy="47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815">
              <a:lnSpc>
                <a:spcPct val="102099"/>
              </a:lnSpc>
              <a:spcBef>
                <a:spcPts val="100"/>
              </a:spcBef>
            </a:pPr>
            <a:r>
              <a:rPr sz="1450" dirty="0">
                <a:latin typeface="Calibri"/>
                <a:cs typeface="Calibri"/>
              </a:rPr>
              <a:t>Contains</a:t>
            </a:r>
            <a:r>
              <a:rPr sz="1450" spc="5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one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or </a:t>
            </a:r>
            <a:r>
              <a:rPr sz="1450" dirty="0">
                <a:latin typeface="Calibri"/>
                <a:cs typeface="Calibri"/>
              </a:rPr>
              <a:t>multiple</a:t>
            </a:r>
            <a:r>
              <a:rPr sz="1450" spc="8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projects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2817332" y="4701006"/>
            <a:ext cx="1017269" cy="47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marR="5080" indent="-58419">
              <a:lnSpc>
                <a:spcPct val="102099"/>
              </a:lnSpc>
              <a:spcBef>
                <a:spcPts val="100"/>
              </a:spcBef>
            </a:pPr>
            <a:r>
              <a:rPr sz="1450" dirty="0">
                <a:latin typeface="Calibri"/>
                <a:cs typeface="Calibri"/>
              </a:rPr>
              <a:t>Visual</a:t>
            </a:r>
            <a:r>
              <a:rPr sz="1450" spc="6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Studio </a:t>
            </a:r>
            <a:r>
              <a:rPr sz="1450" dirty="0">
                <a:latin typeface="Calibri"/>
                <a:cs typeface="Calibri"/>
              </a:rPr>
              <a:t>C++</a:t>
            </a:r>
            <a:r>
              <a:rPr sz="1450" spc="6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Project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sp>
          <p:nvSpPr>
            <p:cNvPr id="4" name="object 4"/>
            <p:cNvSpPr/>
            <p:nvPr/>
          </p:nvSpPr>
          <p:spPr>
            <a:xfrm>
              <a:off x="0" y="1057655"/>
              <a:ext cx="10058400" cy="5659120"/>
            </a:xfrm>
            <a:custGeom>
              <a:avLst/>
              <a:gdLst/>
              <a:ahLst/>
              <a:cxnLst/>
              <a:rect l="l" t="t" r="r" b="b"/>
              <a:pathLst>
                <a:path w="10058400" h="5659120">
                  <a:moveTo>
                    <a:pt x="10058400" y="5658611"/>
                  </a:moveTo>
                  <a:lnTo>
                    <a:pt x="0" y="5658611"/>
                  </a:lnTo>
                  <a:lnTo>
                    <a:pt x="0" y="0"/>
                  </a:lnTo>
                  <a:lnTo>
                    <a:pt x="10058400" y="0"/>
                  </a:lnTo>
                  <a:lnTo>
                    <a:pt x="10058400" y="56586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5111" y="5463539"/>
              <a:ext cx="1923287" cy="12527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887" y="1586483"/>
              <a:ext cx="6089903" cy="33543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5469635"/>
              <a:ext cx="8620125" cy="1247140"/>
            </a:xfrm>
            <a:custGeom>
              <a:avLst/>
              <a:gdLst/>
              <a:ahLst/>
              <a:cxnLst/>
              <a:rect l="l" t="t" r="r" b="b"/>
              <a:pathLst>
                <a:path w="8620125" h="1247140">
                  <a:moveTo>
                    <a:pt x="8043671" y="1246632"/>
                  </a:moveTo>
                  <a:lnTo>
                    <a:pt x="0" y="1246632"/>
                  </a:lnTo>
                  <a:lnTo>
                    <a:pt x="0" y="0"/>
                  </a:lnTo>
                  <a:lnTo>
                    <a:pt x="4543043" y="0"/>
                  </a:lnTo>
                  <a:lnTo>
                    <a:pt x="4543043" y="1524"/>
                  </a:lnTo>
                  <a:lnTo>
                    <a:pt x="4869180" y="1524"/>
                  </a:lnTo>
                  <a:lnTo>
                    <a:pt x="4869180" y="0"/>
                  </a:lnTo>
                  <a:lnTo>
                    <a:pt x="8619744" y="0"/>
                  </a:lnTo>
                  <a:lnTo>
                    <a:pt x="8043671" y="124663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97394" y="5654958"/>
            <a:ext cx="14230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00" dirty="0">
                <a:latin typeface="Calibri"/>
                <a:cs typeface="Calibri"/>
              </a:rPr>
              <a:t>Example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87324" y="6387675"/>
            <a:ext cx="21780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140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060"/>
              </a:lnSpc>
            </a:pPr>
            <a:r>
              <a:rPr spc="-25" dirty="0"/>
              <a:t>141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182943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25" dirty="0"/>
              <a:t>Type</a:t>
            </a:r>
            <a:r>
              <a:rPr spc="-55" dirty="0"/>
              <a:t> </a:t>
            </a:r>
            <a:r>
              <a:rPr spc="-90" dirty="0"/>
              <a:t>Alias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09" y="2460344"/>
            <a:ext cx="7750175" cy="300990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Creates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name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that</a:t>
            </a:r>
            <a:r>
              <a:rPr sz="2950" spc="-6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synonym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existing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spc="-20" dirty="0">
                <a:latin typeface="Calibri"/>
                <a:cs typeface="Calibri"/>
              </a:rPr>
              <a:t>type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Does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not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introduce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new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-20" dirty="0">
                <a:latin typeface="Calibri"/>
                <a:cs typeface="Calibri"/>
              </a:rPr>
              <a:t>type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Same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as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typedef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declaration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Created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through</a:t>
            </a:r>
            <a:r>
              <a:rPr sz="2950" spc="-6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the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using</a:t>
            </a:r>
            <a:r>
              <a:rPr sz="2950" spc="-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keyword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2950">
              <a:latin typeface="Calibri"/>
              <a:cs typeface="Calibri"/>
            </a:endParaRPr>
          </a:p>
          <a:p>
            <a:pPr marL="2720340">
              <a:lnSpc>
                <a:spcPct val="100000"/>
              </a:lnSpc>
              <a:spcBef>
                <a:spcPts val="5"/>
              </a:spcBef>
            </a:pPr>
            <a:r>
              <a:rPr sz="2650" i="1" dirty="0">
                <a:latin typeface="Calibri"/>
                <a:cs typeface="Calibri"/>
              </a:rPr>
              <a:t>using</a:t>
            </a:r>
            <a:r>
              <a:rPr sz="2650" i="1" spc="-40" dirty="0">
                <a:latin typeface="Calibri"/>
                <a:cs typeface="Calibri"/>
              </a:rPr>
              <a:t> </a:t>
            </a:r>
            <a:r>
              <a:rPr sz="2650" i="1" spc="-10" dirty="0">
                <a:solidFill>
                  <a:srgbClr val="7E7E7E"/>
                </a:solidFill>
                <a:latin typeface="Calibri"/>
                <a:cs typeface="Calibri"/>
              </a:rPr>
              <a:t>identifier</a:t>
            </a:r>
            <a:r>
              <a:rPr sz="2650" i="1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650" i="1" dirty="0">
                <a:latin typeface="Calibri"/>
                <a:cs typeface="Calibri"/>
              </a:rPr>
              <a:t>=</a:t>
            </a:r>
            <a:r>
              <a:rPr sz="2650" i="1" spc="-40" dirty="0">
                <a:latin typeface="Calibri"/>
                <a:cs typeface="Calibri"/>
              </a:rPr>
              <a:t> </a:t>
            </a:r>
            <a:r>
              <a:rPr sz="2650" i="1" dirty="0">
                <a:solidFill>
                  <a:srgbClr val="7E7E7E"/>
                </a:solidFill>
                <a:latin typeface="Calibri"/>
                <a:cs typeface="Calibri"/>
              </a:rPr>
              <a:t>type</a:t>
            </a:r>
            <a:r>
              <a:rPr sz="2650" i="1" spc="-6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650" i="1" spc="-50" dirty="0">
                <a:latin typeface="Calibri"/>
                <a:cs typeface="Calibri"/>
              </a:rPr>
              <a:t>;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sp>
          <p:nvSpPr>
            <p:cNvPr id="4" name="object 4"/>
            <p:cNvSpPr/>
            <p:nvPr/>
          </p:nvSpPr>
          <p:spPr>
            <a:xfrm>
              <a:off x="0" y="1057655"/>
              <a:ext cx="10058400" cy="5659120"/>
            </a:xfrm>
            <a:custGeom>
              <a:avLst/>
              <a:gdLst/>
              <a:ahLst/>
              <a:cxnLst/>
              <a:rect l="l" t="t" r="r" b="b"/>
              <a:pathLst>
                <a:path w="10058400" h="5659120">
                  <a:moveTo>
                    <a:pt x="10058400" y="5658611"/>
                  </a:moveTo>
                  <a:lnTo>
                    <a:pt x="0" y="5658611"/>
                  </a:lnTo>
                  <a:lnTo>
                    <a:pt x="0" y="0"/>
                  </a:lnTo>
                  <a:lnTo>
                    <a:pt x="10058400" y="0"/>
                  </a:lnTo>
                  <a:lnTo>
                    <a:pt x="10058400" y="56586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5111" y="5463539"/>
              <a:ext cx="1923287" cy="12527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887" y="1586483"/>
              <a:ext cx="6301739" cy="33543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5469635"/>
              <a:ext cx="8620125" cy="1247140"/>
            </a:xfrm>
            <a:custGeom>
              <a:avLst/>
              <a:gdLst/>
              <a:ahLst/>
              <a:cxnLst/>
              <a:rect l="l" t="t" r="r" b="b"/>
              <a:pathLst>
                <a:path w="8620125" h="1247140">
                  <a:moveTo>
                    <a:pt x="8043671" y="1246632"/>
                  </a:moveTo>
                  <a:lnTo>
                    <a:pt x="0" y="1246632"/>
                  </a:lnTo>
                  <a:lnTo>
                    <a:pt x="0" y="0"/>
                  </a:lnTo>
                  <a:lnTo>
                    <a:pt x="4543043" y="0"/>
                  </a:lnTo>
                  <a:lnTo>
                    <a:pt x="4543043" y="1524"/>
                  </a:lnTo>
                  <a:lnTo>
                    <a:pt x="4869180" y="1524"/>
                  </a:lnTo>
                  <a:lnTo>
                    <a:pt x="4869180" y="0"/>
                  </a:lnTo>
                  <a:lnTo>
                    <a:pt x="8619744" y="0"/>
                  </a:lnTo>
                  <a:lnTo>
                    <a:pt x="8043671" y="1246632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97394" y="5654958"/>
            <a:ext cx="14230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00" dirty="0">
                <a:latin typeface="Calibri"/>
                <a:cs typeface="Calibri"/>
              </a:rPr>
              <a:t>Example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060"/>
              </a:lnSpc>
            </a:pPr>
            <a:r>
              <a:rPr spc="-25" dirty="0"/>
              <a:t>142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060"/>
              </a:lnSpc>
            </a:pPr>
            <a:r>
              <a:rPr spc="-25" dirty="0"/>
              <a:t>143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292481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Function</a:t>
            </a:r>
            <a:r>
              <a:rPr spc="-75" dirty="0"/>
              <a:t> </a:t>
            </a:r>
            <a:r>
              <a:rPr spc="-45" dirty="0"/>
              <a:t>Object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00660" indent="-18859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/>
              <a:t>Object</a:t>
            </a:r>
            <a:r>
              <a:rPr sz="2650" spc="-80" dirty="0"/>
              <a:t> </a:t>
            </a:r>
            <a:r>
              <a:rPr sz="2650" dirty="0"/>
              <a:t>with</a:t>
            </a:r>
            <a:r>
              <a:rPr sz="2650" spc="-55" dirty="0"/>
              <a:t> </a:t>
            </a:r>
            <a:r>
              <a:rPr sz="2650" spc="-10" dirty="0"/>
              <a:t>overloaded</a:t>
            </a:r>
            <a:r>
              <a:rPr sz="2650" spc="-60" dirty="0"/>
              <a:t> </a:t>
            </a:r>
            <a:r>
              <a:rPr sz="2650" dirty="0"/>
              <a:t>function</a:t>
            </a:r>
            <a:r>
              <a:rPr sz="2650" spc="-80" dirty="0"/>
              <a:t> </a:t>
            </a:r>
            <a:r>
              <a:rPr sz="2650" dirty="0"/>
              <a:t>call</a:t>
            </a:r>
            <a:r>
              <a:rPr sz="2650" spc="-70" dirty="0"/>
              <a:t> </a:t>
            </a:r>
            <a:r>
              <a:rPr sz="2650" spc="-10" dirty="0"/>
              <a:t>operator</a:t>
            </a:r>
            <a:endParaRPr sz="2650"/>
          </a:p>
          <a:p>
            <a:pPr marL="200660" marR="5080" indent="-189230">
              <a:lnSpc>
                <a:spcPts val="2840"/>
              </a:lnSpc>
              <a:spcBef>
                <a:spcPts val="869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/>
              <a:t>Call</a:t>
            </a:r>
            <a:r>
              <a:rPr sz="2650" spc="-95" dirty="0"/>
              <a:t> </a:t>
            </a:r>
            <a:r>
              <a:rPr sz="2650" dirty="0"/>
              <a:t>to</a:t>
            </a:r>
            <a:r>
              <a:rPr sz="2650" spc="-105" dirty="0"/>
              <a:t> </a:t>
            </a:r>
            <a:r>
              <a:rPr sz="2650" dirty="0"/>
              <a:t>overloaded</a:t>
            </a:r>
            <a:r>
              <a:rPr sz="2650" spc="-80" dirty="0"/>
              <a:t> </a:t>
            </a:r>
            <a:r>
              <a:rPr sz="2650" dirty="0"/>
              <a:t>function</a:t>
            </a:r>
            <a:r>
              <a:rPr sz="2650" spc="-75" dirty="0"/>
              <a:t> </a:t>
            </a:r>
            <a:r>
              <a:rPr sz="2650" dirty="0"/>
              <a:t>call</a:t>
            </a:r>
            <a:r>
              <a:rPr sz="2650" spc="-65" dirty="0"/>
              <a:t> </a:t>
            </a:r>
            <a:r>
              <a:rPr sz="2650" spc="-10" dirty="0"/>
              <a:t>operator</a:t>
            </a:r>
            <a:r>
              <a:rPr sz="2650" spc="-90" dirty="0"/>
              <a:t> </a:t>
            </a:r>
            <a:r>
              <a:rPr sz="2650" dirty="0"/>
              <a:t>resembles</a:t>
            </a:r>
            <a:r>
              <a:rPr sz="2650" spc="-70" dirty="0"/>
              <a:t> </a:t>
            </a:r>
            <a:r>
              <a:rPr sz="2650" dirty="0"/>
              <a:t>a</a:t>
            </a:r>
            <a:r>
              <a:rPr sz="2650" spc="-110" dirty="0"/>
              <a:t> </a:t>
            </a:r>
            <a:r>
              <a:rPr sz="2650" spc="-10" dirty="0"/>
              <a:t>global </a:t>
            </a:r>
            <a:r>
              <a:rPr sz="2650" dirty="0"/>
              <a:t>function</a:t>
            </a:r>
            <a:r>
              <a:rPr sz="2650" spc="-95" dirty="0"/>
              <a:t> </a:t>
            </a:r>
            <a:r>
              <a:rPr sz="2650" spc="-20" dirty="0"/>
              <a:t>call</a:t>
            </a:r>
            <a:endParaRPr sz="2650"/>
          </a:p>
          <a:p>
            <a:pPr marL="200660" indent="-18859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/>
              <a:t>Can</a:t>
            </a:r>
            <a:r>
              <a:rPr sz="2650" spc="-45" dirty="0"/>
              <a:t> </a:t>
            </a:r>
            <a:r>
              <a:rPr sz="2650" dirty="0"/>
              <a:t>be</a:t>
            </a:r>
            <a:r>
              <a:rPr sz="2650" spc="-80" dirty="0"/>
              <a:t> </a:t>
            </a:r>
            <a:r>
              <a:rPr sz="2650" dirty="0"/>
              <a:t>used</a:t>
            </a:r>
            <a:r>
              <a:rPr sz="2650" spc="-45" dirty="0"/>
              <a:t> </a:t>
            </a:r>
            <a:r>
              <a:rPr sz="2650" dirty="0"/>
              <a:t>as</a:t>
            </a:r>
            <a:r>
              <a:rPr sz="2650" spc="-35" dirty="0"/>
              <a:t> </a:t>
            </a:r>
            <a:r>
              <a:rPr sz="2650" dirty="0"/>
              <a:t>a</a:t>
            </a:r>
            <a:r>
              <a:rPr sz="2650" spc="-80" dirty="0"/>
              <a:t> </a:t>
            </a:r>
            <a:r>
              <a:rPr sz="2650" dirty="0"/>
              <a:t>callback</a:t>
            </a:r>
            <a:r>
              <a:rPr sz="2650" spc="-45" dirty="0"/>
              <a:t> </a:t>
            </a:r>
            <a:r>
              <a:rPr sz="2650" dirty="0"/>
              <a:t>instead</a:t>
            </a:r>
            <a:r>
              <a:rPr sz="2650" spc="-45" dirty="0"/>
              <a:t> </a:t>
            </a:r>
            <a:r>
              <a:rPr sz="2650" dirty="0"/>
              <a:t>of</a:t>
            </a:r>
            <a:r>
              <a:rPr sz="2650" spc="-75" dirty="0"/>
              <a:t> </a:t>
            </a:r>
            <a:r>
              <a:rPr sz="2650" dirty="0"/>
              <a:t>function</a:t>
            </a:r>
            <a:r>
              <a:rPr sz="2650" spc="-45" dirty="0"/>
              <a:t> </a:t>
            </a:r>
            <a:r>
              <a:rPr sz="2650" spc="-10" dirty="0"/>
              <a:t>pointers</a:t>
            </a:r>
            <a:endParaRPr sz="2650"/>
          </a:p>
          <a:p>
            <a:pPr marL="200660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/>
              <a:t>More</a:t>
            </a:r>
            <a:r>
              <a:rPr sz="2650" spc="-100" dirty="0"/>
              <a:t> </a:t>
            </a:r>
            <a:r>
              <a:rPr sz="2650" spc="-10" dirty="0"/>
              <a:t>efficient</a:t>
            </a:r>
            <a:r>
              <a:rPr sz="2650" spc="-70" dirty="0"/>
              <a:t> </a:t>
            </a:r>
            <a:r>
              <a:rPr sz="2650" dirty="0"/>
              <a:t>than</a:t>
            </a:r>
            <a:r>
              <a:rPr sz="2650" spc="-90" dirty="0"/>
              <a:t> </a:t>
            </a:r>
            <a:r>
              <a:rPr sz="2650" dirty="0"/>
              <a:t>function</a:t>
            </a:r>
            <a:r>
              <a:rPr sz="2650" spc="-70" dirty="0"/>
              <a:t> </a:t>
            </a:r>
            <a:r>
              <a:rPr sz="2650" spc="-10" dirty="0"/>
              <a:t>pointers</a:t>
            </a:r>
            <a:endParaRPr sz="2650"/>
          </a:p>
          <a:p>
            <a:pPr marL="200660" indent="-18859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/>
              <a:t>Usually</a:t>
            </a:r>
            <a:r>
              <a:rPr sz="2650" spc="-50" dirty="0"/>
              <a:t> </a:t>
            </a:r>
            <a:r>
              <a:rPr sz="2650" spc="-10" dirty="0"/>
              <a:t>implemented</a:t>
            </a:r>
            <a:r>
              <a:rPr sz="2650" spc="-80" dirty="0"/>
              <a:t> </a:t>
            </a:r>
            <a:r>
              <a:rPr sz="2650" dirty="0"/>
              <a:t>as</a:t>
            </a:r>
            <a:r>
              <a:rPr sz="2650" spc="-65" dirty="0"/>
              <a:t> </a:t>
            </a:r>
            <a:r>
              <a:rPr sz="2650" spc="-10" dirty="0"/>
              <a:t>structs</a:t>
            </a:r>
            <a:endParaRPr sz="265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060"/>
              </a:lnSpc>
            </a:pPr>
            <a:r>
              <a:rPr spc="-25" dirty="0"/>
              <a:t>144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490" y="1558630"/>
            <a:ext cx="653605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Function</a:t>
            </a:r>
            <a:r>
              <a:rPr spc="-80" dirty="0"/>
              <a:t> </a:t>
            </a:r>
            <a:r>
              <a:rPr spc="-100" dirty="0"/>
              <a:t>Pointer</a:t>
            </a:r>
            <a:r>
              <a:rPr spc="-65" dirty="0"/>
              <a:t> </a:t>
            </a:r>
            <a:r>
              <a:rPr spc="-190" dirty="0"/>
              <a:t>Vs</a:t>
            </a:r>
            <a:r>
              <a:rPr spc="-70" dirty="0"/>
              <a:t> </a:t>
            </a:r>
            <a:r>
              <a:rPr spc="-65" dirty="0"/>
              <a:t>Function</a:t>
            </a:r>
            <a:r>
              <a:rPr spc="-80" dirty="0"/>
              <a:t> </a:t>
            </a:r>
            <a:r>
              <a:rPr spc="-10" dirty="0"/>
              <a:t>Object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372" y="2725114"/>
            <a:ext cx="3484879" cy="28562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950" b="1" dirty="0">
                <a:latin typeface="Calibri"/>
                <a:cs typeface="Calibri"/>
              </a:rPr>
              <a:t>Function</a:t>
            </a:r>
            <a:r>
              <a:rPr sz="1950" b="1" spc="45" dirty="0">
                <a:latin typeface="Calibri"/>
                <a:cs typeface="Calibri"/>
              </a:rPr>
              <a:t> </a:t>
            </a:r>
            <a:r>
              <a:rPr sz="1950" b="1" spc="-10" dirty="0">
                <a:latin typeface="Calibri"/>
                <a:cs typeface="Calibri"/>
              </a:rPr>
              <a:t>Pointer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Invoked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pointer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Dynamic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10" dirty="0">
                <a:latin typeface="Calibri"/>
                <a:cs typeface="Calibri"/>
              </a:rPr>
              <a:t> nature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specified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runtime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Difficult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optimize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20" dirty="0">
                <a:latin typeface="Calibri"/>
                <a:cs typeface="Calibri"/>
              </a:rPr>
              <a:t>Slow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Cannot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store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state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5131" y="2725114"/>
            <a:ext cx="4255135" cy="28562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950" b="1" dirty="0">
                <a:latin typeface="Calibri"/>
                <a:cs typeface="Calibri"/>
              </a:rPr>
              <a:t>Function</a:t>
            </a:r>
            <a:r>
              <a:rPr sz="1950" b="1" spc="45" dirty="0">
                <a:latin typeface="Calibri"/>
                <a:cs typeface="Calibri"/>
              </a:rPr>
              <a:t> </a:t>
            </a:r>
            <a:r>
              <a:rPr sz="1950" b="1" spc="-10" dirty="0">
                <a:latin typeface="Calibri"/>
                <a:cs typeface="Calibri"/>
              </a:rPr>
              <a:t>Object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Invoked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object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Static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nature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Must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specified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compile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time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Easy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optimize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20" dirty="0">
                <a:latin typeface="Calibri"/>
                <a:cs typeface="Calibri"/>
              </a:rPr>
              <a:t>Fast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store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state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060"/>
              </a:lnSpc>
            </a:pPr>
            <a:r>
              <a:rPr spc="-25" dirty="0"/>
              <a:t>145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Lambda</a:t>
            </a:r>
            <a:r>
              <a:rPr spc="-105" dirty="0"/>
              <a:t> </a:t>
            </a:r>
            <a:r>
              <a:rPr spc="-70" dirty="0"/>
              <a:t>Expressions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09" y="2518734"/>
            <a:ext cx="6485255" cy="35515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Defines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an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anonymous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function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object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Syntactic</a:t>
            </a:r>
            <a:r>
              <a:rPr sz="2950" spc="-8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shortcut</a:t>
            </a:r>
            <a:r>
              <a:rPr sz="2950" spc="-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for</a:t>
            </a:r>
            <a:r>
              <a:rPr sz="2950" spc="-6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function</a:t>
            </a:r>
            <a:r>
              <a:rPr sz="2950" spc="-5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object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25"/>
              </a:spcBef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Can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be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passed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as</a:t>
            </a:r>
            <a:r>
              <a:rPr sz="2950" spc="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an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argument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Can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accept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parameters</a:t>
            </a:r>
            <a:r>
              <a:rPr sz="2950" spc="-7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and</a:t>
            </a:r>
            <a:r>
              <a:rPr sz="2950" spc="-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return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values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060"/>
              </a:lnSpc>
            </a:pPr>
            <a:r>
              <a:rPr spc="-25" dirty="0"/>
              <a:t>146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Lambda</a:t>
            </a:r>
            <a:r>
              <a:rPr spc="-105" dirty="0"/>
              <a:t> </a:t>
            </a:r>
            <a:r>
              <a:rPr spc="-70" dirty="0"/>
              <a:t>Expressions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859" y="2460798"/>
            <a:ext cx="7799705" cy="3602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00660" algn="l"/>
              </a:tabLst>
            </a:pPr>
            <a:r>
              <a:rPr sz="2700" spc="-20" dirty="0">
                <a:latin typeface="Calibri"/>
                <a:cs typeface="Calibri"/>
              </a:rPr>
              <a:t>Typically,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encapsulates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few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lines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code</a:t>
            </a:r>
            <a:endParaRPr sz="27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985"/>
              </a:spcBef>
              <a:buFont typeface="Arial MT"/>
              <a:buChar char="•"/>
              <a:tabLst>
                <a:tab pos="200660" algn="l"/>
              </a:tabLst>
            </a:pPr>
            <a:r>
              <a:rPr sz="2700" dirty="0">
                <a:latin typeface="Calibri"/>
                <a:cs typeface="Calibri"/>
              </a:rPr>
              <a:t>Behaves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like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 normal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function</a:t>
            </a:r>
            <a:r>
              <a:rPr sz="2700" spc="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when</a:t>
            </a:r>
            <a:r>
              <a:rPr sz="2700" spc="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invoked</a:t>
            </a:r>
            <a:endParaRPr sz="27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975"/>
              </a:spcBef>
              <a:buFont typeface="Arial MT"/>
              <a:buChar char="•"/>
              <a:tabLst>
                <a:tab pos="200660" algn="l"/>
              </a:tabLst>
            </a:pPr>
            <a:r>
              <a:rPr sz="2700" dirty="0">
                <a:latin typeface="Calibri"/>
                <a:cs typeface="Calibri"/>
              </a:rPr>
              <a:t>Replaces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function</a:t>
            </a:r>
            <a:r>
              <a:rPr sz="2700" spc="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objects</a:t>
            </a:r>
            <a:endParaRPr sz="27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990"/>
              </a:spcBef>
              <a:buFont typeface="Arial MT"/>
              <a:buChar char="•"/>
              <a:tabLst>
                <a:tab pos="200660" algn="l"/>
              </a:tabLst>
            </a:pPr>
            <a:r>
              <a:rPr sz="2700" spc="-10" dirty="0">
                <a:latin typeface="Calibri"/>
                <a:cs typeface="Calibri"/>
              </a:rPr>
              <a:t>Internally,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implemented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as a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nameless function</a:t>
            </a:r>
            <a:r>
              <a:rPr sz="2700" spc="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object</a:t>
            </a:r>
            <a:endParaRPr sz="27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985"/>
              </a:spcBef>
              <a:buFont typeface="Arial MT"/>
              <a:buChar char="•"/>
              <a:tabLst>
                <a:tab pos="200660" algn="l"/>
              </a:tabLst>
            </a:pPr>
            <a:r>
              <a:rPr sz="2700" dirty="0">
                <a:latin typeface="Calibri"/>
                <a:cs typeface="Calibri"/>
              </a:rPr>
              <a:t>Use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auto to provide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explicit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name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25" dirty="0"/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98121" y="3365348"/>
            <a:ext cx="673735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5"/>
              </a:lnSpc>
            </a:pPr>
            <a:r>
              <a:rPr sz="1950" spc="-10" dirty="0">
                <a:solidFill>
                  <a:srgbClr val="7E7E7E"/>
                </a:solidFill>
                <a:latin typeface="Calibri"/>
                <a:cs typeface="Calibri"/>
              </a:rPr>
              <a:t>&lt;args&gt;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9129" y="3289783"/>
            <a:ext cx="10223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50" dirty="0">
                <a:latin typeface="Calibri"/>
                <a:cs typeface="Calibri"/>
              </a:rPr>
              <a:t>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1365" y="3365348"/>
            <a:ext cx="5048885" cy="2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5"/>
              </a:lnSpc>
            </a:pPr>
            <a:r>
              <a:rPr sz="1950" dirty="0">
                <a:solidFill>
                  <a:srgbClr val="7E7E7E"/>
                </a:solidFill>
                <a:latin typeface="Calibri"/>
                <a:cs typeface="Calibri"/>
              </a:rPr>
              <a:t>&lt;mutable&gt;</a:t>
            </a:r>
            <a:r>
              <a:rPr sz="1950" spc="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7E7E7E"/>
                </a:solidFill>
                <a:latin typeface="Calibri"/>
                <a:cs typeface="Calibri"/>
              </a:rPr>
              <a:t>&lt;excp</a:t>
            </a:r>
            <a:r>
              <a:rPr sz="1950" spc="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7E7E7E"/>
                </a:solidFill>
                <a:latin typeface="Calibri"/>
                <a:cs typeface="Calibri"/>
              </a:rPr>
              <a:t>specification&gt;</a:t>
            </a:r>
            <a:r>
              <a:rPr sz="1950" spc="4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7E7E7E"/>
                </a:solidFill>
                <a:latin typeface="Calibri"/>
                <a:cs typeface="Calibri"/>
              </a:rPr>
              <a:t>-&gt;</a:t>
            </a:r>
            <a:r>
              <a:rPr sz="1950" spc="4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7E7E7E"/>
                </a:solidFill>
                <a:latin typeface="Calibri"/>
                <a:cs typeface="Calibri"/>
              </a:rPr>
              <a:t>&lt;return</a:t>
            </a:r>
            <a:r>
              <a:rPr sz="195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50" spc="-10" dirty="0">
                <a:solidFill>
                  <a:srgbClr val="7E7E7E"/>
                </a:solidFill>
                <a:latin typeface="Calibri"/>
                <a:cs typeface="Calibri"/>
              </a:rPr>
              <a:t>type&gt;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3853" y="3289783"/>
            <a:ext cx="257810" cy="629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25" dirty="0">
                <a:latin typeface="Calibri"/>
                <a:cs typeface="Calibri"/>
              </a:rPr>
              <a:t>[](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spc="-50" dirty="0">
                <a:latin typeface="Calibri"/>
                <a:cs typeface="Calibri"/>
              </a:rPr>
              <a:t>{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3853" y="4195059"/>
            <a:ext cx="1047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-50" dirty="0">
                <a:latin typeface="Calibri"/>
                <a:cs typeface="Calibri"/>
              </a:rPr>
              <a:t>}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74036" y="3072383"/>
            <a:ext cx="105410" cy="291465"/>
          </a:xfrm>
          <a:custGeom>
            <a:avLst/>
            <a:gdLst/>
            <a:ahLst/>
            <a:cxnLst/>
            <a:rect l="l" t="t" r="r" b="b"/>
            <a:pathLst>
              <a:path w="105410" h="291464">
                <a:moveTo>
                  <a:pt x="60960" y="198119"/>
                </a:moveTo>
                <a:lnTo>
                  <a:pt x="44196" y="198119"/>
                </a:lnTo>
                <a:lnTo>
                  <a:pt x="44196" y="0"/>
                </a:lnTo>
                <a:lnTo>
                  <a:pt x="60960" y="0"/>
                </a:lnTo>
                <a:lnTo>
                  <a:pt x="60960" y="198119"/>
                </a:lnTo>
                <a:close/>
              </a:path>
              <a:path w="105410" h="291464">
                <a:moveTo>
                  <a:pt x="53340" y="291083"/>
                </a:moveTo>
                <a:lnTo>
                  <a:pt x="0" y="187452"/>
                </a:lnTo>
                <a:lnTo>
                  <a:pt x="44196" y="187452"/>
                </a:lnTo>
                <a:lnTo>
                  <a:pt x="44196" y="198119"/>
                </a:lnTo>
                <a:lnTo>
                  <a:pt x="99822" y="198119"/>
                </a:lnTo>
                <a:lnTo>
                  <a:pt x="53340" y="291083"/>
                </a:lnTo>
                <a:close/>
              </a:path>
              <a:path w="105410" h="291464">
                <a:moveTo>
                  <a:pt x="99822" y="198119"/>
                </a:moveTo>
                <a:lnTo>
                  <a:pt x="60960" y="198119"/>
                </a:lnTo>
                <a:lnTo>
                  <a:pt x="60960" y="187452"/>
                </a:lnTo>
                <a:lnTo>
                  <a:pt x="105156" y="187452"/>
                </a:lnTo>
                <a:lnTo>
                  <a:pt x="99822" y="198119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85230" y="2815819"/>
            <a:ext cx="7721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latin typeface="Calibri"/>
                <a:cs typeface="Calibri"/>
              </a:rPr>
              <a:t>Arguments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93579" y="3072383"/>
            <a:ext cx="1800225" cy="304800"/>
          </a:xfrm>
          <a:custGeom>
            <a:avLst/>
            <a:gdLst/>
            <a:ahLst/>
            <a:cxnLst/>
            <a:rect l="l" t="t" r="r" b="b"/>
            <a:pathLst>
              <a:path w="1800225" h="304800">
                <a:moveTo>
                  <a:pt x="103632" y="201180"/>
                </a:moveTo>
                <a:lnTo>
                  <a:pt x="59436" y="201180"/>
                </a:lnTo>
                <a:lnTo>
                  <a:pt x="59436" y="13716"/>
                </a:lnTo>
                <a:lnTo>
                  <a:pt x="44196" y="13716"/>
                </a:lnTo>
                <a:lnTo>
                  <a:pt x="44196" y="201180"/>
                </a:lnTo>
                <a:lnTo>
                  <a:pt x="0" y="201180"/>
                </a:lnTo>
                <a:lnTo>
                  <a:pt x="51816" y="304800"/>
                </a:lnTo>
                <a:lnTo>
                  <a:pt x="98298" y="211836"/>
                </a:lnTo>
                <a:lnTo>
                  <a:pt x="103632" y="201180"/>
                </a:lnTo>
                <a:close/>
              </a:path>
              <a:path w="1800225" h="304800">
                <a:moveTo>
                  <a:pt x="1799856" y="187452"/>
                </a:moveTo>
                <a:lnTo>
                  <a:pt x="1754136" y="187452"/>
                </a:lnTo>
                <a:lnTo>
                  <a:pt x="1754136" y="0"/>
                </a:lnTo>
                <a:lnTo>
                  <a:pt x="1738896" y="0"/>
                </a:lnTo>
                <a:lnTo>
                  <a:pt x="1738896" y="187452"/>
                </a:lnTo>
                <a:lnTo>
                  <a:pt x="1694700" y="187452"/>
                </a:lnTo>
                <a:lnTo>
                  <a:pt x="1746516" y="291084"/>
                </a:lnTo>
                <a:lnTo>
                  <a:pt x="1794357" y="198120"/>
                </a:lnTo>
                <a:lnTo>
                  <a:pt x="1799856" y="187452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05778" y="2820403"/>
            <a:ext cx="323278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47825" algn="l"/>
              </a:tabLst>
            </a:pPr>
            <a:r>
              <a:rPr sz="1300" dirty="0">
                <a:latin typeface="Calibri"/>
                <a:cs typeface="Calibri"/>
              </a:rPr>
              <a:t>Mutable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Specification</a:t>
            </a:r>
            <a:r>
              <a:rPr sz="1300" dirty="0">
                <a:latin typeface="Calibri"/>
                <a:cs typeface="Calibri"/>
              </a:rPr>
              <a:t>	Exception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Specification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10044" y="3064764"/>
            <a:ext cx="104139" cy="292735"/>
          </a:xfrm>
          <a:custGeom>
            <a:avLst/>
            <a:gdLst/>
            <a:ahLst/>
            <a:cxnLst/>
            <a:rect l="l" t="t" r="r" b="b"/>
            <a:pathLst>
              <a:path w="104140" h="292735">
                <a:moveTo>
                  <a:pt x="59436" y="198119"/>
                </a:moveTo>
                <a:lnTo>
                  <a:pt x="44196" y="198119"/>
                </a:lnTo>
                <a:lnTo>
                  <a:pt x="44196" y="0"/>
                </a:lnTo>
                <a:lnTo>
                  <a:pt x="59436" y="0"/>
                </a:lnTo>
                <a:lnTo>
                  <a:pt x="59436" y="198119"/>
                </a:lnTo>
                <a:close/>
              </a:path>
              <a:path w="104140" h="292735">
                <a:moveTo>
                  <a:pt x="51816" y="292607"/>
                </a:moveTo>
                <a:lnTo>
                  <a:pt x="0" y="187452"/>
                </a:lnTo>
                <a:lnTo>
                  <a:pt x="44196" y="187452"/>
                </a:lnTo>
                <a:lnTo>
                  <a:pt x="44196" y="198119"/>
                </a:lnTo>
                <a:lnTo>
                  <a:pt x="98375" y="198119"/>
                </a:lnTo>
                <a:lnTo>
                  <a:pt x="51816" y="292607"/>
                </a:lnTo>
                <a:close/>
              </a:path>
              <a:path w="104140" h="292735">
                <a:moveTo>
                  <a:pt x="98375" y="198119"/>
                </a:moveTo>
                <a:lnTo>
                  <a:pt x="59436" y="198119"/>
                </a:lnTo>
                <a:lnTo>
                  <a:pt x="59436" y="187452"/>
                </a:lnTo>
                <a:lnTo>
                  <a:pt x="103632" y="187452"/>
                </a:lnTo>
                <a:lnTo>
                  <a:pt x="98375" y="198119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9899" y="2820403"/>
            <a:ext cx="13544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latin typeface="Calibri"/>
                <a:cs typeface="Calibri"/>
              </a:rPr>
              <a:t>Trailing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Return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type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58111" y="3421379"/>
            <a:ext cx="347980" cy="104139"/>
          </a:xfrm>
          <a:custGeom>
            <a:avLst/>
            <a:gdLst/>
            <a:ahLst/>
            <a:cxnLst/>
            <a:rect l="l" t="t" r="r" b="b"/>
            <a:pathLst>
              <a:path w="347980" h="104139">
                <a:moveTo>
                  <a:pt x="242316" y="103632"/>
                </a:moveTo>
                <a:lnTo>
                  <a:pt x="242316" y="0"/>
                </a:lnTo>
                <a:lnTo>
                  <a:pt x="332007" y="44196"/>
                </a:lnTo>
                <a:lnTo>
                  <a:pt x="252983" y="44196"/>
                </a:lnTo>
                <a:lnTo>
                  <a:pt x="252983" y="59436"/>
                </a:lnTo>
                <a:lnTo>
                  <a:pt x="332007" y="59436"/>
                </a:lnTo>
                <a:lnTo>
                  <a:pt x="242316" y="103632"/>
                </a:lnTo>
                <a:close/>
              </a:path>
              <a:path w="347980" h="104139">
                <a:moveTo>
                  <a:pt x="242316" y="59436"/>
                </a:moveTo>
                <a:lnTo>
                  <a:pt x="0" y="59436"/>
                </a:lnTo>
                <a:lnTo>
                  <a:pt x="0" y="44196"/>
                </a:lnTo>
                <a:lnTo>
                  <a:pt x="242316" y="44196"/>
                </a:lnTo>
                <a:lnTo>
                  <a:pt x="242316" y="59436"/>
                </a:lnTo>
                <a:close/>
              </a:path>
              <a:path w="347980" h="104139">
                <a:moveTo>
                  <a:pt x="332007" y="59436"/>
                </a:moveTo>
                <a:lnTo>
                  <a:pt x="252983" y="59436"/>
                </a:lnTo>
                <a:lnTo>
                  <a:pt x="252983" y="44196"/>
                </a:lnTo>
                <a:lnTo>
                  <a:pt x="332007" y="44196"/>
                </a:lnTo>
                <a:lnTo>
                  <a:pt x="347472" y="51816"/>
                </a:lnTo>
                <a:lnTo>
                  <a:pt x="332007" y="59436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5310" y="3265451"/>
            <a:ext cx="746125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6530">
              <a:lnSpc>
                <a:spcPct val="101499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Lambda Introducer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91231" y="3833856"/>
            <a:ext cx="567690" cy="427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latin typeface="Calibri"/>
                <a:cs typeface="Calibri"/>
              </a:rPr>
              <a:t>Lambda</a:t>
            </a:r>
            <a:endParaRPr sz="13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5"/>
              </a:spcBef>
            </a:pPr>
            <a:r>
              <a:rPr sz="1300" spc="-20" dirty="0">
                <a:latin typeface="Calibri"/>
                <a:cs typeface="Calibri"/>
              </a:rPr>
              <a:t>Body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98904" y="3733800"/>
            <a:ext cx="106680" cy="759460"/>
          </a:xfrm>
          <a:custGeom>
            <a:avLst/>
            <a:gdLst/>
            <a:ahLst/>
            <a:cxnLst/>
            <a:rect l="l" t="t" r="r" b="b"/>
            <a:pathLst>
              <a:path w="106680" h="759460">
                <a:moveTo>
                  <a:pt x="106680" y="758951"/>
                </a:moveTo>
                <a:lnTo>
                  <a:pt x="85486" y="758380"/>
                </a:lnTo>
                <a:lnTo>
                  <a:pt x="68580" y="756665"/>
                </a:lnTo>
                <a:lnTo>
                  <a:pt x="57388" y="753808"/>
                </a:lnTo>
                <a:lnTo>
                  <a:pt x="53340" y="749807"/>
                </a:lnTo>
                <a:lnTo>
                  <a:pt x="53340" y="388619"/>
                </a:lnTo>
                <a:lnTo>
                  <a:pt x="49077" y="385262"/>
                </a:lnTo>
                <a:lnTo>
                  <a:pt x="37528" y="382333"/>
                </a:lnTo>
                <a:lnTo>
                  <a:pt x="20550" y="380261"/>
                </a:lnTo>
                <a:lnTo>
                  <a:pt x="0" y="379475"/>
                </a:lnTo>
                <a:lnTo>
                  <a:pt x="20550" y="378904"/>
                </a:lnTo>
                <a:lnTo>
                  <a:pt x="37528" y="377190"/>
                </a:lnTo>
                <a:lnTo>
                  <a:pt x="49077" y="374332"/>
                </a:lnTo>
                <a:lnTo>
                  <a:pt x="53340" y="370332"/>
                </a:lnTo>
                <a:lnTo>
                  <a:pt x="53340" y="9143"/>
                </a:lnTo>
                <a:lnTo>
                  <a:pt x="57388" y="5786"/>
                </a:lnTo>
                <a:lnTo>
                  <a:pt x="68580" y="2857"/>
                </a:lnTo>
                <a:lnTo>
                  <a:pt x="85486" y="785"/>
                </a:lnTo>
                <a:lnTo>
                  <a:pt x="106680" y="0"/>
                </a:lnTo>
              </a:path>
            </a:pathLst>
          </a:custGeom>
          <a:ln w="15240">
            <a:solidFill>
              <a:srgbClr val="ED7C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4288" y="3369564"/>
            <a:ext cx="662940" cy="247015"/>
          </a:xfrm>
          <a:custGeom>
            <a:avLst/>
            <a:gdLst/>
            <a:ahLst/>
            <a:cxnLst/>
            <a:rect l="l" t="t" r="r" b="b"/>
            <a:pathLst>
              <a:path w="662939" h="247014">
                <a:moveTo>
                  <a:pt x="662939" y="246887"/>
                </a:moveTo>
                <a:lnTo>
                  <a:pt x="0" y="246887"/>
                </a:lnTo>
                <a:lnTo>
                  <a:pt x="0" y="0"/>
                </a:lnTo>
                <a:lnTo>
                  <a:pt x="662939" y="0"/>
                </a:lnTo>
                <a:lnTo>
                  <a:pt x="662939" y="246887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95244" y="3363467"/>
            <a:ext cx="5072380" cy="248920"/>
          </a:xfrm>
          <a:custGeom>
            <a:avLst/>
            <a:gdLst/>
            <a:ahLst/>
            <a:cxnLst/>
            <a:rect l="l" t="t" r="r" b="b"/>
            <a:pathLst>
              <a:path w="5072380" h="248920">
                <a:moveTo>
                  <a:pt x="5071872" y="248412"/>
                </a:moveTo>
                <a:lnTo>
                  <a:pt x="0" y="248412"/>
                </a:lnTo>
                <a:lnTo>
                  <a:pt x="0" y="0"/>
                </a:lnTo>
                <a:lnTo>
                  <a:pt x="5071872" y="0"/>
                </a:lnTo>
                <a:lnTo>
                  <a:pt x="5071872" y="248412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060"/>
              </a:lnSpc>
            </a:pPr>
            <a:r>
              <a:rPr spc="-25" dirty="0"/>
              <a:t>147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354266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Capture</a:t>
            </a:r>
            <a:r>
              <a:rPr spc="-120" dirty="0"/>
              <a:t> </a:t>
            </a:r>
            <a:r>
              <a:rPr spc="-60" dirty="0"/>
              <a:t>List</a:t>
            </a:r>
            <a:r>
              <a:rPr spc="-95" dirty="0"/>
              <a:t> </a:t>
            </a:r>
            <a:r>
              <a:rPr spc="-45" dirty="0"/>
              <a:t>Modes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1032" y="2702051"/>
            <a:ext cx="5737860" cy="2468880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55698" y="2696717"/>
          <a:ext cx="5737860" cy="2466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Capture</a:t>
                      </a:r>
                      <a:r>
                        <a:rPr sz="165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Explanation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i="1" spc="-10" dirty="0">
                          <a:latin typeface="Calibri"/>
                          <a:cs typeface="Calibri"/>
                        </a:rPr>
                        <a:t>[var]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Capture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i="1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1450" i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latin typeface="Calibri"/>
                          <a:cs typeface="Calibri"/>
                        </a:rPr>
                        <a:t>value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i="1" spc="-25" dirty="0">
                          <a:latin typeface="Calibri"/>
                          <a:cs typeface="Calibri"/>
                        </a:rPr>
                        <a:t>[=]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Capture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4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enclosing</a:t>
                      </a:r>
                      <a:r>
                        <a:rPr sz="14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scope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variables</a:t>
                      </a:r>
                      <a:r>
                        <a:rPr sz="14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4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value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i="1" spc="-10" dirty="0">
                          <a:latin typeface="Calibri"/>
                          <a:cs typeface="Calibri"/>
                        </a:rPr>
                        <a:t>[&amp;var]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Capture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i="1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1450" i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reference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i="1" spc="-25" dirty="0">
                          <a:latin typeface="Calibri"/>
                          <a:cs typeface="Calibri"/>
                        </a:rPr>
                        <a:t>[&amp;]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Capture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4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enclosing</a:t>
                      </a:r>
                      <a:r>
                        <a:rPr sz="14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scope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variables</a:t>
                      </a:r>
                      <a:r>
                        <a:rPr sz="14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4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reference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i="1" dirty="0">
                          <a:latin typeface="Calibri"/>
                          <a:cs typeface="Calibri"/>
                        </a:rPr>
                        <a:t>[&amp;,</a:t>
                      </a:r>
                      <a:r>
                        <a:rPr sz="1450" i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i="1" spc="-20" dirty="0">
                          <a:latin typeface="Calibri"/>
                          <a:cs typeface="Calibri"/>
                        </a:rPr>
                        <a:t>var]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Capture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i="1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1450" i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4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14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variables</a:t>
                      </a:r>
                      <a:r>
                        <a:rPr sz="14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4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reference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i="1" dirty="0">
                          <a:latin typeface="Calibri"/>
                          <a:cs typeface="Calibri"/>
                        </a:rPr>
                        <a:t>[=,</a:t>
                      </a:r>
                      <a:r>
                        <a:rPr sz="1450" i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i="1" spc="-10" dirty="0">
                          <a:latin typeface="Calibri"/>
                          <a:cs typeface="Calibri"/>
                        </a:rPr>
                        <a:t>&amp;var]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Capture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i="1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1450" i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reference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4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variables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4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value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i="1" spc="-10" dirty="0">
                          <a:latin typeface="Calibri"/>
                          <a:cs typeface="Calibri"/>
                        </a:rPr>
                        <a:t>[this]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Capture</a:t>
                      </a:r>
                      <a:r>
                        <a:rPr sz="14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i="1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450" i="1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(captures</a:t>
                      </a:r>
                      <a:r>
                        <a:rPr sz="14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4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member</a:t>
                      </a:r>
                      <a:r>
                        <a:rPr sz="14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variables)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1060"/>
              </a:lnSpc>
            </a:pPr>
            <a:r>
              <a:rPr spc="-25" dirty="0"/>
              <a:t>148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Generalized</a:t>
            </a:r>
            <a:r>
              <a:rPr spc="-65" dirty="0"/>
              <a:t> </a:t>
            </a:r>
            <a:r>
              <a:rPr spc="-70" dirty="0"/>
              <a:t>Capture</a:t>
            </a:r>
            <a:r>
              <a:rPr spc="-50" dirty="0"/>
              <a:t> </a:t>
            </a:r>
            <a:r>
              <a:rPr spc="-10" dirty="0"/>
              <a:t>(C++14)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869" y="2474103"/>
            <a:ext cx="8515985" cy="34778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This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feature</a:t>
            </a:r>
            <a:r>
              <a:rPr sz="2150" spc="-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allows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creation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new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variables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capture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clause</a:t>
            </a:r>
            <a:endParaRPr sz="2150">
              <a:latin typeface="Calibri"/>
              <a:cs typeface="Calibri"/>
            </a:endParaRPr>
          </a:p>
          <a:p>
            <a:pPr marL="201295" marR="627380" indent="-189230">
              <a:lnSpc>
                <a:spcPts val="2060"/>
              </a:lnSpc>
              <a:spcBef>
                <a:spcPts val="80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The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type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these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variables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is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deduced</a:t>
            </a:r>
            <a:r>
              <a:rPr sz="2150" spc="-9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from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type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produced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by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the </a:t>
            </a:r>
            <a:r>
              <a:rPr sz="2150" spc="-10" dirty="0">
                <a:latin typeface="Calibri"/>
                <a:cs typeface="Calibri"/>
              </a:rPr>
              <a:t>expression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20" dirty="0">
                <a:latin typeface="Calibri"/>
                <a:cs typeface="Calibri"/>
              </a:rPr>
              <a:t>Consequently,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these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variables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must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always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initialized</a:t>
            </a:r>
            <a:endParaRPr sz="2150">
              <a:latin typeface="Calibri"/>
              <a:cs typeface="Calibri"/>
            </a:endParaRPr>
          </a:p>
          <a:p>
            <a:pPr marL="201295" marR="605155" indent="-189230">
              <a:lnSpc>
                <a:spcPts val="2060"/>
              </a:lnSpc>
              <a:spcBef>
                <a:spcPts val="80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If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initializer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expression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is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variable,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new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variable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can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have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the </a:t>
            </a:r>
            <a:r>
              <a:rPr sz="2150" dirty="0">
                <a:latin typeface="Calibri"/>
                <a:cs typeface="Calibri"/>
              </a:rPr>
              <a:t>same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or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different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name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5" dirty="0">
                <a:latin typeface="Calibri"/>
                <a:cs typeface="Calibri"/>
              </a:rPr>
              <a:t>To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create</a:t>
            </a:r>
            <a:r>
              <a:rPr sz="2150" spc="-9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reference,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you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have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use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operator</a:t>
            </a:r>
            <a:r>
              <a:rPr sz="2150" i="1" spc="-6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&amp;</a:t>
            </a:r>
            <a:r>
              <a:rPr sz="2150" i="1" spc="-5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before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variable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name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2150">
              <a:latin typeface="Calibri"/>
              <a:cs typeface="Calibri"/>
            </a:endParaRPr>
          </a:p>
          <a:p>
            <a:pPr marL="2275205" marR="3582035">
              <a:lnSpc>
                <a:spcPct val="111600"/>
              </a:lnSpc>
            </a:pPr>
            <a:r>
              <a:rPr sz="2150" i="1" spc="-10" dirty="0">
                <a:solidFill>
                  <a:srgbClr val="2D75B6"/>
                </a:solidFill>
                <a:latin typeface="Calibri"/>
                <a:cs typeface="Calibri"/>
              </a:rPr>
              <a:t>[var=expression](args) [&amp;var=expression](args)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282257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C++</a:t>
            </a:r>
            <a:r>
              <a:rPr spc="-35" dirty="0"/>
              <a:t> </a:t>
            </a:r>
            <a:r>
              <a:rPr spc="-95" dirty="0"/>
              <a:t>Build</a:t>
            </a:r>
            <a:r>
              <a:rPr spc="-80" dirty="0"/>
              <a:t> </a:t>
            </a:r>
            <a:r>
              <a:rPr spc="-55" dirty="0"/>
              <a:t>Steps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04757"/>
            <a:ext cx="6149340" cy="329247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Preprocessing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statements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beginning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with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#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are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expanded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or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replaced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macros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are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expanded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Compilation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code is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checked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for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correct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syntax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converted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into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object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code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Linking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the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object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code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linked with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standard </a:t>
            </a:r>
            <a:r>
              <a:rPr sz="1950" spc="-10" dirty="0">
                <a:latin typeface="Calibri"/>
                <a:cs typeface="Calibri"/>
              </a:rPr>
              <a:t>libraries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output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linking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 the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executable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file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85819" y="6386131"/>
            <a:ext cx="21780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150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477774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Standard</a:t>
            </a:r>
            <a:r>
              <a:rPr spc="-65" dirty="0"/>
              <a:t> </a:t>
            </a:r>
            <a:r>
              <a:rPr spc="-135" dirty="0"/>
              <a:t>Template</a:t>
            </a:r>
            <a:r>
              <a:rPr spc="-50" dirty="0"/>
              <a:t> Library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09" y="2460344"/>
            <a:ext cx="8361680" cy="28892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Heart</a:t>
            </a:r>
            <a:r>
              <a:rPr sz="2950" spc="-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the</a:t>
            </a:r>
            <a:r>
              <a:rPr sz="2950" spc="-6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standard</a:t>
            </a:r>
            <a:r>
              <a:rPr sz="2950" spc="-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library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for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spc="-25" dirty="0">
                <a:latin typeface="Calibri"/>
                <a:cs typeface="Calibri"/>
              </a:rPr>
              <a:t>C++</a:t>
            </a:r>
            <a:endParaRPr sz="2950">
              <a:latin typeface="Calibri"/>
              <a:cs typeface="Calibri"/>
            </a:endParaRPr>
          </a:p>
          <a:p>
            <a:pPr marL="201295" marR="598170" indent="-189230">
              <a:lnSpc>
                <a:spcPts val="3200"/>
              </a:lnSpc>
              <a:spcBef>
                <a:spcPts val="880"/>
              </a:spcBef>
              <a:buFont typeface="Arial MT"/>
              <a:buChar char="•"/>
              <a:tabLst>
                <a:tab pos="201295" algn="l"/>
              </a:tabLst>
            </a:pPr>
            <a:r>
              <a:rPr sz="2950" dirty="0">
                <a:latin typeface="Calibri"/>
                <a:cs typeface="Calibri"/>
              </a:rPr>
              <a:t>Developed</a:t>
            </a:r>
            <a:r>
              <a:rPr sz="2950" spc="-6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by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Alexander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Stepenov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&amp;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Meng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Lee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spc="-25" dirty="0">
                <a:latin typeface="Calibri"/>
                <a:cs typeface="Calibri"/>
              </a:rPr>
              <a:t>at </a:t>
            </a:r>
            <a:r>
              <a:rPr sz="2950" dirty="0">
                <a:latin typeface="Calibri"/>
                <a:cs typeface="Calibri"/>
              </a:rPr>
              <a:t>Hewlett</a:t>
            </a:r>
            <a:r>
              <a:rPr sz="2950" spc="-8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Packard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Provides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fast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&amp;</a:t>
            </a:r>
            <a:r>
              <a:rPr sz="2950" spc="-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reusable</a:t>
            </a:r>
            <a:r>
              <a:rPr sz="2950" spc="-7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containers</a:t>
            </a:r>
            <a:r>
              <a:rPr sz="2950" spc="-8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and</a:t>
            </a:r>
            <a:r>
              <a:rPr sz="2950" spc="-6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algorithms</a:t>
            </a:r>
            <a:endParaRPr sz="2950">
              <a:latin typeface="Calibri"/>
              <a:cs typeface="Calibri"/>
            </a:endParaRPr>
          </a:p>
          <a:p>
            <a:pPr marL="201295" marR="5080" indent="-189230">
              <a:lnSpc>
                <a:spcPts val="3220"/>
              </a:lnSpc>
              <a:spcBef>
                <a:spcPts val="870"/>
              </a:spcBef>
              <a:buFont typeface="Arial MT"/>
              <a:buChar char="•"/>
              <a:tabLst>
                <a:tab pos="201295" algn="l"/>
              </a:tabLst>
            </a:pPr>
            <a:r>
              <a:rPr sz="2950" dirty="0">
                <a:latin typeface="Calibri"/>
                <a:cs typeface="Calibri"/>
              </a:rPr>
              <a:t>Relies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heavily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on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templates;</a:t>
            </a:r>
            <a:r>
              <a:rPr sz="2950" spc="-6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almost</a:t>
            </a:r>
            <a:r>
              <a:rPr sz="2950" spc="-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every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component </a:t>
            </a:r>
            <a:r>
              <a:rPr sz="2950" dirty="0">
                <a:latin typeface="Calibri"/>
                <a:cs typeface="Calibri"/>
              </a:rPr>
              <a:t>in the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STL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-10" dirty="0">
                <a:latin typeface="Calibri"/>
                <a:cs typeface="Calibri"/>
              </a:rPr>
              <a:t> template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151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Core</a:t>
            </a:r>
            <a:r>
              <a:rPr spc="-170" dirty="0"/>
              <a:t> </a:t>
            </a:r>
            <a:r>
              <a:rPr spc="-65" dirty="0"/>
              <a:t>Components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527769"/>
            <a:ext cx="7870825" cy="327660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01295" marR="231775" indent="-189230">
              <a:lnSpc>
                <a:spcPts val="2840"/>
              </a:lnSpc>
              <a:spcBef>
                <a:spcPts val="46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10" dirty="0">
                <a:latin typeface="Calibri"/>
                <a:cs typeface="Calibri"/>
              </a:rPr>
              <a:t>Container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classes,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algorithms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&amp;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iterators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form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core </a:t>
            </a:r>
            <a:r>
              <a:rPr sz="2650" spc="-10" dirty="0">
                <a:latin typeface="Calibri"/>
                <a:cs typeface="Calibri"/>
              </a:rPr>
              <a:t>components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STL</a:t>
            </a:r>
            <a:endParaRPr sz="2650">
              <a:latin typeface="Calibri"/>
              <a:cs typeface="Calibri"/>
            </a:endParaRPr>
          </a:p>
          <a:p>
            <a:pPr marL="201295" marR="5080" indent="-189230">
              <a:lnSpc>
                <a:spcPts val="2860"/>
              </a:lnSpc>
              <a:spcBef>
                <a:spcPts val="819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10" dirty="0">
                <a:latin typeface="Calibri"/>
                <a:cs typeface="Calibri"/>
              </a:rPr>
              <a:t>Container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classes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represent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data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&amp;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algorithms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represent operations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on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data</a:t>
            </a:r>
            <a:endParaRPr sz="2650">
              <a:latin typeface="Calibri"/>
              <a:cs typeface="Calibri"/>
            </a:endParaRPr>
          </a:p>
          <a:p>
            <a:pPr marL="201295" marR="779145" indent="-189230">
              <a:lnSpc>
                <a:spcPts val="2860"/>
              </a:lnSpc>
              <a:spcBef>
                <a:spcPts val="81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20" dirty="0">
                <a:latin typeface="Calibri"/>
                <a:cs typeface="Calibri"/>
              </a:rPr>
              <a:t>Iterators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serve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as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glue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between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containers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and </a:t>
            </a:r>
            <a:r>
              <a:rPr sz="2650" spc="-10" dirty="0">
                <a:latin typeface="Calibri"/>
                <a:cs typeface="Calibri"/>
              </a:rPr>
              <a:t>algorithms</a:t>
            </a:r>
            <a:endParaRPr sz="2650">
              <a:latin typeface="Calibri"/>
              <a:cs typeface="Calibri"/>
            </a:endParaRPr>
          </a:p>
          <a:p>
            <a:pPr marL="201295" marR="80645" indent="-189230">
              <a:lnSpc>
                <a:spcPts val="2860"/>
              </a:lnSpc>
              <a:spcBef>
                <a:spcPts val="80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Also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includes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classes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for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30" dirty="0">
                <a:latin typeface="Calibri"/>
                <a:cs typeface="Calibri"/>
              </a:rPr>
              <a:t>concurrency,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random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numbers, </a:t>
            </a:r>
            <a:r>
              <a:rPr sz="2650" dirty="0">
                <a:latin typeface="Calibri"/>
                <a:cs typeface="Calibri"/>
              </a:rPr>
              <a:t>regular</a:t>
            </a:r>
            <a:r>
              <a:rPr sz="2650" spc="-1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expressions,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utilities,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etc.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152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35" dirty="0"/>
              <a:t>Why</a:t>
            </a:r>
            <a:r>
              <a:rPr spc="-90" dirty="0"/>
              <a:t> </a:t>
            </a:r>
            <a:r>
              <a:rPr spc="-10" dirty="0"/>
              <a:t>use</a:t>
            </a:r>
            <a:r>
              <a:rPr spc="-185" dirty="0"/>
              <a:t> </a:t>
            </a:r>
            <a:r>
              <a:rPr spc="-30" dirty="0"/>
              <a:t>the</a:t>
            </a:r>
            <a:r>
              <a:rPr spc="-125" dirty="0"/>
              <a:t> </a:t>
            </a:r>
            <a:r>
              <a:rPr spc="-20" dirty="0"/>
              <a:t>STL?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3119120" cy="29775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Quicker</a:t>
            </a:r>
            <a:r>
              <a:rPr sz="2300" spc="-9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development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Reliable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Portable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Efficient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fast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Accurate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Readable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code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Lower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maintenance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cost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293814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Container</a:t>
            </a:r>
            <a:r>
              <a:rPr spc="-55" dirty="0"/>
              <a:t> </a:t>
            </a:r>
            <a:r>
              <a:rPr spc="-85" dirty="0"/>
              <a:t>Types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" y="2453639"/>
            <a:ext cx="4881372" cy="373379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0926" y="2448305"/>
          <a:ext cx="4881879" cy="3730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8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75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Sequence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Header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i="1" spc="-10" dirty="0">
                          <a:latin typeface="Calibri"/>
                          <a:cs typeface="Calibri"/>
                        </a:rPr>
                        <a:t>array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&lt;array&gt;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i="1" spc="-10" dirty="0">
                          <a:latin typeface="Calibri"/>
                          <a:cs typeface="Calibri"/>
                        </a:rPr>
                        <a:t>vector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&lt;vector&gt;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i="1" spc="-20" dirty="0">
                          <a:latin typeface="Calibri"/>
                          <a:cs typeface="Calibri"/>
                        </a:rPr>
                        <a:t>list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&lt;list&gt;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i="1" spc="-10" dirty="0">
                          <a:latin typeface="Calibri"/>
                          <a:cs typeface="Calibri"/>
                        </a:rPr>
                        <a:t>deque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&lt;deque&gt;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i="1" spc="-10" dirty="0">
                          <a:latin typeface="Calibri"/>
                          <a:cs typeface="Calibri"/>
                        </a:rPr>
                        <a:t>forward_list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&lt;forward_list&gt;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Associative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Header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i="1" dirty="0">
                          <a:latin typeface="Calibri"/>
                          <a:cs typeface="Calibri"/>
                        </a:rPr>
                        <a:t>set,</a:t>
                      </a:r>
                      <a:r>
                        <a:rPr sz="1450" i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i="1" spc="-10" dirty="0">
                          <a:latin typeface="Calibri"/>
                          <a:cs typeface="Calibri"/>
                        </a:rPr>
                        <a:t>multiset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&lt;set&gt;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i="1" dirty="0">
                          <a:latin typeface="Calibri"/>
                          <a:cs typeface="Calibri"/>
                        </a:rPr>
                        <a:t>map,</a:t>
                      </a:r>
                      <a:r>
                        <a:rPr sz="1450" i="1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i="1" spc="-10" dirty="0">
                          <a:latin typeface="Calibri"/>
                          <a:cs typeface="Calibri"/>
                        </a:rPr>
                        <a:t>multimap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&lt;map&gt;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Unordered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Header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i="1" dirty="0">
                          <a:latin typeface="Calibri"/>
                          <a:cs typeface="Calibri"/>
                        </a:rPr>
                        <a:t>unordered_set,</a:t>
                      </a:r>
                      <a:r>
                        <a:rPr sz="1450" i="1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i="1" spc="-10" dirty="0">
                          <a:latin typeface="Calibri"/>
                          <a:cs typeface="Calibri"/>
                        </a:rPr>
                        <a:t>unordered_multiset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&lt;unordered_set&gt;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i="1" dirty="0">
                          <a:latin typeface="Calibri"/>
                          <a:cs typeface="Calibri"/>
                        </a:rPr>
                        <a:t>unordered_map,</a:t>
                      </a:r>
                      <a:r>
                        <a:rPr sz="1450" i="1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i="1" spc="-10" dirty="0">
                          <a:latin typeface="Calibri"/>
                          <a:cs typeface="Calibri"/>
                        </a:rPr>
                        <a:t>unordered_multimap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&lt;unordered_map&gt;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153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68649" y="2745784"/>
            <a:ext cx="3613150" cy="34486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dirty="0">
                <a:latin typeface="Calibri"/>
                <a:cs typeface="Calibri"/>
              </a:rPr>
              <a:t>Common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functions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Calibri"/>
              <a:cs typeface="Calibri"/>
            </a:endParaRPr>
          </a:p>
          <a:p>
            <a:pPr marL="248285" indent="-2355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8285" algn="l"/>
              </a:tabLst>
            </a:pPr>
            <a:r>
              <a:rPr sz="1950" dirty="0">
                <a:latin typeface="Calibri"/>
                <a:cs typeface="Calibri"/>
              </a:rPr>
              <a:t>default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constructor</a:t>
            </a:r>
            <a:endParaRPr sz="1950">
              <a:latin typeface="Calibri"/>
              <a:cs typeface="Calibri"/>
            </a:endParaRPr>
          </a:p>
          <a:p>
            <a:pPr marL="248285" indent="-235585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48285" algn="l"/>
              </a:tabLst>
            </a:pPr>
            <a:r>
              <a:rPr sz="1950" dirty="0">
                <a:latin typeface="Calibri"/>
                <a:cs typeface="Calibri"/>
              </a:rPr>
              <a:t>uniform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initialization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constructor</a:t>
            </a:r>
            <a:endParaRPr sz="1950">
              <a:latin typeface="Calibri"/>
              <a:cs typeface="Calibri"/>
            </a:endParaRPr>
          </a:p>
          <a:p>
            <a:pPr marL="248285" indent="-235585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48285" algn="l"/>
              </a:tabLst>
            </a:pPr>
            <a:r>
              <a:rPr sz="1950" dirty="0">
                <a:latin typeface="Calibri"/>
                <a:cs typeface="Calibri"/>
              </a:rPr>
              <a:t>copy</a:t>
            </a:r>
            <a:r>
              <a:rPr sz="1950" spc="-10" dirty="0">
                <a:latin typeface="Calibri"/>
                <a:cs typeface="Calibri"/>
              </a:rPr>
              <a:t> constructor</a:t>
            </a:r>
            <a:endParaRPr sz="1950">
              <a:latin typeface="Calibri"/>
              <a:cs typeface="Calibri"/>
            </a:endParaRPr>
          </a:p>
          <a:p>
            <a:pPr marL="248285" indent="-235585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48285" algn="l"/>
              </a:tabLst>
            </a:pPr>
            <a:r>
              <a:rPr sz="1950" dirty="0">
                <a:latin typeface="Calibri"/>
                <a:cs typeface="Calibri"/>
              </a:rPr>
              <a:t>iterator</a:t>
            </a:r>
            <a:r>
              <a:rPr sz="1950" spc="-4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constructor</a:t>
            </a:r>
            <a:endParaRPr sz="1950">
              <a:latin typeface="Calibri"/>
              <a:cs typeface="Calibri"/>
            </a:endParaRPr>
          </a:p>
          <a:p>
            <a:pPr marL="248285" indent="-235585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248285" algn="l"/>
              </a:tabLst>
            </a:pPr>
            <a:r>
              <a:rPr sz="1950" spc="-10" dirty="0">
                <a:latin typeface="Calibri"/>
                <a:cs typeface="Calibri"/>
              </a:rPr>
              <a:t>size()</a:t>
            </a:r>
            <a:endParaRPr sz="1950">
              <a:latin typeface="Calibri"/>
              <a:cs typeface="Calibri"/>
            </a:endParaRPr>
          </a:p>
          <a:p>
            <a:pPr marL="248285" indent="-235585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48285" algn="l"/>
              </a:tabLst>
            </a:pPr>
            <a:r>
              <a:rPr sz="1950" spc="-10" dirty="0">
                <a:latin typeface="Calibri"/>
                <a:cs typeface="Calibri"/>
              </a:rPr>
              <a:t>clear()</a:t>
            </a:r>
            <a:endParaRPr sz="1950">
              <a:latin typeface="Calibri"/>
              <a:cs typeface="Calibri"/>
            </a:endParaRPr>
          </a:p>
          <a:p>
            <a:pPr marL="248285" indent="-235585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48285" algn="l"/>
              </a:tabLst>
            </a:pPr>
            <a:r>
              <a:rPr sz="1950" spc="-10" dirty="0">
                <a:latin typeface="Calibri"/>
                <a:cs typeface="Calibri"/>
              </a:rPr>
              <a:t>begin()</a:t>
            </a:r>
            <a:endParaRPr sz="1950">
              <a:latin typeface="Calibri"/>
              <a:cs typeface="Calibri"/>
            </a:endParaRPr>
          </a:p>
          <a:p>
            <a:pPr marL="248285" indent="-235585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48285" algn="l"/>
              </a:tabLst>
            </a:pPr>
            <a:r>
              <a:rPr sz="1950" spc="-10" dirty="0">
                <a:latin typeface="Calibri"/>
                <a:cs typeface="Calibri"/>
              </a:rPr>
              <a:t>end()</a:t>
            </a:r>
            <a:endParaRPr sz="1950">
              <a:latin typeface="Calibri"/>
              <a:cs typeface="Calibri"/>
            </a:endParaRPr>
          </a:p>
          <a:p>
            <a:pPr marL="248285" indent="-235585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48285" algn="l"/>
              </a:tabLst>
            </a:pPr>
            <a:r>
              <a:rPr sz="1950" dirty="0">
                <a:latin typeface="Calibri"/>
                <a:cs typeface="Calibri"/>
              </a:rPr>
              <a:t>default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allocator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Iterators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7153275" cy="171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Pointer</a:t>
            </a:r>
            <a:r>
              <a:rPr sz="2300" spc="-10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like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objects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Used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access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elements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by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their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position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Provide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overloaded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operators,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such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++,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-</a:t>
            </a:r>
            <a:r>
              <a:rPr sz="2300" spc="-10" dirty="0">
                <a:latin typeface="Calibri"/>
                <a:cs typeface="Calibri"/>
              </a:rPr>
              <a:t>-</a:t>
            </a:r>
            <a:r>
              <a:rPr sz="2300" dirty="0">
                <a:latin typeface="Calibri"/>
                <a:cs typeface="Calibri"/>
              </a:rPr>
              <a:t>,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*,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etc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Created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begin()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end()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containers</a:t>
            </a:r>
            <a:endParaRPr sz="23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38094" y="4508753"/>
          <a:ext cx="4114796" cy="349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709C"/>
                      </a:solidFill>
                      <a:prstDash val="solid"/>
                    </a:lnL>
                    <a:lnR w="28575">
                      <a:solidFill>
                        <a:srgbClr val="41709C"/>
                      </a:solidFill>
                      <a:prstDash val="solid"/>
                    </a:lnR>
                    <a:lnT w="28575">
                      <a:solidFill>
                        <a:srgbClr val="41709C"/>
                      </a:solidFill>
                      <a:prstDash val="solid"/>
                    </a:lnT>
                    <a:lnB w="28575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709C"/>
                      </a:solidFill>
                      <a:prstDash val="solid"/>
                    </a:lnL>
                    <a:lnR w="28575">
                      <a:solidFill>
                        <a:srgbClr val="41709C"/>
                      </a:solidFill>
                      <a:prstDash val="solid"/>
                    </a:lnR>
                    <a:lnT w="28575">
                      <a:solidFill>
                        <a:srgbClr val="41709C"/>
                      </a:solidFill>
                      <a:prstDash val="solid"/>
                    </a:lnT>
                    <a:lnB w="28575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709C"/>
                      </a:solidFill>
                      <a:prstDash val="solid"/>
                    </a:lnL>
                    <a:lnR w="28575">
                      <a:solidFill>
                        <a:srgbClr val="41709C"/>
                      </a:solidFill>
                      <a:prstDash val="solid"/>
                    </a:lnR>
                    <a:lnT w="28575">
                      <a:solidFill>
                        <a:srgbClr val="41709C"/>
                      </a:solidFill>
                      <a:prstDash val="solid"/>
                    </a:lnT>
                    <a:lnB w="28575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709C"/>
                      </a:solidFill>
                      <a:prstDash val="solid"/>
                    </a:lnL>
                    <a:lnR w="28575">
                      <a:solidFill>
                        <a:srgbClr val="41709C"/>
                      </a:solidFill>
                      <a:prstDash val="solid"/>
                    </a:lnR>
                    <a:lnT w="28575">
                      <a:solidFill>
                        <a:srgbClr val="41709C"/>
                      </a:solidFill>
                      <a:prstDash val="solid"/>
                    </a:lnT>
                    <a:lnB w="28575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709C"/>
                      </a:solidFill>
                      <a:prstDash val="solid"/>
                    </a:lnL>
                    <a:lnR w="28575">
                      <a:solidFill>
                        <a:srgbClr val="41709C"/>
                      </a:solidFill>
                      <a:prstDash val="solid"/>
                    </a:lnR>
                    <a:lnT w="28575">
                      <a:solidFill>
                        <a:srgbClr val="41709C"/>
                      </a:solidFill>
                      <a:prstDash val="solid"/>
                    </a:lnT>
                    <a:lnB w="28575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709C"/>
                      </a:solidFill>
                      <a:prstDash val="solid"/>
                    </a:lnL>
                    <a:lnR w="28575">
                      <a:solidFill>
                        <a:srgbClr val="41709C"/>
                      </a:solidFill>
                      <a:prstDash val="solid"/>
                    </a:lnR>
                    <a:lnT w="28575">
                      <a:solidFill>
                        <a:srgbClr val="41709C"/>
                      </a:solidFill>
                      <a:prstDash val="solid"/>
                    </a:lnT>
                    <a:lnB w="28575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709C"/>
                      </a:solidFill>
                      <a:prstDash val="solid"/>
                    </a:lnL>
                    <a:lnR w="28575">
                      <a:solidFill>
                        <a:srgbClr val="41709C"/>
                      </a:solidFill>
                      <a:prstDash val="solid"/>
                    </a:lnR>
                    <a:lnT w="28575">
                      <a:solidFill>
                        <a:srgbClr val="41709C"/>
                      </a:solidFill>
                      <a:prstDash val="solid"/>
                    </a:lnT>
                    <a:lnB w="28575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709C"/>
                      </a:solidFill>
                      <a:prstDash val="solid"/>
                    </a:lnL>
                    <a:lnR w="28575">
                      <a:solidFill>
                        <a:srgbClr val="41709C"/>
                      </a:solidFill>
                      <a:prstDash val="solid"/>
                    </a:lnR>
                    <a:lnT w="28575">
                      <a:solidFill>
                        <a:srgbClr val="41709C"/>
                      </a:solidFill>
                      <a:prstDash val="solid"/>
                    </a:lnT>
                    <a:lnB w="28575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185160" y="4971288"/>
            <a:ext cx="105410" cy="501650"/>
          </a:xfrm>
          <a:custGeom>
            <a:avLst/>
            <a:gdLst/>
            <a:ahLst/>
            <a:cxnLst/>
            <a:rect l="l" t="t" r="r" b="b"/>
            <a:pathLst>
              <a:path w="105410" h="501650">
                <a:moveTo>
                  <a:pt x="42672" y="105156"/>
                </a:moveTo>
                <a:lnTo>
                  <a:pt x="0" y="105156"/>
                </a:lnTo>
                <a:lnTo>
                  <a:pt x="53340" y="0"/>
                </a:lnTo>
                <a:lnTo>
                  <a:pt x="99899" y="94487"/>
                </a:lnTo>
                <a:lnTo>
                  <a:pt x="42672" y="94487"/>
                </a:lnTo>
                <a:lnTo>
                  <a:pt x="42672" y="105156"/>
                </a:lnTo>
                <a:close/>
              </a:path>
              <a:path w="105410" h="501650">
                <a:moveTo>
                  <a:pt x="64008" y="501396"/>
                </a:moveTo>
                <a:lnTo>
                  <a:pt x="42672" y="501396"/>
                </a:lnTo>
                <a:lnTo>
                  <a:pt x="42672" y="94487"/>
                </a:lnTo>
                <a:lnTo>
                  <a:pt x="64008" y="94487"/>
                </a:lnTo>
                <a:lnTo>
                  <a:pt x="64008" y="501396"/>
                </a:lnTo>
                <a:close/>
              </a:path>
              <a:path w="105410" h="501650">
                <a:moveTo>
                  <a:pt x="105156" y="105156"/>
                </a:moveTo>
                <a:lnTo>
                  <a:pt x="64008" y="105156"/>
                </a:lnTo>
                <a:lnTo>
                  <a:pt x="64008" y="94487"/>
                </a:lnTo>
                <a:lnTo>
                  <a:pt x="99899" y="94487"/>
                </a:lnTo>
                <a:lnTo>
                  <a:pt x="105156" y="105156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42631" y="4971288"/>
            <a:ext cx="104139" cy="501650"/>
          </a:xfrm>
          <a:custGeom>
            <a:avLst/>
            <a:gdLst/>
            <a:ahLst/>
            <a:cxnLst/>
            <a:rect l="l" t="t" r="r" b="b"/>
            <a:pathLst>
              <a:path w="104140" h="501650">
                <a:moveTo>
                  <a:pt x="41148" y="105156"/>
                </a:moveTo>
                <a:lnTo>
                  <a:pt x="0" y="105156"/>
                </a:lnTo>
                <a:lnTo>
                  <a:pt x="51816" y="0"/>
                </a:lnTo>
                <a:lnTo>
                  <a:pt x="98375" y="94487"/>
                </a:lnTo>
                <a:lnTo>
                  <a:pt x="41148" y="94487"/>
                </a:lnTo>
                <a:lnTo>
                  <a:pt x="41148" y="105156"/>
                </a:lnTo>
                <a:close/>
              </a:path>
              <a:path w="104140" h="501650">
                <a:moveTo>
                  <a:pt x="62484" y="501396"/>
                </a:moveTo>
                <a:lnTo>
                  <a:pt x="41148" y="501396"/>
                </a:lnTo>
                <a:lnTo>
                  <a:pt x="41148" y="94487"/>
                </a:lnTo>
                <a:lnTo>
                  <a:pt x="62484" y="94487"/>
                </a:lnTo>
                <a:lnTo>
                  <a:pt x="62484" y="501396"/>
                </a:lnTo>
                <a:close/>
              </a:path>
              <a:path w="104140" h="501650">
                <a:moveTo>
                  <a:pt x="103632" y="105156"/>
                </a:moveTo>
                <a:lnTo>
                  <a:pt x="62484" y="105156"/>
                </a:lnTo>
                <a:lnTo>
                  <a:pt x="62484" y="94487"/>
                </a:lnTo>
                <a:lnTo>
                  <a:pt x="98375" y="94487"/>
                </a:lnTo>
                <a:lnTo>
                  <a:pt x="103632" y="105156"/>
                </a:lnTo>
                <a:close/>
              </a:path>
            </a:pathLst>
          </a:custGeom>
          <a:solidFill>
            <a:srgbClr val="ED7C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13967" y="5484409"/>
            <a:ext cx="45021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Calibri"/>
                <a:cs typeface="Calibri"/>
              </a:rPr>
              <a:t>begin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154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35700" y="5484409"/>
            <a:ext cx="31750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25" dirty="0">
                <a:latin typeface="Calibri"/>
                <a:cs typeface="Calibri"/>
              </a:rPr>
              <a:t>end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155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std::array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4639310" cy="25552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Thin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wrapper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over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C-style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static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array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Supports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iterators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Knows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about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size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Provides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random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access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 used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functions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Cannot</a:t>
            </a:r>
            <a:r>
              <a:rPr sz="2300" spc="-20" dirty="0">
                <a:latin typeface="Calibri"/>
                <a:cs typeface="Calibri"/>
              </a:rPr>
              <a:t> grow</a:t>
            </a:r>
            <a:endParaRPr sz="23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60370" y="5577077"/>
          <a:ext cx="4114796" cy="35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709C"/>
                      </a:solidFill>
                      <a:prstDash val="solid"/>
                    </a:lnL>
                    <a:lnR w="28575">
                      <a:solidFill>
                        <a:srgbClr val="41709C"/>
                      </a:solidFill>
                      <a:prstDash val="solid"/>
                    </a:lnR>
                    <a:lnT w="28575">
                      <a:solidFill>
                        <a:srgbClr val="41709C"/>
                      </a:solidFill>
                      <a:prstDash val="solid"/>
                    </a:lnT>
                    <a:lnB w="28575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709C"/>
                      </a:solidFill>
                      <a:prstDash val="solid"/>
                    </a:lnL>
                    <a:lnR w="28575">
                      <a:solidFill>
                        <a:srgbClr val="41709C"/>
                      </a:solidFill>
                      <a:prstDash val="solid"/>
                    </a:lnR>
                    <a:lnT w="28575">
                      <a:solidFill>
                        <a:srgbClr val="41709C"/>
                      </a:solidFill>
                      <a:prstDash val="solid"/>
                    </a:lnT>
                    <a:lnB w="28575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709C"/>
                      </a:solidFill>
                      <a:prstDash val="solid"/>
                    </a:lnL>
                    <a:lnR w="28575">
                      <a:solidFill>
                        <a:srgbClr val="41709C"/>
                      </a:solidFill>
                      <a:prstDash val="solid"/>
                    </a:lnR>
                    <a:lnT w="28575">
                      <a:solidFill>
                        <a:srgbClr val="41709C"/>
                      </a:solidFill>
                      <a:prstDash val="solid"/>
                    </a:lnT>
                    <a:lnB w="28575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709C"/>
                      </a:solidFill>
                      <a:prstDash val="solid"/>
                    </a:lnL>
                    <a:lnR w="28575">
                      <a:solidFill>
                        <a:srgbClr val="41709C"/>
                      </a:solidFill>
                      <a:prstDash val="solid"/>
                    </a:lnR>
                    <a:lnT w="28575">
                      <a:solidFill>
                        <a:srgbClr val="41709C"/>
                      </a:solidFill>
                      <a:prstDash val="solid"/>
                    </a:lnT>
                    <a:lnB w="28575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709C"/>
                      </a:solidFill>
                      <a:prstDash val="solid"/>
                    </a:lnL>
                    <a:lnR w="28575">
                      <a:solidFill>
                        <a:srgbClr val="41709C"/>
                      </a:solidFill>
                      <a:prstDash val="solid"/>
                    </a:lnR>
                    <a:lnT w="28575">
                      <a:solidFill>
                        <a:srgbClr val="41709C"/>
                      </a:solidFill>
                      <a:prstDash val="solid"/>
                    </a:lnT>
                    <a:lnB w="28575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709C"/>
                      </a:solidFill>
                      <a:prstDash val="solid"/>
                    </a:lnL>
                    <a:lnR w="28575">
                      <a:solidFill>
                        <a:srgbClr val="41709C"/>
                      </a:solidFill>
                      <a:prstDash val="solid"/>
                    </a:lnR>
                    <a:lnT w="28575">
                      <a:solidFill>
                        <a:srgbClr val="41709C"/>
                      </a:solidFill>
                      <a:prstDash val="solid"/>
                    </a:lnT>
                    <a:lnB w="28575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709C"/>
                      </a:solidFill>
                      <a:prstDash val="solid"/>
                    </a:lnL>
                    <a:lnR w="28575">
                      <a:solidFill>
                        <a:srgbClr val="41709C"/>
                      </a:solidFill>
                      <a:prstDash val="solid"/>
                    </a:lnR>
                    <a:lnT w="28575">
                      <a:solidFill>
                        <a:srgbClr val="41709C"/>
                      </a:solidFill>
                      <a:prstDash val="solid"/>
                    </a:lnT>
                    <a:lnB w="28575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1709C"/>
                      </a:solidFill>
                      <a:prstDash val="solid"/>
                    </a:lnL>
                    <a:lnR w="28575">
                      <a:solidFill>
                        <a:srgbClr val="41709C"/>
                      </a:solidFill>
                      <a:prstDash val="solid"/>
                    </a:lnR>
                    <a:lnT w="28575">
                      <a:solidFill>
                        <a:srgbClr val="41709C"/>
                      </a:solidFill>
                      <a:prstDash val="solid"/>
                    </a:lnT>
                    <a:lnB w="28575">
                      <a:solidFill>
                        <a:srgbClr val="41709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std::vector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5010785" cy="213487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Behaves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like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dynamic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array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Grows</a:t>
            </a:r>
            <a:r>
              <a:rPr sz="2300" spc="-9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automatically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Efficient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addition/removal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end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Provides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random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access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Not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good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insertion/deletion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63418" y="5265420"/>
            <a:ext cx="4505960" cy="544195"/>
            <a:chOff x="2963418" y="5265420"/>
            <a:chExt cx="4505960" cy="544195"/>
          </a:xfrm>
        </p:grpSpPr>
        <p:sp>
          <p:nvSpPr>
            <p:cNvPr id="6" name="object 6"/>
            <p:cNvSpPr/>
            <p:nvPr/>
          </p:nvSpPr>
          <p:spPr>
            <a:xfrm>
              <a:off x="2974848" y="5349239"/>
              <a:ext cx="4114800" cy="350520"/>
            </a:xfrm>
            <a:custGeom>
              <a:avLst/>
              <a:gdLst/>
              <a:ahLst/>
              <a:cxnLst/>
              <a:rect l="l" t="t" r="r" b="b"/>
              <a:pathLst>
                <a:path w="4114800" h="350520">
                  <a:moveTo>
                    <a:pt x="0" y="0"/>
                  </a:moveTo>
                  <a:lnTo>
                    <a:pt x="513587" y="0"/>
                  </a:lnTo>
                  <a:lnTo>
                    <a:pt x="513587" y="350520"/>
                  </a:lnTo>
                  <a:lnTo>
                    <a:pt x="0" y="350520"/>
                  </a:lnTo>
                  <a:lnTo>
                    <a:pt x="0" y="0"/>
                  </a:lnTo>
                  <a:close/>
                </a:path>
                <a:path w="4114800" h="350520">
                  <a:moveTo>
                    <a:pt x="513587" y="0"/>
                  </a:moveTo>
                  <a:lnTo>
                    <a:pt x="1028700" y="0"/>
                  </a:lnTo>
                  <a:lnTo>
                    <a:pt x="1028700" y="350520"/>
                  </a:lnTo>
                  <a:lnTo>
                    <a:pt x="513587" y="350520"/>
                  </a:lnTo>
                  <a:lnTo>
                    <a:pt x="513587" y="0"/>
                  </a:lnTo>
                  <a:close/>
                </a:path>
                <a:path w="4114800" h="350520">
                  <a:moveTo>
                    <a:pt x="1028700" y="0"/>
                  </a:moveTo>
                  <a:lnTo>
                    <a:pt x="1542287" y="0"/>
                  </a:lnTo>
                  <a:lnTo>
                    <a:pt x="1542287" y="350520"/>
                  </a:lnTo>
                  <a:lnTo>
                    <a:pt x="1028700" y="350520"/>
                  </a:lnTo>
                  <a:lnTo>
                    <a:pt x="1028700" y="0"/>
                  </a:lnTo>
                  <a:close/>
                </a:path>
                <a:path w="4114800" h="350520">
                  <a:moveTo>
                    <a:pt x="1542287" y="0"/>
                  </a:moveTo>
                  <a:lnTo>
                    <a:pt x="2057400" y="0"/>
                  </a:lnTo>
                  <a:lnTo>
                    <a:pt x="2057400" y="350520"/>
                  </a:lnTo>
                  <a:lnTo>
                    <a:pt x="1542287" y="350520"/>
                  </a:lnTo>
                  <a:lnTo>
                    <a:pt x="1542287" y="0"/>
                  </a:lnTo>
                  <a:close/>
                </a:path>
                <a:path w="4114800" h="350520">
                  <a:moveTo>
                    <a:pt x="2057400" y="0"/>
                  </a:moveTo>
                  <a:lnTo>
                    <a:pt x="2570987" y="0"/>
                  </a:lnTo>
                  <a:lnTo>
                    <a:pt x="2570987" y="350520"/>
                  </a:lnTo>
                  <a:lnTo>
                    <a:pt x="2057400" y="350520"/>
                  </a:lnTo>
                  <a:lnTo>
                    <a:pt x="2057400" y="0"/>
                  </a:lnTo>
                  <a:close/>
                </a:path>
                <a:path w="4114800" h="350520">
                  <a:moveTo>
                    <a:pt x="2570987" y="0"/>
                  </a:moveTo>
                  <a:lnTo>
                    <a:pt x="3086100" y="0"/>
                  </a:lnTo>
                  <a:lnTo>
                    <a:pt x="3086100" y="350520"/>
                  </a:lnTo>
                  <a:lnTo>
                    <a:pt x="2570987" y="350520"/>
                  </a:lnTo>
                  <a:lnTo>
                    <a:pt x="2570987" y="0"/>
                  </a:lnTo>
                  <a:close/>
                </a:path>
                <a:path w="4114800" h="350520">
                  <a:moveTo>
                    <a:pt x="3086100" y="0"/>
                  </a:moveTo>
                  <a:lnTo>
                    <a:pt x="3599687" y="0"/>
                  </a:lnTo>
                  <a:lnTo>
                    <a:pt x="3599687" y="350520"/>
                  </a:lnTo>
                  <a:lnTo>
                    <a:pt x="3086100" y="350520"/>
                  </a:lnTo>
                  <a:lnTo>
                    <a:pt x="3086100" y="0"/>
                  </a:lnTo>
                  <a:close/>
                </a:path>
                <a:path w="4114800" h="350520">
                  <a:moveTo>
                    <a:pt x="3599687" y="0"/>
                  </a:moveTo>
                  <a:lnTo>
                    <a:pt x="4114800" y="0"/>
                  </a:lnTo>
                  <a:lnTo>
                    <a:pt x="4114800" y="350520"/>
                  </a:lnTo>
                  <a:lnTo>
                    <a:pt x="3599687" y="350520"/>
                  </a:lnTo>
                  <a:lnTo>
                    <a:pt x="3599687" y="0"/>
                  </a:lnTo>
                  <a:close/>
                </a:path>
              </a:pathLst>
            </a:custGeom>
            <a:ln w="2285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89648" y="5265420"/>
              <a:ext cx="0" cy="544195"/>
            </a:xfrm>
            <a:custGeom>
              <a:avLst/>
              <a:gdLst/>
              <a:ahLst/>
              <a:cxnLst/>
              <a:rect l="l" t="t" r="r" b="b"/>
              <a:pathLst>
                <a:path h="544195">
                  <a:moveTo>
                    <a:pt x="0" y="0"/>
                  </a:moveTo>
                  <a:lnTo>
                    <a:pt x="0" y="544067"/>
                  </a:lnTo>
                </a:path>
              </a:pathLst>
            </a:custGeom>
            <a:ln w="22859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03719" y="5506211"/>
              <a:ext cx="565785" cy="62865"/>
            </a:xfrm>
            <a:custGeom>
              <a:avLst/>
              <a:gdLst/>
              <a:ahLst/>
              <a:cxnLst/>
              <a:rect l="l" t="t" r="r" b="b"/>
              <a:pathLst>
                <a:path w="565784" h="62864">
                  <a:moveTo>
                    <a:pt x="502920" y="62484"/>
                  </a:moveTo>
                  <a:lnTo>
                    <a:pt x="502920" y="0"/>
                  </a:lnTo>
                  <a:lnTo>
                    <a:pt x="549783" y="22860"/>
                  </a:lnTo>
                  <a:lnTo>
                    <a:pt x="513587" y="22860"/>
                  </a:lnTo>
                  <a:lnTo>
                    <a:pt x="513587" y="39624"/>
                  </a:lnTo>
                  <a:lnTo>
                    <a:pt x="547551" y="39624"/>
                  </a:lnTo>
                  <a:lnTo>
                    <a:pt x="502920" y="62484"/>
                  </a:lnTo>
                  <a:close/>
                </a:path>
                <a:path w="565784" h="62864">
                  <a:moveTo>
                    <a:pt x="502920" y="39624"/>
                  </a:moveTo>
                  <a:lnTo>
                    <a:pt x="0" y="39624"/>
                  </a:lnTo>
                  <a:lnTo>
                    <a:pt x="0" y="22860"/>
                  </a:lnTo>
                  <a:lnTo>
                    <a:pt x="502920" y="22860"/>
                  </a:lnTo>
                  <a:lnTo>
                    <a:pt x="502920" y="39624"/>
                  </a:lnTo>
                  <a:close/>
                </a:path>
                <a:path w="565784" h="62864">
                  <a:moveTo>
                    <a:pt x="547551" y="39624"/>
                  </a:moveTo>
                  <a:lnTo>
                    <a:pt x="513587" y="39624"/>
                  </a:lnTo>
                  <a:lnTo>
                    <a:pt x="513587" y="22860"/>
                  </a:lnTo>
                  <a:lnTo>
                    <a:pt x="549783" y="22860"/>
                  </a:lnTo>
                  <a:lnTo>
                    <a:pt x="565404" y="30480"/>
                  </a:lnTo>
                  <a:lnTo>
                    <a:pt x="547551" y="39624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156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std::deque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5753100" cy="171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Efficient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addition/removal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 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both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ends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Grows</a:t>
            </a:r>
            <a:r>
              <a:rPr sz="2300" spc="-9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automatically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Provides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random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access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Not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good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insertion/deletion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70988" y="5423915"/>
            <a:ext cx="4918075" cy="544195"/>
            <a:chOff x="2570988" y="5423915"/>
            <a:chExt cx="4918075" cy="544195"/>
          </a:xfrm>
        </p:grpSpPr>
        <p:sp>
          <p:nvSpPr>
            <p:cNvPr id="6" name="object 6"/>
            <p:cNvSpPr/>
            <p:nvPr/>
          </p:nvSpPr>
          <p:spPr>
            <a:xfrm>
              <a:off x="2994659" y="5507735"/>
              <a:ext cx="4114800" cy="350520"/>
            </a:xfrm>
            <a:custGeom>
              <a:avLst/>
              <a:gdLst/>
              <a:ahLst/>
              <a:cxnLst/>
              <a:rect l="l" t="t" r="r" b="b"/>
              <a:pathLst>
                <a:path w="4114800" h="350520">
                  <a:moveTo>
                    <a:pt x="0" y="0"/>
                  </a:moveTo>
                  <a:lnTo>
                    <a:pt x="513588" y="0"/>
                  </a:lnTo>
                  <a:lnTo>
                    <a:pt x="513588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  <a:path w="4114800" h="350520">
                  <a:moveTo>
                    <a:pt x="513588" y="0"/>
                  </a:moveTo>
                  <a:lnTo>
                    <a:pt x="1028700" y="0"/>
                  </a:lnTo>
                  <a:lnTo>
                    <a:pt x="1028700" y="350519"/>
                  </a:lnTo>
                  <a:lnTo>
                    <a:pt x="513588" y="350519"/>
                  </a:lnTo>
                  <a:lnTo>
                    <a:pt x="513588" y="0"/>
                  </a:lnTo>
                  <a:close/>
                </a:path>
                <a:path w="4114800" h="350520">
                  <a:moveTo>
                    <a:pt x="1028700" y="0"/>
                  </a:moveTo>
                  <a:lnTo>
                    <a:pt x="1542288" y="0"/>
                  </a:lnTo>
                  <a:lnTo>
                    <a:pt x="1542288" y="350519"/>
                  </a:lnTo>
                  <a:lnTo>
                    <a:pt x="1028700" y="350519"/>
                  </a:lnTo>
                  <a:lnTo>
                    <a:pt x="1028700" y="0"/>
                  </a:lnTo>
                  <a:close/>
                </a:path>
                <a:path w="4114800" h="350520">
                  <a:moveTo>
                    <a:pt x="1542288" y="0"/>
                  </a:moveTo>
                  <a:lnTo>
                    <a:pt x="2057400" y="0"/>
                  </a:lnTo>
                  <a:lnTo>
                    <a:pt x="2057400" y="350519"/>
                  </a:lnTo>
                  <a:lnTo>
                    <a:pt x="1542288" y="350519"/>
                  </a:lnTo>
                  <a:lnTo>
                    <a:pt x="1542288" y="0"/>
                  </a:lnTo>
                  <a:close/>
                </a:path>
                <a:path w="4114800" h="350520">
                  <a:moveTo>
                    <a:pt x="2057400" y="0"/>
                  </a:moveTo>
                  <a:lnTo>
                    <a:pt x="2570988" y="0"/>
                  </a:lnTo>
                  <a:lnTo>
                    <a:pt x="2570988" y="350519"/>
                  </a:lnTo>
                  <a:lnTo>
                    <a:pt x="2057400" y="350519"/>
                  </a:lnTo>
                  <a:lnTo>
                    <a:pt x="2057400" y="0"/>
                  </a:lnTo>
                  <a:close/>
                </a:path>
                <a:path w="4114800" h="350520">
                  <a:moveTo>
                    <a:pt x="2570988" y="0"/>
                  </a:moveTo>
                  <a:lnTo>
                    <a:pt x="3086100" y="0"/>
                  </a:lnTo>
                  <a:lnTo>
                    <a:pt x="3086100" y="350519"/>
                  </a:lnTo>
                  <a:lnTo>
                    <a:pt x="2570988" y="350519"/>
                  </a:lnTo>
                  <a:lnTo>
                    <a:pt x="2570988" y="0"/>
                  </a:lnTo>
                  <a:close/>
                </a:path>
                <a:path w="4114800" h="350520">
                  <a:moveTo>
                    <a:pt x="3086100" y="0"/>
                  </a:moveTo>
                  <a:lnTo>
                    <a:pt x="3599688" y="0"/>
                  </a:lnTo>
                  <a:lnTo>
                    <a:pt x="3599688" y="350519"/>
                  </a:lnTo>
                  <a:lnTo>
                    <a:pt x="3086100" y="350519"/>
                  </a:lnTo>
                  <a:lnTo>
                    <a:pt x="3086100" y="0"/>
                  </a:lnTo>
                  <a:close/>
                </a:path>
                <a:path w="4114800" h="350520">
                  <a:moveTo>
                    <a:pt x="3599688" y="0"/>
                  </a:moveTo>
                  <a:lnTo>
                    <a:pt x="4114800" y="0"/>
                  </a:lnTo>
                  <a:lnTo>
                    <a:pt x="4114800" y="350519"/>
                  </a:lnTo>
                  <a:lnTo>
                    <a:pt x="3599688" y="350519"/>
                  </a:lnTo>
                  <a:lnTo>
                    <a:pt x="3599688" y="0"/>
                  </a:lnTo>
                  <a:close/>
                </a:path>
              </a:pathLst>
            </a:custGeom>
            <a:ln w="2285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09460" y="5423915"/>
              <a:ext cx="0" cy="544195"/>
            </a:xfrm>
            <a:custGeom>
              <a:avLst/>
              <a:gdLst/>
              <a:ahLst/>
              <a:cxnLst/>
              <a:rect l="l" t="t" r="r" b="b"/>
              <a:pathLst>
                <a:path h="544195">
                  <a:moveTo>
                    <a:pt x="0" y="0"/>
                  </a:moveTo>
                  <a:lnTo>
                    <a:pt x="0" y="544067"/>
                  </a:lnTo>
                </a:path>
              </a:pathLst>
            </a:custGeom>
            <a:ln w="22859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23532" y="5664707"/>
              <a:ext cx="565785" cy="62865"/>
            </a:xfrm>
            <a:custGeom>
              <a:avLst/>
              <a:gdLst/>
              <a:ahLst/>
              <a:cxnLst/>
              <a:rect l="l" t="t" r="r" b="b"/>
              <a:pathLst>
                <a:path w="565784" h="62864">
                  <a:moveTo>
                    <a:pt x="502920" y="62484"/>
                  </a:moveTo>
                  <a:lnTo>
                    <a:pt x="502920" y="0"/>
                  </a:lnTo>
                  <a:lnTo>
                    <a:pt x="549783" y="22860"/>
                  </a:lnTo>
                  <a:lnTo>
                    <a:pt x="513587" y="22860"/>
                  </a:lnTo>
                  <a:lnTo>
                    <a:pt x="512063" y="39624"/>
                  </a:lnTo>
                  <a:lnTo>
                    <a:pt x="547551" y="39624"/>
                  </a:lnTo>
                  <a:lnTo>
                    <a:pt x="502920" y="62484"/>
                  </a:lnTo>
                  <a:close/>
                </a:path>
                <a:path w="565784" h="62864">
                  <a:moveTo>
                    <a:pt x="502920" y="39624"/>
                  </a:moveTo>
                  <a:lnTo>
                    <a:pt x="0" y="39624"/>
                  </a:lnTo>
                  <a:lnTo>
                    <a:pt x="0" y="22860"/>
                  </a:lnTo>
                  <a:lnTo>
                    <a:pt x="502920" y="22860"/>
                  </a:lnTo>
                  <a:lnTo>
                    <a:pt x="502920" y="39624"/>
                  </a:lnTo>
                  <a:close/>
                </a:path>
                <a:path w="565784" h="62864">
                  <a:moveTo>
                    <a:pt x="547551" y="39624"/>
                  </a:moveTo>
                  <a:lnTo>
                    <a:pt x="512063" y="39624"/>
                  </a:lnTo>
                  <a:lnTo>
                    <a:pt x="513587" y="22860"/>
                  </a:lnTo>
                  <a:lnTo>
                    <a:pt x="549783" y="22860"/>
                  </a:lnTo>
                  <a:lnTo>
                    <a:pt x="565404" y="30480"/>
                  </a:lnTo>
                  <a:lnTo>
                    <a:pt x="547551" y="39624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94659" y="5423915"/>
              <a:ext cx="0" cy="544195"/>
            </a:xfrm>
            <a:custGeom>
              <a:avLst/>
              <a:gdLst/>
              <a:ahLst/>
              <a:cxnLst/>
              <a:rect l="l" t="t" r="r" b="b"/>
              <a:pathLst>
                <a:path h="544195">
                  <a:moveTo>
                    <a:pt x="0" y="0"/>
                  </a:moveTo>
                  <a:lnTo>
                    <a:pt x="0" y="544067"/>
                  </a:lnTo>
                </a:path>
              </a:pathLst>
            </a:custGeom>
            <a:ln w="22859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70988" y="5660135"/>
              <a:ext cx="541020" cy="62865"/>
            </a:xfrm>
            <a:custGeom>
              <a:avLst/>
              <a:gdLst/>
              <a:ahLst/>
              <a:cxnLst/>
              <a:rect l="l" t="t" r="r" b="b"/>
              <a:pathLst>
                <a:path w="541019" h="62864">
                  <a:moveTo>
                    <a:pt x="62483" y="62484"/>
                  </a:moveTo>
                  <a:lnTo>
                    <a:pt x="0" y="32004"/>
                  </a:lnTo>
                  <a:lnTo>
                    <a:pt x="62483" y="0"/>
                  </a:lnTo>
                  <a:lnTo>
                    <a:pt x="62483" y="24384"/>
                  </a:lnTo>
                  <a:lnTo>
                    <a:pt x="51815" y="24384"/>
                  </a:lnTo>
                  <a:lnTo>
                    <a:pt x="51815" y="39624"/>
                  </a:lnTo>
                  <a:lnTo>
                    <a:pt x="62483" y="39624"/>
                  </a:lnTo>
                  <a:lnTo>
                    <a:pt x="62483" y="62484"/>
                  </a:lnTo>
                  <a:close/>
                </a:path>
                <a:path w="541019" h="62864">
                  <a:moveTo>
                    <a:pt x="62483" y="39624"/>
                  </a:moveTo>
                  <a:lnTo>
                    <a:pt x="51815" y="39624"/>
                  </a:lnTo>
                  <a:lnTo>
                    <a:pt x="51815" y="24384"/>
                  </a:lnTo>
                  <a:lnTo>
                    <a:pt x="62483" y="24384"/>
                  </a:lnTo>
                  <a:lnTo>
                    <a:pt x="62483" y="39624"/>
                  </a:lnTo>
                  <a:close/>
                </a:path>
                <a:path w="541019" h="62864">
                  <a:moveTo>
                    <a:pt x="541020" y="39624"/>
                  </a:moveTo>
                  <a:lnTo>
                    <a:pt x="62483" y="39624"/>
                  </a:lnTo>
                  <a:lnTo>
                    <a:pt x="62483" y="24384"/>
                  </a:lnTo>
                  <a:lnTo>
                    <a:pt x="541020" y="24384"/>
                  </a:lnTo>
                  <a:lnTo>
                    <a:pt x="541020" y="39624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157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std::list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5049520" cy="12903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Implemented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two-</a:t>
            </a:r>
            <a:r>
              <a:rPr sz="2300" dirty="0">
                <a:latin typeface="Calibri"/>
                <a:cs typeface="Calibri"/>
              </a:rPr>
              <a:t>way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linked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list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Efficient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insertion/deletion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anywhere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Does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random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access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32354" y="5048250"/>
            <a:ext cx="4395470" cy="386080"/>
            <a:chOff x="2832354" y="5048250"/>
            <a:chExt cx="4395470" cy="386080"/>
          </a:xfrm>
        </p:grpSpPr>
        <p:sp>
          <p:nvSpPr>
            <p:cNvPr id="6" name="object 6"/>
            <p:cNvSpPr/>
            <p:nvPr/>
          </p:nvSpPr>
          <p:spPr>
            <a:xfrm>
              <a:off x="2843784" y="5059679"/>
              <a:ext cx="4372610" cy="363220"/>
            </a:xfrm>
            <a:custGeom>
              <a:avLst/>
              <a:gdLst/>
              <a:ahLst/>
              <a:cxnLst/>
              <a:rect l="l" t="t" r="r" b="b"/>
              <a:pathLst>
                <a:path w="4372609" h="363220">
                  <a:moveTo>
                    <a:pt x="0" y="0"/>
                  </a:moveTo>
                  <a:lnTo>
                    <a:pt x="515112" y="0"/>
                  </a:lnTo>
                  <a:lnTo>
                    <a:pt x="515112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  <a:path w="4372609" h="363220">
                  <a:moveTo>
                    <a:pt x="771143" y="0"/>
                  </a:moveTo>
                  <a:lnTo>
                    <a:pt x="1286256" y="0"/>
                  </a:lnTo>
                  <a:lnTo>
                    <a:pt x="1286256" y="350519"/>
                  </a:lnTo>
                  <a:lnTo>
                    <a:pt x="771143" y="350519"/>
                  </a:lnTo>
                  <a:lnTo>
                    <a:pt x="771143" y="0"/>
                  </a:lnTo>
                  <a:close/>
                </a:path>
                <a:path w="4372609" h="363220">
                  <a:moveTo>
                    <a:pt x="1543812" y="6096"/>
                  </a:moveTo>
                  <a:lnTo>
                    <a:pt x="2057399" y="6096"/>
                  </a:lnTo>
                  <a:lnTo>
                    <a:pt x="2057399" y="356616"/>
                  </a:lnTo>
                  <a:lnTo>
                    <a:pt x="1543812" y="356616"/>
                  </a:lnTo>
                  <a:lnTo>
                    <a:pt x="1543812" y="6096"/>
                  </a:lnTo>
                  <a:close/>
                </a:path>
                <a:path w="4372609" h="363220">
                  <a:moveTo>
                    <a:pt x="2314955" y="12191"/>
                  </a:moveTo>
                  <a:lnTo>
                    <a:pt x="2828544" y="12191"/>
                  </a:lnTo>
                  <a:lnTo>
                    <a:pt x="2828544" y="362712"/>
                  </a:lnTo>
                  <a:lnTo>
                    <a:pt x="2314955" y="362712"/>
                  </a:lnTo>
                  <a:lnTo>
                    <a:pt x="2314955" y="12191"/>
                  </a:lnTo>
                  <a:close/>
                </a:path>
                <a:path w="4372609" h="363220">
                  <a:moveTo>
                    <a:pt x="3086099" y="12191"/>
                  </a:moveTo>
                  <a:lnTo>
                    <a:pt x="3601212" y="12191"/>
                  </a:lnTo>
                  <a:lnTo>
                    <a:pt x="3601212" y="362712"/>
                  </a:lnTo>
                  <a:lnTo>
                    <a:pt x="3086099" y="362712"/>
                  </a:lnTo>
                  <a:lnTo>
                    <a:pt x="3086099" y="12191"/>
                  </a:lnTo>
                  <a:close/>
                </a:path>
                <a:path w="4372609" h="363220">
                  <a:moveTo>
                    <a:pt x="3857244" y="4571"/>
                  </a:moveTo>
                  <a:lnTo>
                    <a:pt x="4372355" y="4571"/>
                  </a:lnTo>
                  <a:lnTo>
                    <a:pt x="4372355" y="353567"/>
                  </a:lnTo>
                  <a:lnTo>
                    <a:pt x="3857244" y="353567"/>
                  </a:lnTo>
                  <a:lnTo>
                    <a:pt x="3857244" y="4571"/>
                  </a:lnTo>
                  <a:close/>
                </a:path>
              </a:pathLst>
            </a:custGeom>
            <a:ln w="2285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8883" y="5122176"/>
              <a:ext cx="3342640" cy="239395"/>
            </a:xfrm>
            <a:custGeom>
              <a:avLst/>
              <a:gdLst/>
              <a:ahLst/>
              <a:cxnLst/>
              <a:rect l="l" t="t" r="r" b="b"/>
              <a:pathLst>
                <a:path w="3342640" h="239395">
                  <a:moveTo>
                    <a:pt x="256032" y="169164"/>
                  </a:moveTo>
                  <a:lnTo>
                    <a:pt x="117348" y="169164"/>
                  </a:lnTo>
                  <a:lnTo>
                    <a:pt x="117348" y="146304"/>
                  </a:lnTo>
                  <a:lnTo>
                    <a:pt x="0" y="181356"/>
                  </a:lnTo>
                  <a:lnTo>
                    <a:pt x="117348" y="216408"/>
                  </a:lnTo>
                  <a:lnTo>
                    <a:pt x="117348" y="193548"/>
                  </a:lnTo>
                  <a:lnTo>
                    <a:pt x="256032" y="193548"/>
                  </a:lnTo>
                  <a:lnTo>
                    <a:pt x="256032" y="169164"/>
                  </a:lnTo>
                  <a:close/>
                </a:path>
                <a:path w="3342640" h="239395">
                  <a:moveTo>
                    <a:pt x="256044" y="35052"/>
                  </a:moveTo>
                  <a:lnTo>
                    <a:pt x="220319" y="24384"/>
                  </a:lnTo>
                  <a:lnTo>
                    <a:pt x="138696" y="0"/>
                  </a:lnTo>
                  <a:lnTo>
                    <a:pt x="138696" y="24384"/>
                  </a:lnTo>
                  <a:lnTo>
                    <a:pt x="12" y="24384"/>
                  </a:lnTo>
                  <a:lnTo>
                    <a:pt x="12" y="47244"/>
                  </a:lnTo>
                  <a:lnTo>
                    <a:pt x="138696" y="47244"/>
                  </a:lnTo>
                  <a:lnTo>
                    <a:pt x="138696" y="71628"/>
                  </a:lnTo>
                  <a:lnTo>
                    <a:pt x="216928" y="47244"/>
                  </a:lnTo>
                  <a:lnTo>
                    <a:pt x="256044" y="35052"/>
                  </a:lnTo>
                  <a:close/>
                </a:path>
                <a:path w="3342640" h="239395">
                  <a:moveTo>
                    <a:pt x="1028712" y="179819"/>
                  </a:moveTo>
                  <a:lnTo>
                    <a:pt x="888504" y="179819"/>
                  </a:lnTo>
                  <a:lnTo>
                    <a:pt x="888504" y="155435"/>
                  </a:lnTo>
                  <a:lnTo>
                    <a:pt x="771156" y="192011"/>
                  </a:lnTo>
                  <a:lnTo>
                    <a:pt x="888504" y="227063"/>
                  </a:lnTo>
                  <a:lnTo>
                    <a:pt x="888504" y="202679"/>
                  </a:lnTo>
                  <a:lnTo>
                    <a:pt x="1028712" y="202679"/>
                  </a:lnTo>
                  <a:lnTo>
                    <a:pt x="1028712" y="179819"/>
                  </a:lnTo>
                  <a:close/>
                </a:path>
                <a:path w="3342640" h="239395">
                  <a:moveTo>
                    <a:pt x="1028712" y="35052"/>
                  </a:moveTo>
                  <a:lnTo>
                    <a:pt x="992530" y="24384"/>
                  </a:lnTo>
                  <a:lnTo>
                    <a:pt x="909840" y="0"/>
                  </a:lnTo>
                  <a:lnTo>
                    <a:pt x="909840" y="24384"/>
                  </a:lnTo>
                  <a:lnTo>
                    <a:pt x="771156" y="24384"/>
                  </a:lnTo>
                  <a:lnTo>
                    <a:pt x="771156" y="47244"/>
                  </a:lnTo>
                  <a:lnTo>
                    <a:pt x="909840" y="47244"/>
                  </a:lnTo>
                  <a:lnTo>
                    <a:pt x="909840" y="71628"/>
                  </a:lnTo>
                  <a:lnTo>
                    <a:pt x="989088" y="47244"/>
                  </a:lnTo>
                  <a:lnTo>
                    <a:pt x="1028712" y="35052"/>
                  </a:lnTo>
                  <a:close/>
                </a:path>
                <a:path w="3342640" h="239395">
                  <a:moveTo>
                    <a:pt x="1799844" y="169164"/>
                  </a:moveTo>
                  <a:lnTo>
                    <a:pt x="1659636" y="169164"/>
                  </a:lnTo>
                  <a:lnTo>
                    <a:pt x="1659636" y="146304"/>
                  </a:lnTo>
                  <a:lnTo>
                    <a:pt x="1542288" y="181356"/>
                  </a:lnTo>
                  <a:lnTo>
                    <a:pt x="1659636" y="216408"/>
                  </a:lnTo>
                  <a:lnTo>
                    <a:pt x="1659636" y="193548"/>
                  </a:lnTo>
                  <a:lnTo>
                    <a:pt x="1799844" y="193548"/>
                  </a:lnTo>
                  <a:lnTo>
                    <a:pt x="1799844" y="169164"/>
                  </a:lnTo>
                  <a:close/>
                </a:path>
                <a:path w="3342640" h="239395">
                  <a:moveTo>
                    <a:pt x="1799844" y="51803"/>
                  </a:moveTo>
                  <a:lnTo>
                    <a:pt x="1758505" y="39611"/>
                  </a:lnTo>
                  <a:lnTo>
                    <a:pt x="1680972" y="16751"/>
                  </a:lnTo>
                  <a:lnTo>
                    <a:pt x="1680972" y="39611"/>
                  </a:lnTo>
                  <a:lnTo>
                    <a:pt x="1542288" y="39611"/>
                  </a:lnTo>
                  <a:lnTo>
                    <a:pt x="1542288" y="62471"/>
                  </a:lnTo>
                  <a:lnTo>
                    <a:pt x="1680972" y="62471"/>
                  </a:lnTo>
                  <a:lnTo>
                    <a:pt x="1680972" y="86855"/>
                  </a:lnTo>
                  <a:lnTo>
                    <a:pt x="1763674" y="62471"/>
                  </a:lnTo>
                  <a:lnTo>
                    <a:pt x="1799844" y="51803"/>
                  </a:lnTo>
                  <a:close/>
                </a:path>
                <a:path w="3342640" h="239395">
                  <a:moveTo>
                    <a:pt x="2570988" y="185915"/>
                  </a:moveTo>
                  <a:lnTo>
                    <a:pt x="2432304" y="185915"/>
                  </a:lnTo>
                  <a:lnTo>
                    <a:pt x="2432304" y="161531"/>
                  </a:lnTo>
                  <a:lnTo>
                    <a:pt x="2313432" y="196583"/>
                  </a:lnTo>
                  <a:lnTo>
                    <a:pt x="2432304" y="233159"/>
                  </a:lnTo>
                  <a:lnTo>
                    <a:pt x="2432304" y="208775"/>
                  </a:lnTo>
                  <a:lnTo>
                    <a:pt x="2570988" y="208775"/>
                  </a:lnTo>
                  <a:lnTo>
                    <a:pt x="2570988" y="185915"/>
                  </a:lnTo>
                  <a:close/>
                </a:path>
                <a:path w="3342640" h="239395">
                  <a:moveTo>
                    <a:pt x="2571000" y="41148"/>
                  </a:moveTo>
                  <a:lnTo>
                    <a:pt x="2535275" y="30480"/>
                  </a:lnTo>
                  <a:lnTo>
                    <a:pt x="2453652" y="6096"/>
                  </a:lnTo>
                  <a:lnTo>
                    <a:pt x="2453652" y="30480"/>
                  </a:lnTo>
                  <a:lnTo>
                    <a:pt x="2313444" y="30480"/>
                  </a:lnTo>
                  <a:lnTo>
                    <a:pt x="2313444" y="53340"/>
                  </a:lnTo>
                  <a:lnTo>
                    <a:pt x="2453652" y="53340"/>
                  </a:lnTo>
                  <a:lnTo>
                    <a:pt x="2453652" y="76200"/>
                  </a:lnTo>
                  <a:lnTo>
                    <a:pt x="2530183" y="53340"/>
                  </a:lnTo>
                  <a:lnTo>
                    <a:pt x="2571000" y="41148"/>
                  </a:lnTo>
                  <a:close/>
                </a:path>
                <a:path w="3342640" h="239395">
                  <a:moveTo>
                    <a:pt x="3342144" y="192024"/>
                  </a:moveTo>
                  <a:lnTo>
                    <a:pt x="3203460" y="192024"/>
                  </a:lnTo>
                  <a:lnTo>
                    <a:pt x="3203460" y="167640"/>
                  </a:lnTo>
                  <a:lnTo>
                    <a:pt x="3086112" y="202692"/>
                  </a:lnTo>
                  <a:lnTo>
                    <a:pt x="3203460" y="239268"/>
                  </a:lnTo>
                  <a:lnTo>
                    <a:pt x="3203460" y="214884"/>
                  </a:lnTo>
                  <a:lnTo>
                    <a:pt x="3342144" y="214884"/>
                  </a:lnTo>
                  <a:lnTo>
                    <a:pt x="3342144" y="192024"/>
                  </a:lnTo>
                  <a:close/>
                </a:path>
                <a:path w="3342640" h="239395">
                  <a:moveTo>
                    <a:pt x="3342144" y="51803"/>
                  </a:moveTo>
                  <a:lnTo>
                    <a:pt x="3301327" y="39611"/>
                  </a:lnTo>
                  <a:lnTo>
                    <a:pt x="3224796" y="16751"/>
                  </a:lnTo>
                  <a:lnTo>
                    <a:pt x="3224796" y="39611"/>
                  </a:lnTo>
                  <a:lnTo>
                    <a:pt x="3086112" y="39611"/>
                  </a:lnTo>
                  <a:lnTo>
                    <a:pt x="3086112" y="63995"/>
                  </a:lnTo>
                  <a:lnTo>
                    <a:pt x="3224796" y="63995"/>
                  </a:lnTo>
                  <a:lnTo>
                    <a:pt x="3224796" y="86855"/>
                  </a:lnTo>
                  <a:lnTo>
                    <a:pt x="3301327" y="63995"/>
                  </a:lnTo>
                  <a:lnTo>
                    <a:pt x="3342144" y="51803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158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std::forward_list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4618990" cy="213487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Implemented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one-way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linked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list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Small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footprint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Efficient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insertion/deletion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Does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support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size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Elements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added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front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32354" y="5176266"/>
            <a:ext cx="4395470" cy="386080"/>
            <a:chOff x="2832354" y="5176266"/>
            <a:chExt cx="4395470" cy="386080"/>
          </a:xfrm>
        </p:grpSpPr>
        <p:sp>
          <p:nvSpPr>
            <p:cNvPr id="6" name="object 6"/>
            <p:cNvSpPr/>
            <p:nvPr/>
          </p:nvSpPr>
          <p:spPr>
            <a:xfrm>
              <a:off x="2843784" y="5187696"/>
              <a:ext cx="4372610" cy="363220"/>
            </a:xfrm>
            <a:custGeom>
              <a:avLst/>
              <a:gdLst/>
              <a:ahLst/>
              <a:cxnLst/>
              <a:rect l="l" t="t" r="r" b="b"/>
              <a:pathLst>
                <a:path w="4372609" h="363220">
                  <a:moveTo>
                    <a:pt x="0" y="0"/>
                  </a:moveTo>
                  <a:lnTo>
                    <a:pt x="515112" y="0"/>
                  </a:lnTo>
                  <a:lnTo>
                    <a:pt x="515112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  <a:path w="4372609" h="363220">
                  <a:moveTo>
                    <a:pt x="771143" y="0"/>
                  </a:moveTo>
                  <a:lnTo>
                    <a:pt x="1286256" y="0"/>
                  </a:lnTo>
                  <a:lnTo>
                    <a:pt x="1286256" y="350519"/>
                  </a:lnTo>
                  <a:lnTo>
                    <a:pt x="771143" y="350519"/>
                  </a:lnTo>
                  <a:lnTo>
                    <a:pt x="771143" y="0"/>
                  </a:lnTo>
                  <a:close/>
                </a:path>
                <a:path w="4372609" h="363220">
                  <a:moveTo>
                    <a:pt x="1543812" y="6096"/>
                  </a:moveTo>
                  <a:lnTo>
                    <a:pt x="2057399" y="6096"/>
                  </a:lnTo>
                  <a:lnTo>
                    <a:pt x="2057399" y="356616"/>
                  </a:lnTo>
                  <a:lnTo>
                    <a:pt x="1543812" y="356616"/>
                  </a:lnTo>
                  <a:lnTo>
                    <a:pt x="1543812" y="6096"/>
                  </a:lnTo>
                  <a:close/>
                </a:path>
                <a:path w="4372609" h="363220">
                  <a:moveTo>
                    <a:pt x="2314955" y="12191"/>
                  </a:moveTo>
                  <a:lnTo>
                    <a:pt x="2828544" y="12191"/>
                  </a:lnTo>
                  <a:lnTo>
                    <a:pt x="2828544" y="362711"/>
                  </a:lnTo>
                  <a:lnTo>
                    <a:pt x="2314955" y="362711"/>
                  </a:lnTo>
                  <a:lnTo>
                    <a:pt x="2314955" y="12191"/>
                  </a:lnTo>
                  <a:close/>
                </a:path>
                <a:path w="4372609" h="363220">
                  <a:moveTo>
                    <a:pt x="3086099" y="12191"/>
                  </a:moveTo>
                  <a:lnTo>
                    <a:pt x="3601212" y="12191"/>
                  </a:lnTo>
                  <a:lnTo>
                    <a:pt x="3601212" y="362711"/>
                  </a:lnTo>
                  <a:lnTo>
                    <a:pt x="3086099" y="362711"/>
                  </a:lnTo>
                  <a:lnTo>
                    <a:pt x="3086099" y="12191"/>
                  </a:lnTo>
                  <a:close/>
                </a:path>
                <a:path w="4372609" h="363220">
                  <a:moveTo>
                    <a:pt x="3857244" y="4571"/>
                  </a:moveTo>
                  <a:lnTo>
                    <a:pt x="4372355" y="4571"/>
                  </a:lnTo>
                  <a:lnTo>
                    <a:pt x="4372355" y="355091"/>
                  </a:lnTo>
                  <a:lnTo>
                    <a:pt x="3857244" y="355091"/>
                  </a:lnTo>
                  <a:lnTo>
                    <a:pt x="3857244" y="4571"/>
                  </a:lnTo>
                  <a:close/>
                </a:path>
              </a:pathLst>
            </a:custGeom>
            <a:ln w="2285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8896" y="5327916"/>
              <a:ext cx="3342640" cy="93345"/>
            </a:xfrm>
            <a:custGeom>
              <a:avLst/>
              <a:gdLst/>
              <a:ahLst/>
              <a:cxnLst/>
              <a:rect l="l" t="t" r="r" b="b"/>
              <a:pathLst>
                <a:path w="3342640" h="93345">
                  <a:moveTo>
                    <a:pt x="256032" y="35052"/>
                  </a:moveTo>
                  <a:lnTo>
                    <a:pt x="215214" y="22860"/>
                  </a:lnTo>
                  <a:lnTo>
                    <a:pt x="138684" y="0"/>
                  </a:lnTo>
                  <a:lnTo>
                    <a:pt x="138684" y="22860"/>
                  </a:lnTo>
                  <a:lnTo>
                    <a:pt x="0" y="22860"/>
                  </a:lnTo>
                  <a:lnTo>
                    <a:pt x="0" y="47244"/>
                  </a:lnTo>
                  <a:lnTo>
                    <a:pt x="138684" y="47244"/>
                  </a:lnTo>
                  <a:lnTo>
                    <a:pt x="138684" y="70104"/>
                  </a:lnTo>
                  <a:lnTo>
                    <a:pt x="215214" y="47244"/>
                  </a:lnTo>
                  <a:lnTo>
                    <a:pt x="256032" y="35052"/>
                  </a:lnTo>
                  <a:close/>
                </a:path>
                <a:path w="3342640" h="93345">
                  <a:moveTo>
                    <a:pt x="1028700" y="41148"/>
                  </a:moveTo>
                  <a:lnTo>
                    <a:pt x="987348" y="28956"/>
                  </a:lnTo>
                  <a:lnTo>
                    <a:pt x="909828" y="6096"/>
                  </a:lnTo>
                  <a:lnTo>
                    <a:pt x="909828" y="28956"/>
                  </a:lnTo>
                  <a:lnTo>
                    <a:pt x="771144" y="28956"/>
                  </a:lnTo>
                  <a:lnTo>
                    <a:pt x="771144" y="53340"/>
                  </a:lnTo>
                  <a:lnTo>
                    <a:pt x="909828" y="53340"/>
                  </a:lnTo>
                  <a:lnTo>
                    <a:pt x="909828" y="76200"/>
                  </a:lnTo>
                  <a:lnTo>
                    <a:pt x="987348" y="53340"/>
                  </a:lnTo>
                  <a:lnTo>
                    <a:pt x="1028700" y="41148"/>
                  </a:lnTo>
                  <a:close/>
                </a:path>
                <a:path w="3342640" h="93345">
                  <a:moveTo>
                    <a:pt x="1799831" y="56375"/>
                  </a:moveTo>
                  <a:lnTo>
                    <a:pt x="1763661" y="45707"/>
                  </a:lnTo>
                  <a:lnTo>
                    <a:pt x="1680959" y="21323"/>
                  </a:lnTo>
                  <a:lnTo>
                    <a:pt x="1680959" y="45707"/>
                  </a:lnTo>
                  <a:lnTo>
                    <a:pt x="1542275" y="45707"/>
                  </a:lnTo>
                  <a:lnTo>
                    <a:pt x="1542275" y="68567"/>
                  </a:lnTo>
                  <a:lnTo>
                    <a:pt x="1680959" y="68567"/>
                  </a:lnTo>
                  <a:lnTo>
                    <a:pt x="1680959" y="92951"/>
                  </a:lnTo>
                  <a:lnTo>
                    <a:pt x="1760207" y="68567"/>
                  </a:lnTo>
                  <a:lnTo>
                    <a:pt x="1799831" y="56375"/>
                  </a:lnTo>
                  <a:close/>
                </a:path>
                <a:path w="3342640" h="93345">
                  <a:moveTo>
                    <a:pt x="2570988" y="47231"/>
                  </a:moveTo>
                  <a:lnTo>
                    <a:pt x="2530170" y="35039"/>
                  </a:lnTo>
                  <a:lnTo>
                    <a:pt x="2453640" y="12179"/>
                  </a:lnTo>
                  <a:lnTo>
                    <a:pt x="2453640" y="35039"/>
                  </a:lnTo>
                  <a:lnTo>
                    <a:pt x="2313432" y="35039"/>
                  </a:lnTo>
                  <a:lnTo>
                    <a:pt x="2313432" y="59423"/>
                  </a:lnTo>
                  <a:lnTo>
                    <a:pt x="2453640" y="59423"/>
                  </a:lnTo>
                  <a:lnTo>
                    <a:pt x="2453640" y="82283"/>
                  </a:lnTo>
                  <a:lnTo>
                    <a:pt x="2530170" y="59423"/>
                  </a:lnTo>
                  <a:lnTo>
                    <a:pt x="2570988" y="47231"/>
                  </a:lnTo>
                  <a:close/>
                </a:path>
                <a:path w="3342640" h="93345">
                  <a:moveTo>
                    <a:pt x="3342132" y="56375"/>
                  </a:moveTo>
                  <a:lnTo>
                    <a:pt x="3306407" y="45707"/>
                  </a:lnTo>
                  <a:lnTo>
                    <a:pt x="3224784" y="21323"/>
                  </a:lnTo>
                  <a:lnTo>
                    <a:pt x="3224784" y="45707"/>
                  </a:lnTo>
                  <a:lnTo>
                    <a:pt x="3086100" y="45707"/>
                  </a:lnTo>
                  <a:lnTo>
                    <a:pt x="3086100" y="68567"/>
                  </a:lnTo>
                  <a:lnTo>
                    <a:pt x="3224784" y="68567"/>
                  </a:lnTo>
                  <a:lnTo>
                    <a:pt x="3224784" y="92951"/>
                  </a:lnTo>
                  <a:lnTo>
                    <a:pt x="3303016" y="68567"/>
                  </a:lnTo>
                  <a:lnTo>
                    <a:pt x="3342132" y="56375"/>
                  </a:lnTo>
                  <a:close/>
                </a:path>
              </a:pathLst>
            </a:custGeom>
            <a:solidFill>
              <a:srgbClr val="4170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159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276733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/>
              <a:t>Primitive</a:t>
            </a:r>
            <a:r>
              <a:rPr spc="-25" dirty="0"/>
              <a:t> </a:t>
            </a:r>
            <a:r>
              <a:rPr spc="-90" dirty="0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180070" cy="24517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Arithmetic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void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Arithmetic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-</a:t>
            </a:r>
            <a:r>
              <a:rPr sz="2300" dirty="0">
                <a:latin typeface="Calibri"/>
                <a:cs typeface="Calibri"/>
              </a:rPr>
              <a:t>&gt; </a:t>
            </a:r>
            <a:r>
              <a:rPr sz="2300" spc="-10" dirty="0">
                <a:latin typeface="Calibri"/>
                <a:cs typeface="Calibri"/>
              </a:rPr>
              <a:t>Integral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floating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point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5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Integral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-&gt;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bool,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i="1" spc="-20" dirty="0">
                <a:latin typeface="Calibri"/>
                <a:cs typeface="Calibri"/>
              </a:rPr>
              <a:t>char,</a:t>
            </a:r>
            <a:r>
              <a:rPr sz="2300" i="1" spc="-4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wchar_t,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char16_t,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char32_t,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short,</a:t>
            </a:r>
            <a:r>
              <a:rPr sz="2300" i="1" spc="-40" dirty="0">
                <a:latin typeface="Calibri"/>
                <a:cs typeface="Calibri"/>
              </a:rPr>
              <a:t> </a:t>
            </a:r>
            <a:r>
              <a:rPr sz="2300" i="1" spc="-20" dirty="0">
                <a:latin typeface="Calibri"/>
                <a:cs typeface="Calibri"/>
              </a:rPr>
              <a:t>int, 	long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Floating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point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-&gt; </a:t>
            </a:r>
            <a:r>
              <a:rPr sz="2300" i="1" dirty="0">
                <a:latin typeface="Calibri"/>
                <a:cs typeface="Calibri"/>
              </a:rPr>
              <a:t>float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&amp;</a:t>
            </a:r>
            <a:r>
              <a:rPr sz="2300" i="1" spc="-10" dirty="0">
                <a:latin typeface="Calibri"/>
                <a:cs typeface="Calibri"/>
              </a:rPr>
              <a:t> double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void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special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pointers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10" dirty="0">
                <a:latin typeface="Calibri"/>
                <a:cs typeface="Calibri"/>
              </a:rPr>
              <a:t> functions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std::set/std::multi_set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5306695" cy="25552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Implemented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binary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tree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Elements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stored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sorted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order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(&lt;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&gt;)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Value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acts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key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Fast</a:t>
            </a:r>
            <a:r>
              <a:rPr sz="2300" spc="-10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search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No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random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access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Elements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cannot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modified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directly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21373" y="2638805"/>
            <a:ext cx="2723515" cy="2329180"/>
            <a:chOff x="6421373" y="2638805"/>
            <a:chExt cx="2723515" cy="2329180"/>
          </a:xfrm>
        </p:grpSpPr>
        <p:sp>
          <p:nvSpPr>
            <p:cNvPr id="6" name="object 6"/>
            <p:cNvSpPr/>
            <p:nvPr/>
          </p:nvSpPr>
          <p:spPr>
            <a:xfrm>
              <a:off x="7519415" y="2644139"/>
              <a:ext cx="513715" cy="350520"/>
            </a:xfrm>
            <a:custGeom>
              <a:avLst/>
              <a:gdLst/>
              <a:ahLst/>
              <a:cxnLst/>
              <a:rect l="l" t="t" r="r" b="b"/>
              <a:pathLst>
                <a:path w="513715" h="350519">
                  <a:moveTo>
                    <a:pt x="513587" y="350519"/>
                  </a:moveTo>
                  <a:lnTo>
                    <a:pt x="0" y="350519"/>
                  </a:lnTo>
                  <a:lnTo>
                    <a:pt x="0" y="0"/>
                  </a:lnTo>
                  <a:lnTo>
                    <a:pt x="513587" y="0"/>
                  </a:lnTo>
                  <a:lnTo>
                    <a:pt x="513587" y="350519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19415" y="2644139"/>
              <a:ext cx="513715" cy="350520"/>
            </a:xfrm>
            <a:custGeom>
              <a:avLst/>
              <a:gdLst/>
              <a:ahLst/>
              <a:cxnLst/>
              <a:rect l="l" t="t" r="r" b="b"/>
              <a:pathLst>
                <a:path w="513715" h="350519">
                  <a:moveTo>
                    <a:pt x="0" y="0"/>
                  </a:moveTo>
                  <a:lnTo>
                    <a:pt x="513587" y="0"/>
                  </a:lnTo>
                  <a:lnTo>
                    <a:pt x="513587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AE59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81415" y="3477767"/>
              <a:ext cx="515620" cy="349250"/>
            </a:xfrm>
            <a:custGeom>
              <a:avLst/>
              <a:gdLst/>
              <a:ahLst/>
              <a:cxnLst/>
              <a:rect l="l" t="t" r="r" b="b"/>
              <a:pathLst>
                <a:path w="515620" h="349250">
                  <a:moveTo>
                    <a:pt x="515112" y="348996"/>
                  </a:moveTo>
                  <a:lnTo>
                    <a:pt x="0" y="348996"/>
                  </a:lnTo>
                  <a:lnTo>
                    <a:pt x="0" y="0"/>
                  </a:lnTo>
                  <a:lnTo>
                    <a:pt x="515112" y="0"/>
                  </a:lnTo>
                  <a:lnTo>
                    <a:pt x="515112" y="348996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81415" y="3477767"/>
              <a:ext cx="515620" cy="349250"/>
            </a:xfrm>
            <a:custGeom>
              <a:avLst/>
              <a:gdLst/>
              <a:ahLst/>
              <a:cxnLst/>
              <a:rect l="l" t="t" r="r" b="b"/>
              <a:pathLst>
                <a:path w="515620" h="349250">
                  <a:moveTo>
                    <a:pt x="0" y="0"/>
                  </a:moveTo>
                  <a:lnTo>
                    <a:pt x="515112" y="0"/>
                  </a:lnTo>
                  <a:lnTo>
                    <a:pt x="515112" y="348996"/>
                  </a:lnTo>
                  <a:lnTo>
                    <a:pt x="0" y="348996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AE59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0276" y="3477767"/>
              <a:ext cx="515620" cy="350520"/>
            </a:xfrm>
            <a:custGeom>
              <a:avLst/>
              <a:gdLst/>
              <a:ahLst/>
              <a:cxnLst/>
              <a:rect l="l" t="t" r="r" b="b"/>
              <a:pathLst>
                <a:path w="515620" h="350520">
                  <a:moveTo>
                    <a:pt x="515111" y="350520"/>
                  </a:moveTo>
                  <a:lnTo>
                    <a:pt x="0" y="350520"/>
                  </a:lnTo>
                  <a:lnTo>
                    <a:pt x="0" y="0"/>
                  </a:lnTo>
                  <a:lnTo>
                    <a:pt x="515111" y="0"/>
                  </a:lnTo>
                  <a:lnTo>
                    <a:pt x="515111" y="350520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80276" y="3477767"/>
              <a:ext cx="515620" cy="350520"/>
            </a:xfrm>
            <a:custGeom>
              <a:avLst/>
              <a:gdLst/>
              <a:ahLst/>
              <a:cxnLst/>
              <a:rect l="l" t="t" r="r" b="b"/>
              <a:pathLst>
                <a:path w="515620" h="350520">
                  <a:moveTo>
                    <a:pt x="0" y="0"/>
                  </a:moveTo>
                  <a:lnTo>
                    <a:pt x="515111" y="0"/>
                  </a:lnTo>
                  <a:lnTo>
                    <a:pt x="515111" y="350520"/>
                  </a:lnTo>
                  <a:lnTo>
                    <a:pt x="0" y="35052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AE59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29271" y="4611623"/>
              <a:ext cx="513715" cy="350520"/>
            </a:xfrm>
            <a:custGeom>
              <a:avLst/>
              <a:gdLst/>
              <a:ahLst/>
              <a:cxnLst/>
              <a:rect l="l" t="t" r="r" b="b"/>
              <a:pathLst>
                <a:path w="513715" h="350520">
                  <a:moveTo>
                    <a:pt x="513588" y="350520"/>
                  </a:moveTo>
                  <a:lnTo>
                    <a:pt x="0" y="350520"/>
                  </a:lnTo>
                  <a:lnTo>
                    <a:pt x="0" y="0"/>
                  </a:lnTo>
                  <a:lnTo>
                    <a:pt x="513588" y="0"/>
                  </a:lnTo>
                  <a:lnTo>
                    <a:pt x="513588" y="350520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29271" y="4611623"/>
              <a:ext cx="513715" cy="350520"/>
            </a:xfrm>
            <a:custGeom>
              <a:avLst/>
              <a:gdLst/>
              <a:ahLst/>
              <a:cxnLst/>
              <a:rect l="l" t="t" r="r" b="b"/>
              <a:pathLst>
                <a:path w="513715" h="350520">
                  <a:moveTo>
                    <a:pt x="0" y="0"/>
                  </a:moveTo>
                  <a:lnTo>
                    <a:pt x="513588" y="0"/>
                  </a:lnTo>
                  <a:lnTo>
                    <a:pt x="513588" y="350520"/>
                  </a:lnTo>
                  <a:lnTo>
                    <a:pt x="0" y="35052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AE59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26707" y="4611623"/>
              <a:ext cx="515620" cy="350520"/>
            </a:xfrm>
            <a:custGeom>
              <a:avLst/>
              <a:gdLst/>
              <a:ahLst/>
              <a:cxnLst/>
              <a:rect l="l" t="t" r="r" b="b"/>
              <a:pathLst>
                <a:path w="515620" h="350520">
                  <a:moveTo>
                    <a:pt x="515112" y="350520"/>
                  </a:moveTo>
                  <a:lnTo>
                    <a:pt x="0" y="350520"/>
                  </a:lnTo>
                  <a:lnTo>
                    <a:pt x="0" y="0"/>
                  </a:lnTo>
                  <a:lnTo>
                    <a:pt x="515112" y="0"/>
                  </a:lnTo>
                  <a:lnTo>
                    <a:pt x="515112" y="350520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26707" y="2994659"/>
              <a:ext cx="2112645" cy="1967864"/>
            </a:xfrm>
            <a:custGeom>
              <a:avLst/>
              <a:gdLst/>
              <a:ahLst/>
              <a:cxnLst/>
              <a:rect l="l" t="t" r="r" b="b"/>
              <a:pathLst>
                <a:path w="2112645" h="1967864">
                  <a:moveTo>
                    <a:pt x="0" y="1616964"/>
                  </a:moveTo>
                  <a:lnTo>
                    <a:pt x="515112" y="1616964"/>
                  </a:lnTo>
                  <a:lnTo>
                    <a:pt x="515112" y="1967484"/>
                  </a:lnTo>
                  <a:lnTo>
                    <a:pt x="0" y="1967484"/>
                  </a:lnTo>
                  <a:lnTo>
                    <a:pt x="0" y="1616964"/>
                  </a:lnTo>
                  <a:close/>
                </a:path>
                <a:path w="2112645" h="1967864">
                  <a:moveTo>
                    <a:pt x="1350264" y="0"/>
                  </a:moveTo>
                  <a:lnTo>
                    <a:pt x="611124" y="483108"/>
                  </a:lnTo>
                </a:path>
                <a:path w="2112645" h="1967864">
                  <a:moveTo>
                    <a:pt x="1350264" y="0"/>
                  </a:moveTo>
                  <a:lnTo>
                    <a:pt x="2112264" y="483108"/>
                  </a:lnTo>
                </a:path>
                <a:path w="2112645" h="1967864">
                  <a:moveTo>
                    <a:pt x="611124" y="833628"/>
                  </a:moveTo>
                  <a:lnTo>
                    <a:pt x="960120" y="1616964"/>
                  </a:lnTo>
                </a:path>
                <a:path w="2112645" h="1967864">
                  <a:moveTo>
                    <a:pt x="611124" y="833628"/>
                  </a:moveTo>
                  <a:lnTo>
                    <a:pt x="257556" y="1616964"/>
                  </a:lnTo>
                </a:path>
              </a:pathLst>
            </a:custGeom>
            <a:ln w="10668">
              <a:solidFill>
                <a:srgbClr val="AE59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24315" y="4611623"/>
              <a:ext cx="515620" cy="350520"/>
            </a:xfrm>
            <a:custGeom>
              <a:avLst/>
              <a:gdLst/>
              <a:ahLst/>
              <a:cxnLst/>
              <a:rect l="l" t="t" r="r" b="b"/>
              <a:pathLst>
                <a:path w="515620" h="350520">
                  <a:moveTo>
                    <a:pt x="515112" y="350520"/>
                  </a:moveTo>
                  <a:lnTo>
                    <a:pt x="0" y="350520"/>
                  </a:lnTo>
                  <a:lnTo>
                    <a:pt x="0" y="0"/>
                  </a:lnTo>
                  <a:lnTo>
                    <a:pt x="515112" y="0"/>
                  </a:lnTo>
                  <a:lnTo>
                    <a:pt x="515112" y="350520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24315" y="4611623"/>
              <a:ext cx="515620" cy="350520"/>
            </a:xfrm>
            <a:custGeom>
              <a:avLst/>
              <a:gdLst/>
              <a:ahLst/>
              <a:cxnLst/>
              <a:rect l="l" t="t" r="r" b="b"/>
              <a:pathLst>
                <a:path w="515620" h="350520">
                  <a:moveTo>
                    <a:pt x="0" y="0"/>
                  </a:moveTo>
                  <a:lnTo>
                    <a:pt x="515112" y="0"/>
                  </a:lnTo>
                  <a:lnTo>
                    <a:pt x="515112" y="350520"/>
                  </a:lnTo>
                  <a:lnTo>
                    <a:pt x="0" y="350520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AE59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23276" y="4611623"/>
              <a:ext cx="513715" cy="350520"/>
            </a:xfrm>
            <a:custGeom>
              <a:avLst/>
              <a:gdLst/>
              <a:ahLst/>
              <a:cxnLst/>
              <a:rect l="l" t="t" r="r" b="b"/>
              <a:pathLst>
                <a:path w="513715" h="350520">
                  <a:moveTo>
                    <a:pt x="513587" y="350520"/>
                  </a:moveTo>
                  <a:lnTo>
                    <a:pt x="0" y="350520"/>
                  </a:lnTo>
                  <a:lnTo>
                    <a:pt x="0" y="0"/>
                  </a:lnTo>
                  <a:lnTo>
                    <a:pt x="513587" y="0"/>
                  </a:lnTo>
                  <a:lnTo>
                    <a:pt x="513587" y="350520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23276" y="3828288"/>
              <a:ext cx="958850" cy="1134110"/>
            </a:xfrm>
            <a:custGeom>
              <a:avLst/>
              <a:gdLst/>
              <a:ahLst/>
              <a:cxnLst/>
              <a:rect l="l" t="t" r="r" b="b"/>
              <a:pathLst>
                <a:path w="958850" h="1134110">
                  <a:moveTo>
                    <a:pt x="0" y="783335"/>
                  </a:moveTo>
                  <a:lnTo>
                    <a:pt x="513587" y="783335"/>
                  </a:lnTo>
                  <a:lnTo>
                    <a:pt x="513587" y="1133856"/>
                  </a:lnTo>
                  <a:lnTo>
                    <a:pt x="0" y="1133856"/>
                  </a:lnTo>
                  <a:lnTo>
                    <a:pt x="0" y="783335"/>
                  </a:lnTo>
                  <a:close/>
                </a:path>
                <a:path w="958850" h="1134110">
                  <a:moveTo>
                    <a:pt x="609600" y="0"/>
                  </a:moveTo>
                  <a:lnTo>
                    <a:pt x="958595" y="783335"/>
                  </a:lnTo>
                </a:path>
                <a:path w="958850" h="1134110">
                  <a:moveTo>
                    <a:pt x="609600" y="0"/>
                  </a:moveTo>
                  <a:lnTo>
                    <a:pt x="256031" y="783335"/>
                  </a:lnTo>
                </a:path>
              </a:pathLst>
            </a:custGeom>
            <a:ln w="10668">
              <a:solidFill>
                <a:srgbClr val="AE59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085819" y="6386131"/>
            <a:ext cx="21780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160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std::map/std::multi_map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6262370" cy="213487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Implemented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binary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tree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Stores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pair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contains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key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value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Elements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stored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sorted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order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based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key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Fast</a:t>
            </a:r>
            <a:r>
              <a:rPr sz="2300" spc="-10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search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No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random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access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936" y="4641551"/>
            <a:ext cx="40951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Keys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cannot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modified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directly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49617" y="2903982"/>
            <a:ext cx="2685415" cy="2334895"/>
            <a:chOff x="6849617" y="2903982"/>
            <a:chExt cx="2685415" cy="2334895"/>
          </a:xfrm>
        </p:grpSpPr>
        <p:sp>
          <p:nvSpPr>
            <p:cNvPr id="7" name="object 7"/>
            <p:cNvSpPr/>
            <p:nvPr/>
          </p:nvSpPr>
          <p:spPr>
            <a:xfrm>
              <a:off x="7095743" y="3265932"/>
              <a:ext cx="2197735" cy="1618615"/>
            </a:xfrm>
            <a:custGeom>
              <a:avLst/>
              <a:gdLst/>
              <a:ahLst/>
              <a:cxnLst/>
              <a:rect l="l" t="t" r="r" b="b"/>
              <a:pathLst>
                <a:path w="2197734" h="1618614">
                  <a:moveTo>
                    <a:pt x="1092707" y="0"/>
                  </a:moveTo>
                  <a:lnTo>
                    <a:pt x="355091" y="483108"/>
                  </a:lnTo>
                </a:path>
                <a:path w="2197734" h="1618614">
                  <a:moveTo>
                    <a:pt x="1092707" y="0"/>
                  </a:moveTo>
                  <a:lnTo>
                    <a:pt x="1854707" y="483108"/>
                  </a:lnTo>
                </a:path>
                <a:path w="2197734" h="1618614">
                  <a:moveTo>
                    <a:pt x="355091" y="833627"/>
                  </a:moveTo>
                  <a:lnTo>
                    <a:pt x="702563" y="1618487"/>
                  </a:lnTo>
                </a:path>
                <a:path w="2197734" h="1618614">
                  <a:moveTo>
                    <a:pt x="355091" y="833627"/>
                  </a:moveTo>
                  <a:lnTo>
                    <a:pt x="0" y="1618487"/>
                  </a:lnTo>
                </a:path>
                <a:path w="2197734" h="1618614">
                  <a:moveTo>
                    <a:pt x="1850135" y="833627"/>
                  </a:moveTo>
                  <a:lnTo>
                    <a:pt x="2197607" y="1618487"/>
                  </a:lnTo>
                </a:path>
                <a:path w="2197734" h="1618614">
                  <a:moveTo>
                    <a:pt x="1850135" y="833627"/>
                  </a:moveTo>
                  <a:lnTo>
                    <a:pt x="1496567" y="1618487"/>
                  </a:lnTo>
                </a:path>
              </a:pathLst>
            </a:custGeom>
            <a:ln w="10668">
              <a:solidFill>
                <a:srgbClr val="AE59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58327" y="2909316"/>
              <a:ext cx="230504" cy="350520"/>
            </a:xfrm>
            <a:custGeom>
              <a:avLst/>
              <a:gdLst/>
              <a:ahLst/>
              <a:cxnLst/>
              <a:rect l="l" t="t" r="r" b="b"/>
              <a:pathLst>
                <a:path w="230504" h="350520">
                  <a:moveTo>
                    <a:pt x="230123" y="350519"/>
                  </a:moveTo>
                  <a:lnTo>
                    <a:pt x="0" y="350519"/>
                  </a:lnTo>
                  <a:lnTo>
                    <a:pt x="0" y="0"/>
                  </a:lnTo>
                  <a:lnTo>
                    <a:pt x="230123" y="0"/>
                  </a:lnTo>
                  <a:lnTo>
                    <a:pt x="230123" y="350519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58327" y="2909316"/>
              <a:ext cx="230504" cy="350520"/>
            </a:xfrm>
            <a:custGeom>
              <a:avLst/>
              <a:gdLst/>
              <a:ahLst/>
              <a:cxnLst/>
              <a:rect l="l" t="t" r="r" b="b"/>
              <a:pathLst>
                <a:path w="230504" h="350520">
                  <a:moveTo>
                    <a:pt x="0" y="0"/>
                  </a:moveTo>
                  <a:lnTo>
                    <a:pt x="230123" y="0"/>
                  </a:lnTo>
                  <a:lnTo>
                    <a:pt x="230123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88451" y="2909316"/>
              <a:ext cx="231775" cy="350520"/>
            </a:xfrm>
            <a:custGeom>
              <a:avLst/>
              <a:gdLst/>
              <a:ahLst/>
              <a:cxnLst/>
              <a:rect l="l" t="t" r="r" b="b"/>
              <a:pathLst>
                <a:path w="231775" h="350520">
                  <a:moveTo>
                    <a:pt x="231648" y="350519"/>
                  </a:moveTo>
                  <a:lnTo>
                    <a:pt x="0" y="350519"/>
                  </a:lnTo>
                  <a:lnTo>
                    <a:pt x="0" y="0"/>
                  </a:lnTo>
                  <a:lnTo>
                    <a:pt x="231648" y="0"/>
                  </a:lnTo>
                  <a:lnTo>
                    <a:pt x="231648" y="350519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88451" y="2909316"/>
              <a:ext cx="231775" cy="350520"/>
            </a:xfrm>
            <a:custGeom>
              <a:avLst/>
              <a:gdLst/>
              <a:ahLst/>
              <a:cxnLst/>
              <a:rect l="l" t="t" r="r" b="b"/>
              <a:pathLst>
                <a:path w="231775" h="350520">
                  <a:moveTo>
                    <a:pt x="0" y="0"/>
                  </a:moveTo>
                  <a:lnTo>
                    <a:pt x="231648" y="0"/>
                  </a:lnTo>
                  <a:lnTo>
                    <a:pt x="231648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20327" y="3749040"/>
              <a:ext cx="230504" cy="350520"/>
            </a:xfrm>
            <a:custGeom>
              <a:avLst/>
              <a:gdLst/>
              <a:ahLst/>
              <a:cxnLst/>
              <a:rect l="l" t="t" r="r" b="b"/>
              <a:pathLst>
                <a:path w="230504" h="350520">
                  <a:moveTo>
                    <a:pt x="230123" y="350519"/>
                  </a:moveTo>
                  <a:lnTo>
                    <a:pt x="0" y="350519"/>
                  </a:lnTo>
                  <a:lnTo>
                    <a:pt x="0" y="0"/>
                  </a:lnTo>
                  <a:lnTo>
                    <a:pt x="230123" y="0"/>
                  </a:lnTo>
                  <a:lnTo>
                    <a:pt x="230123" y="350519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20327" y="3749040"/>
              <a:ext cx="230504" cy="350520"/>
            </a:xfrm>
            <a:custGeom>
              <a:avLst/>
              <a:gdLst/>
              <a:ahLst/>
              <a:cxnLst/>
              <a:rect l="l" t="t" r="r" b="b"/>
              <a:pathLst>
                <a:path w="230504" h="350520">
                  <a:moveTo>
                    <a:pt x="0" y="0"/>
                  </a:moveTo>
                  <a:lnTo>
                    <a:pt x="230123" y="0"/>
                  </a:lnTo>
                  <a:lnTo>
                    <a:pt x="230123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50451" y="3749040"/>
              <a:ext cx="231775" cy="350520"/>
            </a:xfrm>
            <a:custGeom>
              <a:avLst/>
              <a:gdLst/>
              <a:ahLst/>
              <a:cxnLst/>
              <a:rect l="l" t="t" r="r" b="b"/>
              <a:pathLst>
                <a:path w="231775" h="350520">
                  <a:moveTo>
                    <a:pt x="231648" y="350519"/>
                  </a:moveTo>
                  <a:lnTo>
                    <a:pt x="0" y="350519"/>
                  </a:lnTo>
                  <a:lnTo>
                    <a:pt x="0" y="0"/>
                  </a:lnTo>
                  <a:lnTo>
                    <a:pt x="231648" y="0"/>
                  </a:lnTo>
                  <a:lnTo>
                    <a:pt x="231648" y="350519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50451" y="3749040"/>
              <a:ext cx="231775" cy="350520"/>
            </a:xfrm>
            <a:custGeom>
              <a:avLst/>
              <a:gdLst/>
              <a:ahLst/>
              <a:cxnLst/>
              <a:rect l="l" t="t" r="r" b="b"/>
              <a:pathLst>
                <a:path w="231775" h="350520">
                  <a:moveTo>
                    <a:pt x="0" y="0"/>
                  </a:moveTo>
                  <a:lnTo>
                    <a:pt x="231648" y="0"/>
                  </a:lnTo>
                  <a:lnTo>
                    <a:pt x="231648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16139" y="3749040"/>
              <a:ext cx="231775" cy="350520"/>
            </a:xfrm>
            <a:custGeom>
              <a:avLst/>
              <a:gdLst/>
              <a:ahLst/>
              <a:cxnLst/>
              <a:rect l="l" t="t" r="r" b="b"/>
              <a:pathLst>
                <a:path w="231775" h="350520">
                  <a:moveTo>
                    <a:pt x="231648" y="350519"/>
                  </a:moveTo>
                  <a:lnTo>
                    <a:pt x="0" y="350519"/>
                  </a:lnTo>
                  <a:lnTo>
                    <a:pt x="0" y="0"/>
                  </a:lnTo>
                  <a:lnTo>
                    <a:pt x="231648" y="0"/>
                  </a:lnTo>
                  <a:lnTo>
                    <a:pt x="231648" y="350519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16139" y="3749040"/>
              <a:ext cx="231775" cy="350520"/>
            </a:xfrm>
            <a:custGeom>
              <a:avLst/>
              <a:gdLst/>
              <a:ahLst/>
              <a:cxnLst/>
              <a:rect l="l" t="t" r="r" b="b"/>
              <a:pathLst>
                <a:path w="231775" h="350520">
                  <a:moveTo>
                    <a:pt x="0" y="0"/>
                  </a:moveTo>
                  <a:lnTo>
                    <a:pt x="231648" y="0"/>
                  </a:lnTo>
                  <a:lnTo>
                    <a:pt x="231648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47787" y="3749040"/>
              <a:ext cx="230504" cy="350520"/>
            </a:xfrm>
            <a:custGeom>
              <a:avLst/>
              <a:gdLst/>
              <a:ahLst/>
              <a:cxnLst/>
              <a:rect l="l" t="t" r="r" b="b"/>
              <a:pathLst>
                <a:path w="230504" h="350520">
                  <a:moveTo>
                    <a:pt x="230124" y="350519"/>
                  </a:moveTo>
                  <a:lnTo>
                    <a:pt x="0" y="350519"/>
                  </a:lnTo>
                  <a:lnTo>
                    <a:pt x="0" y="0"/>
                  </a:lnTo>
                  <a:lnTo>
                    <a:pt x="230124" y="0"/>
                  </a:lnTo>
                  <a:lnTo>
                    <a:pt x="230124" y="350519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47787" y="3749040"/>
              <a:ext cx="230504" cy="350520"/>
            </a:xfrm>
            <a:custGeom>
              <a:avLst/>
              <a:gdLst/>
              <a:ahLst/>
              <a:cxnLst/>
              <a:rect l="l" t="t" r="r" b="b"/>
              <a:pathLst>
                <a:path w="230504" h="350520">
                  <a:moveTo>
                    <a:pt x="0" y="0"/>
                  </a:moveTo>
                  <a:lnTo>
                    <a:pt x="230124" y="0"/>
                  </a:lnTo>
                  <a:lnTo>
                    <a:pt x="230124" y="350519"/>
                  </a:lnTo>
                  <a:lnTo>
                    <a:pt x="0" y="350519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67799" y="4884419"/>
              <a:ext cx="231775" cy="349250"/>
            </a:xfrm>
            <a:custGeom>
              <a:avLst/>
              <a:gdLst/>
              <a:ahLst/>
              <a:cxnLst/>
              <a:rect l="l" t="t" r="r" b="b"/>
              <a:pathLst>
                <a:path w="231775" h="349250">
                  <a:moveTo>
                    <a:pt x="231648" y="348996"/>
                  </a:moveTo>
                  <a:lnTo>
                    <a:pt x="0" y="348996"/>
                  </a:lnTo>
                  <a:lnTo>
                    <a:pt x="0" y="0"/>
                  </a:lnTo>
                  <a:lnTo>
                    <a:pt x="231648" y="0"/>
                  </a:lnTo>
                  <a:lnTo>
                    <a:pt x="231648" y="348996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67799" y="4884419"/>
              <a:ext cx="231775" cy="349250"/>
            </a:xfrm>
            <a:custGeom>
              <a:avLst/>
              <a:gdLst/>
              <a:ahLst/>
              <a:cxnLst/>
              <a:rect l="l" t="t" r="r" b="b"/>
              <a:pathLst>
                <a:path w="231775" h="349250">
                  <a:moveTo>
                    <a:pt x="0" y="0"/>
                  </a:moveTo>
                  <a:lnTo>
                    <a:pt x="231648" y="0"/>
                  </a:lnTo>
                  <a:lnTo>
                    <a:pt x="231648" y="348996"/>
                  </a:lnTo>
                  <a:lnTo>
                    <a:pt x="0" y="348996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299447" y="4884419"/>
              <a:ext cx="230504" cy="349250"/>
            </a:xfrm>
            <a:custGeom>
              <a:avLst/>
              <a:gdLst/>
              <a:ahLst/>
              <a:cxnLst/>
              <a:rect l="l" t="t" r="r" b="b"/>
              <a:pathLst>
                <a:path w="230504" h="349250">
                  <a:moveTo>
                    <a:pt x="230123" y="348996"/>
                  </a:moveTo>
                  <a:lnTo>
                    <a:pt x="0" y="348996"/>
                  </a:lnTo>
                  <a:lnTo>
                    <a:pt x="0" y="0"/>
                  </a:lnTo>
                  <a:lnTo>
                    <a:pt x="230123" y="0"/>
                  </a:lnTo>
                  <a:lnTo>
                    <a:pt x="230123" y="348996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99447" y="4884419"/>
              <a:ext cx="230504" cy="349250"/>
            </a:xfrm>
            <a:custGeom>
              <a:avLst/>
              <a:gdLst/>
              <a:ahLst/>
              <a:cxnLst/>
              <a:rect l="l" t="t" r="r" b="b"/>
              <a:pathLst>
                <a:path w="230504" h="349250">
                  <a:moveTo>
                    <a:pt x="0" y="0"/>
                  </a:moveTo>
                  <a:lnTo>
                    <a:pt x="230123" y="0"/>
                  </a:lnTo>
                  <a:lnTo>
                    <a:pt x="230123" y="348996"/>
                  </a:lnTo>
                  <a:lnTo>
                    <a:pt x="0" y="348996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56091" y="4884419"/>
              <a:ext cx="230504" cy="349250"/>
            </a:xfrm>
            <a:custGeom>
              <a:avLst/>
              <a:gdLst/>
              <a:ahLst/>
              <a:cxnLst/>
              <a:rect l="l" t="t" r="r" b="b"/>
              <a:pathLst>
                <a:path w="230504" h="349250">
                  <a:moveTo>
                    <a:pt x="230123" y="348996"/>
                  </a:moveTo>
                  <a:lnTo>
                    <a:pt x="0" y="348996"/>
                  </a:lnTo>
                  <a:lnTo>
                    <a:pt x="0" y="0"/>
                  </a:lnTo>
                  <a:lnTo>
                    <a:pt x="230123" y="0"/>
                  </a:lnTo>
                  <a:lnTo>
                    <a:pt x="230123" y="348996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56091" y="4884419"/>
              <a:ext cx="230504" cy="349250"/>
            </a:xfrm>
            <a:custGeom>
              <a:avLst/>
              <a:gdLst/>
              <a:ahLst/>
              <a:cxnLst/>
              <a:rect l="l" t="t" r="r" b="b"/>
              <a:pathLst>
                <a:path w="230504" h="349250">
                  <a:moveTo>
                    <a:pt x="0" y="0"/>
                  </a:moveTo>
                  <a:lnTo>
                    <a:pt x="230123" y="0"/>
                  </a:lnTo>
                  <a:lnTo>
                    <a:pt x="230123" y="348996"/>
                  </a:lnTo>
                  <a:lnTo>
                    <a:pt x="0" y="348996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86215" y="4884419"/>
              <a:ext cx="231775" cy="349250"/>
            </a:xfrm>
            <a:custGeom>
              <a:avLst/>
              <a:gdLst/>
              <a:ahLst/>
              <a:cxnLst/>
              <a:rect l="l" t="t" r="r" b="b"/>
              <a:pathLst>
                <a:path w="231775" h="349250">
                  <a:moveTo>
                    <a:pt x="231648" y="348996"/>
                  </a:moveTo>
                  <a:lnTo>
                    <a:pt x="0" y="348996"/>
                  </a:lnTo>
                  <a:lnTo>
                    <a:pt x="0" y="0"/>
                  </a:lnTo>
                  <a:lnTo>
                    <a:pt x="231648" y="0"/>
                  </a:lnTo>
                  <a:lnTo>
                    <a:pt x="231648" y="348996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86215" y="4884419"/>
              <a:ext cx="231775" cy="349250"/>
            </a:xfrm>
            <a:custGeom>
              <a:avLst/>
              <a:gdLst/>
              <a:ahLst/>
              <a:cxnLst/>
              <a:rect l="l" t="t" r="r" b="b"/>
              <a:pathLst>
                <a:path w="231775" h="349250">
                  <a:moveTo>
                    <a:pt x="0" y="0"/>
                  </a:moveTo>
                  <a:lnTo>
                    <a:pt x="231648" y="0"/>
                  </a:lnTo>
                  <a:lnTo>
                    <a:pt x="231648" y="348996"/>
                  </a:lnTo>
                  <a:lnTo>
                    <a:pt x="0" y="348996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68183" y="4884419"/>
              <a:ext cx="230504" cy="349250"/>
            </a:xfrm>
            <a:custGeom>
              <a:avLst/>
              <a:gdLst/>
              <a:ahLst/>
              <a:cxnLst/>
              <a:rect l="l" t="t" r="r" b="b"/>
              <a:pathLst>
                <a:path w="230504" h="349250">
                  <a:moveTo>
                    <a:pt x="230123" y="348996"/>
                  </a:moveTo>
                  <a:lnTo>
                    <a:pt x="0" y="348996"/>
                  </a:lnTo>
                  <a:lnTo>
                    <a:pt x="0" y="0"/>
                  </a:lnTo>
                  <a:lnTo>
                    <a:pt x="230123" y="0"/>
                  </a:lnTo>
                  <a:lnTo>
                    <a:pt x="230123" y="348996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68183" y="4884419"/>
              <a:ext cx="230504" cy="349250"/>
            </a:xfrm>
            <a:custGeom>
              <a:avLst/>
              <a:gdLst/>
              <a:ahLst/>
              <a:cxnLst/>
              <a:rect l="l" t="t" r="r" b="b"/>
              <a:pathLst>
                <a:path w="230504" h="349250">
                  <a:moveTo>
                    <a:pt x="0" y="0"/>
                  </a:moveTo>
                  <a:lnTo>
                    <a:pt x="230123" y="0"/>
                  </a:lnTo>
                  <a:lnTo>
                    <a:pt x="230123" y="348996"/>
                  </a:lnTo>
                  <a:lnTo>
                    <a:pt x="0" y="348996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98307" y="4884419"/>
              <a:ext cx="231775" cy="349250"/>
            </a:xfrm>
            <a:custGeom>
              <a:avLst/>
              <a:gdLst/>
              <a:ahLst/>
              <a:cxnLst/>
              <a:rect l="l" t="t" r="r" b="b"/>
              <a:pathLst>
                <a:path w="231775" h="349250">
                  <a:moveTo>
                    <a:pt x="231648" y="348996"/>
                  </a:moveTo>
                  <a:lnTo>
                    <a:pt x="0" y="348996"/>
                  </a:lnTo>
                  <a:lnTo>
                    <a:pt x="0" y="0"/>
                  </a:lnTo>
                  <a:lnTo>
                    <a:pt x="231648" y="0"/>
                  </a:lnTo>
                  <a:lnTo>
                    <a:pt x="231648" y="348996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98307" y="4884419"/>
              <a:ext cx="231775" cy="349250"/>
            </a:xfrm>
            <a:custGeom>
              <a:avLst/>
              <a:gdLst/>
              <a:ahLst/>
              <a:cxnLst/>
              <a:rect l="l" t="t" r="r" b="b"/>
              <a:pathLst>
                <a:path w="231775" h="349250">
                  <a:moveTo>
                    <a:pt x="0" y="0"/>
                  </a:moveTo>
                  <a:lnTo>
                    <a:pt x="231648" y="0"/>
                  </a:lnTo>
                  <a:lnTo>
                    <a:pt x="231648" y="348996"/>
                  </a:lnTo>
                  <a:lnTo>
                    <a:pt x="0" y="348996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54951" y="4884419"/>
              <a:ext cx="231775" cy="349250"/>
            </a:xfrm>
            <a:custGeom>
              <a:avLst/>
              <a:gdLst/>
              <a:ahLst/>
              <a:cxnLst/>
              <a:rect l="l" t="t" r="r" b="b"/>
              <a:pathLst>
                <a:path w="231775" h="349250">
                  <a:moveTo>
                    <a:pt x="231648" y="348996"/>
                  </a:moveTo>
                  <a:lnTo>
                    <a:pt x="0" y="348996"/>
                  </a:lnTo>
                  <a:lnTo>
                    <a:pt x="0" y="0"/>
                  </a:lnTo>
                  <a:lnTo>
                    <a:pt x="231648" y="0"/>
                  </a:lnTo>
                  <a:lnTo>
                    <a:pt x="231648" y="348996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54951" y="4884419"/>
              <a:ext cx="231775" cy="349250"/>
            </a:xfrm>
            <a:custGeom>
              <a:avLst/>
              <a:gdLst/>
              <a:ahLst/>
              <a:cxnLst/>
              <a:rect l="l" t="t" r="r" b="b"/>
              <a:pathLst>
                <a:path w="231775" h="349250">
                  <a:moveTo>
                    <a:pt x="0" y="0"/>
                  </a:moveTo>
                  <a:lnTo>
                    <a:pt x="231648" y="0"/>
                  </a:lnTo>
                  <a:lnTo>
                    <a:pt x="231648" y="348996"/>
                  </a:lnTo>
                  <a:lnTo>
                    <a:pt x="0" y="348996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86599" y="4884419"/>
              <a:ext cx="230504" cy="349250"/>
            </a:xfrm>
            <a:custGeom>
              <a:avLst/>
              <a:gdLst/>
              <a:ahLst/>
              <a:cxnLst/>
              <a:rect l="l" t="t" r="r" b="b"/>
              <a:pathLst>
                <a:path w="230504" h="349250">
                  <a:moveTo>
                    <a:pt x="230123" y="348996"/>
                  </a:moveTo>
                  <a:lnTo>
                    <a:pt x="0" y="348996"/>
                  </a:lnTo>
                  <a:lnTo>
                    <a:pt x="0" y="0"/>
                  </a:lnTo>
                  <a:lnTo>
                    <a:pt x="230123" y="0"/>
                  </a:lnTo>
                  <a:lnTo>
                    <a:pt x="230123" y="348996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86599" y="4884419"/>
              <a:ext cx="230504" cy="349250"/>
            </a:xfrm>
            <a:custGeom>
              <a:avLst/>
              <a:gdLst/>
              <a:ahLst/>
              <a:cxnLst/>
              <a:rect l="l" t="t" r="r" b="b"/>
              <a:pathLst>
                <a:path w="230504" h="349250">
                  <a:moveTo>
                    <a:pt x="0" y="0"/>
                  </a:moveTo>
                  <a:lnTo>
                    <a:pt x="230123" y="0"/>
                  </a:lnTo>
                  <a:lnTo>
                    <a:pt x="230123" y="348996"/>
                  </a:lnTo>
                  <a:lnTo>
                    <a:pt x="0" y="348996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569220" y="2936297"/>
            <a:ext cx="3314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25" dirty="0">
                <a:latin typeface="Calibri"/>
                <a:cs typeface="Calibri"/>
              </a:rPr>
              <a:t>Key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85819" y="6386131"/>
            <a:ext cx="21780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161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95820" y="2943896"/>
            <a:ext cx="4984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10" dirty="0">
                <a:latin typeface="Calibri"/>
                <a:cs typeface="Calibri"/>
              </a:rPr>
              <a:t>Value</a:t>
            </a:r>
            <a:endParaRPr sz="1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Unordered</a:t>
            </a:r>
            <a:r>
              <a:rPr spc="-50" dirty="0"/>
              <a:t> </a:t>
            </a:r>
            <a:r>
              <a:rPr spc="-75" dirty="0"/>
              <a:t>Containers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869" y="2231943"/>
            <a:ext cx="7966709" cy="24199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Calibri"/>
                <a:cs typeface="Calibri"/>
              </a:rPr>
              <a:t>Associative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containers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implemented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as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hash</a:t>
            </a:r>
            <a:r>
              <a:rPr sz="2150" spc="-10" dirty="0">
                <a:latin typeface="Calibri"/>
                <a:cs typeface="Calibri"/>
              </a:rPr>
              <a:t> tables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20" dirty="0">
                <a:latin typeface="Calibri"/>
                <a:cs typeface="Calibri"/>
              </a:rPr>
              <a:t>Values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are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hashed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and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stored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undefined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order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Fast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search,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insertion/deletion,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but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may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degrade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over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period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time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i="1" spc="-10" dirty="0">
                <a:latin typeface="Calibri"/>
                <a:cs typeface="Calibri"/>
              </a:rPr>
              <a:t>std::unordered_set</a:t>
            </a:r>
            <a:r>
              <a:rPr sz="2150" i="1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stores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values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that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act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as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keys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for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hashing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i="1" spc="-10" dirty="0">
                <a:latin typeface="Calibri"/>
                <a:cs typeface="Calibri"/>
              </a:rPr>
              <a:t>std::unordered_map</a:t>
            </a:r>
            <a:r>
              <a:rPr sz="2150" i="1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stores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pairs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(</a:t>
            </a:r>
            <a:r>
              <a:rPr sz="2150" i="1" dirty="0">
                <a:latin typeface="Calibri"/>
                <a:cs typeface="Calibri"/>
              </a:rPr>
              <a:t>first</a:t>
            </a:r>
            <a:r>
              <a:rPr sz="2150" i="1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is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used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compute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hash)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20" dirty="0">
                <a:latin typeface="Calibri"/>
                <a:cs typeface="Calibri"/>
              </a:rPr>
              <a:t>Iterators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are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constant</a:t>
            </a:r>
            <a:endParaRPr sz="215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18082" y="4833365"/>
            <a:ext cx="2455545" cy="1487805"/>
            <a:chOff x="1418082" y="4833365"/>
            <a:chExt cx="2455545" cy="1487805"/>
          </a:xfrm>
        </p:grpSpPr>
        <p:sp>
          <p:nvSpPr>
            <p:cNvPr id="6" name="object 6"/>
            <p:cNvSpPr/>
            <p:nvPr/>
          </p:nvSpPr>
          <p:spPr>
            <a:xfrm>
              <a:off x="1423416" y="4838699"/>
              <a:ext cx="2444750" cy="1477010"/>
            </a:xfrm>
            <a:custGeom>
              <a:avLst/>
              <a:gdLst/>
              <a:ahLst/>
              <a:cxnLst/>
              <a:rect l="l" t="t" r="r" b="b"/>
              <a:pathLst>
                <a:path w="2444750" h="1477010">
                  <a:moveTo>
                    <a:pt x="1222248" y="1476756"/>
                  </a:moveTo>
                  <a:lnTo>
                    <a:pt x="1163020" y="1475904"/>
                  </a:lnTo>
                  <a:lnTo>
                    <a:pt x="1104521" y="1473374"/>
                  </a:lnTo>
                  <a:lnTo>
                    <a:pt x="1046814" y="1469206"/>
                  </a:lnTo>
                  <a:lnTo>
                    <a:pt x="989964" y="1463438"/>
                  </a:lnTo>
                  <a:lnTo>
                    <a:pt x="934034" y="1456109"/>
                  </a:lnTo>
                  <a:lnTo>
                    <a:pt x="879088" y="1447258"/>
                  </a:lnTo>
                  <a:lnTo>
                    <a:pt x="825191" y="1436923"/>
                  </a:lnTo>
                  <a:lnTo>
                    <a:pt x="772405" y="1425144"/>
                  </a:lnTo>
                  <a:lnTo>
                    <a:pt x="720797" y="1411959"/>
                  </a:lnTo>
                  <a:lnTo>
                    <a:pt x="670428" y="1397407"/>
                  </a:lnTo>
                  <a:lnTo>
                    <a:pt x="621364" y="1381527"/>
                  </a:lnTo>
                  <a:lnTo>
                    <a:pt x="573667" y="1364359"/>
                  </a:lnTo>
                  <a:lnTo>
                    <a:pt x="527404" y="1345940"/>
                  </a:lnTo>
                  <a:lnTo>
                    <a:pt x="482636" y="1326309"/>
                  </a:lnTo>
                  <a:lnTo>
                    <a:pt x="439428" y="1305506"/>
                  </a:lnTo>
                  <a:lnTo>
                    <a:pt x="397844" y="1283569"/>
                  </a:lnTo>
                  <a:lnTo>
                    <a:pt x="357949" y="1260538"/>
                  </a:lnTo>
                  <a:lnTo>
                    <a:pt x="319806" y="1236451"/>
                  </a:lnTo>
                  <a:lnTo>
                    <a:pt x="283478" y="1211346"/>
                  </a:lnTo>
                  <a:lnTo>
                    <a:pt x="249031" y="1185263"/>
                  </a:lnTo>
                  <a:lnTo>
                    <a:pt x="216528" y="1158241"/>
                  </a:lnTo>
                  <a:lnTo>
                    <a:pt x="186032" y="1130318"/>
                  </a:lnTo>
                  <a:lnTo>
                    <a:pt x="157609" y="1101533"/>
                  </a:lnTo>
                  <a:lnTo>
                    <a:pt x="131322" y="1071926"/>
                  </a:lnTo>
                  <a:lnTo>
                    <a:pt x="107234" y="1041534"/>
                  </a:lnTo>
                  <a:lnTo>
                    <a:pt x="65915" y="978554"/>
                  </a:lnTo>
                  <a:lnTo>
                    <a:pt x="34163" y="912905"/>
                  </a:lnTo>
                  <a:lnTo>
                    <a:pt x="12490" y="844896"/>
                  </a:lnTo>
                  <a:lnTo>
                    <a:pt x="1409" y="774839"/>
                  </a:lnTo>
                  <a:lnTo>
                    <a:pt x="0" y="739139"/>
                  </a:lnTo>
                  <a:lnTo>
                    <a:pt x="1409" y="703310"/>
                  </a:lnTo>
                  <a:lnTo>
                    <a:pt x="12490" y="633014"/>
                  </a:lnTo>
                  <a:lnTo>
                    <a:pt x="34163" y="564796"/>
                  </a:lnTo>
                  <a:lnTo>
                    <a:pt x="65915" y="498964"/>
                  </a:lnTo>
                  <a:lnTo>
                    <a:pt x="107234" y="435827"/>
                  </a:lnTo>
                  <a:lnTo>
                    <a:pt x="131322" y="405365"/>
                  </a:lnTo>
                  <a:lnTo>
                    <a:pt x="157609" y="375694"/>
                  </a:lnTo>
                  <a:lnTo>
                    <a:pt x="186032" y="346850"/>
                  </a:lnTo>
                  <a:lnTo>
                    <a:pt x="216528" y="318873"/>
                  </a:lnTo>
                  <a:lnTo>
                    <a:pt x="249031" y="291802"/>
                  </a:lnTo>
                  <a:lnTo>
                    <a:pt x="283478" y="265675"/>
                  </a:lnTo>
                  <a:lnTo>
                    <a:pt x="319806" y="240531"/>
                  </a:lnTo>
                  <a:lnTo>
                    <a:pt x="357949" y="216407"/>
                  </a:lnTo>
                  <a:lnTo>
                    <a:pt x="397844" y="193344"/>
                  </a:lnTo>
                  <a:lnTo>
                    <a:pt x="439428" y="171380"/>
                  </a:lnTo>
                  <a:lnTo>
                    <a:pt x="482636" y="150552"/>
                  </a:lnTo>
                  <a:lnTo>
                    <a:pt x="527404" y="130901"/>
                  </a:lnTo>
                  <a:lnTo>
                    <a:pt x="573667" y="112463"/>
                  </a:lnTo>
                  <a:lnTo>
                    <a:pt x="621364" y="95279"/>
                  </a:lnTo>
                  <a:lnTo>
                    <a:pt x="670428" y="79387"/>
                  </a:lnTo>
                  <a:lnTo>
                    <a:pt x="720797" y="64825"/>
                  </a:lnTo>
                  <a:lnTo>
                    <a:pt x="772405" y="51631"/>
                  </a:lnTo>
                  <a:lnTo>
                    <a:pt x="825191" y="39845"/>
                  </a:lnTo>
                  <a:lnTo>
                    <a:pt x="879088" y="29506"/>
                  </a:lnTo>
                  <a:lnTo>
                    <a:pt x="934034" y="20651"/>
                  </a:lnTo>
                  <a:lnTo>
                    <a:pt x="989964" y="13319"/>
                  </a:lnTo>
                  <a:lnTo>
                    <a:pt x="1046814" y="7550"/>
                  </a:lnTo>
                  <a:lnTo>
                    <a:pt x="1104521" y="3381"/>
                  </a:lnTo>
                  <a:lnTo>
                    <a:pt x="1163020" y="851"/>
                  </a:lnTo>
                  <a:lnTo>
                    <a:pt x="1222248" y="0"/>
                  </a:lnTo>
                  <a:lnTo>
                    <a:pt x="1281475" y="851"/>
                  </a:lnTo>
                  <a:lnTo>
                    <a:pt x="1339974" y="3381"/>
                  </a:lnTo>
                  <a:lnTo>
                    <a:pt x="1397681" y="7550"/>
                  </a:lnTo>
                  <a:lnTo>
                    <a:pt x="1454531" y="13319"/>
                  </a:lnTo>
                  <a:lnTo>
                    <a:pt x="1510461" y="20651"/>
                  </a:lnTo>
                  <a:lnTo>
                    <a:pt x="1565407" y="29506"/>
                  </a:lnTo>
                  <a:lnTo>
                    <a:pt x="1619305" y="39845"/>
                  </a:lnTo>
                  <a:lnTo>
                    <a:pt x="1672090" y="51631"/>
                  </a:lnTo>
                  <a:lnTo>
                    <a:pt x="1723698" y="64825"/>
                  </a:lnTo>
                  <a:lnTo>
                    <a:pt x="1774067" y="79387"/>
                  </a:lnTo>
                  <a:lnTo>
                    <a:pt x="1823131" y="95279"/>
                  </a:lnTo>
                  <a:lnTo>
                    <a:pt x="1870828" y="112463"/>
                  </a:lnTo>
                  <a:lnTo>
                    <a:pt x="1917092" y="130901"/>
                  </a:lnTo>
                  <a:lnTo>
                    <a:pt x="1961859" y="150552"/>
                  </a:lnTo>
                  <a:lnTo>
                    <a:pt x="2005067" y="171380"/>
                  </a:lnTo>
                  <a:lnTo>
                    <a:pt x="2046651" y="193344"/>
                  </a:lnTo>
                  <a:lnTo>
                    <a:pt x="2086546" y="216407"/>
                  </a:lnTo>
                  <a:lnTo>
                    <a:pt x="2124689" y="240531"/>
                  </a:lnTo>
                  <a:lnTo>
                    <a:pt x="2161017" y="265675"/>
                  </a:lnTo>
                  <a:lnTo>
                    <a:pt x="2195464" y="291802"/>
                  </a:lnTo>
                  <a:lnTo>
                    <a:pt x="2227967" y="318873"/>
                  </a:lnTo>
                  <a:lnTo>
                    <a:pt x="2258463" y="346850"/>
                  </a:lnTo>
                  <a:lnTo>
                    <a:pt x="2286886" y="375694"/>
                  </a:lnTo>
                  <a:lnTo>
                    <a:pt x="2313174" y="405365"/>
                  </a:lnTo>
                  <a:lnTo>
                    <a:pt x="2337261" y="435827"/>
                  </a:lnTo>
                  <a:lnTo>
                    <a:pt x="2378580" y="498964"/>
                  </a:lnTo>
                  <a:lnTo>
                    <a:pt x="2410332" y="564796"/>
                  </a:lnTo>
                  <a:lnTo>
                    <a:pt x="2432005" y="633014"/>
                  </a:lnTo>
                  <a:lnTo>
                    <a:pt x="2443086" y="703310"/>
                  </a:lnTo>
                  <a:lnTo>
                    <a:pt x="2444496" y="739139"/>
                  </a:lnTo>
                  <a:lnTo>
                    <a:pt x="2443086" y="774839"/>
                  </a:lnTo>
                  <a:lnTo>
                    <a:pt x="2432005" y="844896"/>
                  </a:lnTo>
                  <a:lnTo>
                    <a:pt x="2410332" y="912905"/>
                  </a:lnTo>
                  <a:lnTo>
                    <a:pt x="2378580" y="978554"/>
                  </a:lnTo>
                  <a:lnTo>
                    <a:pt x="2337261" y="1041534"/>
                  </a:lnTo>
                  <a:lnTo>
                    <a:pt x="2313174" y="1071926"/>
                  </a:lnTo>
                  <a:lnTo>
                    <a:pt x="2286886" y="1101533"/>
                  </a:lnTo>
                  <a:lnTo>
                    <a:pt x="2258463" y="1130318"/>
                  </a:lnTo>
                  <a:lnTo>
                    <a:pt x="2227967" y="1158241"/>
                  </a:lnTo>
                  <a:lnTo>
                    <a:pt x="2195464" y="1185263"/>
                  </a:lnTo>
                  <a:lnTo>
                    <a:pt x="2161017" y="1211346"/>
                  </a:lnTo>
                  <a:lnTo>
                    <a:pt x="2124689" y="1236451"/>
                  </a:lnTo>
                  <a:lnTo>
                    <a:pt x="2086546" y="1260538"/>
                  </a:lnTo>
                  <a:lnTo>
                    <a:pt x="2046651" y="1283569"/>
                  </a:lnTo>
                  <a:lnTo>
                    <a:pt x="2005067" y="1305506"/>
                  </a:lnTo>
                  <a:lnTo>
                    <a:pt x="1961859" y="1326309"/>
                  </a:lnTo>
                  <a:lnTo>
                    <a:pt x="1917092" y="1345940"/>
                  </a:lnTo>
                  <a:lnTo>
                    <a:pt x="1870828" y="1364359"/>
                  </a:lnTo>
                  <a:lnTo>
                    <a:pt x="1823131" y="1381527"/>
                  </a:lnTo>
                  <a:lnTo>
                    <a:pt x="1774067" y="1397407"/>
                  </a:lnTo>
                  <a:lnTo>
                    <a:pt x="1723698" y="1411959"/>
                  </a:lnTo>
                  <a:lnTo>
                    <a:pt x="1672090" y="1425144"/>
                  </a:lnTo>
                  <a:lnTo>
                    <a:pt x="1619305" y="1436923"/>
                  </a:lnTo>
                  <a:lnTo>
                    <a:pt x="1565407" y="1447258"/>
                  </a:lnTo>
                  <a:lnTo>
                    <a:pt x="1510461" y="1456109"/>
                  </a:lnTo>
                  <a:lnTo>
                    <a:pt x="1454531" y="1463438"/>
                  </a:lnTo>
                  <a:lnTo>
                    <a:pt x="1397681" y="1469206"/>
                  </a:lnTo>
                  <a:lnTo>
                    <a:pt x="1339974" y="1473374"/>
                  </a:lnTo>
                  <a:lnTo>
                    <a:pt x="1281475" y="1475904"/>
                  </a:lnTo>
                  <a:lnTo>
                    <a:pt x="1222248" y="1476756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3416" y="4838699"/>
              <a:ext cx="2444750" cy="1477010"/>
            </a:xfrm>
            <a:custGeom>
              <a:avLst/>
              <a:gdLst/>
              <a:ahLst/>
              <a:cxnLst/>
              <a:rect l="l" t="t" r="r" b="b"/>
              <a:pathLst>
                <a:path w="2444750" h="1477010">
                  <a:moveTo>
                    <a:pt x="0" y="739139"/>
                  </a:moveTo>
                  <a:lnTo>
                    <a:pt x="5594" y="667922"/>
                  </a:lnTo>
                  <a:lnTo>
                    <a:pt x="22035" y="598626"/>
                  </a:lnTo>
                  <a:lnTo>
                    <a:pt x="48811" y="531562"/>
                  </a:lnTo>
                  <a:lnTo>
                    <a:pt x="85411" y="467039"/>
                  </a:lnTo>
                  <a:lnTo>
                    <a:pt x="131322" y="405365"/>
                  </a:lnTo>
                  <a:lnTo>
                    <a:pt x="157609" y="375694"/>
                  </a:lnTo>
                  <a:lnTo>
                    <a:pt x="186032" y="346850"/>
                  </a:lnTo>
                  <a:lnTo>
                    <a:pt x="216528" y="318873"/>
                  </a:lnTo>
                  <a:lnTo>
                    <a:pt x="249031" y="291802"/>
                  </a:lnTo>
                  <a:lnTo>
                    <a:pt x="283478" y="265675"/>
                  </a:lnTo>
                  <a:lnTo>
                    <a:pt x="319806" y="240531"/>
                  </a:lnTo>
                  <a:lnTo>
                    <a:pt x="357949" y="216407"/>
                  </a:lnTo>
                  <a:lnTo>
                    <a:pt x="397844" y="193344"/>
                  </a:lnTo>
                  <a:lnTo>
                    <a:pt x="439428" y="171380"/>
                  </a:lnTo>
                  <a:lnTo>
                    <a:pt x="482636" y="150552"/>
                  </a:lnTo>
                  <a:lnTo>
                    <a:pt x="527404" y="130901"/>
                  </a:lnTo>
                  <a:lnTo>
                    <a:pt x="573667" y="112463"/>
                  </a:lnTo>
                  <a:lnTo>
                    <a:pt x="621364" y="95279"/>
                  </a:lnTo>
                  <a:lnTo>
                    <a:pt x="670428" y="79387"/>
                  </a:lnTo>
                  <a:lnTo>
                    <a:pt x="720797" y="64825"/>
                  </a:lnTo>
                  <a:lnTo>
                    <a:pt x="772405" y="51631"/>
                  </a:lnTo>
                  <a:lnTo>
                    <a:pt x="825191" y="39845"/>
                  </a:lnTo>
                  <a:lnTo>
                    <a:pt x="879088" y="29506"/>
                  </a:lnTo>
                  <a:lnTo>
                    <a:pt x="934034" y="20651"/>
                  </a:lnTo>
                  <a:lnTo>
                    <a:pt x="989964" y="13319"/>
                  </a:lnTo>
                  <a:lnTo>
                    <a:pt x="1046814" y="7550"/>
                  </a:lnTo>
                  <a:lnTo>
                    <a:pt x="1104521" y="3381"/>
                  </a:lnTo>
                  <a:lnTo>
                    <a:pt x="1163020" y="851"/>
                  </a:lnTo>
                  <a:lnTo>
                    <a:pt x="1222248" y="0"/>
                  </a:lnTo>
                  <a:lnTo>
                    <a:pt x="1281475" y="851"/>
                  </a:lnTo>
                  <a:lnTo>
                    <a:pt x="1339974" y="3381"/>
                  </a:lnTo>
                  <a:lnTo>
                    <a:pt x="1397681" y="7550"/>
                  </a:lnTo>
                  <a:lnTo>
                    <a:pt x="1454531" y="13319"/>
                  </a:lnTo>
                  <a:lnTo>
                    <a:pt x="1510461" y="20651"/>
                  </a:lnTo>
                  <a:lnTo>
                    <a:pt x="1565407" y="29506"/>
                  </a:lnTo>
                  <a:lnTo>
                    <a:pt x="1619305" y="39845"/>
                  </a:lnTo>
                  <a:lnTo>
                    <a:pt x="1672090" y="51631"/>
                  </a:lnTo>
                  <a:lnTo>
                    <a:pt x="1723698" y="64825"/>
                  </a:lnTo>
                  <a:lnTo>
                    <a:pt x="1774067" y="79387"/>
                  </a:lnTo>
                  <a:lnTo>
                    <a:pt x="1823131" y="95279"/>
                  </a:lnTo>
                  <a:lnTo>
                    <a:pt x="1870828" y="112463"/>
                  </a:lnTo>
                  <a:lnTo>
                    <a:pt x="1917092" y="130901"/>
                  </a:lnTo>
                  <a:lnTo>
                    <a:pt x="1961859" y="150552"/>
                  </a:lnTo>
                  <a:lnTo>
                    <a:pt x="2005067" y="171380"/>
                  </a:lnTo>
                  <a:lnTo>
                    <a:pt x="2046651" y="193344"/>
                  </a:lnTo>
                  <a:lnTo>
                    <a:pt x="2086546" y="216407"/>
                  </a:lnTo>
                  <a:lnTo>
                    <a:pt x="2124689" y="240531"/>
                  </a:lnTo>
                  <a:lnTo>
                    <a:pt x="2161017" y="265675"/>
                  </a:lnTo>
                  <a:lnTo>
                    <a:pt x="2195464" y="291802"/>
                  </a:lnTo>
                  <a:lnTo>
                    <a:pt x="2227967" y="318873"/>
                  </a:lnTo>
                  <a:lnTo>
                    <a:pt x="2258463" y="346850"/>
                  </a:lnTo>
                  <a:lnTo>
                    <a:pt x="2286886" y="375694"/>
                  </a:lnTo>
                  <a:lnTo>
                    <a:pt x="2313174" y="405365"/>
                  </a:lnTo>
                  <a:lnTo>
                    <a:pt x="2337261" y="435827"/>
                  </a:lnTo>
                  <a:lnTo>
                    <a:pt x="2378580" y="498964"/>
                  </a:lnTo>
                  <a:lnTo>
                    <a:pt x="2410332" y="564796"/>
                  </a:lnTo>
                  <a:lnTo>
                    <a:pt x="2432005" y="633014"/>
                  </a:lnTo>
                  <a:lnTo>
                    <a:pt x="2443086" y="703310"/>
                  </a:lnTo>
                  <a:lnTo>
                    <a:pt x="2444496" y="739139"/>
                  </a:lnTo>
                  <a:lnTo>
                    <a:pt x="2443086" y="774839"/>
                  </a:lnTo>
                  <a:lnTo>
                    <a:pt x="2432005" y="844896"/>
                  </a:lnTo>
                  <a:lnTo>
                    <a:pt x="2410332" y="912905"/>
                  </a:lnTo>
                  <a:lnTo>
                    <a:pt x="2378580" y="978554"/>
                  </a:lnTo>
                  <a:lnTo>
                    <a:pt x="2337261" y="1041534"/>
                  </a:lnTo>
                  <a:lnTo>
                    <a:pt x="2313174" y="1071926"/>
                  </a:lnTo>
                  <a:lnTo>
                    <a:pt x="2286886" y="1101533"/>
                  </a:lnTo>
                  <a:lnTo>
                    <a:pt x="2258463" y="1130318"/>
                  </a:lnTo>
                  <a:lnTo>
                    <a:pt x="2227967" y="1158241"/>
                  </a:lnTo>
                  <a:lnTo>
                    <a:pt x="2195464" y="1185263"/>
                  </a:lnTo>
                  <a:lnTo>
                    <a:pt x="2161017" y="1211346"/>
                  </a:lnTo>
                  <a:lnTo>
                    <a:pt x="2124689" y="1236451"/>
                  </a:lnTo>
                  <a:lnTo>
                    <a:pt x="2086546" y="1260538"/>
                  </a:lnTo>
                  <a:lnTo>
                    <a:pt x="2046651" y="1283569"/>
                  </a:lnTo>
                  <a:lnTo>
                    <a:pt x="2005067" y="1305506"/>
                  </a:lnTo>
                  <a:lnTo>
                    <a:pt x="1961859" y="1326309"/>
                  </a:lnTo>
                  <a:lnTo>
                    <a:pt x="1917092" y="1345940"/>
                  </a:lnTo>
                  <a:lnTo>
                    <a:pt x="1870828" y="1364359"/>
                  </a:lnTo>
                  <a:lnTo>
                    <a:pt x="1823131" y="1381527"/>
                  </a:lnTo>
                  <a:lnTo>
                    <a:pt x="1774067" y="1397407"/>
                  </a:lnTo>
                  <a:lnTo>
                    <a:pt x="1723698" y="1411959"/>
                  </a:lnTo>
                  <a:lnTo>
                    <a:pt x="1672090" y="1425144"/>
                  </a:lnTo>
                  <a:lnTo>
                    <a:pt x="1619305" y="1436923"/>
                  </a:lnTo>
                  <a:lnTo>
                    <a:pt x="1565407" y="1447258"/>
                  </a:lnTo>
                  <a:lnTo>
                    <a:pt x="1510461" y="1456109"/>
                  </a:lnTo>
                  <a:lnTo>
                    <a:pt x="1454531" y="1463438"/>
                  </a:lnTo>
                  <a:lnTo>
                    <a:pt x="1397681" y="1469206"/>
                  </a:lnTo>
                  <a:lnTo>
                    <a:pt x="1339974" y="1473374"/>
                  </a:lnTo>
                  <a:lnTo>
                    <a:pt x="1281475" y="1475904"/>
                  </a:lnTo>
                  <a:lnTo>
                    <a:pt x="1222248" y="1476756"/>
                  </a:lnTo>
                  <a:lnTo>
                    <a:pt x="1163020" y="1475904"/>
                  </a:lnTo>
                  <a:lnTo>
                    <a:pt x="1104521" y="1473374"/>
                  </a:lnTo>
                  <a:lnTo>
                    <a:pt x="1046814" y="1469206"/>
                  </a:lnTo>
                  <a:lnTo>
                    <a:pt x="989964" y="1463438"/>
                  </a:lnTo>
                  <a:lnTo>
                    <a:pt x="934034" y="1456109"/>
                  </a:lnTo>
                  <a:lnTo>
                    <a:pt x="879088" y="1447258"/>
                  </a:lnTo>
                  <a:lnTo>
                    <a:pt x="825191" y="1436923"/>
                  </a:lnTo>
                  <a:lnTo>
                    <a:pt x="772405" y="1425144"/>
                  </a:lnTo>
                  <a:lnTo>
                    <a:pt x="720797" y="1411959"/>
                  </a:lnTo>
                  <a:lnTo>
                    <a:pt x="670428" y="1397407"/>
                  </a:lnTo>
                  <a:lnTo>
                    <a:pt x="621364" y="1381527"/>
                  </a:lnTo>
                  <a:lnTo>
                    <a:pt x="573667" y="1364359"/>
                  </a:lnTo>
                  <a:lnTo>
                    <a:pt x="527404" y="1345940"/>
                  </a:lnTo>
                  <a:lnTo>
                    <a:pt x="482636" y="1326309"/>
                  </a:lnTo>
                  <a:lnTo>
                    <a:pt x="439428" y="1305506"/>
                  </a:lnTo>
                  <a:lnTo>
                    <a:pt x="397844" y="1283569"/>
                  </a:lnTo>
                  <a:lnTo>
                    <a:pt x="357949" y="1260538"/>
                  </a:lnTo>
                  <a:lnTo>
                    <a:pt x="319806" y="1236451"/>
                  </a:lnTo>
                  <a:lnTo>
                    <a:pt x="283478" y="1211346"/>
                  </a:lnTo>
                  <a:lnTo>
                    <a:pt x="249031" y="1185263"/>
                  </a:lnTo>
                  <a:lnTo>
                    <a:pt x="216528" y="1158241"/>
                  </a:lnTo>
                  <a:lnTo>
                    <a:pt x="186032" y="1130318"/>
                  </a:lnTo>
                  <a:lnTo>
                    <a:pt x="157609" y="1101533"/>
                  </a:lnTo>
                  <a:lnTo>
                    <a:pt x="131322" y="1071926"/>
                  </a:lnTo>
                  <a:lnTo>
                    <a:pt x="107234" y="1041534"/>
                  </a:lnTo>
                  <a:lnTo>
                    <a:pt x="65915" y="978554"/>
                  </a:lnTo>
                  <a:lnTo>
                    <a:pt x="34163" y="912905"/>
                  </a:lnTo>
                  <a:lnTo>
                    <a:pt x="12490" y="844896"/>
                  </a:lnTo>
                  <a:lnTo>
                    <a:pt x="1409" y="774839"/>
                  </a:lnTo>
                  <a:lnTo>
                    <a:pt x="0" y="739139"/>
                  </a:lnTo>
                </a:path>
              </a:pathLst>
            </a:custGeom>
            <a:ln w="10668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8651" y="4983480"/>
              <a:ext cx="407034" cy="277495"/>
            </a:xfrm>
            <a:custGeom>
              <a:avLst/>
              <a:gdLst/>
              <a:ahLst/>
              <a:cxnLst/>
              <a:rect l="l" t="t" r="r" b="b"/>
              <a:pathLst>
                <a:path w="407035" h="277495">
                  <a:moveTo>
                    <a:pt x="406908" y="277367"/>
                  </a:moveTo>
                  <a:lnTo>
                    <a:pt x="0" y="277367"/>
                  </a:lnTo>
                  <a:lnTo>
                    <a:pt x="0" y="0"/>
                  </a:lnTo>
                  <a:lnTo>
                    <a:pt x="406908" y="0"/>
                  </a:lnTo>
                  <a:lnTo>
                    <a:pt x="406908" y="277367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8651" y="4983480"/>
              <a:ext cx="407034" cy="277495"/>
            </a:xfrm>
            <a:custGeom>
              <a:avLst/>
              <a:gdLst/>
              <a:ahLst/>
              <a:cxnLst/>
              <a:rect l="l" t="t" r="r" b="b"/>
              <a:pathLst>
                <a:path w="407035" h="277495">
                  <a:moveTo>
                    <a:pt x="0" y="0"/>
                  </a:moveTo>
                  <a:lnTo>
                    <a:pt x="406908" y="0"/>
                  </a:lnTo>
                  <a:lnTo>
                    <a:pt x="406908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0400" y="5536692"/>
              <a:ext cx="407034" cy="277495"/>
            </a:xfrm>
            <a:custGeom>
              <a:avLst/>
              <a:gdLst/>
              <a:ahLst/>
              <a:cxnLst/>
              <a:rect l="l" t="t" r="r" b="b"/>
              <a:pathLst>
                <a:path w="407035" h="277495">
                  <a:moveTo>
                    <a:pt x="406908" y="277367"/>
                  </a:moveTo>
                  <a:lnTo>
                    <a:pt x="0" y="277367"/>
                  </a:lnTo>
                  <a:lnTo>
                    <a:pt x="0" y="0"/>
                  </a:lnTo>
                  <a:lnTo>
                    <a:pt x="406908" y="0"/>
                  </a:lnTo>
                  <a:lnTo>
                    <a:pt x="406908" y="277367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00400" y="5536692"/>
              <a:ext cx="407034" cy="277495"/>
            </a:xfrm>
            <a:custGeom>
              <a:avLst/>
              <a:gdLst/>
              <a:ahLst/>
              <a:cxnLst/>
              <a:rect l="l" t="t" r="r" b="b"/>
              <a:pathLst>
                <a:path w="407035" h="277495">
                  <a:moveTo>
                    <a:pt x="0" y="0"/>
                  </a:moveTo>
                  <a:lnTo>
                    <a:pt x="406908" y="0"/>
                  </a:lnTo>
                  <a:lnTo>
                    <a:pt x="406908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3644" y="5564123"/>
              <a:ext cx="408940" cy="276225"/>
            </a:xfrm>
            <a:custGeom>
              <a:avLst/>
              <a:gdLst/>
              <a:ahLst/>
              <a:cxnLst/>
              <a:rect l="l" t="t" r="r" b="b"/>
              <a:pathLst>
                <a:path w="408939" h="276225">
                  <a:moveTo>
                    <a:pt x="408431" y="275844"/>
                  </a:moveTo>
                  <a:lnTo>
                    <a:pt x="0" y="275844"/>
                  </a:lnTo>
                  <a:lnTo>
                    <a:pt x="0" y="0"/>
                  </a:lnTo>
                  <a:lnTo>
                    <a:pt x="408431" y="0"/>
                  </a:lnTo>
                  <a:lnTo>
                    <a:pt x="408431" y="275844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3644" y="5564123"/>
              <a:ext cx="408940" cy="276225"/>
            </a:xfrm>
            <a:custGeom>
              <a:avLst/>
              <a:gdLst/>
              <a:ahLst/>
              <a:cxnLst/>
              <a:rect l="l" t="t" r="r" b="b"/>
              <a:pathLst>
                <a:path w="408939" h="276225">
                  <a:moveTo>
                    <a:pt x="0" y="0"/>
                  </a:moveTo>
                  <a:lnTo>
                    <a:pt x="408431" y="0"/>
                  </a:lnTo>
                  <a:lnTo>
                    <a:pt x="408431" y="275844"/>
                  </a:lnTo>
                  <a:lnTo>
                    <a:pt x="0" y="27584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09316" y="5035296"/>
              <a:ext cx="408940" cy="277495"/>
            </a:xfrm>
            <a:custGeom>
              <a:avLst/>
              <a:gdLst/>
              <a:ahLst/>
              <a:cxnLst/>
              <a:rect l="l" t="t" r="r" b="b"/>
              <a:pathLst>
                <a:path w="408939" h="277495">
                  <a:moveTo>
                    <a:pt x="408432" y="277367"/>
                  </a:moveTo>
                  <a:lnTo>
                    <a:pt x="0" y="277367"/>
                  </a:lnTo>
                  <a:lnTo>
                    <a:pt x="0" y="0"/>
                  </a:lnTo>
                  <a:lnTo>
                    <a:pt x="408432" y="0"/>
                  </a:lnTo>
                  <a:lnTo>
                    <a:pt x="408432" y="277367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09316" y="5035296"/>
              <a:ext cx="408940" cy="277495"/>
            </a:xfrm>
            <a:custGeom>
              <a:avLst/>
              <a:gdLst/>
              <a:ahLst/>
              <a:cxnLst/>
              <a:rect l="l" t="t" r="r" b="b"/>
              <a:pathLst>
                <a:path w="408939" h="277495">
                  <a:moveTo>
                    <a:pt x="0" y="0"/>
                  </a:moveTo>
                  <a:lnTo>
                    <a:pt x="408432" y="0"/>
                  </a:lnTo>
                  <a:lnTo>
                    <a:pt x="408432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82596" y="5425439"/>
              <a:ext cx="407034" cy="276225"/>
            </a:xfrm>
            <a:custGeom>
              <a:avLst/>
              <a:gdLst/>
              <a:ahLst/>
              <a:cxnLst/>
              <a:rect l="l" t="t" r="r" b="b"/>
              <a:pathLst>
                <a:path w="407035" h="276225">
                  <a:moveTo>
                    <a:pt x="406907" y="275844"/>
                  </a:moveTo>
                  <a:lnTo>
                    <a:pt x="0" y="275844"/>
                  </a:lnTo>
                  <a:lnTo>
                    <a:pt x="0" y="0"/>
                  </a:lnTo>
                  <a:lnTo>
                    <a:pt x="406907" y="0"/>
                  </a:lnTo>
                  <a:lnTo>
                    <a:pt x="406907" y="275844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82596" y="5425439"/>
              <a:ext cx="407034" cy="276225"/>
            </a:xfrm>
            <a:custGeom>
              <a:avLst/>
              <a:gdLst/>
              <a:ahLst/>
              <a:cxnLst/>
              <a:rect l="l" t="t" r="r" b="b"/>
              <a:pathLst>
                <a:path w="407035" h="276225">
                  <a:moveTo>
                    <a:pt x="0" y="0"/>
                  </a:moveTo>
                  <a:lnTo>
                    <a:pt x="406907" y="0"/>
                  </a:lnTo>
                  <a:lnTo>
                    <a:pt x="406907" y="275844"/>
                  </a:lnTo>
                  <a:lnTo>
                    <a:pt x="0" y="27584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40280" y="5940551"/>
              <a:ext cx="407034" cy="277495"/>
            </a:xfrm>
            <a:custGeom>
              <a:avLst/>
              <a:gdLst/>
              <a:ahLst/>
              <a:cxnLst/>
              <a:rect l="l" t="t" r="r" b="b"/>
              <a:pathLst>
                <a:path w="407035" h="277495">
                  <a:moveTo>
                    <a:pt x="406908" y="277367"/>
                  </a:moveTo>
                  <a:lnTo>
                    <a:pt x="0" y="277367"/>
                  </a:lnTo>
                  <a:lnTo>
                    <a:pt x="0" y="0"/>
                  </a:lnTo>
                  <a:lnTo>
                    <a:pt x="406908" y="0"/>
                  </a:lnTo>
                  <a:lnTo>
                    <a:pt x="406908" y="277367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40280" y="5940551"/>
              <a:ext cx="407034" cy="277495"/>
            </a:xfrm>
            <a:custGeom>
              <a:avLst/>
              <a:gdLst/>
              <a:ahLst/>
              <a:cxnLst/>
              <a:rect l="l" t="t" r="r" b="b"/>
              <a:pathLst>
                <a:path w="407035" h="277495">
                  <a:moveTo>
                    <a:pt x="0" y="0"/>
                  </a:moveTo>
                  <a:lnTo>
                    <a:pt x="406908" y="0"/>
                  </a:lnTo>
                  <a:lnTo>
                    <a:pt x="406908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865114" y="4833365"/>
            <a:ext cx="2453640" cy="1487805"/>
            <a:chOff x="5865114" y="4833365"/>
            <a:chExt cx="2453640" cy="1487805"/>
          </a:xfrm>
        </p:grpSpPr>
        <p:sp>
          <p:nvSpPr>
            <p:cNvPr id="21" name="object 21"/>
            <p:cNvSpPr/>
            <p:nvPr/>
          </p:nvSpPr>
          <p:spPr>
            <a:xfrm>
              <a:off x="5870448" y="4838699"/>
              <a:ext cx="2443480" cy="1477010"/>
            </a:xfrm>
            <a:custGeom>
              <a:avLst/>
              <a:gdLst/>
              <a:ahLst/>
              <a:cxnLst/>
              <a:rect l="l" t="t" r="r" b="b"/>
              <a:pathLst>
                <a:path w="2443479" h="1477010">
                  <a:moveTo>
                    <a:pt x="1222248" y="1476756"/>
                  </a:moveTo>
                  <a:lnTo>
                    <a:pt x="1163020" y="1475904"/>
                  </a:lnTo>
                  <a:lnTo>
                    <a:pt x="1104521" y="1473374"/>
                  </a:lnTo>
                  <a:lnTo>
                    <a:pt x="1046814" y="1469206"/>
                  </a:lnTo>
                  <a:lnTo>
                    <a:pt x="989964" y="1463438"/>
                  </a:lnTo>
                  <a:lnTo>
                    <a:pt x="934034" y="1456109"/>
                  </a:lnTo>
                  <a:lnTo>
                    <a:pt x="879088" y="1447258"/>
                  </a:lnTo>
                  <a:lnTo>
                    <a:pt x="825191" y="1436923"/>
                  </a:lnTo>
                  <a:lnTo>
                    <a:pt x="772405" y="1425144"/>
                  </a:lnTo>
                  <a:lnTo>
                    <a:pt x="720797" y="1411959"/>
                  </a:lnTo>
                  <a:lnTo>
                    <a:pt x="670428" y="1397407"/>
                  </a:lnTo>
                  <a:lnTo>
                    <a:pt x="621364" y="1381527"/>
                  </a:lnTo>
                  <a:lnTo>
                    <a:pt x="573667" y="1364359"/>
                  </a:lnTo>
                  <a:lnTo>
                    <a:pt x="527404" y="1345940"/>
                  </a:lnTo>
                  <a:lnTo>
                    <a:pt x="482636" y="1326309"/>
                  </a:lnTo>
                  <a:lnTo>
                    <a:pt x="439428" y="1305506"/>
                  </a:lnTo>
                  <a:lnTo>
                    <a:pt x="397844" y="1283569"/>
                  </a:lnTo>
                  <a:lnTo>
                    <a:pt x="357949" y="1260538"/>
                  </a:lnTo>
                  <a:lnTo>
                    <a:pt x="319806" y="1236451"/>
                  </a:lnTo>
                  <a:lnTo>
                    <a:pt x="283478" y="1211346"/>
                  </a:lnTo>
                  <a:lnTo>
                    <a:pt x="249031" y="1185263"/>
                  </a:lnTo>
                  <a:lnTo>
                    <a:pt x="216528" y="1158241"/>
                  </a:lnTo>
                  <a:lnTo>
                    <a:pt x="186032" y="1130318"/>
                  </a:lnTo>
                  <a:lnTo>
                    <a:pt x="157609" y="1101533"/>
                  </a:lnTo>
                  <a:lnTo>
                    <a:pt x="131322" y="1071926"/>
                  </a:lnTo>
                  <a:lnTo>
                    <a:pt x="107234" y="1041534"/>
                  </a:lnTo>
                  <a:lnTo>
                    <a:pt x="65915" y="978554"/>
                  </a:lnTo>
                  <a:lnTo>
                    <a:pt x="34163" y="912905"/>
                  </a:lnTo>
                  <a:lnTo>
                    <a:pt x="12490" y="844896"/>
                  </a:lnTo>
                  <a:lnTo>
                    <a:pt x="1409" y="774839"/>
                  </a:lnTo>
                  <a:lnTo>
                    <a:pt x="0" y="739139"/>
                  </a:lnTo>
                  <a:lnTo>
                    <a:pt x="1409" y="703310"/>
                  </a:lnTo>
                  <a:lnTo>
                    <a:pt x="12490" y="633014"/>
                  </a:lnTo>
                  <a:lnTo>
                    <a:pt x="34163" y="564796"/>
                  </a:lnTo>
                  <a:lnTo>
                    <a:pt x="65915" y="498964"/>
                  </a:lnTo>
                  <a:lnTo>
                    <a:pt x="107234" y="435827"/>
                  </a:lnTo>
                  <a:lnTo>
                    <a:pt x="131322" y="405365"/>
                  </a:lnTo>
                  <a:lnTo>
                    <a:pt x="157609" y="375694"/>
                  </a:lnTo>
                  <a:lnTo>
                    <a:pt x="186032" y="346850"/>
                  </a:lnTo>
                  <a:lnTo>
                    <a:pt x="216528" y="318873"/>
                  </a:lnTo>
                  <a:lnTo>
                    <a:pt x="249031" y="291802"/>
                  </a:lnTo>
                  <a:lnTo>
                    <a:pt x="283478" y="265675"/>
                  </a:lnTo>
                  <a:lnTo>
                    <a:pt x="319806" y="240531"/>
                  </a:lnTo>
                  <a:lnTo>
                    <a:pt x="357949" y="216407"/>
                  </a:lnTo>
                  <a:lnTo>
                    <a:pt x="397844" y="193344"/>
                  </a:lnTo>
                  <a:lnTo>
                    <a:pt x="439428" y="171380"/>
                  </a:lnTo>
                  <a:lnTo>
                    <a:pt x="482636" y="150552"/>
                  </a:lnTo>
                  <a:lnTo>
                    <a:pt x="527404" y="130901"/>
                  </a:lnTo>
                  <a:lnTo>
                    <a:pt x="573667" y="112463"/>
                  </a:lnTo>
                  <a:lnTo>
                    <a:pt x="621364" y="95279"/>
                  </a:lnTo>
                  <a:lnTo>
                    <a:pt x="670428" y="79387"/>
                  </a:lnTo>
                  <a:lnTo>
                    <a:pt x="720797" y="64825"/>
                  </a:lnTo>
                  <a:lnTo>
                    <a:pt x="772405" y="51631"/>
                  </a:lnTo>
                  <a:lnTo>
                    <a:pt x="825191" y="39845"/>
                  </a:lnTo>
                  <a:lnTo>
                    <a:pt x="879088" y="29506"/>
                  </a:lnTo>
                  <a:lnTo>
                    <a:pt x="934034" y="20651"/>
                  </a:lnTo>
                  <a:lnTo>
                    <a:pt x="989964" y="13319"/>
                  </a:lnTo>
                  <a:lnTo>
                    <a:pt x="1046814" y="7550"/>
                  </a:lnTo>
                  <a:lnTo>
                    <a:pt x="1104521" y="3381"/>
                  </a:lnTo>
                  <a:lnTo>
                    <a:pt x="1163020" y="851"/>
                  </a:lnTo>
                  <a:lnTo>
                    <a:pt x="1222248" y="0"/>
                  </a:lnTo>
                  <a:lnTo>
                    <a:pt x="1281345" y="851"/>
                  </a:lnTo>
                  <a:lnTo>
                    <a:pt x="1339721" y="3381"/>
                  </a:lnTo>
                  <a:lnTo>
                    <a:pt x="1397312" y="7550"/>
                  </a:lnTo>
                  <a:lnTo>
                    <a:pt x="1454054" y="13319"/>
                  </a:lnTo>
                  <a:lnTo>
                    <a:pt x="1509883" y="20651"/>
                  </a:lnTo>
                  <a:lnTo>
                    <a:pt x="1564734" y="29506"/>
                  </a:lnTo>
                  <a:lnTo>
                    <a:pt x="1618544" y="39845"/>
                  </a:lnTo>
                  <a:lnTo>
                    <a:pt x="1671247" y="51631"/>
                  </a:lnTo>
                  <a:lnTo>
                    <a:pt x="1722780" y="64825"/>
                  </a:lnTo>
                  <a:lnTo>
                    <a:pt x="1773079" y="79387"/>
                  </a:lnTo>
                  <a:lnTo>
                    <a:pt x="1822079" y="95279"/>
                  </a:lnTo>
                  <a:lnTo>
                    <a:pt x="1869716" y="112463"/>
                  </a:lnTo>
                  <a:lnTo>
                    <a:pt x="1915927" y="130901"/>
                  </a:lnTo>
                  <a:lnTo>
                    <a:pt x="1960646" y="150552"/>
                  </a:lnTo>
                  <a:lnTo>
                    <a:pt x="2003809" y="171380"/>
                  </a:lnTo>
                  <a:lnTo>
                    <a:pt x="2045353" y="193344"/>
                  </a:lnTo>
                  <a:lnTo>
                    <a:pt x="2085213" y="216407"/>
                  </a:lnTo>
                  <a:lnTo>
                    <a:pt x="2123324" y="240531"/>
                  </a:lnTo>
                  <a:lnTo>
                    <a:pt x="2159624" y="265675"/>
                  </a:lnTo>
                  <a:lnTo>
                    <a:pt x="2194046" y="291802"/>
                  </a:lnTo>
                  <a:lnTo>
                    <a:pt x="2226529" y="318873"/>
                  </a:lnTo>
                  <a:lnTo>
                    <a:pt x="2257006" y="346850"/>
                  </a:lnTo>
                  <a:lnTo>
                    <a:pt x="2285414" y="375694"/>
                  </a:lnTo>
                  <a:lnTo>
                    <a:pt x="2311688" y="405365"/>
                  </a:lnTo>
                  <a:lnTo>
                    <a:pt x="2335765" y="435827"/>
                  </a:lnTo>
                  <a:lnTo>
                    <a:pt x="2377070" y="498964"/>
                  </a:lnTo>
                  <a:lnTo>
                    <a:pt x="2408813" y="564796"/>
                  </a:lnTo>
                  <a:lnTo>
                    <a:pt x="2430482" y="633014"/>
                  </a:lnTo>
                  <a:lnTo>
                    <a:pt x="2441562" y="703310"/>
                  </a:lnTo>
                  <a:lnTo>
                    <a:pt x="2442972" y="739139"/>
                  </a:lnTo>
                  <a:lnTo>
                    <a:pt x="2441562" y="774839"/>
                  </a:lnTo>
                  <a:lnTo>
                    <a:pt x="2430482" y="844896"/>
                  </a:lnTo>
                  <a:lnTo>
                    <a:pt x="2408813" y="912905"/>
                  </a:lnTo>
                  <a:lnTo>
                    <a:pt x="2377070" y="978554"/>
                  </a:lnTo>
                  <a:lnTo>
                    <a:pt x="2335765" y="1041534"/>
                  </a:lnTo>
                  <a:lnTo>
                    <a:pt x="2311688" y="1071926"/>
                  </a:lnTo>
                  <a:lnTo>
                    <a:pt x="2285414" y="1101533"/>
                  </a:lnTo>
                  <a:lnTo>
                    <a:pt x="2257006" y="1130318"/>
                  </a:lnTo>
                  <a:lnTo>
                    <a:pt x="2226529" y="1158241"/>
                  </a:lnTo>
                  <a:lnTo>
                    <a:pt x="2194046" y="1185263"/>
                  </a:lnTo>
                  <a:lnTo>
                    <a:pt x="2159624" y="1211346"/>
                  </a:lnTo>
                  <a:lnTo>
                    <a:pt x="2123324" y="1236451"/>
                  </a:lnTo>
                  <a:lnTo>
                    <a:pt x="2085213" y="1260538"/>
                  </a:lnTo>
                  <a:lnTo>
                    <a:pt x="2045353" y="1283569"/>
                  </a:lnTo>
                  <a:lnTo>
                    <a:pt x="2003809" y="1305506"/>
                  </a:lnTo>
                  <a:lnTo>
                    <a:pt x="1960646" y="1326309"/>
                  </a:lnTo>
                  <a:lnTo>
                    <a:pt x="1915927" y="1345940"/>
                  </a:lnTo>
                  <a:lnTo>
                    <a:pt x="1869716" y="1364359"/>
                  </a:lnTo>
                  <a:lnTo>
                    <a:pt x="1822079" y="1381527"/>
                  </a:lnTo>
                  <a:lnTo>
                    <a:pt x="1773079" y="1397407"/>
                  </a:lnTo>
                  <a:lnTo>
                    <a:pt x="1722780" y="1411959"/>
                  </a:lnTo>
                  <a:lnTo>
                    <a:pt x="1671247" y="1425144"/>
                  </a:lnTo>
                  <a:lnTo>
                    <a:pt x="1618544" y="1436923"/>
                  </a:lnTo>
                  <a:lnTo>
                    <a:pt x="1564734" y="1447258"/>
                  </a:lnTo>
                  <a:lnTo>
                    <a:pt x="1509883" y="1456109"/>
                  </a:lnTo>
                  <a:lnTo>
                    <a:pt x="1454054" y="1463438"/>
                  </a:lnTo>
                  <a:lnTo>
                    <a:pt x="1397312" y="1469206"/>
                  </a:lnTo>
                  <a:lnTo>
                    <a:pt x="1339721" y="1473374"/>
                  </a:lnTo>
                  <a:lnTo>
                    <a:pt x="1281345" y="1475904"/>
                  </a:lnTo>
                  <a:lnTo>
                    <a:pt x="1222248" y="1476756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70448" y="4838699"/>
              <a:ext cx="2443480" cy="1477010"/>
            </a:xfrm>
            <a:custGeom>
              <a:avLst/>
              <a:gdLst/>
              <a:ahLst/>
              <a:cxnLst/>
              <a:rect l="l" t="t" r="r" b="b"/>
              <a:pathLst>
                <a:path w="2443479" h="1477010">
                  <a:moveTo>
                    <a:pt x="0" y="739139"/>
                  </a:moveTo>
                  <a:lnTo>
                    <a:pt x="5594" y="667922"/>
                  </a:lnTo>
                  <a:lnTo>
                    <a:pt x="22035" y="598626"/>
                  </a:lnTo>
                  <a:lnTo>
                    <a:pt x="48811" y="531562"/>
                  </a:lnTo>
                  <a:lnTo>
                    <a:pt x="85411" y="467039"/>
                  </a:lnTo>
                  <a:lnTo>
                    <a:pt x="131322" y="405365"/>
                  </a:lnTo>
                  <a:lnTo>
                    <a:pt x="157609" y="375694"/>
                  </a:lnTo>
                  <a:lnTo>
                    <a:pt x="186032" y="346850"/>
                  </a:lnTo>
                  <a:lnTo>
                    <a:pt x="216528" y="318873"/>
                  </a:lnTo>
                  <a:lnTo>
                    <a:pt x="249031" y="291802"/>
                  </a:lnTo>
                  <a:lnTo>
                    <a:pt x="283478" y="265675"/>
                  </a:lnTo>
                  <a:lnTo>
                    <a:pt x="319806" y="240531"/>
                  </a:lnTo>
                  <a:lnTo>
                    <a:pt x="357949" y="216407"/>
                  </a:lnTo>
                  <a:lnTo>
                    <a:pt x="397844" y="193344"/>
                  </a:lnTo>
                  <a:lnTo>
                    <a:pt x="439428" y="171380"/>
                  </a:lnTo>
                  <a:lnTo>
                    <a:pt x="482636" y="150552"/>
                  </a:lnTo>
                  <a:lnTo>
                    <a:pt x="527404" y="130901"/>
                  </a:lnTo>
                  <a:lnTo>
                    <a:pt x="573667" y="112463"/>
                  </a:lnTo>
                  <a:lnTo>
                    <a:pt x="621364" y="95279"/>
                  </a:lnTo>
                  <a:lnTo>
                    <a:pt x="670428" y="79387"/>
                  </a:lnTo>
                  <a:lnTo>
                    <a:pt x="720797" y="64825"/>
                  </a:lnTo>
                  <a:lnTo>
                    <a:pt x="772405" y="51631"/>
                  </a:lnTo>
                  <a:lnTo>
                    <a:pt x="825191" y="39845"/>
                  </a:lnTo>
                  <a:lnTo>
                    <a:pt x="879088" y="29506"/>
                  </a:lnTo>
                  <a:lnTo>
                    <a:pt x="934034" y="20651"/>
                  </a:lnTo>
                  <a:lnTo>
                    <a:pt x="989964" y="13319"/>
                  </a:lnTo>
                  <a:lnTo>
                    <a:pt x="1046814" y="7550"/>
                  </a:lnTo>
                  <a:lnTo>
                    <a:pt x="1104521" y="3381"/>
                  </a:lnTo>
                  <a:lnTo>
                    <a:pt x="1163020" y="851"/>
                  </a:lnTo>
                  <a:lnTo>
                    <a:pt x="1222248" y="0"/>
                  </a:lnTo>
                  <a:lnTo>
                    <a:pt x="1281345" y="851"/>
                  </a:lnTo>
                  <a:lnTo>
                    <a:pt x="1339721" y="3381"/>
                  </a:lnTo>
                  <a:lnTo>
                    <a:pt x="1397312" y="7550"/>
                  </a:lnTo>
                  <a:lnTo>
                    <a:pt x="1454054" y="13319"/>
                  </a:lnTo>
                  <a:lnTo>
                    <a:pt x="1509883" y="20651"/>
                  </a:lnTo>
                  <a:lnTo>
                    <a:pt x="1564734" y="29506"/>
                  </a:lnTo>
                  <a:lnTo>
                    <a:pt x="1618544" y="39845"/>
                  </a:lnTo>
                  <a:lnTo>
                    <a:pt x="1671247" y="51631"/>
                  </a:lnTo>
                  <a:lnTo>
                    <a:pt x="1722780" y="64825"/>
                  </a:lnTo>
                  <a:lnTo>
                    <a:pt x="1773079" y="79387"/>
                  </a:lnTo>
                  <a:lnTo>
                    <a:pt x="1822079" y="95279"/>
                  </a:lnTo>
                  <a:lnTo>
                    <a:pt x="1869716" y="112463"/>
                  </a:lnTo>
                  <a:lnTo>
                    <a:pt x="1915927" y="130901"/>
                  </a:lnTo>
                  <a:lnTo>
                    <a:pt x="1960646" y="150552"/>
                  </a:lnTo>
                  <a:lnTo>
                    <a:pt x="2003809" y="171380"/>
                  </a:lnTo>
                  <a:lnTo>
                    <a:pt x="2045353" y="193344"/>
                  </a:lnTo>
                  <a:lnTo>
                    <a:pt x="2085213" y="216407"/>
                  </a:lnTo>
                  <a:lnTo>
                    <a:pt x="2123324" y="240531"/>
                  </a:lnTo>
                  <a:lnTo>
                    <a:pt x="2159624" y="265675"/>
                  </a:lnTo>
                  <a:lnTo>
                    <a:pt x="2194046" y="291802"/>
                  </a:lnTo>
                  <a:lnTo>
                    <a:pt x="2226529" y="318873"/>
                  </a:lnTo>
                  <a:lnTo>
                    <a:pt x="2257006" y="346850"/>
                  </a:lnTo>
                  <a:lnTo>
                    <a:pt x="2285414" y="375694"/>
                  </a:lnTo>
                  <a:lnTo>
                    <a:pt x="2311688" y="405365"/>
                  </a:lnTo>
                  <a:lnTo>
                    <a:pt x="2335765" y="435827"/>
                  </a:lnTo>
                  <a:lnTo>
                    <a:pt x="2377070" y="498964"/>
                  </a:lnTo>
                  <a:lnTo>
                    <a:pt x="2408813" y="564796"/>
                  </a:lnTo>
                  <a:lnTo>
                    <a:pt x="2430482" y="633014"/>
                  </a:lnTo>
                  <a:lnTo>
                    <a:pt x="2441562" y="703310"/>
                  </a:lnTo>
                  <a:lnTo>
                    <a:pt x="2442972" y="739139"/>
                  </a:lnTo>
                  <a:lnTo>
                    <a:pt x="2441562" y="774839"/>
                  </a:lnTo>
                  <a:lnTo>
                    <a:pt x="2430482" y="844896"/>
                  </a:lnTo>
                  <a:lnTo>
                    <a:pt x="2408813" y="912905"/>
                  </a:lnTo>
                  <a:lnTo>
                    <a:pt x="2377070" y="978554"/>
                  </a:lnTo>
                  <a:lnTo>
                    <a:pt x="2335765" y="1041534"/>
                  </a:lnTo>
                  <a:lnTo>
                    <a:pt x="2311688" y="1071926"/>
                  </a:lnTo>
                  <a:lnTo>
                    <a:pt x="2285414" y="1101533"/>
                  </a:lnTo>
                  <a:lnTo>
                    <a:pt x="2257006" y="1130318"/>
                  </a:lnTo>
                  <a:lnTo>
                    <a:pt x="2226529" y="1158241"/>
                  </a:lnTo>
                  <a:lnTo>
                    <a:pt x="2194046" y="1185263"/>
                  </a:lnTo>
                  <a:lnTo>
                    <a:pt x="2159624" y="1211346"/>
                  </a:lnTo>
                  <a:lnTo>
                    <a:pt x="2123324" y="1236451"/>
                  </a:lnTo>
                  <a:lnTo>
                    <a:pt x="2085213" y="1260538"/>
                  </a:lnTo>
                  <a:lnTo>
                    <a:pt x="2045353" y="1283569"/>
                  </a:lnTo>
                  <a:lnTo>
                    <a:pt x="2003809" y="1305506"/>
                  </a:lnTo>
                  <a:lnTo>
                    <a:pt x="1960646" y="1326309"/>
                  </a:lnTo>
                  <a:lnTo>
                    <a:pt x="1915927" y="1345940"/>
                  </a:lnTo>
                  <a:lnTo>
                    <a:pt x="1869716" y="1364359"/>
                  </a:lnTo>
                  <a:lnTo>
                    <a:pt x="1822079" y="1381527"/>
                  </a:lnTo>
                  <a:lnTo>
                    <a:pt x="1773079" y="1397407"/>
                  </a:lnTo>
                  <a:lnTo>
                    <a:pt x="1722780" y="1411959"/>
                  </a:lnTo>
                  <a:lnTo>
                    <a:pt x="1671247" y="1425144"/>
                  </a:lnTo>
                  <a:lnTo>
                    <a:pt x="1618544" y="1436923"/>
                  </a:lnTo>
                  <a:lnTo>
                    <a:pt x="1564734" y="1447258"/>
                  </a:lnTo>
                  <a:lnTo>
                    <a:pt x="1509883" y="1456109"/>
                  </a:lnTo>
                  <a:lnTo>
                    <a:pt x="1454054" y="1463438"/>
                  </a:lnTo>
                  <a:lnTo>
                    <a:pt x="1397312" y="1469206"/>
                  </a:lnTo>
                  <a:lnTo>
                    <a:pt x="1339721" y="1473374"/>
                  </a:lnTo>
                  <a:lnTo>
                    <a:pt x="1281345" y="1475904"/>
                  </a:lnTo>
                  <a:lnTo>
                    <a:pt x="1222248" y="1476756"/>
                  </a:lnTo>
                  <a:lnTo>
                    <a:pt x="1163020" y="1475904"/>
                  </a:lnTo>
                  <a:lnTo>
                    <a:pt x="1104521" y="1473374"/>
                  </a:lnTo>
                  <a:lnTo>
                    <a:pt x="1046814" y="1469206"/>
                  </a:lnTo>
                  <a:lnTo>
                    <a:pt x="989964" y="1463438"/>
                  </a:lnTo>
                  <a:lnTo>
                    <a:pt x="934034" y="1456109"/>
                  </a:lnTo>
                  <a:lnTo>
                    <a:pt x="879088" y="1447258"/>
                  </a:lnTo>
                  <a:lnTo>
                    <a:pt x="825191" y="1436923"/>
                  </a:lnTo>
                  <a:lnTo>
                    <a:pt x="772405" y="1425144"/>
                  </a:lnTo>
                  <a:lnTo>
                    <a:pt x="720797" y="1411959"/>
                  </a:lnTo>
                  <a:lnTo>
                    <a:pt x="670428" y="1397407"/>
                  </a:lnTo>
                  <a:lnTo>
                    <a:pt x="621364" y="1381527"/>
                  </a:lnTo>
                  <a:lnTo>
                    <a:pt x="573667" y="1364359"/>
                  </a:lnTo>
                  <a:lnTo>
                    <a:pt x="527404" y="1345940"/>
                  </a:lnTo>
                  <a:lnTo>
                    <a:pt x="482636" y="1326309"/>
                  </a:lnTo>
                  <a:lnTo>
                    <a:pt x="439428" y="1305506"/>
                  </a:lnTo>
                  <a:lnTo>
                    <a:pt x="397844" y="1283569"/>
                  </a:lnTo>
                  <a:lnTo>
                    <a:pt x="357949" y="1260538"/>
                  </a:lnTo>
                  <a:lnTo>
                    <a:pt x="319806" y="1236451"/>
                  </a:lnTo>
                  <a:lnTo>
                    <a:pt x="283478" y="1211346"/>
                  </a:lnTo>
                  <a:lnTo>
                    <a:pt x="249031" y="1185263"/>
                  </a:lnTo>
                  <a:lnTo>
                    <a:pt x="216528" y="1158241"/>
                  </a:lnTo>
                  <a:lnTo>
                    <a:pt x="186032" y="1130318"/>
                  </a:lnTo>
                  <a:lnTo>
                    <a:pt x="157609" y="1101533"/>
                  </a:lnTo>
                  <a:lnTo>
                    <a:pt x="131322" y="1071926"/>
                  </a:lnTo>
                  <a:lnTo>
                    <a:pt x="107234" y="1041534"/>
                  </a:lnTo>
                  <a:lnTo>
                    <a:pt x="65915" y="978554"/>
                  </a:lnTo>
                  <a:lnTo>
                    <a:pt x="34163" y="912905"/>
                  </a:lnTo>
                  <a:lnTo>
                    <a:pt x="12490" y="844896"/>
                  </a:lnTo>
                  <a:lnTo>
                    <a:pt x="1409" y="774839"/>
                  </a:lnTo>
                  <a:lnTo>
                    <a:pt x="0" y="739139"/>
                  </a:lnTo>
                </a:path>
              </a:pathLst>
            </a:custGeom>
            <a:ln w="10668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39355" y="4939284"/>
              <a:ext cx="190500" cy="277495"/>
            </a:xfrm>
            <a:custGeom>
              <a:avLst/>
              <a:gdLst/>
              <a:ahLst/>
              <a:cxnLst/>
              <a:rect l="l" t="t" r="r" b="b"/>
              <a:pathLst>
                <a:path w="190500" h="277495">
                  <a:moveTo>
                    <a:pt x="190500" y="277367"/>
                  </a:moveTo>
                  <a:lnTo>
                    <a:pt x="0" y="277367"/>
                  </a:lnTo>
                  <a:lnTo>
                    <a:pt x="0" y="0"/>
                  </a:lnTo>
                  <a:lnTo>
                    <a:pt x="190500" y="0"/>
                  </a:lnTo>
                  <a:lnTo>
                    <a:pt x="190500" y="277367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39355" y="4939284"/>
              <a:ext cx="190500" cy="277495"/>
            </a:xfrm>
            <a:custGeom>
              <a:avLst/>
              <a:gdLst/>
              <a:ahLst/>
              <a:cxnLst/>
              <a:rect l="l" t="t" r="r" b="b"/>
              <a:pathLst>
                <a:path w="190500" h="277495">
                  <a:moveTo>
                    <a:pt x="0" y="0"/>
                  </a:moveTo>
                  <a:lnTo>
                    <a:pt x="190500" y="0"/>
                  </a:lnTo>
                  <a:lnTo>
                    <a:pt x="190500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48855" y="4939284"/>
              <a:ext cx="190500" cy="277495"/>
            </a:xfrm>
            <a:custGeom>
              <a:avLst/>
              <a:gdLst/>
              <a:ahLst/>
              <a:cxnLst/>
              <a:rect l="l" t="t" r="r" b="b"/>
              <a:pathLst>
                <a:path w="190500" h="277495">
                  <a:moveTo>
                    <a:pt x="190500" y="277367"/>
                  </a:moveTo>
                  <a:lnTo>
                    <a:pt x="0" y="277367"/>
                  </a:lnTo>
                  <a:lnTo>
                    <a:pt x="0" y="0"/>
                  </a:lnTo>
                  <a:lnTo>
                    <a:pt x="190500" y="0"/>
                  </a:lnTo>
                  <a:lnTo>
                    <a:pt x="190500" y="277367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48855" y="4939284"/>
              <a:ext cx="190500" cy="277495"/>
            </a:xfrm>
            <a:custGeom>
              <a:avLst/>
              <a:gdLst/>
              <a:ahLst/>
              <a:cxnLst/>
              <a:rect l="l" t="t" r="r" b="b"/>
              <a:pathLst>
                <a:path w="190500" h="277495">
                  <a:moveTo>
                    <a:pt x="0" y="0"/>
                  </a:moveTo>
                  <a:lnTo>
                    <a:pt x="190500" y="0"/>
                  </a:lnTo>
                  <a:lnTo>
                    <a:pt x="190500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2F52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13548" y="5247132"/>
              <a:ext cx="190500" cy="277495"/>
            </a:xfrm>
            <a:custGeom>
              <a:avLst/>
              <a:gdLst/>
              <a:ahLst/>
              <a:cxnLst/>
              <a:rect l="l" t="t" r="r" b="b"/>
              <a:pathLst>
                <a:path w="190500" h="277495">
                  <a:moveTo>
                    <a:pt x="190500" y="277367"/>
                  </a:moveTo>
                  <a:lnTo>
                    <a:pt x="0" y="277367"/>
                  </a:lnTo>
                  <a:lnTo>
                    <a:pt x="0" y="0"/>
                  </a:lnTo>
                  <a:lnTo>
                    <a:pt x="190500" y="0"/>
                  </a:lnTo>
                  <a:lnTo>
                    <a:pt x="190500" y="277367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13548" y="5247132"/>
              <a:ext cx="190500" cy="277495"/>
            </a:xfrm>
            <a:custGeom>
              <a:avLst/>
              <a:gdLst/>
              <a:ahLst/>
              <a:cxnLst/>
              <a:rect l="l" t="t" r="r" b="b"/>
              <a:pathLst>
                <a:path w="190500" h="277495">
                  <a:moveTo>
                    <a:pt x="0" y="0"/>
                  </a:moveTo>
                  <a:lnTo>
                    <a:pt x="190500" y="0"/>
                  </a:lnTo>
                  <a:lnTo>
                    <a:pt x="190500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3048" y="5247132"/>
              <a:ext cx="190500" cy="277495"/>
            </a:xfrm>
            <a:custGeom>
              <a:avLst/>
              <a:gdLst/>
              <a:ahLst/>
              <a:cxnLst/>
              <a:rect l="l" t="t" r="r" b="b"/>
              <a:pathLst>
                <a:path w="190500" h="277495">
                  <a:moveTo>
                    <a:pt x="190500" y="277367"/>
                  </a:moveTo>
                  <a:lnTo>
                    <a:pt x="0" y="277367"/>
                  </a:lnTo>
                  <a:lnTo>
                    <a:pt x="0" y="0"/>
                  </a:lnTo>
                  <a:lnTo>
                    <a:pt x="190500" y="0"/>
                  </a:lnTo>
                  <a:lnTo>
                    <a:pt x="190500" y="277367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23048" y="5247132"/>
              <a:ext cx="190500" cy="277495"/>
            </a:xfrm>
            <a:custGeom>
              <a:avLst/>
              <a:gdLst/>
              <a:ahLst/>
              <a:cxnLst/>
              <a:rect l="l" t="t" r="r" b="b"/>
              <a:pathLst>
                <a:path w="190500" h="277495">
                  <a:moveTo>
                    <a:pt x="0" y="0"/>
                  </a:moveTo>
                  <a:lnTo>
                    <a:pt x="190500" y="0"/>
                  </a:lnTo>
                  <a:lnTo>
                    <a:pt x="190500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2F52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3048" y="5782055"/>
              <a:ext cx="190500" cy="276225"/>
            </a:xfrm>
            <a:custGeom>
              <a:avLst/>
              <a:gdLst/>
              <a:ahLst/>
              <a:cxnLst/>
              <a:rect l="l" t="t" r="r" b="b"/>
              <a:pathLst>
                <a:path w="190500" h="276225">
                  <a:moveTo>
                    <a:pt x="190500" y="275844"/>
                  </a:moveTo>
                  <a:lnTo>
                    <a:pt x="0" y="275844"/>
                  </a:lnTo>
                  <a:lnTo>
                    <a:pt x="0" y="0"/>
                  </a:lnTo>
                  <a:lnTo>
                    <a:pt x="190500" y="0"/>
                  </a:lnTo>
                  <a:lnTo>
                    <a:pt x="190500" y="275844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23048" y="5782055"/>
              <a:ext cx="190500" cy="276225"/>
            </a:xfrm>
            <a:custGeom>
              <a:avLst/>
              <a:gdLst/>
              <a:ahLst/>
              <a:cxnLst/>
              <a:rect l="l" t="t" r="r" b="b"/>
              <a:pathLst>
                <a:path w="190500" h="276225">
                  <a:moveTo>
                    <a:pt x="0" y="0"/>
                  </a:moveTo>
                  <a:lnTo>
                    <a:pt x="190500" y="0"/>
                  </a:lnTo>
                  <a:lnTo>
                    <a:pt x="190500" y="275844"/>
                  </a:lnTo>
                  <a:lnTo>
                    <a:pt x="0" y="27584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32548" y="5782055"/>
              <a:ext cx="190500" cy="276225"/>
            </a:xfrm>
            <a:custGeom>
              <a:avLst/>
              <a:gdLst/>
              <a:ahLst/>
              <a:cxnLst/>
              <a:rect l="l" t="t" r="r" b="b"/>
              <a:pathLst>
                <a:path w="190500" h="276225">
                  <a:moveTo>
                    <a:pt x="190500" y="275844"/>
                  </a:moveTo>
                  <a:lnTo>
                    <a:pt x="0" y="275844"/>
                  </a:lnTo>
                  <a:lnTo>
                    <a:pt x="0" y="0"/>
                  </a:lnTo>
                  <a:lnTo>
                    <a:pt x="190500" y="0"/>
                  </a:lnTo>
                  <a:lnTo>
                    <a:pt x="190500" y="275844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32548" y="5782055"/>
              <a:ext cx="190500" cy="276225"/>
            </a:xfrm>
            <a:custGeom>
              <a:avLst/>
              <a:gdLst/>
              <a:ahLst/>
              <a:cxnLst/>
              <a:rect l="l" t="t" r="r" b="b"/>
              <a:pathLst>
                <a:path w="190500" h="276225">
                  <a:moveTo>
                    <a:pt x="0" y="0"/>
                  </a:moveTo>
                  <a:lnTo>
                    <a:pt x="190500" y="0"/>
                  </a:lnTo>
                  <a:lnTo>
                    <a:pt x="190500" y="275844"/>
                  </a:lnTo>
                  <a:lnTo>
                    <a:pt x="0" y="27584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2F52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40780" y="5405628"/>
              <a:ext cx="190500" cy="277495"/>
            </a:xfrm>
            <a:custGeom>
              <a:avLst/>
              <a:gdLst/>
              <a:ahLst/>
              <a:cxnLst/>
              <a:rect l="l" t="t" r="r" b="b"/>
              <a:pathLst>
                <a:path w="190500" h="277495">
                  <a:moveTo>
                    <a:pt x="190500" y="277367"/>
                  </a:moveTo>
                  <a:lnTo>
                    <a:pt x="0" y="277367"/>
                  </a:lnTo>
                  <a:lnTo>
                    <a:pt x="0" y="0"/>
                  </a:lnTo>
                  <a:lnTo>
                    <a:pt x="190500" y="0"/>
                  </a:lnTo>
                  <a:lnTo>
                    <a:pt x="190500" y="277367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40780" y="5405628"/>
              <a:ext cx="190500" cy="277495"/>
            </a:xfrm>
            <a:custGeom>
              <a:avLst/>
              <a:gdLst/>
              <a:ahLst/>
              <a:cxnLst/>
              <a:rect l="l" t="t" r="r" b="b"/>
              <a:pathLst>
                <a:path w="190500" h="277495">
                  <a:moveTo>
                    <a:pt x="0" y="0"/>
                  </a:moveTo>
                  <a:lnTo>
                    <a:pt x="190500" y="0"/>
                  </a:lnTo>
                  <a:lnTo>
                    <a:pt x="190500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50280" y="5405628"/>
              <a:ext cx="190500" cy="277495"/>
            </a:xfrm>
            <a:custGeom>
              <a:avLst/>
              <a:gdLst/>
              <a:ahLst/>
              <a:cxnLst/>
              <a:rect l="l" t="t" r="r" b="b"/>
              <a:pathLst>
                <a:path w="190500" h="277495">
                  <a:moveTo>
                    <a:pt x="190500" y="277367"/>
                  </a:moveTo>
                  <a:lnTo>
                    <a:pt x="0" y="277367"/>
                  </a:lnTo>
                  <a:lnTo>
                    <a:pt x="0" y="0"/>
                  </a:lnTo>
                  <a:lnTo>
                    <a:pt x="190500" y="0"/>
                  </a:lnTo>
                  <a:lnTo>
                    <a:pt x="190500" y="277367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50280" y="5405628"/>
              <a:ext cx="190500" cy="277495"/>
            </a:xfrm>
            <a:custGeom>
              <a:avLst/>
              <a:gdLst/>
              <a:ahLst/>
              <a:cxnLst/>
              <a:rect l="l" t="t" r="r" b="b"/>
              <a:pathLst>
                <a:path w="190500" h="277495">
                  <a:moveTo>
                    <a:pt x="0" y="0"/>
                  </a:moveTo>
                  <a:lnTo>
                    <a:pt x="190500" y="0"/>
                  </a:lnTo>
                  <a:lnTo>
                    <a:pt x="190500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2F52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52844" y="5861303"/>
              <a:ext cx="190500" cy="277495"/>
            </a:xfrm>
            <a:custGeom>
              <a:avLst/>
              <a:gdLst/>
              <a:ahLst/>
              <a:cxnLst/>
              <a:rect l="l" t="t" r="r" b="b"/>
              <a:pathLst>
                <a:path w="190500" h="277495">
                  <a:moveTo>
                    <a:pt x="190500" y="277367"/>
                  </a:moveTo>
                  <a:lnTo>
                    <a:pt x="0" y="277367"/>
                  </a:lnTo>
                  <a:lnTo>
                    <a:pt x="0" y="0"/>
                  </a:lnTo>
                  <a:lnTo>
                    <a:pt x="190500" y="0"/>
                  </a:lnTo>
                  <a:lnTo>
                    <a:pt x="190500" y="277367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52844" y="5861303"/>
              <a:ext cx="190500" cy="277495"/>
            </a:xfrm>
            <a:custGeom>
              <a:avLst/>
              <a:gdLst/>
              <a:ahLst/>
              <a:cxnLst/>
              <a:rect l="l" t="t" r="r" b="b"/>
              <a:pathLst>
                <a:path w="190500" h="277495">
                  <a:moveTo>
                    <a:pt x="0" y="0"/>
                  </a:moveTo>
                  <a:lnTo>
                    <a:pt x="190500" y="0"/>
                  </a:lnTo>
                  <a:lnTo>
                    <a:pt x="190500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62344" y="5861303"/>
              <a:ext cx="190500" cy="277495"/>
            </a:xfrm>
            <a:custGeom>
              <a:avLst/>
              <a:gdLst/>
              <a:ahLst/>
              <a:cxnLst/>
              <a:rect l="l" t="t" r="r" b="b"/>
              <a:pathLst>
                <a:path w="190500" h="277495">
                  <a:moveTo>
                    <a:pt x="190500" y="277367"/>
                  </a:moveTo>
                  <a:lnTo>
                    <a:pt x="0" y="277367"/>
                  </a:lnTo>
                  <a:lnTo>
                    <a:pt x="0" y="0"/>
                  </a:lnTo>
                  <a:lnTo>
                    <a:pt x="190500" y="0"/>
                  </a:lnTo>
                  <a:lnTo>
                    <a:pt x="190500" y="277367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62344" y="5861303"/>
              <a:ext cx="190500" cy="277495"/>
            </a:xfrm>
            <a:custGeom>
              <a:avLst/>
              <a:gdLst/>
              <a:ahLst/>
              <a:cxnLst/>
              <a:rect l="l" t="t" r="r" b="b"/>
              <a:pathLst>
                <a:path w="190500" h="277495">
                  <a:moveTo>
                    <a:pt x="0" y="0"/>
                  </a:moveTo>
                  <a:lnTo>
                    <a:pt x="190500" y="0"/>
                  </a:lnTo>
                  <a:lnTo>
                    <a:pt x="190500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2F52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92696" y="5474207"/>
              <a:ext cx="190500" cy="277495"/>
            </a:xfrm>
            <a:custGeom>
              <a:avLst/>
              <a:gdLst/>
              <a:ahLst/>
              <a:cxnLst/>
              <a:rect l="l" t="t" r="r" b="b"/>
              <a:pathLst>
                <a:path w="190500" h="277495">
                  <a:moveTo>
                    <a:pt x="190500" y="277368"/>
                  </a:moveTo>
                  <a:lnTo>
                    <a:pt x="0" y="277368"/>
                  </a:lnTo>
                  <a:lnTo>
                    <a:pt x="0" y="0"/>
                  </a:lnTo>
                  <a:lnTo>
                    <a:pt x="190500" y="0"/>
                  </a:lnTo>
                  <a:lnTo>
                    <a:pt x="190500" y="277368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92696" y="5474207"/>
              <a:ext cx="190500" cy="277495"/>
            </a:xfrm>
            <a:custGeom>
              <a:avLst/>
              <a:gdLst/>
              <a:ahLst/>
              <a:cxnLst/>
              <a:rect l="l" t="t" r="r" b="b"/>
              <a:pathLst>
                <a:path w="190500" h="277495">
                  <a:moveTo>
                    <a:pt x="0" y="0"/>
                  </a:moveTo>
                  <a:lnTo>
                    <a:pt x="190500" y="0"/>
                  </a:lnTo>
                  <a:lnTo>
                    <a:pt x="190500" y="277368"/>
                  </a:lnTo>
                  <a:lnTo>
                    <a:pt x="0" y="27736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02196" y="5474207"/>
              <a:ext cx="190500" cy="277495"/>
            </a:xfrm>
            <a:custGeom>
              <a:avLst/>
              <a:gdLst/>
              <a:ahLst/>
              <a:cxnLst/>
              <a:rect l="l" t="t" r="r" b="b"/>
              <a:pathLst>
                <a:path w="190500" h="277495">
                  <a:moveTo>
                    <a:pt x="190500" y="277368"/>
                  </a:moveTo>
                  <a:lnTo>
                    <a:pt x="0" y="277368"/>
                  </a:lnTo>
                  <a:lnTo>
                    <a:pt x="0" y="0"/>
                  </a:lnTo>
                  <a:lnTo>
                    <a:pt x="190500" y="0"/>
                  </a:lnTo>
                  <a:lnTo>
                    <a:pt x="190500" y="277368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02196" y="5474207"/>
              <a:ext cx="190500" cy="277495"/>
            </a:xfrm>
            <a:custGeom>
              <a:avLst/>
              <a:gdLst/>
              <a:ahLst/>
              <a:cxnLst/>
              <a:rect l="l" t="t" r="r" b="b"/>
              <a:pathLst>
                <a:path w="190500" h="277495">
                  <a:moveTo>
                    <a:pt x="0" y="0"/>
                  </a:moveTo>
                  <a:lnTo>
                    <a:pt x="190500" y="0"/>
                  </a:lnTo>
                  <a:lnTo>
                    <a:pt x="190500" y="277368"/>
                  </a:lnTo>
                  <a:lnTo>
                    <a:pt x="0" y="277368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2F52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66150" y="6229622"/>
            <a:ext cx="183705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Calibri"/>
                <a:cs typeface="Calibri"/>
              </a:rPr>
              <a:t>Unordered</a:t>
            </a:r>
            <a:r>
              <a:rPr sz="1450" spc="9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set/multiset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779519" y="6185388"/>
            <a:ext cx="2054225" cy="346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515"/>
              </a:lnSpc>
              <a:spcBef>
                <a:spcPts val="135"/>
              </a:spcBef>
            </a:pPr>
            <a:r>
              <a:rPr sz="1450" dirty="0">
                <a:latin typeface="Calibri"/>
                <a:cs typeface="Calibri"/>
              </a:rPr>
              <a:t>Unordered</a:t>
            </a:r>
            <a:r>
              <a:rPr sz="1450" spc="9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map/multimap</a:t>
            </a:r>
            <a:endParaRPr sz="1450">
              <a:latin typeface="Calibri"/>
              <a:cs typeface="Calibri"/>
            </a:endParaRPr>
          </a:p>
          <a:p>
            <a:pPr marL="1318895">
              <a:lnSpc>
                <a:spcPts val="975"/>
              </a:lnSpc>
            </a:pP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162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Implementation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672583" y="2785110"/>
            <a:ext cx="4118610" cy="3251835"/>
            <a:chOff x="4672583" y="2785110"/>
            <a:chExt cx="4118610" cy="3251835"/>
          </a:xfrm>
        </p:grpSpPr>
        <p:sp>
          <p:nvSpPr>
            <p:cNvPr id="5" name="object 5"/>
            <p:cNvSpPr/>
            <p:nvPr/>
          </p:nvSpPr>
          <p:spPr>
            <a:xfrm>
              <a:off x="5809487" y="2796540"/>
              <a:ext cx="513715" cy="2799715"/>
            </a:xfrm>
            <a:custGeom>
              <a:avLst/>
              <a:gdLst/>
              <a:ahLst/>
              <a:cxnLst/>
              <a:rect l="l" t="t" r="r" b="b"/>
              <a:pathLst>
                <a:path w="513714" h="2799715">
                  <a:moveTo>
                    <a:pt x="0" y="0"/>
                  </a:moveTo>
                  <a:lnTo>
                    <a:pt x="513588" y="0"/>
                  </a:lnTo>
                  <a:lnTo>
                    <a:pt x="513588" y="348995"/>
                  </a:lnTo>
                  <a:lnTo>
                    <a:pt x="0" y="348995"/>
                  </a:lnTo>
                  <a:lnTo>
                    <a:pt x="0" y="0"/>
                  </a:lnTo>
                  <a:close/>
                </a:path>
                <a:path w="513714" h="2799715">
                  <a:moveTo>
                    <a:pt x="0" y="348995"/>
                  </a:moveTo>
                  <a:lnTo>
                    <a:pt x="513588" y="348995"/>
                  </a:lnTo>
                  <a:lnTo>
                    <a:pt x="513588" y="699516"/>
                  </a:lnTo>
                  <a:lnTo>
                    <a:pt x="0" y="699516"/>
                  </a:lnTo>
                  <a:lnTo>
                    <a:pt x="0" y="348995"/>
                  </a:lnTo>
                  <a:close/>
                </a:path>
                <a:path w="513714" h="2799715">
                  <a:moveTo>
                    <a:pt x="0" y="696467"/>
                  </a:moveTo>
                  <a:lnTo>
                    <a:pt x="513588" y="696467"/>
                  </a:lnTo>
                  <a:lnTo>
                    <a:pt x="513588" y="1046987"/>
                  </a:lnTo>
                  <a:lnTo>
                    <a:pt x="0" y="1046987"/>
                  </a:lnTo>
                  <a:lnTo>
                    <a:pt x="0" y="696467"/>
                  </a:lnTo>
                  <a:close/>
                </a:path>
                <a:path w="513714" h="2799715">
                  <a:moveTo>
                    <a:pt x="0" y="1046987"/>
                  </a:moveTo>
                  <a:lnTo>
                    <a:pt x="513588" y="1046987"/>
                  </a:lnTo>
                  <a:lnTo>
                    <a:pt x="513588" y="1395983"/>
                  </a:lnTo>
                  <a:lnTo>
                    <a:pt x="0" y="1395983"/>
                  </a:lnTo>
                  <a:lnTo>
                    <a:pt x="0" y="1046987"/>
                  </a:lnTo>
                  <a:close/>
                </a:path>
                <a:path w="513714" h="2799715">
                  <a:moveTo>
                    <a:pt x="0" y="1395983"/>
                  </a:moveTo>
                  <a:lnTo>
                    <a:pt x="513588" y="1395983"/>
                  </a:lnTo>
                  <a:lnTo>
                    <a:pt x="513588" y="1746503"/>
                  </a:lnTo>
                  <a:lnTo>
                    <a:pt x="0" y="1746503"/>
                  </a:lnTo>
                  <a:lnTo>
                    <a:pt x="0" y="1395983"/>
                  </a:lnTo>
                  <a:close/>
                </a:path>
                <a:path w="513714" h="2799715">
                  <a:moveTo>
                    <a:pt x="0" y="1746503"/>
                  </a:moveTo>
                  <a:lnTo>
                    <a:pt x="513588" y="1746503"/>
                  </a:lnTo>
                  <a:lnTo>
                    <a:pt x="513588" y="2095499"/>
                  </a:lnTo>
                  <a:lnTo>
                    <a:pt x="0" y="2095499"/>
                  </a:lnTo>
                  <a:lnTo>
                    <a:pt x="0" y="1746503"/>
                  </a:lnTo>
                  <a:close/>
                </a:path>
                <a:path w="513714" h="2799715">
                  <a:moveTo>
                    <a:pt x="0" y="2095499"/>
                  </a:moveTo>
                  <a:lnTo>
                    <a:pt x="513588" y="2095499"/>
                  </a:lnTo>
                  <a:lnTo>
                    <a:pt x="513588" y="2446020"/>
                  </a:lnTo>
                  <a:lnTo>
                    <a:pt x="0" y="2446020"/>
                  </a:lnTo>
                  <a:lnTo>
                    <a:pt x="0" y="2095499"/>
                  </a:lnTo>
                  <a:close/>
                </a:path>
                <a:path w="513714" h="2799715">
                  <a:moveTo>
                    <a:pt x="0" y="2449067"/>
                  </a:moveTo>
                  <a:lnTo>
                    <a:pt x="513588" y="2449067"/>
                  </a:lnTo>
                  <a:lnTo>
                    <a:pt x="513588" y="2799588"/>
                  </a:lnTo>
                  <a:lnTo>
                    <a:pt x="0" y="2799588"/>
                  </a:lnTo>
                  <a:lnTo>
                    <a:pt x="0" y="2449067"/>
                  </a:lnTo>
                  <a:close/>
                </a:path>
              </a:pathLst>
            </a:custGeom>
            <a:ln w="22859">
              <a:solidFill>
                <a:srgbClr val="5B9A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72328" y="5596128"/>
              <a:ext cx="754380" cy="0"/>
            </a:xfrm>
            <a:custGeom>
              <a:avLst/>
              <a:gdLst/>
              <a:ahLst/>
              <a:cxnLst/>
              <a:rect l="l" t="t" r="r" b="b"/>
              <a:pathLst>
                <a:path w="754379">
                  <a:moveTo>
                    <a:pt x="0" y="0"/>
                  </a:moveTo>
                  <a:lnTo>
                    <a:pt x="754379" y="0"/>
                  </a:lnTo>
                </a:path>
              </a:pathLst>
            </a:custGeom>
            <a:ln w="22859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19800" y="5460492"/>
              <a:ext cx="71755" cy="576580"/>
            </a:xfrm>
            <a:custGeom>
              <a:avLst/>
              <a:gdLst/>
              <a:ahLst/>
              <a:cxnLst/>
              <a:rect l="l" t="t" r="r" b="b"/>
              <a:pathLst>
                <a:path w="71754" h="576579">
                  <a:moveTo>
                    <a:pt x="47244" y="518160"/>
                  </a:moveTo>
                  <a:lnTo>
                    <a:pt x="24384" y="518160"/>
                  </a:lnTo>
                  <a:lnTo>
                    <a:pt x="24384" y="0"/>
                  </a:lnTo>
                  <a:lnTo>
                    <a:pt x="47244" y="0"/>
                  </a:lnTo>
                  <a:lnTo>
                    <a:pt x="47244" y="518160"/>
                  </a:lnTo>
                  <a:close/>
                </a:path>
                <a:path w="71754" h="576579">
                  <a:moveTo>
                    <a:pt x="35052" y="576072"/>
                  </a:moveTo>
                  <a:lnTo>
                    <a:pt x="0" y="505968"/>
                  </a:lnTo>
                  <a:lnTo>
                    <a:pt x="24384" y="505968"/>
                  </a:lnTo>
                  <a:lnTo>
                    <a:pt x="24384" y="518160"/>
                  </a:lnTo>
                  <a:lnTo>
                    <a:pt x="65266" y="518160"/>
                  </a:lnTo>
                  <a:lnTo>
                    <a:pt x="35052" y="576072"/>
                  </a:lnTo>
                  <a:close/>
                </a:path>
                <a:path w="71754" h="576579">
                  <a:moveTo>
                    <a:pt x="65266" y="518160"/>
                  </a:moveTo>
                  <a:lnTo>
                    <a:pt x="47244" y="518160"/>
                  </a:lnTo>
                  <a:lnTo>
                    <a:pt x="47244" y="505968"/>
                  </a:lnTo>
                  <a:lnTo>
                    <a:pt x="71628" y="505968"/>
                  </a:lnTo>
                  <a:lnTo>
                    <a:pt x="65266" y="518160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51319" y="2833116"/>
              <a:ext cx="407034" cy="276225"/>
            </a:xfrm>
            <a:custGeom>
              <a:avLst/>
              <a:gdLst/>
              <a:ahLst/>
              <a:cxnLst/>
              <a:rect l="l" t="t" r="r" b="b"/>
              <a:pathLst>
                <a:path w="407034" h="276225">
                  <a:moveTo>
                    <a:pt x="406908" y="275843"/>
                  </a:moveTo>
                  <a:lnTo>
                    <a:pt x="0" y="275843"/>
                  </a:lnTo>
                  <a:lnTo>
                    <a:pt x="0" y="0"/>
                  </a:lnTo>
                  <a:lnTo>
                    <a:pt x="406908" y="0"/>
                  </a:lnTo>
                  <a:lnTo>
                    <a:pt x="406908" y="275843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51319" y="2833116"/>
              <a:ext cx="407034" cy="276225"/>
            </a:xfrm>
            <a:custGeom>
              <a:avLst/>
              <a:gdLst/>
              <a:ahLst/>
              <a:cxnLst/>
              <a:rect l="l" t="t" r="r" b="b"/>
              <a:pathLst>
                <a:path w="407034" h="276225">
                  <a:moveTo>
                    <a:pt x="0" y="0"/>
                  </a:moveTo>
                  <a:lnTo>
                    <a:pt x="406908" y="0"/>
                  </a:lnTo>
                  <a:lnTo>
                    <a:pt x="406908" y="275843"/>
                  </a:lnTo>
                  <a:lnTo>
                    <a:pt x="0" y="275843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23076" y="2929127"/>
              <a:ext cx="1242060" cy="763905"/>
            </a:xfrm>
            <a:custGeom>
              <a:avLst/>
              <a:gdLst/>
              <a:ahLst/>
              <a:cxnLst/>
              <a:rect l="l" t="t" r="r" b="b"/>
              <a:pathLst>
                <a:path w="1242059" h="763904">
                  <a:moveTo>
                    <a:pt x="428244" y="728484"/>
                  </a:moveTo>
                  <a:lnTo>
                    <a:pt x="386892" y="716292"/>
                  </a:lnTo>
                  <a:lnTo>
                    <a:pt x="309372" y="693432"/>
                  </a:lnTo>
                  <a:lnTo>
                    <a:pt x="309372" y="716292"/>
                  </a:lnTo>
                  <a:lnTo>
                    <a:pt x="0" y="716292"/>
                  </a:lnTo>
                  <a:lnTo>
                    <a:pt x="0" y="740676"/>
                  </a:lnTo>
                  <a:lnTo>
                    <a:pt x="309372" y="740676"/>
                  </a:lnTo>
                  <a:lnTo>
                    <a:pt x="309372" y="763536"/>
                  </a:lnTo>
                  <a:lnTo>
                    <a:pt x="386892" y="740676"/>
                  </a:lnTo>
                  <a:lnTo>
                    <a:pt x="428244" y="728484"/>
                  </a:lnTo>
                  <a:close/>
                </a:path>
                <a:path w="1242059" h="763904">
                  <a:moveTo>
                    <a:pt x="428244" y="41160"/>
                  </a:moveTo>
                  <a:lnTo>
                    <a:pt x="392061" y="30492"/>
                  </a:lnTo>
                  <a:lnTo>
                    <a:pt x="309372" y="6108"/>
                  </a:lnTo>
                  <a:lnTo>
                    <a:pt x="309372" y="30492"/>
                  </a:lnTo>
                  <a:lnTo>
                    <a:pt x="0" y="30492"/>
                  </a:lnTo>
                  <a:lnTo>
                    <a:pt x="0" y="53352"/>
                  </a:lnTo>
                  <a:lnTo>
                    <a:pt x="309372" y="53352"/>
                  </a:lnTo>
                  <a:lnTo>
                    <a:pt x="309372" y="76212"/>
                  </a:lnTo>
                  <a:lnTo>
                    <a:pt x="386892" y="53352"/>
                  </a:lnTo>
                  <a:lnTo>
                    <a:pt x="428244" y="41160"/>
                  </a:lnTo>
                  <a:close/>
                </a:path>
                <a:path w="1242059" h="763904">
                  <a:moveTo>
                    <a:pt x="1242060" y="35052"/>
                  </a:moveTo>
                  <a:lnTo>
                    <a:pt x="1206334" y="24384"/>
                  </a:lnTo>
                  <a:lnTo>
                    <a:pt x="1124712" y="0"/>
                  </a:lnTo>
                  <a:lnTo>
                    <a:pt x="1124712" y="24384"/>
                  </a:lnTo>
                  <a:lnTo>
                    <a:pt x="835152" y="24384"/>
                  </a:lnTo>
                  <a:lnTo>
                    <a:pt x="835152" y="47244"/>
                  </a:lnTo>
                  <a:lnTo>
                    <a:pt x="1124712" y="47244"/>
                  </a:lnTo>
                  <a:lnTo>
                    <a:pt x="1124712" y="71628"/>
                  </a:lnTo>
                  <a:lnTo>
                    <a:pt x="1202944" y="47244"/>
                  </a:lnTo>
                  <a:lnTo>
                    <a:pt x="1242060" y="35052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65135" y="2827019"/>
              <a:ext cx="407034" cy="276225"/>
            </a:xfrm>
            <a:custGeom>
              <a:avLst/>
              <a:gdLst/>
              <a:ahLst/>
              <a:cxnLst/>
              <a:rect l="l" t="t" r="r" b="b"/>
              <a:pathLst>
                <a:path w="407034" h="276225">
                  <a:moveTo>
                    <a:pt x="406908" y="275844"/>
                  </a:moveTo>
                  <a:lnTo>
                    <a:pt x="0" y="275844"/>
                  </a:lnTo>
                  <a:lnTo>
                    <a:pt x="0" y="0"/>
                  </a:lnTo>
                  <a:lnTo>
                    <a:pt x="406908" y="0"/>
                  </a:lnTo>
                  <a:lnTo>
                    <a:pt x="406908" y="275844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65135" y="2827019"/>
              <a:ext cx="407034" cy="276225"/>
            </a:xfrm>
            <a:custGeom>
              <a:avLst/>
              <a:gdLst/>
              <a:ahLst/>
              <a:cxnLst/>
              <a:rect l="l" t="t" r="r" b="b"/>
              <a:pathLst>
                <a:path w="407034" h="276225">
                  <a:moveTo>
                    <a:pt x="0" y="0"/>
                  </a:moveTo>
                  <a:lnTo>
                    <a:pt x="406908" y="0"/>
                  </a:lnTo>
                  <a:lnTo>
                    <a:pt x="406908" y="275844"/>
                  </a:lnTo>
                  <a:lnTo>
                    <a:pt x="0" y="27584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51319" y="3502151"/>
              <a:ext cx="407034" cy="277495"/>
            </a:xfrm>
            <a:custGeom>
              <a:avLst/>
              <a:gdLst/>
              <a:ahLst/>
              <a:cxnLst/>
              <a:rect l="l" t="t" r="r" b="b"/>
              <a:pathLst>
                <a:path w="407034" h="277495">
                  <a:moveTo>
                    <a:pt x="406908" y="277367"/>
                  </a:moveTo>
                  <a:lnTo>
                    <a:pt x="0" y="277367"/>
                  </a:lnTo>
                  <a:lnTo>
                    <a:pt x="0" y="0"/>
                  </a:lnTo>
                  <a:lnTo>
                    <a:pt x="406908" y="0"/>
                  </a:lnTo>
                  <a:lnTo>
                    <a:pt x="406908" y="277367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51319" y="3502151"/>
              <a:ext cx="407034" cy="277495"/>
            </a:xfrm>
            <a:custGeom>
              <a:avLst/>
              <a:gdLst/>
              <a:ahLst/>
              <a:cxnLst/>
              <a:rect l="l" t="t" r="r" b="b"/>
              <a:pathLst>
                <a:path w="407034" h="277495">
                  <a:moveTo>
                    <a:pt x="0" y="0"/>
                  </a:moveTo>
                  <a:lnTo>
                    <a:pt x="406908" y="0"/>
                  </a:lnTo>
                  <a:lnTo>
                    <a:pt x="406908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23076" y="3980688"/>
              <a:ext cx="428625" cy="71755"/>
            </a:xfrm>
            <a:custGeom>
              <a:avLst/>
              <a:gdLst/>
              <a:ahLst/>
              <a:cxnLst/>
              <a:rect l="l" t="t" r="r" b="b"/>
              <a:pathLst>
                <a:path w="428625" h="71754">
                  <a:moveTo>
                    <a:pt x="309372" y="71628"/>
                  </a:moveTo>
                  <a:lnTo>
                    <a:pt x="309372" y="0"/>
                  </a:lnTo>
                  <a:lnTo>
                    <a:pt x="392065" y="24384"/>
                  </a:lnTo>
                  <a:lnTo>
                    <a:pt x="321563" y="24384"/>
                  </a:lnTo>
                  <a:lnTo>
                    <a:pt x="321563" y="47244"/>
                  </a:lnTo>
                  <a:lnTo>
                    <a:pt x="388620" y="47244"/>
                  </a:lnTo>
                  <a:lnTo>
                    <a:pt x="309372" y="71628"/>
                  </a:lnTo>
                  <a:close/>
                </a:path>
                <a:path w="428625" h="71754">
                  <a:moveTo>
                    <a:pt x="309372" y="47244"/>
                  </a:moveTo>
                  <a:lnTo>
                    <a:pt x="0" y="47244"/>
                  </a:lnTo>
                  <a:lnTo>
                    <a:pt x="0" y="24384"/>
                  </a:lnTo>
                  <a:lnTo>
                    <a:pt x="309372" y="24384"/>
                  </a:lnTo>
                  <a:lnTo>
                    <a:pt x="309372" y="47244"/>
                  </a:lnTo>
                  <a:close/>
                </a:path>
                <a:path w="428625" h="71754">
                  <a:moveTo>
                    <a:pt x="388620" y="47244"/>
                  </a:moveTo>
                  <a:lnTo>
                    <a:pt x="321563" y="47244"/>
                  </a:lnTo>
                  <a:lnTo>
                    <a:pt x="321563" y="24384"/>
                  </a:lnTo>
                  <a:lnTo>
                    <a:pt x="392065" y="24384"/>
                  </a:lnTo>
                  <a:lnTo>
                    <a:pt x="428244" y="35052"/>
                  </a:lnTo>
                  <a:lnTo>
                    <a:pt x="388620" y="47244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51319" y="3861816"/>
              <a:ext cx="407034" cy="277495"/>
            </a:xfrm>
            <a:custGeom>
              <a:avLst/>
              <a:gdLst/>
              <a:ahLst/>
              <a:cxnLst/>
              <a:rect l="l" t="t" r="r" b="b"/>
              <a:pathLst>
                <a:path w="407034" h="277495">
                  <a:moveTo>
                    <a:pt x="406908" y="277367"/>
                  </a:moveTo>
                  <a:lnTo>
                    <a:pt x="0" y="277367"/>
                  </a:lnTo>
                  <a:lnTo>
                    <a:pt x="0" y="0"/>
                  </a:lnTo>
                  <a:lnTo>
                    <a:pt x="406908" y="0"/>
                  </a:lnTo>
                  <a:lnTo>
                    <a:pt x="406908" y="277367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51319" y="3861816"/>
              <a:ext cx="407034" cy="277495"/>
            </a:xfrm>
            <a:custGeom>
              <a:avLst/>
              <a:gdLst/>
              <a:ahLst/>
              <a:cxnLst/>
              <a:rect l="l" t="t" r="r" b="b"/>
              <a:pathLst>
                <a:path w="407034" h="277495">
                  <a:moveTo>
                    <a:pt x="0" y="0"/>
                  </a:moveTo>
                  <a:lnTo>
                    <a:pt x="406908" y="0"/>
                  </a:lnTo>
                  <a:lnTo>
                    <a:pt x="406908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51319" y="4916423"/>
              <a:ext cx="407034" cy="276225"/>
            </a:xfrm>
            <a:custGeom>
              <a:avLst/>
              <a:gdLst/>
              <a:ahLst/>
              <a:cxnLst/>
              <a:rect l="l" t="t" r="r" b="b"/>
              <a:pathLst>
                <a:path w="407034" h="276225">
                  <a:moveTo>
                    <a:pt x="406908" y="275844"/>
                  </a:moveTo>
                  <a:lnTo>
                    <a:pt x="0" y="275844"/>
                  </a:lnTo>
                  <a:lnTo>
                    <a:pt x="0" y="0"/>
                  </a:lnTo>
                  <a:lnTo>
                    <a:pt x="406908" y="0"/>
                  </a:lnTo>
                  <a:lnTo>
                    <a:pt x="406908" y="275844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51319" y="4916423"/>
              <a:ext cx="407034" cy="276225"/>
            </a:xfrm>
            <a:custGeom>
              <a:avLst/>
              <a:gdLst/>
              <a:ahLst/>
              <a:cxnLst/>
              <a:rect l="l" t="t" r="r" b="b"/>
              <a:pathLst>
                <a:path w="407034" h="276225">
                  <a:moveTo>
                    <a:pt x="0" y="0"/>
                  </a:moveTo>
                  <a:lnTo>
                    <a:pt x="406908" y="0"/>
                  </a:lnTo>
                  <a:lnTo>
                    <a:pt x="406908" y="275844"/>
                  </a:lnTo>
                  <a:lnTo>
                    <a:pt x="0" y="275844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23076" y="5013959"/>
              <a:ext cx="1242060" cy="76835"/>
            </a:xfrm>
            <a:custGeom>
              <a:avLst/>
              <a:gdLst/>
              <a:ahLst/>
              <a:cxnLst/>
              <a:rect l="l" t="t" r="r" b="b"/>
              <a:pathLst>
                <a:path w="1242059" h="76835">
                  <a:moveTo>
                    <a:pt x="428244" y="41160"/>
                  </a:moveTo>
                  <a:lnTo>
                    <a:pt x="388620" y="28968"/>
                  </a:lnTo>
                  <a:lnTo>
                    <a:pt x="309372" y="4584"/>
                  </a:lnTo>
                  <a:lnTo>
                    <a:pt x="309372" y="28968"/>
                  </a:lnTo>
                  <a:lnTo>
                    <a:pt x="0" y="28968"/>
                  </a:lnTo>
                  <a:lnTo>
                    <a:pt x="0" y="51828"/>
                  </a:lnTo>
                  <a:lnTo>
                    <a:pt x="309372" y="51828"/>
                  </a:lnTo>
                  <a:lnTo>
                    <a:pt x="309372" y="76212"/>
                  </a:lnTo>
                  <a:lnTo>
                    <a:pt x="392061" y="51828"/>
                  </a:lnTo>
                  <a:lnTo>
                    <a:pt x="428244" y="41160"/>
                  </a:lnTo>
                  <a:close/>
                </a:path>
                <a:path w="1242059" h="76835">
                  <a:moveTo>
                    <a:pt x="1242060" y="35052"/>
                  </a:moveTo>
                  <a:lnTo>
                    <a:pt x="1201242" y="22860"/>
                  </a:lnTo>
                  <a:lnTo>
                    <a:pt x="1124712" y="0"/>
                  </a:lnTo>
                  <a:lnTo>
                    <a:pt x="1124712" y="22860"/>
                  </a:lnTo>
                  <a:lnTo>
                    <a:pt x="835152" y="22860"/>
                  </a:lnTo>
                  <a:lnTo>
                    <a:pt x="835152" y="47244"/>
                  </a:lnTo>
                  <a:lnTo>
                    <a:pt x="1124712" y="47244"/>
                  </a:lnTo>
                  <a:lnTo>
                    <a:pt x="1124712" y="70104"/>
                  </a:lnTo>
                  <a:lnTo>
                    <a:pt x="1201242" y="47244"/>
                  </a:lnTo>
                  <a:lnTo>
                    <a:pt x="1242060" y="35052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65135" y="4910328"/>
              <a:ext cx="407034" cy="277495"/>
            </a:xfrm>
            <a:custGeom>
              <a:avLst/>
              <a:gdLst/>
              <a:ahLst/>
              <a:cxnLst/>
              <a:rect l="l" t="t" r="r" b="b"/>
              <a:pathLst>
                <a:path w="407034" h="277495">
                  <a:moveTo>
                    <a:pt x="406908" y="277367"/>
                  </a:moveTo>
                  <a:lnTo>
                    <a:pt x="0" y="277367"/>
                  </a:lnTo>
                  <a:lnTo>
                    <a:pt x="0" y="0"/>
                  </a:lnTo>
                  <a:lnTo>
                    <a:pt x="406908" y="0"/>
                  </a:lnTo>
                  <a:lnTo>
                    <a:pt x="406908" y="277367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65135" y="4910328"/>
              <a:ext cx="407034" cy="277495"/>
            </a:xfrm>
            <a:custGeom>
              <a:avLst/>
              <a:gdLst/>
              <a:ahLst/>
              <a:cxnLst/>
              <a:rect l="l" t="t" r="r" b="b"/>
              <a:pathLst>
                <a:path w="407034" h="277495">
                  <a:moveTo>
                    <a:pt x="0" y="0"/>
                  </a:moveTo>
                  <a:lnTo>
                    <a:pt x="406908" y="0"/>
                  </a:lnTo>
                  <a:lnTo>
                    <a:pt x="406908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72044" y="5023104"/>
              <a:ext cx="407034" cy="70485"/>
            </a:xfrm>
            <a:custGeom>
              <a:avLst/>
              <a:gdLst/>
              <a:ahLst/>
              <a:cxnLst/>
              <a:rect l="l" t="t" r="r" b="b"/>
              <a:pathLst>
                <a:path w="407034" h="70485">
                  <a:moveTo>
                    <a:pt x="289560" y="70104"/>
                  </a:moveTo>
                  <a:lnTo>
                    <a:pt x="289560" y="0"/>
                  </a:lnTo>
                  <a:lnTo>
                    <a:pt x="366091" y="22860"/>
                  </a:lnTo>
                  <a:lnTo>
                    <a:pt x="301752" y="22860"/>
                  </a:lnTo>
                  <a:lnTo>
                    <a:pt x="301752" y="47244"/>
                  </a:lnTo>
                  <a:lnTo>
                    <a:pt x="366091" y="47244"/>
                  </a:lnTo>
                  <a:lnTo>
                    <a:pt x="289560" y="70104"/>
                  </a:lnTo>
                  <a:close/>
                </a:path>
                <a:path w="407034" h="70485">
                  <a:moveTo>
                    <a:pt x="289560" y="47244"/>
                  </a:moveTo>
                  <a:lnTo>
                    <a:pt x="0" y="47244"/>
                  </a:lnTo>
                  <a:lnTo>
                    <a:pt x="0" y="22860"/>
                  </a:lnTo>
                  <a:lnTo>
                    <a:pt x="289560" y="22860"/>
                  </a:lnTo>
                  <a:lnTo>
                    <a:pt x="289560" y="47244"/>
                  </a:lnTo>
                  <a:close/>
                </a:path>
                <a:path w="407034" h="70485">
                  <a:moveTo>
                    <a:pt x="366091" y="47244"/>
                  </a:moveTo>
                  <a:lnTo>
                    <a:pt x="301752" y="47244"/>
                  </a:lnTo>
                  <a:lnTo>
                    <a:pt x="301752" y="22860"/>
                  </a:lnTo>
                  <a:lnTo>
                    <a:pt x="366091" y="22860"/>
                  </a:lnTo>
                  <a:lnTo>
                    <a:pt x="406908" y="35052"/>
                  </a:lnTo>
                  <a:lnTo>
                    <a:pt x="366091" y="47244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78951" y="4919471"/>
              <a:ext cx="407034" cy="277495"/>
            </a:xfrm>
            <a:custGeom>
              <a:avLst/>
              <a:gdLst/>
              <a:ahLst/>
              <a:cxnLst/>
              <a:rect l="l" t="t" r="r" b="b"/>
              <a:pathLst>
                <a:path w="407034" h="277495">
                  <a:moveTo>
                    <a:pt x="406908" y="277367"/>
                  </a:moveTo>
                  <a:lnTo>
                    <a:pt x="0" y="277367"/>
                  </a:lnTo>
                  <a:lnTo>
                    <a:pt x="0" y="0"/>
                  </a:lnTo>
                  <a:lnTo>
                    <a:pt x="406908" y="0"/>
                  </a:lnTo>
                  <a:lnTo>
                    <a:pt x="406908" y="277367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78951" y="4919471"/>
              <a:ext cx="407034" cy="277495"/>
            </a:xfrm>
            <a:custGeom>
              <a:avLst/>
              <a:gdLst/>
              <a:ahLst/>
              <a:cxnLst/>
              <a:rect l="l" t="t" r="r" b="b"/>
              <a:pathLst>
                <a:path w="407034" h="277495">
                  <a:moveTo>
                    <a:pt x="0" y="0"/>
                  </a:moveTo>
                  <a:lnTo>
                    <a:pt x="406908" y="0"/>
                  </a:lnTo>
                  <a:lnTo>
                    <a:pt x="406908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72571" y="2964192"/>
              <a:ext cx="1006475" cy="2071370"/>
            </a:xfrm>
            <a:custGeom>
              <a:avLst/>
              <a:gdLst/>
              <a:ahLst/>
              <a:cxnLst/>
              <a:rect l="l" t="t" r="r" b="b"/>
              <a:pathLst>
                <a:path w="1006475" h="2071370">
                  <a:moveTo>
                    <a:pt x="999744" y="2071116"/>
                  </a:moveTo>
                  <a:lnTo>
                    <a:pt x="986942" y="2046732"/>
                  </a:lnTo>
                  <a:lnTo>
                    <a:pt x="967740" y="2010156"/>
                  </a:lnTo>
                  <a:lnTo>
                    <a:pt x="953655" y="2028748"/>
                  </a:lnTo>
                  <a:lnTo>
                    <a:pt x="9144" y="1345692"/>
                  </a:lnTo>
                  <a:lnTo>
                    <a:pt x="0" y="1359408"/>
                  </a:lnTo>
                  <a:lnTo>
                    <a:pt x="944448" y="2040902"/>
                  </a:lnTo>
                  <a:lnTo>
                    <a:pt x="929640" y="2060448"/>
                  </a:lnTo>
                  <a:lnTo>
                    <a:pt x="999744" y="2071116"/>
                  </a:lnTo>
                  <a:close/>
                </a:path>
                <a:path w="1006475" h="2071370">
                  <a:moveTo>
                    <a:pt x="999744" y="0"/>
                  </a:moveTo>
                  <a:lnTo>
                    <a:pt x="931164" y="18288"/>
                  </a:lnTo>
                  <a:lnTo>
                    <a:pt x="947356" y="36195"/>
                  </a:lnTo>
                  <a:lnTo>
                    <a:pt x="0" y="873252"/>
                  </a:lnTo>
                  <a:lnTo>
                    <a:pt x="10668" y="885444"/>
                  </a:lnTo>
                  <a:lnTo>
                    <a:pt x="958215" y="48221"/>
                  </a:lnTo>
                  <a:lnTo>
                    <a:pt x="973836" y="65519"/>
                  </a:lnTo>
                  <a:lnTo>
                    <a:pt x="988301" y="28956"/>
                  </a:lnTo>
                  <a:lnTo>
                    <a:pt x="999744" y="0"/>
                  </a:lnTo>
                  <a:close/>
                </a:path>
                <a:path w="1006475" h="2071370">
                  <a:moveTo>
                    <a:pt x="1005840" y="681215"/>
                  </a:moveTo>
                  <a:lnTo>
                    <a:pt x="935736" y="673595"/>
                  </a:lnTo>
                  <a:lnTo>
                    <a:pt x="943635" y="695579"/>
                  </a:lnTo>
                  <a:lnTo>
                    <a:pt x="3048" y="1028687"/>
                  </a:lnTo>
                  <a:lnTo>
                    <a:pt x="7620" y="1043927"/>
                  </a:lnTo>
                  <a:lnTo>
                    <a:pt x="948994" y="710526"/>
                  </a:lnTo>
                  <a:lnTo>
                    <a:pt x="957072" y="733031"/>
                  </a:lnTo>
                  <a:lnTo>
                    <a:pt x="995807" y="691883"/>
                  </a:lnTo>
                  <a:lnTo>
                    <a:pt x="1005840" y="681215"/>
                  </a:lnTo>
                  <a:close/>
                </a:path>
                <a:path w="1006475" h="2071370">
                  <a:moveTo>
                    <a:pt x="1006005" y="1036205"/>
                  </a:moveTo>
                  <a:lnTo>
                    <a:pt x="1005535" y="1036205"/>
                  </a:lnTo>
                  <a:lnTo>
                    <a:pt x="1001382" y="1034796"/>
                  </a:lnTo>
                  <a:lnTo>
                    <a:pt x="938796" y="1013460"/>
                  </a:lnTo>
                  <a:lnTo>
                    <a:pt x="942124" y="1036205"/>
                  </a:lnTo>
                  <a:lnTo>
                    <a:pt x="4584" y="1164336"/>
                  </a:lnTo>
                  <a:lnTo>
                    <a:pt x="6108" y="1179576"/>
                  </a:lnTo>
                  <a:lnTo>
                    <a:pt x="944372" y="1051560"/>
                  </a:lnTo>
                  <a:lnTo>
                    <a:pt x="947940" y="1075944"/>
                  </a:lnTo>
                  <a:lnTo>
                    <a:pt x="1006005" y="1036205"/>
                  </a:lnTo>
                  <a:close/>
                </a:path>
              </a:pathLst>
            </a:custGeom>
            <a:solidFill>
              <a:srgbClr val="5482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744989" y="2442424"/>
            <a:ext cx="61531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Calibri"/>
                <a:cs typeface="Calibri"/>
              </a:rPr>
              <a:t>Buckets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256026" y="3774185"/>
            <a:ext cx="1186180" cy="675640"/>
            <a:chOff x="3256026" y="3774185"/>
            <a:chExt cx="1186180" cy="675640"/>
          </a:xfrm>
        </p:grpSpPr>
        <p:sp>
          <p:nvSpPr>
            <p:cNvPr id="29" name="object 29"/>
            <p:cNvSpPr/>
            <p:nvPr/>
          </p:nvSpPr>
          <p:spPr>
            <a:xfrm>
              <a:off x="3261360" y="3779519"/>
              <a:ext cx="1175385" cy="664845"/>
            </a:xfrm>
            <a:custGeom>
              <a:avLst/>
              <a:gdLst/>
              <a:ahLst/>
              <a:cxnLst/>
              <a:rect l="l" t="t" r="r" b="b"/>
              <a:pathLst>
                <a:path w="1175385" h="664845">
                  <a:moveTo>
                    <a:pt x="1098804" y="664463"/>
                  </a:moveTo>
                  <a:lnTo>
                    <a:pt x="76200" y="664463"/>
                  </a:lnTo>
                  <a:lnTo>
                    <a:pt x="46291" y="658344"/>
                  </a:lnTo>
                  <a:lnTo>
                    <a:pt x="22097" y="641794"/>
                  </a:lnTo>
                  <a:lnTo>
                    <a:pt x="5905" y="617529"/>
                  </a:lnTo>
                  <a:lnTo>
                    <a:pt x="0" y="588263"/>
                  </a:lnTo>
                  <a:lnTo>
                    <a:pt x="0" y="76200"/>
                  </a:lnTo>
                  <a:lnTo>
                    <a:pt x="5905" y="46291"/>
                  </a:lnTo>
                  <a:lnTo>
                    <a:pt x="22097" y="22097"/>
                  </a:lnTo>
                  <a:lnTo>
                    <a:pt x="46291" y="5905"/>
                  </a:lnTo>
                  <a:lnTo>
                    <a:pt x="76200" y="0"/>
                  </a:lnTo>
                  <a:lnTo>
                    <a:pt x="1098804" y="0"/>
                  </a:lnTo>
                  <a:lnTo>
                    <a:pt x="1128069" y="5905"/>
                  </a:lnTo>
                  <a:lnTo>
                    <a:pt x="1152334" y="22098"/>
                  </a:lnTo>
                  <a:lnTo>
                    <a:pt x="1168884" y="46291"/>
                  </a:lnTo>
                  <a:lnTo>
                    <a:pt x="1175004" y="76200"/>
                  </a:lnTo>
                  <a:lnTo>
                    <a:pt x="1175004" y="588263"/>
                  </a:lnTo>
                  <a:lnTo>
                    <a:pt x="1168884" y="617529"/>
                  </a:lnTo>
                  <a:lnTo>
                    <a:pt x="1152334" y="641794"/>
                  </a:lnTo>
                  <a:lnTo>
                    <a:pt x="1128069" y="658344"/>
                  </a:lnTo>
                  <a:lnTo>
                    <a:pt x="1098804" y="664463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61360" y="3779519"/>
              <a:ext cx="1175385" cy="664845"/>
            </a:xfrm>
            <a:custGeom>
              <a:avLst/>
              <a:gdLst/>
              <a:ahLst/>
              <a:cxnLst/>
              <a:rect l="l" t="t" r="r" b="b"/>
              <a:pathLst>
                <a:path w="1175385" h="664845">
                  <a:moveTo>
                    <a:pt x="0" y="76200"/>
                  </a:moveTo>
                  <a:lnTo>
                    <a:pt x="5905" y="46291"/>
                  </a:lnTo>
                  <a:lnTo>
                    <a:pt x="22097" y="22097"/>
                  </a:lnTo>
                  <a:lnTo>
                    <a:pt x="46291" y="5905"/>
                  </a:lnTo>
                  <a:lnTo>
                    <a:pt x="76200" y="0"/>
                  </a:lnTo>
                  <a:lnTo>
                    <a:pt x="1098804" y="0"/>
                  </a:lnTo>
                  <a:lnTo>
                    <a:pt x="1128069" y="5905"/>
                  </a:lnTo>
                  <a:lnTo>
                    <a:pt x="1152334" y="22098"/>
                  </a:lnTo>
                  <a:lnTo>
                    <a:pt x="1168884" y="46291"/>
                  </a:lnTo>
                  <a:lnTo>
                    <a:pt x="1175004" y="76200"/>
                  </a:lnTo>
                  <a:lnTo>
                    <a:pt x="1175004" y="588263"/>
                  </a:lnTo>
                  <a:lnTo>
                    <a:pt x="1168884" y="617529"/>
                  </a:lnTo>
                  <a:lnTo>
                    <a:pt x="1152334" y="641794"/>
                  </a:lnTo>
                  <a:lnTo>
                    <a:pt x="1128069" y="658344"/>
                  </a:lnTo>
                  <a:lnTo>
                    <a:pt x="1098804" y="664463"/>
                  </a:lnTo>
                  <a:lnTo>
                    <a:pt x="76200" y="664463"/>
                  </a:lnTo>
                  <a:lnTo>
                    <a:pt x="46291" y="658344"/>
                  </a:lnTo>
                  <a:lnTo>
                    <a:pt x="22097" y="641794"/>
                  </a:lnTo>
                  <a:lnTo>
                    <a:pt x="5905" y="617529"/>
                  </a:lnTo>
                  <a:lnTo>
                    <a:pt x="0" y="588263"/>
                  </a:lnTo>
                  <a:lnTo>
                    <a:pt x="0" y="76200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809750" y="3967733"/>
            <a:ext cx="417830" cy="288290"/>
            <a:chOff x="1809750" y="3967733"/>
            <a:chExt cx="417830" cy="288290"/>
          </a:xfrm>
        </p:grpSpPr>
        <p:sp>
          <p:nvSpPr>
            <p:cNvPr id="32" name="object 32"/>
            <p:cNvSpPr/>
            <p:nvPr/>
          </p:nvSpPr>
          <p:spPr>
            <a:xfrm>
              <a:off x="1815083" y="3973067"/>
              <a:ext cx="407034" cy="277495"/>
            </a:xfrm>
            <a:custGeom>
              <a:avLst/>
              <a:gdLst/>
              <a:ahLst/>
              <a:cxnLst/>
              <a:rect l="l" t="t" r="r" b="b"/>
              <a:pathLst>
                <a:path w="407035" h="277495">
                  <a:moveTo>
                    <a:pt x="406908" y="277367"/>
                  </a:moveTo>
                  <a:lnTo>
                    <a:pt x="0" y="277367"/>
                  </a:lnTo>
                  <a:lnTo>
                    <a:pt x="0" y="0"/>
                  </a:lnTo>
                  <a:lnTo>
                    <a:pt x="406908" y="0"/>
                  </a:lnTo>
                  <a:lnTo>
                    <a:pt x="406908" y="277367"/>
                  </a:lnTo>
                  <a:close/>
                </a:path>
              </a:pathLst>
            </a:custGeom>
            <a:solidFill>
              <a:srgbClr val="5B9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15083" y="3973067"/>
              <a:ext cx="407034" cy="277495"/>
            </a:xfrm>
            <a:custGeom>
              <a:avLst/>
              <a:gdLst/>
              <a:ahLst/>
              <a:cxnLst/>
              <a:rect l="l" t="t" r="r" b="b"/>
              <a:pathLst>
                <a:path w="407035" h="277495">
                  <a:moveTo>
                    <a:pt x="0" y="0"/>
                  </a:moveTo>
                  <a:lnTo>
                    <a:pt x="406908" y="0"/>
                  </a:lnTo>
                  <a:lnTo>
                    <a:pt x="406908" y="277367"/>
                  </a:lnTo>
                  <a:lnTo>
                    <a:pt x="0" y="27736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442731" y="3652500"/>
            <a:ext cx="2753360" cy="6851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597660" algn="ctr">
              <a:lnSpc>
                <a:spcPts val="1685"/>
              </a:lnSpc>
              <a:spcBef>
                <a:spcPts val="135"/>
              </a:spcBef>
            </a:pPr>
            <a:r>
              <a:rPr sz="1450" dirty="0">
                <a:latin typeface="Calibri"/>
                <a:cs typeface="Calibri"/>
              </a:rPr>
              <a:t>Insert</a:t>
            </a:r>
            <a:r>
              <a:rPr sz="1450" spc="6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Element</a:t>
            </a:r>
            <a:endParaRPr sz="1450">
              <a:latin typeface="Calibri"/>
              <a:cs typeface="Calibri"/>
            </a:endParaRPr>
          </a:p>
          <a:p>
            <a:pPr marL="2057400" algn="ctr">
              <a:lnSpc>
                <a:spcPts val="1685"/>
              </a:lnSpc>
            </a:pPr>
            <a:r>
              <a:rPr sz="1450" spc="-20" dirty="0">
                <a:solidFill>
                  <a:srgbClr val="FFFFFF"/>
                </a:solidFill>
                <a:latin typeface="Calibri"/>
                <a:cs typeface="Calibri"/>
              </a:rPr>
              <a:t>Hash</a:t>
            </a:r>
            <a:endParaRPr sz="1450">
              <a:latin typeface="Calibri"/>
              <a:cs typeface="Calibri"/>
            </a:endParaRPr>
          </a:p>
          <a:p>
            <a:pPr marL="2057400" algn="ctr">
              <a:lnSpc>
                <a:spcPct val="100000"/>
              </a:lnSpc>
              <a:spcBef>
                <a:spcPts val="40"/>
              </a:spcBef>
            </a:pPr>
            <a:r>
              <a:rPr sz="1450" spc="-10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00300" y="4079747"/>
            <a:ext cx="704215" cy="62865"/>
          </a:xfrm>
          <a:custGeom>
            <a:avLst/>
            <a:gdLst/>
            <a:ahLst/>
            <a:cxnLst/>
            <a:rect l="l" t="t" r="r" b="b"/>
            <a:pathLst>
              <a:path w="704214" h="62864">
                <a:moveTo>
                  <a:pt x="641604" y="62484"/>
                </a:moveTo>
                <a:lnTo>
                  <a:pt x="641604" y="0"/>
                </a:lnTo>
                <a:lnTo>
                  <a:pt x="689210" y="24384"/>
                </a:lnTo>
                <a:lnTo>
                  <a:pt x="652272" y="24384"/>
                </a:lnTo>
                <a:lnTo>
                  <a:pt x="652272" y="39624"/>
                </a:lnTo>
                <a:lnTo>
                  <a:pt x="688467" y="39624"/>
                </a:lnTo>
                <a:lnTo>
                  <a:pt x="641604" y="62484"/>
                </a:lnTo>
                <a:close/>
              </a:path>
              <a:path w="704214" h="62864">
                <a:moveTo>
                  <a:pt x="641604" y="39624"/>
                </a:moveTo>
                <a:lnTo>
                  <a:pt x="0" y="39624"/>
                </a:lnTo>
                <a:lnTo>
                  <a:pt x="0" y="24384"/>
                </a:lnTo>
                <a:lnTo>
                  <a:pt x="641604" y="24384"/>
                </a:lnTo>
                <a:lnTo>
                  <a:pt x="641604" y="39624"/>
                </a:lnTo>
                <a:close/>
              </a:path>
              <a:path w="704214" h="62864">
                <a:moveTo>
                  <a:pt x="688467" y="39624"/>
                </a:moveTo>
                <a:lnTo>
                  <a:pt x="652272" y="39624"/>
                </a:lnTo>
                <a:lnTo>
                  <a:pt x="652272" y="24384"/>
                </a:lnTo>
                <a:lnTo>
                  <a:pt x="689210" y="24384"/>
                </a:lnTo>
                <a:lnTo>
                  <a:pt x="704088" y="32004"/>
                </a:lnTo>
                <a:lnTo>
                  <a:pt x="688467" y="39624"/>
                </a:lnTo>
                <a:close/>
              </a:path>
            </a:pathLst>
          </a:custGeom>
          <a:solidFill>
            <a:srgbClr val="5482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781018" y="2439379"/>
            <a:ext cx="55689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Calibri"/>
                <a:cs typeface="Calibri"/>
              </a:rPr>
              <a:t>Entries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163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75175" y="5432550"/>
            <a:ext cx="230124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Calibri"/>
                <a:cs typeface="Calibri"/>
              </a:rPr>
              <a:t>Load</a:t>
            </a:r>
            <a:r>
              <a:rPr sz="1450" spc="5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factor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=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entries/capacity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164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Complexity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527769"/>
            <a:ext cx="8519160" cy="2928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1295" indent="-188595">
              <a:lnSpc>
                <a:spcPts val="3010"/>
              </a:lnSpc>
              <a:spcBef>
                <a:spcPts val="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Amount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time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taken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by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an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algorithm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run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for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input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size</a:t>
            </a:r>
            <a:endParaRPr sz="2650">
              <a:latin typeface="Calibri"/>
              <a:cs typeface="Calibri"/>
            </a:endParaRPr>
          </a:p>
          <a:p>
            <a:pPr marL="201295">
              <a:lnSpc>
                <a:spcPts val="3010"/>
              </a:lnSpc>
            </a:pPr>
            <a:r>
              <a:rPr sz="2650" i="1" spc="-50" dirty="0">
                <a:latin typeface="Calibri"/>
                <a:cs typeface="Calibri"/>
              </a:rPr>
              <a:t>n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25" dirty="0">
                <a:latin typeface="Calibri"/>
                <a:cs typeface="Calibri"/>
              </a:rPr>
              <a:t>Commonly,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represented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through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Big-</a:t>
            </a:r>
            <a:r>
              <a:rPr sz="2650" dirty="0">
                <a:latin typeface="Calibri"/>
                <a:cs typeface="Calibri"/>
              </a:rPr>
              <a:t>O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notation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e.g.</a:t>
            </a:r>
            <a:endParaRPr sz="26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577215" algn="l"/>
              </a:tabLst>
            </a:pPr>
            <a:r>
              <a:rPr sz="2300" dirty="0">
                <a:latin typeface="Calibri"/>
                <a:cs typeface="Calibri"/>
              </a:rPr>
              <a:t>O(1)</a:t>
            </a:r>
            <a:r>
              <a:rPr sz="2300" spc="-1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represents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constant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time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577215" algn="l"/>
              </a:tabLst>
            </a:pPr>
            <a:r>
              <a:rPr sz="2300" dirty="0">
                <a:latin typeface="Calibri"/>
                <a:cs typeface="Calibri"/>
              </a:rPr>
              <a:t>O(n)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represents </a:t>
            </a:r>
            <a:r>
              <a:rPr sz="2300" dirty="0">
                <a:latin typeface="Calibri"/>
                <a:cs typeface="Calibri"/>
              </a:rPr>
              <a:t>linear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time</a:t>
            </a:r>
            <a:endParaRPr sz="230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Gives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rough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idea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about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performance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an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algorithm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Useful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for</a:t>
            </a:r>
            <a:r>
              <a:rPr sz="2650" spc="-10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large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input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size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344614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Container</a:t>
            </a:r>
            <a:r>
              <a:rPr spc="-55" dirty="0"/>
              <a:t> </a:t>
            </a:r>
            <a:r>
              <a:rPr spc="-40" dirty="0"/>
              <a:t>Changes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354059" cy="31896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All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create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iterator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noexcept</a:t>
            </a:r>
            <a:endParaRPr sz="2300">
              <a:latin typeface="Calibri"/>
              <a:cs typeface="Calibri"/>
            </a:endParaRPr>
          </a:p>
          <a:p>
            <a:pPr marL="200025" marR="496570" indent="-187960">
              <a:lnSpc>
                <a:spcPts val="250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New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functions,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such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emplace(),</a:t>
            </a:r>
            <a:r>
              <a:rPr sz="2300" i="1" spc="-50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emplace_back(), 	</a:t>
            </a:r>
            <a:r>
              <a:rPr sz="2300" i="1" dirty="0">
                <a:latin typeface="Calibri"/>
                <a:cs typeface="Calibri"/>
              </a:rPr>
              <a:t>emplace_front()</a:t>
            </a:r>
            <a:r>
              <a:rPr sz="2300" i="1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containers,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support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brace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list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initialization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Containers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move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aware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will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prefer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move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over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copy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std::vector,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were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added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-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data(),</a:t>
            </a:r>
            <a:r>
              <a:rPr sz="2300" i="1" spc="-2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shrink_to_fit()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i="1" dirty="0">
                <a:latin typeface="Calibri"/>
                <a:cs typeface="Calibri"/>
              </a:rPr>
              <a:t>std::erase</a:t>
            </a:r>
            <a:r>
              <a:rPr sz="2300" i="1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added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sequence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containers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5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Associative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containers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got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–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emplace_hint(),</a:t>
            </a:r>
            <a:r>
              <a:rPr sz="2300" i="1" spc="-7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extract(), 	contains()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/>
              <a:t>Complexity</a:t>
            </a:r>
            <a:r>
              <a:rPr spc="-10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spc="-75" dirty="0"/>
              <a:t>Operations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895" y="2453639"/>
            <a:ext cx="8670036" cy="3523488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6561" y="2448305"/>
          <a:ext cx="8674731" cy="3520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8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7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75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Container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 </a:t>
                      </a:r>
                      <a:r>
                        <a:rPr sz="1300" b="1" i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]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i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push_back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i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pop_back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i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insert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i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erase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i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find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i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sort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i="1" spc="-10" dirty="0">
                          <a:latin typeface="Calibri"/>
                          <a:cs typeface="Calibri"/>
                        </a:rPr>
                        <a:t>array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O(1)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O(n)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O(n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n)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i="1" spc="-10" dirty="0">
                          <a:latin typeface="Calibri"/>
                          <a:cs typeface="Calibri"/>
                        </a:rPr>
                        <a:t>vector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O(1)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O(1)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O(1)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O(n)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O(n)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O(n)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O(n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n)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i="1" spc="-10" dirty="0">
                          <a:latin typeface="Calibri"/>
                          <a:cs typeface="Calibri"/>
                        </a:rPr>
                        <a:t>deque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O(1)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O(1)*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O(1)*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O(n)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O(n)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O(n)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O(n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n)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i="1" spc="-20" dirty="0">
                          <a:latin typeface="Calibri"/>
                          <a:cs typeface="Calibri"/>
                        </a:rPr>
                        <a:t>list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NA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O(1)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O(1)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O(1)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O(1)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O(n)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O(n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n)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i="1" spc="-10" dirty="0">
                          <a:latin typeface="Calibri"/>
                          <a:cs typeface="Calibri"/>
                        </a:rPr>
                        <a:t>forward_list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NA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NA*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NA*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O(1)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O(1)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O(n)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NA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i="1" spc="-10" dirty="0">
                          <a:latin typeface="Calibri"/>
                          <a:cs typeface="Calibri"/>
                        </a:rPr>
                        <a:t>set/multiset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NA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NA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NA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n)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n)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n)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NA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50" i="1" spc="-10" dirty="0">
                          <a:latin typeface="Calibri"/>
                          <a:cs typeface="Calibri"/>
                        </a:rPr>
                        <a:t>map/multimap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NA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NA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NA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n)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n)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13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n)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NA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74295" marR="742315">
                        <a:lnSpc>
                          <a:spcPct val="102099"/>
                        </a:lnSpc>
                        <a:spcBef>
                          <a:spcPts val="204"/>
                        </a:spcBef>
                      </a:pPr>
                      <a:r>
                        <a:rPr sz="1450" i="1" spc="-10" dirty="0">
                          <a:latin typeface="Calibri"/>
                          <a:cs typeface="Calibri"/>
                        </a:rPr>
                        <a:t>unordered_set/ unordered_multiset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NA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NA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NA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O(1)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O(1)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O(1)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NA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74295" marR="623570">
                        <a:lnSpc>
                          <a:spcPct val="102099"/>
                        </a:lnSpc>
                        <a:spcBef>
                          <a:spcPts val="190"/>
                        </a:spcBef>
                      </a:pPr>
                      <a:r>
                        <a:rPr sz="1450" i="1" spc="-10" dirty="0">
                          <a:latin typeface="Calibri"/>
                          <a:cs typeface="Calibri"/>
                        </a:rPr>
                        <a:t>unordered_map/ unordered_multimap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NA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NA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NA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O(1)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O(1)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O(1)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spc="-25" dirty="0">
                          <a:latin typeface="Calibri"/>
                          <a:cs typeface="Calibri"/>
                        </a:rPr>
                        <a:t>NA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BFBFBF"/>
                      </a:solidFill>
                      <a:prstDash val="solid"/>
                    </a:lnL>
                    <a:lnR w="12700">
                      <a:solidFill>
                        <a:srgbClr val="BFBFBF"/>
                      </a:solidFill>
                      <a:prstDash val="solid"/>
                    </a:lnR>
                    <a:lnT w="12700">
                      <a:solidFill>
                        <a:srgbClr val="BFBFBF"/>
                      </a:solidFill>
                      <a:prstDash val="solid"/>
                    </a:lnT>
                    <a:lnB w="12700">
                      <a:solidFill>
                        <a:srgbClr val="BFBFB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166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167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175768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429625" cy="30918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Use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vector</a:t>
            </a:r>
            <a:r>
              <a:rPr sz="2300" i="1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random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access,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but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insertion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deletion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i="1" dirty="0">
                <a:latin typeface="Calibri"/>
                <a:cs typeface="Calibri"/>
              </a:rPr>
              <a:t>deque</a:t>
            </a:r>
            <a:r>
              <a:rPr sz="2300" i="1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preferable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elements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inserted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removed 	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both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ends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Use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list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frequent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insertions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deletions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required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Use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forward_list</a:t>
            </a:r>
            <a:r>
              <a:rPr sz="1950" i="1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for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memory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constrained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systems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Use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associative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containers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lookup/search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important</a:t>
            </a:r>
            <a:endParaRPr sz="2300">
              <a:latin typeface="Calibri"/>
              <a:cs typeface="Calibri"/>
            </a:endParaRPr>
          </a:p>
          <a:p>
            <a:pPr marL="200025" marR="249554" indent="-187960">
              <a:lnSpc>
                <a:spcPts val="2500"/>
              </a:lnSpc>
              <a:spcBef>
                <a:spcPts val="85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spc="-10" dirty="0">
                <a:latin typeface="Calibri"/>
                <a:cs typeface="Calibri"/>
              </a:rPr>
              <a:t>Favour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unordered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containers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if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elements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need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ordered,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else 	</a:t>
            </a:r>
            <a:r>
              <a:rPr sz="2300" dirty="0">
                <a:latin typeface="Calibri"/>
                <a:cs typeface="Calibri"/>
              </a:rPr>
              <a:t>use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set/map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168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User</a:t>
            </a:r>
            <a:r>
              <a:rPr spc="-180" dirty="0"/>
              <a:t> </a:t>
            </a:r>
            <a:r>
              <a:rPr spc="-60" dirty="0"/>
              <a:t>Objects</a:t>
            </a:r>
            <a:r>
              <a:rPr spc="-145" dirty="0"/>
              <a:t> </a:t>
            </a:r>
            <a:r>
              <a:rPr dirty="0"/>
              <a:t>&amp;</a:t>
            </a:r>
            <a:r>
              <a:rPr spc="-165" dirty="0"/>
              <a:t> </a:t>
            </a:r>
            <a:r>
              <a:rPr spc="-65" dirty="0"/>
              <a:t>Containers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816" y="2497339"/>
            <a:ext cx="8224520" cy="337947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01295" marR="5080" indent="-189230">
              <a:lnSpc>
                <a:spcPts val="2460"/>
              </a:lnSpc>
              <a:spcBef>
                <a:spcPts val="685"/>
              </a:spcBef>
              <a:buFont typeface="Arial MT"/>
              <a:buChar char="•"/>
              <a:tabLst>
                <a:tab pos="201295" algn="l"/>
              </a:tabLst>
            </a:pPr>
            <a:r>
              <a:rPr sz="2550" dirty="0">
                <a:latin typeface="Calibri"/>
                <a:cs typeface="Calibri"/>
              </a:rPr>
              <a:t>Compilers</a:t>
            </a:r>
            <a:r>
              <a:rPr sz="2550" spc="-7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may</a:t>
            </a:r>
            <a:r>
              <a:rPr sz="2550" spc="-4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define</a:t>
            </a:r>
            <a:r>
              <a:rPr sz="2550" spc="-7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certain</a:t>
            </a:r>
            <a:r>
              <a:rPr sz="2550" spc="-7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rules</a:t>
            </a:r>
            <a:r>
              <a:rPr sz="2550" spc="-7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for</a:t>
            </a:r>
            <a:r>
              <a:rPr sz="2550" spc="-8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user</a:t>
            </a:r>
            <a:r>
              <a:rPr sz="2550" spc="-6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defined</a:t>
            </a:r>
            <a:r>
              <a:rPr sz="2550" spc="-7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objects</a:t>
            </a:r>
            <a:r>
              <a:rPr sz="2550" spc="-65" dirty="0">
                <a:latin typeface="Calibri"/>
                <a:cs typeface="Calibri"/>
              </a:rPr>
              <a:t> </a:t>
            </a:r>
            <a:r>
              <a:rPr sz="2550" spc="-25" dirty="0">
                <a:latin typeface="Calibri"/>
                <a:cs typeface="Calibri"/>
              </a:rPr>
              <a:t>if </a:t>
            </a:r>
            <a:r>
              <a:rPr sz="2550" dirty="0">
                <a:latin typeface="Calibri"/>
                <a:cs typeface="Calibri"/>
              </a:rPr>
              <a:t>they</a:t>
            </a:r>
            <a:r>
              <a:rPr sz="2550" spc="-5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have</a:t>
            </a:r>
            <a:r>
              <a:rPr sz="2550" spc="-6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to</a:t>
            </a:r>
            <a:r>
              <a:rPr sz="2550" spc="-3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be</a:t>
            </a:r>
            <a:r>
              <a:rPr sz="2550" spc="-40" dirty="0">
                <a:latin typeface="Calibri"/>
                <a:cs typeface="Calibri"/>
              </a:rPr>
              <a:t> </a:t>
            </a:r>
            <a:r>
              <a:rPr sz="2550" spc="-10" dirty="0">
                <a:latin typeface="Calibri"/>
                <a:cs typeface="Calibri"/>
              </a:rPr>
              <a:t>stored</a:t>
            </a:r>
            <a:r>
              <a:rPr sz="2550" spc="-5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in</a:t>
            </a:r>
            <a:r>
              <a:rPr sz="2550" spc="-55" dirty="0">
                <a:latin typeface="Calibri"/>
                <a:cs typeface="Calibri"/>
              </a:rPr>
              <a:t> </a:t>
            </a:r>
            <a:r>
              <a:rPr sz="2550" spc="-10" dirty="0">
                <a:latin typeface="Calibri"/>
                <a:cs typeface="Calibri"/>
              </a:rPr>
              <a:t>containers</a:t>
            </a:r>
            <a:endParaRPr sz="2550">
              <a:latin typeface="Calibri"/>
              <a:cs typeface="Calibri"/>
            </a:endParaRPr>
          </a:p>
          <a:p>
            <a:pPr marL="201295" marR="526415" indent="-189230">
              <a:lnSpc>
                <a:spcPts val="2460"/>
              </a:lnSpc>
              <a:spcBef>
                <a:spcPts val="820"/>
              </a:spcBef>
              <a:buFont typeface="Arial MT"/>
              <a:buChar char="•"/>
              <a:tabLst>
                <a:tab pos="201295" algn="l"/>
              </a:tabLst>
            </a:pPr>
            <a:r>
              <a:rPr sz="2550" dirty="0">
                <a:latin typeface="Calibri"/>
                <a:cs typeface="Calibri"/>
              </a:rPr>
              <a:t>These</a:t>
            </a:r>
            <a:r>
              <a:rPr sz="2550" spc="-7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are</a:t>
            </a:r>
            <a:r>
              <a:rPr sz="2550" spc="-7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mostly</a:t>
            </a:r>
            <a:r>
              <a:rPr sz="2550" spc="-6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about</a:t>
            </a:r>
            <a:r>
              <a:rPr sz="2550" spc="-4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certain</a:t>
            </a:r>
            <a:r>
              <a:rPr sz="2550" spc="-50" dirty="0">
                <a:latin typeface="Calibri"/>
                <a:cs typeface="Calibri"/>
              </a:rPr>
              <a:t> </a:t>
            </a:r>
            <a:r>
              <a:rPr sz="2550" spc="-20" dirty="0">
                <a:latin typeface="Calibri"/>
                <a:cs typeface="Calibri"/>
              </a:rPr>
              <a:t>operators</a:t>
            </a:r>
            <a:r>
              <a:rPr sz="2550" spc="-8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that</a:t>
            </a:r>
            <a:r>
              <a:rPr sz="2550" spc="-4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have</a:t>
            </a:r>
            <a:r>
              <a:rPr sz="2550" spc="-5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to</a:t>
            </a:r>
            <a:r>
              <a:rPr sz="2550" spc="-50" dirty="0">
                <a:latin typeface="Calibri"/>
                <a:cs typeface="Calibri"/>
              </a:rPr>
              <a:t> </a:t>
            </a:r>
            <a:r>
              <a:rPr sz="2550" spc="-25" dirty="0">
                <a:latin typeface="Calibri"/>
                <a:cs typeface="Calibri"/>
              </a:rPr>
              <a:t>be </a:t>
            </a:r>
            <a:r>
              <a:rPr sz="2550" dirty="0">
                <a:latin typeface="Calibri"/>
                <a:cs typeface="Calibri"/>
              </a:rPr>
              <a:t>overloaded</a:t>
            </a:r>
            <a:r>
              <a:rPr sz="2550" spc="-7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for</a:t>
            </a:r>
            <a:r>
              <a:rPr sz="2550" spc="-5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the</a:t>
            </a:r>
            <a:r>
              <a:rPr sz="2550" spc="-7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user</a:t>
            </a:r>
            <a:r>
              <a:rPr sz="2550" spc="-75" dirty="0">
                <a:latin typeface="Calibri"/>
                <a:cs typeface="Calibri"/>
              </a:rPr>
              <a:t> </a:t>
            </a:r>
            <a:r>
              <a:rPr sz="2550" spc="-10" dirty="0">
                <a:latin typeface="Calibri"/>
                <a:cs typeface="Calibri"/>
              </a:rPr>
              <a:t>objects</a:t>
            </a:r>
            <a:endParaRPr sz="2550">
              <a:latin typeface="Calibri"/>
              <a:cs typeface="Calibri"/>
            </a:endParaRPr>
          </a:p>
          <a:p>
            <a:pPr marL="201295" marR="203835" indent="-189230">
              <a:lnSpc>
                <a:spcPct val="79800"/>
              </a:lnSpc>
              <a:spcBef>
                <a:spcPts val="850"/>
              </a:spcBef>
              <a:buFont typeface="Arial MT"/>
              <a:buChar char="•"/>
              <a:tabLst>
                <a:tab pos="201295" algn="l"/>
              </a:tabLst>
            </a:pPr>
            <a:r>
              <a:rPr sz="2550" spc="-25" dirty="0">
                <a:latin typeface="Calibri"/>
                <a:cs typeface="Calibri"/>
              </a:rPr>
              <a:t>Generally,</a:t>
            </a:r>
            <a:r>
              <a:rPr sz="2550" spc="-8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your</a:t>
            </a:r>
            <a:r>
              <a:rPr sz="2550" spc="-8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objects</a:t>
            </a:r>
            <a:r>
              <a:rPr sz="2550" spc="-6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should</a:t>
            </a:r>
            <a:r>
              <a:rPr sz="2550" spc="-5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have</a:t>
            </a:r>
            <a:r>
              <a:rPr sz="2550" spc="-5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the</a:t>
            </a:r>
            <a:r>
              <a:rPr sz="2550" spc="-7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following</a:t>
            </a:r>
            <a:r>
              <a:rPr sz="2550" spc="-60" dirty="0">
                <a:latin typeface="Calibri"/>
                <a:cs typeface="Calibri"/>
              </a:rPr>
              <a:t> </a:t>
            </a:r>
            <a:r>
              <a:rPr sz="2550" spc="-10" dirty="0">
                <a:latin typeface="Calibri"/>
                <a:cs typeface="Calibri"/>
              </a:rPr>
              <a:t>operators </a:t>
            </a:r>
            <a:r>
              <a:rPr sz="2550" dirty="0">
                <a:latin typeface="Calibri"/>
                <a:cs typeface="Calibri"/>
              </a:rPr>
              <a:t>overloaded</a:t>
            </a:r>
            <a:r>
              <a:rPr sz="2550" spc="-3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:</a:t>
            </a:r>
            <a:r>
              <a:rPr sz="25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&lt;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&gt;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!=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spc="-25" dirty="0">
                <a:latin typeface="Calibri"/>
                <a:cs typeface="Calibri"/>
              </a:rPr>
              <a:t>==</a:t>
            </a:r>
            <a:endParaRPr sz="2950">
              <a:latin typeface="Calibri"/>
              <a:cs typeface="Calibri"/>
            </a:endParaRPr>
          </a:p>
          <a:p>
            <a:pPr marL="201295" marR="90170" indent="-189230">
              <a:lnSpc>
                <a:spcPts val="2460"/>
              </a:lnSpc>
              <a:spcBef>
                <a:spcPts val="815"/>
              </a:spcBef>
              <a:buFont typeface="Arial MT"/>
              <a:buChar char="•"/>
              <a:tabLst>
                <a:tab pos="201295" algn="l"/>
              </a:tabLst>
            </a:pPr>
            <a:r>
              <a:rPr sz="2550" dirty="0">
                <a:latin typeface="Calibri"/>
                <a:cs typeface="Calibri"/>
              </a:rPr>
              <a:t>These</a:t>
            </a:r>
            <a:r>
              <a:rPr sz="2550" spc="-85" dirty="0">
                <a:latin typeface="Calibri"/>
                <a:cs typeface="Calibri"/>
              </a:rPr>
              <a:t> </a:t>
            </a:r>
            <a:r>
              <a:rPr sz="2550" spc="-10" dirty="0">
                <a:latin typeface="Calibri"/>
                <a:cs typeface="Calibri"/>
              </a:rPr>
              <a:t>operators</a:t>
            </a:r>
            <a:r>
              <a:rPr sz="2550" spc="-6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are</a:t>
            </a:r>
            <a:r>
              <a:rPr sz="2550" spc="-6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used</a:t>
            </a:r>
            <a:r>
              <a:rPr sz="2550" spc="-7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by</a:t>
            </a:r>
            <a:r>
              <a:rPr sz="2550" spc="-7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various</a:t>
            </a:r>
            <a:r>
              <a:rPr sz="2550" spc="-65" dirty="0">
                <a:latin typeface="Calibri"/>
                <a:cs typeface="Calibri"/>
              </a:rPr>
              <a:t> </a:t>
            </a:r>
            <a:r>
              <a:rPr sz="2550" spc="-10" dirty="0">
                <a:latin typeface="Calibri"/>
                <a:cs typeface="Calibri"/>
              </a:rPr>
              <a:t>containers</a:t>
            </a:r>
            <a:r>
              <a:rPr sz="2550" spc="-7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for</a:t>
            </a:r>
            <a:r>
              <a:rPr sz="2550" spc="-6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sorting</a:t>
            </a:r>
            <a:r>
              <a:rPr sz="2550" spc="-65" dirty="0">
                <a:latin typeface="Calibri"/>
                <a:cs typeface="Calibri"/>
              </a:rPr>
              <a:t> </a:t>
            </a:r>
            <a:r>
              <a:rPr sz="2550" spc="-50" dirty="0">
                <a:latin typeface="Calibri"/>
                <a:cs typeface="Calibri"/>
              </a:rPr>
              <a:t>&amp; </a:t>
            </a:r>
            <a:r>
              <a:rPr sz="2550" spc="-10" dirty="0">
                <a:latin typeface="Calibri"/>
                <a:cs typeface="Calibri"/>
              </a:rPr>
              <a:t>searching</a:t>
            </a:r>
            <a:endParaRPr sz="25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201930" algn="l"/>
              </a:tabLst>
            </a:pPr>
            <a:r>
              <a:rPr sz="2550" dirty="0">
                <a:latin typeface="Calibri"/>
                <a:cs typeface="Calibri"/>
              </a:rPr>
              <a:t>Not</a:t>
            </a:r>
            <a:r>
              <a:rPr sz="2550" spc="-50" dirty="0">
                <a:latin typeface="Calibri"/>
                <a:cs typeface="Calibri"/>
              </a:rPr>
              <a:t> </a:t>
            </a:r>
            <a:r>
              <a:rPr sz="2550" spc="-10" dirty="0">
                <a:latin typeface="Calibri"/>
                <a:cs typeface="Calibri"/>
              </a:rPr>
              <a:t>always</a:t>
            </a:r>
            <a:r>
              <a:rPr sz="2550" spc="-55" dirty="0">
                <a:latin typeface="Calibri"/>
                <a:cs typeface="Calibri"/>
              </a:rPr>
              <a:t> </a:t>
            </a:r>
            <a:r>
              <a:rPr sz="2550" spc="-10" dirty="0">
                <a:latin typeface="Calibri"/>
                <a:cs typeface="Calibri"/>
              </a:rPr>
              <a:t>required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169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Algorithms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816" y="2468333"/>
            <a:ext cx="8398510" cy="34467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930" indent="-189230">
              <a:lnSpc>
                <a:spcPts val="2880"/>
              </a:lnSpc>
              <a:spcBef>
                <a:spcPts val="105"/>
              </a:spcBef>
              <a:buFont typeface="Arial MT"/>
              <a:buChar char="•"/>
              <a:tabLst>
                <a:tab pos="201930" algn="l"/>
              </a:tabLst>
            </a:pPr>
            <a:r>
              <a:rPr sz="2550" dirty="0">
                <a:latin typeface="Calibri"/>
                <a:cs typeface="Calibri"/>
              </a:rPr>
              <a:t>STL</a:t>
            </a:r>
            <a:r>
              <a:rPr sz="2550" spc="-7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provides</a:t>
            </a:r>
            <a:r>
              <a:rPr sz="2550" spc="-7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algorithms</a:t>
            </a:r>
            <a:r>
              <a:rPr sz="2550" spc="-8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for</a:t>
            </a:r>
            <a:r>
              <a:rPr sz="2550" spc="-7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common</a:t>
            </a:r>
            <a:r>
              <a:rPr sz="2550" spc="-65" dirty="0">
                <a:latin typeface="Calibri"/>
                <a:cs typeface="Calibri"/>
              </a:rPr>
              <a:t> </a:t>
            </a:r>
            <a:r>
              <a:rPr sz="2550" spc="-10" dirty="0">
                <a:latin typeface="Calibri"/>
                <a:cs typeface="Calibri"/>
              </a:rPr>
              <a:t>tasks</a:t>
            </a:r>
            <a:endParaRPr sz="2550">
              <a:latin typeface="Calibri"/>
              <a:cs typeface="Calibri"/>
            </a:endParaRPr>
          </a:p>
          <a:p>
            <a:pPr marL="577215" lvl="1" indent="-186690">
              <a:lnSpc>
                <a:spcPts val="2420"/>
              </a:lnSpc>
              <a:buFont typeface="Arial MT"/>
              <a:buChar char="•"/>
              <a:tabLst>
                <a:tab pos="577215" algn="l"/>
              </a:tabLst>
            </a:pPr>
            <a:r>
              <a:rPr sz="2200" dirty="0">
                <a:latin typeface="Calibri"/>
                <a:cs typeface="Calibri"/>
              </a:rPr>
              <a:t>Sorting,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removing,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searching,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numeric,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etc</a:t>
            </a:r>
            <a:endParaRPr sz="2200">
              <a:latin typeface="Calibri"/>
              <a:cs typeface="Calibri"/>
            </a:endParaRPr>
          </a:p>
          <a:p>
            <a:pPr marL="201930" indent="-189230">
              <a:lnSpc>
                <a:spcPts val="2975"/>
              </a:lnSpc>
              <a:buFont typeface="Arial MT"/>
              <a:buChar char="•"/>
              <a:tabLst>
                <a:tab pos="201930" algn="l"/>
              </a:tabLst>
            </a:pPr>
            <a:r>
              <a:rPr sz="2550" dirty="0">
                <a:latin typeface="Calibri"/>
                <a:cs typeface="Calibri"/>
              </a:rPr>
              <a:t>More</a:t>
            </a:r>
            <a:r>
              <a:rPr sz="2550" spc="-8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optimized</a:t>
            </a:r>
            <a:r>
              <a:rPr sz="2550" spc="-9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than</a:t>
            </a:r>
            <a:r>
              <a:rPr sz="2550" spc="-9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handwritten</a:t>
            </a:r>
            <a:r>
              <a:rPr sz="2550" spc="-90" dirty="0">
                <a:latin typeface="Calibri"/>
                <a:cs typeface="Calibri"/>
              </a:rPr>
              <a:t> </a:t>
            </a:r>
            <a:r>
              <a:rPr sz="2550" spc="-10" dirty="0">
                <a:latin typeface="Calibri"/>
                <a:cs typeface="Calibri"/>
              </a:rPr>
              <a:t>loops</a:t>
            </a:r>
            <a:endParaRPr sz="2550">
              <a:latin typeface="Calibri"/>
              <a:cs typeface="Calibri"/>
            </a:endParaRPr>
          </a:p>
          <a:p>
            <a:pPr marL="201930" indent="-189230">
              <a:lnSpc>
                <a:spcPts val="2975"/>
              </a:lnSpc>
              <a:buFont typeface="Arial MT"/>
              <a:buChar char="•"/>
              <a:tabLst>
                <a:tab pos="201930" algn="l"/>
              </a:tabLst>
            </a:pPr>
            <a:r>
              <a:rPr sz="2550" dirty="0">
                <a:latin typeface="Calibri"/>
                <a:cs typeface="Calibri"/>
              </a:rPr>
              <a:t>Work</a:t>
            </a:r>
            <a:r>
              <a:rPr sz="2550" spc="-4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with</a:t>
            </a:r>
            <a:r>
              <a:rPr sz="2550" spc="-7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all</a:t>
            </a:r>
            <a:r>
              <a:rPr sz="2550" spc="-75" dirty="0">
                <a:latin typeface="Calibri"/>
                <a:cs typeface="Calibri"/>
              </a:rPr>
              <a:t> </a:t>
            </a:r>
            <a:r>
              <a:rPr sz="2550" spc="-10" dirty="0">
                <a:latin typeface="Calibri"/>
                <a:cs typeface="Calibri"/>
              </a:rPr>
              <a:t>containers</a:t>
            </a:r>
            <a:r>
              <a:rPr sz="2550" spc="-60" dirty="0">
                <a:latin typeface="Calibri"/>
                <a:cs typeface="Calibri"/>
              </a:rPr>
              <a:t> </a:t>
            </a:r>
            <a:r>
              <a:rPr sz="2550" spc="-10" dirty="0">
                <a:latin typeface="Calibri"/>
                <a:cs typeface="Calibri"/>
              </a:rPr>
              <a:t>regardless</a:t>
            </a:r>
            <a:r>
              <a:rPr sz="2550" spc="-6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of</a:t>
            </a:r>
            <a:r>
              <a:rPr sz="2550" spc="-4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the</a:t>
            </a:r>
            <a:r>
              <a:rPr sz="2550" spc="-7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data</a:t>
            </a:r>
            <a:r>
              <a:rPr sz="2550" spc="-75" dirty="0">
                <a:latin typeface="Calibri"/>
                <a:cs typeface="Calibri"/>
              </a:rPr>
              <a:t> </a:t>
            </a:r>
            <a:r>
              <a:rPr sz="2550" spc="-20" dirty="0">
                <a:latin typeface="Calibri"/>
                <a:cs typeface="Calibri"/>
              </a:rPr>
              <a:t>type</a:t>
            </a:r>
            <a:endParaRPr sz="2550">
              <a:latin typeface="Calibri"/>
              <a:cs typeface="Calibri"/>
            </a:endParaRPr>
          </a:p>
          <a:p>
            <a:pPr marL="201295" marR="376555" indent="-189230">
              <a:lnSpc>
                <a:spcPct val="70200"/>
              </a:lnSpc>
              <a:spcBef>
                <a:spcPts val="869"/>
              </a:spcBef>
              <a:buFont typeface="Arial MT"/>
              <a:buChar char="•"/>
              <a:tabLst>
                <a:tab pos="201295" algn="l"/>
              </a:tabLst>
            </a:pPr>
            <a:r>
              <a:rPr sz="2550" spc="-10" dirty="0">
                <a:latin typeface="Calibri"/>
                <a:cs typeface="Calibri"/>
              </a:rPr>
              <a:t>Several</a:t>
            </a:r>
            <a:r>
              <a:rPr sz="2550" spc="-7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algorithms</a:t>
            </a:r>
            <a:r>
              <a:rPr sz="2550" spc="-3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can</a:t>
            </a:r>
            <a:r>
              <a:rPr sz="2550" spc="-4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be</a:t>
            </a:r>
            <a:r>
              <a:rPr sz="2550" spc="-70" dirty="0">
                <a:latin typeface="Calibri"/>
                <a:cs typeface="Calibri"/>
              </a:rPr>
              <a:t> </a:t>
            </a:r>
            <a:r>
              <a:rPr sz="2550" spc="-10" dirty="0">
                <a:latin typeface="Calibri"/>
                <a:cs typeface="Calibri"/>
              </a:rPr>
              <a:t>customized</a:t>
            </a:r>
            <a:r>
              <a:rPr sz="2550" spc="-6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through</a:t>
            </a:r>
            <a:r>
              <a:rPr sz="2550" spc="-65" dirty="0">
                <a:latin typeface="Calibri"/>
                <a:cs typeface="Calibri"/>
              </a:rPr>
              <a:t> </a:t>
            </a:r>
            <a:r>
              <a:rPr sz="2550" spc="-20" dirty="0">
                <a:latin typeface="Calibri"/>
                <a:cs typeface="Calibri"/>
              </a:rPr>
              <a:t>user-</a:t>
            </a:r>
            <a:r>
              <a:rPr sz="2550" spc="-10" dirty="0">
                <a:latin typeface="Calibri"/>
                <a:cs typeface="Calibri"/>
              </a:rPr>
              <a:t>defined operations</a:t>
            </a:r>
            <a:endParaRPr sz="2550">
              <a:latin typeface="Calibri"/>
              <a:cs typeface="Calibri"/>
            </a:endParaRPr>
          </a:p>
          <a:p>
            <a:pPr marL="201930" indent="-189230">
              <a:lnSpc>
                <a:spcPts val="2795"/>
              </a:lnSpc>
              <a:buFont typeface="Arial MT"/>
              <a:buChar char="•"/>
              <a:tabLst>
                <a:tab pos="201930" algn="l"/>
              </a:tabLst>
            </a:pPr>
            <a:r>
              <a:rPr sz="2550" dirty="0">
                <a:latin typeface="Calibri"/>
                <a:cs typeface="Calibri"/>
              </a:rPr>
              <a:t>Some</a:t>
            </a:r>
            <a:r>
              <a:rPr sz="2550" spc="-65" dirty="0">
                <a:latin typeface="Calibri"/>
                <a:cs typeface="Calibri"/>
              </a:rPr>
              <a:t> </a:t>
            </a:r>
            <a:r>
              <a:rPr sz="2550" spc="-10" dirty="0">
                <a:latin typeface="Calibri"/>
                <a:cs typeface="Calibri"/>
              </a:rPr>
              <a:t>containers</a:t>
            </a:r>
            <a:r>
              <a:rPr sz="2550" spc="-7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provide</a:t>
            </a:r>
            <a:r>
              <a:rPr sz="2550" spc="-65" dirty="0">
                <a:latin typeface="Calibri"/>
                <a:cs typeface="Calibri"/>
              </a:rPr>
              <a:t> </a:t>
            </a:r>
            <a:r>
              <a:rPr sz="2550" spc="-10" dirty="0">
                <a:latin typeface="Calibri"/>
                <a:cs typeface="Calibri"/>
              </a:rPr>
              <a:t>specialized</a:t>
            </a:r>
            <a:r>
              <a:rPr sz="2550" spc="-8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versions</a:t>
            </a:r>
            <a:r>
              <a:rPr sz="2550" spc="-7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of</a:t>
            </a:r>
            <a:r>
              <a:rPr sz="2550" spc="-60" dirty="0">
                <a:latin typeface="Calibri"/>
                <a:cs typeface="Calibri"/>
              </a:rPr>
              <a:t> </a:t>
            </a:r>
            <a:r>
              <a:rPr sz="2550" spc="-10" dirty="0">
                <a:latin typeface="Calibri"/>
                <a:cs typeface="Calibri"/>
              </a:rPr>
              <a:t>algorithms</a:t>
            </a:r>
            <a:endParaRPr sz="2550">
              <a:latin typeface="Calibri"/>
              <a:cs typeface="Calibri"/>
            </a:endParaRPr>
          </a:p>
          <a:p>
            <a:pPr marL="577215" lvl="1" indent="-186690">
              <a:lnSpc>
                <a:spcPts val="2280"/>
              </a:lnSpc>
              <a:buFont typeface="Arial MT"/>
              <a:buChar char="•"/>
              <a:tabLst>
                <a:tab pos="577215" algn="l"/>
              </a:tabLst>
            </a:pPr>
            <a:r>
              <a:rPr sz="2200" dirty="0">
                <a:latin typeface="Calibri"/>
                <a:cs typeface="Calibri"/>
              </a:rPr>
              <a:t>list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provides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sort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&amp;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remove</a:t>
            </a:r>
            <a:endParaRPr sz="2200">
              <a:latin typeface="Calibri"/>
              <a:cs typeface="Calibri"/>
            </a:endParaRPr>
          </a:p>
          <a:p>
            <a:pPr marL="577215" lvl="1" indent="-186690">
              <a:lnSpc>
                <a:spcPts val="2415"/>
              </a:lnSpc>
              <a:buFont typeface="Arial MT"/>
              <a:buChar char="•"/>
              <a:tabLst>
                <a:tab pos="577215" algn="l"/>
              </a:tabLst>
            </a:pPr>
            <a:r>
              <a:rPr sz="2200" dirty="0">
                <a:latin typeface="Calibri"/>
                <a:cs typeface="Calibri"/>
              </a:rPr>
              <a:t>associative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containers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provide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lower_bound, upper_bound,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find,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etc</a:t>
            </a:r>
            <a:endParaRPr sz="2200">
              <a:latin typeface="Calibri"/>
              <a:cs typeface="Calibri"/>
            </a:endParaRPr>
          </a:p>
          <a:p>
            <a:pPr marL="201930" indent="-189230">
              <a:lnSpc>
                <a:spcPts val="3015"/>
              </a:lnSpc>
              <a:buFont typeface="Arial MT"/>
              <a:buChar char="•"/>
              <a:tabLst>
                <a:tab pos="201930" algn="l"/>
              </a:tabLst>
            </a:pPr>
            <a:r>
              <a:rPr sz="2550" dirty="0">
                <a:latin typeface="Calibri"/>
                <a:cs typeface="Calibri"/>
              </a:rPr>
              <a:t>Most</a:t>
            </a:r>
            <a:r>
              <a:rPr sz="2550" spc="-7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algorithms</a:t>
            </a:r>
            <a:r>
              <a:rPr sz="2550" spc="-5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reside</a:t>
            </a:r>
            <a:r>
              <a:rPr sz="2550" spc="-7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in</a:t>
            </a:r>
            <a:r>
              <a:rPr sz="2550" spc="-70" dirty="0">
                <a:latin typeface="Calibri"/>
                <a:cs typeface="Calibri"/>
              </a:rPr>
              <a:t> </a:t>
            </a:r>
            <a:r>
              <a:rPr sz="2550" i="1" dirty="0">
                <a:latin typeface="Calibri"/>
                <a:cs typeface="Calibri"/>
              </a:rPr>
              <a:t>&lt;algorithm&gt;</a:t>
            </a:r>
            <a:r>
              <a:rPr sz="2550" i="1" spc="-35" dirty="0">
                <a:latin typeface="Calibri"/>
                <a:cs typeface="Calibri"/>
              </a:rPr>
              <a:t> </a:t>
            </a:r>
            <a:r>
              <a:rPr sz="2550" spc="-10" dirty="0">
                <a:latin typeface="Calibri"/>
                <a:cs typeface="Calibri"/>
              </a:rPr>
              <a:t>header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Modifiers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33947"/>
            <a:ext cx="8138159" cy="18649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0025" marR="5080" indent="-18796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Some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these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modified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using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modifiers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–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signed,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unsigned, 	</a:t>
            </a:r>
            <a:r>
              <a:rPr sz="2300" dirty="0">
                <a:latin typeface="Calibri"/>
                <a:cs typeface="Calibri"/>
              </a:rPr>
              <a:t>short,</a:t>
            </a:r>
            <a:r>
              <a:rPr sz="2300" spc="-20" dirty="0">
                <a:latin typeface="Calibri"/>
                <a:cs typeface="Calibri"/>
              </a:rPr>
              <a:t> long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All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qualified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qualifiers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–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const,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volatile,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static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All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occupy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hold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range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values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memory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requirements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may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change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with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platform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2411" y="6336316"/>
            <a:ext cx="1434465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7E7E7E"/>
                </a:solidFill>
                <a:latin typeface="Calibri"/>
                <a:cs typeface="Calibri"/>
              </a:rPr>
              <a:t>Prepared</a:t>
            </a:r>
            <a:r>
              <a:rPr sz="115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150" dirty="0">
                <a:solidFill>
                  <a:srgbClr val="7E7E7E"/>
                </a:solidFill>
                <a:latin typeface="Calibri"/>
                <a:cs typeface="Calibri"/>
              </a:rPr>
              <a:t>by</a:t>
            </a:r>
            <a:r>
              <a:rPr sz="115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endParaRPr sz="11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085819" y="6386131"/>
            <a:ext cx="21780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170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C++</a:t>
            </a:r>
            <a:r>
              <a:rPr spc="-25" dirty="0"/>
              <a:t> </a:t>
            </a:r>
            <a:r>
              <a:rPr spc="-55" dirty="0"/>
              <a:t>Concurrency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/>
              <a:t>Large</a:t>
            </a:r>
            <a:r>
              <a:rPr sz="2950" spc="-45" dirty="0"/>
              <a:t> </a:t>
            </a:r>
            <a:r>
              <a:rPr sz="2950" dirty="0"/>
              <a:t>applications</a:t>
            </a:r>
            <a:r>
              <a:rPr sz="2950" spc="-60" dirty="0"/>
              <a:t> </a:t>
            </a:r>
            <a:r>
              <a:rPr sz="2950" dirty="0"/>
              <a:t>have</a:t>
            </a:r>
            <a:r>
              <a:rPr sz="2950" spc="-75" dirty="0"/>
              <a:t> </a:t>
            </a:r>
            <a:r>
              <a:rPr sz="2950" dirty="0"/>
              <a:t>multiple</a:t>
            </a:r>
            <a:r>
              <a:rPr sz="2950" spc="-45" dirty="0"/>
              <a:t> </a:t>
            </a:r>
            <a:r>
              <a:rPr sz="2950" spc="-10" dirty="0"/>
              <a:t>components</a:t>
            </a:r>
            <a:endParaRPr sz="2950"/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/>
              <a:t>Some</a:t>
            </a:r>
            <a:r>
              <a:rPr sz="2950" spc="-75" dirty="0"/>
              <a:t> </a:t>
            </a:r>
            <a:r>
              <a:rPr sz="2950" dirty="0"/>
              <a:t>components</a:t>
            </a:r>
            <a:r>
              <a:rPr sz="2950" spc="-85" dirty="0"/>
              <a:t> </a:t>
            </a:r>
            <a:r>
              <a:rPr sz="2950" dirty="0"/>
              <a:t>may</a:t>
            </a:r>
            <a:r>
              <a:rPr sz="2950" spc="-40" dirty="0"/>
              <a:t> </a:t>
            </a:r>
            <a:r>
              <a:rPr sz="2950" dirty="0"/>
              <a:t>have</a:t>
            </a:r>
            <a:r>
              <a:rPr sz="2950" spc="-70" dirty="0"/>
              <a:t> </a:t>
            </a:r>
            <a:r>
              <a:rPr sz="2950" dirty="0"/>
              <a:t>to</a:t>
            </a:r>
            <a:r>
              <a:rPr sz="2950" spc="-45" dirty="0"/>
              <a:t> </a:t>
            </a:r>
            <a:r>
              <a:rPr sz="2950" dirty="0"/>
              <a:t>execute</a:t>
            </a:r>
            <a:r>
              <a:rPr sz="2950" spc="-45" dirty="0"/>
              <a:t> </a:t>
            </a:r>
            <a:r>
              <a:rPr sz="2950" spc="-10" dirty="0"/>
              <a:t>concurrently</a:t>
            </a:r>
            <a:endParaRPr sz="2950"/>
          </a:p>
          <a:p>
            <a:pPr marL="201930" indent="-18923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/>
              <a:t>This</a:t>
            </a:r>
            <a:r>
              <a:rPr sz="2950" spc="-30" dirty="0"/>
              <a:t> </a:t>
            </a:r>
            <a:r>
              <a:rPr sz="2950" dirty="0"/>
              <a:t>allows</a:t>
            </a:r>
            <a:r>
              <a:rPr sz="2950" spc="-30" dirty="0"/>
              <a:t> </a:t>
            </a:r>
            <a:r>
              <a:rPr sz="2950" dirty="0"/>
              <a:t>efficient</a:t>
            </a:r>
            <a:r>
              <a:rPr sz="2950" spc="-35" dirty="0"/>
              <a:t> </a:t>
            </a:r>
            <a:r>
              <a:rPr sz="2950" dirty="0"/>
              <a:t>usage</a:t>
            </a:r>
            <a:r>
              <a:rPr sz="2950" spc="-15" dirty="0"/>
              <a:t> </a:t>
            </a:r>
            <a:r>
              <a:rPr sz="2950" dirty="0"/>
              <a:t>of</a:t>
            </a:r>
            <a:r>
              <a:rPr sz="2950" spc="-5" dirty="0"/>
              <a:t> </a:t>
            </a:r>
            <a:r>
              <a:rPr sz="2950" dirty="0"/>
              <a:t>the</a:t>
            </a:r>
            <a:r>
              <a:rPr sz="2950" spc="-15" dirty="0"/>
              <a:t> </a:t>
            </a:r>
            <a:r>
              <a:rPr sz="2950" spc="-25" dirty="0"/>
              <a:t>CPU</a:t>
            </a:r>
            <a:endParaRPr sz="2950"/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/>
              <a:t>C++11</a:t>
            </a:r>
            <a:r>
              <a:rPr sz="2950" spc="-35" dirty="0"/>
              <a:t> </a:t>
            </a:r>
            <a:r>
              <a:rPr sz="2950" dirty="0"/>
              <a:t>added support</a:t>
            </a:r>
            <a:r>
              <a:rPr sz="2950" spc="-30" dirty="0"/>
              <a:t> </a:t>
            </a:r>
            <a:r>
              <a:rPr sz="2950" dirty="0"/>
              <a:t>for</a:t>
            </a:r>
            <a:r>
              <a:rPr sz="2950" spc="-40" dirty="0"/>
              <a:t> </a:t>
            </a:r>
            <a:r>
              <a:rPr sz="2950" spc="-10" dirty="0"/>
              <a:t>concurrency</a:t>
            </a:r>
            <a:endParaRPr sz="2950"/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/>
              <a:t>Includes</a:t>
            </a:r>
            <a:r>
              <a:rPr sz="2950" spc="-35" dirty="0"/>
              <a:t> </a:t>
            </a:r>
            <a:r>
              <a:rPr sz="2950" dirty="0"/>
              <a:t>utilities</a:t>
            </a:r>
            <a:r>
              <a:rPr sz="2950" spc="-30" dirty="0"/>
              <a:t> </a:t>
            </a:r>
            <a:r>
              <a:rPr sz="2950" dirty="0"/>
              <a:t>for</a:t>
            </a:r>
            <a:r>
              <a:rPr sz="2950" spc="-25" dirty="0"/>
              <a:t> </a:t>
            </a:r>
            <a:r>
              <a:rPr sz="2950" dirty="0"/>
              <a:t>starting</a:t>
            </a:r>
            <a:r>
              <a:rPr sz="2950" spc="-25" dirty="0"/>
              <a:t> </a:t>
            </a:r>
            <a:r>
              <a:rPr sz="2950" dirty="0"/>
              <a:t>and</a:t>
            </a:r>
            <a:r>
              <a:rPr sz="2950" spc="-40" dirty="0"/>
              <a:t> </a:t>
            </a:r>
            <a:r>
              <a:rPr sz="2950" dirty="0"/>
              <a:t>managing</a:t>
            </a:r>
            <a:r>
              <a:rPr sz="2950" spc="-30" dirty="0"/>
              <a:t> </a:t>
            </a:r>
            <a:r>
              <a:rPr sz="2950" spc="-10" dirty="0"/>
              <a:t>threads</a:t>
            </a:r>
            <a:endParaRPr sz="295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171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std::thread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/>
              <a:t>Accepts</a:t>
            </a:r>
            <a:r>
              <a:rPr sz="2950" spc="-30" dirty="0"/>
              <a:t> </a:t>
            </a:r>
            <a:r>
              <a:rPr sz="2950" dirty="0"/>
              <a:t>a</a:t>
            </a:r>
            <a:r>
              <a:rPr sz="2950" spc="-15" dirty="0"/>
              <a:t> </a:t>
            </a:r>
            <a:r>
              <a:rPr sz="2950" dirty="0"/>
              <a:t>callable</a:t>
            </a:r>
            <a:r>
              <a:rPr sz="2950" spc="-40" dirty="0"/>
              <a:t> </a:t>
            </a:r>
            <a:r>
              <a:rPr sz="2950" dirty="0"/>
              <a:t>as</a:t>
            </a:r>
            <a:r>
              <a:rPr sz="2950" spc="5" dirty="0"/>
              <a:t> </a:t>
            </a:r>
            <a:r>
              <a:rPr sz="2950" dirty="0"/>
              <a:t>constructor</a:t>
            </a:r>
            <a:r>
              <a:rPr sz="2950" spc="-45" dirty="0"/>
              <a:t> </a:t>
            </a:r>
            <a:r>
              <a:rPr sz="2950" spc="-10" dirty="0"/>
              <a:t>argument</a:t>
            </a:r>
            <a:endParaRPr sz="2950"/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/>
              <a:t>The</a:t>
            </a:r>
            <a:r>
              <a:rPr sz="2950" spc="-40" dirty="0"/>
              <a:t> </a:t>
            </a:r>
            <a:r>
              <a:rPr sz="2950" dirty="0"/>
              <a:t>callable</a:t>
            </a:r>
            <a:r>
              <a:rPr sz="2950" spc="-70" dirty="0"/>
              <a:t> </a:t>
            </a:r>
            <a:r>
              <a:rPr sz="2950" dirty="0"/>
              <a:t>is</a:t>
            </a:r>
            <a:r>
              <a:rPr sz="2950" spc="-25" dirty="0"/>
              <a:t> </a:t>
            </a:r>
            <a:r>
              <a:rPr sz="2950" dirty="0"/>
              <a:t>executed</a:t>
            </a:r>
            <a:r>
              <a:rPr sz="2950" spc="-35" dirty="0"/>
              <a:t> </a:t>
            </a:r>
            <a:r>
              <a:rPr sz="2950" dirty="0"/>
              <a:t>in</a:t>
            </a:r>
            <a:r>
              <a:rPr sz="2950" spc="-30" dirty="0"/>
              <a:t> </a:t>
            </a:r>
            <a:r>
              <a:rPr sz="2950" dirty="0"/>
              <a:t>a</a:t>
            </a:r>
            <a:r>
              <a:rPr sz="2950" spc="-45" dirty="0"/>
              <a:t> </a:t>
            </a:r>
            <a:r>
              <a:rPr sz="2950" dirty="0"/>
              <a:t>separate</a:t>
            </a:r>
            <a:r>
              <a:rPr sz="2950" spc="-40" dirty="0"/>
              <a:t> </a:t>
            </a:r>
            <a:r>
              <a:rPr sz="2950" spc="-10" dirty="0"/>
              <a:t>thread</a:t>
            </a:r>
            <a:endParaRPr sz="2950"/>
          </a:p>
          <a:p>
            <a:pPr marL="201295" marR="5080" indent="-189230">
              <a:lnSpc>
                <a:spcPts val="3200"/>
              </a:lnSpc>
              <a:spcBef>
                <a:spcPts val="885"/>
              </a:spcBef>
              <a:buFont typeface="Arial MT"/>
              <a:buChar char="•"/>
              <a:tabLst>
                <a:tab pos="201295" algn="l"/>
              </a:tabLst>
            </a:pPr>
            <a:r>
              <a:rPr sz="2950" dirty="0"/>
              <a:t>The</a:t>
            </a:r>
            <a:r>
              <a:rPr sz="2950" spc="-20" dirty="0"/>
              <a:t> </a:t>
            </a:r>
            <a:r>
              <a:rPr sz="2950" dirty="0"/>
              <a:t>constructor</a:t>
            </a:r>
            <a:r>
              <a:rPr sz="2950" spc="-55" dirty="0"/>
              <a:t> </a:t>
            </a:r>
            <a:r>
              <a:rPr sz="2950" dirty="0"/>
              <a:t>does</a:t>
            </a:r>
            <a:r>
              <a:rPr sz="2950" spc="-35" dirty="0"/>
              <a:t> </a:t>
            </a:r>
            <a:r>
              <a:rPr sz="2950" dirty="0"/>
              <a:t>not</a:t>
            </a:r>
            <a:r>
              <a:rPr sz="2950" spc="-15" dirty="0"/>
              <a:t> </a:t>
            </a:r>
            <a:r>
              <a:rPr sz="2950" dirty="0"/>
              <a:t>wait</a:t>
            </a:r>
            <a:r>
              <a:rPr sz="2950" spc="-15" dirty="0"/>
              <a:t> </a:t>
            </a:r>
            <a:r>
              <a:rPr sz="2950" dirty="0"/>
              <a:t>for</a:t>
            </a:r>
            <a:r>
              <a:rPr sz="2950" spc="-25" dirty="0"/>
              <a:t> </a:t>
            </a:r>
            <a:r>
              <a:rPr sz="2950" dirty="0"/>
              <a:t>the</a:t>
            </a:r>
            <a:r>
              <a:rPr sz="2950" spc="-20" dirty="0"/>
              <a:t> </a:t>
            </a:r>
            <a:r>
              <a:rPr sz="2950" dirty="0"/>
              <a:t>thread</a:t>
            </a:r>
            <a:r>
              <a:rPr sz="2950" spc="-45" dirty="0"/>
              <a:t> </a:t>
            </a:r>
            <a:r>
              <a:rPr sz="2950" dirty="0"/>
              <a:t>to</a:t>
            </a:r>
            <a:r>
              <a:rPr sz="2950" spc="-50" dirty="0"/>
              <a:t> </a:t>
            </a:r>
            <a:r>
              <a:rPr sz="2950" spc="-10" dirty="0"/>
              <a:t>start; </a:t>
            </a:r>
            <a:r>
              <a:rPr sz="2950" dirty="0"/>
              <a:t>it</a:t>
            </a:r>
            <a:r>
              <a:rPr sz="2950" spc="-30" dirty="0"/>
              <a:t> </a:t>
            </a:r>
            <a:r>
              <a:rPr sz="2950" dirty="0"/>
              <a:t>returns</a:t>
            </a:r>
            <a:r>
              <a:rPr sz="2950" spc="-50" dirty="0"/>
              <a:t> </a:t>
            </a:r>
            <a:r>
              <a:rPr sz="2950" spc="-10" dirty="0"/>
              <a:t>immediately</a:t>
            </a:r>
            <a:endParaRPr sz="2950"/>
          </a:p>
          <a:p>
            <a:pPr marL="201930" indent="-18923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/>
              <a:t>Resides</a:t>
            </a:r>
            <a:r>
              <a:rPr sz="2950" spc="-35" dirty="0"/>
              <a:t> </a:t>
            </a:r>
            <a:r>
              <a:rPr sz="2950" dirty="0"/>
              <a:t>in</a:t>
            </a:r>
            <a:r>
              <a:rPr sz="2950" spc="25" dirty="0"/>
              <a:t> </a:t>
            </a:r>
            <a:r>
              <a:rPr sz="2950" i="1" dirty="0">
                <a:latin typeface="Calibri"/>
                <a:cs typeface="Calibri"/>
              </a:rPr>
              <a:t>&lt;thread&gt;</a:t>
            </a:r>
            <a:r>
              <a:rPr sz="2950" i="1" spc="-20" dirty="0">
                <a:latin typeface="Calibri"/>
                <a:cs typeface="Calibri"/>
              </a:rPr>
              <a:t> </a:t>
            </a:r>
            <a:r>
              <a:rPr sz="2950" spc="-10" dirty="0"/>
              <a:t>header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172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500189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Joined</a:t>
            </a:r>
            <a:r>
              <a:rPr spc="-125" dirty="0"/>
              <a:t> </a:t>
            </a:r>
            <a:r>
              <a:rPr dirty="0"/>
              <a:t>&amp;</a:t>
            </a:r>
            <a:r>
              <a:rPr spc="-145" dirty="0"/>
              <a:t> </a:t>
            </a:r>
            <a:r>
              <a:rPr spc="-70" dirty="0"/>
              <a:t>Detached</a:t>
            </a:r>
            <a:r>
              <a:rPr spc="-135" dirty="0"/>
              <a:t> </a:t>
            </a:r>
            <a:r>
              <a:rPr spc="-45" dirty="0"/>
              <a:t>Threads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859" y="2461405"/>
            <a:ext cx="8167370" cy="352171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00660" algn="l"/>
              </a:tabLst>
            </a:pPr>
            <a:r>
              <a:rPr sz="2700" dirty="0">
                <a:latin typeface="Calibri"/>
                <a:cs typeface="Calibri"/>
              </a:rPr>
              <a:t>A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thread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can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joined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or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detached</a:t>
            </a:r>
            <a:endParaRPr sz="27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00660" algn="l"/>
              </a:tabLst>
            </a:pPr>
            <a:r>
              <a:rPr sz="2700" dirty="0">
                <a:latin typeface="Calibri"/>
                <a:cs typeface="Calibri"/>
              </a:rPr>
              <a:t>Call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join()</a:t>
            </a:r>
            <a:r>
              <a:rPr sz="2700" i="1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wait for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thread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return</a:t>
            </a:r>
            <a:endParaRPr sz="27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00660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thread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object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should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destroyed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after calling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i="1" spc="-10" dirty="0">
                <a:latin typeface="Calibri"/>
                <a:cs typeface="Calibri"/>
              </a:rPr>
              <a:t>join()</a:t>
            </a:r>
            <a:endParaRPr sz="2700">
              <a:latin typeface="Calibri"/>
              <a:cs typeface="Calibri"/>
            </a:endParaRPr>
          </a:p>
          <a:p>
            <a:pPr marL="576580" marR="759460" lvl="1" indent="-186690">
              <a:lnSpc>
                <a:spcPts val="2680"/>
              </a:lnSpc>
              <a:spcBef>
                <a:spcPts val="455"/>
              </a:spcBef>
              <a:buFont typeface="Arial MT"/>
              <a:buChar char="•"/>
              <a:tabLst>
                <a:tab pos="577850" algn="l"/>
              </a:tabLst>
            </a:pPr>
            <a:r>
              <a:rPr sz="2450" dirty="0">
                <a:latin typeface="Calibri"/>
                <a:cs typeface="Calibri"/>
              </a:rPr>
              <a:t>destroying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thread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object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without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calling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i="1" dirty="0">
                <a:latin typeface="Calibri"/>
                <a:cs typeface="Calibri"/>
              </a:rPr>
              <a:t>join()</a:t>
            </a:r>
            <a:r>
              <a:rPr sz="2450" i="1" spc="-10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will 	</a:t>
            </a:r>
            <a:r>
              <a:rPr sz="2450" dirty="0">
                <a:latin typeface="Calibri"/>
                <a:cs typeface="Calibri"/>
              </a:rPr>
              <a:t>terminate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program</a:t>
            </a:r>
            <a:endParaRPr sz="2450">
              <a:latin typeface="Calibri"/>
              <a:cs typeface="Calibri"/>
            </a:endParaRPr>
          </a:p>
          <a:p>
            <a:pPr marL="200025" marR="140970" indent="-187960">
              <a:lnSpc>
                <a:spcPts val="2940"/>
              </a:lnSpc>
              <a:spcBef>
                <a:spcPts val="805"/>
              </a:spcBef>
              <a:buFont typeface="Arial MT"/>
              <a:buChar char="•"/>
              <a:tabLst>
                <a:tab pos="201295" algn="l"/>
              </a:tabLst>
            </a:pPr>
            <a:r>
              <a:rPr sz="2700" dirty="0">
                <a:latin typeface="Calibri"/>
                <a:cs typeface="Calibri"/>
              </a:rPr>
              <a:t>A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detached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thread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can</a:t>
            </a:r>
            <a:r>
              <a:rPr sz="2700" spc="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created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by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calling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detach()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on 	</a:t>
            </a:r>
            <a:r>
              <a:rPr sz="2700" dirty="0">
                <a:latin typeface="Calibri"/>
                <a:cs typeface="Calibri"/>
              </a:rPr>
              <a:t>thread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object</a:t>
            </a:r>
            <a:endParaRPr sz="27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00660" algn="l"/>
              </a:tabLst>
            </a:pPr>
            <a:r>
              <a:rPr sz="2700" dirty="0">
                <a:latin typeface="Calibri"/>
                <a:cs typeface="Calibri"/>
              </a:rPr>
              <a:t>Detached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threads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are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not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joinable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173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std::async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09" y="2460344"/>
            <a:ext cx="8207375" cy="28892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Part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-10" dirty="0">
                <a:latin typeface="Calibri"/>
                <a:cs typeface="Calibri"/>
              </a:rPr>
              <a:t> high-</a:t>
            </a:r>
            <a:r>
              <a:rPr sz="2950" dirty="0">
                <a:latin typeface="Calibri"/>
                <a:cs typeface="Calibri"/>
              </a:rPr>
              <a:t>level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concurrency</a:t>
            </a:r>
            <a:endParaRPr sz="2950">
              <a:latin typeface="Calibri"/>
              <a:cs typeface="Calibri"/>
            </a:endParaRPr>
          </a:p>
          <a:p>
            <a:pPr marL="201295" marR="5080" indent="-189230">
              <a:lnSpc>
                <a:spcPts val="3200"/>
              </a:lnSpc>
              <a:spcBef>
                <a:spcPts val="880"/>
              </a:spcBef>
              <a:buFont typeface="Arial MT"/>
              <a:buChar char="•"/>
              <a:tabLst>
                <a:tab pos="201295" algn="l"/>
              </a:tabLst>
            </a:pPr>
            <a:r>
              <a:rPr sz="2950" dirty="0">
                <a:latin typeface="Calibri"/>
                <a:cs typeface="Calibri"/>
              </a:rPr>
              <a:t>Executes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callable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object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or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function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separate </a:t>
            </a:r>
            <a:r>
              <a:rPr sz="2950" dirty="0">
                <a:latin typeface="Calibri"/>
                <a:cs typeface="Calibri"/>
              </a:rPr>
              <a:t>thread</a:t>
            </a:r>
            <a:r>
              <a:rPr sz="2950" spc="-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(if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possible)</a:t>
            </a:r>
            <a:endParaRPr sz="2950">
              <a:latin typeface="Calibri"/>
              <a:cs typeface="Calibri"/>
            </a:endParaRPr>
          </a:p>
          <a:p>
            <a:pPr marL="201295" marR="238125" indent="-189230">
              <a:lnSpc>
                <a:spcPts val="3220"/>
              </a:lnSpc>
              <a:spcBef>
                <a:spcPts val="819"/>
              </a:spcBef>
              <a:buFont typeface="Arial MT"/>
              <a:buChar char="•"/>
              <a:tabLst>
                <a:tab pos="201295" algn="l"/>
              </a:tabLst>
            </a:pPr>
            <a:r>
              <a:rPr sz="2950" dirty="0">
                <a:latin typeface="Calibri"/>
                <a:cs typeface="Calibri"/>
              </a:rPr>
              <a:t>Returns</a:t>
            </a:r>
            <a:r>
              <a:rPr sz="2950" spc="-7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i="1" dirty="0">
                <a:latin typeface="Calibri"/>
                <a:cs typeface="Calibri"/>
              </a:rPr>
              <a:t>std::future</a:t>
            </a:r>
            <a:r>
              <a:rPr sz="2950" i="1" spc="-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object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that</a:t>
            </a:r>
            <a:r>
              <a:rPr sz="2950" spc="-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provides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access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spc="-25" dirty="0">
                <a:latin typeface="Calibri"/>
                <a:cs typeface="Calibri"/>
              </a:rPr>
              <a:t>to </a:t>
            </a:r>
            <a:r>
              <a:rPr sz="2950" dirty="0">
                <a:latin typeface="Calibri"/>
                <a:cs typeface="Calibri"/>
              </a:rPr>
              <a:t>the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result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the</a:t>
            </a:r>
            <a:r>
              <a:rPr sz="2950" spc="-10" dirty="0">
                <a:latin typeface="Calibri"/>
                <a:cs typeface="Calibri"/>
              </a:rPr>
              <a:t> callable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Include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the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header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i="1" spc="-10" dirty="0">
                <a:latin typeface="Calibri"/>
                <a:cs typeface="Calibri"/>
              </a:rPr>
              <a:t>&lt;future&gt;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25" dirty="0"/>
              <a:t>174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std::future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09" y="2460344"/>
            <a:ext cx="8418195" cy="32124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Used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for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communication</a:t>
            </a:r>
            <a:r>
              <a:rPr sz="2950" spc="-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between</a:t>
            </a:r>
            <a:r>
              <a:rPr sz="2950" spc="-6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threads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Created</a:t>
            </a:r>
            <a:r>
              <a:rPr sz="2950" spc="-8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through</a:t>
            </a:r>
            <a:r>
              <a:rPr sz="2950" spc="-10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std::promise</a:t>
            </a:r>
            <a:endParaRPr sz="2950">
              <a:latin typeface="Calibri"/>
              <a:cs typeface="Calibri"/>
            </a:endParaRPr>
          </a:p>
          <a:p>
            <a:pPr marL="577850" lvl="1" indent="-18732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577850" algn="l"/>
              </a:tabLst>
            </a:pPr>
            <a:r>
              <a:rPr sz="2650" spc="-10" dirty="0">
                <a:latin typeface="Calibri"/>
                <a:cs typeface="Calibri"/>
              </a:rPr>
              <a:t>created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by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std::async,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that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directly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returns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future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object</a:t>
            </a:r>
            <a:endParaRPr sz="2650">
              <a:latin typeface="Calibri"/>
              <a:cs typeface="Calibri"/>
            </a:endParaRPr>
          </a:p>
          <a:p>
            <a:pPr marL="577850" lvl="1" indent="-18732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577850" algn="l"/>
              </a:tabLst>
            </a:pPr>
            <a:r>
              <a:rPr sz="2650" spc="-10" dirty="0">
                <a:latin typeface="Calibri"/>
                <a:cs typeface="Calibri"/>
              </a:rPr>
              <a:t>represents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an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input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channel</a:t>
            </a:r>
            <a:endParaRPr sz="2650">
              <a:latin typeface="Calibri"/>
              <a:cs typeface="Calibri"/>
            </a:endParaRPr>
          </a:p>
          <a:p>
            <a:pPr marL="577850" lvl="1" indent="-187325">
              <a:lnSpc>
                <a:spcPct val="100000"/>
              </a:lnSpc>
              <a:spcBef>
                <a:spcPts val="85"/>
              </a:spcBef>
              <a:buFont typeface="Arial MT"/>
              <a:buChar char="•"/>
              <a:tabLst>
                <a:tab pos="577850" algn="l"/>
              </a:tabLst>
            </a:pPr>
            <a:r>
              <a:rPr sz="2650" spc="-10" dirty="0">
                <a:latin typeface="Calibri"/>
                <a:cs typeface="Calibri"/>
              </a:rPr>
              <a:t>std::future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is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output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channel</a:t>
            </a:r>
            <a:endParaRPr sz="2650">
              <a:latin typeface="Calibri"/>
              <a:cs typeface="Calibri"/>
            </a:endParaRPr>
          </a:p>
          <a:p>
            <a:pPr marL="201295" marR="174625" indent="-189230">
              <a:lnSpc>
                <a:spcPts val="320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sz="2950" dirty="0">
                <a:latin typeface="Calibri"/>
                <a:cs typeface="Calibri"/>
              </a:rPr>
              <a:t>Promise/future</a:t>
            </a:r>
            <a:r>
              <a:rPr sz="2950" spc="-6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pair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allow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safe</a:t>
            </a:r>
            <a:r>
              <a:rPr sz="2950" spc="-6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data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sharing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between threads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339979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4" dirty="0"/>
              <a:t>Removed</a:t>
            </a:r>
            <a:r>
              <a:rPr spc="-55" dirty="0"/>
              <a:t> </a:t>
            </a:r>
            <a:r>
              <a:rPr spc="-60" dirty="0"/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3053080" cy="25552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i="1" dirty="0">
                <a:latin typeface="Calibri"/>
                <a:cs typeface="Calibri"/>
              </a:rPr>
              <a:t>register</a:t>
            </a:r>
            <a:r>
              <a:rPr sz="2300" i="1" spc="-7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keyword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Exception</a:t>
            </a:r>
            <a:r>
              <a:rPr sz="2300" spc="-10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specifications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operator++(bool)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Trigraphs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auto_ptr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Library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Functions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i="1" spc="-90" dirty="0">
                <a:latin typeface="Calibri"/>
                <a:cs typeface="Calibri"/>
              </a:rPr>
              <a:t>register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spc="-114" dirty="0"/>
              <a:t>Keyword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7570470" cy="12903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hint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specifies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stored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register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This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storage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class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now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removed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C++17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 </a:t>
            </a:r>
            <a:r>
              <a:rPr sz="2300" spc="-10" dirty="0">
                <a:latin typeface="Calibri"/>
                <a:cs typeface="Calibri"/>
              </a:rPr>
              <a:t>effect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semantics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program</a:t>
            </a:r>
            <a:endParaRPr sz="23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9007" y="5434584"/>
            <a:ext cx="6121907" cy="2514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78066" y="4121896"/>
            <a:ext cx="251079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>
              <a:lnSpc>
                <a:spcPct val="102099"/>
              </a:lnSpc>
              <a:spcBef>
                <a:spcPts val="100"/>
              </a:spcBef>
            </a:pPr>
            <a:r>
              <a:rPr sz="1450" dirty="0">
                <a:latin typeface="Consolas"/>
                <a:cs typeface="Consolas"/>
              </a:rPr>
              <a:t>void</a:t>
            </a:r>
            <a:r>
              <a:rPr sz="1450" spc="135" dirty="0"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2F5497"/>
                </a:solidFill>
                <a:latin typeface="Consolas"/>
                <a:cs typeface="Consolas"/>
              </a:rPr>
              <a:t>RegisterKeyword</a:t>
            </a:r>
            <a:r>
              <a:rPr sz="1450" dirty="0">
                <a:latin typeface="Consolas"/>
                <a:cs typeface="Consolas"/>
              </a:rPr>
              <a:t>()</a:t>
            </a:r>
            <a:r>
              <a:rPr sz="1450" spc="160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{ </a:t>
            </a:r>
            <a:r>
              <a:rPr sz="1450" dirty="0">
                <a:solidFill>
                  <a:srgbClr val="702FA0"/>
                </a:solidFill>
                <a:latin typeface="Consolas"/>
                <a:cs typeface="Consolas"/>
              </a:rPr>
              <a:t>register</a:t>
            </a:r>
            <a:r>
              <a:rPr sz="1450" spc="65" dirty="0">
                <a:solidFill>
                  <a:srgbClr val="702FA0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2F5497"/>
                </a:solidFill>
                <a:latin typeface="Consolas"/>
                <a:cs typeface="Consolas"/>
              </a:rPr>
              <a:t>int</a:t>
            </a:r>
            <a:r>
              <a:rPr sz="1450" spc="60" dirty="0">
                <a:solidFill>
                  <a:srgbClr val="2F5497"/>
                </a:solidFill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x</a:t>
            </a:r>
            <a:r>
              <a:rPr sz="1450" spc="65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;</a:t>
            </a:r>
            <a:endParaRPr sz="1450">
              <a:latin typeface="Consolas"/>
              <a:cs typeface="Consolas"/>
            </a:endParaRPr>
          </a:p>
          <a:p>
            <a:pPr marL="390525">
              <a:lnSpc>
                <a:spcPct val="100000"/>
              </a:lnSpc>
              <a:spcBef>
                <a:spcPts val="50"/>
              </a:spcBef>
            </a:pPr>
            <a:r>
              <a:rPr sz="1450" dirty="0">
                <a:latin typeface="Consolas"/>
                <a:cs typeface="Consolas"/>
              </a:rPr>
              <a:t>x</a:t>
            </a:r>
            <a:r>
              <a:rPr sz="1450" spc="35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=</a:t>
            </a:r>
            <a:r>
              <a:rPr sz="1450" spc="20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5</a:t>
            </a:r>
            <a:r>
              <a:rPr sz="1450" spc="35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;</a:t>
            </a:r>
            <a:endParaRPr sz="1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50" spc="-50" dirty="0">
                <a:latin typeface="Consolas"/>
                <a:cs typeface="Consolas"/>
              </a:rPr>
              <a:t>}</a:t>
            </a:r>
            <a:endParaRPr sz="14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operator++(bool)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5701665" cy="8699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Increment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operator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bool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removed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Decrement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operators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were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never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allowed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2439" y="3818685"/>
            <a:ext cx="1439545" cy="9309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solidFill>
                  <a:srgbClr val="4472C3"/>
                </a:solidFill>
                <a:latin typeface="Consolas"/>
                <a:cs typeface="Consolas"/>
              </a:rPr>
              <a:t>int</a:t>
            </a:r>
            <a:r>
              <a:rPr sz="1450" spc="70" dirty="0">
                <a:solidFill>
                  <a:srgbClr val="4472C3"/>
                </a:solidFill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main()</a:t>
            </a:r>
            <a:r>
              <a:rPr sz="1450" spc="85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{</a:t>
            </a:r>
            <a:endParaRPr sz="1450">
              <a:latin typeface="Consolas"/>
              <a:cs typeface="Consolas"/>
            </a:endParaRPr>
          </a:p>
          <a:p>
            <a:pPr marL="390525" marR="5080">
              <a:lnSpc>
                <a:spcPts val="1789"/>
              </a:lnSpc>
              <a:spcBef>
                <a:spcPts val="55"/>
              </a:spcBef>
            </a:pPr>
            <a:r>
              <a:rPr sz="1450" dirty="0">
                <a:solidFill>
                  <a:srgbClr val="4472C3"/>
                </a:solidFill>
                <a:latin typeface="Consolas"/>
                <a:cs typeface="Consolas"/>
              </a:rPr>
              <a:t>bool</a:t>
            </a:r>
            <a:r>
              <a:rPr sz="1450" spc="60" dirty="0">
                <a:solidFill>
                  <a:srgbClr val="4472C3"/>
                </a:solidFill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x{}</a:t>
            </a:r>
            <a:r>
              <a:rPr sz="1450" spc="60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; </a:t>
            </a:r>
            <a:r>
              <a:rPr sz="1450" dirty="0">
                <a:latin typeface="Consolas"/>
                <a:cs typeface="Consolas"/>
              </a:rPr>
              <a:t>x++</a:t>
            </a:r>
            <a:r>
              <a:rPr sz="1450" spc="50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;</a:t>
            </a:r>
            <a:endParaRPr sz="1450">
              <a:latin typeface="Consolas"/>
              <a:cs typeface="Consolas"/>
            </a:endParaRPr>
          </a:p>
          <a:p>
            <a:pPr marL="12700">
              <a:lnSpc>
                <a:spcPts val="1705"/>
              </a:lnSpc>
            </a:pPr>
            <a:r>
              <a:rPr sz="1450" spc="-50" dirty="0">
                <a:latin typeface="Consolas"/>
                <a:cs typeface="Consolas"/>
              </a:rPr>
              <a:t>}</a:t>
            </a:r>
            <a:endParaRPr sz="145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6772" y="5253228"/>
            <a:ext cx="5326379" cy="298703"/>
          </a:xfrm>
          <a:prstGeom prst="rect">
            <a:avLst/>
          </a:prstGeom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/>
              <a:t>Trigraphs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33947"/>
            <a:ext cx="8442960" cy="15386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0025" marR="5080" indent="-18796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Special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character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sequences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system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does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support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7- 	</a:t>
            </a:r>
            <a:r>
              <a:rPr sz="2300" dirty="0">
                <a:latin typeface="Calibri"/>
                <a:cs typeface="Calibri"/>
              </a:rPr>
              <a:t>bit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ASCII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E.g.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??-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produced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i="1" spc="-50" dirty="0">
                <a:latin typeface="Calibri"/>
                <a:cs typeface="Calibri"/>
              </a:rPr>
              <a:t>~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These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have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been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removed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speed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up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compilation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process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Exception</a:t>
            </a:r>
            <a:r>
              <a:rPr spc="-40" dirty="0"/>
              <a:t> </a:t>
            </a:r>
            <a:r>
              <a:rPr spc="-70" dirty="0"/>
              <a:t>Specifications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33947"/>
            <a:ext cx="7672070" cy="15386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0025" marR="5080" indent="-18796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Feature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allowed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advertise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what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exceptions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it 	</a:t>
            </a:r>
            <a:r>
              <a:rPr sz="2300" spc="-10" dirty="0">
                <a:latin typeface="Calibri"/>
                <a:cs typeface="Calibri"/>
              </a:rPr>
              <a:t>throws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Not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implemented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by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many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compilers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Replaced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by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noexcept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2204" y="4396226"/>
            <a:ext cx="3232785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>
              <a:lnSpc>
                <a:spcPct val="102099"/>
              </a:lnSpc>
              <a:spcBef>
                <a:spcPts val="100"/>
              </a:spcBef>
            </a:pPr>
            <a:r>
              <a:rPr sz="1450" dirty="0">
                <a:latin typeface="Consolas"/>
                <a:cs typeface="Consolas"/>
              </a:rPr>
              <a:t>void</a:t>
            </a:r>
            <a:r>
              <a:rPr sz="1450" spc="55" dirty="0"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702FA0"/>
                </a:solidFill>
                <a:latin typeface="Consolas"/>
                <a:cs typeface="Consolas"/>
              </a:rPr>
              <a:t>Check</a:t>
            </a:r>
            <a:r>
              <a:rPr sz="1450" dirty="0">
                <a:latin typeface="Consolas"/>
                <a:cs typeface="Consolas"/>
              </a:rPr>
              <a:t>(</a:t>
            </a:r>
            <a:r>
              <a:rPr sz="1450" dirty="0">
                <a:solidFill>
                  <a:srgbClr val="4472C3"/>
                </a:solidFill>
                <a:latin typeface="Consolas"/>
                <a:cs typeface="Consolas"/>
              </a:rPr>
              <a:t>int</a:t>
            </a:r>
            <a:r>
              <a:rPr sz="1450" spc="65" dirty="0">
                <a:solidFill>
                  <a:srgbClr val="4472C3"/>
                </a:solidFill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a)</a:t>
            </a:r>
            <a:r>
              <a:rPr sz="1450" spc="75" dirty="0"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4472C3"/>
                </a:solidFill>
                <a:latin typeface="Consolas"/>
                <a:cs typeface="Consolas"/>
              </a:rPr>
              <a:t>throw</a:t>
            </a:r>
            <a:r>
              <a:rPr sz="1450" spc="90" dirty="0">
                <a:solidFill>
                  <a:srgbClr val="4472C3"/>
                </a:solidFill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(</a:t>
            </a:r>
            <a:r>
              <a:rPr sz="1450" dirty="0">
                <a:solidFill>
                  <a:srgbClr val="4472C3"/>
                </a:solidFill>
                <a:latin typeface="Consolas"/>
                <a:cs typeface="Consolas"/>
              </a:rPr>
              <a:t>int</a:t>
            </a:r>
            <a:r>
              <a:rPr sz="1450" dirty="0">
                <a:latin typeface="Consolas"/>
                <a:cs typeface="Consolas"/>
              </a:rPr>
              <a:t>)</a:t>
            </a:r>
            <a:r>
              <a:rPr sz="1450" spc="70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{ </a:t>
            </a:r>
            <a:r>
              <a:rPr sz="1450" dirty="0">
                <a:solidFill>
                  <a:srgbClr val="4472C3"/>
                </a:solidFill>
                <a:latin typeface="Consolas"/>
                <a:cs typeface="Consolas"/>
              </a:rPr>
              <a:t>if</a:t>
            </a:r>
            <a:r>
              <a:rPr sz="1450" dirty="0">
                <a:latin typeface="Consolas"/>
                <a:cs typeface="Consolas"/>
              </a:rPr>
              <a:t>(a</a:t>
            </a:r>
            <a:r>
              <a:rPr sz="1450" spc="55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&gt;</a:t>
            </a:r>
            <a:r>
              <a:rPr sz="1450" spc="45" dirty="0">
                <a:latin typeface="Consolas"/>
                <a:cs typeface="Consolas"/>
              </a:rPr>
              <a:t> </a:t>
            </a:r>
            <a:r>
              <a:rPr sz="1450" spc="-10" dirty="0">
                <a:latin typeface="Consolas"/>
                <a:cs typeface="Consolas"/>
              </a:rPr>
              <a:t>1000)</a:t>
            </a:r>
            <a:endParaRPr sz="1450">
              <a:latin typeface="Consolas"/>
              <a:cs typeface="Consolas"/>
            </a:endParaRPr>
          </a:p>
          <a:p>
            <a:pPr marL="766445">
              <a:lnSpc>
                <a:spcPct val="100000"/>
              </a:lnSpc>
              <a:spcBef>
                <a:spcPts val="45"/>
              </a:spcBef>
            </a:pPr>
            <a:r>
              <a:rPr sz="1450" dirty="0">
                <a:solidFill>
                  <a:srgbClr val="4472C3"/>
                </a:solidFill>
                <a:latin typeface="Consolas"/>
                <a:cs typeface="Consolas"/>
              </a:rPr>
              <a:t>throw</a:t>
            </a:r>
            <a:r>
              <a:rPr sz="1450" spc="60" dirty="0">
                <a:solidFill>
                  <a:srgbClr val="4472C3"/>
                </a:solidFill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1</a:t>
            </a:r>
            <a:r>
              <a:rPr sz="1450" spc="60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;</a:t>
            </a:r>
            <a:endParaRPr sz="1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spc="-50" dirty="0">
                <a:latin typeface="Consolas"/>
                <a:cs typeface="Consolas"/>
              </a:rPr>
              <a:t>}</a:t>
            </a:r>
            <a:endParaRPr sz="145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844" y="5673852"/>
            <a:ext cx="7984235" cy="2118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247523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0" dirty="0"/>
              <a:t>Datatype</a:t>
            </a:r>
            <a:r>
              <a:rPr spc="-40" dirty="0"/>
              <a:t> </a:t>
            </a:r>
            <a:r>
              <a:rPr spc="-45" dirty="0"/>
              <a:t>Size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18282" y="2603754"/>
          <a:ext cx="4019549" cy="3315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bool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6350">
                      <a:solidFill>
                        <a:srgbClr val="A5A5A5"/>
                      </a:solidFill>
                      <a:prstDash val="solid"/>
                    </a:lnL>
                    <a:lnR w="6350">
                      <a:solidFill>
                        <a:srgbClr val="A5A5A5"/>
                      </a:solidFill>
                      <a:prstDash val="solid"/>
                    </a:lnR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A5A5A5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5A5A5"/>
                      </a:solidFill>
                      <a:prstDash val="solid"/>
                    </a:lnL>
                    <a:lnB w="6350">
                      <a:solidFill>
                        <a:srgbClr val="A5A5A5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char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6350">
                      <a:solidFill>
                        <a:srgbClr val="A5A5A5"/>
                      </a:solidFill>
                      <a:prstDash val="solid"/>
                    </a:lnL>
                    <a:lnR w="6350">
                      <a:solidFill>
                        <a:srgbClr val="A5A5A5"/>
                      </a:solidFill>
                      <a:prstDash val="solid"/>
                    </a:lnR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A5A5A5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A5A5A5"/>
                      </a:solidFill>
                      <a:prstDash val="solid"/>
                    </a:lnL>
                    <a:lnB w="6350">
                      <a:solidFill>
                        <a:srgbClr val="A5A5A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wchar_t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6350">
                      <a:solidFill>
                        <a:srgbClr val="A5A5A5"/>
                      </a:solidFill>
                      <a:prstDash val="solid"/>
                    </a:lnL>
                    <a:lnR w="6350">
                      <a:solidFill>
                        <a:srgbClr val="A5A5A5"/>
                      </a:solidFill>
                      <a:prstDash val="solid"/>
                    </a:lnR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A5A5A5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5A5A5"/>
                      </a:solidFill>
                      <a:prstDash val="solid"/>
                    </a:lnL>
                    <a:lnB w="6350">
                      <a:solidFill>
                        <a:srgbClr val="A5A5A5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1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short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6350">
                      <a:solidFill>
                        <a:srgbClr val="A5A5A5"/>
                      </a:solidFill>
                      <a:prstDash val="solid"/>
                    </a:lnL>
                    <a:lnR w="6350">
                      <a:solidFill>
                        <a:srgbClr val="A5A5A5"/>
                      </a:solidFill>
                      <a:prstDash val="solid"/>
                    </a:lnR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A5A5A5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A5A5A5"/>
                      </a:solidFill>
                      <a:prstDash val="solid"/>
                    </a:lnL>
                    <a:lnB w="6350">
                      <a:solidFill>
                        <a:srgbClr val="A5A5A5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105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int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6350">
                      <a:solidFill>
                        <a:srgbClr val="A5A5A5"/>
                      </a:solidFill>
                      <a:prstDash val="solid"/>
                    </a:lnL>
                    <a:lnR w="6350">
                      <a:solidFill>
                        <a:srgbClr val="A5A5A5"/>
                      </a:solidFill>
                      <a:prstDash val="soli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5A5A5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A5A5A5"/>
                      </a:solidFill>
                      <a:prstDash val="solid"/>
                    </a:lnL>
                    <a:lnB w="6350">
                      <a:solidFill>
                        <a:srgbClr val="A5A5A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105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long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6350">
                      <a:solidFill>
                        <a:srgbClr val="A5A5A5"/>
                      </a:solidFill>
                      <a:prstDash val="solid"/>
                    </a:lnL>
                    <a:lnR w="6350">
                      <a:solidFill>
                        <a:srgbClr val="A5A5A5"/>
                      </a:solidFill>
                      <a:prstDash val="solid"/>
                    </a:lnR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A5A5A5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A5A5A5"/>
                      </a:solidFill>
                      <a:prstDash val="solid"/>
                    </a:lnL>
                    <a:lnB w="6350">
                      <a:solidFill>
                        <a:srgbClr val="A5A5A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93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float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A5A5A5"/>
                      </a:solidFill>
                      <a:prstDash val="solid"/>
                    </a:lnL>
                    <a:lnR w="6350">
                      <a:solidFill>
                        <a:srgbClr val="A5A5A5"/>
                      </a:solidFill>
                      <a:prstDash val="solid"/>
                    </a:lnR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A5A5A5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A5A5A5"/>
                      </a:solidFill>
                      <a:prstDash val="solid"/>
                    </a:lnL>
                    <a:lnB w="6350">
                      <a:solidFill>
                        <a:srgbClr val="A5A5A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565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long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latin typeface="Calibri"/>
                          <a:cs typeface="Calibri"/>
                        </a:rPr>
                        <a:t>long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A5A5A5"/>
                      </a:solidFill>
                      <a:prstDash val="solid"/>
                    </a:lnL>
                    <a:lnR w="6350">
                      <a:solidFill>
                        <a:srgbClr val="A5A5A5"/>
                      </a:solidFill>
                      <a:prstDash val="soli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5A5A5"/>
                      </a:solidFill>
                      <a:prstDash val="solid"/>
                    </a:lnB>
                    <a:solidFill>
                      <a:srgbClr val="D8D8D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565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double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6350">
                      <a:solidFill>
                        <a:srgbClr val="A5A5A5"/>
                      </a:solidFill>
                      <a:prstDash val="solid"/>
                    </a:lnL>
                    <a:lnR w="6350">
                      <a:solidFill>
                        <a:srgbClr val="A5A5A5"/>
                      </a:solidFill>
                      <a:prstDash val="solid"/>
                    </a:lnR>
                    <a:lnT w="9525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A5A5A5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105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long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double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6350">
                      <a:solidFill>
                        <a:srgbClr val="A5A5A5"/>
                      </a:solidFill>
                      <a:prstDash val="solid"/>
                    </a:lnL>
                    <a:lnR w="6350">
                      <a:solidFill>
                        <a:srgbClr val="A5A5A5"/>
                      </a:solidFill>
                      <a:prstDash val="solid"/>
                    </a:lnR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A5A5A5"/>
                      </a:solidFill>
                      <a:prstDash val="solid"/>
                    </a:lnB>
                    <a:solidFill>
                      <a:srgbClr val="91CF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89607" y="2198637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50" dirty="0">
                <a:latin typeface="Calibri"/>
                <a:cs typeface="Calibri"/>
              </a:rPr>
              <a:t>0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0394" y="2198637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50" dirty="0"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3071" y="2198637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50" dirty="0">
                <a:latin typeface="Calibri"/>
                <a:cs typeface="Calibri"/>
              </a:rPr>
              <a:t>2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3859" y="2198637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50" dirty="0">
                <a:latin typeface="Calibri"/>
                <a:cs typeface="Calibri"/>
              </a:rPr>
              <a:t>4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4646" y="2198637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50" dirty="0">
                <a:latin typeface="Calibri"/>
                <a:cs typeface="Calibri"/>
              </a:rPr>
              <a:t>8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65085" y="3675126"/>
            <a:ext cx="594360" cy="340360"/>
            <a:chOff x="7165085" y="3675126"/>
            <a:chExt cx="594360" cy="340360"/>
          </a:xfrm>
        </p:grpSpPr>
        <p:sp>
          <p:nvSpPr>
            <p:cNvPr id="11" name="object 11"/>
            <p:cNvSpPr/>
            <p:nvPr/>
          </p:nvSpPr>
          <p:spPr>
            <a:xfrm>
              <a:off x="7167371" y="3677412"/>
              <a:ext cx="589915" cy="335280"/>
            </a:xfrm>
            <a:custGeom>
              <a:avLst/>
              <a:gdLst/>
              <a:ahLst/>
              <a:cxnLst/>
              <a:rect l="l" t="t" r="r" b="b"/>
              <a:pathLst>
                <a:path w="589915" h="335279">
                  <a:moveTo>
                    <a:pt x="589788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589788" y="0"/>
                  </a:lnTo>
                  <a:lnTo>
                    <a:pt x="589788" y="335280"/>
                  </a:lnTo>
                  <a:close/>
                </a:path>
              </a:pathLst>
            </a:custGeom>
            <a:solidFill>
              <a:srgbClr val="91C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67371" y="3677412"/>
              <a:ext cx="589915" cy="335280"/>
            </a:xfrm>
            <a:custGeom>
              <a:avLst/>
              <a:gdLst/>
              <a:ahLst/>
              <a:cxnLst/>
              <a:rect l="l" t="t" r="r" b="b"/>
              <a:pathLst>
                <a:path w="589915" h="335279">
                  <a:moveTo>
                    <a:pt x="0" y="0"/>
                  </a:moveTo>
                  <a:lnTo>
                    <a:pt x="589788" y="0"/>
                  </a:lnTo>
                  <a:lnTo>
                    <a:pt x="589788" y="335280"/>
                  </a:lnTo>
                  <a:lnTo>
                    <a:pt x="0" y="335280"/>
                  </a:lnTo>
                  <a:lnTo>
                    <a:pt x="0" y="0"/>
                  </a:lnTo>
                  <a:close/>
                </a:path>
              </a:pathLst>
            </a:custGeom>
            <a:ln w="4571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19139" y="3689133"/>
            <a:ext cx="1656714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dirty="0">
                <a:latin typeface="Calibri"/>
                <a:cs typeface="Calibri"/>
              </a:rPr>
              <a:t>-</a:t>
            </a:r>
            <a:r>
              <a:rPr sz="1450" i="1" spc="35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Floating</a:t>
            </a:r>
            <a:r>
              <a:rPr sz="1450" i="1" spc="25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Point</a:t>
            </a:r>
            <a:r>
              <a:rPr sz="1450" i="1" spc="20" dirty="0">
                <a:latin typeface="Calibri"/>
                <a:cs typeface="Calibri"/>
              </a:rPr>
              <a:t> </a:t>
            </a:r>
            <a:r>
              <a:rPr sz="1450" i="1" spc="-20" dirty="0">
                <a:latin typeface="Calibri"/>
                <a:cs typeface="Calibri"/>
              </a:rPr>
              <a:t>Types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93279" y="2180367"/>
            <a:ext cx="98361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latin typeface="Calibri"/>
                <a:cs typeface="Calibri"/>
              </a:rPr>
              <a:t>Size</a:t>
            </a:r>
            <a:r>
              <a:rPr sz="1450" b="1" spc="10" dirty="0">
                <a:latin typeface="Calibri"/>
                <a:cs typeface="Calibri"/>
              </a:rPr>
              <a:t> </a:t>
            </a:r>
            <a:r>
              <a:rPr sz="1450" b="1" dirty="0">
                <a:latin typeface="Calibri"/>
                <a:cs typeface="Calibri"/>
              </a:rPr>
              <a:t>in</a:t>
            </a:r>
            <a:r>
              <a:rPr sz="1450" b="1" spc="35" dirty="0">
                <a:latin typeface="Calibri"/>
                <a:cs typeface="Calibri"/>
              </a:rPr>
              <a:t> </a:t>
            </a:r>
            <a:r>
              <a:rPr sz="1450" b="1" spc="-10" dirty="0">
                <a:latin typeface="Calibri"/>
                <a:cs typeface="Calibri"/>
              </a:rPr>
              <a:t>bytes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std::auto_ptr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5932805" cy="171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Smart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pointer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20" dirty="0">
                <a:latin typeface="Calibri"/>
                <a:cs typeface="Calibri"/>
              </a:rPr>
              <a:t> C++98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No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ownership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semantics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Could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lead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0" dirty="0">
                <a:latin typeface="Calibri"/>
                <a:cs typeface="Calibri"/>
              </a:rPr>
              <a:t> bugs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Replaced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std::unique_ptr</a:t>
            </a:r>
            <a:r>
              <a:rPr sz="2300" i="1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std::shared_ptr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Library</a:t>
            </a:r>
            <a:r>
              <a:rPr spc="-80" dirty="0"/>
              <a:t> </a:t>
            </a:r>
            <a:r>
              <a:rPr spc="-55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3692525" cy="20815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std::random_shuffle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std::unary_function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std::ptr_fun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std::bind1st….</a:t>
            </a:r>
            <a:endParaRPr sz="2300">
              <a:latin typeface="Calibri"/>
              <a:cs typeface="Calibri"/>
            </a:endParaRPr>
          </a:p>
          <a:p>
            <a:pPr marL="190500">
              <a:lnSpc>
                <a:spcPct val="100000"/>
              </a:lnSpc>
              <a:spcBef>
                <a:spcPts val="1160"/>
              </a:spcBef>
            </a:pPr>
            <a:r>
              <a:rPr sz="1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https://isocpp.org/files/papers/p0636r0.html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Changes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6413500" cy="12903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Direct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list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initialization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auto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static_assert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Different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begin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range-</a:t>
            </a:r>
            <a:r>
              <a:rPr sz="2300" dirty="0">
                <a:latin typeface="Calibri"/>
                <a:cs typeface="Calibri"/>
              </a:rPr>
              <a:t>based for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loop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Direct</a:t>
            </a:r>
            <a:r>
              <a:rPr spc="-130" dirty="0"/>
              <a:t> </a:t>
            </a:r>
            <a:r>
              <a:rPr spc="-60" dirty="0"/>
              <a:t>List</a:t>
            </a:r>
            <a:r>
              <a:rPr spc="-90" dirty="0"/>
              <a:t> Initialization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33947"/>
            <a:ext cx="7703184" cy="21863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0025" marR="5080" indent="-18796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Using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auto</a:t>
            </a:r>
            <a:r>
              <a:rPr sz="2300" i="1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list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initialization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containing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element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would 	</a:t>
            </a:r>
            <a:r>
              <a:rPr sz="2300" dirty="0">
                <a:latin typeface="Calibri"/>
                <a:cs typeface="Calibri"/>
              </a:rPr>
              <a:t>deduce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 </a:t>
            </a:r>
            <a:r>
              <a:rPr sz="2300" i="1" spc="-10" dirty="0">
                <a:latin typeface="Calibri"/>
                <a:cs typeface="Calibri"/>
              </a:rPr>
              <a:t>std::initializer_list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C++17,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there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two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rules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direct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list</a:t>
            </a:r>
            <a:r>
              <a:rPr sz="2300" spc="-10" dirty="0">
                <a:latin typeface="Calibri"/>
                <a:cs typeface="Calibri"/>
              </a:rPr>
              <a:t> initialization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for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one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element,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auto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deduces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from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that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element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for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multiple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elements,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it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will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ill-</a:t>
            </a:r>
            <a:r>
              <a:rPr sz="1950" spc="-10" dirty="0">
                <a:latin typeface="Calibri"/>
                <a:cs typeface="Calibri"/>
              </a:rPr>
              <a:t>formed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For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copy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initialization,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always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std::initializer_list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2421" y="4969245"/>
            <a:ext cx="1475740" cy="478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solidFill>
                  <a:srgbClr val="4472C3"/>
                </a:solidFill>
                <a:latin typeface="Consolas"/>
                <a:cs typeface="Consolas"/>
              </a:rPr>
              <a:t>auto</a:t>
            </a:r>
            <a:r>
              <a:rPr sz="1450" spc="40" dirty="0">
                <a:solidFill>
                  <a:srgbClr val="4472C3"/>
                </a:solidFill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a{</a:t>
            </a:r>
            <a:r>
              <a:rPr sz="1450" spc="55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1</a:t>
            </a:r>
            <a:r>
              <a:rPr sz="1450" spc="45" dirty="0">
                <a:latin typeface="Consolas"/>
                <a:cs typeface="Consolas"/>
              </a:rPr>
              <a:t> </a:t>
            </a:r>
            <a:r>
              <a:rPr sz="1450" spc="-25" dirty="0">
                <a:latin typeface="Consolas"/>
                <a:cs typeface="Consolas"/>
              </a:rPr>
              <a:t>};</a:t>
            </a:r>
            <a:endParaRPr sz="1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dirty="0">
                <a:solidFill>
                  <a:srgbClr val="4472C3"/>
                </a:solidFill>
                <a:latin typeface="Consolas"/>
                <a:cs typeface="Consolas"/>
              </a:rPr>
              <a:t>auto</a:t>
            </a:r>
            <a:r>
              <a:rPr sz="1450" spc="45" dirty="0">
                <a:solidFill>
                  <a:srgbClr val="4472C3"/>
                </a:solidFill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b{</a:t>
            </a:r>
            <a:r>
              <a:rPr sz="1450" spc="65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1,2</a:t>
            </a:r>
            <a:r>
              <a:rPr sz="1450" spc="60" dirty="0">
                <a:latin typeface="Consolas"/>
                <a:cs typeface="Consolas"/>
              </a:rPr>
              <a:t> </a:t>
            </a:r>
            <a:r>
              <a:rPr sz="1450" spc="-25" dirty="0">
                <a:latin typeface="Consolas"/>
                <a:cs typeface="Consolas"/>
              </a:rPr>
              <a:t>};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9140" y="4969245"/>
            <a:ext cx="2406650" cy="7054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spc="-10" dirty="0">
                <a:solidFill>
                  <a:srgbClr val="008000"/>
                </a:solidFill>
                <a:latin typeface="Consolas"/>
                <a:cs typeface="Consolas"/>
              </a:rPr>
              <a:t>//int</a:t>
            </a:r>
            <a:endParaRPr sz="1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50" i="1" dirty="0">
                <a:solidFill>
                  <a:srgbClr val="008000"/>
                </a:solidFill>
                <a:latin typeface="Consolas"/>
                <a:cs typeface="Consolas"/>
              </a:rPr>
              <a:t>//Ill-</a:t>
            </a:r>
            <a:r>
              <a:rPr sz="1450" i="1" spc="-10" dirty="0">
                <a:solidFill>
                  <a:srgbClr val="008000"/>
                </a:solidFill>
                <a:latin typeface="Consolas"/>
                <a:cs typeface="Consolas"/>
              </a:rPr>
              <a:t>formed</a:t>
            </a:r>
            <a:endParaRPr sz="1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50" i="1" spc="-10" dirty="0">
                <a:solidFill>
                  <a:srgbClr val="008000"/>
                </a:solidFill>
                <a:latin typeface="Consolas"/>
                <a:cs typeface="Consolas"/>
              </a:rPr>
              <a:t>//std::initializer_list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2421" y="5421939"/>
            <a:ext cx="1681480" cy="47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100"/>
              </a:spcBef>
              <a:tabLst>
                <a:tab pos="842644" algn="l"/>
              </a:tabLst>
            </a:pPr>
            <a:r>
              <a:rPr sz="1450" dirty="0">
                <a:solidFill>
                  <a:srgbClr val="4472C3"/>
                </a:solidFill>
                <a:latin typeface="Consolas"/>
                <a:cs typeface="Consolas"/>
              </a:rPr>
              <a:t>auto</a:t>
            </a:r>
            <a:r>
              <a:rPr sz="1450" spc="65" dirty="0">
                <a:solidFill>
                  <a:srgbClr val="4472C3"/>
                </a:solidFill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c</a:t>
            </a:r>
            <a:r>
              <a:rPr sz="1450" dirty="0">
                <a:latin typeface="Consolas"/>
                <a:cs typeface="Consolas"/>
              </a:rPr>
              <a:t>	=</a:t>
            </a:r>
            <a:r>
              <a:rPr sz="1450" spc="20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{</a:t>
            </a:r>
            <a:r>
              <a:rPr sz="1450" spc="35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1</a:t>
            </a:r>
            <a:r>
              <a:rPr sz="1450" spc="20" dirty="0">
                <a:latin typeface="Consolas"/>
                <a:cs typeface="Consolas"/>
              </a:rPr>
              <a:t> </a:t>
            </a:r>
            <a:r>
              <a:rPr sz="1450" spc="-25" dirty="0">
                <a:latin typeface="Consolas"/>
                <a:cs typeface="Consolas"/>
              </a:rPr>
              <a:t>}; </a:t>
            </a:r>
            <a:r>
              <a:rPr sz="1450" dirty="0">
                <a:solidFill>
                  <a:srgbClr val="4472C3"/>
                </a:solidFill>
                <a:latin typeface="Consolas"/>
                <a:cs typeface="Consolas"/>
              </a:rPr>
              <a:t>auto</a:t>
            </a:r>
            <a:r>
              <a:rPr sz="1450" spc="65" dirty="0">
                <a:solidFill>
                  <a:srgbClr val="4472C3"/>
                </a:solidFill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d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2441" y="5647433"/>
            <a:ext cx="346329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Consolas"/>
                <a:cs typeface="Consolas"/>
              </a:rPr>
              <a:t>=</a:t>
            </a:r>
            <a:r>
              <a:rPr sz="1450" spc="30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{</a:t>
            </a:r>
            <a:r>
              <a:rPr sz="1450" spc="45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1,2</a:t>
            </a:r>
            <a:r>
              <a:rPr sz="1450" spc="30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};</a:t>
            </a:r>
            <a:r>
              <a:rPr sz="1450" spc="-600" dirty="0">
                <a:latin typeface="Consolas"/>
                <a:cs typeface="Consolas"/>
              </a:rPr>
              <a:t> </a:t>
            </a:r>
            <a:r>
              <a:rPr sz="1450" i="1" spc="-10" dirty="0">
                <a:solidFill>
                  <a:srgbClr val="008000"/>
                </a:solidFill>
                <a:latin typeface="Consolas"/>
                <a:cs typeface="Consolas"/>
              </a:rPr>
              <a:t>//std::initializer_list</a:t>
            </a:r>
            <a:endParaRPr sz="14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Range-</a:t>
            </a:r>
            <a:r>
              <a:rPr spc="-80" dirty="0"/>
              <a:t>Based</a:t>
            </a:r>
            <a:r>
              <a:rPr spc="-90" dirty="0"/>
              <a:t> </a:t>
            </a:r>
            <a:r>
              <a:rPr spc="-35" dirty="0"/>
              <a:t>For</a:t>
            </a:r>
            <a:r>
              <a:rPr spc="-110" dirty="0"/>
              <a:t> </a:t>
            </a:r>
            <a:r>
              <a:rPr spc="-20" dirty="0"/>
              <a:t>Loop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223250" cy="27673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Range-</a:t>
            </a:r>
            <a:r>
              <a:rPr sz="2300" dirty="0">
                <a:latin typeface="Calibri"/>
                <a:cs typeface="Calibri"/>
              </a:rPr>
              <a:t>based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loop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allows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easy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iteration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over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range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It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automatically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expands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loop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iterators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iterate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over 	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0" dirty="0">
                <a:latin typeface="Calibri"/>
                <a:cs typeface="Calibri"/>
              </a:rPr>
              <a:t> range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Relies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presence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iterators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begin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iterators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must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 same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until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C++14</a:t>
            </a:r>
            <a:endParaRPr sz="2300">
              <a:latin typeface="Calibri"/>
              <a:cs typeface="Calibri"/>
            </a:endParaRPr>
          </a:p>
          <a:p>
            <a:pPr marL="200025" marR="276225" indent="-187960">
              <a:lnSpc>
                <a:spcPts val="2480"/>
              </a:lnSpc>
              <a:spcBef>
                <a:spcPts val="88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C++17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removes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limitation;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they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different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types,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but 	</a:t>
            </a:r>
            <a:r>
              <a:rPr sz="2300" dirty="0">
                <a:latin typeface="Calibri"/>
                <a:cs typeface="Calibri"/>
              </a:rPr>
              <a:t>must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operator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!=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comparison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Expansion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98532" y="2729026"/>
            <a:ext cx="406146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Consolas"/>
                <a:cs typeface="Consolas"/>
              </a:rPr>
              <a:t>std::</a:t>
            </a:r>
            <a:r>
              <a:rPr sz="1450" dirty="0">
                <a:solidFill>
                  <a:srgbClr val="008A8A"/>
                </a:solidFill>
                <a:latin typeface="Consolas"/>
                <a:cs typeface="Consolas"/>
              </a:rPr>
              <a:t>array</a:t>
            </a:r>
            <a:r>
              <a:rPr sz="1450" dirty="0">
                <a:latin typeface="Consolas"/>
                <a:cs typeface="Consolas"/>
              </a:rPr>
              <a:t>&lt;</a:t>
            </a:r>
            <a:r>
              <a:rPr sz="145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50" dirty="0">
                <a:latin typeface="Consolas"/>
                <a:cs typeface="Consolas"/>
              </a:rPr>
              <a:t>,</a:t>
            </a:r>
            <a:r>
              <a:rPr sz="1450" spc="105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5&gt;</a:t>
            </a:r>
            <a:r>
              <a:rPr sz="1450" spc="110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values</a:t>
            </a:r>
            <a:r>
              <a:rPr sz="1450" dirty="0">
                <a:solidFill>
                  <a:srgbClr val="008A8A"/>
                </a:solidFill>
                <a:latin typeface="Consolas"/>
                <a:cs typeface="Consolas"/>
              </a:rPr>
              <a:t>{</a:t>
            </a:r>
            <a:r>
              <a:rPr sz="1450" spc="120" dirty="0">
                <a:solidFill>
                  <a:srgbClr val="008A8A"/>
                </a:solidFill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1,2,3,4,5</a:t>
            </a:r>
            <a:r>
              <a:rPr sz="1450" spc="120" dirty="0">
                <a:latin typeface="Consolas"/>
                <a:cs typeface="Consolas"/>
              </a:rPr>
              <a:t> </a:t>
            </a:r>
            <a:r>
              <a:rPr sz="1450" spc="-25" dirty="0">
                <a:solidFill>
                  <a:srgbClr val="008A8A"/>
                </a:solidFill>
                <a:latin typeface="Consolas"/>
                <a:cs typeface="Consolas"/>
              </a:rPr>
              <a:t>}</a:t>
            </a:r>
            <a:r>
              <a:rPr sz="1450" spc="-25" dirty="0">
                <a:latin typeface="Consolas"/>
                <a:cs typeface="Consolas"/>
              </a:rPr>
              <a:t>;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4679" y="2954542"/>
            <a:ext cx="116332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Consolas"/>
                <a:cs typeface="Consolas"/>
              </a:rPr>
              <a:t>:</a:t>
            </a:r>
            <a:r>
              <a:rPr sz="1450" spc="60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values)</a:t>
            </a:r>
            <a:r>
              <a:rPr sz="1450" spc="60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{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8532" y="2954542"/>
            <a:ext cx="1165860" cy="704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solidFill>
                  <a:srgbClr val="8E08C3"/>
                </a:solidFill>
                <a:latin typeface="Consolas"/>
                <a:cs typeface="Consolas"/>
              </a:rPr>
              <a:t>for</a:t>
            </a:r>
            <a:r>
              <a:rPr sz="1450" spc="65" dirty="0">
                <a:solidFill>
                  <a:srgbClr val="8E08C3"/>
                </a:solidFill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(auto</a:t>
            </a:r>
            <a:r>
              <a:rPr sz="1450" spc="75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v</a:t>
            </a:r>
            <a:endParaRPr sz="1450">
              <a:latin typeface="Consolas"/>
              <a:cs typeface="Consolas"/>
            </a:endParaRPr>
          </a:p>
          <a:p>
            <a:pPr marR="41275" algn="r">
              <a:lnSpc>
                <a:spcPct val="100000"/>
              </a:lnSpc>
              <a:spcBef>
                <a:spcPts val="50"/>
              </a:spcBef>
            </a:pPr>
            <a:r>
              <a:rPr sz="1450" i="1" dirty="0">
                <a:solidFill>
                  <a:srgbClr val="008000"/>
                </a:solidFill>
                <a:latin typeface="Consolas"/>
                <a:cs typeface="Consolas"/>
              </a:rPr>
              <a:t>//Use</a:t>
            </a:r>
            <a:r>
              <a:rPr sz="1450" i="1" spc="8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50" i="1" spc="-50" dirty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endParaRPr sz="1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50" spc="-50" dirty="0">
                <a:latin typeface="Consolas"/>
                <a:cs typeface="Consolas"/>
              </a:rPr>
              <a:t>}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8532" y="3859747"/>
            <a:ext cx="137287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dirty="0">
                <a:solidFill>
                  <a:srgbClr val="008000"/>
                </a:solidFill>
                <a:latin typeface="Consolas"/>
                <a:cs typeface="Consolas"/>
              </a:rPr>
              <a:t>//Pseudo</a:t>
            </a:r>
            <a:r>
              <a:rPr sz="1450" i="1" spc="1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50" i="1" spc="-20" dirty="0">
                <a:solidFill>
                  <a:srgbClr val="008000"/>
                </a:solidFill>
                <a:latin typeface="Consolas"/>
                <a:cs typeface="Consolas"/>
              </a:rPr>
              <a:t>code</a:t>
            </a:r>
            <a:endParaRPr sz="145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79482" y="4148161"/>
          <a:ext cx="7661907" cy="640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0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89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7010">
                <a:tc>
                  <a:txBody>
                    <a:bodyPr/>
                    <a:lstStyle/>
                    <a:p>
                      <a:pPr marR="11430" algn="ctr">
                        <a:lnSpc>
                          <a:spcPts val="1395"/>
                        </a:lnSpc>
                      </a:pPr>
                      <a:r>
                        <a:rPr sz="1450" spc="-20" dirty="0">
                          <a:latin typeface="Consolas"/>
                          <a:cs typeface="Consolas"/>
                        </a:rPr>
                        <a:t>auto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395"/>
                        </a:lnSpc>
                      </a:pPr>
                      <a:r>
                        <a:rPr sz="1450" dirty="0">
                          <a:latin typeface="Consolas"/>
                          <a:cs typeface="Consolas"/>
                        </a:rPr>
                        <a:t>&amp;&amp;</a:t>
                      </a:r>
                      <a:r>
                        <a:rPr sz="1450" spc="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spc="-10" dirty="0">
                          <a:latin typeface="Consolas"/>
                          <a:cs typeface="Consolas"/>
                        </a:rPr>
                        <a:t>range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395"/>
                        </a:lnSpc>
                      </a:pPr>
                      <a:r>
                        <a:rPr sz="1450" spc="-50" dirty="0">
                          <a:latin typeface="Consolas"/>
                          <a:cs typeface="Consolas"/>
                        </a:rPr>
                        <a:t>=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395"/>
                        </a:lnSpc>
                      </a:pPr>
                      <a:r>
                        <a:rPr sz="1450" dirty="0">
                          <a:latin typeface="Consolas"/>
                          <a:cs typeface="Consolas"/>
                        </a:rPr>
                        <a:t>values</a:t>
                      </a:r>
                      <a:r>
                        <a:rPr sz="1450" spc="1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spc="-50" dirty="0">
                          <a:latin typeface="Consolas"/>
                          <a:cs typeface="Consolas"/>
                        </a:rPr>
                        <a:t>;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marR="11430" algn="ctr">
                        <a:lnSpc>
                          <a:spcPts val="1540"/>
                        </a:lnSpc>
                      </a:pPr>
                      <a:r>
                        <a:rPr sz="1450" spc="-20" dirty="0">
                          <a:latin typeface="Consolas"/>
                          <a:cs typeface="Consolas"/>
                        </a:rPr>
                        <a:t>auto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40"/>
                        </a:lnSpc>
                      </a:pPr>
                      <a:r>
                        <a:rPr sz="1450" spc="-10" dirty="0">
                          <a:latin typeface="Consolas"/>
                          <a:cs typeface="Consolas"/>
                        </a:rPr>
                        <a:t>begin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540"/>
                        </a:lnSpc>
                      </a:pPr>
                      <a:r>
                        <a:rPr sz="1450" spc="-50" dirty="0">
                          <a:solidFill>
                            <a:srgbClr val="008A8A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40"/>
                        </a:lnSpc>
                      </a:pPr>
                      <a:r>
                        <a:rPr sz="1450" spc="-10" dirty="0">
                          <a:latin typeface="Consolas"/>
                          <a:cs typeface="Consolas"/>
                        </a:rPr>
                        <a:t>std::</a:t>
                      </a:r>
                      <a:r>
                        <a:rPr sz="1450" spc="-10" dirty="0">
                          <a:solidFill>
                            <a:srgbClr val="483D8A"/>
                          </a:solidFill>
                          <a:latin typeface="Consolas"/>
                          <a:cs typeface="Consolas"/>
                        </a:rPr>
                        <a:t>begin</a:t>
                      </a:r>
                      <a:r>
                        <a:rPr sz="1450" spc="-10" dirty="0">
                          <a:latin typeface="Consolas"/>
                          <a:cs typeface="Consolas"/>
                        </a:rPr>
                        <a:t>(range);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marR="11430" algn="ctr">
                        <a:lnSpc>
                          <a:spcPts val="1540"/>
                        </a:lnSpc>
                      </a:pPr>
                      <a:r>
                        <a:rPr sz="1450" spc="-20" dirty="0">
                          <a:latin typeface="Consolas"/>
                          <a:cs typeface="Consolas"/>
                        </a:rPr>
                        <a:t>auto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40"/>
                        </a:lnSpc>
                      </a:pPr>
                      <a:r>
                        <a:rPr sz="1450" spc="-25" dirty="0">
                          <a:latin typeface="Consolas"/>
                          <a:cs typeface="Consolas"/>
                        </a:rPr>
                        <a:t>end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540"/>
                        </a:lnSpc>
                      </a:pPr>
                      <a:r>
                        <a:rPr sz="1450" spc="-50" dirty="0">
                          <a:solidFill>
                            <a:srgbClr val="008A8A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40"/>
                        </a:lnSpc>
                      </a:pPr>
                      <a:r>
                        <a:rPr sz="1450" spc="-10" dirty="0">
                          <a:latin typeface="Consolas"/>
                          <a:cs typeface="Consolas"/>
                        </a:rPr>
                        <a:t>std::</a:t>
                      </a:r>
                      <a:r>
                        <a:rPr sz="1450" spc="-10" dirty="0">
                          <a:solidFill>
                            <a:srgbClr val="483D8A"/>
                          </a:solidFill>
                          <a:latin typeface="Consolas"/>
                          <a:cs typeface="Consolas"/>
                        </a:rPr>
                        <a:t>end</a:t>
                      </a:r>
                      <a:r>
                        <a:rPr sz="1450" spc="-10" dirty="0">
                          <a:latin typeface="Consolas"/>
                          <a:cs typeface="Consolas"/>
                        </a:rPr>
                        <a:t>(range);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540"/>
                        </a:lnSpc>
                      </a:pPr>
                      <a:r>
                        <a:rPr sz="1450" i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//Can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40"/>
                        </a:lnSpc>
                      </a:pPr>
                      <a:r>
                        <a:rPr sz="1450" i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be</a:t>
                      </a:r>
                      <a:r>
                        <a:rPr sz="1450" i="1" spc="5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i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450" i="1" spc="6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i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450" i="1" spc="4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i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different</a:t>
                      </a:r>
                      <a:r>
                        <a:rPr sz="1450" i="1" spc="6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i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sz="1450" i="1" spc="4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i="1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450" i="1" spc="6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450" i="1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C++17</a:t>
                      </a:r>
                      <a:endParaRPr sz="145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98532" y="4992129"/>
            <a:ext cx="343916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>
              <a:lnSpc>
                <a:spcPct val="102099"/>
              </a:lnSpc>
              <a:spcBef>
                <a:spcPts val="100"/>
              </a:spcBef>
              <a:tabLst>
                <a:tab pos="1219835" algn="l"/>
                <a:tab pos="1461770" algn="l"/>
              </a:tabLst>
            </a:pPr>
            <a:r>
              <a:rPr sz="1450" dirty="0">
                <a:solidFill>
                  <a:srgbClr val="8E08C3"/>
                </a:solidFill>
                <a:latin typeface="Consolas"/>
                <a:cs typeface="Consolas"/>
              </a:rPr>
              <a:t>for</a:t>
            </a:r>
            <a:r>
              <a:rPr sz="1450" spc="45" dirty="0">
                <a:solidFill>
                  <a:srgbClr val="8E08C3"/>
                </a:solidFill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(;</a:t>
            </a:r>
            <a:r>
              <a:rPr sz="1450" spc="65" dirty="0">
                <a:latin typeface="Consolas"/>
                <a:cs typeface="Consolas"/>
              </a:rPr>
              <a:t> </a:t>
            </a:r>
            <a:r>
              <a:rPr sz="1450" spc="-10" dirty="0">
                <a:latin typeface="Consolas"/>
                <a:cs typeface="Consolas"/>
              </a:rPr>
              <a:t>begin</a:t>
            </a:r>
            <a:r>
              <a:rPr sz="1450" dirty="0">
                <a:latin typeface="Consolas"/>
                <a:cs typeface="Consolas"/>
              </a:rPr>
              <a:t>	</a:t>
            </a:r>
            <a:r>
              <a:rPr sz="1450" dirty="0">
                <a:solidFill>
                  <a:srgbClr val="008A8A"/>
                </a:solidFill>
                <a:latin typeface="Consolas"/>
                <a:cs typeface="Consolas"/>
              </a:rPr>
              <a:t>!=</a:t>
            </a:r>
            <a:r>
              <a:rPr sz="1450" spc="55" dirty="0">
                <a:solidFill>
                  <a:srgbClr val="008A8A"/>
                </a:solidFill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end</a:t>
            </a:r>
            <a:r>
              <a:rPr sz="1450" spc="50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;</a:t>
            </a:r>
            <a:r>
              <a:rPr sz="1450" spc="65" dirty="0"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008A8A"/>
                </a:solidFill>
                <a:latin typeface="Consolas"/>
                <a:cs typeface="Consolas"/>
              </a:rPr>
              <a:t>++</a:t>
            </a:r>
            <a:r>
              <a:rPr sz="1450" dirty="0">
                <a:latin typeface="Consolas"/>
                <a:cs typeface="Consolas"/>
              </a:rPr>
              <a:t>begin)</a:t>
            </a:r>
            <a:r>
              <a:rPr sz="1450" spc="45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{ </a:t>
            </a:r>
            <a:r>
              <a:rPr sz="1450" dirty="0">
                <a:latin typeface="Consolas"/>
                <a:cs typeface="Consolas"/>
              </a:rPr>
              <a:t>auto</a:t>
            </a:r>
            <a:r>
              <a:rPr sz="1450" spc="65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v</a:t>
            </a:r>
            <a:r>
              <a:rPr sz="1450" dirty="0">
                <a:latin typeface="Consolas"/>
                <a:cs typeface="Consolas"/>
              </a:rPr>
              <a:t>	=</a:t>
            </a:r>
            <a:r>
              <a:rPr sz="1450" spc="45" dirty="0"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008A8A"/>
                </a:solidFill>
                <a:latin typeface="Consolas"/>
                <a:cs typeface="Consolas"/>
              </a:rPr>
              <a:t>*</a:t>
            </a:r>
            <a:r>
              <a:rPr sz="1450" dirty="0">
                <a:latin typeface="Consolas"/>
                <a:cs typeface="Consolas"/>
              </a:rPr>
              <a:t>begin</a:t>
            </a:r>
            <a:r>
              <a:rPr sz="1450" spc="45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;</a:t>
            </a:r>
            <a:endParaRPr sz="1450">
              <a:latin typeface="Consolas"/>
              <a:cs typeface="Consolas"/>
            </a:endParaRPr>
          </a:p>
          <a:p>
            <a:pPr marL="390525">
              <a:lnSpc>
                <a:spcPct val="100000"/>
              </a:lnSpc>
              <a:spcBef>
                <a:spcPts val="50"/>
              </a:spcBef>
            </a:pPr>
            <a:r>
              <a:rPr sz="1450" i="1" dirty="0">
                <a:solidFill>
                  <a:srgbClr val="008000"/>
                </a:solidFill>
                <a:latin typeface="Consolas"/>
                <a:cs typeface="Consolas"/>
              </a:rPr>
              <a:t>//Use</a:t>
            </a:r>
            <a:r>
              <a:rPr sz="1450" i="1" spc="8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50" i="1" spc="-50" dirty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endParaRPr sz="1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50" spc="-50" dirty="0">
                <a:latin typeface="Consolas"/>
                <a:cs typeface="Consolas"/>
              </a:rPr>
              <a:t>}</a:t>
            </a:r>
            <a:endParaRPr sz="14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25" dirty="0"/>
              <a:t>Type</a:t>
            </a:r>
            <a:r>
              <a:rPr spc="-55" dirty="0"/>
              <a:t> </a:t>
            </a:r>
            <a:r>
              <a:rPr spc="-114" dirty="0"/>
              <a:t>Traits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04757"/>
            <a:ext cx="7365365" cy="338645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Type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traits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give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ability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introspect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find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characteristics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types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at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compile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time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transform 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properties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type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Useful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template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metaprogramming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Will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either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return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boolean</a:t>
            </a:r>
            <a:r>
              <a:rPr sz="2300" i="1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inspecting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types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ts val="263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Provides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template-</a:t>
            </a:r>
            <a:r>
              <a:rPr sz="2300" dirty="0">
                <a:latin typeface="Calibri"/>
                <a:cs typeface="Calibri"/>
              </a:rPr>
              <a:t>based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interface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header</a:t>
            </a:r>
            <a:endParaRPr sz="2300">
              <a:latin typeface="Calibri"/>
              <a:cs typeface="Calibri"/>
            </a:endParaRPr>
          </a:p>
          <a:p>
            <a:pPr marL="201295">
              <a:lnSpc>
                <a:spcPts val="2630"/>
              </a:lnSpc>
            </a:pPr>
            <a:r>
              <a:rPr sz="2300" i="1" spc="-10" dirty="0">
                <a:latin typeface="Calibri"/>
                <a:cs typeface="Calibri"/>
              </a:rPr>
              <a:t>&lt;type_traits&gt;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Some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traits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require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support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compiler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compiler provides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intrinsics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for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such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traits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85513" y="6354509"/>
            <a:ext cx="2178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186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25" dirty="0"/>
              <a:t>Type</a:t>
            </a:r>
            <a:r>
              <a:rPr spc="-55" dirty="0"/>
              <a:t> </a:t>
            </a:r>
            <a:r>
              <a:rPr spc="-114" dirty="0"/>
              <a:t>Traits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7295" y="2577083"/>
            <a:ext cx="6085332" cy="3349751"/>
          </a:xfrm>
          <a:prstGeom prst="rect">
            <a:avLst/>
          </a:prstGeom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static_assert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33947"/>
            <a:ext cx="7728584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C++17,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static_assert</a:t>
            </a:r>
            <a:r>
              <a:rPr sz="2300" i="1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have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condition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without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message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1895" y="3568716"/>
            <a:ext cx="2821305" cy="478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sz="1450" dirty="0">
                <a:latin typeface="Consolas"/>
                <a:cs typeface="Consolas"/>
              </a:rPr>
              <a:t>&lt;</a:t>
            </a:r>
            <a:r>
              <a:rPr sz="1450" dirty="0">
                <a:solidFill>
                  <a:srgbClr val="0000FF"/>
                </a:solidFill>
                <a:latin typeface="Consolas"/>
                <a:cs typeface="Consolas"/>
              </a:rPr>
              <a:t>typename</a:t>
            </a:r>
            <a:r>
              <a:rPr sz="1450" spc="2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50" spc="-25" dirty="0">
                <a:solidFill>
                  <a:srgbClr val="546B2F"/>
                </a:solidFill>
                <a:latin typeface="Consolas"/>
                <a:cs typeface="Consolas"/>
              </a:rPr>
              <a:t>T</a:t>
            </a:r>
            <a:r>
              <a:rPr sz="1450" spc="-25" dirty="0">
                <a:latin typeface="Consolas"/>
                <a:cs typeface="Consolas"/>
              </a:rPr>
              <a:t>&gt;</a:t>
            </a:r>
            <a:endParaRPr sz="1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450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450" spc="1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483D8A"/>
                </a:solidFill>
                <a:latin typeface="Consolas"/>
                <a:cs typeface="Consolas"/>
              </a:rPr>
              <a:t>CheckPointer</a:t>
            </a:r>
            <a:r>
              <a:rPr sz="1450" dirty="0">
                <a:latin typeface="Consolas"/>
                <a:cs typeface="Consolas"/>
              </a:rPr>
              <a:t>(</a:t>
            </a:r>
            <a:r>
              <a:rPr sz="1450" dirty="0">
                <a:solidFill>
                  <a:srgbClr val="546B2F"/>
                </a:solidFill>
                <a:latin typeface="Consolas"/>
                <a:cs typeface="Consolas"/>
              </a:rPr>
              <a:t>T</a:t>
            </a:r>
            <a:r>
              <a:rPr sz="1450" spc="114" dirty="0">
                <a:solidFill>
                  <a:srgbClr val="546B2F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808080"/>
                </a:solidFill>
                <a:latin typeface="Consolas"/>
                <a:cs typeface="Consolas"/>
              </a:rPr>
              <a:t>args</a:t>
            </a:r>
            <a:r>
              <a:rPr sz="1450" dirty="0">
                <a:latin typeface="Consolas"/>
                <a:cs typeface="Consolas"/>
              </a:rPr>
              <a:t>)</a:t>
            </a:r>
            <a:r>
              <a:rPr sz="1450" spc="120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{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1895" y="4021318"/>
            <a:ext cx="74390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>
              <a:lnSpc>
                <a:spcPct val="102099"/>
              </a:lnSpc>
              <a:spcBef>
                <a:spcPts val="100"/>
              </a:spcBef>
            </a:pPr>
            <a:r>
              <a:rPr sz="1450" dirty="0">
                <a:solidFill>
                  <a:srgbClr val="0000FF"/>
                </a:solidFill>
                <a:latin typeface="Consolas"/>
                <a:cs typeface="Consolas"/>
              </a:rPr>
              <a:t>static_assert</a:t>
            </a:r>
            <a:r>
              <a:rPr sz="1450" dirty="0">
                <a:latin typeface="Consolas"/>
                <a:cs typeface="Consolas"/>
              </a:rPr>
              <a:t>(std::is_pointer_v&lt;</a:t>
            </a:r>
            <a:r>
              <a:rPr sz="1450" dirty="0">
                <a:solidFill>
                  <a:srgbClr val="546B2F"/>
                </a:solidFill>
                <a:latin typeface="Consolas"/>
                <a:cs typeface="Consolas"/>
              </a:rPr>
              <a:t>T</a:t>
            </a:r>
            <a:r>
              <a:rPr sz="1450" dirty="0">
                <a:latin typeface="Consolas"/>
                <a:cs typeface="Consolas"/>
              </a:rPr>
              <a:t>&gt;</a:t>
            </a:r>
            <a:r>
              <a:rPr sz="1450" spc="229" dirty="0"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)</a:t>
            </a:r>
            <a:r>
              <a:rPr sz="1450" spc="220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; </a:t>
            </a:r>
            <a:r>
              <a:rPr sz="1450" dirty="0">
                <a:solidFill>
                  <a:srgbClr val="0000FF"/>
                </a:solidFill>
                <a:latin typeface="Consolas"/>
                <a:cs typeface="Consolas"/>
              </a:rPr>
              <a:t>static_assert</a:t>
            </a:r>
            <a:r>
              <a:rPr sz="1450" dirty="0">
                <a:latin typeface="Consolas"/>
                <a:cs typeface="Consolas"/>
              </a:rPr>
              <a:t>(std::is_pointer_v&lt;</a:t>
            </a:r>
            <a:r>
              <a:rPr sz="1450" dirty="0">
                <a:solidFill>
                  <a:srgbClr val="546B2F"/>
                </a:solidFill>
                <a:latin typeface="Consolas"/>
                <a:cs typeface="Consolas"/>
              </a:rPr>
              <a:t>T</a:t>
            </a:r>
            <a:r>
              <a:rPr sz="1450" dirty="0">
                <a:latin typeface="Consolas"/>
                <a:cs typeface="Consolas"/>
              </a:rPr>
              <a:t>&gt;,</a:t>
            </a:r>
            <a:r>
              <a:rPr sz="1450" spc="135" dirty="0"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E21F1F"/>
                </a:solidFill>
                <a:latin typeface="Consolas"/>
                <a:cs typeface="Consolas"/>
              </a:rPr>
              <a:t>"</a:t>
            </a:r>
            <a:r>
              <a:rPr sz="1450" dirty="0">
                <a:solidFill>
                  <a:srgbClr val="A31515"/>
                </a:solidFill>
                <a:latin typeface="Consolas"/>
                <a:cs typeface="Consolas"/>
              </a:rPr>
              <a:t>Only</a:t>
            </a:r>
            <a:r>
              <a:rPr sz="1450" spc="13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A31515"/>
                </a:solidFill>
                <a:latin typeface="Consolas"/>
                <a:cs typeface="Consolas"/>
              </a:rPr>
              <a:t>pointer</a:t>
            </a:r>
            <a:r>
              <a:rPr sz="1450" spc="135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A31515"/>
                </a:solidFill>
                <a:latin typeface="Consolas"/>
                <a:cs typeface="Consolas"/>
              </a:rPr>
              <a:t>types</a:t>
            </a:r>
            <a:r>
              <a:rPr sz="1450" spc="130" dirty="0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A31515"/>
                </a:solidFill>
                <a:latin typeface="Consolas"/>
                <a:cs typeface="Consolas"/>
              </a:rPr>
              <a:t>allowed</a:t>
            </a:r>
            <a:r>
              <a:rPr sz="1450" dirty="0">
                <a:solidFill>
                  <a:srgbClr val="E21F1F"/>
                </a:solidFill>
                <a:latin typeface="Consolas"/>
                <a:cs typeface="Consolas"/>
              </a:rPr>
              <a:t>"</a:t>
            </a:r>
            <a:r>
              <a:rPr sz="1450" spc="145" dirty="0">
                <a:solidFill>
                  <a:srgbClr val="E21F1F"/>
                </a:solidFill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)</a:t>
            </a:r>
            <a:r>
              <a:rPr sz="1450" spc="150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;</a:t>
            </a:r>
            <a:endParaRPr sz="1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450" spc="-50" dirty="0">
                <a:latin typeface="Consolas"/>
                <a:cs typeface="Consolas"/>
              </a:rPr>
              <a:t>}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1895" y="4926615"/>
            <a:ext cx="1957070" cy="704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50" spc="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483D8A"/>
                </a:solidFill>
                <a:latin typeface="Consolas"/>
                <a:cs typeface="Consolas"/>
              </a:rPr>
              <a:t>main</a:t>
            </a:r>
            <a:r>
              <a:rPr sz="1450" dirty="0">
                <a:latin typeface="Consolas"/>
                <a:cs typeface="Consolas"/>
              </a:rPr>
              <a:t>()</a:t>
            </a:r>
            <a:r>
              <a:rPr sz="1450" spc="85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{</a:t>
            </a:r>
            <a:endParaRPr sz="1450">
              <a:latin typeface="Consolas"/>
              <a:cs typeface="Consolas"/>
            </a:endParaRPr>
          </a:p>
          <a:p>
            <a:pPr marL="390525" marR="5080">
              <a:lnSpc>
                <a:spcPts val="1789"/>
              </a:lnSpc>
              <a:spcBef>
                <a:spcPts val="55"/>
              </a:spcBef>
            </a:pPr>
            <a:r>
              <a:rPr sz="145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50" spc="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1F367E"/>
                </a:solidFill>
                <a:latin typeface="Consolas"/>
                <a:cs typeface="Consolas"/>
              </a:rPr>
              <a:t>x</a:t>
            </a:r>
            <a:r>
              <a:rPr sz="1450" spc="45" dirty="0">
                <a:solidFill>
                  <a:srgbClr val="1F367E"/>
                </a:solidFill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{}</a:t>
            </a:r>
            <a:r>
              <a:rPr sz="1450" spc="55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; </a:t>
            </a:r>
            <a:r>
              <a:rPr sz="1450" spc="-10" dirty="0">
                <a:solidFill>
                  <a:srgbClr val="483D8A"/>
                </a:solidFill>
                <a:latin typeface="Consolas"/>
                <a:cs typeface="Consolas"/>
              </a:rPr>
              <a:t>CheckPointer</a:t>
            </a:r>
            <a:r>
              <a:rPr sz="1450" spc="-10" dirty="0">
                <a:latin typeface="Consolas"/>
                <a:cs typeface="Consolas"/>
              </a:rPr>
              <a:t>(</a:t>
            </a:r>
            <a:r>
              <a:rPr sz="1450" spc="-10" dirty="0">
                <a:solidFill>
                  <a:srgbClr val="1F367E"/>
                </a:solidFill>
                <a:latin typeface="Consolas"/>
                <a:cs typeface="Consolas"/>
              </a:rPr>
              <a:t>x</a:t>
            </a:r>
            <a:r>
              <a:rPr sz="1450" spc="-10" dirty="0">
                <a:latin typeface="Consolas"/>
                <a:cs typeface="Consolas"/>
              </a:rPr>
              <a:t>)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9111" y="5379217"/>
            <a:ext cx="201485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Consolas"/>
                <a:cs typeface="Consolas"/>
              </a:rPr>
              <a:t>;</a:t>
            </a:r>
            <a:r>
              <a:rPr sz="1450" spc="-605" dirty="0">
                <a:latin typeface="Consolas"/>
                <a:cs typeface="Consolas"/>
              </a:rPr>
              <a:t> </a:t>
            </a:r>
            <a:r>
              <a:rPr sz="1450" i="1" dirty="0">
                <a:solidFill>
                  <a:srgbClr val="548234"/>
                </a:solidFill>
                <a:latin typeface="Consolas"/>
                <a:cs typeface="Consolas"/>
              </a:rPr>
              <a:t>//Causes</a:t>
            </a:r>
            <a:r>
              <a:rPr sz="1450" i="1" spc="125" dirty="0">
                <a:solidFill>
                  <a:srgbClr val="548234"/>
                </a:solidFill>
                <a:latin typeface="Consolas"/>
                <a:cs typeface="Consolas"/>
              </a:rPr>
              <a:t> </a:t>
            </a:r>
            <a:r>
              <a:rPr sz="1450" i="1" spc="-10" dirty="0">
                <a:solidFill>
                  <a:srgbClr val="548234"/>
                </a:solidFill>
                <a:latin typeface="Consolas"/>
                <a:cs typeface="Consolas"/>
              </a:rPr>
              <a:t>assertion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1895" y="5604757"/>
            <a:ext cx="2266950" cy="4794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solidFill>
                  <a:srgbClr val="483D8A"/>
                </a:solidFill>
                <a:latin typeface="Consolas"/>
                <a:cs typeface="Consolas"/>
              </a:rPr>
              <a:t>CheckPointer</a:t>
            </a:r>
            <a:r>
              <a:rPr sz="1450" dirty="0">
                <a:latin typeface="Consolas"/>
                <a:cs typeface="Consolas"/>
              </a:rPr>
              <a:t>(&amp;</a:t>
            </a:r>
            <a:r>
              <a:rPr sz="1450" dirty="0">
                <a:solidFill>
                  <a:srgbClr val="1F367E"/>
                </a:solidFill>
                <a:latin typeface="Consolas"/>
                <a:cs typeface="Consolas"/>
              </a:rPr>
              <a:t>x</a:t>
            </a:r>
            <a:r>
              <a:rPr sz="1450" dirty="0">
                <a:latin typeface="Consolas"/>
                <a:cs typeface="Consolas"/>
              </a:rPr>
              <a:t>)</a:t>
            </a:r>
            <a:r>
              <a:rPr sz="1450" spc="210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;</a:t>
            </a:r>
            <a:endParaRPr sz="14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50" spc="-50" dirty="0">
                <a:latin typeface="Consolas"/>
                <a:cs typeface="Consolas"/>
              </a:rPr>
              <a:t>}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7541" y="3329462"/>
            <a:ext cx="3601720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sz="1300" dirty="0">
                <a:solidFill>
                  <a:srgbClr val="BF0000"/>
                </a:solidFill>
                <a:latin typeface="Consolas"/>
                <a:cs typeface="Consolas"/>
              </a:rPr>
              <a:t>error</a:t>
            </a:r>
            <a:r>
              <a:rPr sz="1300" spc="15" dirty="0">
                <a:solidFill>
                  <a:srgbClr val="BF0000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BF0000"/>
                </a:solidFill>
                <a:latin typeface="Consolas"/>
                <a:cs typeface="Consolas"/>
              </a:rPr>
              <a:t>C2607:</a:t>
            </a:r>
            <a:r>
              <a:rPr sz="1300" spc="15" dirty="0">
                <a:solidFill>
                  <a:srgbClr val="BF0000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BF0000"/>
                </a:solidFill>
                <a:latin typeface="Consolas"/>
                <a:cs typeface="Consolas"/>
              </a:rPr>
              <a:t>static</a:t>
            </a:r>
            <a:r>
              <a:rPr sz="1300" spc="15" dirty="0">
                <a:solidFill>
                  <a:srgbClr val="BF0000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BF0000"/>
                </a:solidFill>
                <a:latin typeface="Consolas"/>
                <a:cs typeface="Consolas"/>
              </a:rPr>
              <a:t>assertion</a:t>
            </a:r>
            <a:r>
              <a:rPr sz="1300" spc="20" dirty="0">
                <a:solidFill>
                  <a:srgbClr val="BF0000"/>
                </a:solidFill>
                <a:latin typeface="Consolas"/>
                <a:cs typeface="Consolas"/>
              </a:rPr>
              <a:t> </a:t>
            </a:r>
            <a:r>
              <a:rPr sz="1300" spc="-10" dirty="0">
                <a:solidFill>
                  <a:srgbClr val="BF0000"/>
                </a:solidFill>
                <a:latin typeface="Consolas"/>
                <a:cs typeface="Consolas"/>
              </a:rPr>
              <a:t>failed </a:t>
            </a:r>
            <a:r>
              <a:rPr sz="1300" dirty="0">
                <a:solidFill>
                  <a:srgbClr val="BF0000"/>
                </a:solidFill>
                <a:latin typeface="Consolas"/>
                <a:cs typeface="Consolas"/>
              </a:rPr>
              <a:t>error</a:t>
            </a:r>
            <a:r>
              <a:rPr sz="1300" spc="5" dirty="0">
                <a:solidFill>
                  <a:srgbClr val="BF0000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BF0000"/>
                </a:solidFill>
                <a:latin typeface="Consolas"/>
                <a:cs typeface="Consolas"/>
              </a:rPr>
              <a:t>C2338:</a:t>
            </a:r>
            <a:r>
              <a:rPr sz="1300" spc="10" dirty="0">
                <a:solidFill>
                  <a:srgbClr val="BF0000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BF0000"/>
                </a:solidFill>
                <a:latin typeface="Consolas"/>
                <a:cs typeface="Consolas"/>
              </a:rPr>
              <a:t>Only</a:t>
            </a:r>
            <a:r>
              <a:rPr sz="1300" spc="25" dirty="0">
                <a:solidFill>
                  <a:srgbClr val="BF0000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BF0000"/>
                </a:solidFill>
                <a:latin typeface="Consolas"/>
                <a:cs typeface="Consolas"/>
              </a:rPr>
              <a:t>pointer</a:t>
            </a:r>
            <a:r>
              <a:rPr sz="1300" spc="20" dirty="0">
                <a:solidFill>
                  <a:srgbClr val="BF0000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BF0000"/>
                </a:solidFill>
                <a:latin typeface="Consolas"/>
                <a:cs typeface="Consolas"/>
              </a:rPr>
              <a:t>types</a:t>
            </a:r>
            <a:r>
              <a:rPr sz="1300" spc="25" dirty="0">
                <a:solidFill>
                  <a:srgbClr val="BF0000"/>
                </a:solidFill>
                <a:latin typeface="Consolas"/>
                <a:cs typeface="Consolas"/>
              </a:rPr>
              <a:t> </a:t>
            </a:r>
            <a:r>
              <a:rPr sz="1300" spc="-10" dirty="0">
                <a:solidFill>
                  <a:srgbClr val="BF0000"/>
                </a:solidFill>
                <a:latin typeface="Consolas"/>
                <a:cs typeface="Consolas"/>
              </a:rPr>
              <a:t>allowed</a:t>
            </a:r>
            <a:endParaRPr sz="130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26330" y="3389376"/>
            <a:ext cx="1061720" cy="852169"/>
            <a:chOff x="4926330" y="3389376"/>
            <a:chExt cx="1061720" cy="852169"/>
          </a:xfrm>
        </p:grpSpPr>
        <p:sp>
          <p:nvSpPr>
            <p:cNvPr id="12" name="object 12"/>
            <p:cNvSpPr/>
            <p:nvPr/>
          </p:nvSpPr>
          <p:spPr>
            <a:xfrm>
              <a:off x="4937759" y="3389376"/>
              <a:ext cx="1050290" cy="108585"/>
            </a:xfrm>
            <a:custGeom>
              <a:avLst/>
              <a:gdLst/>
              <a:ahLst/>
              <a:cxnLst/>
              <a:rect l="l" t="t" r="r" b="b"/>
              <a:pathLst>
                <a:path w="1050289" h="108585">
                  <a:moveTo>
                    <a:pt x="1003836" y="54102"/>
                  </a:moveTo>
                  <a:lnTo>
                    <a:pt x="949451" y="22860"/>
                  </a:lnTo>
                  <a:lnTo>
                    <a:pt x="944879" y="19812"/>
                  </a:lnTo>
                  <a:lnTo>
                    <a:pt x="941831" y="12192"/>
                  </a:lnTo>
                  <a:lnTo>
                    <a:pt x="946403" y="6096"/>
                  </a:lnTo>
                  <a:lnTo>
                    <a:pt x="949451" y="1524"/>
                  </a:lnTo>
                  <a:lnTo>
                    <a:pt x="955547" y="0"/>
                  </a:lnTo>
                  <a:lnTo>
                    <a:pt x="961643" y="3048"/>
                  </a:lnTo>
                  <a:lnTo>
                    <a:pt x="1031286" y="42672"/>
                  </a:lnTo>
                  <a:lnTo>
                    <a:pt x="1027175" y="42672"/>
                  </a:lnTo>
                  <a:lnTo>
                    <a:pt x="1027175" y="44196"/>
                  </a:lnTo>
                  <a:lnTo>
                    <a:pt x="1021079" y="44196"/>
                  </a:lnTo>
                  <a:lnTo>
                    <a:pt x="1003836" y="54102"/>
                  </a:lnTo>
                  <a:close/>
                </a:path>
                <a:path w="1050289" h="108585">
                  <a:moveTo>
                    <a:pt x="983939" y="65532"/>
                  </a:moveTo>
                  <a:lnTo>
                    <a:pt x="0" y="65532"/>
                  </a:lnTo>
                  <a:lnTo>
                    <a:pt x="0" y="42672"/>
                  </a:lnTo>
                  <a:lnTo>
                    <a:pt x="983939" y="42672"/>
                  </a:lnTo>
                  <a:lnTo>
                    <a:pt x="1003836" y="54102"/>
                  </a:lnTo>
                  <a:lnTo>
                    <a:pt x="983939" y="65532"/>
                  </a:lnTo>
                  <a:close/>
                </a:path>
                <a:path w="1050289" h="108585">
                  <a:moveTo>
                    <a:pt x="1029237" y="65532"/>
                  </a:moveTo>
                  <a:lnTo>
                    <a:pt x="1027175" y="65532"/>
                  </a:lnTo>
                  <a:lnTo>
                    <a:pt x="1027175" y="42672"/>
                  </a:lnTo>
                  <a:lnTo>
                    <a:pt x="1031286" y="42672"/>
                  </a:lnTo>
                  <a:lnTo>
                    <a:pt x="1050035" y="53340"/>
                  </a:lnTo>
                  <a:lnTo>
                    <a:pt x="1029237" y="65532"/>
                  </a:lnTo>
                  <a:close/>
                </a:path>
                <a:path w="1050289" h="108585">
                  <a:moveTo>
                    <a:pt x="1021079" y="64008"/>
                  </a:moveTo>
                  <a:lnTo>
                    <a:pt x="1003836" y="54102"/>
                  </a:lnTo>
                  <a:lnTo>
                    <a:pt x="1021079" y="44196"/>
                  </a:lnTo>
                  <a:lnTo>
                    <a:pt x="1021079" y="64008"/>
                  </a:lnTo>
                  <a:close/>
                </a:path>
                <a:path w="1050289" h="108585">
                  <a:moveTo>
                    <a:pt x="1027175" y="64008"/>
                  </a:moveTo>
                  <a:lnTo>
                    <a:pt x="1021079" y="64008"/>
                  </a:lnTo>
                  <a:lnTo>
                    <a:pt x="1021079" y="44196"/>
                  </a:lnTo>
                  <a:lnTo>
                    <a:pt x="1027175" y="44196"/>
                  </a:lnTo>
                  <a:lnTo>
                    <a:pt x="1027175" y="64008"/>
                  </a:lnTo>
                  <a:close/>
                </a:path>
                <a:path w="1050289" h="108585">
                  <a:moveTo>
                    <a:pt x="955547" y="108204"/>
                  </a:moveTo>
                  <a:lnTo>
                    <a:pt x="949451" y="106680"/>
                  </a:lnTo>
                  <a:lnTo>
                    <a:pt x="946403" y="100584"/>
                  </a:lnTo>
                  <a:lnTo>
                    <a:pt x="941831" y="96012"/>
                  </a:lnTo>
                  <a:lnTo>
                    <a:pt x="944879" y="88392"/>
                  </a:lnTo>
                  <a:lnTo>
                    <a:pt x="949451" y="85344"/>
                  </a:lnTo>
                  <a:lnTo>
                    <a:pt x="1003836" y="54102"/>
                  </a:lnTo>
                  <a:lnTo>
                    <a:pt x="1021079" y="64008"/>
                  </a:lnTo>
                  <a:lnTo>
                    <a:pt x="1027175" y="64008"/>
                  </a:lnTo>
                  <a:lnTo>
                    <a:pt x="1027175" y="65532"/>
                  </a:lnTo>
                  <a:lnTo>
                    <a:pt x="1029237" y="65532"/>
                  </a:lnTo>
                  <a:lnTo>
                    <a:pt x="961643" y="105156"/>
                  </a:lnTo>
                  <a:lnTo>
                    <a:pt x="955547" y="10820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37760" y="3442716"/>
              <a:ext cx="0" cy="558165"/>
            </a:xfrm>
            <a:custGeom>
              <a:avLst/>
              <a:gdLst/>
              <a:ahLst/>
              <a:cxnLst/>
              <a:rect l="l" t="t" r="r" b="b"/>
              <a:pathLst>
                <a:path h="558164">
                  <a:moveTo>
                    <a:pt x="0" y="557783"/>
                  </a:moveTo>
                  <a:lnTo>
                    <a:pt x="0" y="0"/>
                  </a:lnTo>
                </a:path>
              </a:pathLst>
            </a:custGeom>
            <a:ln w="2285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64123" y="3617976"/>
              <a:ext cx="424180" cy="109855"/>
            </a:xfrm>
            <a:custGeom>
              <a:avLst/>
              <a:gdLst/>
              <a:ahLst/>
              <a:cxnLst/>
              <a:rect l="l" t="t" r="r" b="b"/>
              <a:pathLst>
                <a:path w="424179" h="109854">
                  <a:moveTo>
                    <a:pt x="376145" y="54864"/>
                  </a:moveTo>
                  <a:lnTo>
                    <a:pt x="323088" y="24384"/>
                  </a:lnTo>
                  <a:lnTo>
                    <a:pt x="318516" y="19812"/>
                  </a:lnTo>
                  <a:lnTo>
                    <a:pt x="315468" y="13716"/>
                  </a:lnTo>
                  <a:lnTo>
                    <a:pt x="320040" y="7620"/>
                  </a:lnTo>
                  <a:lnTo>
                    <a:pt x="323088" y="1524"/>
                  </a:lnTo>
                  <a:lnTo>
                    <a:pt x="329184" y="0"/>
                  </a:lnTo>
                  <a:lnTo>
                    <a:pt x="335280" y="3048"/>
                  </a:lnTo>
                  <a:lnTo>
                    <a:pt x="402873" y="42672"/>
                  </a:lnTo>
                  <a:lnTo>
                    <a:pt x="400812" y="42672"/>
                  </a:lnTo>
                  <a:lnTo>
                    <a:pt x="400812" y="44196"/>
                  </a:lnTo>
                  <a:lnTo>
                    <a:pt x="394716" y="44196"/>
                  </a:lnTo>
                  <a:lnTo>
                    <a:pt x="376145" y="54864"/>
                  </a:lnTo>
                  <a:close/>
                </a:path>
                <a:path w="424179" h="109854">
                  <a:moveTo>
                    <a:pt x="354922" y="67056"/>
                  </a:moveTo>
                  <a:lnTo>
                    <a:pt x="0" y="67056"/>
                  </a:lnTo>
                  <a:lnTo>
                    <a:pt x="0" y="42672"/>
                  </a:lnTo>
                  <a:lnTo>
                    <a:pt x="354922" y="42672"/>
                  </a:lnTo>
                  <a:lnTo>
                    <a:pt x="376145" y="54864"/>
                  </a:lnTo>
                  <a:lnTo>
                    <a:pt x="354922" y="67056"/>
                  </a:lnTo>
                  <a:close/>
                </a:path>
                <a:path w="424179" h="109854">
                  <a:moveTo>
                    <a:pt x="402873" y="67056"/>
                  </a:moveTo>
                  <a:lnTo>
                    <a:pt x="400812" y="67056"/>
                  </a:lnTo>
                  <a:lnTo>
                    <a:pt x="400812" y="42672"/>
                  </a:lnTo>
                  <a:lnTo>
                    <a:pt x="402873" y="42672"/>
                  </a:lnTo>
                  <a:lnTo>
                    <a:pt x="423672" y="54864"/>
                  </a:lnTo>
                  <a:lnTo>
                    <a:pt x="402873" y="67056"/>
                  </a:lnTo>
                  <a:close/>
                </a:path>
                <a:path w="424179" h="109854">
                  <a:moveTo>
                    <a:pt x="394716" y="65532"/>
                  </a:moveTo>
                  <a:lnTo>
                    <a:pt x="376145" y="54864"/>
                  </a:lnTo>
                  <a:lnTo>
                    <a:pt x="394716" y="44196"/>
                  </a:lnTo>
                  <a:lnTo>
                    <a:pt x="394716" y="65532"/>
                  </a:lnTo>
                  <a:close/>
                </a:path>
                <a:path w="424179" h="109854">
                  <a:moveTo>
                    <a:pt x="400812" y="65532"/>
                  </a:moveTo>
                  <a:lnTo>
                    <a:pt x="394716" y="65532"/>
                  </a:lnTo>
                  <a:lnTo>
                    <a:pt x="394716" y="44196"/>
                  </a:lnTo>
                  <a:lnTo>
                    <a:pt x="400812" y="44196"/>
                  </a:lnTo>
                  <a:lnTo>
                    <a:pt x="400812" y="65532"/>
                  </a:lnTo>
                  <a:close/>
                </a:path>
                <a:path w="424179" h="109854">
                  <a:moveTo>
                    <a:pt x="329184" y="109728"/>
                  </a:moveTo>
                  <a:lnTo>
                    <a:pt x="323088" y="108204"/>
                  </a:lnTo>
                  <a:lnTo>
                    <a:pt x="320040" y="102108"/>
                  </a:lnTo>
                  <a:lnTo>
                    <a:pt x="315468" y="96012"/>
                  </a:lnTo>
                  <a:lnTo>
                    <a:pt x="318516" y="89916"/>
                  </a:lnTo>
                  <a:lnTo>
                    <a:pt x="323088" y="85344"/>
                  </a:lnTo>
                  <a:lnTo>
                    <a:pt x="376145" y="54864"/>
                  </a:lnTo>
                  <a:lnTo>
                    <a:pt x="394716" y="65532"/>
                  </a:lnTo>
                  <a:lnTo>
                    <a:pt x="400812" y="65532"/>
                  </a:lnTo>
                  <a:lnTo>
                    <a:pt x="400812" y="67056"/>
                  </a:lnTo>
                  <a:lnTo>
                    <a:pt x="402873" y="67056"/>
                  </a:lnTo>
                  <a:lnTo>
                    <a:pt x="335280" y="106680"/>
                  </a:lnTo>
                  <a:lnTo>
                    <a:pt x="329184" y="10972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4123" y="3672840"/>
              <a:ext cx="0" cy="568960"/>
            </a:xfrm>
            <a:custGeom>
              <a:avLst/>
              <a:gdLst/>
              <a:ahLst/>
              <a:cxnLst/>
              <a:rect l="l" t="t" r="r" b="b"/>
              <a:pathLst>
                <a:path h="568960">
                  <a:moveTo>
                    <a:pt x="0" y="568451"/>
                  </a:moveTo>
                  <a:lnTo>
                    <a:pt x="0" y="0"/>
                  </a:lnTo>
                </a:path>
              </a:pathLst>
            </a:custGeom>
            <a:ln w="2285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307530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0" dirty="0"/>
              <a:t>Evaluation</a:t>
            </a:r>
            <a:r>
              <a:rPr spc="-55" dirty="0"/>
              <a:t> </a:t>
            </a:r>
            <a:r>
              <a:rPr spc="-40" dirty="0"/>
              <a:t>Order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33947"/>
            <a:ext cx="7898765" cy="24396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0025" marR="5080" indent="-18796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In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previous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standards,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evaluation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order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sub-</a:t>
            </a:r>
            <a:r>
              <a:rPr sz="2300" dirty="0">
                <a:latin typeface="Calibri"/>
                <a:cs typeface="Calibri"/>
              </a:rPr>
              <a:t>expressions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in 	</a:t>
            </a:r>
            <a:r>
              <a:rPr sz="2300" dirty="0">
                <a:latin typeface="Calibri"/>
                <a:cs typeface="Calibri"/>
              </a:rPr>
              <a:t>function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parameters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was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unpredictable</a:t>
            </a:r>
            <a:endParaRPr sz="2300">
              <a:latin typeface="Calibri"/>
              <a:cs typeface="Calibri"/>
            </a:endParaRPr>
          </a:p>
          <a:p>
            <a:pPr marL="200025" marR="309880" indent="-187960">
              <a:lnSpc>
                <a:spcPts val="2500"/>
              </a:lnSpc>
              <a:spcBef>
                <a:spcPts val="819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In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following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statement,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unspecified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which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order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the 	</a:t>
            </a: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will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invoked</a:t>
            </a:r>
            <a:endParaRPr sz="2300">
              <a:latin typeface="Calibri"/>
              <a:cs typeface="Calibri"/>
            </a:endParaRPr>
          </a:p>
          <a:p>
            <a:pPr marL="1307465">
              <a:lnSpc>
                <a:spcPct val="100000"/>
              </a:lnSpc>
              <a:spcBef>
                <a:spcPts val="780"/>
              </a:spcBef>
            </a:pPr>
            <a:r>
              <a:rPr sz="1450" dirty="0">
                <a:solidFill>
                  <a:srgbClr val="0000FF"/>
                </a:solidFill>
                <a:latin typeface="Consolas"/>
                <a:cs typeface="Consolas"/>
              </a:rPr>
              <a:t>using</a:t>
            </a:r>
            <a:r>
              <a:rPr sz="1450" spc="9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450" spc="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50" dirty="0">
                <a:latin typeface="Consolas"/>
                <a:cs typeface="Consolas"/>
              </a:rPr>
              <a:t>std</a:t>
            </a:r>
            <a:r>
              <a:rPr sz="1450" spc="80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;</a:t>
            </a:r>
            <a:endParaRPr sz="1450">
              <a:latin typeface="Consolas"/>
              <a:cs typeface="Consolas"/>
            </a:endParaRPr>
          </a:p>
          <a:p>
            <a:pPr marL="1307465">
              <a:lnSpc>
                <a:spcPct val="100000"/>
              </a:lnSpc>
              <a:spcBef>
                <a:spcPts val="35"/>
              </a:spcBef>
            </a:pPr>
            <a:r>
              <a:rPr sz="1450" dirty="0">
                <a:latin typeface="Consolas"/>
                <a:cs typeface="Consolas"/>
              </a:rPr>
              <a:t>cout</a:t>
            </a:r>
            <a:r>
              <a:rPr sz="1450" spc="40" dirty="0"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008A8A"/>
                </a:solidFill>
                <a:latin typeface="Consolas"/>
                <a:cs typeface="Consolas"/>
              </a:rPr>
              <a:t>&lt;&lt;</a:t>
            </a:r>
            <a:r>
              <a:rPr sz="1450" spc="50" dirty="0">
                <a:solidFill>
                  <a:srgbClr val="008A8A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483D8A"/>
                </a:solidFill>
                <a:latin typeface="Consolas"/>
                <a:cs typeface="Consolas"/>
              </a:rPr>
              <a:t>a</a:t>
            </a:r>
            <a:r>
              <a:rPr sz="1450" dirty="0">
                <a:latin typeface="Consolas"/>
                <a:cs typeface="Consolas"/>
              </a:rPr>
              <a:t>()</a:t>
            </a:r>
            <a:r>
              <a:rPr sz="1450" spc="50" dirty="0"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008A8A"/>
                </a:solidFill>
                <a:latin typeface="Consolas"/>
                <a:cs typeface="Consolas"/>
              </a:rPr>
              <a:t>&lt;&lt;</a:t>
            </a:r>
            <a:r>
              <a:rPr sz="1450" spc="45" dirty="0">
                <a:solidFill>
                  <a:srgbClr val="008A8A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483D8A"/>
                </a:solidFill>
                <a:latin typeface="Consolas"/>
                <a:cs typeface="Consolas"/>
              </a:rPr>
              <a:t>b</a:t>
            </a:r>
            <a:r>
              <a:rPr sz="1450" dirty="0">
                <a:latin typeface="Consolas"/>
                <a:cs typeface="Consolas"/>
              </a:rPr>
              <a:t>()</a:t>
            </a:r>
            <a:r>
              <a:rPr sz="1450" spc="50" dirty="0"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008A8A"/>
                </a:solidFill>
                <a:latin typeface="Consolas"/>
                <a:cs typeface="Consolas"/>
              </a:rPr>
              <a:t>&lt;&lt;</a:t>
            </a:r>
            <a:r>
              <a:rPr sz="1450" spc="45" dirty="0">
                <a:solidFill>
                  <a:srgbClr val="008A8A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483D8A"/>
                </a:solidFill>
                <a:latin typeface="Consolas"/>
                <a:cs typeface="Consolas"/>
              </a:rPr>
              <a:t>c</a:t>
            </a:r>
            <a:r>
              <a:rPr sz="1450" dirty="0">
                <a:latin typeface="Consolas"/>
                <a:cs typeface="Consolas"/>
              </a:rPr>
              <a:t>()</a:t>
            </a:r>
            <a:r>
              <a:rPr sz="1450" spc="60" dirty="0">
                <a:latin typeface="Consolas"/>
                <a:cs typeface="Consolas"/>
              </a:rPr>
              <a:t> </a:t>
            </a:r>
            <a:r>
              <a:rPr sz="1450" spc="-50" dirty="0">
                <a:latin typeface="Consolas"/>
                <a:cs typeface="Consolas"/>
              </a:rPr>
              <a:t>;</a:t>
            </a:r>
            <a:endParaRPr sz="14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450">
              <a:latin typeface="Consolas"/>
              <a:cs typeface="Consolas"/>
            </a:endParaRPr>
          </a:p>
          <a:p>
            <a:pPr marL="1307465">
              <a:lnSpc>
                <a:spcPct val="100000"/>
              </a:lnSpc>
              <a:spcBef>
                <a:spcPts val="5"/>
              </a:spcBef>
            </a:pPr>
            <a:r>
              <a:rPr sz="1450" spc="-10" dirty="0">
                <a:latin typeface="Consolas"/>
                <a:cs typeface="Consolas"/>
              </a:rPr>
              <a:t>cout.</a:t>
            </a:r>
            <a:r>
              <a:rPr sz="1450" spc="-10" dirty="0">
                <a:solidFill>
                  <a:srgbClr val="008080"/>
                </a:solidFill>
                <a:latin typeface="Consolas"/>
                <a:cs typeface="Consolas"/>
              </a:rPr>
              <a:t>operator&lt;&lt;</a:t>
            </a:r>
            <a:r>
              <a:rPr sz="1450" spc="-10" dirty="0">
                <a:latin typeface="Consolas"/>
                <a:cs typeface="Consolas"/>
              </a:rPr>
              <a:t>(</a:t>
            </a:r>
            <a:r>
              <a:rPr sz="1450" spc="-10" dirty="0">
                <a:solidFill>
                  <a:srgbClr val="483D8A"/>
                </a:solidFill>
                <a:latin typeface="Consolas"/>
                <a:cs typeface="Consolas"/>
              </a:rPr>
              <a:t>a</a:t>
            </a:r>
            <a:r>
              <a:rPr sz="1450" spc="-10" dirty="0">
                <a:latin typeface="Consolas"/>
                <a:cs typeface="Consolas"/>
              </a:rPr>
              <a:t>()).</a:t>
            </a:r>
            <a:r>
              <a:rPr sz="1450" spc="-10" dirty="0">
                <a:solidFill>
                  <a:srgbClr val="008080"/>
                </a:solidFill>
                <a:latin typeface="Consolas"/>
                <a:cs typeface="Consolas"/>
              </a:rPr>
              <a:t>operator&lt;&lt;</a:t>
            </a:r>
            <a:r>
              <a:rPr sz="1450" spc="-10" dirty="0">
                <a:latin typeface="Consolas"/>
                <a:cs typeface="Consolas"/>
              </a:rPr>
              <a:t>(</a:t>
            </a:r>
            <a:r>
              <a:rPr sz="1450" spc="-10" dirty="0">
                <a:solidFill>
                  <a:srgbClr val="483D8A"/>
                </a:solidFill>
                <a:latin typeface="Consolas"/>
                <a:cs typeface="Consolas"/>
              </a:rPr>
              <a:t>b</a:t>
            </a:r>
            <a:r>
              <a:rPr sz="1450" spc="-10" dirty="0">
                <a:latin typeface="Consolas"/>
                <a:cs typeface="Consolas"/>
              </a:rPr>
              <a:t>()).</a:t>
            </a:r>
            <a:r>
              <a:rPr sz="1450" spc="-10" dirty="0">
                <a:solidFill>
                  <a:srgbClr val="008080"/>
                </a:solidFill>
                <a:latin typeface="Consolas"/>
                <a:cs typeface="Consolas"/>
              </a:rPr>
              <a:t>operator&lt;&lt;</a:t>
            </a:r>
            <a:r>
              <a:rPr sz="1450" spc="-10" dirty="0">
                <a:latin typeface="Consolas"/>
                <a:cs typeface="Consolas"/>
              </a:rPr>
              <a:t>(</a:t>
            </a:r>
            <a:r>
              <a:rPr sz="1450" spc="-10" dirty="0">
                <a:solidFill>
                  <a:srgbClr val="483D8A"/>
                </a:solidFill>
                <a:latin typeface="Consolas"/>
                <a:cs typeface="Consolas"/>
              </a:rPr>
              <a:t>c</a:t>
            </a:r>
            <a:r>
              <a:rPr sz="1450" spc="-10" dirty="0">
                <a:latin typeface="Consolas"/>
                <a:cs typeface="Consolas"/>
              </a:rPr>
              <a:t>());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0751" y="5053584"/>
            <a:ext cx="302260" cy="117475"/>
          </a:xfrm>
          <a:custGeom>
            <a:avLst/>
            <a:gdLst/>
            <a:ahLst/>
            <a:cxnLst/>
            <a:rect l="l" t="t" r="r" b="b"/>
            <a:pathLst>
              <a:path w="302260" h="117475">
                <a:moveTo>
                  <a:pt x="301751" y="0"/>
                </a:moveTo>
                <a:lnTo>
                  <a:pt x="300966" y="22788"/>
                </a:lnTo>
                <a:lnTo>
                  <a:pt x="298894" y="41719"/>
                </a:lnTo>
                <a:lnTo>
                  <a:pt x="295965" y="54649"/>
                </a:lnTo>
                <a:lnTo>
                  <a:pt x="292607" y="59436"/>
                </a:lnTo>
                <a:lnTo>
                  <a:pt x="160019" y="59436"/>
                </a:lnTo>
                <a:lnTo>
                  <a:pt x="156662" y="63984"/>
                </a:lnTo>
                <a:lnTo>
                  <a:pt x="153733" y="76390"/>
                </a:lnTo>
                <a:lnTo>
                  <a:pt x="151661" y="94797"/>
                </a:lnTo>
                <a:lnTo>
                  <a:pt x="150875" y="117348"/>
                </a:lnTo>
                <a:lnTo>
                  <a:pt x="150090" y="94797"/>
                </a:lnTo>
                <a:lnTo>
                  <a:pt x="148018" y="76390"/>
                </a:lnTo>
                <a:lnTo>
                  <a:pt x="145089" y="63984"/>
                </a:lnTo>
                <a:lnTo>
                  <a:pt x="141732" y="59436"/>
                </a:lnTo>
                <a:lnTo>
                  <a:pt x="9144" y="59436"/>
                </a:lnTo>
                <a:lnTo>
                  <a:pt x="5786" y="54649"/>
                </a:lnTo>
                <a:lnTo>
                  <a:pt x="2857" y="41719"/>
                </a:lnTo>
                <a:lnTo>
                  <a:pt x="785" y="22788"/>
                </a:lnTo>
                <a:lnTo>
                  <a:pt x="0" y="0"/>
                </a:lnTo>
              </a:path>
            </a:pathLst>
          </a:custGeom>
          <a:ln w="22859">
            <a:solidFill>
              <a:srgbClr val="ED7C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0387" y="5053584"/>
            <a:ext cx="302260" cy="117475"/>
          </a:xfrm>
          <a:custGeom>
            <a:avLst/>
            <a:gdLst/>
            <a:ahLst/>
            <a:cxnLst/>
            <a:rect l="l" t="t" r="r" b="b"/>
            <a:pathLst>
              <a:path w="302260" h="117475">
                <a:moveTo>
                  <a:pt x="301751" y="0"/>
                </a:moveTo>
                <a:lnTo>
                  <a:pt x="300966" y="22788"/>
                </a:lnTo>
                <a:lnTo>
                  <a:pt x="298894" y="41719"/>
                </a:lnTo>
                <a:lnTo>
                  <a:pt x="295965" y="54649"/>
                </a:lnTo>
                <a:lnTo>
                  <a:pt x="292607" y="59436"/>
                </a:lnTo>
                <a:lnTo>
                  <a:pt x="160019" y="59436"/>
                </a:lnTo>
                <a:lnTo>
                  <a:pt x="156662" y="63984"/>
                </a:lnTo>
                <a:lnTo>
                  <a:pt x="153733" y="76390"/>
                </a:lnTo>
                <a:lnTo>
                  <a:pt x="151661" y="94797"/>
                </a:lnTo>
                <a:lnTo>
                  <a:pt x="150875" y="117348"/>
                </a:lnTo>
                <a:lnTo>
                  <a:pt x="150090" y="94797"/>
                </a:lnTo>
                <a:lnTo>
                  <a:pt x="148018" y="76390"/>
                </a:lnTo>
                <a:lnTo>
                  <a:pt x="145089" y="63984"/>
                </a:lnTo>
                <a:lnTo>
                  <a:pt x="141732" y="59436"/>
                </a:lnTo>
                <a:lnTo>
                  <a:pt x="9144" y="59436"/>
                </a:lnTo>
                <a:lnTo>
                  <a:pt x="5786" y="54649"/>
                </a:lnTo>
                <a:lnTo>
                  <a:pt x="2857" y="41719"/>
                </a:lnTo>
                <a:lnTo>
                  <a:pt x="785" y="22788"/>
                </a:lnTo>
                <a:lnTo>
                  <a:pt x="0" y="0"/>
                </a:lnTo>
              </a:path>
            </a:pathLst>
          </a:custGeom>
          <a:ln w="22859">
            <a:solidFill>
              <a:srgbClr val="ED7C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50023" y="5033771"/>
            <a:ext cx="302260" cy="117475"/>
          </a:xfrm>
          <a:custGeom>
            <a:avLst/>
            <a:gdLst/>
            <a:ahLst/>
            <a:cxnLst/>
            <a:rect l="l" t="t" r="r" b="b"/>
            <a:pathLst>
              <a:path w="302259" h="117475">
                <a:moveTo>
                  <a:pt x="301751" y="0"/>
                </a:moveTo>
                <a:lnTo>
                  <a:pt x="300966" y="22788"/>
                </a:lnTo>
                <a:lnTo>
                  <a:pt x="298894" y="41719"/>
                </a:lnTo>
                <a:lnTo>
                  <a:pt x="295965" y="54649"/>
                </a:lnTo>
                <a:lnTo>
                  <a:pt x="292607" y="59436"/>
                </a:lnTo>
                <a:lnTo>
                  <a:pt x="160019" y="59436"/>
                </a:lnTo>
                <a:lnTo>
                  <a:pt x="156662" y="63984"/>
                </a:lnTo>
                <a:lnTo>
                  <a:pt x="153733" y="76390"/>
                </a:lnTo>
                <a:lnTo>
                  <a:pt x="151661" y="94797"/>
                </a:lnTo>
                <a:lnTo>
                  <a:pt x="150875" y="117348"/>
                </a:lnTo>
                <a:lnTo>
                  <a:pt x="150090" y="94797"/>
                </a:lnTo>
                <a:lnTo>
                  <a:pt x="148018" y="76390"/>
                </a:lnTo>
                <a:lnTo>
                  <a:pt x="145089" y="63984"/>
                </a:lnTo>
                <a:lnTo>
                  <a:pt x="141732" y="59436"/>
                </a:lnTo>
                <a:lnTo>
                  <a:pt x="9144" y="59436"/>
                </a:lnTo>
                <a:lnTo>
                  <a:pt x="5786" y="54649"/>
                </a:lnTo>
                <a:lnTo>
                  <a:pt x="2857" y="41719"/>
                </a:lnTo>
                <a:lnTo>
                  <a:pt x="785" y="22788"/>
                </a:lnTo>
                <a:lnTo>
                  <a:pt x="0" y="0"/>
                </a:lnTo>
              </a:path>
            </a:pathLst>
          </a:custGeom>
          <a:ln w="22859">
            <a:solidFill>
              <a:srgbClr val="ED7C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725417" y="5427726"/>
            <a:ext cx="312420" cy="312420"/>
            <a:chOff x="3725417" y="5427726"/>
            <a:chExt cx="312420" cy="312420"/>
          </a:xfrm>
        </p:grpSpPr>
        <p:sp>
          <p:nvSpPr>
            <p:cNvPr id="9" name="object 9"/>
            <p:cNvSpPr/>
            <p:nvPr/>
          </p:nvSpPr>
          <p:spPr>
            <a:xfrm>
              <a:off x="3730751" y="5433060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60" h="302260">
                  <a:moveTo>
                    <a:pt x="150876" y="301751"/>
                  </a:moveTo>
                  <a:lnTo>
                    <a:pt x="102998" y="294107"/>
                  </a:lnTo>
                  <a:lnTo>
                    <a:pt x="61557" y="272783"/>
                  </a:lnTo>
                  <a:lnTo>
                    <a:pt x="28968" y="240194"/>
                  </a:lnTo>
                  <a:lnTo>
                    <a:pt x="7644" y="198753"/>
                  </a:lnTo>
                  <a:lnTo>
                    <a:pt x="0" y="150875"/>
                  </a:lnTo>
                  <a:lnTo>
                    <a:pt x="7644" y="103583"/>
                  </a:lnTo>
                  <a:lnTo>
                    <a:pt x="28968" y="62215"/>
                  </a:lnTo>
                  <a:lnTo>
                    <a:pt x="61557" y="29407"/>
                  </a:lnTo>
                  <a:lnTo>
                    <a:pt x="102998" y="7790"/>
                  </a:lnTo>
                  <a:lnTo>
                    <a:pt x="150876" y="0"/>
                  </a:lnTo>
                  <a:lnTo>
                    <a:pt x="198753" y="7790"/>
                  </a:lnTo>
                  <a:lnTo>
                    <a:pt x="240194" y="29407"/>
                  </a:lnTo>
                  <a:lnTo>
                    <a:pt x="272783" y="62215"/>
                  </a:lnTo>
                  <a:lnTo>
                    <a:pt x="294107" y="103583"/>
                  </a:lnTo>
                  <a:lnTo>
                    <a:pt x="301752" y="150875"/>
                  </a:lnTo>
                  <a:lnTo>
                    <a:pt x="294107" y="198753"/>
                  </a:lnTo>
                  <a:lnTo>
                    <a:pt x="272783" y="240194"/>
                  </a:lnTo>
                  <a:lnTo>
                    <a:pt x="240194" y="272783"/>
                  </a:lnTo>
                  <a:lnTo>
                    <a:pt x="198753" y="294107"/>
                  </a:lnTo>
                  <a:lnTo>
                    <a:pt x="150876" y="301751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30751" y="5433060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60" h="302260">
                  <a:moveTo>
                    <a:pt x="0" y="150875"/>
                  </a:moveTo>
                  <a:lnTo>
                    <a:pt x="7644" y="103583"/>
                  </a:lnTo>
                  <a:lnTo>
                    <a:pt x="28968" y="62215"/>
                  </a:lnTo>
                  <a:lnTo>
                    <a:pt x="61557" y="29407"/>
                  </a:lnTo>
                  <a:lnTo>
                    <a:pt x="102998" y="7790"/>
                  </a:lnTo>
                  <a:lnTo>
                    <a:pt x="150876" y="0"/>
                  </a:lnTo>
                  <a:lnTo>
                    <a:pt x="198753" y="7790"/>
                  </a:lnTo>
                  <a:lnTo>
                    <a:pt x="240194" y="29407"/>
                  </a:lnTo>
                  <a:lnTo>
                    <a:pt x="272783" y="62215"/>
                  </a:lnTo>
                  <a:lnTo>
                    <a:pt x="294107" y="103583"/>
                  </a:lnTo>
                  <a:lnTo>
                    <a:pt x="301752" y="150875"/>
                  </a:lnTo>
                  <a:lnTo>
                    <a:pt x="294107" y="198753"/>
                  </a:lnTo>
                  <a:lnTo>
                    <a:pt x="272783" y="240194"/>
                  </a:lnTo>
                  <a:lnTo>
                    <a:pt x="240194" y="272783"/>
                  </a:lnTo>
                  <a:lnTo>
                    <a:pt x="198753" y="294107"/>
                  </a:lnTo>
                  <a:lnTo>
                    <a:pt x="150876" y="301751"/>
                  </a:lnTo>
                  <a:lnTo>
                    <a:pt x="102998" y="294107"/>
                  </a:lnTo>
                  <a:lnTo>
                    <a:pt x="61557" y="272783"/>
                  </a:lnTo>
                  <a:lnTo>
                    <a:pt x="28968" y="240194"/>
                  </a:lnTo>
                  <a:lnTo>
                    <a:pt x="7644" y="198753"/>
                  </a:lnTo>
                  <a:lnTo>
                    <a:pt x="0" y="150875"/>
                  </a:lnTo>
                </a:path>
              </a:pathLst>
            </a:custGeom>
            <a:ln w="10668">
              <a:solidFill>
                <a:srgbClr val="AE59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20162" y="5446300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85053" y="5427726"/>
            <a:ext cx="312420" cy="312420"/>
            <a:chOff x="5385053" y="5427726"/>
            <a:chExt cx="312420" cy="312420"/>
          </a:xfrm>
        </p:grpSpPr>
        <p:sp>
          <p:nvSpPr>
            <p:cNvPr id="13" name="object 13"/>
            <p:cNvSpPr/>
            <p:nvPr/>
          </p:nvSpPr>
          <p:spPr>
            <a:xfrm>
              <a:off x="5390387" y="5433060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60" h="302260">
                  <a:moveTo>
                    <a:pt x="150876" y="301751"/>
                  </a:moveTo>
                  <a:lnTo>
                    <a:pt x="102998" y="294107"/>
                  </a:lnTo>
                  <a:lnTo>
                    <a:pt x="61557" y="272783"/>
                  </a:lnTo>
                  <a:lnTo>
                    <a:pt x="28968" y="240194"/>
                  </a:lnTo>
                  <a:lnTo>
                    <a:pt x="7644" y="198753"/>
                  </a:lnTo>
                  <a:lnTo>
                    <a:pt x="0" y="150875"/>
                  </a:lnTo>
                  <a:lnTo>
                    <a:pt x="7644" y="103583"/>
                  </a:lnTo>
                  <a:lnTo>
                    <a:pt x="28968" y="62215"/>
                  </a:lnTo>
                  <a:lnTo>
                    <a:pt x="61557" y="29407"/>
                  </a:lnTo>
                  <a:lnTo>
                    <a:pt x="102998" y="7790"/>
                  </a:lnTo>
                  <a:lnTo>
                    <a:pt x="150876" y="0"/>
                  </a:lnTo>
                  <a:lnTo>
                    <a:pt x="198753" y="7790"/>
                  </a:lnTo>
                  <a:lnTo>
                    <a:pt x="240194" y="29407"/>
                  </a:lnTo>
                  <a:lnTo>
                    <a:pt x="272783" y="62215"/>
                  </a:lnTo>
                  <a:lnTo>
                    <a:pt x="294107" y="103583"/>
                  </a:lnTo>
                  <a:lnTo>
                    <a:pt x="301752" y="150875"/>
                  </a:lnTo>
                  <a:lnTo>
                    <a:pt x="294107" y="198753"/>
                  </a:lnTo>
                  <a:lnTo>
                    <a:pt x="272783" y="240194"/>
                  </a:lnTo>
                  <a:lnTo>
                    <a:pt x="240194" y="272783"/>
                  </a:lnTo>
                  <a:lnTo>
                    <a:pt x="198753" y="294107"/>
                  </a:lnTo>
                  <a:lnTo>
                    <a:pt x="150876" y="301751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90387" y="5433060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60" h="302260">
                  <a:moveTo>
                    <a:pt x="0" y="150875"/>
                  </a:moveTo>
                  <a:lnTo>
                    <a:pt x="7644" y="103583"/>
                  </a:lnTo>
                  <a:lnTo>
                    <a:pt x="28968" y="62215"/>
                  </a:lnTo>
                  <a:lnTo>
                    <a:pt x="61557" y="29407"/>
                  </a:lnTo>
                  <a:lnTo>
                    <a:pt x="102998" y="7790"/>
                  </a:lnTo>
                  <a:lnTo>
                    <a:pt x="150876" y="0"/>
                  </a:lnTo>
                  <a:lnTo>
                    <a:pt x="198753" y="7790"/>
                  </a:lnTo>
                  <a:lnTo>
                    <a:pt x="240194" y="29407"/>
                  </a:lnTo>
                  <a:lnTo>
                    <a:pt x="272783" y="62215"/>
                  </a:lnTo>
                  <a:lnTo>
                    <a:pt x="294107" y="103583"/>
                  </a:lnTo>
                  <a:lnTo>
                    <a:pt x="301752" y="150875"/>
                  </a:lnTo>
                  <a:lnTo>
                    <a:pt x="294107" y="198753"/>
                  </a:lnTo>
                  <a:lnTo>
                    <a:pt x="272783" y="240194"/>
                  </a:lnTo>
                  <a:lnTo>
                    <a:pt x="240194" y="272783"/>
                  </a:lnTo>
                  <a:lnTo>
                    <a:pt x="198753" y="294107"/>
                  </a:lnTo>
                  <a:lnTo>
                    <a:pt x="150876" y="301751"/>
                  </a:lnTo>
                  <a:lnTo>
                    <a:pt x="102998" y="294107"/>
                  </a:lnTo>
                  <a:lnTo>
                    <a:pt x="61557" y="272783"/>
                  </a:lnTo>
                  <a:lnTo>
                    <a:pt x="28968" y="240194"/>
                  </a:lnTo>
                  <a:lnTo>
                    <a:pt x="7644" y="198753"/>
                  </a:lnTo>
                  <a:lnTo>
                    <a:pt x="0" y="150875"/>
                  </a:lnTo>
                </a:path>
              </a:pathLst>
            </a:custGeom>
            <a:ln w="10668">
              <a:solidFill>
                <a:srgbClr val="AE59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79795" y="5446300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044689" y="5427726"/>
            <a:ext cx="312420" cy="312420"/>
            <a:chOff x="7044689" y="5427726"/>
            <a:chExt cx="312420" cy="312420"/>
          </a:xfrm>
        </p:grpSpPr>
        <p:sp>
          <p:nvSpPr>
            <p:cNvPr id="17" name="object 17"/>
            <p:cNvSpPr/>
            <p:nvPr/>
          </p:nvSpPr>
          <p:spPr>
            <a:xfrm>
              <a:off x="7050023" y="5433060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59" h="302260">
                  <a:moveTo>
                    <a:pt x="150876" y="301751"/>
                  </a:moveTo>
                  <a:lnTo>
                    <a:pt x="102998" y="294107"/>
                  </a:lnTo>
                  <a:lnTo>
                    <a:pt x="61557" y="272783"/>
                  </a:lnTo>
                  <a:lnTo>
                    <a:pt x="28968" y="240194"/>
                  </a:lnTo>
                  <a:lnTo>
                    <a:pt x="7644" y="198753"/>
                  </a:lnTo>
                  <a:lnTo>
                    <a:pt x="0" y="150875"/>
                  </a:lnTo>
                  <a:lnTo>
                    <a:pt x="7644" y="103583"/>
                  </a:lnTo>
                  <a:lnTo>
                    <a:pt x="28968" y="62215"/>
                  </a:lnTo>
                  <a:lnTo>
                    <a:pt x="61557" y="29407"/>
                  </a:lnTo>
                  <a:lnTo>
                    <a:pt x="102998" y="7790"/>
                  </a:lnTo>
                  <a:lnTo>
                    <a:pt x="150876" y="0"/>
                  </a:lnTo>
                  <a:lnTo>
                    <a:pt x="198753" y="7790"/>
                  </a:lnTo>
                  <a:lnTo>
                    <a:pt x="240194" y="29407"/>
                  </a:lnTo>
                  <a:lnTo>
                    <a:pt x="272783" y="62215"/>
                  </a:lnTo>
                  <a:lnTo>
                    <a:pt x="294107" y="103583"/>
                  </a:lnTo>
                  <a:lnTo>
                    <a:pt x="301752" y="150875"/>
                  </a:lnTo>
                  <a:lnTo>
                    <a:pt x="294107" y="198753"/>
                  </a:lnTo>
                  <a:lnTo>
                    <a:pt x="272783" y="240194"/>
                  </a:lnTo>
                  <a:lnTo>
                    <a:pt x="240194" y="272783"/>
                  </a:lnTo>
                  <a:lnTo>
                    <a:pt x="198753" y="294107"/>
                  </a:lnTo>
                  <a:lnTo>
                    <a:pt x="150876" y="301751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50023" y="5433060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59" h="302260">
                  <a:moveTo>
                    <a:pt x="0" y="150875"/>
                  </a:moveTo>
                  <a:lnTo>
                    <a:pt x="7644" y="103583"/>
                  </a:lnTo>
                  <a:lnTo>
                    <a:pt x="28968" y="62215"/>
                  </a:lnTo>
                  <a:lnTo>
                    <a:pt x="61557" y="29407"/>
                  </a:lnTo>
                  <a:lnTo>
                    <a:pt x="102998" y="7790"/>
                  </a:lnTo>
                  <a:lnTo>
                    <a:pt x="150876" y="0"/>
                  </a:lnTo>
                  <a:lnTo>
                    <a:pt x="198753" y="7790"/>
                  </a:lnTo>
                  <a:lnTo>
                    <a:pt x="240194" y="29407"/>
                  </a:lnTo>
                  <a:lnTo>
                    <a:pt x="272783" y="62215"/>
                  </a:lnTo>
                  <a:lnTo>
                    <a:pt x="294107" y="103583"/>
                  </a:lnTo>
                  <a:lnTo>
                    <a:pt x="301752" y="150875"/>
                  </a:lnTo>
                  <a:lnTo>
                    <a:pt x="294107" y="198753"/>
                  </a:lnTo>
                  <a:lnTo>
                    <a:pt x="272783" y="240194"/>
                  </a:lnTo>
                  <a:lnTo>
                    <a:pt x="240194" y="272783"/>
                  </a:lnTo>
                  <a:lnTo>
                    <a:pt x="198753" y="294107"/>
                  </a:lnTo>
                  <a:lnTo>
                    <a:pt x="150876" y="301751"/>
                  </a:lnTo>
                  <a:lnTo>
                    <a:pt x="102998" y="294107"/>
                  </a:lnTo>
                  <a:lnTo>
                    <a:pt x="61557" y="272783"/>
                  </a:lnTo>
                  <a:lnTo>
                    <a:pt x="28968" y="240194"/>
                  </a:lnTo>
                  <a:lnTo>
                    <a:pt x="7644" y="198753"/>
                  </a:lnTo>
                  <a:lnTo>
                    <a:pt x="0" y="150875"/>
                  </a:lnTo>
                </a:path>
              </a:pathLst>
            </a:custGeom>
            <a:ln w="10668">
              <a:solidFill>
                <a:srgbClr val="AE59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139428" y="5446300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95499" y="5881115"/>
            <a:ext cx="1937385" cy="117475"/>
          </a:xfrm>
          <a:custGeom>
            <a:avLst/>
            <a:gdLst/>
            <a:ahLst/>
            <a:cxnLst/>
            <a:rect l="l" t="t" r="r" b="b"/>
            <a:pathLst>
              <a:path w="1937385" h="117475">
                <a:moveTo>
                  <a:pt x="1937004" y="0"/>
                </a:moveTo>
                <a:lnTo>
                  <a:pt x="1936218" y="22550"/>
                </a:lnTo>
                <a:lnTo>
                  <a:pt x="1934146" y="40957"/>
                </a:lnTo>
                <a:lnTo>
                  <a:pt x="1931217" y="53363"/>
                </a:lnTo>
                <a:lnTo>
                  <a:pt x="1927860" y="57912"/>
                </a:lnTo>
                <a:lnTo>
                  <a:pt x="978408" y="57912"/>
                </a:lnTo>
                <a:lnTo>
                  <a:pt x="975050" y="62698"/>
                </a:lnTo>
                <a:lnTo>
                  <a:pt x="972121" y="75628"/>
                </a:lnTo>
                <a:lnTo>
                  <a:pt x="970049" y="94559"/>
                </a:lnTo>
                <a:lnTo>
                  <a:pt x="969264" y="117348"/>
                </a:lnTo>
                <a:lnTo>
                  <a:pt x="968454" y="94559"/>
                </a:lnTo>
                <a:lnTo>
                  <a:pt x="966216" y="75628"/>
                </a:lnTo>
                <a:lnTo>
                  <a:pt x="962834" y="62698"/>
                </a:lnTo>
                <a:lnTo>
                  <a:pt x="958596" y="57912"/>
                </a:lnTo>
                <a:lnTo>
                  <a:pt x="10667" y="57912"/>
                </a:lnTo>
                <a:lnTo>
                  <a:pt x="6429" y="53363"/>
                </a:lnTo>
                <a:lnTo>
                  <a:pt x="3047" y="40957"/>
                </a:lnTo>
                <a:lnTo>
                  <a:pt x="809" y="22550"/>
                </a:lnTo>
                <a:lnTo>
                  <a:pt x="0" y="0"/>
                </a:lnTo>
              </a:path>
            </a:pathLst>
          </a:custGeom>
          <a:ln w="22859">
            <a:solidFill>
              <a:srgbClr val="5482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66615" y="5871971"/>
            <a:ext cx="1676400" cy="117475"/>
          </a:xfrm>
          <a:custGeom>
            <a:avLst/>
            <a:gdLst/>
            <a:ahLst/>
            <a:cxnLst/>
            <a:rect l="l" t="t" r="r" b="b"/>
            <a:pathLst>
              <a:path w="1676400" h="117475">
                <a:moveTo>
                  <a:pt x="1676400" y="0"/>
                </a:moveTo>
                <a:lnTo>
                  <a:pt x="1675614" y="23431"/>
                </a:lnTo>
                <a:lnTo>
                  <a:pt x="1673542" y="42291"/>
                </a:lnTo>
                <a:lnTo>
                  <a:pt x="1670613" y="54864"/>
                </a:lnTo>
                <a:lnTo>
                  <a:pt x="1667256" y="59436"/>
                </a:lnTo>
                <a:lnTo>
                  <a:pt x="847343" y="59436"/>
                </a:lnTo>
                <a:lnTo>
                  <a:pt x="843986" y="63984"/>
                </a:lnTo>
                <a:lnTo>
                  <a:pt x="841057" y="76390"/>
                </a:lnTo>
                <a:lnTo>
                  <a:pt x="838985" y="94797"/>
                </a:lnTo>
                <a:lnTo>
                  <a:pt x="838200" y="117348"/>
                </a:lnTo>
                <a:lnTo>
                  <a:pt x="837414" y="94797"/>
                </a:lnTo>
                <a:lnTo>
                  <a:pt x="835342" y="76390"/>
                </a:lnTo>
                <a:lnTo>
                  <a:pt x="832413" y="63984"/>
                </a:lnTo>
                <a:lnTo>
                  <a:pt x="829056" y="59436"/>
                </a:lnTo>
                <a:lnTo>
                  <a:pt x="9144" y="59436"/>
                </a:lnTo>
                <a:lnTo>
                  <a:pt x="5786" y="54863"/>
                </a:lnTo>
                <a:lnTo>
                  <a:pt x="2857" y="42290"/>
                </a:lnTo>
                <a:lnTo>
                  <a:pt x="785" y="23431"/>
                </a:lnTo>
                <a:lnTo>
                  <a:pt x="0" y="0"/>
                </a:lnTo>
              </a:path>
            </a:pathLst>
          </a:custGeom>
          <a:ln w="22859">
            <a:solidFill>
              <a:srgbClr val="5482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77127" y="5881115"/>
            <a:ext cx="1533525" cy="100965"/>
          </a:xfrm>
          <a:custGeom>
            <a:avLst/>
            <a:gdLst/>
            <a:ahLst/>
            <a:cxnLst/>
            <a:rect l="l" t="t" r="r" b="b"/>
            <a:pathLst>
              <a:path w="1533525" h="100964">
                <a:moveTo>
                  <a:pt x="1533144" y="0"/>
                </a:moveTo>
                <a:lnTo>
                  <a:pt x="1532596" y="19431"/>
                </a:lnTo>
                <a:lnTo>
                  <a:pt x="1531048" y="35433"/>
                </a:lnTo>
                <a:lnTo>
                  <a:pt x="1528643" y="46291"/>
                </a:lnTo>
                <a:lnTo>
                  <a:pt x="1525524" y="50292"/>
                </a:lnTo>
                <a:lnTo>
                  <a:pt x="775716" y="50292"/>
                </a:lnTo>
                <a:lnTo>
                  <a:pt x="772358" y="54292"/>
                </a:lnTo>
                <a:lnTo>
                  <a:pt x="769429" y="65151"/>
                </a:lnTo>
                <a:lnTo>
                  <a:pt x="767357" y="81153"/>
                </a:lnTo>
                <a:lnTo>
                  <a:pt x="766572" y="100584"/>
                </a:lnTo>
                <a:lnTo>
                  <a:pt x="766024" y="81153"/>
                </a:lnTo>
                <a:lnTo>
                  <a:pt x="764476" y="65151"/>
                </a:lnTo>
                <a:lnTo>
                  <a:pt x="762071" y="54292"/>
                </a:lnTo>
                <a:lnTo>
                  <a:pt x="758952" y="50292"/>
                </a:lnTo>
                <a:lnTo>
                  <a:pt x="7620" y="50292"/>
                </a:lnTo>
                <a:lnTo>
                  <a:pt x="4500" y="46291"/>
                </a:lnTo>
                <a:lnTo>
                  <a:pt x="2095" y="35433"/>
                </a:lnTo>
                <a:lnTo>
                  <a:pt x="547" y="19431"/>
                </a:lnTo>
                <a:lnTo>
                  <a:pt x="0" y="0"/>
                </a:lnTo>
              </a:path>
            </a:pathLst>
          </a:custGeom>
          <a:ln w="22860">
            <a:solidFill>
              <a:srgbClr val="5482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2908554" y="6188202"/>
            <a:ext cx="312420" cy="312420"/>
            <a:chOff x="2908554" y="6188202"/>
            <a:chExt cx="312420" cy="312420"/>
          </a:xfrm>
        </p:grpSpPr>
        <p:sp>
          <p:nvSpPr>
            <p:cNvPr id="24" name="object 24"/>
            <p:cNvSpPr/>
            <p:nvPr/>
          </p:nvSpPr>
          <p:spPr>
            <a:xfrm>
              <a:off x="2913888" y="6193536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60" h="302260">
                  <a:moveTo>
                    <a:pt x="150876" y="301751"/>
                  </a:moveTo>
                  <a:lnTo>
                    <a:pt x="102998" y="294107"/>
                  </a:lnTo>
                  <a:lnTo>
                    <a:pt x="61557" y="272783"/>
                  </a:lnTo>
                  <a:lnTo>
                    <a:pt x="28968" y="240194"/>
                  </a:lnTo>
                  <a:lnTo>
                    <a:pt x="7644" y="198753"/>
                  </a:lnTo>
                  <a:lnTo>
                    <a:pt x="0" y="150875"/>
                  </a:lnTo>
                  <a:lnTo>
                    <a:pt x="7644" y="103583"/>
                  </a:lnTo>
                  <a:lnTo>
                    <a:pt x="28968" y="62215"/>
                  </a:lnTo>
                  <a:lnTo>
                    <a:pt x="61557" y="29407"/>
                  </a:lnTo>
                  <a:lnTo>
                    <a:pt x="102998" y="7790"/>
                  </a:lnTo>
                  <a:lnTo>
                    <a:pt x="150876" y="0"/>
                  </a:lnTo>
                  <a:lnTo>
                    <a:pt x="198168" y="7790"/>
                  </a:lnTo>
                  <a:lnTo>
                    <a:pt x="239536" y="29407"/>
                  </a:lnTo>
                  <a:lnTo>
                    <a:pt x="272344" y="62215"/>
                  </a:lnTo>
                  <a:lnTo>
                    <a:pt x="293961" y="103583"/>
                  </a:lnTo>
                  <a:lnTo>
                    <a:pt x="301752" y="150875"/>
                  </a:lnTo>
                  <a:lnTo>
                    <a:pt x="293961" y="198753"/>
                  </a:lnTo>
                  <a:lnTo>
                    <a:pt x="272344" y="240194"/>
                  </a:lnTo>
                  <a:lnTo>
                    <a:pt x="239536" y="272783"/>
                  </a:lnTo>
                  <a:lnTo>
                    <a:pt x="198168" y="294107"/>
                  </a:lnTo>
                  <a:lnTo>
                    <a:pt x="150876" y="301751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13888" y="6193536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60" h="302260">
                  <a:moveTo>
                    <a:pt x="0" y="150875"/>
                  </a:moveTo>
                  <a:lnTo>
                    <a:pt x="7644" y="103583"/>
                  </a:lnTo>
                  <a:lnTo>
                    <a:pt x="28968" y="62215"/>
                  </a:lnTo>
                  <a:lnTo>
                    <a:pt x="61557" y="29407"/>
                  </a:lnTo>
                  <a:lnTo>
                    <a:pt x="102998" y="7790"/>
                  </a:lnTo>
                  <a:lnTo>
                    <a:pt x="150876" y="0"/>
                  </a:lnTo>
                  <a:lnTo>
                    <a:pt x="198168" y="7790"/>
                  </a:lnTo>
                  <a:lnTo>
                    <a:pt x="239536" y="29407"/>
                  </a:lnTo>
                  <a:lnTo>
                    <a:pt x="272344" y="62215"/>
                  </a:lnTo>
                  <a:lnTo>
                    <a:pt x="293961" y="103583"/>
                  </a:lnTo>
                  <a:lnTo>
                    <a:pt x="301752" y="150875"/>
                  </a:lnTo>
                  <a:lnTo>
                    <a:pt x="293961" y="198753"/>
                  </a:lnTo>
                  <a:lnTo>
                    <a:pt x="272344" y="240194"/>
                  </a:lnTo>
                  <a:lnTo>
                    <a:pt x="239536" y="272783"/>
                  </a:lnTo>
                  <a:lnTo>
                    <a:pt x="198168" y="294107"/>
                  </a:lnTo>
                  <a:lnTo>
                    <a:pt x="150876" y="301751"/>
                  </a:lnTo>
                  <a:lnTo>
                    <a:pt x="102998" y="294107"/>
                  </a:lnTo>
                  <a:lnTo>
                    <a:pt x="61557" y="272783"/>
                  </a:lnTo>
                  <a:lnTo>
                    <a:pt x="28968" y="240194"/>
                  </a:lnTo>
                  <a:lnTo>
                    <a:pt x="7644" y="198753"/>
                  </a:lnTo>
                  <a:lnTo>
                    <a:pt x="0" y="150875"/>
                  </a:lnTo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003263" y="6206726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848605" y="6188202"/>
            <a:ext cx="312420" cy="312420"/>
            <a:chOff x="4848605" y="6188202"/>
            <a:chExt cx="312420" cy="312420"/>
          </a:xfrm>
        </p:grpSpPr>
        <p:sp>
          <p:nvSpPr>
            <p:cNvPr id="28" name="object 28"/>
            <p:cNvSpPr/>
            <p:nvPr/>
          </p:nvSpPr>
          <p:spPr>
            <a:xfrm>
              <a:off x="4853939" y="6193536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60" h="302260">
                  <a:moveTo>
                    <a:pt x="150876" y="301751"/>
                  </a:moveTo>
                  <a:lnTo>
                    <a:pt x="102998" y="294107"/>
                  </a:lnTo>
                  <a:lnTo>
                    <a:pt x="61557" y="272783"/>
                  </a:lnTo>
                  <a:lnTo>
                    <a:pt x="28968" y="240194"/>
                  </a:lnTo>
                  <a:lnTo>
                    <a:pt x="7644" y="198753"/>
                  </a:lnTo>
                  <a:lnTo>
                    <a:pt x="0" y="150875"/>
                  </a:lnTo>
                  <a:lnTo>
                    <a:pt x="7644" y="103583"/>
                  </a:lnTo>
                  <a:lnTo>
                    <a:pt x="28968" y="62215"/>
                  </a:lnTo>
                  <a:lnTo>
                    <a:pt x="61557" y="29407"/>
                  </a:lnTo>
                  <a:lnTo>
                    <a:pt x="102998" y="7790"/>
                  </a:lnTo>
                  <a:lnTo>
                    <a:pt x="150876" y="0"/>
                  </a:lnTo>
                  <a:lnTo>
                    <a:pt x="198753" y="7790"/>
                  </a:lnTo>
                  <a:lnTo>
                    <a:pt x="240194" y="29407"/>
                  </a:lnTo>
                  <a:lnTo>
                    <a:pt x="272783" y="62215"/>
                  </a:lnTo>
                  <a:lnTo>
                    <a:pt x="294107" y="103583"/>
                  </a:lnTo>
                  <a:lnTo>
                    <a:pt x="301752" y="150875"/>
                  </a:lnTo>
                  <a:lnTo>
                    <a:pt x="294107" y="198753"/>
                  </a:lnTo>
                  <a:lnTo>
                    <a:pt x="272783" y="240194"/>
                  </a:lnTo>
                  <a:lnTo>
                    <a:pt x="240194" y="272783"/>
                  </a:lnTo>
                  <a:lnTo>
                    <a:pt x="198753" y="294107"/>
                  </a:lnTo>
                  <a:lnTo>
                    <a:pt x="150876" y="301751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53939" y="6193536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60" h="302260">
                  <a:moveTo>
                    <a:pt x="0" y="150875"/>
                  </a:moveTo>
                  <a:lnTo>
                    <a:pt x="7644" y="103583"/>
                  </a:lnTo>
                  <a:lnTo>
                    <a:pt x="28968" y="62215"/>
                  </a:lnTo>
                  <a:lnTo>
                    <a:pt x="61557" y="29407"/>
                  </a:lnTo>
                  <a:lnTo>
                    <a:pt x="102998" y="7790"/>
                  </a:lnTo>
                  <a:lnTo>
                    <a:pt x="150876" y="0"/>
                  </a:lnTo>
                  <a:lnTo>
                    <a:pt x="198753" y="7790"/>
                  </a:lnTo>
                  <a:lnTo>
                    <a:pt x="240194" y="29407"/>
                  </a:lnTo>
                  <a:lnTo>
                    <a:pt x="272783" y="62215"/>
                  </a:lnTo>
                  <a:lnTo>
                    <a:pt x="294107" y="103583"/>
                  </a:lnTo>
                  <a:lnTo>
                    <a:pt x="301752" y="150875"/>
                  </a:lnTo>
                  <a:lnTo>
                    <a:pt x="294107" y="198753"/>
                  </a:lnTo>
                  <a:lnTo>
                    <a:pt x="272783" y="240194"/>
                  </a:lnTo>
                  <a:lnTo>
                    <a:pt x="240194" y="272783"/>
                  </a:lnTo>
                  <a:lnTo>
                    <a:pt x="198753" y="294107"/>
                  </a:lnTo>
                  <a:lnTo>
                    <a:pt x="150876" y="301751"/>
                  </a:lnTo>
                  <a:lnTo>
                    <a:pt x="102998" y="294107"/>
                  </a:lnTo>
                  <a:lnTo>
                    <a:pt x="61557" y="272783"/>
                  </a:lnTo>
                  <a:lnTo>
                    <a:pt x="28968" y="240194"/>
                  </a:lnTo>
                  <a:lnTo>
                    <a:pt x="7644" y="198753"/>
                  </a:lnTo>
                  <a:lnTo>
                    <a:pt x="0" y="150875"/>
                  </a:lnTo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943316" y="6206726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587489" y="6188202"/>
            <a:ext cx="312420" cy="312420"/>
            <a:chOff x="6587489" y="6188202"/>
            <a:chExt cx="312420" cy="312420"/>
          </a:xfrm>
        </p:grpSpPr>
        <p:sp>
          <p:nvSpPr>
            <p:cNvPr id="32" name="object 32"/>
            <p:cNvSpPr/>
            <p:nvPr/>
          </p:nvSpPr>
          <p:spPr>
            <a:xfrm>
              <a:off x="6592823" y="6193536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59" h="302260">
                  <a:moveTo>
                    <a:pt x="150876" y="301751"/>
                  </a:moveTo>
                  <a:lnTo>
                    <a:pt x="103583" y="294107"/>
                  </a:lnTo>
                  <a:lnTo>
                    <a:pt x="62215" y="272783"/>
                  </a:lnTo>
                  <a:lnTo>
                    <a:pt x="29407" y="240194"/>
                  </a:lnTo>
                  <a:lnTo>
                    <a:pt x="7790" y="198753"/>
                  </a:lnTo>
                  <a:lnTo>
                    <a:pt x="0" y="150875"/>
                  </a:lnTo>
                  <a:lnTo>
                    <a:pt x="7790" y="103583"/>
                  </a:lnTo>
                  <a:lnTo>
                    <a:pt x="29407" y="62215"/>
                  </a:lnTo>
                  <a:lnTo>
                    <a:pt x="62215" y="29407"/>
                  </a:lnTo>
                  <a:lnTo>
                    <a:pt x="103583" y="7790"/>
                  </a:lnTo>
                  <a:lnTo>
                    <a:pt x="150876" y="0"/>
                  </a:lnTo>
                  <a:lnTo>
                    <a:pt x="198753" y="7790"/>
                  </a:lnTo>
                  <a:lnTo>
                    <a:pt x="240194" y="29407"/>
                  </a:lnTo>
                  <a:lnTo>
                    <a:pt x="272783" y="62215"/>
                  </a:lnTo>
                  <a:lnTo>
                    <a:pt x="294107" y="103583"/>
                  </a:lnTo>
                  <a:lnTo>
                    <a:pt x="301752" y="150875"/>
                  </a:lnTo>
                  <a:lnTo>
                    <a:pt x="294107" y="198753"/>
                  </a:lnTo>
                  <a:lnTo>
                    <a:pt x="272783" y="240194"/>
                  </a:lnTo>
                  <a:lnTo>
                    <a:pt x="240194" y="272783"/>
                  </a:lnTo>
                  <a:lnTo>
                    <a:pt x="198753" y="294107"/>
                  </a:lnTo>
                  <a:lnTo>
                    <a:pt x="150876" y="301751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92823" y="6193536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59" h="302260">
                  <a:moveTo>
                    <a:pt x="0" y="150875"/>
                  </a:moveTo>
                  <a:lnTo>
                    <a:pt x="7790" y="103583"/>
                  </a:lnTo>
                  <a:lnTo>
                    <a:pt x="29407" y="62215"/>
                  </a:lnTo>
                  <a:lnTo>
                    <a:pt x="62215" y="29407"/>
                  </a:lnTo>
                  <a:lnTo>
                    <a:pt x="103583" y="7790"/>
                  </a:lnTo>
                  <a:lnTo>
                    <a:pt x="150876" y="0"/>
                  </a:lnTo>
                  <a:lnTo>
                    <a:pt x="198753" y="7790"/>
                  </a:lnTo>
                  <a:lnTo>
                    <a:pt x="240194" y="29407"/>
                  </a:lnTo>
                  <a:lnTo>
                    <a:pt x="272783" y="62215"/>
                  </a:lnTo>
                  <a:lnTo>
                    <a:pt x="294107" y="103583"/>
                  </a:lnTo>
                  <a:lnTo>
                    <a:pt x="301752" y="150875"/>
                  </a:lnTo>
                  <a:lnTo>
                    <a:pt x="294107" y="198753"/>
                  </a:lnTo>
                  <a:lnTo>
                    <a:pt x="272783" y="240194"/>
                  </a:lnTo>
                  <a:lnTo>
                    <a:pt x="240194" y="272783"/>
                  </a:lnTo>
                  <a:lnTo>
                    <a:pt x="198753" y="294107"/>
                  </a:lnTo>
                  <a:lnTo>
                    <a:pt x="150876" y="301751"/>
                  </a:lnTo>
                  <a:lnTo>
                    <a:pt x="103583" y="294107"/>
                  </a:lnTo>
                  <a:lnTo>
                    <a:pt x="62215" y="272783"/>
                  </a:lnTo>
                  <a:lnTo>
                    <a:pt x="29407" y="240194"/>
                  </a:lnTo>
                  <a:lnTo>
                    <a:pt x="7790" y="198753"/>
                  </a:lnTo>
                  <a:lnTo>
                    <a:pt x="0" y="150875"/>
                  </a:lnTo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682213" y="6206726"/>
            <a:ext cx="12128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531177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Range</a:t>
            </a:r>
            <a:r>
              <a:rPr spc="-130" dirty="0"/>
              <a:t> </a:t>
            </a:r>
            <a:r>
              <a:rPr dirty="0"/>
              <a:t>Of</a:t>
            </a:r>
            <a:r>
              <a:rPr spc="-175" dirty="0"/>
              <a:t> </a:t>
            </a:r>
            <a:r>
              <a:rPr spc="-95" dirty="0"/>
              <a:t>Fundamental</a:t>
            </a:r>
            <a:r>
              <a:rPr spc="-110" dirty="0"/>
              <a:t> </a:t>
            </a:r>
            <a:r>
              <a:rPr spc="-60" dirty="0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4831" y="6348410"/>
            <a:ext cx="6432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898989"/>
                </a:solidFill>
                <a:latin typeface="Calibri"/>
                <a:cs typeface="Calibri"/>
              </a:rPr>
              <a:t>Prepared</a:t>
            </a:r>
            <a:r>
              <a:rPr sz="1000" spc="-3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by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57350" y="2201417"/>
          <a:ext cx="6940549" cy="4318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9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6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70AC46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Typical</a:t>
                      </a:r>
                      <a:r>
                        <a:rPr sz="1450" b="1" spc="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Byte</a:t>
                      </a:r>
                      <a:r>
                        <a:rPr sz="1450" b="1" spc="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70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Typical</a:t>
                      </a:r>
                      <a:r>
                        <a:rPr sz="145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70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spc="-20" dirty="0">
                          <a:latin typeface="Calibri"/>
                          <a:cs typeface="Calibri"/>
                        </a:rPr>
                        <a:t>char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latin typeface="Calibri"/>
                          <a:cs typeface="Calibri"/>
                        </a:rPr>
                        <a:t>byte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-127</a:t>
                      </a:r>
                      <a:r>
                        <a:rPr sz="14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127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unsigned</a:t>
                      </a:r>
                      <a:r>
                        <a:rPr sz="145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latin typeface="Calibri"/>
                          <a:cs typeface="Calibri"/>
                        </a:rPr>
                        <a:t>char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latin typeface="Calibri"/>
                          <a:cs typeface="Calibri"/>
                        </a:rPr>
                        <a:t>byte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255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spc="-25" dirty="0">
                          <a:latin typeface="Calibri"/>
                          <a:cs typeface="Calibri"/>
                        </a:rPr>
                        <a:t>int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bytes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-2147483648</a:t>
                      </a:r>
                      <a:r>
                        <a:rPr sz="14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2147483647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unsigned</a:t>
                      </a:r>
                      <a:r>
                        <a:rPr sz="145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int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bytes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4294967295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signed</a:t>
                      </a:r>
                      <a:r>
                        <a:rPr sz="14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int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bytes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-2147483648</a:t>
                      </a:r>
                      <a:r>
                        <a:rPr sz="14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2147483647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short</a:t>
                      </a:r>
                      <a:r>
                        <a:rPr sz="14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int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bytes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-32768</a:t>
                      </a:r>
                      <a:r>
                        <a:rPr sz="14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32767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unsigned</a:t>
                      </a:r>
                      <a:r>
                        <a:rPr sz="14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short</a:t>
                      </a:r>
                      <a:r>
                        <a:rPr sz="14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int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bytes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65,535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signed</a:t>
                      </a:r>
                      <a:r>
                        <a:rPr sz="14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short</a:t>
                      </a:r>
                      <a:r>
                        <a:rPr sz="14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int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bytes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-32768</a:t>
                      </a:r>
                      <a:r>
                        <a:rPr sz="14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32767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long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int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bytes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-2,147,483,648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2,147,483,647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unsigned</a:t>
                      </a:r>
                      <a:r>
                        <a:rPr sz="14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long</a:t>
                      </a:r>
                      <a:r>
                        <a:rPr sz="14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latin typeface="Calibri"/>
                          <a:cs typeface="Calibri"/>
                        </a:rPr>
                        <a:t>int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bytes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4,294,967,295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float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bytes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+/-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3.4e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+/-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38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(~7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digits)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double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bytes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+/-</a:t>
                      </a:r>
                      <a:r>
                        <a:rPr sz="14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1.7e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+/-</a:t>
                      </a:r>
                      <a:r>
                        <a:rPr sz="14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308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(~15</a:t>
                      </a:r>
                      <a:r>
                        <a:rPr sz="14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digits)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long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double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4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bytes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+/-</a:t>
                      </a:r>
                      <a:r>
                        <a:rPr sz="14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1.7e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+/-</a:t>
                      </a:r>
                      <a:r>
                        <a:rPr sz="14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308</a:t>
                      </a:r>
                      <a:r>
                        <a:rPr sz="14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(~15</a:t>
                      </a:r>
                      <a:r>
                        <a:rPr sz="14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digits)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65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spc="-10" dirty="0">
                          <a:latin typeface="Calibri"/>
                          <a:cs typeface="Calibri"/>
                        </a:rPr>
                        <a:t>wchar_t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4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4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bytes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wide</a:t>
                      </a:r>
                      <a:r>
                        <a:rPr sz="14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latin typeface="Calibri"/>
                          <a:cs typeface="Calibri"/>
                        </a:rPr>
                        <a:t>character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D8D8D8"/>
                      </a:solidFill>
                      <a:prstDash val="solid"/>
                    </a:lnL>
                    <a:lnR w="12700">
                      <a:solidFill>
                        <a:srgbClr val="D8D8D8"/>
                      </a:solidFill>
                      <a:prstDash val="solid"/>
                    </a:lnR>
                    <a:lnT w="12700">
                      <a:solidFill>
                        <a:srgbClr val="D8D8D8"/>
                      </a:solidFill>
                      <a:prstDash val="solid"/>
                    </a:lnT>
                    <a:lnB w="12700">
                      <a:solidFill>
                        <a:srgbClr val="D8D8D8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307530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0" dirty="0"/>
              <a:t>Evaluation</a:t>
            </a:r>
            <a:r>
              <a:rPr spc="-55" dirty="0"/>
              <a:t> </a:t>
            </a:r>
            <a:r>
              <a:rPr spc="-40" dirty="0"/>
              <a:t>Order</a:t>
            </a:r>
          </a:p>
        </p:txBody>
      </p:sp>
      <p:sp>
        <p:nvSpPr>
          <p:cNvPr id="4" name="object 4"/>
          <p:cNvSpPr/>
          <p:nvPr/>
        </p:nvSpPr>
        <p:spPr>
          <a:xfrm>
            <a:off x="2889503" y="2904743"/>
            <a:ext cx="4281170" cy="2717800"/>
          </a:xfrm>
          <a:custGeom>
            <a:avLst/>
            <a:gdLst/>
            <a:ahLst/>
            <a:cxnLst/>
            <a:rect l="l" t="t" r="r" b="b"/>
            <a:pathLst>
              <a:path w="4281170" h="2717800">
                <a:moveTo>
                  <a:pt x="4280916" y="2717291"/>
                </a:moveTo>
                <a:lnTo>
                  <a:pt x="0" y="2717291"/>
                </a:lnTo>
                <a:lnTo>
                  <a:pt x="0" y="0"/>
                </a:lnTo>
                <a:lnTo>
                  <a:pt x="4280916" y="0"/>
                </a:lnTo>
                <a:lnTo>
                  <a:pt x="4280916" y="2717291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81697" y="4327691"/>
            <a:ext cx="287655" cy="8305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i="1" spc="-25" dirty="0">
                <a:solidFill>
                  <a:srgbClr val="546E79"/>
                </a:solidFill>
                <a:latin typeface="Consolas"/>
                <a:cs typeface="Consolas"/>
              </a:rPr>
              <a:t>//1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300" i="1" spc="-25" dirty="0">
                <a:solidFill>
                  <a:srgbClr val="546E79"/>
                </a:solidFill>
                <a:latin typeface="Consolas"/>
                <a:cs typeface="Consolas"/>
              </a:rPr>
              <a:t>//2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300" i="1" spc="-25" dirty="0">
                <a:solidFill>
                  <a:srgbClr val="546E79"/>
                </a:solidFill>
                <a:latin typeface="Consolas"/>
                <a:cs typeface="Consolas"/>
              </a:rPr>
              <a:t>//3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300" i="1" spc="-25" dirty="0">
                <a:solidFill>
                  <a:srgbClr val="546E79"/>
                </a:solidFill>
                <a:latin typeface="Consolas"/>
                <a:cs typeface="Consolas"/>
              </a:rPr>
              <a:t>//4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4153" y="2919448"/>
            <a:ext cx="2773680" cy="26409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D4A1DF"/>
                </a:solidFill>
                <a:latin typeface="Consolas"/>
                <a:cs typeface="Consolas"/>
              </a:rPr>
              <a:t>void</a:t>
            </a:r>
            <a:r>
              <a:rPr sz="1300" spc="5" dirty="0">
                <a:solidFill>
                  <a:srgbClr val="D4A1DF"/>
                </a:solidFill>
                <a:latin typeface="Consolas"/>
                <a:cs typeface="Consolas"/>
              </a:rPr>
              <a:t> </a:t>
            </a:r>
            <a:r>
              <a:rPr sz="1300" spc="-25" dirty="0">
                <a:solidFill>
                  <a:srgbClr val="8080E2"/>
                </a:solidFill>
                <a:latin typeface="Consolas"/>
                <a:cs typeface="Consolas"/>
              </a:rPr>
              <a:t>F</a:t>
            </a:r>
            <a:r>
              <a:rPr sz="1300" spc="-2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endParaRPr sz="1300">
              <a:latin typeface="Consolas"/>
              <a:cs typeface="Consolas"/>
            </a:endParaRPr>
          </a:p>
          <a:p>
            <a:pPr marL="377825">
              <a:lnSpc>
                <a:spcPct val="100000"/>
              </a:lnSpc>
              <a:spcBef>
                <a:spcPts val="25"/>
              </a:spcBef>
            </a:pPr>
            <a:r>
              <a:rPr sz="1300" b="1" dirty="0">
                <a:solidFill>
                  <a:srgbClr val="FFBF82"/>
                </a:solidFill>
                <a:latin typeface="Consolas"/>
                <a:cs typeface="Consolas"/>
              </a:rPr>
              <a:t>std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::</a:t>
            </a:r>
            <a:r>
              <a:rPr sz="1300" b="1" dirty="0">
                <a:solidFill>
                  <a:srgbClr val="F4721A"/>
                </a:solidFill>
                <a:latin typeface="Consolas"/>
                <a:cs typeface="Consolas"/>
              </a:rPr>
              <a:t>unique_ptr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&lt;</a:t>
            </a:r>
            <a:r>
              <a:rPr sz="1300" dirty="0">
                <a:solidFill>
                  <a:srgbClr val="D4A1DF"/>
                </a:solidFill>
                <a:latin typeface="Consolas"/>
                <a:cs typeface="Consolas"/>
              </a:rPr>
              <a:t>int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&gt;</a:t>
            </a:r>
            <a:r>
              <a:rPr sz="1300" spc="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spc="-25" dirty="0">
                <a:solidFill>
                  <a:srgbClr val="C8C8C8"/>
                </a:solidFill>
                <a:latin typeface="Consolas"/>
                <a:cs typeface="Consolas"/>
              </a:rPr>
              <a:t>p1</a:t>
            </a:r>
            <a:r>
              <a:rPr sz="1300" spc="-25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endParaRPr sz="1300">
              <a:latin typeface="Consolas"/>
              <a:cs typeface="Consolas"/>
            </a:endParaRPr>
          </a:p>
          <a:p>
            <a:pPr marL="377825">
              <a:lnSpc>
                <a:spcPct val="100000"/>
              </a:lnSpc>
              <a:spcBef>
                <a:spcPts val="20"/>
              </a:spcBef>
            </a:pPr>
            <a:r>
              <a:rPr sz="1300" b="1" dirty="0">
                <a:solidFill>
                  <a:srgbClr val="FFBF82"/>
                </a:solidFill>
                <a:latin typeface="Consolas"/>
                <a:cs typeface="Consolas"/>
              </a:rPr>
              <a:t>std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::</a:t>
            </a:r>
            <a:r>
              <a:rPr sz="1300" b="1" dirty="0">
                <a:solidFill>
                  <a:srgbClr val="F4721A"/>
                </a:solidFill>
                <a:latin typeface="Consolas"/>
                <a:cs typeface="Consolas"/>
              </a:rPr>
              <a:t>unique_ptr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&lt;</a:t>
            </a:r>
            <a:r>
              <a:rPr sz="1300" dirty="0">
                <a:solidFill>
                  <a:srgbClr val="D4A1DF"/>
                </a:solidFill>
                <a:latin typeface="Consolas"/>
                <a:cs typeface="Consolas"/>
              </a:rPr>
              <a:t>int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&gt;</a:t>
            </a:r>
            <a:r>
              <a:rPr sz="1300" spc="1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C8C8C8"/>
                </a:solidFill>
                <a:latin typeface="Consolas"/>
                <a:cs typeface="Consolas"/>
              </a:rPr>
              <a:t>p2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sz="1300" spc="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377825">
              <a:lnSpc>
                <a:spcPct val="100000"/>
              </a:lnSpc>
              <a:spcBef>
                <a:spcPts val="25"/>
              </a:spcBef>
            </a:pPr>
            <a:r>
              <a:rPr sz="1300" i="1" spc="-10" dirty="0">
                <a:solidFill>
                  <a:srgbClr val="546E79"/>
                </a:solidFill>
                <a:latin typeface="Consolas"/>
                <a:cs typeface="Consolas"/>
              </a:rPr>
              <a:t>//Implementation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300" spc="-5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300" dirty="0">
                <a:solidFill>
                  <a:srgbClr val="D4A1DF"/>
                </a:solidFill>
                <a:latin typeface="Consolas"/>
                <a:cs typeface="Consolas"/>
              </a:rPr>
              <a:t>int</a:t>
            </a:r>
            <a:r>
              <a:rPr sz="1300" spc="5" dirty="0">
                <a:solidFill>
                  <a:srgbClr val="D4A1DF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8080E2"/>
                </a:solidFill>
                <a:latin typeface="Consolas"/>
                <a:cs typeface="Consolas"/>
              </a:rPr>
              <a:t>main</a:t>
            </a: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()</a:t>
            </a:r>
            <a:r>
              <a:rPr sz="1300" spc="2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377825">
              <a:lnSpc>
                <a:spcPct val="100000"/>
              </a:lnSpc>
              <a:spcBef>
                <a:spcPts val="25"/>
              </a:spcBef>
            </a:pPr>
            <a:r>
              <a:rPr sz="1300" spc="-25" dirty="0">
                <a:solidFill>
                  <a:srgbClr val="8080E2"/>
                </a:solidFill>
                <a:latin typeface="Consolas"/>
                <a:cs typeface="Consolas"/>
              </a:rPr>
              <a:t>F</a:t>
            </a:r>
            <a:r>
              <a:rPr sz="1300" spc="-25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endParaRPr sz="1300">
              <a:latin typeface="Consolas"/>
              <a:cs typeface="Consolas"/>
            </a:endParaRPr>
          </a:p>
          <a:p>
            <a:pPr marL="754380">
              <a:lnSpc>
                <a:spcPct val="100000"/>
              </a:lnSpc>
              <a:spcBef>
                <a:spcPts val="20"/>
              </a:spcBef>
            </a:pPr>
            <a:r>
              <a:rPr sz="1300" b="1" spc="-10" dirty="0">
                <a:solidFill>
                  <a:srgbClr val="FFBF82"/>
                </a:solidFill>
                <a:latin typeface="Consolas"/>
                <a:cs typeface="Consolas"/>
              </a:rPr>
              <a:t>std</a:t>
            </a:r>
            <a:r>
              <a:rPr sz="1300" spc="-10" dirty="0">
                <a:solidFill>
                  <a:srgbClr val="FFFFFF"/>
                </a:solidFill>
                <a:latin typeface="Consolas"/>
                <a:cs typeface="Consolas"/>
              </a:rPr>
              <a:t>::</a:t>
            </a:r>
            <a:r>
              <a:rPr sz="1300" b="1" spc="-10" dirty="0">
                <a:solidFill>
                  <a:srgbClr val="F4721A"/>
                </a:solidFill>
                <a:latin typeface="Consolas"/>
                <a:cs typeface="Consolas"/>
              </a:rPr>
              <a:t>unique_ptr</a:t>
            </a:r>
            <a:r>
              <a:rPr sz="1300" spc="-10" dirty="0">
                <a:solidFill>
                  <a:srgbClr val="FFFFFF"/>
                </a:solidFill>
                <a:latin typeface="Consolas"/>
                <a:cs typeface="Consolas"/>
              </a:rPr>
              <a:t>&lt;</a:t>
            </a:r>
            <a:r>
              <a:rPr sz="1300" spc="-10" dirty="0">
                <a:solidFill>
                  <a:srgbClr val="D4A1DF"/>
                </a:solidFill>
                <a:latin typeface="Consolas"/>
                <a:cs typeface="Consolas"/>
              </a:rPr>
              <a:t>int</a:t>
            </a:r>
            <a:r>
              <a:rPr sz="1300" spc="-10" dirty="0">
                <a:solidFill>
                  <a:srgbClr val="FFFFFF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1508760">
              <a:lnSpc>
                <a:spcPct val="100000"/>
              </a:lnSpc>
              <a:spcBef>
                <a:spcPts val="25"/>
              </a:spcBef>
            </a:pPr>
            <a:r>
              <a:rPr sz="1300" dirty="0">
                <a:solidFill>
                  <a:srgbClr val="008A8A"/>
                </a:solidFill>
                <a:latin typeface="Consolas"/>
                <a:cs typeface="Consolas"/>
              </a:rPr>
              <a:t>{</a:t>
            </a:r>
            <a:r>
              <a:rPr sz="1300" dirty="0">
                <a:solidFill>
                  <a:srgbClr val="82B6E1"/>
                </a:solidFill>
                <a:latin typeface="Consolas"/>
                <a:cs typeface="Consolas"/>
              </a:rPr>
              <a:t>new </a:t>
            </a:r>
            <a:r>
              <a:rPr sz="1300" spc="-10" dirty="0">
                <a:solidFill>
                  <a:srgbClr val="D4A1DF"/>
                </a:solidFill>
                <a:latin typeface="Consolas"/>
                <a:cs typeface="Consolas"/>
              </a:rPr>
              <a:t>int</a:t>
            </a:r>
            <a:r>
              <a:rPr sz="1300" spc="-10" dirty="0">
                <a:solidFill>
                  <a:srgbClr val="008A8A"/>
                </a:solidFill>
                <a:latin typeface="Consolas"/>
                <a:cs typeface="Consolas"/>
              </a:rPr>
              <a:t>}</a:t>
            </a:r>
            <a:r>
              <a:rPr sz="1300" spc="-10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endParaRPr sz="1300">
              <a:latin typeface="Consolas"/>
              <a:cs typeface="Consolas"/>
            </a:endParaRPr>
          </a:p>
          <a:p>
            <a:pPr marL="754380">
              <a:lnSpc>
                <a:spcPct val="100000"/>
              </a:lnSpc>
              <a:spcBef>
                <a:spcPts val="25"/>
              </a:spcBef>
            </a:pPr>
            <a:r>
              <a:rPr sz="1300" b="1" spc="-10" dirty="0">
                <a:solidFill>
                  <a:srgbClr val="FFBF82"/>
                </a:solidFill>
                <a:latin typeface="Consolas"/>
                <a:cs typeface="Consolas"/>
              </a:rPr>
              <a:t>std</a:t>
            </a:r>
            <a:r>
              <a:rPr sz="1300" spc="-10" dirty="0">
                <a:solidFill>
                  <a:srgbClr val="FFFFFF"/>
                </a:solidFill>
                <a:latin typeface="Consolas"/>
                <a:cs typeface="Consolas"/>
              </a:rPr>
              <a:t>::</a:t>
            </a:r>
            <a:r>
              <a:rPr sz="1300" b="1" spc="-10" dirty="0">
                <a:solidFill>
                  <a:srgbClr val="F4721A"/>
                </a:solidFill>
                <a:latin typeface="Consolas"/>
                <a:cs typeface="Consolas"/>
              </a:rPr>
              <a:t>unique_ptr</a:t>
            </a:r>
            <a:r>
              <a:rPr sz="1300" spc="-10" dirty="0">
                <a:solidFill>
                  <a:srgbClr val="FFFFFF"/>
                </a:solidFill>
                <a:latin typeface="Consolas"/>
                <a:cs typeface="Consolas"/>
              </a:rPr>
              <a:t>&lt;</a:t>
            </a:r>
            <a:r>
              <a:rPr sz="1300" spc="-10" dirty="0">
                <a:solidFill>
                  <a:srgbClr val="D4A1DF"/>
                </a:solidFill>
                <a:latin typeface="Consolas"/>
                <a:cs typeface="Consolas"/>
              </a:rPr>
              <a:t>int</a:t>
            </a:r>
            <a:r>
              <a:rPr sz="1300" spc="-10" dirty="0">
                <a:solidFill>
                  <a:srgbClr val="FFFFFF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  <a:p>
            <a:pPr marL="1508760">
              <a:lnSpc>
                <a:spcPct val="100000"/>
              </a:lnSpc>
              <a:spcBef>
                <a:spcPts val="25"/>
              </a:spcBef>
            </a:pPr>
            <a:r>
              <a:rPr sz="1300" dirty="0">
                <a:solidFill>
                  <a:srgbClr val="008A8A"/>
                </a:solidFill>
                <a:latin typeface="Consolas"/>
                <a:cs typeface="Consolas"/>
              </a:rPr>
              <a:t>{</a:t>
            </a:r>
            <a:r>
              <a:rPr sz="1300" dirty="0">
                <a:solidFill>
                  <a:srgbClr val="82B6E1"/>
                </a:solidFill>
                <a:latin typeface="Consolas"/>
                <a:cs typeface="Consolas"/>
              </a:rPr>
              <a:t>new </a:t>
            </a:r>
            <a:r>
              <a:rPr sz="1300" spc="-20" dirty="0">
                <a:solidFill>
                  <a:srgbClr val="D4A1DF"/>
                </a:solidFill>
                <a:latin typeface="Consolas"/>
                <a:cs typeface="Consolas"/>
              </a:rPr>
              <a:t>int</a:t>
            </a:r>
            <a:r>
              <a:rPr sz="1300" spc="-20" dirty="0">
                <a:solidFill>
                  <a:srgbClr val="008A8A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377825">
              <a:lnSpc>
                <a:spcPct val="100000"/>
              </a:lnSpc>
              <a:spcBef>
                <a:spcPts val="25"/>
              </a:spcBef>
            </a:pPr>
            <a:r>
              <a:rPr sz="1300" dirty="0">
                <a:solidFill>
                  <a:srgbClr val="FFFFFF"/>
                </a:solidFill>
                <a:latin typeface="Consolas"/>
                <a:cs typeface="Consolas"/>
              </a:rPr>
              <a:t>) </a:t>
            </a:r>
            <a:r>
              <a:rPr sz="1300" spc="-50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300" spc="-5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9623" y="4262627"/>
            <a:ext cx="1903476" cy="905256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654289" y="4257294"/>
          <a:ext cx="1903730" cy="904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Pre-</a:t>
                      </a: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C++17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595959"/>
                      </a:solidFill>
                      <a:prstDash val="solid"/>
                    </a:lnL>
                    <a:lnR w="12700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06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C++17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595959"/>
                      </a:solidFill>
                      <a:prstDash val="solid"/>
                    </a:lnL>
                    <a:lnR w="12700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2,</a:t>
                      </a:r>
                      <a:r>
                        <a:rPr sz="14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4,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1,</a:t>
                      </a:r>
                      <a:r>
                        <a:rPr sz="14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50" dirty="0">
                          <a:latin typeface="Calibri"/>
                          <a:cs typeface="Calibri"/>
                        </a:rPr>
                        <a:t>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595959"/>
                      </a:solidFill>
                      <a:prstDash val="solid"/>
                    </a:lnL>
                    <a:lnR w="12700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2,</a:t>
                      </a:r>
                      <a:r>
                        <a:rPr sz="14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1,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4,</a:t>
                      </a:r>
                      <a:r>
                        <a:rPr sz="14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50" dirty="0">
                          <a:latin typeface="Calibri"/>
                          <a:cs typeface="Calibri"/>
                        </a:rPr>
                        <a:t>3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595959"/>
                      </a:solidFill>
                      <a:prstDash val="solid"/>
                    </a:lnL>
                    <a:lnR w="12700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4,</a:t>
                      </a:r>
                      <a:r>
                        <a:rPr sz="14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2,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3,</a:t>
                      </a:r>
                      <a:r>
                        <a:rPr sz="14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50" dirty="0">
                          <a:latin typeface="Calibri"/>
                          <a:cs typeface="Calibri"/>
                        </a:rPr>
                        <a:t>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595959"/>
                      </a:solidFill>
                      <a:prstDash val="solid"/>
                    </a:lnL>
                    <a:lnR w="12700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50" dirty="0">
                          <a:latin typeface="Calibri"/>
                          <a:cs typeface="Calibri"/>
                        </a:rPr>
                        <a:t>4,</a:t>
                      </a:r>
                      <a:r>
                        <a:rPr sz="14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3,</a:t>
                      </a:r>
                      <a:r>
                        <a:rPr sz="14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latin typeface="Calibri"/>
                          <a:cs typeface="Calibri"/>
                        </a:rPr>
                        <a:t>2,</a:t>
                      </a:r>
                      <a:r>
                        <a:rPr sz="14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50" dirty="0">
                          <a:latin typeface="Calibri"/>
                          <a:cs typeface="Calibri"/>
                        </a:rPr>
                        <a:t>1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595959"/>
                      </a:solidFill>
                      <a:prstDash val="solid"/>
                    </a:lnL>
                    <a:lnR w="12700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Exception</a:t>
            </a:r>
            <a:r>
              <a:rPr spc="-40" dirty="0"/>
              <a:t> </a:t>
            </a:r>
            <a:r>
              <a:rPr spc="-70" dirty="0"/>
              <a:t>Specification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33947"/>
            <a:ext cx="8019415" cy="11176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0025" marR="5080" indent="-18796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Exception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specification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was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part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function 	signature/type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C++17, it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part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function’s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type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Structured</a:t>
            </a:r>
            <a:r>
              <a:rPr spc="-45" dirty="0"/>
              <a:t> </a:t>
            </a:r>
            <a:r>
              <a:rPr spc="-70" dirty="0"/>
              <a:t>Bindings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33947"/>
            <a:ext cx="8341995" cy="31203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0025" marR="790575" indent="-18796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Allows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initialization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multiple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elements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or 	</a:t>
            </a:r>
            <a:r>
              <a:rPr sz="2300" dirty="0">
                <a:latin typeface="Calibri"/>
                <a:cs typeface="Calibri"/>
              </a:rPr>
              <a:t>members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object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object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could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object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class/struct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array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For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objects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classes,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public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6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number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match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number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elements 	</a:t>
            </a:r>
            <a:r>
              <a:rPr sz="2300" dirty="0">
                <a:latin typeface="Calibri"/>
                <a:cs typeface="Calibri"/>
              </a:rPr>
              <a:t>in the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object</a:t>
            </a:r>
            <a:endParaRPr sz="2300">
              <a:latin typeface="Calibri"/>
              <a:cs typeface="Calibri"/>
            </a:endParaRPr>
          </a:p>
          <a:p>
            <a:pPr marL="205104" algn="ctr">
              <a:lnSpc>
                <a:spcPct val="100000"/>
              </a:lnSpc>
              <a:spcBef>
                <a:spcPts val="509"/>
              </a:spcBef>
            </a:pPr>
            <a:r>
              <a:rPr sz="2300" i="1" dirty="0">
                <a:solidFill>
                  <a:srgbClr val="2F5497"/>
                </a:solidFill>
                <a:latin typeface="Calibri"/>
                <a:cs typeface="Calibri"/>
              </a:rPr>
              <a:t>auto</a:t>
            </a:r>
            <a:r>
              <a:rPr sz="2300" i="1" spc="-35" dirty="0">
                <a:solidFill>
                  <a:srgbClr val="2F5497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2F5497"/>
                </a:solidFill>
                <a:latin typeface="Calibri"/>
                <a:cs typeface="Calibri"/>
              </a:rPr>
              <a:t>[variables]</a:t>
            </a:r>
            <a:r>
              <a:rPr sz="2300" i="1" spc="-15" dirty="0">
                <a:solidFill>
                  <a:srgbClr val="2F5497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2F5497"/>
                </a:solidFill>
                <a:latin typeface="Calibri"/>
                <a:cs typeface="Calibri"/>
              </a:rPr>
              <a:t>=</a:t>
            </a:r>
            <a:r>
              <a:rPr sz="2300" i="1" spc="5" dirty="0">
                <a:solidFill>
                  <a:srgbClr val="2F5497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2F5497"/>
                </a:solidFill>
                <a:latin typeface="Calibri"/>
                <a:cs typeface="Calibri"/>
              </a:rPr>
              <a:t>object</a:t>
            </a:r>
            <a:r>
              <a:rPr sz="2300" i="1" spc="-10" dirty="0">
                <a:solidFill>
                  <a:srgbClr val="2F5497"/>
                </a:solidFill>
                <a:latin typeface="Calibri"/>
                <a:cs typeface="Calibri"/>
              </a:rPr>
              <a:t> </a:t>
            </a:r>
            <a:r>
              <a:rPr sz="2300" i="1" spc="-50" dirty="0">
                <a:solidFill>
                  <a:srgbClr val="2F5497"/>
                </a:solidFill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  <a:p>
            <a:pPr marL="206375" algn="ctr">
              <a:lnSpc>
                <a:spcPct val="100000"/>
              </a:lnSpc>
              <a:spcBef>
                <a:spcPts val="565"/>
              </a:spcBef>
            </a:pPr>
            <a:r>
              <a:rPr sz="2300" i="1" dirty="0">
                <a:solidFill>
                  <a:srgbClr val="2F5497"/>
                </a:solidFill>
                <a:latin typeface="Calibri"/>
                <a:cs typeface="Calibri"/>
              </a:rPr>
              <a:t>&lt;cv qualifiers&gt;</a:t>
            </a:r>
            <a:r>
              <a:rPr sz="2300" i="1" spc="-30" dirty="0">
                <a:solidFill>
                  <a:srgbClr val="2F5497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2F5497"/>
                </a:solidFill>
                <a:latin typeface="Calibri"/>
                <a:cs typeface="Calibri"/>
              </a:rPr>
              <a:t>auto</a:t>
            </a:r>
            <a:r>
              <a:rPr sz="2300" i="1" spc="-35" dirty="0">
                <a:solidFill>
                  <a:srgbClr val="2F5497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2F5497"/>
                </a:solidFill>
                <a:latin typeface="Calibri"/>
                <a:cs typeface="Calibri"/>
              </a:rPr>
              <a:t>&amp;[variables]</a:t>
            </a:r>
            <a:r>
              <a:rPr sz="2300" i="1" spc="-25" dirty="0">
                <a:solidFill>
                  <a:srgbClr val="2F5497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2F5497"/>
                </a:solidFill>
                <a:latin typeface="Calibri"/>
                <a:cs typeface="Calibri"/>
              </a:rPr>
              <a:t>= object</a:t>
            </a:r>
            <a:r>
              <a:rPr sz="2300" i="1" spc="-20" dirty="0">
                <a:solidFill>
                  <a:srgbClr val="2F5497"/>
                </a:solidFill>
                <a:latin typeface="Calibri"/>
                <a:cs typeface="Calibri"/>
              </a:rPr>
              <a:t> </a:t>
            </a:r>
            <a:r>
              <a:rPr sz="2300" i="1" spc="-50" dirty="0">
                <a:solidFill>
                  <a:srgbClr val="2F5497"/>
                </a:solidFill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Structured</a:t>
            </a:r>
            <a:r>
              <a:rPr spc="-45" dirty="0"/>
              <a:t> </a:t>
            </a:r>
            <a:r>
              <a:rPr spc="-70" dirty="0"/>
              <a:t>Bindings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288020" cy="27673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Creates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anonymous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entity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which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copy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object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This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anonymous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entity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cannot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accessed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directly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We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only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access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structured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binding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6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Useful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you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want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read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data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each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separate 	</a:t>
            </a:r>
            <a:r>
              <a:rPr sz="2300" dirty="0">
                <a:latin typeface="Calibri"/>
                <a:cs typeface="Calibri"/>
              </a:rPr>
              <a:t>variables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(or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assign)</a:t>
            </a:r>
            <a:endParaRPr sz="2300">
              <a:latin typeface="Calibri"/>
              <a:cs typeface="Calibri"/>
            </a:endParaRPr>
          </a:p>
          <a:p>
            <a:pPr marL="200025" marR="430530" indent="-187960">
              <a:lnSpc>
                <a:spcPts val="2480"/>
              </a:lnSpc>
              <a:spcBef>
                <a:spcPts val="83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Makes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code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more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readable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by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binding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directly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a 	</a:t>
            </a:r>
            <a:r>
              <a:rPr sz="2300" dirty="0">
                <a:latin typeface="Calibri"/>
                <a:cs typeface="Calibri"/>
              </a:rPr>
              <a:t>name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conveys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real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purpose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data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95727" y="2546603"/>
            <a:ext cx="5268595" cy="3180715"/>
          </a:xfrm>
          <a:prstGeom prst="rect">
            <a:avLst/>
          </a:prstGeom>
          <a:solidFill>
            <a:srgbClr val="262626"/>
          </a:solidFill>
        </p:spPr>
        <p:txBody>
          <a:bodyPr vert="horz" wrap="square" lIns="0" tIns="3048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40"/>
              </a:spcBef>
            </a:pPr>
            <a:r>
              <a:rPr sz="1450" dirty="0">
                <a:solidFill>
                  <a:srgbClr val="008A8A"/>
                </a:solidFill>
                <a:latin typeface="Consolas"/>
                <a:cs typeface="Consolas"/>
              </a:rPr>
              <a:t>Person</a:t>
            </a:r>
            <a:r>
              <a:rPr sz="1450" spc="60" dirty="0">
                <a:solidFill>
                  <a:srgbClr val="008A8A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C8C8C8"/>
                </a:solidFill>
                <a:latin typeface="Consolas"/>
                <a:cs typeface="Consolas"/>
              </a:rPr>
              <a:t>p</a:t>
            </a:r>
            <a:r>
              <a:rPr sz="1450" spc="65" dirty="0">
                <a:solidFill>
                  <a:srgbClr val="C8C8C8"/>
                </a:solidFill>
                <a:latin typeface="Consolas"/>
                <a:cs typeface="Consolas"/>
              </a:rPr>
              <a:t> </a:t>
            </a:r>
            <a:r>
              <a:rPr sz="1450" spc="-50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450">
              <a:latin typeface="Consolas"/>
              <a:cs typeface="Consolas"/>
            </a:endParaRPr>
          </a:p>
          <a:p>
            <a:pPr marL="74295">
              <a:lnSpc>
                <a:spcPct val="100000"/>
              </a:lnSpc>
              <a:spcBef>
                <a:spcPts val="35"/>
              </a:spcBef>
            </a:pPr>
            <a:r>
              <a:rPr sz="1450" dirty="0">
                <a:solidFill>
                  <a:srgbClr val="D4A1DF"/>
                </a:solidFill>
                <a:latin typeface="Consolas"/>
                <a:cs typeface="Consolas"/>
              </a:rPr>
              <a:t>auto</a:t>
            </a:r>
            <a:r>
              <a:rPr sz="1450" spc="55" dirty="0">
                <a:solidFill>
                  <a:srgbClr val="D4A1DF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FFFFFF"/>
                </a:solidFill>
                <a:latin typeface="Consolas"/>
                <a:cs typeface="Consolas"/>
              </a:rPr>
              <a:t>[</a:t>
            </a:r>
            <a:r>
              <a:rPr sz="1450" dirty="0">
                <a:solidFill>
                  <a:srgbClr val="C8C8C8"/>
                </a:solidFill>
                <a:latin typeface="Consolas"/>
                <a:cs typeface="Consolas"/>
              </a:rPr>
              <a:t>n</a:t>
            </a:r>
            <a:r>
              <a:rPr sz="1450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450" spc="6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C8C8C8"/>
                </a:solidFill>
                <a:latin typeface="Consolas"/>
                <a:cs typeface="Consolas"/>
              </a:rPr>
              <a:t>a</a:t>
            </a:r>
            <a:r>
              <a:rPr sz="1450" dirty="0">
                <a:solidFill>
                  <a:srgbClr val="FFFFFF"/>
                </a:solidFill>
                <a:latin typeface="Consolas"/>
                <a:cs typeface="Consolas"/>
              </a:rPr>
              <a:t>]</a:t>
            </a:r>
            <a:r>
              <a:rPr sz="1450" spc="6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008A8A"/>
                </a:solidFill>
                <a:latin typeface="Consolas"/>
                <a:cs typeface="Consolas"/>
              </a:rPr>
              <a:t>=</a:t>
            </a:r>
            <a:r>
              <a:rPr sz="1450" spc="50" dirty="0">
                <a:solidFill>
                  <a:srgbClr val="008A8A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C8C8C8"/>
                </a:solidFill>
                <a:latin typeface="Consolas"/>
                <a:cs typeface="Consolas"/>
              </a:rPr>
              <a:t>p</a:t>
            </a:r>
            <a:r>
              <a:rPr sz="1450" spc="50" dirty="0">
                <a:solidFill>
                  <a:srgbClr val="C8C8C8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r>
              <a:rPr sz="1450" spc="6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50" i="1" dirty="0">
                <a:solidFill>
                  <a:srgbClr val="546E79"/>
                </a:solidFill>
                <a:latin typeface="Consolas"/>
                <a:cs typeface="Consolas"/>
              </a:rPr>
              <a:t>//Creates</a:t>
            </a:r>
            <a:r>
              <a:rPr sz="1450" i="1" spc="5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450" i="1" dirty="0">
                <a:solidFill>
                  <a:srgbClr val="546E79"/>
                </a:solidFill>
                <a:latin typeface="Consolas"/>
                <a:cs typeface="Consolas"/>
              </a:rPr>
              <a:t>an</a:t>
            </a:r>
            <a:r>
              <a:rPr sz="1450" i="1" spc="5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450" i="1" dirty="0">
                <a:solidFill>
                  <a:srgbClr val="546E79"/>
                </a:solidFill>
                <a:latin typeface="Consolas"/>
                <a:cs typeface="Consolas"/>
              </a:rPr>
              <a:t>alias(copy)</a:t>
            </a:r>
            <a:r>
              <a:rPr sz="1450" i="1" spc="5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450" i="1" dirty="0">
                <a:solidFill>
                  <a:srgbClr val="546E79"/>
                </a:solidFill>
                <a:latin typeface="Consolas"/>
                <a:cs typeface="Consolas"/>
              </a:rPr>
              <a:t>of</a:t>
            </a:r>
            <a:r>
              <a:rPr sz="1450" i="1" spc="5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450" i="1" spc="-50" dirty="0">
                <a:solidFill>
                  <a:srgbClr val="546E79"/>
                </a:solidFill>
                <a:latin typeface="Consolas"/>
                <a:cs typeface="Consolas"/>
              </a:rPr>
              <a:t>p</a:t>
            </a:r>
            <a:endParaRPr sz="14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450">
              <a:latin typeface="Consolas"/>
              <a:cs typeface="Consolas"/>
            </a:endParaRPr>
          </a:p>
          <a:p>
            <a:pPr marL="74295">
              <a:lnSpc>
                <a:spcPct val="100000"/>
              </a:lnSpc>
              <a:spcBef>
                <a:spcPts val="5"/>
              </a:spcBef>
            </a:pPr>
            <a:r>
              <a:rPr sz="1450" i="1" dirty="0">
                <a:solidFill>
                  <a:srgbClr val="546E79"/>
                </a:solidFill>
                <a:latin typeface="Consolas"/>
                <a:cs typeface="Consolas"/>
              </a:rPr>
              <a:t>//Use</a:t>
            </a:r>
            <a:r>
              <a:rPr sz="1450" i="1" spc="8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450" i="1" dirty="0">
                <a:solidFill>
                  <a:srgbClr val="546E79"/>
                </a:solidFill>
                <a:latin typeface="Consolas"/>
                <a:cs typeface="Consolas"/>
              </a:rPr>
              <a:t>as</a:t>
            </a:r>
            <a:r>
              <a:rPr sz="1450" i="1" spc="8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450" i="1" dirty="0">
                <a:solidFill>
                  <a:srgbClr val="546E79"/>
                </a:solidFill>
                <a:latin typeface="Consolas"/>
                <a:cs typeface="Consolas"/>
              </a:rPr>
              <a:t>separate</a:t>
            </a:r>
            <a:r>
              <a:rPr sz="1450" i="1" spc="6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450" i="1" spc="-10" dirty="0">
                <a:solidFill>
                  <a:srgbClr val="546E79"/>
                </a:solidFill>
                <a:latin typeface="Consolas"/>
                <a:cs typeface="Consolas"/>
              </a:rPr>
              <a:t>variables</a:t>
            </a:r>
            <a:endParaRPr sz="1450">
              <a:latin typeface="Consolas"/>
              <a:cs typeface="Consolas"/>
            </a:endParaRPr>
          </a:p>
          <a:p>
            <a:pPr marL="74295">
              <a:lnSpc>
                <a:spcPct val="100000"/>
              </a:lnSpc>
              <a:spcBef>
                <a:spcPts val="45"/>
              </a:spcBef>
            </a:pPr>
            <a:r>
              <a:rPr sz="1450" dirty="0">
                <a:solidFill>
                  <a:srgbClr val="8E08C3"/>
                </a:solidFill>
                <a:latin typeface="Consolas"/>
                <a:cs typeface="Consolas"/>
              </a:rPr>
              <a:t>if</a:t>
            </a:r>
            <a:r>
              <a:rPr sz="1450" dirty="0">
                <a:solidFill>
                  <a:srgbClr val="FFFFFF"/>
                </a:solidFill>
                <a:latin typeface="Consolas"/>
                <a:cs typeface="Consolas"/>
              </a:rPr>
              <a:t>(</a:t>
            </a:r>
            <a:r>
              <a:rPr sz="1450" dirty="0">
                <a:solidFill>
                  <a:srgbClr val="C8C8C8"/>
                </a:solidFill>
                <a:latin typeface="Consolas"/>
                <a:cs typeface="Consolas"/>
              </a:rPr>
              <a:t>a</a:t>
            </a:r>
            <a:r>
              <a:rPr sz="1450" spc="50" dirty="0">
                <a:solidFill>
                  <a:srgbClr val="C8C8C8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FFFFFF"/>
                </a:solidFill>
                <a:latin typeface="Consolas"/>
                <a:cs typeface="Consolas"/>
              </a:rPr>
              <a:t>&lt;</a:t>
            </a:r>
            <a:r>
              <a:rPr sz="1450" spc="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F68C6B"/>
                </a:solidFill>
                <a:latin typeface="Consolas"/>
                <a:cs typeface="Consolas"/>
              </a:rPr>
              <a:t>18</a:t>
            </a:r>
            <a:r>
              <a:rPr sz="1450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sz="1450" spc="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50" spc="-5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45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  <a:spcBef>
                <a:spcPts val="35"/>
              </a:spcBef>
            </a:pPr>
            <a:r>
              <a:rPr sz="1450" b="1" dirty="0">
                <a:solidFill>
                  <a:srgbClr val="FFBF82"/>
                </a:solidFill>
                <a:latin typeface="Consolas"/>
                <a:cs typeface="Consolas"/>
              </a:rPr>
              <a:t>std</a:t>
            </a:r>
            <a:r>
              <a:rPr sz="1450" dirty="0">
                <a:solidFill>
                  <a:srgbClr val="FFFFFF"/>
                </a:solidFill>
                <a:latin typeface="Consolas"/>
                <a:cs typeface="Consolas"/>
              </a:rPr>
              <a:t>::</a:t>
            </a:r>
            <a:r>
              <a:rPr sz="1450" dirty="0">
                <a:solidFill>
                  <a:srgbClr val="BFBFBF"/>
                </a:solidFill>
                <a:latin typeface="Consolas"/>
                <a:cs typeface="Consolas"/>
              </a:rPr>
              <a:t>cout</a:t>
            </a:r>
            <a:r>
              <a:rPr sz="1450" spc="55" dirty="0">
                <a:solidFill>
                  <a:srgbClr val="BFBFBF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008A8A"/>
                </a:solidFill>
                <a:latin typeface="Consolas"/>
                <a:cs typeface="Consolas"/>
              </a:rPr>
              <a:t>&lt;&lt;</a:t>
            </a:r>
            <a:r>
              <a:rPr sz="1450" spc="55" dirty="0">
                <a:solidFill>
                  <a:srgbClr val="008A8A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E21F1F"/>
                </a:solidFill>
                <a:latin typeface="Consolas"/>
                <a:cs typeface="Consolas"/>
              </a:rPr>
              <a:t>"</a:t>
            </a:r>
            <a:r>
              <a:rPr sz="1450" dirty="0">
                <a:solidFill>
                  <a:srgbClr val="C3E88C"/>
                </a:solidFill>
                <a:latin typeface="Consolas"/>
                <a:cs typeface="Consolas"/>
              </a:rPr>
              <a:t>Child:</a:t>
            </a:r>
            <a:r>
              <a:rPr sz="1450" dirty="0">
                <a:solidFill>
                  <a:srgbClr val="E21F1F"/>
                </a:solidFill>
                <a:latin typeface="Consolas"/>
                <a:cs typeface="Consolas"/>
              </a:rPr>
              <a:t>"</a:t>
            </a:r>
            <a:r>
              <a:rPr sz="1450" spc="65" dirty="0">
                <a:solidFill>
                  <a:srgbClr val="E21F1F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008A8A"/>
                </a:solidFill>
                <a:latin typeface="Consolas"/>
                <a:cs typeface="Consolas"/>
              </a:rPr>
              <a:t>&lt;&lt;</a:t>
            </a:r>
            <a:r>
              <a:rPr sz="1450" spc="65" dirty="0">
                <a:solidFill>
                  <a:srgbClr val="008A8A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C8C8C8"/>
                </a:solidFill>
                <a:latin typeface="Consolas"/>
                <a:cs typeface="Consolas"/>
              </a:rPr>
              <a:t>n</a:t>
            </a:r>
            <a:r>
              <a:rPr sz="1450" spc="70" dirty="0">
                <a:solidFill>
                  <a:srgbClr val="C8C8C8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008A8A"/>
                </a:solidFill>
                <a:latin typeface="Consolas"/>
                <a:cs typeface="Consolas"/>
              </a:rPr>
              <a:t>&lt;&lt;</a:t>
            </a:r>
            <a:r>
              <a:rPr sz="1450" spc="55" dirty="0">
                <a:solidFill>
                  <a:srgbClr val="008A8A"/>
                </a:solidFill>
                <a:latin typeface="Consolas"/>
                <a:cs typeface="Consolas"/>
              </a:rPr>
              <a:t> </a:t>
            </a:r>
            <a:r>
              <a:rPr sz="1450" b="1" spc="-10" dirty="0">
                <a:solidFill>
                  <a:srgbClr val="FFBF82"/>
                </a:solidFill>
                <a:latin typeface="Consolas"/>
                <a:cs typeface="Consolas"/>
              </a:rPr>
              <a:t>std</a:t>
            </a:r>
            <a:r>
              <a:rPr sz="1450" spc="-10" dirty="0">
                <a:solidFill>
                  <a:srgbClr val="FFFFFF"/>
                </a:solidFill>
                <a:latin typeface="Consolas"/>
                <a:cs typeface="Consolas"/>
              </a:rPr>
              <a:t>::</a:t>
            </a:r>
            <a:r>
              <a:rPr sz="1450" spc="-10" dirty="0">
                <a:solidFill>
                  <a:srgbClr val="8080E2"/>
                </a:solidFill>
                <a:latin typeface="Consolas"/>
                <a:cs typeface="Consolas"/>
              </a:rPr>
              <a:t>endl</a:t>
            </a:r>
            <a:r>
              <a:rPr sz="1450" spc="-10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450">
              <a:latin typeface="Consolas"/>
              <a:cs typeface="Consolas"/>
            </a:endParaRPr>
          </a:p>
          <a:p>
            <a:pPr marL="74295">
              <a:lnSpc>
                <a:spcPct val="100000"/>
              </a:lnSpc>
              <a:spcBef>
                <a:spcPts val="50"/>
              </a:spcBef>
            </a:pPr>
            <a:r>
              <a:rPr sz="1450" spc="-5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4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450">
              <a:latin typeface="Consolas"/>
              <a:cs typeface="Consolas"/>
            </a:endParaRPr>
          </a:p>
          <a:p>
            <a:pPr marL="74295">
              <a:lnSpc>
                <a:spcPct val="100000"/>
              </a:lnSpc>
            </a:pPr>
            <a:r>
              <a:rPr sz="1450" i="1" dirty="0">
                <a:solidFill>
                  <a:srgbClr val="546E79"/>
                </a:solidFill>
                <a:latin typeface="Consolas"/>
                <a:cs typeface="Consolas"/>
              </a:rPr>
              <a:t>//Create</a:t>
            </a:r>
            <a:r>
              <a:rPr sz="1450" i="1" spc="8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450" i="1" dirty="0">
                <a:solidFill>
                  <a:srgbClr val="546E79"/>
                </a:solidFill>
                <a:latin typeface="Consolas"/>
                <a:cs typeface="Consolas"/>
              </a:rPr>
              <a:t>a</a:t>
            </a:r>
            <a:r>
              <a:rPr sz="1450" i="1" spc="6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450" i="1" spc="-10" dirty="0">
                <a:solidFill>
                  <a:srgbClr val="546E79"/>
                </a:solidFill>
                <a:latin typeface="Consolas"/>
                <a:cs typeface="Consolas"/>
              </a:rPr>
              <a:t>reference</a:t>
            </a:r>
            <a:endParaRPr sz="1450">
              <a:latin typeface="Consolas"/>
              <a:cs typeface="Consolas"/>
            </a:endParaRPr>
          </a:p>
          <a:p>
            <a:pPr marL="74295">
              <a:lnSpc>
                <a:spcPct val="100000"/>
              </a:lnSpc>
              <a:spcBef>
                <a:spcPts val="35"/>
              </a:spcBef>
            </a:pPr>
            <a:r>
              <a:rPr sz="1450" dirty="0">
                <a:solidFill>
                  <a:srgbClr val="D4A1DF"/>
                </a:solidFill>
                <a:latin typeface="Consolas"/>
                <a:cs typeface="Consolas"/>
              </a:rPr>
              <a:t>auto</a:t>
            </a:r>
            <a:r>
              <a:rPr sz="1450" spc="40" dirty="0">
                <a:solidFill>
                  <a:srgbClr val="D4A1DF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FFFFFF"/>
                </a:solidFill>
                <a:latin typeface="Consolas"/>
                <a:cs typeface="Consolas"/>
              </a:rPr>
              <a:t>&amp;[</a:t>
            </a:r>
            <a:r>
              <a:rPr sz="1450" dirty="0">
                <a:solidFill>
                  <a:srgbClr val="C8C8C8"/>
                </a:solidFill>
                <a:latin typeface="Consolas"/>
                <a:cs typeface="Consolas"/>
              </a:rPr>
              <a:t>n1</a:t>
            </a:r>
            <a:r>
              <a:rPr sz="1450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450" spc="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C8C8C8"/>
                </a:solidFill>
                <a:latin typeface="Consolas"/>
                <a:cs typeface="Consolas"/>
              </a:rPr>
              <a:t>a1</a:t>
            </a:r>
            <a:r>
              <a:rPr sz="1450" dirty="0">
                <a:solidFill>
                  <a:srgbClr val="FFFFFF"/>
                </a:solidFill>
                <a:latin typeface="Consolas"/>
                <a:cs typeface="Consolas"/>
              </a:rPr>
              <a:t>]</a:t>
            </a:r>
            <a:r>
              <a:rPr sz="1450" spc="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1450" spc="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C8C8C8"/>
                </a:solidFill>
                <a:latin typeface="Consolas"/>
                <a:cs typeface="Consolas"/>
              </a:rPr>
              <a:t>p</a:t>
            </a:r>
            <a:r>
              <a:rPr sz="1450" spc="50" dirty="0">
                <a:solidFill>
                  <a:srgbClr val="C8C8C8"/>
                </a:solidFill>
                <a:latin typeface="Consolas"/>
                <a:cs typeface="Consolas"/>
              </a:rPr>
              <a:t> </a:t>
            </a:r>
            <a:r>
              <a:rPr sz="1450" spc="-50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4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450">
              <a:latin typeface="Consolas"/>
              <a:cs typeface="Consolas"/>
            </a:endParaRPr>
          </a:p>
          <a:p>
            <a:pPr marL="74295">
              <a:lnSpc>
                <a:spcPct val="100000"/>
              </a:lnSpc>
              <a:spcBef>
                <a:spcPts val="5"/>
              </a:spcBef>
            </a:pPr>
            <a:r>
              <a:rPr sz="1450" i="1" dirty="0">
                <a:solidFill>
                  <a:srgbClr val="546E79"/>
                </a:solidFill>
                <a:latin typeface="Consolas"/>
                <a:cs typeface="Consolas"/>
              </a:rPr>
              <a:t>//Apply</a:t>
            </a:r>
            <a:r>
              <a:rPr sz="1450" i="1" spc="114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450" i="1" spc="-10" dirty="0">
                <a:solidFill>
                  <a:srgbClr val="546E79"/>
                </a:solidFill>
                <a:latin typeface="Consolas"/>
                <a:cs typeface="Consolas"/>
              </a:rPr>
              <a:t>qualifiers</a:t>
            </a:r>
            <a:endParaRPr sz="1450">
              <a:latin typeface="Consolas"/>
              <a:cs typeface="Consolas"/>
            </a:endParaRPr>
          </a:p>
          <a:p>
            <a:pPr marL="74295">
              <a:lnSpc>
                <a:spcPct val="100000"/>
              </a:lnSpc>
              <a:spcBef>
                <a:spcPts val="45"/>
              </a:spcBef>
            </a:pPr>
            <a:r>
              <a:rPr sz="1450" dirty="0">
                <a:solidFill>
                  <a:srgbClr val="DBDBDB"/>
                </a:solidFill>
                <a:latin typeface="Consolas"/>
                <a:cs typeface="Consolas"/>
              </a:rPr>
              <a:t>const</a:t>
            </a:r>
            <a:r>
              <a:rPr sz="1450" spc="60" dirty="0">
                <a:solidFill>
                  <a:srgbClr val="DBDBDB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D4A1DF"/>
                </a:solidFill>
                <a:latin typeface="Consolas"/>
                <a:cs typeface="Consolas"/>
              </a:rPr>
              <a:t>auto</a:t>
            </a:r>
            <a:r>
              <a:rPr sz="1450" spc="45" dirty="0">
                <a:solidFill>
                  <a:srgbClr val="D4A1DF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FFFFFF"/>
                </a:solidFill>
                <a:latin typeface="Consolas"/>
                <a:cs typeface="Consolas"/>
              </a:rPr>
              <a:t>&amp;[</a:t>
            </a:r>
            <a:r>
              <a:rPr sz="1450" dirty="0">
                <a:solidFill>
                  <a:srgbClr val="C8C8C8"/>
                </a:solidFill>
                <a:latin typeface="Consolas"/>
                <a:cs typeface="Consolas"/>
              </a:rPr>
              <a:t>n2</a:t>
            </a:r>
            <a:r>
              <a:rPr sz="1450" dirty="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sz="1450" spc="5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C8C8C8"/>
                </a:solidFill>
                <a:latin typeface="Consolas"/>
                <a:cs typeface="Consolas"/>
              </a:rPr>
              <a:t>a2</a:t>
            </a:r>
            <a:r>
              <a:rPr sz="1450" dirty="0">
                <a:solidFill>
                  <a:srgbClr val="FFFFFF"/>
                </a:solidFill>
                <a:latin typeface="Consolas"/>
                <a:cs typeface="Consolas"/>
              </a:rPr>
              <a:t>]</a:t>
            </a:r>
            <a:r>
              <a:rPr sz="1450" spc="6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sz="1450" spc="5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450" dirty="0">
                <a:solidFill>
                  <a:srgbClr val="C8C8C8"/>
                </a:solidFill>
                <a:latin typeface="Consolas"/>
                <a:cs typeface="Consolas"/>
              </a:rPr>
              <a:t>p</a:t>
            </a:r>
            <a:r>
              <a:rPr sz="1450" spc="55" dirty="0">
                <a:solidFill>
                  <a:srgbClr val="C8C8C8"/>
                </a:solidFill>
                <a:latin typeface="Consolas"/>
                <a:cs typeface="Consolas"/>
              </a:rPr>
              <a:t> </a:t>
            </a:r>
            <a:r>
              <a:rPr sz="1450" spc="-50" dirty="0">
                <a:solidFill>
                  <a:srgbClr val="FFFFFF"/>
                </a:solidFill>
                <a:latin typeface="Consolas"/>
                <a:cs typeface="Consolas"/>
              </a:rPr>
              <a:t>;</a:t>
            </a:r>
            <a:endParaRPr sz="14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if-</a:t>
            </a:r>
            <a:r>
              <a:rPr spc="-105" dirty="0"/>
              <a:t>switch</a:t>
            </a:r>
            <a:r>
              <a:rPr spc="-55" dirty="0"/>
              <a:t> </a:t>
            </a:r>
            <a:r>
              <a:rPr spc="-90" dirty="0"/>
              <a:t>Initialization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33947"/>
            <a:ext cx="7939405" cy="35426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0660" indent="-187960">
              <a:lnSpc>
                <a:spcPts val="2630"/>
              </a:lnSpc>
              <a:spcBef>
                <a:spcPts val="114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C++17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added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ability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compare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if</a:t>
            </a:r>
            <a:r>
              <a:rPr sz="2300" i="1" spc="-25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&amp;</a:t>
            </a:r>
            <a:endParaRPr sz="2300">
              <a:latin typeface="Calibri"/>
              <a:cs typeface="Calibri"/>
            </a:endParaRPr>
          </a:p>
          <a:p>
            <a:pPr marL="201295">
              <a:lnSpc>
                <a:spcPts val="2630"/>
              </a:lnSpc>
            </a:pPr>
            <a:r>
              <a:rPr sz="2300" i="1" dirty="0">
                <a:latin typeface="Calibri"/>
                <a:cs typeface="Calibri"/>
              </a:rPr>
              <a:t>switch</a:t>
            </a:r>
            <a:r>
              <a:rPr sz="2300" i="1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statements</a:t>
            </a:r>
            <a:endParaRPr sz="2300">
              <a:latin typeface="Calibri"/>
              <a:cs typeface="Calibri"/>
            </a:endParaRPr>
          </a:p>
          <a:p>
            <a:pPr marL="200025" marR="644525" indent="-187960">
              <a:lnSpc>
                <a:spcPts val="2500"/>
              </a:lnSpc>
              <a:spcBef>
                <a:spcPts val="86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These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statements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have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initialization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clause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addition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to 	</a:t>
            </a:r>
            <a:r>
              <a:rPr sz="2300" dirty="0">
                <a:latin typeface="Calibri"/>
                <a:cs typeface="Calibri"/>
              </a:rPr>
              <a:t>conditional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select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clause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Avoids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creation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local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leak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entire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scope</a:t>
            </a:r>
            <a:endParaRPr sz="2300">
              <a:latin typeface="Calibri"/>
              <a:cs typeface="Calibri"/>
            </a:endParaRPr>
          </a:p>
          <a:p>
            <a:pPr marL="1520825">
              <a:lnSpc>
                <a:spcPct val="100000"/>
              </a:lnSpc>
              <a:spcBef>
                <a:spcPts val="565"/>
              </a:spcBef>
            </a:pPr>
            <a:r>
              <a:rPr sz="2300" i="1" dirty="0">
                <a:solidFill>
                  <a:srgbClr val="2D75B6"/>
                </a:solidFill>
                <a:latin typeface="Calibri"/>
                <a:cs typeface="Calibri"/>
              </a:rPr>
              <a:t>if(initialization</a:t>
            </a:r>
            <a:r>
              <a:rPr sz="2300" i="1" spc="-6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2D75B6"/>
                </a:solidFill>
                <a:latin typeface="Calibri"/>
                <a:cs typeface="Calibri"/>
              </a:rPr>
              <a:t>clause;</a:t>
            </a:r>
            <a:r>
              <a:rPr sz="2300" i="1" spc="-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2D75B6"/>
                </a:solidFill>
                <a:latin typeface="Calibri"/>
                <a:cs typeface="Calibri"/>
              </a:rPr>
              <a:t>condition</a:t>
            </a:r>
            <a:r>
              <a:rPr sz="2300" i="1" spc="-6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2D75B6"/>
                </a:solidFill>
                <a:latin typeface="Calibri"/>
                <a:cs typeface="Calibri"/>
              </a:rPr>
              <a:t>clause){</a:t>
            </a:r>
            <a:endParaRPr sz="2300">
              <a:latin typeface="Calibri"/>
              <a:cs typeface="Calibri"/>
            </a:endParaRPr>
          </a:p>
          <a:p>
            <a:pPr marL="1520825">
              <a:lnSpc>
                <a:spcPct val="100000"/>
              </a:lnSpc>
              <a:spcBef>
                <a:spcPts val="550"/>
              </a:spcBef>
            </a:pPr>
            <a:r>
              <a:rPr sz="2300" i="1" spc="-50" dirty="0">
                <a:solidFill>
                  <a:srgbClr val="2D75B6"/>
                </a:solidFill>
                <a:latin typeface="Calibri"/>
                <a:cs typeface="Calibri"/>
              </a:rPr>
              <a:t>}</a:t>
            </a:r>
            <a:endParaRPr sz="2300">
              <a:latin typeface="Calibri"/>
              <a:cs typeface="Calibri"/>
            </a:endParaRPr>
          </a:p>
          <a:p>
            <a:pPr marL="1520825">
              <a:lnSpc>
                <a:spcPct val="100000"/>
              </a:lnSpc>
              <a:spcBef>
                <a:spcPts val="565"/>
              </a:spcBef>
            </a:pPr>
            <a:r>
              <a:rPr sz="2300" i="1" spc="-10" dirty="0">
                <a:solidFill>
                  <a:srgbClr val="2D75B6"/>
                </a:solidFill>
                <a:latin typeface="Calibri"/>
                <a:cs typeface="Calibri"/>
              </a:rPr>
              <a:t>switch(initialization</a:t>
            </a:r>
            <a:r>
              <a:rPr sz="2300" i="1" spc="-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2D75B6"/>
                </a:solidFill>
                <a:latin typeface="Calibri"/>
                <a:cs typeface="Calibri"/>
              </a:rPr>
              <a:t>clause;</a:t>
            </a:r>
            <a:r>
              <a:rPr sz="2300" i="1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2D75B6"/>
                </a:solidFill>
                <a:latin typeface="Calibri"/>
                <a:cs typeface="Calibri"/>
              </a:rPr>
              <a:t>select</a:t>
            </a:r>
            <a:r>
              <a:rPr sz="2300" i="1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i="1" spc="-10" dirty="0">
                <a:solidFill>
                  <a:srgbClr val="2D75B6"/>
                </a:solidFill>
                <a:latin typeface="Calibri"/>
                <a:cs typeface="Calibri"/>
              </a:rPr>
              <a:t>clause){</a:t>
            </a:r>
            <a:endParaRPr sz="2300">
              <a:latin typeface="Calibri"/>
              <a:cs typeface="Calibri"/>
            </a:endParaRPr>
          </a:p>
          <a:p>
            <a:pPr marL="1520825">
              <a:lnSpc>
                <a:spcPct val="100000"/>
              </a:lnSpc>
              <a:spcBef>
                <a:spcPts val="565"/>
              </a:spcBef>
            </a:pPr>
            <a:r>
              <a:rPr sz="2300" i="1" spc="-50" dirty="0">
                <a:solidFill>
                  <a:srgbClr val="2D75B6"/>
                </a:solidFill>
                <a:latin typeface="Calibri"/>
                <a:cs typeface="Calibri"/>
              </a:rPr>
              <a:t>}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85513" y="6354509"/>
            <a:ext cx="2178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195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Global</a:t>
            </a:r>
            <a:r>
              <a:rPr spc="-90" dirty="0"/>
              <a:t> </a:t>
            </a:r>
            <a:r>
              <a:rPr spc="-100" dirty="0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481060" cy="350647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C++, a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global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name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only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once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(ODR)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E.g.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you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avoid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defining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global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 in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header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file</a:t>
            </a:r>
            <a:endParaRPr sz="2300">
              <a:latin typeface="Calibri"/>
              <a:cs typeface="Calibri"/>
            </a:endParaRPr>
          </a:p>
          <a:p>
            <a:pPr marL="200025" marR="642620" indent="-187960">
              <a:lnSpc>
                <a:spcPts val="2500"/>
              </a:lnSpc>
              <a:spcBef>
                <a:spcPts val="85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If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header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file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included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multiple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.cpp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files,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would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cause 	</a:t>
            </a:r>
            <a:r>
              <a:rPr sz="2300" dirty="0">
                <a:latin typeface="Calibri"/>
                <a:cs typeface="Calibri"/>
              </a:rPr>
              <a:t>linker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errors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(violates</a:t>
            </a:r>
            <a:r>
              <a:rPr sz="2300" spc="-11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ODR)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19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spc="-85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avoid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this,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global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.cpp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files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and 	</a:t>
            </a:r>
            <a:r>
              <a:rPr sz="2300" dirty="0">
                <a:latin typeface="Calibri"/>
                <a:cs typeface="Calibri"/>
              </a:rPr>
              <a:t>declared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extern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others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This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satisfies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ODR</a:t>
            </a:r>
            <a:endParaRPr sz="2300">
              <a:latin typeface="Calibri"/>
              <a:cs typeface="Calibri"/>
            </a:endParaRPr>
          </a:p>
          <a:p>
            <a:pPr marL="200025" marR="99695" indent="-187960">
              <a:lnSpc>
                <a:spcPts val="2500"/>
              </a:lnSpc>
              <a:spcBef>
                <a:spcPts val="86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In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C++17,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you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now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variable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header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file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without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ODR 	</a:t>
            </a:r>
            <a:r>
              <a:rPr sz="2300" dirty="0">
                <a:latin typeface="Calibri"/>
                <a:cs typeface="Calibri"/>
              </a:rPr>
              <a:t>errors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inline</a:t>
            </a:r>
            <a:r>
              <a:rPr sz="2300" i="1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keyword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Inline</a:t>
            </a:r>
            <a:r>
              <a:rPr spc="-90" dirty="0"/>
              <a:t> </a:t>
            </a:r>
            <a:r>
              <a:rPr spc="-100" dirty="0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239759" cy="27673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i="1" dirty="0">
                <a:latin typeface="Calibri"/>
                <a:cs typeface="Calibri"/>
              </a:rPr>
              <a:t>inline</a:t>
            </a:r>
            <a:r>
              <a:rPr sz="2300" i="1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global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implies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have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multiple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definitions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linker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will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treat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only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even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if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0" dirty="0">
                <a:latin typeface="Calibri"/>
                <a:cs typeface="Calibri"/>
              </a:rPr>
              <a:t> encountered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in 	</a:t>
            </a:r>
            <a:r>
              <a:rPr sz="2300" dirty="0">
                <a:latin typeface="Calibri"/>
                <a:cs typeface="Calibri"/>
              </a:rPr>
              <a:t>multiple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.cpp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files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30" dirty="0">
                <a:latin typeface="Calibri"/>
                <a:cs typeface="Calibri"/>
              </a:rPr>
              <a:t>However,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definitions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must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exactly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same</a:t>
            </a:r>
            <a:endParaRPr sz="2300">
              <a:latin typeface="Calibri"/>
              <a:cs typeface="Calibri"/>
            </a:endParaRPr>
          </a:p>
          <a:p>
            <a:pPr marL="200025" marR="651510" indent="-187960">
              <a:lnSpc>
                <a:spcPts val="2500"/>
              </a:lnSpc>
              <a:spcBef>
                <a:spcPts val="86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definition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inline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accessible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by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the 	</a:t>
            </a:r>
            <a:r>
              <a:rPr sz="2300" dirty="0">
                <a:latin typeface="Calibri"/>
                <a:cs typeface="Calibri"/>
              </a:rPr>
              <a:t>compiler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before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used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All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instances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inline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will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have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same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address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Inline</a:t>
            </a:r>
            <a:r>
              <a:rPr spc="-105" dirty="0"/>
              <a:t> </a:t>
            </a:r>
            <a:r>
              <a:rPr spc="-80" dirty="0"/>
              <a:t>Static</a:t>
            </a:r>
            <a:r>
              <a:rPr spc="-100" dirty="0"/>
              <a:t> </a:t>
            </a:r>
            <a:r>
              <a:rPr spc="-95" dirty="0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287384" cy="28721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C++11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introduced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non-</a:t>
            </a:r>
            <a:r>
              <a:rPr sz="2300" dirty="0">
                <a:latin typeface="Calibri"/>
                <a:cs typeface="Calibri"/>
              </a:rPr>
              <a:t>static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data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initialization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Allows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initialized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non-</a:t>
            </a:r>
            <a:r>
              <a:rPr sz="2300" dirty="0">
                <a:latin typeface="Calibri"/>
                <a:cs typeface="Calibri"/>
              </a:rPr>
              <a:t>static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data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class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ts val="263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C++17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allows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initialization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static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data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members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inline</a:t>
            </a:r>
            <a:endParaRPr sz="2300">
              <a:latin typeface="Calibri"/>
              <a:cs typeface="Calibri"/>
            </a:endParaRPr>
          </a:p>
          <a:p>
            <a:pPr marL="201295">
              <a:lnSpc>
                <a:spcPts val="2630"/>
              </a:lnSpc>
            </a:pPr>
            <a:r>
              <a:rPr sz="2300" spc="-10" dirty="0">
                <a:latin typeface="Calibri"/>
                <a:cs typeface="Calibri"/>
              </a:rPr>
              <a:t>keyword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No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need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static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outside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class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This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allows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creation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header-</a:t>
            </a:r>
            <a:r>
              <a:rPr sz="2300" dirty="0">
                <a:latin typeface="Calibri"/>
                <a:cs typeface="Calibri"/>
              </a:rPr>
              <a:t>only </a:t>
            </a:r>
            <a:r>
              <a:rPr sz="2300" spc="-10" dirty="0">
                <a:latin typeface="Calibri"/>
                <a:cs typeface="Calibri"/>
              </a:rPr>
              <a:t>libraries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i="1" spc="-10" dirty="0">
                <a:latin typeface="Calibri"/>
                <a:cs typeface="Calibri"/>
              </a:rPr>
              <a:t>constexpr</a:t>
            </a:r>
            <a:r>
              <a:rPr sz="2300" i="1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static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implicitly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inline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Nested</a:t>
            </a:r>
            <a:r>
              <a:rPr spc="-90" dirty="0"/>
              <a:t> </a:t>
            </a:r>
            <a:r>
              <a:rPr spc="-55" dirty="0"/>
              <a:t>Namespace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441055" cy="11868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Namespaces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nested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simple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syntax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C++17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Instead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using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namespace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keyword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each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nested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namespace, 	</a:t>
            </a:r>
            <a:r>
              <a:rPr sz="2300" dirty="0">
                <a:latin typeface="Calibri"/>
                <a:cs typeface="Calibri"/>
              </a:rPr>
              <a:t>you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now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scope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resolution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operator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1724" y="3998976"/>
            <a:ext cx="2405380" cy="1993900"/>
          </a:xfrm>
          <a:prstGeom prst="rect">
            <a:avLst/>
          </a:prstGeom>
          <a:solidFill>
            <a:srgbClr val="262626"/>
          </a:solidFill>
        </p:spPr>
        <p:txBody>
          <a:bodyPr vert="horz" wrap="square" lIns="0" tIns="24765" rIns="0" bIns="0" rtlCol="0">
            <a:spAutoFit/>
          </a:bodyPr>
          <a:lstStyle/>
          <a:p>
            <a:pPr marL="452120" marR="445134" indent="-378460">
              <a:lnSpc>
                <a:spcPct val="100000"/>
              </a:lnSpc>
              <a:spcBef>
                <a:spcPts val="195"/>
              </a:spcBef>
            </a:pPr>
            <a:r>
              <a:rPr sz="1650" dirty="0">
                <a:solidFill>
                  <a:srgbClr val="D4A1DF"/>
                </a:solidFill>
                <a:latin typeface="Consolas"/>
                <a:cs typeface="Consolas"/>
              </a:rPr>
              <a:t>namespace</a:t>
            </a:r>
            <a:r>
              <a:rPr sz="1650" spc="-65" dirty="0">
                <a:solidFill>
                  <a:srgbClr val="D4A1DF"/>
                </a:solidFill>
                <a:latin typeface="Consolas"/>
                <a:cs typeface="Consolas"/>
              </a:rPr>
              <a:t> </a:t>
            </a:r>
            <a:r>
              <a:rPr sz="1650" b="1" dirty="0">
                <a:solidFill>
                  <a:srgbClr val="FFBF82"/>
                </a:solidFill>
                <a:latin typeface="Consolas"/>
                <a:cs typeface="Consolas"/>
              </a:rPr>
              <a:t>A</a:t>
            </a:r>
            <a:r>
              <a:rPr sz="1650" b="1" spc="-65" dirty="0">
                <a:solidFill>
                  <a:srgbClr val="FFBF82"/>
                </a:solidFill>
                <a:latin typeface="Consolas"/>
                <a:cs typeface="Consolas"/>
              </a:rPr>
              <a:t> </a:t>
            </a:r>
            <a:r>
              <a:rPr sz="1650" spc="-50" dirty="0">
                <a:solidFill>
                  <a:srgbClr val="FFFFFF"/>
                </a:solidFill>
                <a:latin typeface="Consolas"/>
                <a:cs typeface="Consolas"/>
              </a:rPr>
              <a:t>{ </a:t>
            </a:r>
            <a:r>
              <a:rPr sz="1650" dirty="0">
                <a:solidFill>
                  <a:srgbClr val="D4A1DF"/>
                </a:solidFill>
                <a:latin typeface="Consolas"/>
                <a:cs typeface="Consolas"/>
              </a:rPr>
              <a:t>namespace</a:t>
            </a:r>
            <a:r>
              <a:rPr sz="1650" spc="-65" dirty="0">
                <a:solidFill>
                  <a:srgbClr val="D4A1DF"/>
                </a:solidFill>
                <a:latin typeface="Consolas"/>
                <a:cs typeface="Consolas"/>
              </a:rPr>
              <a:t> </a:t>
            </a:r>
            <a:r>
              <a:rPr sz="1650" b="1" dirty="0">
                <a:solidFill>
                  <a:srgbClr val="FFBF82"/>
                </a:solidFill>
                <a:latin typeface="Consolas"/>
                <a:cs typeface="Consolas"/>
              </a:rPr>
              <a:t>B</a:t>
            </a:r>
            <a:r>
              <a:rPr sz="1650" b="1" spc="-65" dirty="0">
                <a:solidFill>
                  <a:srgbClr val="FFBF82"/>
                </a:solidFill>
                <a:latin typeface="Consolas"/>
                <a:cs typeface="Consolas"/>
              </a:rPr>
              <a:t> </a:t>
            </a:r>
            <a:r>
              <a:rPr sz="1650" spc="-5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650">
              <a:latin typeface="Consolas"/>
              <a:cs typeface="Consolas"/>
            </a:endParaRPr>
          </a:p>
          <a:p>
            <a:pPr marL="828675">
              <a:lnSpc>
                <a:spcPct val="100000"/>
              </a:lnSpc>
            </a:pPr>
            <a:r>
              <a:rPr sz="1650" dirty="0">
                <a:solidFill>
                  <a:srgbClr val="D4A1DF"/>
                </a:solidFill>
                <a:latin typeface="Consolas"/>
                <a:cs typeface="Consolas"/>
              </a:rPr>
              <a:t>namespace</a:t>
            </a:r>
            <a:r>
              <a:rPr sz="1650" spc="-65" dirty="0">
                <a:solidFill>
                  <a:srgbClr val="D4A1DF"/>
                </a:solidFill>
                <a:latin typeface="Consolas"/>
                <a:cs typeface="Consolas"/>
              </a:rPr>
              <a:t> </a:t>
            </a:r>
            <a:r>
              <a:rPr sz="1650" b="1" dirty="0">
                <a:solidFill>
                  <a:srgbClr val="FFBF82"/>
                </a:solidFill>
                <a:latin typeface="Consolas"/>
                <a:cs typeface="Consolas"/>
              </a:rPr>
              <a:t>C</a:t>
            </a:r>
            <a:r>
              <a:rPr sz="1650" b="1" spc="-65" dirty="0">
                <a:solidFill>
                  <a:srgbClr val="FFBF82"/>
                </a:solidFill>
                <a:latin typeface="Consolas"/>
                <a:cs typeface="Consolas"/>
              </a:rPr>
              <a:t> </a:t>
            </a:r>
            <a:r>
              <a:rPr sz="1650" spc="-5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6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nsolas"/>
              <a:cs typeface="Consolas"/>
            </a:endParaRPr>
          </a:p>
          <a:p>
            <a:pPr marL="828675">
              <a:lnSpc>
                <a:spcPct val="100000"/>
              </a:lnSpc>
            </a:pPr>
            <a:r>
              <a:rPr sz="1650" spc="-5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650">
              <a:latin typeface="Consolas"/>
              <a:cs typeface="Consolas"/>
            </a:endParaRPr>
          </a:p>
          <a:p>
            <a:pPr marL="452120">
              <a:lnSpc>
                <a:spcPct val="100000"/>
              </a:lnSpc>
            </a:pPr>
            <a:r>
              <a:rPr sz="1650" spc="-5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650">
              <a:latin typeface="Consolas"/>
              <a:cs typeface="Consolas"/>
            </a:endParaRPr>
          </a:p>
          <a:p>
            <a:pPr marL="74295">
              <a:lnSpc>
                <a:spcPct val="100000"/>
              </a:lnSpc>
            </a:pPr>
            <a:r>
              <a:rPr sz="1650" spc="-5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6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7439" y="5020055"/>
            <a:ext cx="3043555" cy="972819"/>
          </a:xfrm>
          <a:prstGeom prst="rect">
            <a:avLst/>
          </a:prstGeom>
          <a:solidFill>
            <a:srgbClr val="262626"/>
          </a:solidFill>
        </p:spPr>
        <p:txBody>
          <a:bodyPr vert="horz" wrap="square" lIns="0" tIns="26669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209"/>
              </a:spcBef>
            </a:pPr>
            <a:r>
              <a:rPr sz="1650" dirty="0">
                <a:solidFill>
                  <a:srgbClr val="D4A1DF"/>
                </a:solidFill>
                <a:latin typeface="Consolas"/>
                <a:cs typeface="Consolas"/>
              </a:rPr>
              <a:t>namespace</a:t>
            </a:r>
            <a:r>
              <a:rPr sz="1650" spc="-105" dirty="0">
                <a:solidFill>
                  <a:srgbClr val="D4A1DF"/>
                </a:solidFill>
                <a:latin typeface="Consolas"/>
                <a:cs typeface="Consolas"/>
              </a:rPr>
              <a:t> </a:t>
            </a:r>
            <a:r>
              <a:rPr sz="1650" b="1" dirty="0">
                <a:solidFill>
                  <a:srgbClr val="FFBF82"/>
                </a:solidFill>
                <a:latin typeface="Consolas"/>
                <a:cs typeface="Consolas"/>
              </a:rPr>
              <a:t>A</a:t>
            </a:r>
            <a:r>
              <a:rPr sz="1650" dirty="0">
                <a:solidFill>
                  <a:srgbClr val="FFFFFF"/>
                </a:solidFill>
                <a:latin typeface="Consolas"/>
                <a:cs typeface="Consolas"/>
              </a:rPr>
              <a:t>::</a:t>
            </a:r>
            <a:r>
              <a:rPr sz="1650" b="1" dirty="0">
                <a:solidFill>
                  <a:srgbClr val="FFBF82"/>
                </a:solidFill>
                <a:latin typeface="Consolas"/>
                <a:cs typeface="Consolas"/>
              </a:rPr>
              <a:t>B</a:t>
            </a:r>
            <a:r>
              <a:rPr sz="1650" dirty="0">
                <a:solidFill>
                  <a:srgbClr val="FFFFFF"/>
                </a:solidFill>
                <a:latin typeface="Consolas"/>
                <a:cs typeface="Consolas"/>
              </a:rPr>
              <a:t>::</a:t>
            </a:r>
            <a:r>
              <a:rPr sz="1650" b="1" dirty="0">
                <a:solidFill>
                  <a:srgbClr val="FFBF82"/>
                </a:solidFill>
                <a:latin typeface="Consolas"/>
                <a:cs typeface="Consolas"/>
              </a:rPr>
              <a:t>C</a:t>
            </a:r>
            <a:r>
              <a:rPr sz="1650" b="1" spc="-105" dirty="0">
                <a:solidFill>
                  <a:srgbClr val="FFBF82"/>
                </a:solidFill>
                <a:latin typeface="Consolas"/>
                <a:cs typeface="Consolas"/>
              </a:rPr>
              <a:t> </a:t>
            </a:r>
            <a:r>
              <a:rPr sz="1650" spc="-50" dirty="0">
                <a:solidFill>
                  <a:srgbClr val="FFFFFF"/>
                </a:solidFill>
                <a:latin typeface="Consolas"/>
                <a:cs typeface="Consolas"/>
              </a:rPr>
              <a:t>{</a:t>
            </a:r>
            <a:endParaRPr sz="16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onsolas"/>
              <a:cs typeface="Consolas"/>
            </a:endParaRPr>
          </a:p>
          <a:p>
            <a:pPr marL="74295">
              <a:lnSpc>
                <a:spcPct val="100000"/>
              </a:lnSpc>
            </a:pPr>
            <a:r>
              <a:rPr sz="1650" spc="-50" dirty="0">
                <a:solidFill>
                  <a:srgbClr val="FFFFFF"/>
                </a:solidFill>
                <a:latin typeface="Consolas"/>
                <a:cs typeface="Consolas"/>
              </a:rPr>
              <a:t>}</a:t>
            </a:r>
            <a:endParaRPr sz="16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9185" y="6144269"/>
            <a:ext cx="51054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solidFill>
                  <a:srgbClr val="3F3F3F"/>
                </a:solidFill>
                <a:latin typeface="Calibri"/>
                <a:cs typeface="Calibri"/>
              </a:rPr>
              <a:t>C++14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3447" y="6097036"/>
            <a:ext cx="51054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solidFill>
                  <a:srgbClr val="3F3F3F"/>
                </a:solidFill>
                <a:latin typeface="Calibri"/>
                <a:cs typeface="Calibri"/>
              </a:rPr>
              <a:t>C++17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">
              <a:lnSpc>
                <a:spcPts val="104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Instructor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859" y="2491203"/>
            <a:ext cx="8270875" cy="33928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00660" algn="l"/>
              </a:tabLst>
            </a:pP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40"/>
              </a:spcBef>
              <a:buFont typeface="Arial MT"/>
              <a:buChar char="•"/>
            </a:pPr>
            <a:endParaRPr sz="2700" dirty="0">
              <a:latin typeface="Calibri"/>
              <a:cs typeface="Calibri"/>
            </a:endParaRPr>
          </a:p>
          <a:p>
            <a:pPr marL="200025" marR="5080" indent="-187960">
              <a:lnSpc>
                <a:spcPts val="2620"/>
              </a:lnSpc>
              <a:buFont typeface="Arial MT"/>
              <a:buChar char="•"/>
              <a:tabLst>
                <a:tab pos="201295" algn="l"/>
              </a:tabLst>
            </a:pPr>
            <a:r>
              <a:rPr sz="2700" dirty="0">
                <a:latin typeface="Calibri"/>
                <a:cs typeface="Calibri"/>
              </a:rPr>
              <a:t>C++,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STL,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Java,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C#,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Android,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Unity,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Design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Patterns,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Win32 	</a:t>
            </a:r>
            <a:r>
              <a:rPr sz="2700" dirty="0">
                <a:latin typeface="Calibri"/>
                <a:cs typeface="Calibri"/>
              </a:rPr>
              <a:t>API,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MFC,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COM,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ATL,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Boost,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Linux…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5"/>
              </a:spcBef>
              <a:buFont typeface="Arial MT"/>
              <a:buChar char="•"/>
            </a:pPr>
            <a:endParaRPr sz="2700" dirty="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buFont typeface="Arial MT"/>
              <a:buChar char="•"/>
              <a:tabLst>
                <a:tab pos="200660" algn="l"/>
              </a:tabLst>
            </a:pPr>
            <a:r>
              <a:rPr sz="2700" dirty="0">
                <a:latin typeface="Calibri"/>
                <a:cs typeface="Calibri"/>
              </a:rPr>
              <a:t>B.E.</a:t>
            </a:r>
            <a:r>
              <a:rPr sz="2700" spc="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Civil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buFont typeface="Arial MT"/>
              <a:buChar char="•"/>
            </a:pPr>
            <a:endParaRPr sz="2700" dirty="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buFont typeface="Arial MT"/>
              <a:buChar char="•"/>
              <a:tabLst>
                <a:tab pos="200660" algn="l"/>
              </a:tabLst>
            </a:pPr>
            <a:r>
              <a:rPr sz="2700" dirty="0">
                <a:latin typeface="Calibri"/>
                <a:cs typeface="Calibri"/>
              </a:rPr>
              <a:t>Poash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Technologies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&lt;climits&gt;</a:t>
            </a:r>
            <a:r>
              <a:rPr spc="-114" dirty="0"/>
              <a:t> </a:t>
            </a:r>
            <a:r>
              <a:rPr spc="-30" dirty="0"/>
              <a:t>(or</a:t>
            </a:r>
            <a:r>
              <a:rPr spc="-105" dirty="0"/>
              <a:t> </a:t>
            </a:r>
            <a:r>
              <a:rPr spc="-60" dirty="0"/>
              <a:t>&lt;limits.h&gt;</a:t>
            </a:r>
          </a:p>
        </p:txBody>
      </p:sp>
      <p:sp>
        <p:nvSpPr>
          <p:cNvPr id="4" name="object 4"/>
          <p:cNvSpPr/>
          <p:nvPr/>
        </p:nvSpPr>
        <p:spPr>
          <a:xfrm>
            <a:off x="691895" y="2453639"/>
            <a:ext cx="8676640" cy="4189729"/>
          </a:xfrm>
          <a:custGeom>
            <a:avLst/>
            <a:gdLst/>
            <a:ahLst/>
            <a:cxnLst/>
            <a:rect l="l" t="t" r="r" b="b"/>
            <a:pathLst>
              <a:path w="8676640" h="4189729">
                <a:moveTo>
                  <a:pt x="8676132" y="4189475"/>
                </a:moveTo>
                <a:lnTo>
                  <a:pt x="0" y="4189475"/>
                </a:lnTo>
                <a:lnTo>
                  <a:pt x="0" y="0"/>
                </a:lnTo>
                <a:lnTo>
                  <a:pt x="8676132" y="0"/>
                </a:lnTo>
                <a:lnTo>
                  <a:pt x="8676132" y="4189475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7469" y="2453639"/>
          <a:ext cx="4406263" cy="639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1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1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#define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2794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10" dirty="0">
                          <a:solidFill>
                            <a:srgbClr val="B66D6D"/>
                          </a:solidFill>
                          <a:latin typeface="Consolas"/>
                          <a:cs typeface="Consolas"/>
                        </a:rPr>
                        <a:t>CHAR_BIT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2794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50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8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2794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i="1" spc="-2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2794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r>
                        <a:rPr sz="1000" i="1" spc="-3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000" i="1" spc="-3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bits</a:t>
                      </a:r>
                      <a:r>
                        <a:rPr sz="1000" i="1" spc="-2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000" i="1" spc="-2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1000" i="1" spc="-1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spc="-2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char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27940" marB="0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L="34290" algn="ctr">
                        <a:lnSpc>
                          <a:spcPts val="1035"/>
                        </a:lnSpc>
                      </a:pPr>
                      <a:r>
                        <a:rPr sz="1000" spc="-1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#define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035"/>
                        </a:lnSpc>
                      </a:pPr>
                      <a:r>
                        <a:rPr sz="1000" spc="-10" dirty="0">
                          <a:solidFill>
                            <a:srgbClr val="B66D6D"/>
                          </a:solidFill>
                          <a:latin typeface="Consolas"/>
                          <a:cs typeface="Consolas"/>
                        </a:rPr>
                        <a:t>SCHAR_MIN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ts val="1035"/>
                        </a:lnSpc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(-</a:t>
                      </a:r>
                      <a:r>
                        <a:rPr sz="1000" spc="-20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128</a:t>
                      </a:r>
                      <a:r>
                        <a:rPr sz="10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035"/>
                        </a:lnSpc>
                      </a:pPr>
                      <a:r>
                        <a:rPr sz="1000" i="1" spc="-2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35"/>
                        </a:lnSpc>
                      </a:pPr>
                      <a:r>
                        <a:rPr sz="10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minimum</a:t>
                      </a:r>
                      <a:r>
                        <a:rPr sz="1000" i="1" spc="-5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signed</a:t>
                      </a:r>
                      <a:r>
                        <a:rPr sz="1000" i="1" spc="-4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char</a:t>
                      </a:r>
                      <a:r>
                        <a:rPr sz="1000" i="1" spc="-3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spc="-1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L="34290" algn="ctr">
                        <a:lnSpc>
                          <a:spcPts val="1035"/>
                        </a:lnSpc>
                      </a:pPr>
                      <a:r>
                        <a:rPr sz="1000" spc="-1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#define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1035"/>
                        </a:lnSpc>
                      </a:pPr>
                      <a:r>
                        <a:rPr sz="1000" spc="-10" dirty="0">
                          <a:solidFill>
                            <a:srgbClr val="B66D6D"/>
                          </a:solidFill>
                          <a:latin typeface="Consolas"/>
                          <a:cs typeface="Consolas"/>
                        </a:rPr>
                        <a:t>SCHAR_MAX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ts val="1035"/>
                        </a:lnSpc>
                      </a:pPr>
                      <a:r>
                        <a:rPr sz="1000" spc="-25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127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035"/>
                        </a:lnSpc>
                      </a:pPr>
                      <a:r>
                        <a:rPr sz="1000" i="1" spc="-2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035"/>
                        </a:lnSpc>
                      </a:pPr>
                      <a:r>
                        <a:rPr sz="10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maximum</a:t>
                      </a:r>
                      <a:r>
                        <a:rPr sz="1000" i="1" spc="-5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signed</a:t>
                      </a:r>
                      <a:r>
                        <a:rPr sz="1000" i="1" spc="-4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char</a:t>
                      </a:r>
                      <a:r>
                        <a:rPr sz="1000" i="1" spc="-3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spc="-1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430">
                <a:tc>
                  <a:txBody>
                    <a:bodyPr/>
                    <a:lstStyle/>
                    <a:p>
                      <a:pPr marL="34290" algn="ctr">
                        <a:lnSpc>
                          <a:spcPts val="990"/>
                        </a:lnSpc>
                      </a:pPr>
                      <a:r>
                        <a:rPr sz="1000" spc="-1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#define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ts val="990"/>
                        </a:lnSpc>
                      </a:pPr>
                      <a:r>
                        <a:rPr sz="1000" spc="-10" dirty="0">
                          <a:solidFill>
                            <a:srgbClr val="B66D6D"/>
                          </a:solidFill>
                          <a:latin typeface="Consolas"/>
                          <a:cs typeface="Consolas"/>
                        </a:rPr>
                        <a:t>UCHAR_MAX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ts val="990"/>
                        </a:lnSpc>
                      </a:pPr>
                      <a:r>
                        <a:rPr sz="1000" spc="-20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0xff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990"/>
                        </a:lnSpc>
                      </a:pPr>
                      <a:r>
                        <a:rPr sz="1000" i="1" spc="-2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990"/>
                        </a:lnSpc>
                      </a:pPr>
                      <a:r>
                        <a:rPr sz="10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maximum</a:t>
                      </a:r>
                      <a:r>
                        <a:rPr sz="1000" i="1" spc="-5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unsigned</a:t>
                      </a:r>
                      <a:r>
                        <a:rPr sz="1000" i="1" spc="-4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char</a:t>
                      </a:r>
                      <a:r>
                        <a:rPr sz="1000" i="1" spc="-5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000" i="1" spc="-2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endParaRPr sz="1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421076" y="3375131"/>
            <a:ext cx="650240" cy="3282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ts val="1190"/>
              </a:lnSpc>
              <a:spcBef>
                <a:spcPts val="140"/>
              </a:spcBef>
            </a:pPr>
            <a:r>
              <a:rPr sz="1000" spc="-10" dirty="0">
                <a:solidFill>
                  <a:srgbClr val="D4A1DF"/>
                </a:solidFill>
                <a:latin typeface="Consolas"/>
                <a:cs typeface="Consolas"/>
              </a:rPr>
              <a:t>SCHAR_MIN SCHAR_MAX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3211" y="3375131"/>
            <a:ext cx="1483995" cy="328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95"/>
              </a:spcBef>
            </a:pP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10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mimimum</a:t>
            </a:r>
            <a:r>
              <a:rPr sz="10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char</a:t>
            </a:r>
            <a:r>
              <a:rPr sz="1000" i="1" spc="-4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spc="-10" dirty="0">
                <a:solidFill>
                  <a:srgbClr val="546E79"/>
                </a:solidFill>
                <a:latin typeface="Consolas"/>
                <a:cs typeface="Consolas"/>
              </a:rPr>
              <a:t>value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ts val="1195"/>
              </a:lnSpc>
            </a:pP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10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maximum</a:t>
            </a:r>
            <a:r>
              <a:rPr sz="10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char</a:t>
            </a:r>
            <a:r>
              <a:rPr sz="1000" i="1" spc="-4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spc="-10" dirty="0">
                <a:solidFill>
                  <a:srgbClr val="546E79"/>
                </a:solidFill>
                <a:latin typeface="Consolas"/>
                <a:cs typeface="Consolas"/>
              </a:rPr>
              <a:t>value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1034" y="3827740"/>
            <a:ext cx="650240" cy="328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95"/>
              </a:spcBef>
            </a:pPr>
            <a:r>
              <a:rPr sz="1000" spc="-50" dirty="0">
                <a:solidFill>
                  <a:srgbClr val="F68C6B"/>
                </a:solidFill>
                <a:latin typeface="Consolas"/>
                <a:cs typeface="Consolas"/>
              </a:rPr>
              <a:t>0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ts val="1195"/>
              </a:lnSpc>
            </a:pPr>
            <a:r>
              <a:rPr sz="1000" spc="-10" dirty="0">
                <a:solidFill>
                  <a:srgbClr val="DBDBDB"/>
                </a:solidFill>
                <a:latin typeface="Consolas"/>
                <a:cs typeface="Consolas"/>
              </a:rPr>
              <a:t>UCHAR_MAX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842" y="3224244"/>
            <a:ext cx="1553210" cy="10826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91465" marR="5080" indent="-279400">
              <a:lnSpc>
                <a:spcPts val="1190"/>
              </a:lnSpc>
              <a:spcBef>
                <a:spcPts val="140"/>
              </a:spcBef>
            </a:pPr>
            <a:r>
              <a:rPr sz="1000" dirty="0">
                <a:solidFill>
                  <a:srgbClr val="FFCA6B"/>
                </a:solidFill>
                <a:latin typeface="Consolas"/>
                <a:cs typeface="Consolas"/>
              </a:rPr>
              <a:t>#ifndef</a:t>
            </a:r>
            <a:r>
              <a:rPr sz="1000" spc="-45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DBDBDB"/>
                </a:solidFill>
                <a:latin typeface="Consolas"/>
                <a:cs typeface="Consolas"/>
              </a:rPr>
              <a:t>_CHAR_UNSIGNED </a:t>
            </a:r>
            <a:r>
              <a:rPr sz="10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1000" spc="-60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B66D6D"/>
                </a:solidFill>
                <a:latin typeface="Consolas"/>
                <a:cs typeface="Consolas"/>
              </a:rPr>
              <a:t>CHAR_MIN </a:t>
            </a:r>
            <a:r>
              <a:rPr sz="10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1000" spc="-60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B66D6D"/>
                </a:solidFill>
                <a:latin typeface="Consolas"/>
                <a:cs typeface="Consolas"/>
              </a:rPr>
              <a:t>CHAR_MAX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ts val="1140"/>
              </a:lnSpc>
            </a:pPr>
            <a:r>
              <a:rPr sz="1000" spc="-10" dirty="0">
                <a:solidFill>
                  <a:srgbClr val="FFCA6B"/>
                </a:solidFill>
                <a:latin typeface="Consolas"/>
                <a:cs typeface="Consolas"/>
              </a:rPr>
              <a:t>#else</a:t>
            </a:r>
            <a:endParaRPr sz="1000">
              <a:latin typeface="Consolas"/>
              <a:cs typeface="Consolas"/>
            </a:endParaRPr>
          </a:p>
          <a:p>
            <a:pPr marL="291465" marR="143510">
              <a:lnSpc>
                <a:spcPts val="1190"/>
              </a:lnSpc>
              <a:spcBef>
                <a:spcPts val="45"/>
              </a:spcBef>
            </a:pPr>
            <a:r>
              <a:rPr sz="10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1000" spc="-60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DBDBDB"/>
                </a:solidFill>
                <a:latin typeface="Consolas"/>
                <a:cs typeface="Consolas"/>
              </a:rPr>
              <a:t>CHAR_MIN </a:t>
            </a:r>
            <a:r>
              <a:rPr sz="10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1000" spc="-60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DBDBDB"/>
                </a:solidFill>
                <a:latin typeface="Consolas"/>
                <a:cs typeface="Consolas"/>
              </a:rPr>
              <a:t>CHAR_MAX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ts val="1150"/>
              </a:lnSpc>
            </a:pPr>
            <a:r>
              <a:rPr sz="1000" spc="-10" dirty="0">
                <a:solidFill>
                  <a:srgbClr val="FFCA6B"/>
                </a:solidFill>
                <a:latin typeface="Consolas"/>
                <a:cs typeface="Consolas"/>
              </a:rPr>
              <a:t>#endif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2216" y="4431204"/>
            <a:ext cx="581660" cy="629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130">
              <a:lnSpc>
                <a:spcPts val="1195"/>
              </a:lnSpc>
              <a:spcBef>
                <a:spcPts val="95"/>
              </a:spcBef>
            </a:pPr>
            <a:r>
              <a:rPr sz="1000" spc="-50" dirty="0">
                <a:solidFill>
                  <a:srgbClr val="F68C6B"/>
                </a:solidFill>
                <a:latin typeface="Consolas"/>
                <a:cs typeface="Consolas"/>
              </a:rPr>
              <a:t>5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ts val="1190"/>
              </a:lnSpc>
            </a:pPr>
            <a:r>
              <a:rPr sz="1000" spc="-10" dirty="0">
                <a:solidFill>
                  <a:srgbClr val="FFFFFF"/>
                </a:solidFill>
                <a:latin typeface="Consolas"/>
                <a:cs typeface="Consolas"/>
              </a:rPr>
              <a:t>(-</a:t>
            </a:r>
            <a:r>
              <a:rPr sz="1000" spc="-10" dirty="0">
                <a:solidFill>
                  <a:srgbClr val="F68C6B"/>
                </a:solidFill>
                <a:latin typeface="Consolas"/>
                <a:cs typeface="Consolas"/>
              </a:rPr>
              <a:t>32768</a:t>
            </a:r>
            <a:r>
              <a:rPr sz="1000" spc="-10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endParaRPr sz="1000">
              <a:latin typeface="Consolas"/>
              <a:cs typeface="Consolas"/>
            </a:endParaRPr>
          </a:p>
          <a:p>
            <a:pPr marL="151130">
              <a:lnSpc>
                <a:spcPts val="1190"/>
              </a:lnSpc>
            </a:pPr>
            <a:r>
              <a:rPr sz="1000" spc="-10" dirty="0">
                <a:solidFill>
                  <a:srgbClr val="F68C6B"/>
                </a:solidFill>
                <a:latin typeface="Consolas"/>
                <a:cs typeface="Consolas"/>
              </a:rPr>
              <a:t>32767</a:t>
            </a:r>
            <a:endParaRPr sz="1000">
              <a:latin typeface="Consolas"/>
              <a:cs typeface="Consolas"/>
            </a:endParaRPr>
          </a:p>
          <a:p>
            <a:pPr marL="151130">
              <a:lnSpc>
                <a:spcPts val="1195"/>
              </a:lnSpc>
            </a:pPr>
            <a:r>
              <a:rPr sz="1000" spc="-10" dirty="0">
                <a:solidFill>
                  <a:srgbClr val="F68C6B"/>
                </a:solidFill>
                <a:latin typeface="Consolas"/>
                <a:cs typeface="Consolas"/>
              </a:rPr>
              <a:t>0xffff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3211" y="4431204"/>
            <a:ext cx="2317750" cy="629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95"/>
              </a:spcBef>
            </a:pP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10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max.</a:t>
            </a:r>
            <a:r>
              <a:rPr sz="10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#</a:t>
            </a:r>
            <a:r>
              <a:rPr sz="10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bytes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in</a:t>
            </a:r>
            <a:r>
              <a:rPr sz="10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multibyte</a:t>
            </a:r>
            <a:r>
              <a:rPr sz="10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spc="-20" dirty="0">
                <a:solidFill>
                  <a:srgbClr val="546E79"/>
                </a:solidFill>
                <a:latin typeface="Consolas"/>
                <a:cs typeface="Consolas"/>
              </a:rPr>
              <a:t>char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ts val="1190"/>
              </a:lnSpc>
            </a:pP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1000" i="1" spc="-4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minimum</a:t>
            </a:r>
            <a:r>
              <a:rPr sz="1000" i="1" spc="-4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(signed)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short</a:t>
            </a:r>
            <a:r>
              <a:rPr sz="1000" i="1" spc="-4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spc="-20" dirty="0">
                <a:solidFill>
                  <a:srgbClr val="546E79"/>
                </a:solidFill>
                <a:latin typeface="Consolas"/>
                <a:cs typeface="Consolas"/>
              </a:rPr>
              <a:t>value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ts val="1190"/>
              </a:lnSpc>
            </a:pP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1000" i="1" spc="-4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maximum</a:t>
            </a:r>
            <a:r>
              <a:rPr sz="1000" i="1" spc="-4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(signed)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short</a:t>
            </a:r>
            <a:r>
              <a:rPr sz="1000" i="1" spc="-4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spc="-20" dirty="0">
                <a:solidFill>
                  <a:srgbClr val="546E79"/>
                </a:solidFill>
                <a:latin typeface="Consolas"/>
                <a:cs typeface="Consolas"/>
              </a:rPr>
              <a:t>value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ts val="1195"/>
              </a:lnSpc>
            </a:pP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1000" i="1" spc="-4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maximum</a:t>
            </a:r>
            <a:r>
              <a:rPr sz="1000" i="1" spc="-4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unsigned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short</a:t>
            </a:r>
            <a:r>
              <a:rPr sz="1000" i="1" spc="-4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spc="-20" dirty="0">
                <a:solidFill>
                  <a:srgbClr val="546E79"/>
                </a:solidFill>
                <a:latin typeface="Consolas"/>
                <a:cs typeface="Consolas"/>
              </a:rPr>
              <a:t>value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2216" y="5034785"/>
            <a:ext cx="328802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nsolas"/>
                <a:cs typeface="Consolas"/>
              </a:rPr>
              <a:t>(-</a:t>
            </a:r>
            <a:r>
              <a:rPr sz="1000" dirty="0">
                <a:solidFill>
                  <a:srgbClr val="F68C6B"/>
                </a:solidFill>
                <a:latin typeface="Consolas"/>
                <a:cs typeface="Consolas"/>
              </a:rPr>
              <a:t>2147483647</a:t>
            </a:r>
            <a:r>
              <a:rPr sz="1000" spc="-30" dirty="0">
                <a:solidFill>
                  <a:srgbClr val="F68C6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FFFFFF"/>
                </a:solidFill>
                <a:latin typeface="Consolas"/>
                <a:cs typeface="Consolas"/>
              </a:rPr>
              <a:t>-</a:t>
            </a:r>
            <a:r>
              <a:rPr sz="10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F68C6B"/>
                </a:solidFill>
                <a:latin typeface="Consolas"/>
                <a:cs typeface="Consolas"/>
              </a:rPr>
              <a:t>1</a:t>
            </a:r>
            <a:r>
              <a:rPr sz="1000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sz="1000" spc="-4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10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minimum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(signed)</a:t>
            </a:r>
            <a:r>
              <a:rPr sz="10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int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spc="-20" dirty="0">
                <a:solidFill>
                  <a:srgbClr val="546E79"/>
                </a:solidFill>
                <a:latin typeface="Consolas"/>
                <a:cs typeface="Consolas"/>
              </a:rPr>
              <a:t>value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0874" y="5185602"/>
            <a:ext cx="720090" cy="328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95"/>
              </a:spcBef>
            </a:pPr>
            <a:r>
              <a:rPr sz="1000" spc="-10" dirty="0">
                <a:solidFill>
                  <a:srgbClr val="F68C6B"/>
                </a:solidFill>
                <a:latin typeface="Consolas"/>
                <a:cs typeface="Consolas"/>
              </a:rPr>
              <a:t>2147483647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ts val="1195"/>
              </a:lnSpc>
            </a:pPr>
            <a:r>
              <a:rPr sz="1000" spc="-10" dirty="0">
                <a:solidFill>
                  <a:srgbClr val="F68C6B"/>
                </a:solidFill>
                <a:latin typeface="Consolas"/>
                <a:cs typeface="Consolas"/>
              </a:rPr>
              <a:t>0xffffffff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3211" y="5185602"/>
            <a:ext cx="2038350" cy="328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95"/>
              </a:spcBef>
            </a:pP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maximum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(signed)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int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spc="-20" dirty="0">
                <a:solidFill>
                  <a:srgbClr val="546E79"/>
                </a:solidFill>
                <a:latin typeface="Consolas"/>
                <a:cs typeface="Consolas"/>
              </a:rPr>
              <a:t>value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ts val="1195"/>
              </a:lnSpc>
            </a:pP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maximum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unsigned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int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spc="-20" dirty="0">
                <a:solidFill>
                  <a:srgbClr val="546E79"/>
                </a:solidFill>
                <a:latin typeface="Consolas"/>
                <a:cs typeface="Consolas"/>
              </a:rPr>
              <a:t>value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2216" y="5487354"/>
            <a:ext cx="3429000" cy="47942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51130" marR="5080" indent="-139065">
              <a:lnSpc>
                <a:spcPts val="1190"/>
              </a:lnSpc>
              <a:spcBef>
                <a:spcPts val="140"/>
              </a:spcBef>
              <a:tabLst>
                <a:tab pos="1123315" algn="l"/>
              </a:tabLst>
            </a:pPr>
            <a:r>
              <a:rPr sz="1000" spc="-10" dirty="0">
                <a:solidFill>
                  <a:srgbClr val="FFFFFF"/>
                </a:solidFill>
                <a:latin typeface="Consolas"/>
                <a:cs typeface="Consolas"/>
              </a:rPr>
              <a:t>(-</a:t>
            </a:r>
            <a:r>
              <a:rPr sz="1000" dirty="0">
                <a:solidFill>
                  <a:srgbClr val="F68C6B"/>
                </a:solidFill>
                <a:latin typeface="Consolas"/>
                <a:cs typeface="Consolas"/>
              </a:rPr>
              <a:t>2147483647L</a:t>
            </a:r>
            <a:r>
              <a:rPr sz="1000" spc="-40" dirty="0">
                <a:solidFill>
                  <a:srgbClr val="F68C6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FFFFFF"/>
                </a:solidFill>
                <a:latin typeface="Consolas"/>
                <a:cs typeface="Consolas"/>
              </a:rPr>
              <a:t>-</a:t>
            </a:r>
            <a:r>
              <a:rPr sz="10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F68C6B"/>
                </a:solidFill>
                <a:latin typeface="Consolas"/>
                <a:cs typeface="Consolas"/>
              </a:rPr>
              <a:t>1</a:t>
            </a:r>
            <a:r>
              <a:rPr sz="1000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r>
              <a:rPr sz="1000" spc="-4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minimum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(signed)</a:t>
            </a:r>
            <a:r>
              <a:rPr sz="10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long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spc="-10" dirty="0">
                <a:solidFill>
                  <a:srgbClr val="546E79"/>
                </a:solidFill>
                <a:latin typeface="Consolas"/>
                <a:cs typeface="Consolas"/>
              </a:rPr>
              <a:t>value </a:t>
            </a:r>
            <a:r>
              <a:rPr sz="1000" spc="-10" dirty="0">
                <a:solidFill>
                  <a:srgbClr val="F68C6B"/>
                </a:solidFill>
                <a:latin typeface="Consolas"/>
                <a:cs typeface="Consolas"/>
              </a:rPr>
              <a:t>2147483647L</a:t>
            </a:r>
            <a:r>
              <a:rPr sz="1000" dirty="0">
                <a:solidFill>
                  <a:srgbClr val="F68C6B"/>
                </a:solidFill>
                <a:latin typeface="Consolas"/>
                <a:cs typeface="Consolas"/>
              </a:rPr>
              <a:t>	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maximum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(signed)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long</a:t>
            </a:r>
            <a:r>
              <a:rPr sz="1000" i="1" spc="-5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spc="-20" dirty="0">
                <a:solidFill>
                  <a:srgbClr val="546E79"/>
                </a:solidFill>
                <a:latin typeface="Consolas"/>
                <a:cs typeface="Consolas"/>
              </a:rPr>
              <a:t>value </a:t>
            </a:r>
            <a:r>
              <a:rPr sz="1000" spc="-10" dirty="0">
                <a:solidFill>
                  <a:srgbClr val="F68C6B"/>
                </a:solidFill>
                <a:latin typeface="Consolas"/>
                <a:cs typeface="Consolas"/>
              </a:rPr>
              <a:t>0xffffffffUL</a:t>
            </a:r>
            <a:r>
              <a:rPr sz="1000" dirty="0">
                <a:solidFill>
                  <a:srgbClr val="F68C6B"/>
                </a:solidFill>
                <a:latin typeface="Consolas"/>
                <a:cs typeface="Consolas"/>
              </a:rPr>
              <a:t>	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maximum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unsigned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long</a:t>
            </a:r>
            <a:r>
              <a:rPr sz="1000" i="1" spc="-5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spc="-20" dirty="0">
                <a:solidFill>
                  <a:srgbClr val="546E79"/>
                </a:solidFill>
                <a:latin typeface="Consolas"/>
                <a:cs typeface="Consolas"/>
              </a:rPr>
              <a:t>value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842" y="4431204"/>
            <a:ext cx="1276350" cy="198818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ts val="1190"/>
              </a:lnSpc>
              <a:spcBef>
                <a:spcPts val="140"/>
              </a:spcBef>
            </a:pPr>
            <a:r>
              <a:rPr sz="10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1000" spc="-45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B66D6D"/>
                </a:solidFill>
                <a:latin typeface="Consolas"/>
                <a:cs typeface="Consolas"/>
              </a:rPr>
              <a:t>MB_LEN_MAX </a:t>
            </a:r>
            <a:r>
              <a:rPr sz="10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1000" spc="-45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B66D6D"/>
                </a:solidFill>
                <a:latin typeface="Consolas"/>
                <a:cs typeface="Consolas"/>
              </a:rPr>
              <a:t>SHRT_MIN </a:t>
            </a:r>
            <a:r>
              <a:rPr sz="10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1000" spc="-45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B66D6D"/>
                </a:solidFill>
                <a:latin typeface="Consolas"/>
                <a:cs typeface="Consolas"/>
              </a:rPr>
              <a:t>SHRT_MAX </a:t>
            </a:r>
            <a:r>
              <a:rPr sz="10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1000" spc="-45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B66D6D"/>
                </a:solidFill>
                <a:latin typeface="Consolas"/>
                <a:cs typeface="Consolas"/>
              </a:rPr>
              <a:t>USHRT_MAX </a:t>
            </a:r>
            <a:r>
              <a:rPr sz="10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1000" spc="-45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B66D6D"/>
                </a:solidFill>
                <a:latin typeface="Consolas"/>
                <a:cs typeface="Consolas"/>
              </a:rPr>
              <a:t>INT_MIN </a:t>
            </a:r>
            <a:r>
              <a:rPr sz="10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1000" spc="-45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B66D6D"/>
                </a:solidFill>
                <a:latin typeface="Consolas"/>
                <a:cs typeface="Consolas"/>
              </a:rPr>
              <a:t>INT_MAX </a:t>
            </a:r>
            <a:r>
              <a:rPr sz="10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1000" spc="-45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B66D6D"/>
                </a:solidFill>
                <a:latin typeface="Consolas"/>
                <a:cs typeface="Consolas"/>
              </a:rPr>
              <a:t>UINT_MAX </a:t>
            </a:r>
            <a:r>
              <a:rPr sz="10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1000" spc="-45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B66D6D"/>
                </a:solidFill>
                <a:latin typeface="Consolas"/>
                <a:cs typeface="Consolas"/>
              </a:rPr>
              <a:t>LONG_MIN </a:t>
            </a:r>
            <a:r>
              <a:rPr sz="10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1000" spc="-45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B66D6D"/>
                </a:solidFill>
                <a:latin typeface="Consolas"/>
                <a:cs typeface="Consolas"/>
              </a:rPr>
              <a:t>LONG_MAX </a:t>
            </a:r>
            <a:r>
              <a:rPr sz="10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1000" spc="-45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B66D6D"/>
                </a:solidFill>
                <a:latin typeface="Consolas"/>
                <a:cs typeface="Consolas"/>
              </a:rPr>
              <a:t>ULONG_MAX </a:t>
            </a:r>
            <a:r>
              <a:rPr sz="10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1000" spc="-45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B66D6D"/>
                </a:solidFill>
                <a:latin typeface="Consolas"/>
                <a:cs typeface="Consolas"/>
              </a:rPr>
              <a:t>LLONG_MAX </a:t>
            </a:r>
            <a:r>
              <a:rPr sz="10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1000" spc="-45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B66D6D"/>
                </a:solidFill>
                <a:latin typeface="Consolas"/>
                <a:cs typeface="Consolas"/>
              </a:rPr>
              <a:t>LLONG_MIN </a:t>
            </a:r>
            <a:r>
              <a:rPr sz="10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1000" spc="-45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B66D6D"/>
                </a:solidFill>
                <a:latin typeface="Consolas"/>
                <a:cs typeface="Consolas"/>
              </a:rPr>
              <a:t>ULLONG_MAX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2216" y="5939962"/>
            <a:ext cx="2039620" cy="479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130">
              <a:lnSpc>
                <a:spcPts val="1195"/>
              </a:lnSpc>
              <a:spcBef>
                <a:spcPts val="95"/>
              </a:spcBef>
            </a:pPr>
            <a:r>
              <a:rPr sz="1000" spc="-10" dirty="0">
                <a:solidFill>
                  <a:srgbClr val="F68C6B"/>
                </a:solidFill>
                <a:latin typeface="Consolas"/>
                <a:cs typeface="Consolas"/>
              </a:rPr>
              <a:t>9223372036854775807</a:t>
            </a:r>
            <a:r>
              <a:rPr sz="1000" spc="-10" dirty="0">
                <a:solidFill>
                  <a:srgbClr val="DBDBDB"/>
                </a:solidFill>
                <a:latin typeface="Consolas"/>
                <a:cs typeface="Consolas"/>
              </a:rPr>
              <a:t>i64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ts val="1190"/>
              </a:lnSpc>
            </a:pPr>
            <a:r>
              <a:rPr sz="1000" spc="-10" dirty="0">
                <a:solidFill>
                  <a:srgbClr val="FFFFFF"/>
                </a:solidFill>
                <a:latin typeface="Consolas"/>
                <a:cs typeface="Consolas"/>
              </a:rPr>
              <a:t>(-</a:t>
            </a:r>
            <a:r>
              <a:rPr sz="1000" spc="-10" dirty="0">
                <a:solidFill>
                  <a:srgbClr val="F68C6B"/>
                </a:solidFill>
                <a:latin typeface="Consolas"/>
                <a:cs typeface="Consolas"/>
              </a:rPr>
              <a:t>9223372036854775807</a:t>
            </a:r>
            <a:r>
              <a:rPr sz="1000" spc="-10" dirty="0">
                <a:solidFill>
                  <a:srgbClr val="DBDBDB"/>
                </a:solidFill>
                <a:latin typeface="Consolas"/>
                <a:cs typeface="Consolas"/>
              </a:rPr>
              <a:t>i64</a:t>
            </a:r>
            <a:r>
              <a:rPr sz="1000" spc="25" dirty="0">
                <a:solidFill>
                  <a:srgbClr val="DBDBDB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FFFFFF"/>
                </a:solidFill>
                <a:latin typeface="Consolas"/>
                <a:cs typeface="Consolas"/>
              </a:rPr>
              <a:t>-</a:t>
            </a:r>
            <a:r>
              <a:rPr sz="1000" spc="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000" spc="-25" dirty="0">
                <a:solidFill>
                  <a:srgbClr val="F68C6B"/>
                </a:solidFill>
                <a:latin typeface="Consolas"/>
                <a:cs typeface="Consolas"/>
              </a:rPr>
              <a:t>1</a:t>
            </a:r>
            <a:r>
              <a:rPr sz="1000" spc="-25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endParaRPr sz="1000">
              <a:latin typeface="Consolas"/>
              <a:cs typeface="Consolas"/>
            </a:endParaRPr>
          </a:p>
          <a:p>
            <a:pPr marL="151130">
              <a:lnSpc>
                <a:spcPts val="1195"/>
              </a:lnSpc>
            </a:pPr>
            <a:r>
              <a:rPr sz="1000" spc="-10" dirty="0">
                <a:solidFill>
                  <a:srgbClr val="F68C6B"/>
                </a:solidFill>
                <a:latin typeface="Consolas"/>
                <a:cs typeface="Consolas"/>
              </a:rPr>
              <a:t>0xffffffffffffffffu</a:t>
            </a:r>
            <a:r>
              <a:rPr sz="1000" spc="-10" dirty="0">
                <a:solidFill>
                  <a:srgbClr val="DBDBDB"/>
                </a:solidFill>
                <a:latin typeface="Consolas"/>
                <a:cs typeface="Consolas"/>
              </a:rPr>
              <a:t>i64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94121" y="5939962"/>
            <a:ext cx="2733675" cy="479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95"/>
              </a:spcBef>
            </a:pP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10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maximum</a:t>
            </a:r>
            <a:r>
              <a:rPr sz="10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signed</a:t>
            </a:r>
            <a:r>
              <a:rPr sz="10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long</a:t>
            </a:r>
            <a:r>
              <a:rPr sz="10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long</a:t>
            </a:r>
            <a:r>
              <a:rPr sz="1000" i="1" spc="-4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int</a:t>
            </a:r>
            <a:r>
              <a:rPr sz="10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spc="-20" dirty="0">
                <a:solidFill>
                  <a:srgbClr val="546E79"/>
                </a:solidFill>
                <a:latin typeface="Consolas"/>
                <a:cs typeface="Consolas"/>
              </a:rPr>
              <a:t>value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ts val="1190"/>
              </a:lnSpc>
            </a:pP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10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minimum</a:t>
            </a:r>
            <a:r>
              <a:rPr sz="10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signed</a:t>
            </a:r>
            <a:r>
              <a:rPr sz="10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long</a:t>
            </a:r>
            <a:r>
              <a:rPr sz="10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long</a:t>
            </a:r>
            <a:r>
              <a:rPr sz="1000" i="1" spc="-4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int</a:t>
            </a:r>
            <a:r>
              <a:rPr sz="10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spc="-20" dirty="0">
                <a:solidFill>
                  <a:srgbClr val="546E79"/>
                </a:solidFill>
                <a:latin typeface="Consolas"/>
                <a:cs typeface="Consolas"/>
              </a:rPr>
              <a:t>value</a:t>
            </a:r>
            <a:endParaRPr sz="1000">
              <a:latin typeface="Consolas"/>
              <a:cs typeface="Consolas"/>
            </a:endParaRPr>
          </a:p>
          <a:p>
            <a:pPr marL="12700">
              <a:lnSpc>
                <a:spcPts val="1195"/>
              </a:lnSpc>
            </a:pP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10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maximum</a:t>
            </a:r>
            <a:r>
              <a:rPr sz="10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unsigned</a:t>
            </a:r>
            <a:r>
              <a:rPr sz="10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long</a:t>
            </a:r>
            <a:r>
              <a:rPr sz="1000" i="1" spc="-4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long</a:t>
            </a:r>
            <a:r>
              <a:rPr sz="10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dirty="0">
                <a:solidFill>
                  <a:srgbClr val="546E79"/>
                </a:solidFill>
                <a:latin typeface="Consolas"/>
                <a:cs typeface="Consolas"/>
              </a:rPr>
              <a:t>int</a:t>
            </a:r>
            <a:r>
              <a:rPr sz="10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1000" i="1" spc="-20" dirty="0">
                <a:solidFill>
                  <a:srgbClr val="546E79"/>
                </a:solidFill>
                <a:latin typeface="Consolas"/>
                <a:cs typeface="Consolas"/>
              </a:rPr>
              <a:t>value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Attributes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06515"/>
            <a:ext cx="8270240" cy="3437254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00025" marR="981710" indent="-187960">
              <a:lnSpc>
                <a:spcPct val="80000"/>
              </a:lnSpc>
              <a:spcBef>
                <a:spcPts val="66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spc="-10" dirty="0">
                <a:latin typeface="Calibri"/>
                <a:cs typeface="Calibri"/>
              </a:rPr>
              <a:t>Attributes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used 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0" dirty="0">
                <a:latin typeface="Calibri"/>
                <a:cs typeface="Calibri"/>
              </a:rPr>
              <a:t> compiler-</a:t>
            </a:r>
            <a:r>
              <a:rPr sz="2300" dirty="0">
                <a:latin typeface="Calibri"/>
                <a:cs typeface="Calibri"/>
              </a:rPr>
              <a:t>specific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commands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20" dirty="0">
                <a:latin typeface="Calibri"/>
                <a:cs typeface="Calibri"/>
              </a:rPr>
              <a:t> give 	</a:t>
            </a:r>
            <a:r>
              <a:rPr sz="2300" dirty="0">
                <a:latin typeface="Calibri"/>
                <a:cs typeface="Calibri"/>
              </a:rPr>
              <a:t>additional</a:t>
            </a:r>
            <a:r>
              <a:rPr sz="2300" spc="-10" dirty="0">
                <a:latin typeface="Calibri"/>
                <a:cs typeface="Calibri"/>
              </a:rPr>
              <a:t> information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compiler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might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utilised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optimization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checks</a:t>
            </a:r>
            <a:endParaRPr sz="2300">
              <a:latin typeface="Calibri"/>
              <a:cs typeface="Calibri"/>
            </a:endParaRPr>
          </a:p>
          <a:p>
            <a:pPr marL="200025" marR="488950" indent="-187960">
              <a:lnSpc>
                <a:spcPct val="80000"/>
              </a:lnSpc>
              <a:spcBef>
                <a:spcPts val="840"/>
              </a:spcBef>
              <a:buFont typeface="Arial MT"/>
              <a:buChar char="•"/>
              <a:tabLst>
                <a:tab pos="201295" algn="l"/>
                <a:tab pos="3592829" algn="l"/>
                <a:tab pos="6219190" algn="l"/>
              </a:tabLst>
            </a:pPr>
            <a:r>
              <a:rPr sz="2300" spc="-10" dirty="0">
                <a:latin typeface="Calibri"/>
                <a:cs typeface="Calibri"/>
              </a:rPr>
              <a:t>Before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C++11,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different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compiler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vendors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keywords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for 	</a:t>
            </a:r>
            <a:r>
              <a:rPr sz="2300" dirty="0">
                <a:latin typeface="Calibri"/>
                <a:cs typeface="Calibri"/>
              </a:rPr>
              <a:t>attributes e.g. MSVC uses </a:t>
            </a:r>
            <a:r>
              <a:rPr sz="23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300" dirty="0">
                <a:latin typeface="Calibri"/>
                <a:cs typeface="Calibri"/>
              </a:rPr>
              <a:t>declspec, GCC uses </a:t>
            </a:r>
            <a:r>
              <a:rPr sz="23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300" dirty="0">
                <a:latin typeface="Calibri"/>
                <a:cs typeface="Calibri"/>
              </a:rPr>
              <a:t>attribute,</a:t>
            </a:r>
            <a:r>
              <a:rPr sz="2300" spc="-11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etc</a:t>
            </a:r>
            <a:endParaRPr sz="2300">
              <a:latin typeface="Calibri"/>
              <a:cs typeface="Calibri"/>
            </a:endParaRPr>
          </a:p>
          <a:p>
            <a:pPr marL="200025" marR="248920" indent="-187960">
              <a:lnSpc>
                <a:spcPts val="2220"/>
              </a:lnSpc>
              <a:spcBef>
                <a:spcPts val="8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C++11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introduced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some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standardized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attributes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work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all 	</a:t>
            </a:r>
            <a:r>
              <a:rPr sz="2300" spc="-20" dirty="0">
                <a:latin typeface="Calibri"/>
                <a:cs typeface="Calibri"/>
              </a:rPr>
              <a:t>standard-</a:t>
            </a:r>
            <a:r>
              <a:rPr sz="2300" dirty="0">
                <a:latin typeface="Calibri"/>
                <a:cs typeface="Calibri"/>
              </a:rPr>
              <a:t>compliant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compilers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220"/>
              </a:lnSpc>
              <a:spcBef>
                <a:spcPts val="8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C++14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C++17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introduced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more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attributes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you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your 	code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30" dirty="0">
                <a:latin typeface="Calibri"/>
                <a:cs typeface="Calibri"/>
              </a:rPr>
              <a:t>You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cannot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create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custom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attributes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Common</a:t>
            </a:r>
            <a:r>
              <a:rPr spc="-100" dirty="0"/>
              <a:t> </a:t>
            </a:r>
            <a:r>
              <a:rPr spc="-90" dirty="0"/>
              <a:t>Attributes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7586" y="2670048"/>
          <a:ext cx="9053193" cy="3031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5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1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Attribute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0AC46"/>
                      </a:solidFill>
                      <a:prstDash val="solid"/>
                    </a:lnL>
                    <a:solidFill>
                      <a:srgbClr val="70AC46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solidFill>
                      <a:srgbClr val="70AC46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0AC46"/>
                      </a:solidFill>
                      <a:prstDash val="solid"/>
                    </a:lnR>
                    <a:solidFill>
                      <a:srgbClr val="70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50" i="1" spc="-10" dirty="0">
                          <a:latin typeface="Calibri"/>
                          <a:cs typeface="Calibri"/>
                        </a:rPr>
                        <a:t>[[noreturn]]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70AC46"/>
                      </a:solidFill>
                      <a:prstDash val="solid"/>
                    </a:lnL>
                    <a:lnB w="12700">
                      <a:solidFill>
                        <a:srgbClr val="70AC46"/>
                      </a:solidFill>
                      <a:prstDash val="solid"/>
                    </a:lnB>
                    <a:solidFill>
                      <a:srgbClr val="EBF0E8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Indicates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does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(C++11)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B w="12700">
                      <a:solidFill>
                        <a:srgbClr val="70AC46"/>
                      </a:solidFill>
                      <a:prstDash val="solid"/>
                    </a:lnB>
                    <a:solidFill>
                      <a:srgbClr val="EBF0E8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Function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R w="12700">
                      <a:solidFill>
                        <a:srgbClr val="70AC46"/>
                      </a:solidFill>
                      <a:prstDash val="solid"/>
                    </a:lnR>
                    <a:lnB w="12700">
                      <a:solidFill>
                        <a:srgbClr val="70AC46"/>
                      </a:solidFill>
                      <a:prstDash val="solid"/>
                    </a:lnB>
                    <a:solidFill>
                      <a:srgbClr val="EB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7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50" i="1" spc="-10" dirty="0">
                          <a:latin typeface="Calibri"/>
                          <a:cs typeface="Calibri"/>
                        </a:rPr>
                        <a:t>[[deprecated(””)]]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70AC46"/>
                      </a:solidFill>
                      <a:prstDash val="solid"/>
                    </a:lnL>
                    <a:lnT w="12700">
                      <a:solidFill>
                        <a:srgbClr val="70AC46"/>
                      </a:solidFill>
                      <a:prstDash val="solid"/>
                    </a:lnT>
                    <a:lnB w="12700">
                      <a:solidFill>
                        <a:srgbClr val="70AC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entity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is deprecated but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can be</a:t>
                      </a:r>
                      <a:r>
                        <a:rPr sz="15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used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(C++14)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70AC46"/>
                      </a:solidFill>
                      <a:prstDash val="solid"/>
                    </a:lnT>
                    <a:lnB w="12700">
                      <a:solidFill>
                        <a:srgbClr val="70AC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703580">
                        <a:lnSpc>
                          <a:spcPct val="101299"/>
                        </a:lnSpc>
                        <a:spcBef>
                          <a:spcPts val="235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variables,</a:t>
                      </a:r>
                      <a:r>
                        <a:rPr sz="15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classes,</a:t>
                      </a:r>
                      <a:r>
                        <a:rPr sz="15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typedefs,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functions,</a:t>
                      </a:r>
                      <a:r>
                        <a:rPr sz="15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namespaces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70AC46"/>
                      </a:solidFill>
                      <a:prstDash val="solid"/>
                    </a:lnR>
                    <a:lnT w="12700">
                      <a:solidFill>
                        <a:srgbClr val="70AC46"/>
                      </a:solidFill>
                      <a:prstDash val="solid"/>
                    </a:lnT>
                    <a:lnB w="12700">
                      <a:solidFill>
                        <a:srgbClr val="70AC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77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50" i="1" spc="-10" dirty="0">
                          <a:latin typeface="Calibri"/>
                          <a:cs typeface="Calibri"/>
                        </a:rPr>
                        <a:t>[[nodiscard]]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70AC46"/>
                      </a:solidFill>
                      <a:prstDash val="solid"/>
                    </a:lnL>
                    <a:lnT w="12700">
                      <a:solidFill>
                        <a:srgbClr val="70AC46"/>
                      </a:solidFill>
                      <a:prstDash val="solid"/>
                    </a:lnT>
                    <a:lnB w="12700">
                      <a:solidFill>
                        <a:srgbClr val="70AC46"/>
                      </a:solidFill>
                      <a:prstDash val="solid"/>
                    </a:lnB>
                    <a:solidFill>
                      <a:srgbClr val="EBF0E8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5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discarded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(C++17)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70AC46"/>
                      </a:solidFill>
                      <a:prstDash val="solid"/>
                    </a:lnT>
                    <a:lnB w="12700">
                      <a:solidFill>
                        <a:srgbClr val="70AC46"/>
                      </a:solidFill>
                      <a:prstDash val="solid"/>
                    </a:lnB>
                    <a:solidFill>
                      <a:srgbClr val="EBF0E8"/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468630">
                        <a:lnSpc>
                          <a:spcPct val="101299"/>
                        </a:lnSpc>
                        <a:spcBef>
                          <a:spcPts val="235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function, class,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enum,</a:t>
                      </a:r>
                      <a:r>
                        <a:rPr sz="15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variable declaration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R w="12700">
                      <a:solidFill>
                        <a:srgbClr val="70AC46"/>
                      </a:solidFill>
                      <a:prstDash val="solid"/>
                    </a:lnR>
                    <a:lnT w="12700">
                      <a:solidFill>
                        <a:srgbClr val="70AC46"/>
                      </a:solidFill>
                      <a:prstDash val="solid"/>
                    </a:lnT>
                    <a:lnB w="12700">
                      <a:solidFill>
                        <a:srgbClr val="70AC46"/>
                      </a:solidFill>
                      <a:prstDash val="solid"/>
                    </a:lnB>
                    <a:solidFill>
                      <a:srgbClr val="EB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550" i="1" spc="-10" dirty="0">
                          <a:latin typeface="Calibri"/>
                          <a:cs typeface="Calibri"/>
                        </a:rPr>
                        <a:t>[[maybe_unused]]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70AC46"/>
                      </a:solidFill>
                      <a:prstDash val="solid"/>
                    </a:lnL>
                    <a:lnT w="12700">
                      <a:solidFill>
                        <a:srgbClr val="70AC46"/>
                      </a:solidFill>
                      <a:prstDash val="solid"/>
                    </a:lnT>
                    <a:lnB w="12700">
                      <a:solidFill>
                        <a:srgbClr val="70AC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340" marR="306705">
                        <a:lnSpc>
                          <a:spcPct val="101299"/>
                        </a:lnSpc>
                        <a:spcBef>
                          <a:spcPts val="25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Prevents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compiler for</a:t>
                      </a:r>
                      <a:r>
                        <a:rPr sz="15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issuing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warnings on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non-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entities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(C++17)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70AC46"/>
                      </a:solidFill>
                      <a:prstDash val="solid"/>
                    </a:lnT>
                    <a:lnB w="12700">
                      <a:solidFill>
                        <a:srgbClr val="70AC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3505" marR="126364">
                        <a:lnSpc>
                          <a:spcPct val="101299"/>
                        </a:lnSpc>
                        <a:spcBef>
                          <a:spcPts val="25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class,</a:t>
                      </a:r>
                      <a:r>
                        <a:rPr sz="15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variables,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enum</a:t>
                      </a:r>
                      <a:r>
                        <a:rPr sz="15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declarations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functions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70AC46"/>
                      </a:solidFill>
                      <a:prstDash val="solid"/>
                    </a:lnR>
                    <a:lnT w="12700">
                      <a:solidFill>
                        <a:srgbClr val="70AC46"/>
                      </a:solidFill>
                      <a:prstDash val="solid"/>
                    </a:lnT>
                    <a:lnB w="12700">
                      <a:solidFill>
                        <a:srgbClr val="70AC4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77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50" i="1" spc="-10" dirty="0">
                          <a:latin typeface="Calibri"/>
                          <a:cs typeface="Calibri"/>
                        </a:rPr>
                        <a:t>[[fall_through]]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70AC46"/>
                      </a:solidFill>
                      <a:prstDash val="solid"/>
                    </a:lnL>
                    <a:lnT w="12700">
                      <a:solidFill>
                        <a:srgbClr val="70AC46"/>
                      </a:solidFill>
                      <a:prstDash val="solid"/>
                    </a:lnT>
                    <a:lnB w="12700">
                      <a:solidFill>
                        <a:srgbClr val="70AC46"/>
                      </a:solidFill>
                      <a:prstDash val="solid"/>
                    </a:lnB>
                    <a:solidFill>
                      <a:srgbClr val="EBF0E8"/>
                    </a:solidFill>
                  </a:tcPr>
                </a:tc>
                <a:tc>
                  <a:txBody>
                    <a:bodyPr/>
                    <a:lstStyle/>
                    <a:p>
                      <a:pPr marL="180340" marR="783590">
                        <a:lnSpc>
                          <a:spcPct val="101299"/>
                        </a:lnSpc>
                        <a:spcBef>
                          <a:spcPts val="235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Indicates</a:t>
                      </a:r>
                      <a:r>
                        <a:rPr sz="15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deliberate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fall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case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statement</a:t>
                      </a:r>
                      <a:r>
                        <a:rPr sz="155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(C++17)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T w="12700">
                      <a:solidFill>
                        <a:srgbClr val="70AC46"/>
                      </a:solidFill>
                      <a:prstDash val="solid"/>
                    </a:lnT>
                    <a:lnB w="12700">
                      <a:solidFill>
                        <a:srgbClr val="70AC46"/>
                      </a:solidFill>
                      <a:prstDash val="solid"/>
                    </a:lnB>
                    <a:solidFill>
                      <a:srgbClr val="EBF0E8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switch-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case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70AC46"/>
                      </a:solidFill>
                      <a:prstDash val="solid"/>
                    </a:lnR>
                    <a:lnT w="12700">
                      <a:solidFill>
                        <a:srgbClr val="70AC46"/>
                      </a:solidFill>
                      <a:prstDash val="solid"/>
                    </a:lnT>
                    <a:lnB w="12700">
                      <a:solidFill>
                        <a:srgbClr val="70AC46"/>
                      </a:solidFill>
                      <a:prstDash val="solid"/>
                    </a:lnB>
                    <a:solidFill>
                      <a:srgbClr val="EBF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85513" y="6354509"/>
            <a:ext cx="2178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201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Lambdas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04757"/>
            <a:ext cx="8356600" cy="105791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Two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additions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were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made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C++17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regards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lambda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expressions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they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can be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constexpr</a:t>
            </a:r>
            <a:r>
              <a:rPr sz="1950" i="1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(although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specifier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not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required)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capture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i="1" spc="-20" dirty="0">
                <a:latin typeface="Calibri"/>
                <a:cs typeface="Calibri"/>
              </a:rPr>
              <a:t>*this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Feature</a:t>
            </a:r>
            <a:r>
              <a:rPr spc="-95" dirty="0"/>
              <a:t> </a:t>
            </a:r>
            <a:r>
              <a:rPr spc="-150" dirty="0"/>
              <a:t>Test</a:t>
            </a:r>
            <a:r>
              <a:rPr spc="-35" dirty="0"/>
              <a:t> </a:t>
            </a:r>
            <a:r>
              <a:rPr spc="-85" dirty="0"/>
              <a:t>Macro </a:t>
            </a:r>
            <a:r>
              <a:rPr spc="-10" dirty="0"/>
              <a:t>(C++17)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00660" indent="-18859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01295" algn="l"/>
                <a:tab pos="4784725" algn="l"/>
                <a:tab pos="5119370" algn="l"/>
              </a:tabLst>
            </a:pPr>
            <a:r>
              <a:rPr sz="2650" dirty="0"/>
              <a:t>C++17</a:t>
            </a:r>
            <a:r>
              <a:rPr sz="2650" spc="-50" dirty="0"/>
              <a:t> </a:t>
            </a:r>
            <a:r>
              <a:rPr sz="2650" spc="-10" dirty="0"/>
              <a:t>introduced</a:t>
            </a:r>
            <a:r>
              <a:rPr sz="2650" spc="-65" dirty="0"/>
              <a:t> </a:t>
            </a:r>
            <a:r>
              <a:rPr sz="2650" dirty="0"/>
              <a:t>a</a:t>
            </a:r>
            <a:r>
              <a:rPr sz="2650" spc="-50" dirty="0"/>
              <a:t> </a:t>
            </a:r>
            <a:r>
              <a:rPr sz="2650" dirty="0"/>
              <a:t>new</a:t>
            </a:r>
            <a:r>
              <a:rPr sz="2650" spc="-65" dirty="0"/>
              <a:t> </a:t>
            </a:r>
            <a:r>
              <a:rPr sz="2650" dirty="0"/>
              <a:t>macro</a:t>
            </a:r>
            <a:r>
              <a:rPr sz="2650" spc="-45" dirty="0"/>
              <a:t> </a:t>
            </a:r>
            <a:r>
              <a:rPr sz="2650" spc="-50" dirty="0"/>
              <a:t>-</a:t>
            </a:r>
            <a:r>
              <a:rPr sz="2650" dirty="0"/>
              <a:t>	</a:t>
            </a:r>
            <a:r>
              <a:rPr sz="26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650" i="1" spc="-10" dirty="0">
                <a:latin typeface="Calibri"/>
                <a:cs typeface="Calibri"/>
              </a:rPr>
              <a:t>has</a:t>
            </a:r>
            <a:r>
              <a:rPr sz="2650" spc="-10" dirty="0"/>
              <a:t>_</a:t>
            </a:r>
            <a:r>
              <a:rPr sz="2650" i="1" spc="-10" dirty="0">
                <a:latin typeface="Calibri"/>
                <a:cs typeface="Calibri"/>
              </a:rPr>
              <a:t>include</a:t>
            </a:r>
            <a:endParaRPr sz="2650">
              <a:latin typeface="Calibri"/>
              <a:cs typeface="Calibri"/>
            </a:endParaRPr>
          </a:p>
          <a:p>
            <a:pPr marL="200660" marR="5080" indent="-189230">
              <a:lnSpc>
                <a:spcPts val="2840"/>
              </a:lnSpc>
              <a:spcBef>
                <a:spcPts val="869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/>
              <a:t>Can</a:t>
            </a:r>
            <a:r>
              <a:rPr sz="2650" spc="-45" dirty="0"/>
              <a:t> </a:t>
            </a:r>
            <a:r>
              <a:rPr sz="2650" dirty="0"/>
              <a:t>be</a:t>
            </a:r>
            <a:r>
              <a:rPr sz="2650" spc="-75" dirty="0"/>
              <a:t> </a:t>
            </a:r>
            <a:r>
              <a:rPr sz="2650" dirty="0"/>
              <a:t>used</a:t>
            </a:r>
            <a:r>
              <a:rPr sz="2650" spc="-40" dirty="0"/>
              <a:t> </a:t>
            </a:r>
            <a:r>
              <a:rPr sz="2650" dirty="0"/>
              <a:t>to</a:t>
            </a:r>
            <a:r>
              <a:rPr sz="2650" spc="-50" dirty="0"/>
              <a:t> </a:t>
            </a:r>
            <a:r>
              <a:rPr sz="2650" dirty="0"/>
              <a:t>check</a:t>
            </a:r>
            <a:r>
              <a:rPr sz="2650" spc="-90" dirty="0"/>
              <a:t> </a:t>
            </a:r>
            <a:r>
              <a:rPr sz="2650" dirty="0"/>
              <a:t>if</a:t>
            </a:r>
            <a:r>
              <a:rPr sz="2650" spc="-45" dirty="0"/>
              <a:t> </a:t>
            </a:r>
            <a:r>
              <a:rPr sz="2650" dirty="0"/>
              <a:t>a</a:t>
            </a:r>
            <a:r>
              <a:rPr sz="2650" spc="-75" dirty="0"/>
              <a:t> </a:t>
            </a:r>
            <a:r>
              <a:rPr sz="2650" dirty="0"/>
              <a:t>header</a:t>
            </a:r>
            <a:r>
              <a:rPr sz="2650" spc="-30" dirty="0"/>
              <a:t> </a:t>
            </a:r>
            <a:r>
              <a:rPr sz="2650" dirty="0"/>
              <a:t>is</a:t>
            </a:r>
            <a:r>
              <a:rPr sz="2650" spc="-55" dirty="0"/>
              <a:t> </a:t>
            </a:r>
            <a:r>
              <a:rPr sz="2650" spc="-10" dirty="0"/>
              <a:t>available</a:t>
            </a:r>
            <a:r>
              <a:rPr sz="2650" spc="-5" dirty="0"/>
              <a:t> </a:t>
            </a:r>
            <a:r>
              <a:rPr sz="2650" dirty="0"/>
              <a:t>for</a:t>
            </a:r>
            <a:r>
              <a:rPr sz="2650" spc="-75" dirty="0"/>
              <a:t> </a:t>
            </a:r>
            <a:r>
              <a:rPr sz="2650" dirty="0"/>
              <a:t>inclusion</a:t>
            </a:r>
            <a:r>
              <a:rPr sz="2650" spc="-40" dirty="0"/>
              <a:t> </a:t>
            </a:r>
            <a:r>
              <a:rPr sz="2650" spc="-25" dirty="0"/>
              <a:t>or not</a:t>
            </a:r>
            <a:endParaRPr sz="2650"/>
          </a:p>
          <a:p>
            <a:pPr marL="200660" marR="96520" indent="-189230">
              <a:lnSpc>
                <a:spcPts val="2840"/>
              </a:lnSpc>
              <a:spcBef>
                <a:spcPts val="844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/>
              <a:t>Helps</a:t>
            </a:r>
            <a:r>
              <a:rPr sz="2650" spc="-70" dirty="0"/>
              <a:t> </a:t>
            </a:r>
            <a:r>
              <a:rPr sz="2650" dirty="0"/>
              <a:t>track</a:t>
            </a:r>
            <a:r>
              <a:rPr sz="2650" spc="-60" dirty="0"/>
              <a:t> </a:t>
            </a:r>
            <a:r>
              <a:rPr sz="2650" dirty="0"/>
              <a:t>the</a:t>
            </a:r>
            <a:r>
              <a:rPr sz="2650" spc="-85" dirty="0"/>
              <a:t> </a:t>
            </a:r>
            <a:r>
              <a:rPr sz="2650" spc="-10" dirty="0"/>
              <a:t>progress</a:t>
            </a:r>
            <a:r>
              <a:rPr sz="2650" spc="-70" dirty="0"/>
              <a:t> </a:t>
            </a:r>
            <a:r>
              <a:rPr sz="2650" dirty="0"/>
              <a:t>of</a:t>
            </a:r>
            <a:r>
              <a:rPr sz="2650" spc="-85" dirty="0"/>
              <a:t> </a:t>
            </a:r>
            <a:r>
              <a:rPr sz="2650" dirty="0"/>
              <a:t>partial</a:t>
            </a:r>
            <a:r>
              <a:rPr sz="2650" spc="-40" dirty="0"/>
              <a:t> </a:t>
            </a:r>
            <a:r>
              <a:rPr sz="2650" spc="-10" dirty="0"/>
              <a:t>implementations</a:t>
            </a:r>
            <a:r>
              <a:rPr sz="2650" spc="-50" dirty="0"/>
              <a:t> </a:t>
            </a:r>
            <a:r>
              <a:rPr sz="2650" dirty="0"/>
              <a:t>of</a:t>
            </a:r>
            <a:r>
              <a:rPr sz="2650" spc="-80" dirty="0"/>
              <a:t> </a:t>
            </a:r>
            <a:r>
              <a:rPr sz="2650" spc="-25" dirty="0"/>
              <a:t>new </a:t>
            </a:r>
            <a:r>
              <a:rPr sz="2650" dirty="0"/>
              <a:t>C++</a:t>
            </a:r>
            <a:r>
              <a:rPr sz="2650" spc="-15" dirty="0"/>
              <a:t> </a:t>
            </a:r>
            <a:r>
              <a:rPr sz="2650" spc="-10" dirty="0"/>
              <a:t>standards</a:t>
            </a:r>
            <a:endParaRPr sz="2650"/>
          </a:p>
          <a:p>
            <a:pPr marL="200660" indent="-18859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/>
              <a:t>Can</a:t>
            </a:r>
            <a:r>
              <a:rPr sz="2650" spc="-35" dirty="0"/>
              <a:t> </a:t>
            </a:r>
            <a:r>
              <a:rPr sz="2650" dirty="0"/>
              <a:t>be</a:t>
            </a:r>
            <a:r>
              <a:rPr sz="2650" spc="-65" dirty="0"/>
              <a:t> </a:t>
            </a:r>
            <a:r>
              <a:rPr sz="2650" dirty="0"/>
              <a:t>used</a:t>
            </a:r>
            <a:r>
              <a:rPr sz="2650" spc="-30" dirty="0"/>
              <a:t> </a:t>
            </a:r>
            <a:r>
              <a:rPr sz="2650" dirty="0"/>
              <a:t>with</a:t>
            </a:r>
            <a:r>
              <a:rPr sz="2650" spc="-25" dirty="0"/>
              <a:t> </a:t>
            </a:r>
            <a:r>
              <a:rPr sz="2650" i="1" dirty="0">
                <a:latin typeface="Calibri"/>
                <a:cs typeface="Calibri"/>
              </a:rPr>
              <a:t>#if</a:t>
            </a:r>
            <a:r>
              <a:rPr sz="2650" i="1" spc="-50" dirty="0">
                <a:latin typeface="Calibri"/>
                <a:cs typeface="Calibri"/>
              </a:rPr>
              <a:t> </a:t>
            </a:r>
            <a:r>
              <a:rPr sz="2650" dirty="0"/>
              <a:t>&amp;</a:t>
            </a:r>
            <a:r>
              <a:rPr sz="2650" spc="-50" dirty="0"/>
              <a:t> </a:t>
            </a:r>
            <a:r>
              <a:rPr sz="2650" i="1" dirty="0">
                <a:latin typeface="Calibri"/>
                <a:cs typeface="Calibri"/>
              </a:rPr>
              <a:t>#elif</a:t>
            </a:r>
            <a:r>
              <a:rPr sz="2650" i="1" spc="-35" dirty="0">
                <a:latin typeface="Calibri"/>
                <a:cs typeface="Calibri"/>
              </a:rPr>
              <a:t> </a:t>
            </a:r>
            <a:r>
              <a:rPr sz="2650" spc="-10" dirty="0"/>
              <a:t>expressions</a:t>
            </a:r>
            <a:r>
              <a:rPr sz="2650" spc="-75" dirty="0"/>
              <a:t> </a:t>
            </a:r>
            <a:r>
              <a:rPr sz="2650" spc="-20" dirty="0"/>
              <a:t>only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9442" y="6354509"/>
            <a:ext cx="660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898989"/>
                </a:solidFill>
                <a:latin typeface="Calibri"/>
                <a:cs typeface="Calibri"/>
              </a:rPr>
              <a:t>Modern</a:t>
            </a:r>
            <a:r>
              <a:rPr sz="100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C++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Class</a:t>
            </a:r>
            <a:r>
              <a:rPr spc="-80" dirty="0"/>
              <a:t> </a:t>
            </a:r>
            <a:r>
              <a:rPr spc="-135" dirty="0"/>
              <a:t>Template</a:t>
            </a:r>
            <a:r>
              <a:rPr spc="-100" dirty="0"/>
              <a:t> Argument</a:t>
            </a:r>
            <a:r>
              <a:rPr spc="-40" dirty="0"/>
              <a:t> </a:t>
            </a:r>
            <a:r>
              <a:rPr spc="-45" dirty="0"/>
              <a:t>Deduction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33947"/>
            <a:ext cx="8316595" cy="35426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0025" marR="630555" indent="-18796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spc="-30" dirty="0">
                <a:latin typeface="Calibri"/>
                <a:cs typeface="Calibri"/>
              </a:rPr>
              <a:t>Template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argument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deduction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process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by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which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compiler 	</a:t>
            </a:r>
            <a:r>
              <a:rPr sz="2300" dirty="0">
                <a:latin typeface="Calibri"/>
                <a:cs typeface="Calibri"/>
              </a:rPr>
              <a:t>deduces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types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Until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C++14,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this </a:t>
            </a:r>
            <a:r>
              <a:rPr sz="2300" spc="-10" dirty="0">
                <a:latin typeface="Calibri"/>
                <a:cs typeface="Calibri"/>
              </a:rPr>
              <a:t>worked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only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10" dirty="0">
                <a:latin typeface="Calibri"/>
                <a:cs typeface="Calibri"/>
              </a:rPr>
              <a:t> classes</a:t>
            </a:r>
            <a:endParaRPr sz="2300">
              <a:latin typeface="Calibri"/>
              <a:cs typeface="Calibri"/>
            </a:endParaRPr>
          </a:p>
          <a:p>
            <a:pPr marL="200025" marR="127635" indent="-187960">
              <a:lnSpc>
                <a:spcPts val="2500"/>
              </a:lnSpc>
              <a:spcBef>
                <a:spcPts val="85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spc="-10" dirty="0">
                <a:latin typeface="Calibri"/>
                <a:cs typeface="Calibri"/>
              </a:rPr>
              <a:t>Consequently,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create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instances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classes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multiple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template 	</a:t>
            </a:r>
            <a:r>
              <a:rPr sz="2300" dirty="0">
                <a:latin typeface="Calibri"/>
                <a:cs typeface="Calibri"/>
              </a:rPr>
              <a:t>arguments,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resort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make_</a:t>
            </a:r>
            <a:r>
              <a:rPr sz="2300" i="1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e.g.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make_pair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With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C++17,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deduction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works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class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templates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well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feature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called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class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template</a:t>
            </a:r>
            <a:r>
              <a:rPr sz="2300" i="1" spc="-5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argument</a:t>
            </a:r>
            <a:r>
              <a:rPr sz="2300" i="1" spc="-2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deduction</a:t>
            </a:r>
            <a:r>
              <a:rPr sz="2300" i="1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CTAD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There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two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–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compiler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generated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user-defined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Works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direct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copy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initialization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objects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objects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20" dirty="0">
                <a:latin typeface="Calibri"/>
                <a:cs typeface="Calibri"/>
              </a:rPr>
              <a:t> heap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Folding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33947"/>
            <a:ext cx="8466455" cy="27076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0025" marR="1202690" indent="-18796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It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process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applies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binary</a:t>
            </a:r>
            <a:r>
              <a:rPr sz="2300" spc="-10" dirty="0">
                <a:latin typeface="Calibri"/>
                <a:cs typeface="Calibri"/>
              </a:rPr>
              <a:t> operator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list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values 	recursively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results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combined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recursively,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builds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up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final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result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process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called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folding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Variadic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templates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perform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folds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over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template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parameter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pack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30" dirty="0">
                <a:latin typeface="Calibri"/>
                <a:cs typeface="Calibri"/>
              </a:rPr>
              <a:t>However,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requires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overloads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recursion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needs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unpack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parameters for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processing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Fold</a:t>
            </a:r>
            <a:r>
              <a:rPr spc="-120" dirty="0"/>
              <a:t> </a:t>
            </a:r>
            <a:r>
              <a:rPr spc="-70" dirty="0"/>
              <a:t>Expressions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33947"/>
            <a:ext cx="8112759" cy="3332479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0025" marR="5080" indent="-18796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C++17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offers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way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unpack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variadic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parameters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binary 	operators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This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call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fold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expression</a:t>
            </a:r>
            <a:endParaRPr sz="2300">
              <a:latin typeface="Calibri"/>
              <a:cs typeface="Calibri"/>
            </a:endParaRPr>
          </a:p>
          <a:p>
            <a:pPr marL="200025" marR="342900" indent="-187960">
              <a:lnSpc>
                <a:spcPts val="2500"/>
              </a:lnSpc>
              <a:spcBef>
                <a:spcPts val="85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fold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expression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reduces(folds)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parameter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pack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over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binary 	operator</a:t>
            </a:r>
            <a:endParaRPr sz="2300">
              <a:latin typeface="Calibri"/>
              <a:cs typeface="Calibri"/>
            </a:endParaRPr>
          </a:p>
          <a:p>
            <a:pPr marL="200025" marR="626745" indent="-187960">
              <a:lnSpc>
                <a:spcPts val="2500"/>
              </a:lnSpc>
              <a:spcBef>
                <a:spcPts val="819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This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compact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syntax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applying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binary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operations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the 	</a:t>
            </a:r>
            <a:r>
              <a:rPr sz="2300" dirty="0">
                <a:latin typeface="Calibri"/>
                <a:cs typeface="Calibri"/>
              </a:rPr>
              <a:t>elements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parameter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pack</a:t>
            </a:r>
            <a:endParaRPr sz="2300">
              <a:latin typeface="Calibri"/>
              <a:cs typeface="Calibri"/>
            </a:endParaRPr>
          </a:p>
          <a:p>
            <a:pPr marL="200025" marR="16510" indent="-187960">
              <a:lnSpc>
                <a:spcPts val="2500"/>
              </a:lnSpc>
              <a:spcBef>
                <a:spcPts val="81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Simplifies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implementation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variadic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templates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have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apply 	</a:t>
            </a:r>
            <a:r>
              <a:rPr sz="2300" dirty="0">
                <a:latin typeface="Calibri"/>
                <a:cs typeface="Calibri"/>
              </a:rPr>
              <a:t>binary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operators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parameter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pack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085513" y="6386131"/>
            <a:ext cx="21780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207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Fold</a:t>
            </a:r>
            <a:r>
              <a:rPr spc="-120" dirty="0"/>
              <a:t> </a:t>
            </a:r>
            <a:r>
              <a:rPr spc="-70" dirty="0"/>
              <a:t>Expressions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33947"/>
            <a:ext cx="639762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following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syntax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provided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fold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expressions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879" y="2890568"/>
            <a:ext cx="2089785" cy="1320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99390" indent="-18669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99390" algn="l"/>
              </a:tabLst>
            </a:pPr>
            <a:r>
              <a:rPr sz="1950" i="1" dirty="0">
                <a:latin typeface="Calibri"/>
                <a:cs typeface="Calibri"/>
              </a:rPr>
              <a:t>(pack</a:t>
            </a:r>
            <a:r>
              <a:rPr sz="1950" i="1" spc="2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op</a:t>
            </a:r>
            <a:r>
              <a:rPr sz="1950" i="1" spc="60" dirty="0">
                <a:latin typeface="Calibri"/>
                <a:cs typeface="Calibri"/>
              </a:rPr>
              <a:t> </a:t>
            </a:r>
            <a:r>
              <a:rPr sz="1950" i="1" spc="-25" dirty="0">
                <a:latin typeface="Calibri"/>
                <a:cs typeface="Calibri"/>
              </a:rPr>
              <a:t>…)</a:t>
            </a:r>
            <a:endParaRPr sz="1950">
              <a:latin typeface="Calibri"/>
              <a:cs typeface="Calibri"/>
            </a:endParaRPr>
          </a:p>
          <a:p>
            <a:pPr marL="199390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199390" algn="l"/>
              </a:tabLst>
            </a:pPr>
            <a:r>
              <a:rPr sz="1950" i="1" dirty="0">
                <a:latin typeface="Calibri"/>
                <a:cs typeface="Calibri"/>
              </a:rPr>
              <a:t>(…</a:t>
            </a:r>
            <a:r>
              <a:rPr sz="1950" i="1" spc="1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op</a:t>
            </a:r>
            <a:r>
              <a:rPr sz="1950" i="1" spc="30" dirty="0">
                <a:latin typeface="Calibri"/>
                <a:cs typeface="Calibri"/>
              </a:rPr>
              <a:t> </a:t>
            </a:r>
            <a:r>
              <a:rPr sz="1950" i="1" spc="-20" dirty="0">
                <a:latin typeface="Calibri"/>
                <a:cs typeface="Calibri"/>
              </a:rPr>
              <a:t>pack)</a:t>
            </a:r>
            <a:endParaRPr sz="1950">
              <a:latin typeface="Calibri"/>
              <a:cs typeface="Calibri"/>
            </a:endParaRPr>
          </a:p>
          <a:p>
            <a:pPr marL="199390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199390" algn="l"/>
              </a:tabLst>
            </a:pPr>
            <a:r>
              <a:rPr sz="1950" i="1" dirty="0">
                <a:latin typeface="Calibri"/>
                <a:cs typeface="Calibri"/>
              </a:rPr>
              <a:t>(pack</a:t>
            </a:r>
            <a:r>
              <a:rPr sz="1950" i="1" spc="1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op</a:t>
            </a:r>
            <a:r>
              <a:rPr sz="1950" i="1" spc="5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…</a:t>
            </a:r>
            <a:r>
              <a:rPr sz="1950" i="1" spc="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op</a:t>
            </a:r>
            <a:r>
              <a:rPr sz="1950" i="1" spc="35" dirty="0">
                <a:latin typeface="Calibri"/>
                <a:cs typeface="Calibri"/>
              </a:rPr>
              <a:t> </a:t>
            </a:r>
            <a:r>
              <a:rPr sz="1950" i="1" spc="-20" dirty="0">
                <a:latin typeface="Calibri"/>
                <a:cs typeface="Calibri"/>
              </a:rPr>
              <a:t>init)</a:t>
            </a:r>
            <a:endParaRPr sz="1950">
              <a:latin typeface="Calibri"/>
              <a:cs typeface="Calibri"/>
            </a:endParaRPr>
          </a:p>
          <a:p>
            <a:pPr marL="199390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199390" algn="l"/>
              </a:tabLst>
            </a:pPr>
            <a:r>
              <a:rPr sz="1950" i="1" dirty="0">
                <a:latin typeface="Calibri"/>
                <a:cs typeface="Calibri"/>
              </a:rPr>
              <a:t>(init</a:t>
            </a:r>
            <a:r>
              <a:rPr sz="1950" i="1" spc="2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op</a:t>
            </a:r>
            <a:r>
              <a:rPr sz="1950" i="1" spc="2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…</a:t>
            </a:r>
            <a:r>
              <a:rPr sz="1950" i="1" spc="1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op</a:t>
            </a:r>
            <a:r>
              <a:rPr sz="1950" i="1" spc="5" dirty="0">
                <a:latin typeface="Calibri"/>
                <a:cs typeface="Calibri"/>
              </a:rPr>
              <a:t> </a:t>
            </a:r>
            <a:r>
              <a:rPr sz="1950" i="1" spc="-10" dirty="0">
                <a:latin typeface="Calibri"/>
                <a:cs typeface="Calibri"/>
              </a:rPr>
              <a:t>pack)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0968" y="2890568"/>
            <a:ext cx="1726564" cy="1320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950" i="1" dirty="0">
                <a:latin typeface="Calibri"/>
                <a:cs typeface="Calibri"/>
              </a:rPr>
              <a:t>:unary</a:t>
            </a:r>
            <a:r>
              <a:rPr sz="1950" i="1" spc="4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right</a:t>
            </a:r>
            <a:r>
              <a:rPr sz="1950" i="1" spc="45" dirty="0">
                <a:latin typeface="Calibri"/>
                <a:cs typeface="Calibri"/>
              </a:rPr>
              <a:t> </a:t>
            </a:r>
            <a:r>
              <a:rPr sz="1950" i="1" spc="-20" dirty="0">
                <a:latin typeface="Calibri"/>
                <a:cs typeface="Calibri"/>
              </a:rPr>
              <a:t>fold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950" i="1" dirty="0">
                <a:latin typeface="Calibri"/>
                <a:cs typeface="Calibri"/>
              </a:rPr>
              <a:t>:unary</a:t>
            </a:r>
            <a:r>
              <a:rPr sz="1950" i="1" spc="4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left</a:t>
            </a:r>
            <a:r>
              <a:rPr sz="1950" i="1" spc="45" dirty="0">
                <a:latin typeface="Calibri"/>
                <a:cs typeface="Calibri"/>
              </a:rPr>
              <a:t> </a:t>
            </a:r>
            <a:r>
              <a:rPr sz="1950" i="1" spc="-20" dirty="0">
                <a:latin typeface="Calibri"/>
                <a:cs typeface="Calibri"/>
              </a:rPr>
              <a:t>fold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950" i="1" dirty="0">
                <a:latin typeface="Calibri"/>
                <a:cs typeface="Calibri"/>
              </a:rPr>
              <a:t>:binary</a:t>
            </a:r>
            <a:r>
              <a:rPr sz="1950" i="1" spc="3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right</a:t>
            </a:r>
            <a:r>
              <a:rPr sz="1950" i="1" spc="35" dirty="0">
                <a:latin typeface="Calibri"/>
                <a:cs typeface="Calibri"/>
              </a:rPr>
              <a:t> </a:t>
            </a:r>
            <a:r>
              <a:rPr sz="1950" i="1" spc="-20" dirty="0">
                <a:latin typeface="Calibri"/>
                <a:cs typeface="Calibri"/>
              </a:rPr>
              <a:t>fold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950" i="1" dirty="0">
                <a:latin typeface="Calibri"/>
                <a:cs typeface="Calibri"/>
              </a:rPr>
              <a:t>:binary</a:t>
            </a:r>
            <a:r>
              <a:rPr sz="1950" i="1" spc="2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left</a:t>
            </a:r>
            <a:r>
              <a:rPr sz="1950" i="1" spc="65" dirty="0">
                <a:latin typeface="Calibri"/>
                <a:cs typeface="Calibri"/>
              </a:rPr>
              <a:t> </a:t>
            </a:r>
            <a:r>
              <a:rPr sz="1950" i="1" spc="-20" dirty="0">
                <a:latin typeface="Calibri"/>
                <a:cs typeface="Calibri"/>
              </a:rPr>
              <a:t>fold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936" y="4182345"/>
            <a:ext cx="6603365" cy="12903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i="1" dirty="0">
                <a:latin typeface="Calibri"/>
                <a:cs typeface="Calibri"/>
              </a:rPr>
              <a:t>pack</a:t>
            </a:r>
            <a:r>
              <a:rPr sz="2300" i="1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unexpanded</a:t>
            </a:r>
            <a:r>
              <a:rPr sz="2300" spc="-10" dirty="0">
                <a:latin typeface="Calibri"/>
                <a:cs typeface="Calibri"/>
              </a:rPr>
              <a:t> parameter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pack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i="1" dirty="0">
                <a:latin typeface="Calibri"/>
                <a:cs typeface="Calibri"/>
              </a:rPr>
              <a:t>op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operator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–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 any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32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binary</a:t>
            </a:r>
            <a:r>
              <a:rPr sz="2300" spc="-10" dirty="0">
                <a:latin typeface="Calibri"/>
                <a:cs typeface="Calibri"/>
              </a:rPr>
              <a:t> operators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i="1" dirty="0">
                <a:latin typeface="Calibri"/>
                <a:cs typeface="Calibri"/>
              </a:rPr>
              <a:t>init</a:t>
            </a:r>
            <a:r>
              <a:rPr sz="2300" i="1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value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085513" y="6386131"/>
            <a:ext cx="21780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208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Fold</a:t>
            </a:r>
            <a:r>
              <a:rPr spc="-120" dirty="0"/>
              <a:t> </a:t>
            </a:r>
            <a:r>
              <a:rPr spc="-70" dirty="0"/>
              <a:t>Expressions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33947"/>
            <a:ext cx="639762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following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syntax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provided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fold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expressions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879" y="2890568"/>
            <a:ext cx="2089785" cy="1320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99390" indent="-18669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99390" algn="l"/>
              </a:tabLst>
            </a:pPr>
            <a:r>
              <a:rPr sz="1950" i="1" dirty="0">
                <a:latin typeface="Calibri"/>
                <a:cs typeface="Calibri"/>
              </a:rPr>
              <a:t>(pack</a:t>
            </a:r>
            <a:r>
              <a:rPr sz="1950" i="1" spc="2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op</a:t>
            </a:r>
            <a:r>
              <a:rPr sz="1950" i="1" spc="60" dirty="0">
                <a:latin typeface="Calibri"/>
                <a:cs typeface="Calibri"/>
              </a:rPr>
              <a:t> </a:t>
            </a:r>
            <a:r>
              <a:rPr sz="1950" i="1" spc="-25" dirty="0">
                <a:latin typeface="Calibri"/>
                <a:cs typeface="Calibri"/>
              </a:rPr>
              <a:t>…)</a:t>
            </a:r>
            <a:endParaRPr sz="1950">
              <a:latin typeface="Calibri"/>
              <a:cs typeface="Calibri"/>
            </a:endParaRPr>
          </a:p>
          <a:p>
            <a:pPr marL="199390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199390" algn="l"/>
              </a:tabLst>
            </a:pPr>
            <a:r>
              <a:rPr sz="1950" i="1" dirty="0">
                <a:latin typeface="Calibri"/>
                <a:cs typeface="Calibri"/>
              </a:rPr>
              <a:t>(…</a:t>
            </a:r>
            <a:r>
              <a:rPr sz="1950" i="1" spc="1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op</a:t>
            </a:r>
            <a:r>
              <a:rPr sz="1950" i="1" spc="30" dirty="0">
                <a:latin typeface="Calibri"/>
                <a:cs typeface="Calibri"/>
              </a:rPr>
              <a:t> </a:t>
            </a:r>
            <a:r>
              <a:rPr sz="1950" i="1" spc="-20" dirty="0">
                <a:latin typeface="Calibri"/>
                <a:cs typeface="Calibri"/>
              </a:rPr>
              <a:t>pack)</a:t>
            </a:r>
            <a:endParaRPr sz="1950">
              <a:latin typeface="Calibri"/>
              <a:cs typeface="Calibri"/>
            </a:endParaRPr>
          </a:p>
          <a:p>
            <a:pPr marL="199390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199390" algn="l"/>
              </a:tabLst>
            </a:pPr>
            <a:r>
              <a:rPr sz="1950" i="1" dirty="0">
                <a:latin typeface="Calibri"/>
                <a:cs typeface="Calibri"/>
              </a:rPr>
              <a:t>(pack</a:t>
            </a:r>
            <a:r>
              <a:rPr sz="1950" i="1" spc="1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op</a:t>
            </a:r>
            <a:r>
              <a:rPr sz="1950" i="1" spc="5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…</a:t>
            </a:r>
            <a:r>
              <a:rPr sz="1950" i="1" spc="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op</a:t>
            </a:r>
            <a:r>
              <a:rPr sz="1950" i="1" spc="35" dirty="0">
                <a:latin typeface="Calibri"/>
                <a:cs typeface="Calibri"/>
              </a:rPr>
              <a:t> </a:t>
            </a:r>
            <a:r>
              <a:rPr sz="1950" i="1" spc="-20" dirty="0">
                <a:latin typeface="Calibri"/>
                <a:cs typeface="Calibri"/>
              </a:rPr>
              <a:t>init)</a:t>
            </a:r>
            <a:endParaRPr sz="1950">
              <a:latin typeface="Calibri"/>
              <a:cs typeface="Calibri"/>
            </a:endParaRPr>
          </a:p>
          <a:p>
            <a:pPr marL="199390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199390" algn="l"/>
              </a:tabLst>
            </a:pPr>
            <a:r>
              <a:rPr sz="1950" i="1" dirty="0">
                <a:latin typeface="Calibri"/>
                <a:cs typeface="Calibri"/>
              </a:rPr>
              <a:t>(init</a:t>
            </a:r>
            <a:r>
              <a:rPr sz="1950" i="1" spc="2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op</a:t>
            </a:r>
            <a:r>
              <a:rPr sz="1950" i="1" spc="2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…</a:t>
            </a:r>
            <a:r>
              <a:rPr sz="1950" i="1" spc="1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op</a:t>
            </a:r>
            <a:r>
              <a:rPr sz="1950" i="1" spc="5" dirty="0">
                <a:latin typeface="Calibri"/>
                <a:cs typeface="Calibri"/>
              </a:rPr>
              <a:t> </a:t>
            </a:r>
            <a:r>
              <a:rPr sz="1950" i="1" spc="-10" dirty="0">
                <a:latin typeface="Calibri"/>
                <a:cs typeface="Calibri"/>
              </a:rPr>
              <a:t>pack)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0968" y="2890568"/>
            <a:ext cx="1726564" cy="1320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950" i="1" dirty="0">
                <a:latin typeface="Calibri"/>
                <a:cs typeface="Calibri"/>
              </a:rPr>
              <a:t>:unary</a:t>
            </a:r>
            <a:r>
              <a:rPr sz="1950" i="1" spc="4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right</a:t>
            </a:r>
            <a:r>
              <a:rPr sz="1950" i="1" spc="45" dirty="0">
                <a:latin typeface="Calibri"/>
                <a:cs typeface="Calibri"/>
              </a:rPr>
              <a:t> </a:t>
            </a:r>
            <a:r>
              <a:rPr sz="1950" i="1" spc="-20" dirty="0">
                <a:latin typeface="Calibri"/>
                <a:cs typeface="Calibri"/>
              </a:rPr>
              <a:t>fold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950" i="1" dirty="0">
                <a:latin typeface="Calibri"/>
                <a:cs typeface="Calibri"/>
              </a:rPr>
              <a:t>:unary</a:t>
            </a:r>
            <a:r>
              <a:rPr sz="1950" i="1" spc="4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left</a:t>
            </a:r>
            <a:r>
              <a:rPr sz="1950" i="1" spc="45" dirty="0">
                <a:latin typeface="Calibri"/>
                <a:cs typeface="Calibri"/>
              </a:rPr>
              <a:t> </a:t>
            </a:r>
            <a:r>
              <a:rPr sz="1950" i="1" spc="-20" dirty="0">
                <a:latin typeface="Calibri"/>
                <a:cs typeface="Calibri"/>
              </a:rPr>
              <a:t>fold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950" i="1" dirty="0">
                <a:latin typeface="Calibri"/>
                <a:cs typeface="Calibri"/>
              </a:rPr>
              <a:t>:binary</a:t>
            </a:r>
            <a:r>
              <a:rPr sz="1950" i="1" spc="3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right</a:t>
            </a:r>
            <a:r>
              <a:rPr sz="1950" i="1" spc="35" dirty="0">
                <a:latin typeface="Calibri"/>
                <a:cs typeface="Calibri"/>
              </a:rPr>
              <a:t> </a:t>
            </a:r>
            <a:r>
              <a:rPr sz="1950" i="1" spc="-20" dirty="0">
                <a:latin typeface="Calibri"/>
                <a:cs typeface="Calibri"/>
              </a:rPr>
              <a:t>fold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950" i="1" dirty="0">
                <a:latin typeface="Calibri"/>
                <a:cs typeface="Calibri"/>
              </a:rPr>
              <a:t>:binary</a:t>
            </a:r>
            <a:r>
              <a:rPr sz="1950" i="1" spc="2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left</a:t>
            </a:r>
            <a:r>
              <a:rPr sz="1950" i="1" spc="65" dirty="0">
                <a:latin typeface="Calibri"/>
                <a:cs typeface="Calibri"/>
              </a:rPr>
              <a:t> </a:t>
            </a:r>
            <a:r>
              <a:rPr sz="1950" i="1" spc="-20" dirty="0">
                <a:latin typeface="Calibri"/>
                <a:cs typeface="Calibri"/>
              </a:rPr>
              <a:t>fold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936" y="4182345"/>
            <a:ext cx="6603365" cy="12903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i="1" dirty="0">
                <a:latin typeface="Calibri"/>
                <a:cs typeface="Calibri"/>
              </a:rPr>
              <a:t>pack</a:t>
            </a:r>
            <a:r>
              <a:rPr sz="2300" i="1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unexpanded</a:t>
            </a:r>
            <a:r>
              <a:rPr sz="2300" spc="-10" dirty="0">
                <a:latin typeface="Calibri"/>
                <a:cs typeface="Calibri"/>
              </a:rPr>
              <a:t> parameter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pack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i="1" dirty="0">
                <a:latin typeface="Calibri"/>
                <a:cs typeface="Calibri"/>
              </a:rPr>
              <a:t>op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operator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–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 any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32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binary</a:t>
            </a:r>
            <a:r>
              <a:rPr sz="2300" spc="-10" dirty="0">
                <a:latin typeface="Calibri"/>
                <a:cs typeface="Calibri"/>
              </a:rPr>
              <a:t> operators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i="1" dirty="0">
                <a:latin typeface="Calibri"/>
                <a:cs typeface="Calibri"/>
              </a:rPr>
              <a:t>init</a:t>
            </a:r>
            <a:r>
              <a:rPr sz="2300" i="1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value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Compile-</a:t>
            </a:r>
            <a:r>
              <a:rPr spc="-70" dirty="0"/>
              <a:t>Time</a:t>
            </a:r>
            <a:r>
              <a:rPr spc="-80" dirty="0"/>
              <a:t> </a:t>
            </a:r>
            <a:r>
              <a:rPr spc="-25" dirty="0"/>
              <a:t>if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869" y="2488141"/>
            <a:ext cx="8084184" cy="347852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01295" marR="187960" indent="-189230">
              <a:lnSpc>
                <a:spcPct val="69800"/>
              </a:lnSpc>
              <a:spcBef>
                <a:spcPts val="87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This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feature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allows</a:t>
            </a:r>
            <a:r>
              <a:rPr sz="2150" spc="-1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condition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if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statement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evaluated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at </a:t>
            </a:r>
            <a:r>
              <a:rPr sz="2150" dirty="0">
                <a:latin typeface="Calibri"/>
                <a:cs typeface="Calibri"/>
              </a:rPr>
              <a:t>compile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time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It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also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discards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branches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if</a:t>
            </a:r>
            <a:r>
              <a:rPr sz="2150" i="1" spc="-4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statement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at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compile-</a:t>
            </a:r>
            <a:r>
              <a:rPr sz="2150" spc="-20" dirty="0">
                <a:latin typeface="Calibri"/>
                <a:cs typeface="Calibri"/>
              </a:rPr>
              <a:t>time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462280" algn="ctr">
              <a:lnSpc>
                <a:spcPct val="100000"/>
              </a:lnSpc>
            </a:pPr>
            <a:r>
              <a:rPr sz="2150" i="1" dirty="0">
                <a:solidFill>
                  <a:srgbClr val="2F5497"/>
                </a:solidFill>
                <a:latin typeface="Calibri"/>
                <a:cs typeface="Calibri"/>
              </a:rPr>
              <a:t>if</a:t>
            </a:r>
            <a:r>
              <a:rPr sz="2150" i="1" spc="-5" dirty="0">
                <a:solidFill>
                  <a:srgbClr val="2F5497"/>
                </a:solidFill>
                <a:latin typeface="Calibri"/>
                <a:cs typeface="Calibri"/>
              </a:rPr>
              <a:t> </a:t>
            </a:r>
            <a:r>
              <a:rPr sz="2150" i="1" spc="-10" dirty="0">
                <a:solidFill>
                  <a:srgbClr val="2F5497"/>
                </a:solidFill>
                <a:latin typeface="Calibri"/>
                <a:cs typeface="Calibri"/>
              </a:rPr>
              <a:t>constexpr(condition)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2150">
              <a:latin typeface="Calibri"/>
              <a:cs typeface="Calibri"/>
            </a:endParaRPr>
          </a:p>
          <a:p>
            <a:pPr marL="201295" marR="5080" indent="-189230">
              <a:lnSpc>
                <a:spcPct val="69800"/>
              </a:lnSpc>
              <a:spcBef>
                <a:spcPts val="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The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expression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condition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must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constant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condition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and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it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should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be </a:t>
            </a:r>
            <a:r>
              <a:rPr sz="2150" dirty="0">
                <a:latin typeface="Calibri"/>
                <a:cs typeface="Calibri"/>
              </a:rPr>
              <a:t>possible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evaluate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it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at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compile-</a:t>
            </a:r>
            <a:r>
              <a:rPr sz="2150" spc="-20" dirty="0">
                <a:latin typeface="Calibri"/>
                <a:cs typeface="Calibri"/>
              </a:rPr>
              <a:t>time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Can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used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template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&amp;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non-template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functions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&lt;cfloat&gt;</a:t>
            </a:r>
            <a:r>
              <a:rPr spc="-125" dirty="0"/>
              <a:t> </a:t>
            </a:r>
            <a:r>
              <a:rPr spc="-30" dirty="0"/>
              <a:t>(or</a:t>
            </a:r>
            <a:r>
              <a:rPr spc="-110" dirty="0"/>
              <a:t> </a:t>
            </a:r>
            <a:r>
              <a:rPr spc="-70" dirty="0"/>
              <a:t>float.h)</a:t>
            </a:r>
          </a:p>
        </p:txBody>
      </p:sp>
      <p:sp>
        <p:nvSpPr>
          <p:cNvPr id="4" name="object 4"/>
          <p:cNvSpPr/>
          <p:nvPr/>
        </p:nvSpPr>
        <p:spPr>
          <a:xfrm>
            <a:off x="797051" y="2453639"/>
            <a:ext cx="8465820" cy="4259580"/>
          </a:xfrm>
          <a:custGeom>
            <a:avLst/>
            <a:gdLst/>
            <a:ahLst/>
            <a:cxnLst/>
            <a:rect l="l" t="t" r="r" b="b"/>
            <a:pathLst>
              <a:path w="8465820" h="4259580">
                <a:moveTo>
                  <a:pt x="8465819" y="4259579"/>
                </a:moveTo>
                <a:lnTo>
                  <a:pt x="0" y="4259579"/>
                </a:lnTo>
                <a:lnTo>
                  <a:pt x="0" y="0"/>
                </a:lnTo>
                <a:lnTo>
                  <a:pt x="8465819" y="0"/>
                </a:lnTo>
                <a:lnTo>
                  <a:pt x="8465819" y="425957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40503" y="2469856"/>
            <a:ext cx="2791460" cy="3035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9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#</a:t>
            </a:r>
            <a:r>
              <a:rPr sz="900" i="1" spc="-2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of</a:t>
            </a:r>
            <a:r>
              <a:rPr sz="900" i="1" spc="-2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decimal</a:t>
            </a:r>
            <a:r>
              <a:rPr sz="9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digits</a:t>
            </a:r>
            <a:r>
              <a:rPr sz="900" i="1" spc="-4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of</a:t>
            </a:r>
            <a:r>
              <a:rPr sz="9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rounding</a:t>
            </a:r>
            <a:r>
              <a:rPr sz="9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spc="-10" dirty="0">
                <a:solidFill>
                  <a:srgbClr val="546E79"/>
                </a:solidFill>
                <a:latin typeface="Consolas"/>
                <a:cs typeface="Consolas"/>
              </a:rPr>
              <a:t>precision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9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#</a:t>
            </a:r>
            <a:r>
              <a:rPr sz="900" i="1" spc="-2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of</a:t>
            </a:r>
            <a:r>
              <a:rPr sz="900" i="1" spc="-2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decimal</a:t>
            </a:r>
            <a:r>
              <a:rPr sz="900" i="1" spc="-2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digits</a:t>
            </a:r>
            <a:r>
              <a:rPr sz="9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of</a:t>
            </a:r>
            <a:r>
              <a:rPr sz="9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spc="-10" dirty="0">
                <a:solidFill>
                  <a:srgbClr val="546E79"/>
                </a:solidFill>
                <a:latin typeface="Consolas"/>
                <a:cs typeface="Consolas"/>
              </a:rPr>
              <a:t>precision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1794" y="2747254"/>
            <a:ext cx="43002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F68C6B"/>
                </a:solidFill>
                <a:latin typeface="Consolas"/>
                <a:cs typeface="Consolas"/>
              </a:rPr>
              <a:t>2.2204460492503131e-</a:t>
            </a:r>
            <a:r>
              <a:rPr sz="900" dirty="0">
                <a:solidFill>
                  <a:srgbClr val="F68C6B"/>
                </a:solidFill>
                <a:latin typeface="Consolas"/>
                <a:cs typeface="Consolas"/>
              </a:rPr>
              <a:t>016</a:t>
            </a:r>
            <a:r>
              <a:rPr sz="900" spc="-40" dirty="0">
                <a:solidFill>
                  <a:srgbClr val="F68C6B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9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smallest</a:t>
            </a:r>
            <a:r>
              <a:rPr sz="9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such</a:t>
            </a:r>
            <a:r>
              <a:rPr sz="9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that</a:t>
            </a:r>
            <a:r>
              <a:rPr sz="900" i="1" spc="-5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1.0+DBL_EPSILON</a:t>
            </a:r>
            <a:r>
              <a:rPr sz="9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!=</a:t>
            </a:r>
            <a:r>
              <a:rPr sz="9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spc="-25" dirty="0">
                <a:solidFill>
                  <a:srgbClr val="546E79"/>
                </a:solidFill>
                <a:latin typeface="Consolas"/>
                <a:cs typeface="Consolas"/>
              </a:rPr>
              <a:t>1.0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0503" y="2885925"/>
            <a:ext cx="241490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900" i="1" spc="-6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type</a:t>
            </a:r>
            <a:r>
              <a:rPr sz="9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does</a:t>
            </a:r>
            <a:r>
              <a:rPr sz="900" i="1" spc="-4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support</a:t>
            </a:r>
            <a:r>
              <a:rPr sz="9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subnormal</a:t>
            </a:r>
            <a:r>
              <a:rPr sz="900" i="1" spc="-4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spc="-10" dirty="0">
                <a:solidFill>
                  <a:srgbClr val="546E79"/>
                </a:solidFill>
                <a:latin typeface="Consolas"/>
                <a:cs typeface="Consolas"/>
              </a:rPr>
              <a:t>numbers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9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#</a:t>
            </a:r>
            <a:r>
              <a:rPr sz="900" i="1" spc="-1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of</a:t>
            </a:r>
            <a:r>
              <a:rPr sz="900" i="1" spc="-2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bits</a:t>
            </a:r>
            <a:r>
              <a:rPr sz="900" i="1" spc="-1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in</a:t>
            </a:r>
            <a:r>
              <a:rPr sz="900" i="1" spc="-1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spc="-10" dirty="0">
                <a:solidFill>
                  <a:srgbClr val="546E79"/>
                </a:solidFill>
                <a:latin typeface="Consolas"/>
                <a:cs typeface="Consolas"/>
              </a:rPr>
              <a:t>mantissa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1794" y="3161739"/>
            <a:ext cx="228854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F68C6B"/>
                </a:solidFill>
                <a:latin typeface="Consolas"/>
                <a:cs typeface="Consolas"/>
              </a:rPr>
              <a:t>1.7976931348623158e+308</a:t>
            </a:r>
            <a:r>
              <a:rPr sz="900" spc="10" dirty="0">
                <a:solidFill>
                  <a:srgbClr val="F68C6B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// max </a:t>
            </a:r>
            <a:r>
              <a:rPr sz="900" i="1" spc="-10" dirty="0">
                <a:solidFill>
                  <a:srgbClr val="546E79"/>
                </a:solidFill>
                <a:latin typeface="Consolas"/>
                <a:cs typeface="Consolas"/>
              </a:rPr>
              <a:t>value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0503" y="3300466"/>
            <a:ext cx="1471295" cy="3035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9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max</a:t>
            </a:r>
            <a:r>
              <a:rPr sz="9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decimal</a:t>
            </a:r>
            <a:r>
              <a:rPr sz="9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spc="-10" dirty="0">
                <a:solidFill>
                  <a:srgbClr val="546E79"/>
                </a:solidFill>
                <a:latin typeface="Consolas"/>
                <a:cs typeface="Consolas"/>
              </a:rPr>
              <a:t>exponent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9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max</a:t>
            </a:r>
            <a:r>
              <a:rPr sz="9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binary</a:t>
            </a:r>
            <a:r>
              <a:rPr sz="9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spc="-10" dirty="0">
                <a:solidFill>
                  <a:srgbClr val="546E79"/>
                </a:solidFill>
                <a:latin typeface="Consolas"/>
                <a:cs typeface="Consolas"/>
              </a:rPr>
              <a:t>exponent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1794" y="3576266"/>
            <a:ext cx="285623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F68C6B"/>
                </a:solidFill>
                <a:latin typeface="Consolas"/>
                <a:cs typeface="Consolas"/>
              </a:rPr>
              <a:t>2.2250738585072014e-</a:t>
            </a:r>
            <a:r>
              <a:rPr sz="900" dirty="0">
                <a:solidFill>
                  <a:srgbClr val="F68C6B"/>
                </a:solidFill>
                <a:latin typeface="Consolas"/>
                <a:cs typeface="Consolas"/>
              </a:rPr>
              <a:t>308</a:t>
            </a:r>
            <a:r>
              <a:rPr sz="900" spc="-25" dirty="0">
                <a:solidFill>
                  <a:srgbClr val="F68C6B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900" i="1" spc="-2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min</a:t>
            </a:r>
            <a:r>
              <a:rPr sz="900" i="1" spc="-2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positive</a:t>
            </a:r>
            <a:r>
              <a:rPr sz="900" i="1" spc="-1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spc="-10" dirty="0">
                <a:solidFill>
                  <a:srgbClr val="546E79"/>
                </a:solidFill>
                <a:latin typeface="Consolas"/>
                <a:cs typeface="Consolas"/>
              </a:rPr>
              <a:t>value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1794" y="3714965"/>
            <a:ext cx="466090" cy="4419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 dirty="0">
                <a:solidFill>
                  <a:srgbClr val="FFFFFF"/>
                </a:solidFill>
                <a:latin typeface="Consolas"/>
                <a:cs typeface="Consolas"/>
              </a:rPr>
              <a:t>(-</a:t>
            </a:r>
            <a:r>
              <a:rPr sz="900" spc="-20" dirty="0">
                <a:solidFill>
                  <a:srgbClr val="F68C6B"/>
                </a:solidFill>
                <a:latin typeface="Consolas"/>
                <a:cs typeface="Consolas"/>
              </a:rPr>
              <a:t>307</a:t>
            </a:r>
            <a:r>
              <a:rPr sz="900" spc="-20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spc="-20" dirty="0">
                <a:solidFill>
                  <a:srgbClr val="FFFFFF"/>
                </a:solidFill>
                <a:latin typeface="Consolas"/>
                <a:cs typeface="Consolas"/>
              </a:rPr>
              <a:t>(-</a:t>
            </a:r>
            <a:r>
              <a:rPr sz="900" spc="-10" dirty="0">
                <a:solidFill>
                  <a:srgbClr val="F68C6B"/>
                </a:solidFill>
                <a:latin typeface="Consolas"/>
                <a:cs typeface="Consolas"/>
              </a:rPr>
              <a:t>1021</a:t>
            </a:r>
            <a:r>
              <a:rPr sz="900" spc="-10" dirty="0">
                <a:solidFill>
                  <a:srgbClr val="FFFFFF"/>
                </a:solidFill>
                <a:latin typeface="Consolas"/>
                <a:cs typeface="Consolas"/>
              </a:rPr>
              <a:t>)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0" dirty="0">
                <a:solidFill>
                  <a:srgbClr val="F68C6B"/>
                </a:solidFill>
                <a:latin typeface="Consolas"/>
                <a:cs typeface="Consolas"/>
              </a:rPr>
              <a:t>2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0503" y="3714965"/>
            <a:ext cx="1471295" cy="4419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9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min</a:t>
            </a:r>
            <a:r>
              <a:rPr sz="9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decimal</a:t>
            </a:r>
            <a:r>
              <a:rPr sz="9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spc="-10" dirty="0">
                <a:solidFill>
                  <a:srgbClr val="546E79"/>
                </a:solidFill>
                <a:latin typeface="Consolas"/>
                <a:cs typeface="Consolas"/>
              </a:rPr>
              <a:t>exponent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9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min</a:t>
            </a:r>
            <a:r>
              <a:rPr sz="9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binary</a:t>
            </a:r>
            <a:r>
              <a:rPr sz="900" i="1" spc="-3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spc="-10" dirty="0">
                <a:solidFill>
                  <a:srgbClr val="546E79"/>
                </a:solidFill>
                <a:latin typeface="Consolas"/>
                <a:cs typeface="Consolas"/>
              </a:rPr>
              <a:t>exponent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900" i="1" spc="-4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exponent</a:t>
            </a:r>
            <a:r>
              <a:rPr sz="900" i="1" spc="-3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spc="-10" dirty="0">
                <a:solidFill>
                  <a:srgbClr val="546E79"/>
                </a:solidFill>
                <a:latin typeface="Consolas"/>
                <a:cs typeface="Consolas"/>
              </a:rPr>
              <a:t>radix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9025" y="2469856"/>
            <a:ext cx="1849755" cy="18243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900" spc="-60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B66D6D"/>
                </a:solidFill>
                <a:latin typeface="Consolas"/>
                <a:cs typeface="Consolas"/>
              </a:rPr>
              <a:t>DBL_DECIMAL_DIG</a:t>
            </a:r>
            <a:r>
              <a:rPr sz="900" spc="405" dirty="0">
                <a:solidFill>
                  <a:srgbClr val="B66D6D"/>
                </a:solidFill>
                <a:latin typeface="Consolas"/>
                <a:cs typeface="Consolas"/>
              </a:rPr>
              <a:t> </a:t>
            </a:r>
            <a:r>
              <a:rPr sz="900" spc="-25" dirty="0">
                <a:solidFill>
                  <a:srgbClr val="F68C6B"/>
                </a:solidFill>
                <a:latin typeface="Consolas"/>
                <a:cs typeface="Consolas"/>
              </a:rPr>
              <a:t>17</a:t>
            </a:r>
            <a:endParaRPr sz="900">
              <a:latin typeface="Consolas"/>
              <a:cs typeface="Consolas"/>
            </a:endParaRPr>
          </a:p>
          <a:p>
            <a:pPr marL="12700" marR="130810">
              <a:lnSpc>
                <a:spcPct val="101099"/>
              </a:lnSpc>
              <a:tabLst>
                <a:tab pos="1584960" algn="l"/>
              </a:tabLst>
            </a:pPr>
            <a:r>
              <a:rPr sz="9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900" spc="-50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900" spc="-10" dirty="0">
                <a:solidFill>
                  <a:srgbClr val="B66D6D"/>
                </a:solidFill>
                <a:latin typeface="Consolas"/>
                <a:cs typeface="Consolas"/>
              </a:rPr>
              <a:t>DBL_DIG</a:t>
            </a:r>
            <a:r>
              <a:rPr sz="900" dirty="0">
                <a:solidFill>
                  <a:srgbClr val="B66D6D"/>
                </a:solidFill>
                <a:latin typeface="Consolas"/>
                <a:cs typeface="Consolas"/>
              </a:rPr>
              <a:t>	</a:t>
            </a:r>
            <a:r>
              <a:rPr sz="900" spc="-25" dirty="0">
                <a:solidFill>
                  <a:srgbClr val="F68C6B"/>
                </a:solidFill>
                <a:latin typeface="Consolas"/>
                <a:cs typeface="Consolas"/>
              </a:rPr>
              <a:t>15 </a:t>
            </a:r>
            <a:r>
              <a:rPr sz="9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900" spc="-50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900" spc="-10" dirty="0">
                <a:solidFill>
                  <a:srgbClr val="B66D6D"/>
                </a:solidFill>
                <a:latin typeface="Consolas"/>
                <a:cs typeface="Consolas"/>
              </a:rPr>
              <a:t>DBL_EPSILON</a:t>
            </a:r>
            <a:r>
              <a:rPr sz="900" spc="500" dirty="0">
                <a:solidFill>
                  <a:srgbClr val="B66D6D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900" spc="-60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B66D6D"/>
                </a:solidFill>
                <a:latin typeface="Consolas"/>
                <a:cs typeface="Consolas"/>
              </a:rPr>
              <a:t>DBL_HAS_SUBNORM</a:t>
            </a:r>
            <a:r>
              <a:rPr sz="900" spc="405" dirty="0">
                <a:solidFill>
                  <a:srgbClr val="B66D6D"/>
                </a:solidFill>
                <a:latin typeface="Consolas"/>
                <a:cs typeface="Consolas"/>
              </a:rPr>
              <a:t> </a:t>
            </a:r>
            <a:r>
              <a:rPr sz="900" spc="-60" dirty="0">
                <a:solidFill>
                  <a:srgbClr val="F68C6B"/>
                </a:solidFill>
                <a:latin typeface="Consolas"/>
                <a:cs typeface="Consolas"/>
              </a:rPr>
              <a:t>1</a:t>
            </a:r>
            <a:endParaRPr sz="900">
              <a:latin typeface="Consolas"/>
              <a:cs typeface="Consolas"/>
            </a:endParaRPr>
          </a:p>
          <a:p>
            <a:pPr marL="12700" marR="130810">
              <a:lnSpc>
                <a:spcPts val="1090"/>
              </a:lnSpc>
              <a:spcBef>
                <a:spcPts val="30"/>
              </a:spcBef>
              <a:tabLst>
                <a:tab pos="1584960" algn="l"/>
              </a:tabLst>
            </a:pPr>
            <a:r>
              <a:rPr sz="9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900" spc="-50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900" spc="-10" dirty="0">
                <a:solidFill>
                  <a:srgbClr val="B66D6D"/>
                </a:solidFill>
                <a:latin typeface="Consolas"/>
                <a:cs typeface="Consolas"/>
              </a:rPr>
              <a:t>DBL_MANT_DIG</a:t>
            </a:r>
            <a:r>
              <a:rPr sz="900" dirty="0">
                <a:solidFill>
                  <a:srgbClr val="B66D6D"/>
                </a:solidFill>
                <a:latin typeface="Consolas"/>
                <a:cs typeface="Consolas"/>
              </a:rPr>
              <a:t>	</a:t>
            </a:r>
            <a:r>
              <a:rPr sz="900" spc="-25" dirty="0">
                <a:solidFill>
                  <a:srgbClr val="F68C6B"/>
                </a:solidFill>
                <a:latin typeface="Consolas"/>
                <a:cs typeface="Consolas"/>
              </a:rPr>
              <a:t>53 </a:t>
            </a:r>
            <a:r>
              <a:rPr sz="9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900" spc="-50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900" spc="-10" dirty="0">
                <a:solidFill>
                  <a:srgbClr val="B66D6D"/>
                </a:solidFill>
                <a:latin typeface="Consolas"/>
                <a:cs typeface="Consolas"/>
              </a:rPr>
              <a:t>DBL_MAX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ts val="1055"/>
              </a:lnSpc>
              <a:tabLst>
                <a:tab pos="1584960" algn="l"/>
              </a:tabLst>
            </a:pPr>
            <a:r>
              <a:rPr sz="9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900" spc="-50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900" spc="-10" dirty="0">
                <a:solidFill>
                  <a:srgbClr val="B66D6D"/>
                </a:solidFill>
                <a:latin typeface="Consolas"/>
                <a:cs typeface="Consolas"/>
              </a:rPr>
              <a:t>DBL_MAX_10_EXP</a:t>
            </a:r>
            <a:r>
              <a:rPr sz="900" dirty="0">
                <a:solidFill>
                  <a:srgbClr val="B66D6D"/>
                </a:solidFill>
                <a:latin typeface="Consolas"/>
                <a:cs typeface="Consolas"/>
              </a:rPr>
              <a:t>	</a:t>
            </a:r>
            <a:r>
              <a:rPr sz="900" spc="-25" dirty="0">
                <a:solidFill>
                  <a:srgbClr val="F68C6B"/>
                </a:solidFill>
                <a:latin typeface="Consolas"/>
                <a:cs typeface="Consolas"/>
              </a:rPr>
              <a:t>308</a:t>
            </a:r>
            <a:endParaRPr sz="9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  <a:tabLst>
                <a:tab pos="1584960" algn="l"/>
              </a:tabLst>
            </a:pPr>
            <a:r>
              <a:rPr sz="9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900" spc="-50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900" spc="-10" dirty="0">
                <a:solidFill>
                  <a:srgbClr val="B66D6D"/>
                </a:solidFill>
                <a:latin typeface="Consolas"/>
                <a:cs typeface="Consolas"/>
              </a:rPr>
              <a:t>DBL_MAX_EXP</a:t>
            </a:r>
            <a:r>
              <a:rPr sz="900" dirty="0">
                <a:solidFill>
                  <a:srgbClr val="B66D6D"/>
                </a:solidFill>
                <a:latin typeface="Consolas"/>
                <a:cs typeface="Consolas"/>
              </a:rPr>
              <a:t>	</a:t>
            </a:r>
            <a:r>
              <a:rPr sz="900" spc="-20" dirty="0">
                <a:solidFill>
                  <a:srgbClr val="F68C6B"/>
                </a:solidFill>
                <a:latin typeface="Consolas"/>
                <a:cs typeface="Consolas"/>
              </a:rPr>
              <a:t>1024 </a:t>
            </a:r>
            <a:r>
              <a:rPr sz="9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900" spc="-50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900" spc="-10" dirty="0">
                <a:solidFill>
                  <a:srgbClr val="B66D6D"/>
                </a:solidFill>
                <a:latin typeface="Consolas"/>
                <a:cs typeface="Consolas"/>
              </a:rPr>
              <a:t>DBL_MIN</a:t>
            </a:r>
            <a:endParaRPr sz="900">
              <a:latin typeface="Consolas"/>
              <a:cs typeface="Consolas"/>
            </a:endParaRPr>
          </a:p>
          <a:p>
            <a:pPr marL="12700" marR="443230">
              <a:lnSpc>
                <a:spcPct val="100699"/>
              </a:lnSpc>
              <a:spcBef>
                <a:spcPts val="5"/>
              </a:spcBef>
            </a:pPr>
            <a:r>
              <a:rPr sz="9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900" spc="-50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900" spc="-10" dirty="0">
                <a:solidFill>
                  <a:srgbClr val="B66D6D"/>
                </a:solidFill>
                <a:latin typeface="Consolas"/>
                <a:cs typeface="Consolas"/>
              </a:rPr>
              <a:t>DBL_MIN_10_EXP </a:t>
            </a:r>
            <a:r>
              <a:rPr sz="9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900" spc="-50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900" spc="-10" dirty="0">
                <a:solidFill>
                  <a:srgbClr val="B66D6D"/>
                </a:solidFill>
                <a:latin typeface="Consolas"/>
                <a:cs typeface="Consolas"/>
              </a:rPr>
              <a:t>DBL_MIN_EXP </a:t>
            </a:r>
            <a:r>
              <a:rPr sz="9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900" spc="-50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900" spc="-10" dirty="0">
                <a:solidFill>
                  <a:srgbClr val="B66D6D"/>
                </a:solidFill>
                <a:latin typeface="Consolas"/>
                <a:cs typeface="Consolas"/>
              </a:rPr>
              <a:t>_DBL_RADIX </a:t>
            </a:r>
            <a:r>
              <a:rPr sz="900" dirty="0">
                <a:solidFill>
                  <a:srgbClr val="FFCA6B"/>
                </a:solidFill>
                <a:latin typeface="Consolas"/>
                <a:cs typeface="Consolas"/>
              </a:rPr>
              <a:t>#define</a:t>
            </a:r>
            <a:r>
              <a:rPr sz="900" spc="-50" dirty="0">
                <a:solidFill>
                  <a:srgbClr val="FFCA6B"/>
                </a:solidFill>
                <a:latin typeface="Consolas"/>
                <a:cs typeface="Consolas"/>
              </a:rPr>
              <a:t> </a:t>
            </a:r>
            <a:r>
              <a:rPr sz="900" spc="-10" dirty="0">
                <a:solidFill>
                  <a:srgbClr val="B66D6D"/>
                </a:solidFill>
                <a:latin typeface="Consolas"/>
                <a:cs typeface="Consolas"/>
              </a:rPr>
              <a:t>DBL_TRUE_MIN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1794" y="4129507"/>
            <a:ext cx="285623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solidFill>
                  <a:srgbClr val="F68C6B"/>
                </a:solidFill>
                <a:latin typeface="Consolas"/>
                <a:cs typeface="Consolas"/>
              </a:rPr>
              <a:t>4.9406564584124654e-</a:t>
            </a:r>
            <a:r>
              <a:rPr sz="900" dirty="0">
                <a:solidFill>
                  <a:srgbClr val="F68C6B"/>
                </a:solidFill>
                <a:latin typeface="Consolas"/>
                <a:cs typeface="Consolas"/>
              </a:rPr>
              <a:t>324</a:t>
            </a:r>
            <a:r>
              <a:rPr sz="900" spc="-25" dirty="0">
                <a:solidFill>
                  <a:srgbClr val="F68C6B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//</a:t>
            </a:r>
            <a:r>
              <a:rPr sz="900" i="1" spc="-2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min</a:t>
            </a:r>
            <a:r>
              <a:rPr sz="900" i="1" spc="-20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dirty="0">
                <a:solidFill>
                  <a:srgbClr val="546E79"/>
                </a:solidFill>
                <a:latin typeface="Consolas"/>
                <a:cs typeface="Consolas"/>
              </a:rPr>
              <a:t>positive</a:t>
            </a:r>
            <a:r>
              <a:rPr sz="900" i="1" spc="-15" dirty="0">
                <a:solidFill>
                  <a:srgbClr val="546E79"/>
                </a:solidFill>
                <a:latin typeface="Consolas"/>
                <a:cs typeface="Consolas"/>
              </a:rPr>
              <a:t> </a:t>
            </a:r>
            <a:r>
              <a:rPr sz="900" i="1" spc="-10" dirty="0">
                <a:solidFill>
                  <a:srgbClr val="546E79"/>
                </a:solidFill>
                <a:latin typeface="Consolas"/>
                <a:cs typeface="Consolas"/>
              </a:rPr>
              <a:t>value</a:t>
            </a:r>
            <a:endParaRPr sz="900">
              <a:latin typeface="Consolas"/>
              <a:cs typeface="Consola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39975" y="4449338"/>
          <a:ext cx="5911215" cy="20485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9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31750">
                        <a:lnSpc>
                          <a:spcPts val="855"/>
                        </a:lnSpc>
                      </a:pPr>
                      <a:r>
                        <a:rPr sz="90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#define</a:t>
                      </a:r>
                      <a:r>
                        <a:rPr sz="900" spc="-5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spc="-10" dirty="0">
                          <a:solidFill>
                            <a:srgbClr val="B66D6D"/>
                          </a:solidFill>
                          <a:latin typeface="Consolas"/>
                          <a:cs typeface="Consolas"/>
                        </a:rPr>
                        <a:t>FLT_DECIMAL_DIG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855"/>
                        </a:lnSpc>
                      </a:pPr>
                      <a:r>
                        <a:rPr sz="900" spc="-50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855"/>
                        </a:lnSpc>
                      </a:pP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900" i="1" spc="-4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900" i="1" spc="-2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900" i="1" spc="-2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decimal</a:t>
                      </a:r>
                      <a:r>
                        <a:rPr sz="900" i="1" spc="-3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digits</a:t>
                      </a:r>
                      <a:r>
                        <a:rPr sz="900" i="1" spc="-4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900" i="1" spc="-3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rounding</a:t>
                      </a:r>
                      <a:r>
                        <a:rPr sz="900" i="1" spc="-3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spc="-1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precision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31750">
                        <a:lnSpc>
                          <a:spcPts val="950"/>
                        </a:lnSpc>
                      </a:pPr>
                      <a:r>
                        <a:rPr sz="90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#define</a:t>
                      </a:r>
                      <a:r>
                        <a:rPr sz="900" spc="-5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spc="-10" dirty="0">
                          <a:solidFill>
                            <a:srgbClr val="B66D6D"/>
                          </a:solidFill>
                          <a:latin typeface="Consolas"/>
                          <a:cs typeface="Consolas"/>
                        </a:rPr>
                        <a:t>FLT_DIG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50"/>
                        </a:lnSpc>
                      </a:pPr>
                      <a:r>
                        <a:rPr sz="900" spc="-50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950"/>
                        </a:lnSpc>
                      </a:pP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900" i="1" spc="-3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900" i="1" spc="-2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900" i="1" spc="-2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decimal</a:t>
                      </a:r>
                      <a:r>
                        <a:rPr sz="900" i="1" spc="-2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digits</a:t>
                      </a:r>
                      <a:r>
                        <a:rPr sz="900" i="1" spc="-4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900" i="1" spc="-3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spc="-1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precision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#define</a:t>
                      </a:r>
                      <a:r>
                        <a:rPr sz="900" spc="-5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spc="-10" dirty="0">
                          <a:solidFill>
                            <a:srgbClr val="B66D6D"/>
                          </a:solidFill>
                          <a:latin typeface="Consolas"/>
                          <a:cs typeface="Consolas"/>
                        </a:rPr>
                        <a:t>FLT_EPSILON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40"/>
                        </a:lnSpc>
                      </a:pPr>
                      <a:r>
                        <a:rPr sz="900" spc="-10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1.192092896e-</a:t>
                      </a:r>
                      <a:r>
                        <a:rPr sz="900" spc="-25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07F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940"/>
                        </a:lnSpc>
                      </a:pP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900" i="1" spc="-6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smallest</a:t>
                      </a:r>
                      <a:r>
                        <a:rPr sz="900" i="1" spc="-4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such</a:t>
                      </a:r>
                      <a:r>
                        <a:rPr sz="900" i="1" spc="-4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that</a:t>
                      </a:r>
                      <a:r>
                        <a:rPr sz="900" i="1" spc="-5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1.0+FLT_EPSILON</a:t>
                      </a:r>
                      <a:r>
                        <a:rPr sz="900" i="1" spc="-5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!=</a:t>
                      </a:r>
                      <a:r>
                        <a:rPr sz="900" i="1" spc="-4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spc="-2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1.0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430">
                <a:tc>
                  <a:txBody>
                    <a:bodyPr/>
                    <a:lstStyle/>
                    <a:p>
                      <a:pPr marL="31750">
                        <a:lnSpc>
                          <a:spcPts val="944"/>
                        </a:lnSpc>
                      </a:pPr>
                      <a:r>
                        <a:rPr sz="90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#define</a:t>
                      </a:r>
                      <a:r>
                        <a:rPr sz="900" spc="-5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spc="-10" dirty="0">
                          <a:solidFill>
                            <a:srgbClr val="B66D6D"/>
                          </a:solidFill>
                          <a:latin typeface="Consolas"/>
                          <a:cs typeface="Consolas"/>
                        </a:rPr>
                        <a:t>FLT_HAS_SUBNORM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44"/>
                        </a:lnSpc>
                      </a:pPr>
                      <a:r>
                        <a:rPr sz="900" spc="-50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944"/>
                        </a:lnSpc>
                      </a:pP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900" i="1" spc="-6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sz="900" i="1" spc="-4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does</a:t>
                      </a:r>
                      <a:r>
                        <a:rPr sz="900" i="1" spc="-4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support</a:t>
                      </a:r>
                      <a:r>
                        <a:rPr sz="900" i="1" spc="-3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subnormal</a:t>
                      </a:r>
                      <a:r>
                        <a:rPr sz="900" i="1" spc="-4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spc="-1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numbers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430">
                <a:tc>
                  <a:txBody>
                    <a:bodyPr/>
                    <a:lstStyle/>
                    <a:p>
                      <a:pPr marL="31750">
                        <a:lnSpc>
                          <a:spcPts val="944"/>
                        </a:lnSpc>
                      </a:pPr>
                      <a:r>
                        <a:rPr sz="90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#define</a:t>
                      </a:r>
                      <a:r>
                        <a:rPr sz="900" spc="-5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spc="-10" dirty="0">
                          <a:solidFill>
                            <a:srgbClr val="B66D6D"/>
                          </a:solidFill>
                          <a:latin typeface="Consolas"/>
                          <a:cs typeface="Consolas"/>
                        </a:rPr>
                        <a:t>FLT_GUARD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44"/>
                        </a:lnSpc>
                      </a:pPr>
                      <a:r>
                        <a:rPr sz="900" spc="-50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31750">
                        <a:lnSpc>
                          <a:spcPts val="944"/>
                        </a:lnSpc>
                      </a:pPr>
                      <a:r>
                        <a:rPr sz="90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#define</a:t>
                      </a:r>
                      <a:r>
                        <a:rPr sz="900" spc="-5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spc="-10" dirty="0">
                          <a:solidFill>
                            <a:srgbClr val="B66D6D"/>
                          </a:solidFill>
                          <a:latin typeface="Consolas"/>
                          <a:cs typeface="Consolas"/>
                        </a:rPr>
                        <a:t>FLT_MANT_DIG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44"/>
                        </a:lnSpc>
                      </a:pPr>
                      <a:r>
                        <a:rPr sz="900" spc="-25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24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944"/>
                        </a:lnSpc>
                      </a:pP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900" i="1" spc="-3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900" i="1" spc="-1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900" i="1" spc="-2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bits</a:t>
                      </a:r>
                      <a:r>
                        <a:rPr sz="900" i="1" spc="-1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900" i="1" spc="-1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spc="-1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mantissa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#define</a:t>
                      </a:r>
                      <a:r>
                        <a:rPr sz="900" spc="-5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spc="-10" dirty="0">
                          <a:solidFill>
                            <a:srgbClr val="B66D6D"/>
                          </a:solidFill>
                          <a:latin typeface="Consolas"/>
                          <a:cs typeface="Consolas"/>
                        </a:rPr>
                        <a:t>FLT_MAX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40"/>
                        </a:lnSpc>
                      </a:pPr>
                      <a:r>
                        <a:rPr sz="900" spc="-10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3.402823466e+38F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940"/>
                        </a:lnSpc>
                      </a:pP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900" i="1" spc="-2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max</a:t>
                      </a:r>
                      <a:r>
                        <a:rPr sz="900" i="1" spc="-2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spc="-1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430">
                <a:tc>
                  <a:txBody>
                    <a:bodyPr/>
                    <a:lstStyle/>
                    <a:p>
                      <a:pPr marL="31750">
                        <a:lnSpc>
                          <a:spcPts val="944"/>
                        </a:lnSpc>
                      </a:pPr>
                      <a:r>
                        <a:rPr sz="90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#define</a:t>
                      </a:r>
                      <a:r>
                        <a:rPr sz="900" spc="-5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spc="-10" dirty="0">
                          <a:solidFill>
                            <a:srgbClr val="B66D6D"/>
                          </a:solidFill>
                          <a:latin typeface="Consolas"/>
                          <a:cs typeface="Consolas"/>
                        </a:rPr>
                        <a:t>FLT_MAX_10_EXP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44"/>
                        </a:lnSpc>
                      </a:pPr>
                      <a:r>
                        <a:rPr sz="900" spc="-25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38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944"/>
                        </a:lnSpc>
                      </a:pP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900" i="1" spc="-3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max</a:t>
                      </a:r>
                      <a:r>
                        <a:rPr sz="900" i="1" spc="-3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decimal</a:t>
                      </a:r>
                      <a:r>
                        <a:rPr sz="900" i="1" spc="-3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spc="-1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exponent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8430">
                <a:tc>
                  <a:txBody>
                    <a:bodyPr/>
                    <a:lstStyle/>
                    <a:p>
                      <a:pPr marL="31750">
                        <a:lnSpc>
                          <a:spcPts val="944"/>
                        </a:lnSpc>
                      </a:pPr>
                      <a:r>
                        <a:rPr sz="90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#define</a:t>
                      </a:r>
                      <a:r>
                        <a:rPr sz="900" spc="-5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spc="-10" dirty="0">
                          <a:solidFill>
                            <a:srgbClr val="B66D6D"/>
                          </a:solidFill>
                          <a:latin typeface="Consolas"/>
                          <a:cs typeface="Consolas"/>
                        </a:rPr>
                        <a:t>FLT_MAX_EXP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44"/>
                        </a:lnSpc>
                      </a:pPr>
                      <a:r>
                        <a:rPr sz="900" spc="-25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128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944"/>
                        </a:lnSpc>
                      </a:pP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900" i="1" spc="-3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max</a:t>
                      </a:r>
                      <a:r>
                        <a:rPr sz="900" i="1" spc="-3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binary</a:t>
                      </a:r>
                      <a:r>
                        <a:rPr sz="900" i="1" spc="-3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spc="-1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exponent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31750">
                        <a:lnSpc>
                          <a:spcPts val="944"/>
                        </a:lnSpc>
                      </a:pPr>
                      <a:r>
                        <a:rPr sz="90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#define</a:t>
                      </a:r>
                      <a:r>
                        <a:rPr sz="900" spc="-5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spc="-10" dirty="0">
                          <a:solidFill>
                            <a:srgbClr val="B66D6D"/>
                          </a:solidFill>
                          <a:latin typeface="Consolas"/>
                          <a:cs typeface="Consolas"/>
                        </a:rPr>
                        <a:t>FLT_MIN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44"/>
                        </a:lnSpc>
                      </a:pPr>
                      <a:r>
                        <a:rPr sz="900" spc="-10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1.175494351e-</a:t>
                      </a:r>
                      <a:r>
                        <a:rPr sz="900" spc="-25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38F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944"/>
                        </a:lnSpc>
                      </a:pP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900" i="1" spc="-6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min</a:t>
                      </a:r>
                      <a:r>
                        <a:rPr sz="900" i="1" spc="-4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normalized</a:t>
                      </a:r>
                      <a:r>
                        <a:rPr sz="900" i="1" spc="-5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positive</a:t>
                      </a:r>
                      <a:r>
                        <a:rPr sz="900" i="1" spc="-4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spc="-1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31750">
                        <a:lnSpc>
                          <a:spcPts val="940"/>
                        </a:lnSpc>
                      </a:pPr>
                      <a:r>
                        <a:rPr sz="90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#define</a:t>
                      </a:r>
                      <a:r>
                        <a:rPr sz="900" spc="-5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spc="-10" dirty="0">
                          <a:solidFill>
                            <a:srgbClr val="B66D6D"/>
                          </a:solidFill>
                          <a:latin typeface="Consolas"/>
                          <a:cs typeface="Consolas"/>
                        </a:rPr>
                        <a:t>FLT_MIN_10_EXP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40"/>
                        </a:lnSpc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(-</a:t>
                      </a:r>
                      <a:r>
                        <a:rPr sz="900" spc="-25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37</a:t>
                      </a:r>
                      <a:r>
                        <a:rPr sz="9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940"/>
                        </a:lnSpc>
                      </a:pP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900" i="1" spc="-3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min</a:t>
                      </a:r>
                      <a:r>
                        <a:rPr sz="900" i="1" spc="-3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decimal</a:t>
                      </a:r>
                      <a:r>
                        <a:rPr sz="900" i="1" spc="-3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spc="-1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exponent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8430">
                <a:tc>
                  <a:txBody>
                    <a:bodyPr/>
                    <a:lstStyle/>
                    <a:p>
                      <a:pPr marL="31750">
                        <a:lnSpc>
                          <a:spcPts val="944"/>
                        </a:lnSpc>
                      </a:pPr>
                      <a:r>
                        <a:rPr sz="90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#define</a:t>
                      </a:r>
                      <a:r>
                        <a:rPr sz="900" spc="-5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spc="-10" dirty="0">
                          <a:solidFill>
                            <a:srgbClr val="B66D6D"/>
                          </a:solidFill>
                          <a:latin typeface="Consolas"/>
                          <a:cs typeface="Consolas"/>
                        </a:rPr>
                        <a:t>FLT_MIN_EXP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44"/>
                        </a:lnSpc>
                      </a:pPr>
                      <a:r>
                        <a:rPr sz="9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(-</a:t>
                      </a:r>
                      <a:r>
                        <a:rPr sz="900" spc="-20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125</a:t>
                      </a:r>
                      <a:r>
                        <a:rPr sz="9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944"/>
                        </a:lnSpc>
                      </a:pP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900" i="1" spc="-3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min</a:t>
                      </a:r>
                      <a:r>
                        <a:rPr sz="900" i="1" spc="-3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binary</a:t>
                      </a:r>
                      <a:r>
                        <a:rPr sz="900" i="1" spc="-3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spc="-1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exponent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8430">
                <a:tc>
                  <a:txBody>
                    <a:bodyPr/>
                    <a:lstStyle/>
                    <a:p>
                      <a:pPr marL="31750">
                        <a:lnSpc>
                          <a:spcPts val="944"/>
                        </a:lnSpc>
                      </a:pPr>
                      <a:r>
                        <a:rPr sz="90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#define</a:t>
                      </a:r>
                      <a:r>
                        <a:rPr sz="900" spc="-5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spc="-10" dirty="0">
                          <a:solidFill>
                            <a:srgbClr val="B66D6D"/>
                          </a:solidFill>
                          <a:latin typeface="Consolas"/>
                          <a:cs typeface="Consolas"/>
                        </a:rPr>
                        <a:t>FLT_NORMALIZE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44"/>
                        </a:lnSpc>
                      </a:pPr>
                      <a:r>
                        <a:rPr sz="900" spc="-50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pPr marL="31750">
                        <a:lnSpc>
                          <a:spcPts val="944"/>
                        </a:lnSpc>
                      </a:pPr>
                      <a:r>
                        <a:rPr sz="90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#define</a:t>
                      </a:r>
                      <a:r>
                        <a:rPr sz="900" spc="-5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spc="-10" dirty="0">
                          <a:solidFill>
                            <a:srgbClr val="B66D6D"/>
                          </a:solidFill>
                          <a:latin typeface="Consolas"/>
                          <a:cs typeface="Consolas"/>
                        </a:rPr>
                        <a:t>FLT_RADIX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944"/>
                        </a:lnSpc>
                      </a:pPr>
                      <a:r>
                        <a:rPr sz="900" spc="-50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944"/>
                        </a:lnSpc>
                      </a:pP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900" i="1" spc="-4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exponent</a:t>
                      </a:r>
                      <a:r>
                        <a:rPr sz="900" i="1" spc="-3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spc="-1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radix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6364">
                <a:tc>
                  <a:txBody>
                    <a:bodyPr/>
                    <a:lstStyle/>
                    <a:p>
                      <a:pPr marL="31750">
                        <a:lnSpc>
                          <a:spcPts val="894"/>
                        </a:lnSpc>
                      </a:pPr>
                      <a:r>
                        <a:rPr sz="90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#define</a:t>
                      </a:r>
                      <a:r>
                        <a:rPr sz="900" spc="-50" dirty="0">
                          <a:solidFill>
                            <a:srgbClr val="FFCA6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spc="-10" dirty="0">
                          <a:solidFill>
                            <a:srgbClr val="B66D6D"/>
                          </a:solidFill>
                          <a:latin typeface="Consolas"/>
                          <a:cs typeface="Consolas"/>
                        </a:rPr>
                        <a:t>FLT_TRUE_MIN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894"/>
                        </a:lnSpc>
                      </a:pPr>
                      <a:r>
                        <a:rPr sz="900" spc="-10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1.401298464e-</a:t>
                      </a:r>
                      <a:r>
                        <a:rPr sz="900" spc="-25" dirty="0">
                          <a:solidFill>
                            <a:srgbClr val="F68C6B"/>
                          </a:solidFill>
                          <a:latin typeface="Consolas"/>
                          <a:cs typeface="Consolas"/>
                        </a:rPr>
                        <a:t>45F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894"/>
                        </a:lnSpc>
                      </a:pP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900" i="1" spc="-4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min</a:t>
                      </a:r>
                      <a:r>
                        <a:rPr sz="900" i="1" spc="-4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positive</a:t>
                      </a:r>
                      <a:r>
                        <a:rPr sz="900" i="1" spc="-25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900" i="1" spc="-20" dirty="0">
                          <a:solidFill>
                            <a:srgbClr val="546E79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Compile-</a:t>
            </a:r>
            <a:r>
              <a:rPr spc="-70" dirty="0"/>
              <a:t>Time</a:t>
            </a:r>
            <a:r>
              <a:rPr spc="-80" dirty="0"/>
              <a:t> </a:t>
            </a:r>
            <a:r>
              <a:rPr spc="-25" dirty="0"/>
              <a:t>if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33947"/>
            <a:ext cx="8187690" cy="35426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0025" marR="5080" indent="-18796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Only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block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follows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true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condition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0" dirty="0">
                <a:latin typeface="Calibri"/>
                <a:cs typeface="Calibri"/>
              </a:rPr>
              <a:t> evaluated;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else 	</a:t>
            </a:r>
            <a:r>
              <a:rPr sz="2300" dirty="0">
                <a:latin typeface="Calibri"/>
                <a:cs typeface="Calibri"/>
              </a:rPr>
              <a:t>blocks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become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discarded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statements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25"/>
              </a:spcBef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Note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discarded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statements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must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still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valid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statements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buFont typeface="Arial MT"/>
              <a:buChar char="•"/>
            </a:pP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ts val="2620"/>
              </a:lnSpc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also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work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initialization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inside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if</a:t>
            </a:r>
            <a:r>
              <a:rPr sz="2300" i="1" spc="-2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constexpr</a:t>
            </a:r>
            <a:r>
              <a:rPr sz="2300" i="1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runtime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i="1" spc="-25" dirty="0">
                <a:latin typeface="Calibri"/>
                <a:cs typeface="Calibri"/>
              </a:rPr>
              <a:t>if</a:t>
            </a:r>
            <a:endParaRPr sz="2300">
              <a:latin typeface="Calibri"/>
              <a:cs typeface="Calibri"/>
            </a:endParaRPr>
          </a:p>
          <a:p>
            <a:pPr marL="201295">
              <a:lnSpc>
                <a:spcPts val="2620"/>
              </a:lnSpc>
            </a:pPr>
            <a:r>
              <a:rPr sz="2300" spc="-10" dirty="0">
                <a:latin typeface="Calibri"/>
                <a:cs typeface="Calibri"/>
              </a:rPr>
              <a:t>statements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buFont typeface="Arial MT"/>
              <a:buChar char="•"/>
              <a:tabLst>
                <a:tab pos="200660" algn="l"/>
              </a:tabLst>
            </a:pPr>
            <a:r>
              <a:rPr sz="2300" i="1" dirty="0">
                <a:latin typeface="Calibri"/>
                <a:cs typeface="Calibri"/>
              </a:rPr>
              <a:t>if</a:t>
            </a:r>
            <a:r>
              <a:rPr sz="2300" i="1" spc="-20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constexpr</a:t>
            </a:r>
            <a:r>
              <a:rPr sz="2300" i="1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 be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used only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inside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functions,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outside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std::optional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33947"/>
            <a:ext cx="8360409" cy="29210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0025" marR="5080" indent="-18796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library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may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may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not 	</a:t>
            </a:r>
            <a:r>
              <a:rPr sz="2300" dirty="0">
                <a:latin typeface="Calibri"/>
                <a:cs typeface="Calibri"/>
              </a:rPr>
              <a:t>return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0" dirty="0">
                <a:latin typeface="Calibri"/>
                <a:cs typeface="Calibri"/>
              </a:rPr>
              <a:t> value</a:t>
            </a:r>
            <a:endParaRPr sz="2300">
              <a:latin typeface="Calibri"/>
              <a:cs typeface="Calibri"/>
            </a:endParaRPr>
          </a:p>
          <a:p>
            <a:pPr marL="200025" marR="492125" indent="-187960">
              <a:lnSpc>
                <a:spcPts val="2500"/>
              </a:lnSpc>
              <a:spcBef>
                <a:spcPts val="819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If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return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value,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common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way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compare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a 	</a:t>
            </a:r>
            <a:r>
              <a:rPr sz="2300" dirty="0">
                <a:latin typeface="Calibri"/>
                <a:cs typeface="Calibri"/>
              </a:rPr>
              <a:t>predefined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such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0,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nullptr,</a:t>
            </a:r>
            <a:r>
              <a:rPr sz="2300" i="1" spc="-5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true/false</a:t>
            </a:r>
            <a:r>
              <a:rPr sz="2300" dirty="0">
                <a:latin typeface="Calibri"/>
                <a:cs typeface="Calibri"/>
              </a:rPr>
              <a:t>,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etc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This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leads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different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kinds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checks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different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types</a:t>
            </a:r>
            <a:endParaRPr sz="2300">
              <a:latin typeface="Calibri"/>
              <a:cs typeface="Calibri"/>
            </a:endParaRPr>
          </a:p>
          <a:p>
            <a:pPr marL="200025" marR="62865" indent="-187960">
              <a:lnSpc>
                <a:spcPts val="2500"/>
              </a:lnSpc>
              <a:spcBef>
                <a:spcPts val="86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i="1" dirty="0">
                <a:latin typeface="Calibri"/>
                <a:cs typeface="Calibri"/>
              </a:rPr>
              <a:t>std::optional&lt;T&gt;</a:t>
            </a:r>
            <a:r>
              <a:rPr sz="2300" i="1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represent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contain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a 	</a:t>
            </a:r>
            <a:r>
              <a:rPr sz="2300" spc="-10" dirty="0">
                <a:latin typeface="Calibri"/>
                <a:cs typeface="Calibri"/>
              </a:rPr>
              <a:t>value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often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called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nullable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type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Properties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343900" cy="28721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No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represented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by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std::nullopt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i="1" dirty="0">
                <a:latin typeface="Calibri"/>
                <a:cs typeface="Calibri"/>
              </a:rPr>
              <a:t>std::optional</a:t>
            </a:r>
            <a:r>
              <a:rPr sz="2300" i="1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–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so,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copied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deep</a:t>
            </a:r>
            <a:r>
              <a:rPr sz="2300" spc="-20" dirty="0">
                <a:latin typeface="Calibri"/>
                <a:cs typeface="Calibri"/>
              </a:rPr>
              <a:t> copy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Does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allocate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any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20" dirty="0">
                <a:latin typeface="Calibri"/>
                <a:cs typeface="Calibri"/>
              </a:rPr>
              <a:t> heap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30" dirty="0">
                <a:latin typeface="Calibri"/>
                <a:cs typeface="Calibri"/>
              </a:rPr>
              <a:t>You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cannot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store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references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inside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std::optional</a:t>
            </a:r>
            <a:endParaRPr sz="2300">
              <a:latin typeface="Calibri"/>
              <a:cs typeface="Calibri"/>
            </a:endParaRPr>
          </a:p>
          <a:p>
            <a:pPr marL="200025" marR="275590" indent="-187960">
              <a:lnSpc>
                <a:spcPts val="250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Provides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several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overloaded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operators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access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the 	</a:t>
            </a:r>
            <a:r>
              <a:rPr sz="2300" dirty="0">
                <a:latin typeface="Calibri"/>
                <a:cs typeface="Calibri"/>
              </a:rPr>
              <a:t>value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inside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safely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May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throw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std::bad_optional_access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Unions</a:t>
            </a:r>
            <a:r>
              <a:rPr spc="-125" dirty="0"/>
              <a:t> </a:t>
            </a:r>
            <a:r>
              <a:rPr spc="-35" dirty="0"/>
              <a:t>in</a:t>
            </a:r>
            <a:r>
              <a:rPr spc="-140" dirty="0"/>
              <a:t> </a:t>
            </a:r>
            <a:r>
              <a:rPr spc="-25" dirty="0"/>
              <a:t>C++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458200" cy="350837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Gives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ability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represent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same</a:t>
            </a:r>
            <a:r>
              <a:rPr sz="2300" spc="-10" dirty="0">
                <a:latin typeface="Calibri"/>
                <a:cs typeface="Calibri"/>
              </a:rPr>
              <a:t> memory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Saves</a:t>
            </a:r>
            <a:r>
              <a:rPr sz="2300" spc="-9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space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30" dirty="0">
                <a:latin typeface="Calibri"/>
                <a:cs typeface="Calibri"/>
              </a:rPr>
              <a:t>However,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several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disadvantages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no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way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know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which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type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it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holds</a:t>
            </a:r>
            <a:endParaRPr sz="1950">
              <a:latin typeface="Calibri"/>
              <a:cs typeface="Calibri"/>
            </a:endParaRPr>
          </a:p>
          <a:p>
            <a:pPr marL="576580" marR="5080" lvl="1" indent="-186690">
              <a:lnSpc>
                <a:spcPts val="2140"/>
              </a:lnSpc>
              <a:spcBef>
                <a:spcPts val="455"/>
              </a:spcBef>
              <a:buFont typeface="Arial MT"/>
              <a:buChar char="•"/>
              <a:tabLst>
                <a:tab pos="577850" algn="l"/>
              </a:tabLst>
            </a:pPr>
            <a:r>
              <a:rPr sz="1950" dirty="0">
                <a:latin typeface="Calibri"/>
                <a:cs typeface="Calibri"/>
              </a:rPr>
              <a:t>nested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types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with non-default constructors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deletes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default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constructor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of 	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union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cannot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assign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objects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user-defined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types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directly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union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member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user-defined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types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are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not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destroyed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implicitly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cannot have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base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class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cannot derive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from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union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std::variant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7891780" cy="31896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i="1" dirty="0">
                <a:latin typeface="Calibri"/>
                <a:cs typeface="Calibri"/>
              </a:rPr>
              <a:t>std::variant</a:t>
            </a:r>
            <a:r>
              <a:rPr sz="2300" i="1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type-</a:t>
            </a:r>
            <a:r>
              <a:rPr sz="2300" dirty="0">
                <a:latin typeface="Calibri"/>
                <a:cs typeface="Calibri"/>
              </a:rPr>
              <a:t>safe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replacement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union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type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Just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like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union,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storage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largest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member</a:t>
            </a:r>
            <a:endParaRPr sz="2300">
              <a:latin typeface="Calibri"/>
              <a:cs typeface="Calibri"/>
            </a:endParaRPr>
          </a:p>
          <a:p>
            <a:pPr marL="200025" marR="135890" indent="-187960">
              <a:lnSpc>
                <a:spcPts val="2500"/>
              </a:lnSpc>
              <a:spcBef>
                <a:spcPts val="85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first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always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default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if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variant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default 	constructed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19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spc="-20" dirty="0">
                <a:latin typeface="Calibri"/>
                <a:cs typeface="Calibri"/>
              </a:rPr>
              <a:t>Alternatively,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you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any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variant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during 	construction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Members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destroyed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properly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Throws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bad_variant_access</a:t>
            </a:r>
            <a:r>
              <a:rPr sz="2300" i="1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invalid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access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std::variant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6465570" cy="29775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Type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current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always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known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hold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any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specified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type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Always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holds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(except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some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rare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situations)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30" dirty="0">
                <a:latin typeface="Calibri"/>
                <a:cs typeface="Calibri"/>
              </a:rPr>
              <a:t>You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derive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it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Doesn’t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require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heap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memory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Easily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assign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member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Members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automatically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destroyed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2094864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25" dirty="0"/>
              <a:t>Type</a:t>
            </a:r>
            <a:r>
              <a:rPr spc="-55" dirty="0"/>
              <a:t> </a:t>
            </a:r>
            <a:r>
              <a:rPr spc="-95" dirty="0"/>
              <a:t>Safety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/>
              <a:t>C++</a:t>
            </a:r>
            <a:r>
              <a:rPr sz="2150" spc="-20" dirty="0"/>
              <a:t> </a:t>
            </a:r>
            <a:r>
              <a:rPr sz="2150" dirty="0"/>
              <a:t>is</a:t>
            </a:r>
            <a:r>
              <a:rPr sz="2150" spc="-40" dirty="0"/>
              <a:t> </a:t>
            </a:r>
            <a:r>
              <a:rPr sz="2150" dirty="0"/>
              <a:t>a</a:t>
            </a:r>
            <a:r>
              <a:rPr sz="2150" spc="-55" dirty="0"/>
              <a:t> </a:t>
            </a:r>
            <a:r>
              <a:rPr sz="2150" dirty="0"/>
              <a:t>strongly</a:t>
            </a:r>
            <a:r>
              <a:rPr sz="2150" spc="-45" dirty="0"/>
              <a:t> </a:t>
            </a:r>
            <a:r>
              <a:rPr sz="2150" dirty="0"/>
              <a:t>typed</a:t>
            </a:r>
            <a:r>
              <a:rPr sz="2150" spc="-50" dirty="0"/>
              <a:t> </a:t>
            </a:r>
            <a:r>
              <a:rPr sz="2150" spc="-10" dirty="0"/>
              <a:t>language</a:t>
            </a:r>
            <a:endParaRPr sz="2150"/>
          </a:p>
          <a:p>
            <a:pPr marL="201295" indent="-18859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/>
              <a:t>Object</a:t>
            </a:r>
            <a:r>
              <a:rPr sz="2150" spc="-60" dirty="0"/>
              <a:t> </a:t>
            </a:r>
            <a:r>
              <a:rPr sz="2150" dirty="0"/>
              <a:t>are</a:t>
            </a:r>
            <a:r>
              <a:rPr sz="2150" spc="-45" dirty="0"/>
              <a:t> </a:t>
            </a:r>
            <a:r>
              <a:rPr sz="2150" dirty="0"/>
              <a:t>declared</a:t>
            </a:r>
            <a:r>
              <a:rPr sz="2150" spc="-65" dirty="0"/>
              <a:t> </a:t>
            </a:r>
            <a:r>
              <a:rPr sz="2150" dirty="0"/>
              <a:t>with</a:t>
            </a:r>
            <a:r>
              <a:rPr sz="2150" spc="-20" dirty="0"/>
              <a:t> </a:t>
            </a:r>
            <a:r>
              <a:rPr sz="2150" dirty="0"/>
              <a:t>a</a:t>
            </a:r>
            <a:r>
              <a:rPr sz="2150" spc="-50" dirty="0"/>
              <a:t> </a:t>
            </a:r>
            <a:r>
              <a:rPr sz="2150" dirty="0"/>
              <a:t>specific</a:t>
            </a:r>
            <a:r>
              <a:rPr sz="2150" spc="-55" dirty="0"/>
              <a:t> </a:t>
            </a:r>
            <a:r>
              <a:rPr sz="2150" dirty="0"/>
              <a:t>type</a:t>
            </a:r>
            <a:r>
              <a:rPr sz="2150" spc="-45" dirty="0"/>
              <a:t> </a:t>
            </a:r>
            <a:r>
              <a:rPr sz="2150" dirty="0"/>
              <a:t>and</a:t>
            </a:r>
            <a:r>
              <a:rPr sz="2150" spc="-65" dirty="0"/>
              <a:t> </a:t>
            </a:r>
            <a:r>
              <a:rPr sz="2150" dirty="0"/>
              <a:t>that</a:t>
            </a:r>
            <a:r>
              <a:rPr sz="2150" spc="-20" dirty="0"/>
              <a:t> </a:t>
            </a:r>
            <a:r>
              <a:rPr sz="2150" dirty="0"/>
              <a:t>cannot</a:t>
            </a:r>
            <a:r>
              <a:rPr sz="2150" spc="-60" dirty="0"/>
              <a:t> </a:t>
            </a:r>
            <a:r>
              <a:rPr sz="2150" dirty="0"/>
              <a:t>be</a:t>
            </a:r>
            <a:r>
              <a:rPr sz="2150" spc="-45" dirty="0"/>
              <a:t> </a:t>
            </a:r>
            <a:r>
              <a:rPr sz="2150" dirty="0"/>
              <a:t>changed</a:t>
            </a:r>
            <a:r>
              <a:rPr sz="2150" spc="-85" dirty="0"/>
              <a:t> </a:t>
            </a:r>
            <a:r>
              <a:rPr sz="2150" spc="-10" dirty="0"/>
              <a:t>later</a:t>
            </a:r>
            <a:endParaRPr sz="2150"/>
          </a:p>
          <a:p>
            <a:pPr marL="201295" marR="698500" indent="-189230">
              <a:lnSpc>
                <a:spcPts val="2330"/>
              </a:lnSpc>
              <a:spcBef>
                <a:spcPts val="84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/>
              <a:t>In</a:t>
            </a:r>
            <a:r>
              <a:rPr sz="2150" spc="-45" dirty="0"/>
              <a:t> </a:t>
            </a:r>
            <a:r>
              <a:rPr sz="2150" dirty="0"/>
              <a:t>some</a:t>
            </a:r>
            <a:r>
              <a:rPr sz="2150" spc="-45" dirty="0"/>
              <a:t> </a:t>
            </a:r>
            <a:r>
              <a:rPr sz="2150" dirty="0"/>
              <a:t>cases,</a:t>
            </a:r>
            <a:r>
              <a:rPr sz="2150" spc="-65" dirty="0"/>
              <a:t> </a:t>
            </a:r>
            <a:r>
              <a:rPr sz="2150" dirty="0"/>
              <a:t>we</a:t>
            </a:r>
            <a:r>
              <a:rPr sz="2150" spc="-45" dirty="0"/>
              <a:t> </a:t>
            </a:r>
            <a:r>
              <a:rPr sz="2150" dirty="0"/>
              <a:t>may</a:t>
            </a:r>
            <a:r>
              <a:rPr sz="2150" spc="-55" dirty="0"/>
              <a:t> </a:t>
            </a:r>
            <a:r>
              <a:rPr sz="2150" spc="-10" dirty="0"/>
              <a:t>require</a:t>
            </a:r>
            <a:r>
              <a:rPr sz="2150" spc="-45" dirty="0"/>
              <a:t> </a:t>
            </a:r>
            <a:r>
              <a:rPr sz="2150" dirty="0"/>
              <a:t>an</a:t>
            </a:r>
            <a:r>
              <a:rPr sz="2150" spc="-40" dirty="0"/>
              <a:t> </a:t>
            </a:r>
            <a:r>
              <a:rPr sz="2150" dirty="0"/>
              <a:t>object</a:t>
            </a:r>
            <a:r>
              <a:rPr sz="2150" spc="-40" dirty="0"/>
              <a:t> </a:t>
            </a:r>
            <a:r>
              <a:rPr sz="2150" dirty="0"/>
              <a:t>that</a:t>
            </a:r>
            <a:r>
              <a:rPr sz="2150" spc="-40" dirty="0"/>
              <a:t> </a:t>
            </a:r>
            <a:r>
              <a:rPr sz="2150" dirty="0"/>
              <a:t>should</a:t>
            </a:r>
            <a:r>
              <a:rPr sz="2150" spc="-45" dirty="0"/>
              <a:t> </a:t>
            </a:r>
            <a:r>
              <a:rPr sz="2150" dirty="0"/>
              <a:t>hold</a:t>
            </a:r>
            <a:r>
              <a:rPr sz="2150" spc="-20" dirty="0"/>
              <a:t> </a:t>
            </a:r>
            <a:r>
              <a:rPr sz="2150" dirty="0"/>
              <a:t>values</a:t>
            </a:r>
            <a:r>
              <a:rPr sz="2150" spc="-55" dirty="0"/>
              <a:t> </a:t>
            </a:r>
            <a:r>
              <a:rPr sz="2150" spc="-25" dirty="0"/>
              <a:t>of </a:t>
            </a:r>
            <a:r>
              <a:rPr sz="2150" spc="-10" dirty="0"/>
              <a:t>different</a:t>
            </a:r>
            <a:r>
              <a:rPr sz="2150" spc="-105" dirty="0"/>
              <a:t> </a:t>
            </a:r>
            <a:r>
              <a:rPr sz="2150" spc="-20" dirty="0"/>
              <a:t>types</a:t>
            </a:r>
            <a:endParaRPr sz="2150"/>
          </a:p>
          <a:p>
            <a:pPr marL="201295" indent="-18859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/>
              <a:t>This</a:t>
            </a:r>
            <a:r>
              <a:rPr sz="2150" spc="-60" dirty="0"/>
              <a:t> </a:t>
            </a:r>
            <a:r>
              <a:rPr sz="2150" dirty="0"/>
              <a:t>is</a:t>
            </a:r>
            <a:r>
              <a:rPr sz="2150" spc="-35" dirty="0"/>
              <a:t> </a:t>
            </a:r>
            <a:r>
              <a:rPr sz="2150" dirty="0"/>
              <a:t>difficult</a:t>
            </a:r>
            <a:r>
              <a:rPr sz="2150" spc="-40" dirty="0"/>
              <a:t> </a:t>
            </a:r>
            <a:r>
              <a:rPr sz="2150" dirty="0"/>
              <a:t>to</a:t>
            </a:r>
            <a:r>
              <a:rPr sz="2150" spc="-50" dirty="0"/>
              <a:t> </a:t>
            </a:r>
            <a:r>
              <a:rPr sz="2150" dirty="0"/>
              <a:t>achieve</a:t>
            </a:r>
            <a:r>
              <a:rPr sz="2150" spc="-65" dirty="0"/>
              <a:t> </a:t>
            </a:r>
            <a:r>
              <a:rPr sz="2150" dirty="0"/>
              <a:t>in</a:t>
            </a:r>
            <a:r>
              <a:rPr sz="2150" spc="-40" dirty="0"/>
              <a:t> </a:t>
            </a:r>
            <a:r>
              <a:rPr sz="2150" dirty="0"/>
              <a:t>C++,</a:t>
            </a:r>
            <a:r>
              <a:rPr sz="2150" spc="-10" dirty="0"/>
              <a:t> </a:t>
            </a:r>
            <a:r>
              <a:rPr sz="2150" spc="-20" dirty="0"/>
              <a:t>except</a:t>
            </a:r>
            <a:r>
              <a:rPr sz="2150" spc="-65" dirty="0"/>
              <a:t> </a:t>
            </a:r>
            <a:r>
              <a:rPr sz="2150" dirty="0"/>
              <a:t>through</a:t>
            </a:r>
            <a:r>
              <a:rPr sz="2150" spc="-25" dirty="0"/>
              <a:t> </a:t>
            </a:r>
            <a:r>
              <a:rPr sz="2150" i="1" dirty="0">
                <a:latin typeface="Calibri"/>
                <a:cs typeface="Calibri"/>
              </a:rPr>
              <a:t>void</a:t>
            </a:r>
            <a:r>
              <a:rPr sz="2150" i="1" spc="-20" dirty="0">
                <a:latin typeface="Calibri"/>
                <a:cs typeface="Calibri"/>
              </a:rPr>
              <a:t> </a:t>
            </a:r>
            <a:r>
              <a:rPr sz="2150" i="1" spc="-50" dirty="0">
                <a:latin typeface="Calibri"/>
                <a:cs typeface="Calibri"/>
              </a:rPr>
              <a:t>*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35" dirty="0"/>
              <a:t>However,</a:t>
            </a:r>
            <a:r>
              <a:rPr sz="2150" spc="-60" dirty="0"/>
              <a:t> </a:t>
            </a:r>
            <a:r>
              <a:rPr sz="2150" dirty="0"/>
              <a:t>such</a:t>
            </a:r>
            <a:r>
              <a:rPr sz="2150" spc="-70" dirty="0"/>
              <a:t> </a:t>
            </a:r>
            <a:r>
              <a:rPr sz="2150" spc="-10" dirty="0"/>
              <a:t>pointers</a:t>
            </a:r>
            <a:r>
              <a:rPr sz="2150" spc="-55" dirty="0"/>
              <a:t> </a:t>
            </a:r>
            <a:r>
              <a:rPr sz="2150" dirty="0"/>
              <a:t>have</a:t>
            </a:r>
            <a:r>
              <a:rPr sz="2150" spc="-75" dirty="0"/>
              <a:t> </a:t>
            </a:r>
            <a:r>
              <a:rPr sz="2150" dirty="0"/>
              <a:t>certain</a:t>
            </a:r>
            <a:r>
              <a:rPr sz="2150" spc="-65" dirty="0"/>
              <a:t> </a:t>
            </a:r>
            <a:r>
              <a:rPr sz="2150" spc="-10" dirty="0"/>
              <a:t>disadvantages</a:t>
            </a:r>
            <a:endParaRPr sz="2150"/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typesafe</a:t>
            </a:r>
            <a:endParaRPr sz="18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way 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type</a:t>
            </a:r>
            <a:endParaRPr sz="18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Calibri"/>
                <a:cs typeface="Calibri"/>
              </a:rPr>
              <a:t>Cannot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value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type-</a:t>
            </a:r>
            <a:r>
              <a:rPr sz="1800" dirty="0">
                <a:latin typeface="Calibri"/>
                <a:cs typeface="Calibri"/>
              </a:rPr>
              <a:t>safe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way</a:t>
            </a:r>
            <a:endParaRPr sz="18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Calibri"/>
                <a:cs typeface="Calibri"/>
              </a:rPr>
              <a:t>Need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object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lifetime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std::any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492490" cy="29775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C++17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introduced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std::any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wrapper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hold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any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arbitrary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type-</a:t>
            </a:r>
            <a:r>
              <a:rPr sz="2300" dirty="0">
                <a:latin typeface="Calibri"/>
                <a:cs typeface="Calibri"/>
              </a:rPr>
              <a:t>safe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way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Replacement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void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*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Contains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both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type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accessed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any_cast&lt;&gt;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May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allocate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heap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Throws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exception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bad_any_cast</a:t>
            </a:r>
            <a:r>
              <a:rPr sz="2300" i="1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wrong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access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std::string_view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06515"/>
            <a:ext cx="8284209" cy="25914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00025" marR="744220" indent="-187960">
              <a:lnSpc>
                <a:spcPct val="80000"/>
              </a:lnSpc>
              <a:spcBef>
                <a:spcPts val="66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Allows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deal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character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sequences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without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allocating 	memory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considered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kind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reference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character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sequence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where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ever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10" dirty="0">
                <a:latin typeface="Calibri"/>
                <a:cs typeface="Calibri"/>
              </a:rPr>
              <a:t> non-</a:t>
            </a:r>
            <a:r>
              <a:rPr sz="2300" dirty="0">
                <a:latin typeface="Calibri"/>
                <a:cs typeface="Calibri"/>
              </a:rPr>
              <a:t>modifiable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string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simply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stores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pointer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character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array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along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length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fast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cheap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0" dirty="0">
                <a:latin typeface="Calibri"/>
                <a:cs typeface="Calibri"/>
              </a:rPr>
              <a:t> copy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30" dirty="0">
                <a:latin typeface="Calibri"/>
                <a:cs typeface="Calibri"/>
              </a:rPr>
              <a:t>However,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carefully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lead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bugs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93962" y="5325554"/>
            <a:ext cx="1472565" cy="641985"/>
            <a:chOff x="2493962" y="5325554"/>
            <a:chExt cx="1472565" cy="641985"/>
          </a:xfrm>
        </p:grpSpPr>
        <p:sp>
          <p:nvSpPr>
            <p:cNvPr id="6" name="object 6"/>
            <p:cNvSpPr/>
            <p:nvPr/>
          </p:nvSpPr>
          <p:spPr>
            <a:xfrm>
              <a:off x="2499360" y="5330951"/>
              <a:ext cx="1461770" cy="631190"/>
            </a:xfrm>
            <a:custGeom>
              <a:avLst/>
              <a:gdLst/>
              <a:ahLst/>
              <a:cxnLst/>
              <a:rect l="l" t="t" r="r" b="b"/>
              <a:pathLst>
                <a:path w="1461770" h="631189">
                  <a:moveTo>
                    <a:pt x="1461516" y="630935"/>
                  </a:moveTo>
                  <a:lnTo>
                    <a:pt x="0" y="630935"/>
                  </a:lnTo>
                  <a:lnTo>
                    <a:pt x="0" y="0"/>
                  </a:lnTo>
                  <a:lnTo>
                    <a:pt x="1461516" y="0"/>
                  </a:lnTo>
                  <a:lnTo>
                    <a:pt x="1461516" y="630935"/>
                  </a:lnTo>
                  <a:close/>
                </a:path>
              </a:pathLst>
            </a:custGeom>
            <a:solidFill>
              <a:srgbClr val="70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99360" y="5330951"/>
              <a:ext cx="1461770" cy="631190"/>
            </a:xfrm>
            <a:custGeom>
              <a:avLst/>
              <a:gdLst/>
              <a:ahLst/>
              <a:cxnLst/>
              <a:rect l="l" t="t" r="r" b="b"/>
              <a:pathLst>
                <a:path w="1461770" h="631189">
                  <a:moveTo>
                    <a:pt x="0" y="0"/>
                  </a:moveTo>
                  <a:lnTo>
                    <a:pt x="1461516" y="0"/>
                  </a:lnTo>
                  <a:lnTo>
                    <a:pt x="1461516" y="630935"/>
                  </a:lnTo>
                  <a:lnTo>
                    <a:pt x="0" y="630935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507E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61329" y="5344193"/>
            <a:ext cx="457200" cy="427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length </a:t>
            </a:r>
            <a:r>
              <a:rPr sz="13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5710" y="5344193"/>
            <a:ext cx="561340" cy="427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0x123</a:t>
            </a:r>
            <a:endParaRPr sz="13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202429" y="5523737"/>
          <a:ext cx="2717160" cy="246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0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0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0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0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70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637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a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r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i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i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50" spc="-50" dirty="0">
                          <a:latin typeface="Calibri"/>
                          <a:cs typeface="Calibri"/>
                        </a:rPr>
                        <a:t>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2700">
                      <a:solidFill>
                        <a:srgbClr val="7E7E7E"/>
                      </a:solidFill>
                      <a:prstDash val="solid"/>
                    </a:lnL>
                    <a:lnR w="12700">
                      <a:solidFill>
                        <a:srgbClr val="7E7E7E"/>
                      </a:solidFill>
                      <a:prstDash val="solid"/>
                    </a:lnR>
                    <a:lnT w="12700">
                      <a:solidFill>
                        <a:srgbClr val="7E7E7E"/>
                      </a:solidFill>
                      <a:prstDash val="solid"/>
                    </a:lnT>
                    <a:lnB w="12700">
                      <a:solidFill>
                        <a:srgbClr val="7E7E7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3551682" y="5775960"/>
            <a:ext cx="1811655" cy="581660"/>
            <a:chOff x="3551682" y="5775960"/>
            <a:chExt cx="1811655" cy="581660"/>
          </a:xfrm>
        </p:grpSpPr>
        <p:sp>
          <p:nvSpPr>
            <p:cNvPr id="12" name="object 12"/>
            <p:cNvSpPr/>
            <p:nvPr/>
          </p:nvSpPr>
          <p:spPr>
            <a:xfrm>
              <a:off x="5245608" y="5852159"/>
              <a:ext cx="117475" cy="494030"/>
            </a:xfrm>
            <a:custGeom>
              <a:avLst/>
              <a:gdLst/>
              <a:ahLst/>
              <a:cxnLst/>
              <a:rect l="l" t="t" r="r" b="b"/>
              <a:pathLst>
                <a:path w="117475" h="494029">
                  <a:moveTo>
                    <a:pt x="47244" y="117348"/>
                  </a:moveTo>
                  <a:lnTo>
                    <a:pt x="0" y="117348"/>
                  </a:lnTo>
                  <a:lnTo>
                    <a:pt x="59436" y="0"/>
                  </a:lnTo>
                  <a:lnTo>
                    <a:pt x="112083" y="106680"/>
                  </a:lnTo>
                  <a:lnTo>
                    <a:pt x="47244" y="106680"/>
                  </a:lnTo>
                  <a:lnTo>
                    <a:pt x="47244" y="117348"/>
                  </a:lnTo>
                  <a:close/>
                </a:path>
                <a:path w="117475" h="494029">
                  <a:moveTo>
                    <a:pt x="70104" y="493776"/>
                  </a:moveTo>
                  <a:lnTo>
                    <a:pt x="47244" y="493776"/>
                  </a:lnTo>
                  <a:lnTo>
                    <a:pt x="47244" y="106680"/>
                  </a:lnTo>
                  <a:lnTo>
                    <a:pt x="70104" y="106680"/>
                  </a:lnTo>
                  <a:lnTo>
                    <a:pt x="70104" y="493776"/>
                  </a:lnTo>
                  <a:close/>
                </a:path>
                <a:path w="117475" h="494029">
                  <a:moveTo>
                    <a:pt x="117348" y="117348"/>
                  </a:moveTo>
                  <a:lnTo>
                    <a:pt x="70104" y="117348"/>
                  </a:lnTo>
                  <a:lnTo>
                    <a:pt x="70104" y="106680"/>
                  </a:lnTo>
                  <a:lnTo>
                    <a:pt x="112083" y="106680"/>
                  </a:lnTo>
                  <a:lnTo>
                    <a:pt x="117348" y="117348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55492" y="5775960"/>
              <a:ext cx="1755775" cy="570230"/>
            </a:xfrm>
            <a:custGeom>
              <a:avLst/>
              <a:gdLst/>
              <a:ahLst/>
              <a:cxnLst/>
              <a:rect l="l" t="t" r="r" b="b"/>
              <a:pathLst>
                <a:path w="1755775" h="570229">
                  <a:moveTo>
                    <a:pt x="1755647" y="569975"/>
                  </a:moveTo>
                  <a:lnTo>
                    <a:pt x="0" y="569975"/>
                  </a:lnTo>
                </a:path>
                <a:path w="1755775" h="570229">
                  <a:moveTo>
                    <a:pt x="7619" y="569975"/>
                  </a:moveTo>
                  <a:lnTo>
                    <a:pt x="7619" y="0"/>
                  </a:lnTo>
                </a:path>
              </a:pathLst>
            </a:custGeom>
            <a:ln w="2285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74492" y="5542264"/>
            <a:ext cx="124015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i="1" spc="-10" dirty="0">
                <a:latin typeface="Calibri"/>
                <a:cs typeface="Calibri"/>
              </a:rPr>
              <a:t>std::string_view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Properties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466455" cy="34226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Underlying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sequence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read-only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accessed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data()</a:t>
            </a:r>
            <a:r>
              <a:rPr sz="2300" i="1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method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may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return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nullptr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a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character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sequence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without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null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terminator</a:t>
            </a:r>
            <a:endParaRPr sz="1950">
              <a:latin typeface="Calibri"/>
              <a:cs typeface="Calibri"/>
            </a:endParaRPr>
          </a:p>
          <a:p>
            <a:pPr marL="200025" marR="5080" indent="-187960">
              <a:lnSpc>
                <a:spcPts val="2480"/>
              </a:lnSpc>
              <a:spcBef>
                <a:spcPts val="86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spc="-30" dirty="0">
                <a:latin typeface="Calibri"/>
                <a:cs typeface="Calibri"/>
              </a:rPr>
              <a:t>You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only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assign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value,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swap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shrink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subset 	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character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sequence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Character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sequence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guaranteed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0" dirty="0">
                <a:latin typeface="Calibri"/>
                <a:cs typeface="Calibri"/>
              </a:rPr>
              <a:t> null-terminated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consequently,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may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not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work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with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string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functions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No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allocator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support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25" dirty="0"/>
              <a:t>Variable</a:t>
            </a:r>
            <a:r>
              <a:rPr spc="-35" dirty="0"/>
              <a:t> </a:t>
            </a:r>
            <a:r>
              <a:rPr spc="-75" dirty="0"/>
              <a:t>Declaration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008" rIns="0" bIns="0" rtlCol="0">
            <a:spAutoFit/>
          </a:bodyPr>
          <a:lstStyle/>
          <a:p>
            <a:pPr marL="200025" marR="488950" indent="-18796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01295" algn="l"/>
              </a:tabLst>
            </a:pPr>
            <a:r>
              <a:rPr dirty="0"/>
              <a:t>A</a:t>
            </a:r>
            <a:r>
              <a:rPr spc="-5" dirty="0"/>
              <a:t> </a:t>
            </a:r>
            <a:r>
              <a:rPr dirty="0"/>
              <a:t>variable</a:t>
            </a:r>
            <a:r>
              <a:rPr spc="-2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declared</a:t>
            </a:r>
            <a:r>
              <a:rPr spc="-4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specifying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type</a:t>
            </a:r>
            <a:r>
              <a:rPr spc="-50" dirty="0"/>
              <a:t> </a:t>
            </a:r>
            <a:r>
              <a:rPr dirty="0"/>
              <a:t>followed</a:t>
            </a:r>
            <a:r>
              <a:rPr spc="-40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variable 	</a:t>
            </a:r>
            <a:r>
              <a:rPr dirty="0"/>
              <a:t>name</a:t>
            </a:r>
            <a:r>
              <a:rPr spc="-15" dirty="0"/>
              <a:t> </a:t>
            </a:r>
            <a:r>
              <a:rPr dirty="0"/>
              <a:t>e.g. int</a:t>
            </a:r>
            <a:r>
              <a:rPr spc="-10" dirty="0"/>
              <a:t> </a:t>
            </a:r>
            <a:r>
              <a:rPr dirty="0"/>
              <a:t>i</a:t>
            </a:r>
            <a:r>
              <a:rPr spc="-1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dirty="0"/>
              <a:t>float</a:t>
            </a:r>
            <a:r>
              <a:rPr spc="-30" dirty="0"/>
              <a:t> </a:t>
            </a:r>
            <a:r>
              <a:rPr spc="-50" dirty="0"/>
              <a:t>x</a:t>
            </a:r>
          </a:p>
          <a:p>
            <a:pPr marL="200660" indent="-18796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00660" algn="l"/>
              </a:tabLst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variable</a:t>
            </a:r>
            <a:r>
              <a:rPr spc="-3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also</a:t>
            </a:r>
            <a:r>
              <a:rPr spc="-35" dirty="0"/>
              <a:t> </a:t>
            </a:r>
            <a:r>
              <a:rPr dirty="0"/>
              <a:t>called</a:t>
            </a:r>
            <a:r>
              <a:rPr spc="-10" dirty="0"/>
              <a:t> identifier</a:t>
            </a: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dirty="0"/>
              <a:t>Multiple</a:t>
            </a:r>
            <a:r>
              <a:rPr spc="-20" dirty="0"/>
              <a:t> </a:t>
            </a:r>
            <a:r>
              <a:rPr dirty="0"/>
              <a:t>variables</a:t>
            </a:r>
            <a:r>
              <a:rPr spc="-5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declared</a:t>
            </a:r>
            <a:r>
              <a:rPr spc="-15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same</a:t>
            </a:r>
            <a:r>
              <a:rPr spc="-20" dirty="0"/>
              <a:t> </a:t>
            </a:r>
            <a:r>
              <a:rPr dirty="0"/>
              <a:t>type</a:t>
            </a:r>
            <a:r>
              <a:rPr spc="-20" dirty="0"/>
              <a:t> </a:t>
            </a:r>
            <a:r>
              <a:rPr dirty="0"/>
              <a:t>e.g.</a:t>
            </a:r>
            <a:r>
              <a:rPr spc="-35" dirty="0"/>
              <a:t> </a:t>
            </a:r>
            <a:r>
              <a:rPr dirty="0"/>
              <a:t>int</a:t>
            </a:r>
            <a:r>
              <a:rPr spc="-15" dirty="0"/>
              <a:t> </a:t>
            </a:r>
            <a:r>
              <a:rPr dirty="0"/>
              <a:t>a,</a:t>
            </a:r>
            <a:r>
              <a:rPr spc="-5" dirty="0"/>
              <a:t> </a:t>
            </a:r>
            <a:r>
              <a:rPr dirty="0"/>
              <a:t>b,</a:t>
            </a:r>
            <a:r>
              <a:rPr spc="-5" dirty="0"/>
              <a:t> </a:t>
            </a:r>
            <a:r>
              <a:rPr spc="-50" dirty="0"/>
              <a:t>c</a:t>
            </a: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dirty="0"/>
              <a:t>May</a:t>
            </a:r>
            <a:r>
              <a:rPr spc="-20" dirty="0"/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dirty="0"/>
              <a:t>may</a:t>
            </a:r>
            <a:r>
              <a:rPr spc="-20" dirty="0"/>
              <a:t> </a:t>
            </a:r>
            <a:r>
              <a:rPr dirty="0"/>
              <a:t>not</a:t>
            </a:r>
            <a:r>
              <a:rPr spc="-2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initialized</a:t>
            </a:r>
            <a:r>
              <a:rPr spc="-5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spc="-10" dirty="0"/>
              <a:t>initializer</a:t>
            </a: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dirty="0"/>
              <a:t>Better</a:t>
            </a:r>
            <a:r>
              <a:rPr spc="-5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initialize</a:t>
            </a:r>
            <a:r>
              <a:rPr spc="-70" dirty="0"/>
              <a:t> </a:t>
            </a:r>
            <a:r>
              <a:rPr dirty="0"/>
              <a:t>variables</a:t>
            </a:r>
            <a:r>
              <a:rPr spc="-55" dirty="0"/>
              <a:t> </a:t>
            </a:r>
            <a:r>
              <a:rPr dirty="0"/>
              <a:t>during</a:t>
            </a:r>
            <a:r>
              <a:rPr spc="-30" dirty="0"/>
              <a:t> </a:t>
            </a:r>
            <a:r>
              <a:rPr spc="-10" dirty="0"/>
              <a:t>declaration</a:t>
            </a:r>
            <a:r>
              <a:rPr spc="-6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avoid</a:t>
            </a:r>
            <a:r>
              <a:rPr spc="-40" dirty="0"/>
              <a:t> </a:t>
            </a:r>
            <a:r>
              <a:rPr spc="-20" dirty="0"/>
              <a:t>bugs</a:t>
            </a:r>
          </a:p>
          <a:p>
            <a:pPr marL="200025" marR="445134" indent="-187960">
              <a:lnSpc>
                <a:spcPts val="2500"/>
              </a:lnSpc>
              <a:spcBef>
                <a:spcPts val="850"/>
              </a:spcBef>
              <a:buFont typeface="Arial MT"/>
              <a:buChar char="•"/>
              <a:tabLst>
                <a:tab pos="201295" algn="l"/>
              </a:tabLst>
            </a:pPr>
            <a:r>
              <a:rPr dirty="0"/>
              <a:t>Some</a:t>
            </a:r>
            <a:r>
              <a:rPr spc="-65" dirty="0"/>
              <a:t> </a:t>
            </a:r>
            <a:r>
              <a:rPr dirty="0"/>
              <a:t>compilers</a:t>
            </a:r>
            <a:r>
              <a:rPr spc="-50" dirty="0"/>
              <a:t> </a:t>
            </a:r>
            <a:r>
              <a:rPr dirty="0"/>
              <a:t>don’t</a:t>
            </a:r>
            <a:r>
              <a:rPr spc="-35" dirty="0"/>
              <a:t> </a:t>
            </a:r>
            <a:r>
              <a:rPr dirty="0"/>
              <a:t>allow</a:t>
            </a:r>
            <a:r>
              <a:rPr spc="-60" dirty="0"/>
              <a:t> </a:t>
            </a:r>
            <a:r>
              <a:rPr dirty="0"/>
              <a:t>read</a:t>
            </a:r>
            <a:r>
              <a:rPr spc="-35" dirty="0"/>
              <a:t> </a:t>
            </a:r>
            <a:r>
              <a:rPr dirty="0"/>
              <a:t>operation</a:t>
            </a:r>
            <a:r>
              <a:rPr spc="-35" dirty="0"/>
              <a:t> </a:t>
            </a:r>
            <a:r>
              <a:rPr dirty="0"/>
              <a:t>from</a:t>
            </a:r>
            <a:r>
              <a:rPr spc="-4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10" dirty="0"/>
              <a:t>uninitialized 	variable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When</a:t>
            </a:r>
            <a:r>
              <a:rPr spc="-130" dirty="0"/>
              <a:t> </a:t>
            </a:r>
            <a:r>
              <a:rPr spc="-20" dirty="0"/>
              <a:t>to</a:t>
            </a:r>
            <a:r>
              <a:rPr spc="-185" dirty="0"/>
              <a:t> </a:t>
            </a:r>
            <a:r>
              <a:rPr spc="-25" dirty="0"/>
              <a:t>use</a:t>
            </a:r>
            <a:r>
              <a:rPr spc="-150" dirty="0"/>
              <a:t> </a:t>
            </a:r>
            <a:r>
              <a:rPr spc="-80" dirty="0"/>
              <a:t>std::string_view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869" y="2512517"/>
            <a:ext cx="8053705" cy="354457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01295" marR="5080" indent="-189230">
              <a:lnSpc>
                <a:spcPct val="79600"/>
              </a:lnSpc>
              <a:spcBef>
                <a:spcPts val="62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Don’t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pass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functions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that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accept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spc="-30" dirty="0">
                <a:latin typeface="Calibri"/>
                <a:cs typeface="Calibri"/>
              </a:rPr>
              <a:t>C-</a:t>
            </a:r>
            <a:r>
              <a:rPr sz="2150" dirty="0">
                <a:latin typeface="Calibri"/>
                <a:cs typeface="Calibri"/>
              </a:rPr>
              <a:t>style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string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because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it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might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not </a:t>
            </a:r>
            <a:r>
              <a:rPr sz="2150" dirty="0">
                <a:latin typeface="Calibri"/>
                <a:cs typeface="Calibri"/>
              </a:rPr>
              <a:t>have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null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terminator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5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Do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not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return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string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view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string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from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function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5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Do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not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assign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temporary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strings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string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views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5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Avoid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as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class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members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5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Avoid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using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as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constructor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argument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initialize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string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member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192405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Filesystem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dirty="0"/>
              <a:t>C++17</a:t>
            </a:r>
            <a:r>
              <a:rPr spc="-10" dirty="0"/>
              <a:t> </a:t>
            </a:r>
            <a:r>
              <a:rPr dirty="0"/>
              <a:t>added</a:t>
            </a:r>
            <a:r>
              <a:rPr spc="-30" dirty="0"/>
              <a:t> </a:t>
            </a:r>
            <a:r>
              <a:rPr dirty="0"/>
              <a:t>support</a:t>
            </a:r>
            <a:r>
              <a:rPr spc="-5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working</a:t>
            </a:r>
            <a:r>
              <a:rPr spc="-45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spc="-10" dirty="0"/>
              <a:t>filesystem</a:t>
            </a:r>
            <a:r>
              <a:rPr spc="-60" dirty="0"/>
              <a:t> </a:t>
            </a:r>
            <a:r>
              <a:rPr spc="-10" dirty="0"/>
              <a:t>components</a:t>
            </a:r>
          </a:p>
          <a:p>
            <a:pPr marL="200025" marR="400050" indent="-187960">
              <a:lnSpc>
                <a:spcPts val="250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dirty="0"/>
              <a:t>Adopted</a:t>
            </a:r>
            <a:r>
              <a:rPr spc="-35" dirty="0"/>
              <a:t> </a:t>
            </a:r>
            <a:r>
              <a:rPr dirty="0"/>
              <a:t>from</a:t>
            </a:r>
            <a:r>
              <a:rPr spc="-40" dirty="0"/>
              <a:t> </a:t>
            </a:r>
            <a:r>
              <a:rPr spc="-10" dirty="0"/>
              <a:t>Boost.Filesystem,</a:t>
            </a:r>
            <a:r>
              <a:rPr spc="-65" dirty="0"/>
              <a:t> </a:t>
            </a:r>
            <a:r>
              <a:rPr dirty="0"/>
              <a:t>it</a:t>
            </a:r>
            <a:r>
              <a:rPr spc="-30" dirty="0"/>
              <a:t> </a:t>
            </a:r>
            <a:r>
              <a:rPr dirty="0"/>
              <a:t>was</a:t>
            </a:r>
            <a:r>
              <a:rPr spc="-20" dirty="0"/>
              <a:t> </a:t>
            </a:r>
            <a:r>
              <a:rPr dirty="0"/>
              <a:t>adjusted</a:t>
            </a:r>
            <a:r>
              <a:rPr spc="-3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new</a:t>
            </a:r>
            <a:r>
              <a:rPr spc="-30" dirty="0"/>
              <a:t> </a:t>
            </a:r>
            <a:r>
              <a:rPr spc="-10" dirty="0"/>
              <a:t>language 	</a:t>
            </a:r>
            <a:r>
              <a:rPr dirty="0"/>
              <a:t>standards</a:t>
            </a:r>
            <a:r>
              <a:rPr spc="-1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made</a:t>
            </a:r>
            <a:r>
              <a:rPr spc="-35" dirty="0"/>
              <a:t> </a:t>
            </a:r>
            <a:r>
              <a:rPr dirty="0"/>
              <a:t>consistent</a:t>
            </a:r>
            <a:r>
              <a:rPr spc="-35" dirty="0"/>
              <a:t> </a:t>
            </a:r>
            <a:r>
              <a:rPr dirty="0"/>
              <a:t>with</a:t>
            </a:r>
            <a:r>
              <a:rPr spc="-60" dirty="0"/>
              <a:t> </a:t>
            </a:r>
            <a:r>
              <a:rPr dirty="0"/>
              <a:t>other</a:t>
            </a:r>
            <a:r>
              <a:rPr spc="-45" dirty="0"/>
              <a:t> </a:t>
            </a:r>
            <a:r>
              <a:rPr dirty="0"/>
              <a:t>parts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library</a:t>
            </a:r>
          </a:p>
          <a:p>
            <a:pPr marL="200660" indent="-18796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00660" algn="l"/>
              </a:tabLst>
            </a:pPr>
            <a:r>
              <a:rPr dirty="0"/>
              <a:t>Provides</a:t>
            </a:r>
            <a:r>
              <a:rPr spc="-80" dirty="0"/>
              <a:t> </a:t>
            </a:r>
            <a:r>
              <a:rPr dirty="0"/>
              <a:t>facilities</a:t>
            </a:r>
            <a:r>
              <a:rPr spc="-10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performing</a:t>
            </a:r>
            <a:r>
              <a:rPr spc="-75" dirty="0"/>
              <a:t> </a:t>
            </a:r>
            <a:r>
              <a:rPr dirty="0"/>
              <a:t>following</a:t>
            </a:r>
            <a:r>
              <a:rPr spc="-100" dirty="0"/>
              <a:t> </a:t>
            </a:r>
            <a:r>
              <a:rPr spc="-10" dirty="0"/>
              <a:t>operations</a:t>
            </a: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manipulation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filesystem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paths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create,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move,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rename,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delete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directories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list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contents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given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directory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get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information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about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path,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file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permissions,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etc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00660" algn="l"/>
              </a:tabLst>
            </a:pPr>
            <a:r>
              <a:rPr spc="-85" dirty="0"/>
              <a:t>To</a:t>
            </a:r>
            <a:r>
              <a:rPr spc="-45" dirty="0"/>
              <a:t> </a:t>
            </a:r>
            <a:r>
              <a:rPr dirty="0"/>
              <a:t>create,</a:t>
            </a:r>
            <a:r>
              <a:rPr spc="-45" dirty="0"/>
              <a:t> </a:t>
            </a:r>
            <a:r>
              <a:rPr dirty="0"/>
              <a:t>read</a:t>
            </a:r>
            <a:r>
              <a:rPr spc="-35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dirty="0"/>
              <a:t>write</a:t>
            </a:r>
            <a:r>
              <a:rPr spc="-65" dirty="0"/>
              <a:t> </a:t>
            </a:r>
            <a:r>
              <a:rPr dirty="0"/>
              <a:t>files,</a:t>
            </a:r>
            <a:r>
              <a:rPr spc="-45" dirty="0"/>
              <a:t> </a:t>
            </a:r>
            <a:r>
              <a:rPr dirty="0"/>
              <a:t>you’ll</a:t>
            </a:r>
            <a:r>
              <a:rPr spc="-45" dirty="0"/>
              <a:t> </a:t>
            </a:r>
            <a:r>
              <a:rPr dirty="0"/>
              <a:t>still</a:t>
            </a:r>
            <a:r>
              <a:rPr spc="-45" dirty="0"/>
              <a:t> </a:t>
            </a:r>
            <a:r>
              <a:rPr dirty="0"/>
              <a:t>use</a:t>
            </a:r>
            <a:r>
              <a:rPr spc="-2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stream</a:t>
            </a:r>
            <a:r>
              <a:rPr spc="-25" dirty="0"/>
              <a:t> </a:t>
            </a:r>
            <a:r>
              <a:rPr dirty="0"/>
              <a:t>library</a:t>
            </a:r>
            <a:r>
              <a:rPr spc="-55" dirty="0"/>
              <a:t> </a:t>
            </a:r>
            <a:r>
              <a:rPr spc="-10" dirty="0"/>
              <a:t>classes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192405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Filesystem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33947"/>
            <a:ext cx="8550910" cy="30092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0660" indent="-187960">
              <a:lnSpc>
                <a:spcPts val="2630"/>
              </a:lnSpc>
              <a:spcBef>
                <a:spcPts val="114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facilities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&lt;filesystem&gt;</a:t>
            </a:r>
            <a:r>
              <a:rPr sz="2300" i="1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header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under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std::filesystem</a:t>
            </a:r>
            <a:endParaRPr sz="2300">
              <a:latin typeface="Calibri"/>
              <a:cs typeface="Calibri"/>
            </a:endParaRPr>
          </a:p>
          <a:p>
            <a:pPr marL="201295">
              <a:lnSpc>
                <a:spcPts val="2630"/>
              </a:lnSpc>
            </a:pPr>
            <a:r>
              <a:rPr sz="2300" spc="-10" dirty="0">
                <a:latin typeface="Calibri"/>
                <a:cs typeface="Calibri"/>
              </a:rPr>
              <a:t>namespace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i="1" dirty="0">
                <a:latin typeface="Calibri"/>
                <a:cs typeface="Calibri"/>
              </a:rPr>
              <a:t>path</a:t>
            </a:r>
            <a:r>
              <a:rPr sz="1950" i="1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–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allows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manipulation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paths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that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represent existing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files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or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directories</a:t>
            </a:r>
            <a:endParaRPr sz="1950">
              <a:latin typeface="Calibri"/>
              <a:cs typeface="Calibri"/>
            </a:endParaRPr>
          </a:p>
          <a:p>
            <a:pPr marL="576580" marR="342265" lvl="1" indent="-186690">
              <a:lnSpc>
                <a:spcPts val="2150"/>
              </a:lnSpc>
              <a:spcBef>
                <a:spcPts val="434"/>
              </a:spcBef>
              <a:buFont typeface="Arial MT"/>
              <a:buChar char="•"/>
              <a:tabLst>
                <a:tab pos="577850" algn="l"/>
              </a:tabLst>
            </a:pPr>
            <a:r>
              <a:rPr sz="1950" i="1" dirty="0">
                <a:latin typeface="Calibri"/>
                <a:cs typeface="Calibri"/>
              </a:rPr>
              <a:t>directory</a:t>
            </a:r>
            <a:r>
              <a:rPr sz="1950" dirty="0">
                <a:latin typeface="Calibri"/>
                <a:cs typeface="Calibri"/>
              </a:rPr>
              <a:t>_</a:t>
            </a:r>
            <a:r>
              <a:rPr sz="1950" i="1" dirty="0">
                <a:latin typeface="Calibri"/>
                <a:cs typeface="Calibri"/>
              </a:rPr>
              <a:t>entry</a:t>
            </a:r>
            <a:r>
              <a:rPr sz="1950" i="1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–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represents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path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with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additional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information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such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as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file 	</a:t>
            </a:r>
            <a:r>
              <a:rPr sz="1950" dirty="0">
                <a:latin typeface="Calibri"/>
                <a:cs typeface="Calibri"/>
              </a:rPr>
              <a:t>size,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file times, </a:t>
            </a:r>
            <a:r>
              <a:rPr sz="1950" spc="-25" dirty="0">
                <a:latin typeface="Calibri"/>
                <a:cs typeface="Calibri"/>
              </a:rPr>
              <a:t>etc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i="1" dirty="0">
                <a:latin typeface="Calibri"/>
                <a:cs typeface="Calibri"/>
              </a:rPr>
              <a:t>directory</a:t>
            </a:r>
            <a:r>
              <a:rPr sz="1950" dirty="0">
                <a:latin typeface="Calibri"/>
                <a:cs typeface="Calibri"/>
              </a:rPr>
              <a:t>_</a:t>
            </a:r>
            <a:r>
              <a:rPr sz="1950" i="1" dirty="0">
                <a:latin typeface="Calibri"/>
                <a:cs typeface="Calibri"/>
              </a:rPr>
              <a:t>iterator</a:t>
            </a:r>
            <a:r>
              <a:rPr sz="1950" i="1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–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iterator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that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iterates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over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contents of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directory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functions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for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working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with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directories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and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much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more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Many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will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throw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std::filesystem_error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exception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failure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0" dirty="0"/>
              <a:t>Parallel</a:t>
            </a:r>
            <a:r>
              <a:rPr spc="-85" dirty="0"/>
              <a:t> </a:t>
            </a:r>
            <a:r>
              <a:rPr spc="-40" dirty="0"/>
              <a:t>STL</a:t>
            </a:r>
            <a:r>
              <a:rPr spc="-110" dirty="0"/>
              <a:t> </a:t>
            </a:r>
            <a:r>
              <a:rPr spc="-75" dirty="0"/>
              <a:t>Algorithms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435340" cy="340867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May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STL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algorithms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default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execute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serially</a:t>
            </a:r>
            <a:endParaRPr sz="2300">
              <a:latin typeface="Calibri"/>
              <a:cs typeface="Calibri"/>
            </a:endParaRPr>
          </a:p>
          <a:p>
            <a:pPr marL="200025" marR="163830" indent="-187960">
              <a:lnSpc>
                <a:spcPts val="250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C++17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provides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overloads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these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algorithms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now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execute 	parallelly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1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Algorithms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0" dirty="0">
                <a:latin typeface="Calibri"/>
                <a:cs typeface="Calibri"/>
              </a:rPr>
              <a:t> parallelized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accept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template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parameter 	</a:t>
            </a:r>
            <a:r>
              <a:rPr sz="2300" dirty="0">
                <a:latin typeface="Calibri"/>
                <a:cs typeface="Calibri"/>
              </a:rPr>
              <a:t>called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execution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policy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used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disambiguate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calls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overloads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of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algorithm</a:t>
            </a:r>
            <a:endParaRPr sz="1950">
              <a:latin typeface="Calibri"/>
              <a:cs typeface="Calibri"/>
            </a:endParaRPr>
          </a:p>
          <a:p>
            <a:pPr marL="200025" marR="180340" indent="-187960">
              <a:lnSpc>
                <a:spcPts val="2500"/>
              </a:lnSpc>
              <a:spcBef>
                <a:spcPts val="84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This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inform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algorithm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if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execute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serially 	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parallelly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internal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implementation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details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hidden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user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25" dirty="0"/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190865" cy="16078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Parallel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versions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STL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algorithms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have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simple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interface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They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provided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overloaded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first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parameter 	</a:t>
            </a:r>
            <a:r>
              <a:rPr sz="2300" dirty="0">
                <a:latin typeface="Calibri"/>
                <a:cs typeface="Calibri"/>
              </a:rPr>
              <a:t>signifying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execution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policy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Execution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policy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how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algorithm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execute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790" y="4737612"/>
            <a:ext cx="717042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10" dirty="0">
                <a:latin typeface="Consolas"/>
                <a:cs typeface="Consolas"/>
              </a:rPr>
              <a:t>std::</a:t>
            </a:r>
            <a:r>
              <a:rPr sz="1650" spc="-10" dirty="0">
                <a:solidFill>
                  <a:srgbClr val="2F5497"/>
                </a:solidFill>
                <a:latin typeface="Consolas"/>
                <a:cs typeface="Consolas"/>
              </a:rPr>
              <a:t>algorithm</a:t>
            </a:r>
            <a:r>
              <a:rPr sz="1650" spc="-10" dirty="0">
                <a:latin typeface="Consolas"/>
                <a:cs typeface="Consolas"/>
              </a:rPr>
              <a:t>(</a:t>
            </a:r>
            <a:r>
              <a:rPr sz="1650" spc="-10" dirty="0">
                <a:solidFill>
                  <a:srgbClr val="C45911"/>
                </a:solidFill>
                <a:latin typeface="Consolas"/>
                <a:cs typeface="Consolas"/>
              </a:rPr>
              <a:t>execution_policy</a:t>
            </a:r>
            <a:r>
              <a:rPr sz="1650" spc="-10" dirty="0">
                <a:latin typeface="Consolas"/>
                <a:cs typeface="Consolas"/>
              </a:rPr>
              <a:t>,</a:t>
            </a:r>
            <a:r>
              <a:rPr sz="1650" spc="-100" dirty="0">
                <a:latin typeface="Consolas"/>
                <a:cs typeface="Consolas"/>
              </a:rPr>
              <a:t> </a:t>
            </a:r>
            <a:r>
              <a:rPr sz="1650" i="1" dirty="0">
                <a:solidFill>
                  <a:srgbClr val="008000"/>
                </a:solidFill>
                <a:latin typeface="Consolas"/>
                <a:cs typeface="Consolas"/>
              </a:rPr>
              <a:t>/*begin,</a:t>
            </a:r>
            <a:r>
              <a:rPr sz="1650" i="1" spc="-8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50" i="1" dirty="0">
                <a:solidFill>
                  <a:srgbClr val="008000"/>
                </a:solidFill>
                <a:latin typeface="Consolas"/>
                <a:cs typeface="Consolas"/>
              </a:rPr>
              <a:t>end,</a:t>
            </a:r>
            <a:r>
              <a:rPr sz="1650" i="1" spc="-9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50" i="1" dirty="0">
                <a:solidFill>
                  <a:srgbClr val="008000"/>
                </a:solidFill>
                <a:latin typeface="Consolas"/>
                <a:cs typeface="Consolas"/>
              </a:rPr>
              <a:t>other</a:t>
            </a:r>
            <a:r>
              <a:rPr sz="1650" i="1" spc="-8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50" i="1" dirty="0">
                <a:solidFill>
                  <a:srgbClr val="008000"/>
                </a:solidFill>
                <a:latin typeface="Consolas"/>
                <a:cs typeface="Consolas"/>
              </a:rPr>
              <a:t>args*/</a:t>
            </a:r>
            <a:r>
              <a:rPr sz="1650" dirty="0">
                <a:latin typeface="Consolas"/>
                <a:cs typeface="Consolas"/>
              </a:rPr>
              <a:t>)</a:t>
            </a:r>
            <a:r>
              <a:rPr sz="1650" spc="-105" dirty="0">
                <a:latin typeface="Consolas"/>
                <a:cs typeface="Consolas"/>
              </a:rPr>
              <a:t> </a:t>
            </a:r>
            <a:r>
              <a:rPr sz="1650" spc="-50" dirty="0">
                <a:latin typeface="Consolas"/>
                <a:cs typeface="Consolas"/>
              </a:rPr>
              <a:t>;</a:t>
            </a:r>
            <a:endParaRPr sz="16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Execution</a:t>
            </a:r>
            <a:r>
              <a:rPr spc="-40" dirty="0"/>
              <a:t> </a:t>
            </a:r>
            <a:r>
              <a:rPr spc="-70" dirty="0"/>
              <a:t>Policies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869" y="2488141"/>
            <a:ext cx="8267065" cy="3339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indent="-188595">
              <a:lnSpc>
                <a:spcPts val="2190"/>
              </a:lnSpc>
              <a:spcBef>
                <a:spcPts val="9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All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execution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policies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existing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i="1" spc="-10" dirty="0">
                <a:latin typeface="Calibri"/>
                <a:cs typeface="Calibri"/>
              </a:rPr>
              <a:t>&lt;execution&gt; </a:t>
            </a:r>
            <a:r>
              <a:rPr sz="2150" dirty="0">
                <a:latin typeface="Calibri"/>
                <a:cs typeface="Calibri"/>
              </a:rPr>
              <a:t>header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and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i="1" spc="-10" dirty="0">
                <a:latin typeface="Calibri"/>
                <a:cs typeface="Calibri"/>
              </a:rPr>
              <a:t>std::execution</a:t>
            </a:r>
            <a:endParaRPr sz="2150">
              <a:latin typeface="Calibri"/>
              <a:cs typeface="Calibri"/>
            </a:endParaRPr>
          </a:p>
          <a:p>
            <a:pPr marL="201295">
              <a:lnSpc>
                <a:spcPts val="2190"/>
              </a:lnSpc>
            </a:pPr>
            <a:r>
              <a:rPr sz="2150" spc="-10" dirty="0">
                <a:latin typeface="Calibri"/>
                <a:cs typeface="Calibri"/>
              </a:rPr>
              <a:t>namespace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Each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policy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is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individual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type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ts val="2465"/>
              </a:lnSpc>
              <a:spcBef>
                <a:spcPts val="5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i="1" dirty="0">
                <a:latin typeface="Calibri"/>
                <a:cs typeface="Calibri"/>
              </a:rPr>
              <a:t>sequenced</a:t>
            </a:r>
            <a:r>
              <a:rPr sz="2150" dirty="0">
                <a:latin typeface="Calibri"/>
                <a:cs typeface="Calibri"/>
              </a:rPr>
              <a:t>_</a:t>
            </a:r>
            <a:r>
              <a:rPr sz="2150" i="1" dirty="0">
                <a:latin typeface="Calibri"/>
                <a:cs typeface="Calibri"/>
              </a:rPr>
              <a:t>policy</a:t>
            </a:r>
            <a:r>
              <a:rPr sz="2150" i="1" spc="-4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-</a:t>
            </a:r>
            <a:r>
              <a:rPr sz="2150" i="1" spc="-45" dirty="0">
                <a:latin typeface="Calibri"/>
                <a:cs typeface="Calibri"/>
              </a:rPr>
              <a:t> </a:t>
            </a:r>
            <a:r>
              <a:rPr sz="2150" i="1" spc="-25" dirty="0">
                <a:solidFill>
                  <a:srgbClr val="2F5497"/>
                </a:solidFill>
                <a:latin typeface="Calibri"/>
                <a:cs typeface="Calibri"/>
              </a:rPr>
              <a:t>seq</a:t>
            </a:r>
            <a:endParaRPr sz="2150">
              <a:latin typeface="Calibri"/>
              <a:cs typeface="Calibri"/>
            </a:endParaRPr>
          </a:p>
          <a:p>
            <a:pPr marL="576580" marR="509905" lvl="1" indent="-186690">
              <a:lnSpc>
                <a:spcPct val="70500"/>
              </a:lnSpc>
              <a:spcBef>
                <a:spcPts val="520"/>
              </a:spcBef>
              <a:buFont typeface="Arial MT"/>
              <a:buChar char="•"/>
              <a:tabLst>
                <a:tab pos="577850" algn="l"/>
              </a:tabLst>
            </a:pP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algorithm’s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parallelized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 </a:t>
            </a:r>
            <a:r>
              <a:rPr sz="1800" spc="-10" dirty="0">
                <a:latin typeface="Calibri"/>
                <a:cs typeface="Calibri"/>
              </a:rPr>
              <a:t>operations 	</a:t>
            </a:r>
            <a:r>
              <a:rPr sz="1800" dirty="0">
                <a:latin typeface="Calibri"/>
                <a:cs typeface="Calibri"/>
              </a:rPr>
              <a:t>sequentially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element</a:t>
            </a:r>
            <a:endParaRPr sz="1800">
              <a:latin typeface="Calibri"/>
              <a:cs typeface="Calibri"/>
            </a:endParaRPr>
          </a:p>
          <a:p>
            <a:pPr marL="577215" lvl="1" indent="-186690">
              <a:lnSpc>
                <a:spcPts val="1930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Calibri"/>
                <a:cs typeface="Calibri"/>
              </a:rPr>
              <a:t>same 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invoking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algorithms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 </a:t>
            </a:r>
            <a:r>
              <a:rPr sz="1800" spc="-10" dirty="0">
                <a:latin typeface="Calibri"/>
                <a:cs typeface="Calibri"/>
              </a:rPr>
              <a:t>C++14</a:t>
            </a:r>
            <a:endParaRPr sz="1800">
              <a:latin typeface="Calibri"/>
              <a:cs typeface="Calibri"/>
            </a:endParaRPr>
          </a:p>
          <a:p>
            <a:pPr marL="201295" indent="-188595">
              <a:lnSpc>
                <a:spcPts val="2475"/>
              </a:lnSpc>
              <a:spcBef>
                <a:spcPts val="5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i="1" dirty="0">
                <a:latin typeface="Calibri"/>
                <a:cs typeface="Calibri"/>
              </a:rPr>
              <a:t>parallel</a:t>
            </a:r>
            <a:r>
              <a:rPr sz="2150" dirty="0">
                <a:latin typeface="Calibri"/>
                <a:cs typeface="Calibri"/>
              </a:rPr>
              <a:t>_</a:t>
            </a:r>
            <a:r>
              <a:rPr sz="2150" i="1" dirty="0">
                <a:latin typeface="Calibri"/>
                <a:cs typeface="Calibri"/>
              </a:rPr>
              <a:t>policy</a:t>
            </a:r>
            <a:r>
              <a:rPr sz="2150" i="1" spc="-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-</a:t>
            </a:r>
            <a:r>
              <a:rPr sz="2150" i="1" spc="-45" dirty="0">
                <a:latin typeface="Calibri"/>
                <a:cs typeface="Calibri"/>
              </a:rPr>
              <a:t> </a:t>
            </a:r>
            <a:r>
              <a:rPr sz="2150" i="1" spc="-25" dirty="0">
                <a:solidFill>
                  <a:srgbClr val="2F5497"/>
                </a:solidFill>
                <a:latin typeface="Calibri"/>
                <a:cs typeface="Calibri"/>
              </a:rPr>
              <a:t>par</a:t>
            </a:r>
            <a:endParaRPr sz="2150">
              <a:latin typeface="Calibri"/>
              <a:cs typeface="Calibri"/>
            </a:endParaRPr>
          </a:p>
          <a:p>
            <a:pPr marL="577215" lvl="1" indent="-186690">
              <a:lnSpc>
                <a:spcPts val="1939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Calibri"/>
                <a:cs typeface="Calibri"/>
              </a:rPr>
              <a:t>indicates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algorithm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should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parallelly</a:t>
            </a:r>
            <a:endParaRPr sz="1800">
              <a:latin typeface="Calibri"/>
              <a:cs typeface="Calibri"/>
            </a:endParaRPr>
          </a:p>
          <a:p>
            <a:pPr marL="577215" lvl="1" indent="-186690">
              <a:lnSpc>
                <a:spcPts val="2045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Calibri"/>
                <a:cs typeface="Calibri"/>
              </a:rPr>
              <a:t>might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threads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thread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pool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calling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thread</a:t>
            </a:r>
            <a:endParaRPr sz="1800">
              <a:latin typeface="Calibri"/>
              <a:cs typeface="Calibri"/>
            </a:endParaRPr>
          </a:p>
          <a:p>
            <a:pPr marL="201295" indent="-188595">
              <a:lnSpc>
                <a:spcPts val="2465"/>
              </a:lnSpc>
              <a:spcBef>
                <a:spcPts val="4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i="1" spc="-10" dirty="0">
                <a:latin typeface="Calibri"/>
                <a:cs typeface="Calibri"/>
              </a:rPr>
              <a:t>parallel_unsequenced_policy</a:t>
            </a:r>
            <a:r>
              <a:rPr sz="2150" i="1" spc="6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–</a:t>
            </a:r>
            <a:r>
              <a:rPr sz="2150" i="1" spc="70" dirty="0">
                <a:latin typeface="Calibri"/>
                <a:cs typeface="Calibri"/>
              </a:rPr>
              <a:t> </a:t>
            </a:r>
            <a:r>
              <a:rPr sz="2150" i="1" spc="-10" dirty="0">
                <a:solidFill>
                  <a:srgbClr val="2F5497"/>
                </a:solidFill>
                <a:latin typeface="Calibri"/>
                <a:cs typeface="Calibri"/>
              </a:rPr>
              <a:t>par_unseq</a:t>
            </a:r>
            <a:endParaRPr sz="2150">
              <a:latin typeface="Calibri"/>
              <a:cs typeface="Calibri"/>
            </a:endParaRPr>
          </a:p>
          <a:p>
            <a:pPr marL="577215" lvl="1" indent="-186690">
              <a:lnSpc>
                <a:spcPts val="2045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Calibri"/>
                <a:cs typeface="Calibri"/>
              </a:rPr>
              <a:t>indicates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execution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parallelized,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vectorized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migrated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across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threads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0" dirty="0"/>
              <a:t>Parallelized</a:t>
            </a:r>
            <a:r>
              <a:rPr spc="10" dirty="0"/>
              <a:t> </a:t>
            </a:r>
            <a:r>
              <a:rPr spc="-80" dirty="0"/>
              <a:t>Algorithms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2630" y="2270261"/>
            <a:ext cx="1817370" cy="39484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z="1050" spc="-10" dirty="0">
                <a:latin typeface="Consolas"/>
                <a:cs typeface="Consolas"/>
              </a:rPr>
              <a:t>std::adjacent_difference std::adjacent_find std::all_of</a:t>
            </a:r>
            <a:endParaRPr sz="1050">
              <a:latin typeface="Consolas"/>
              <a:cs typeface="Consolas"/>
            </a:endParaRPr>
          </a:p>
          <a:p>
            <a:pPr marL="12700" marR="452120">
              <a:lnSpc>
                <a:spcPct val="102099"/>
              </a:lnSpc>
              <a:spcBef>
                <a:spcPts val="5"/>
              </a:spcBef>
            </a:pPr>
            <a:r>
              <a:rPr sz="1050" spc="-10" dirty="0">
                <a:latin typeface="Consolas"/>
                <a:cs typeface="Consolas"/>
              </a:rPr>
              <a:t>std::any_of std::copy std::copy_if std::copy_n std::count std::count_if std::equal std::fill std::fill_n std::find std::find_end std::find_first_of std::find_if std::find_if_not std::generate std::generate_n std::includes std::inner_product std::inplace_merge std::is_heap std::is_heap_until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6682" y="2270261"/>
            <a:ext cx="2117090" cy="3948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90"/>
              </a:spcBef>
            </a:pPr>
            <a:r>
              <a:rPr sz="1050" spc="-10" dirty="0">
                <a:latin typeface="Consolas"/>
                <a:cs typeface="Consolas"/>
              </a:rPr>
              <a:t>std::is_partitioned std::is_sorted std::is_sorted_until std::lexicographical_compare std::max_element</a:t>
            </a:r>
            <a:endParaRPr sz="1050">
              <a:latin typeface="Consolas"/>
              <a:cs typeface="Consolas"/>
            </a:endParaRPr>
          </a:p>
          <a:p>
            <a:pPr marL="12700" marR="901065">
              <a:lnSpc>
                <a:spcPct val="101899"/>
              </a:lnSpc>
            </a:pPr>
            <a:r>
              <a:rPr sz="1050" spc="-10" dirty="0">
                <a:latin typeface="Consolas"/>
                <a:cs typeface="Consolas"/>
              </a:rPr>
              <a:t>std::merge std::min_element</a:t>
            </a:r>
            <a:endParaRPr sz="1050">
              <a:latin typeface="Consolas"/>
              <a:cs typeface="Consolas"/>
            </a:endParaRPr>
          </a:p>
          <a:p>
            <a:pPr marL="12700" marR="677545">
              <a:lnSpc>
                <a:spcPct val="102099"/>
              </a:lnSpc>
              <a:spcBef>
                <a:spcPts val="10"/>
              </a:spcBef>
            </a:pPr>
            <a:r>
              <a:rPr sz="1050" spc="-10" dirty="0">
                <a:latin typeface="Consolas"/>
                <a:cs typeface="Consolas"/>
              </a:rPr>
              <a:t>std::minmax_element std::mismatch std::move std::none_of std::nth_element std::partial_sort</a:t>
            </a:r>
            <a:endParaRPr sz="1050">
              <a:latin typeface="Consolas"/>
              <a:cs typeface="Consolas"/>
            </a:endParaRPr>
          </a:p>
          <a:p>
            <a:pPr marL="12700" marR="454025">
              <a:lnSpc>
                <a:spcPct val="101899"/>
              </a:lnSpc>
            </a:pPr>
            <a:r>
              <a:rPr sz="1050" spc="-10" dirty="0">
                <a:latin typeface="Consolas"/>
                <a:cs typeface="Consolas"/>
              </a:rPr>
              <a:t>std::partial_sort_copy std::partition</a:t>
            </a:r>
            <a:endParaRPr sz="1050">
              <a:latin typeface="Consolas"/>
              <a:cs typeface="Consolas"/>
            </a:endParaRPr>
          </a:p>
          <a:p>
            <a:pPr marL="12700" marR="602615">
              <a:lnSpc>
                <a:spcPct val="102099"/>
              </a:lnSpc>
              <a:spcBef>
                <a:spcPts val="10"/>
              </a:spcBef>
            </a:pPr>
            <a:r>
              <a:rPr sz="1050" spc="-10" dirty="0">
                <a:latin typeface="Consolas"/>
                <a:cs typeface="Consolas"/>
              </a:rPr>
              <a:t>std::partition_copy std::remove std::remove_copy std::remove_copy_if std::remove_if std::replace std::replace_copy std::replace_copy_if std::replace_if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8028" y="2270261"/>
            <a:ext cx="2192020" cy="3457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02615">
              <a:lnSpc>
                <a:spcPct val="102200"/>
              </a:lnSpc>
              <a:spcBef>
                <a:spcPts val="90"/>
              </a:spcBef>
            </a:pPr>
            <a:r>
              <a:rPr sz="1050" spc="-10" dirty="0">
                <a:latin typeface="Consolas"/>
                <a:cs typeface="Consolas"/>
              </a:rPr>
              <a:t>std::reverse std::reverse_copy std::rotate std::rotate_copy std::search std::search_n std::set_difference std::set_intersection</a:t>
            </a:r>
            <a:endParaRPr sz="1050">
              <a:latin typeface="Consolas"/>
              <a:cs typeface="Consolas"/>
            </a:endParaRPr>
          </a:p>
          <a:p>
            <a:pPr marL="12700" marR="5080">
              <a:lnSpc>
                <a:spcPct val="101899"/>
              </a:lnSpc>
            </a:pPr>
            <a:r>
              <a:rPr sz="1050" spc="-10" dirty="0">
                <a:latin typeface="Consolas"/>
                <a:cs typeface="Consolas"/>
              </a:rPr>
              <a:t>std::set_symmetric_difference std::set_union</a:t>
            </a:r>
            <a:endParaRPr sz="10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-10" dirty="0">
                <a:latin typeface="Consolas"/>
                <a:cs typeface="Consolas"/>
              </a:rPr>
              <a:t>std::sort</a:t>
            </a:r>
            <a:endParaRPr sz="1050">
              <a:latin typeface="Consolas"/>
              <a:cs typeface="Consolas"/>
            </a:endParaRPr>
          </a:p>
          <a:p>
            <a:pPr marL="12700" marR="304800">
              <a:lnSpc>
                <a:spcPct val="102099"/>
              </a:lnSpc>
              <a:spcBef>
                <a:spcPts val="5"/>
              </a:spcBef>
            </a:pPr>
            <a:r>
              <a:rPr sz="1050" spc="-10" dirty="0">
                <a:latin typeface="Consolas"/>
                <a:cs typeface="Consolas"/>
              </a:rPr>
              <a:t>std::stable_partition std::stable_sort std::swap_ranges std::transform std::uninitialized_copy std::uninitialized_copy_n std::uninitialized_fill std::uninitialized_fill_n std::unique std::unique_copy</a:t>
            </a:r>
            <a:endParaRPr sz="10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4" dirty="0"/>
              <a:t>New</a:t>
            </a:r>
            <a:r>
              <a:rPr spc="-80" dirty="0"/>
              <a:t> </a:t>
            </a:r>
            <a:r>
              <a:rPr spc="-85" dirty="0"/>
              <a:t>Algorithms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9893" y="2602552"/>
            <a:ext cx="2225040" cy="2439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37235">
              <a:lnSpc>
                <a:spcPct val="152300"/>
              </a:lnSpc>
              <a:spcBef>
                <a:spcPts val="95"/>
              </a:spcBef>
            </a:pPr>
            <a:r>
              <a:rPr sz="1300" spc="-10" dirty="0">
                <a:latin typeface="Consolas"/>
                <a:cs typeface="Consolas"/>
              </a:rPr>
              <a:t>for_each for_each_n reduce exclusive_scan inclusive_scan transform_reduce</a:t>
            </a:r>
            <a:endParaRPr sz="1300">
              <a:latin typeface="Consolas"/>
              <a:cs typeface="Consolas"/>
            </a:endParaRPr>
          </a:p>
          <a:p>
            <a:pPr marL="12700" marR="5080">
              <a:lnSpc>
                <a:spcPct val="152300"/>
              </a:lnSpc>
            </a:pPr>
            <a:r>
              <a:rPr sz="1300" spc="-10" dirty="0">
                <a:latin typeface="Consolas"/>
                <a:cs typeface="Consolas"/>
              </a:rPr>
              <a:t>transform_exclusive_scan transform_inclusive_scan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Exception</a:t>
            </a:r>
            <a:r>
              <a:rPr spc="-40" dirty="0"/>
              <a:t> </a:t>
            </a:r>
            <a:r>
              <a:rPr spc="-65" dirty="0"/>
              <a:t>Handling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33947"/>
            <a:ext cx="8493125" cy="22777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0025" marR="828675" indent="-18796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If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element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access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throws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exception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which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not 	</a:t>
            </a:r>
            <a:r>
              <a:rPr sz="2300" dirty="0">
                <a:latin typeface="Calibri"/>
                <a:cs typeface="Calibri"/>
              </a:rPr>
              <a:t>handled,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parallel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algorithms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call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std::terminate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This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also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applies if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sequential </a:t>
            </a:r>
            <a:r>
              <a:rPr sz="2300" spc="-10" dirty="0">
                <a:latin typeface="Calibri"/>
                <a:cs typeface="Calibri"/>
              </a:rPr>
              <a:t>execution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policy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chosen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If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you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want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handle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exceptions,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standard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algorithms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instead</a:t>
            </a:r>
            <a:endParaRPr sz="2300">
              <a:latin typeface="Calibri"/>
              <a:cs typeface="Calibri"/>
            </a:endParaRPr>
          </a:p>
          <a:p>
            <a:pPr marL="200025" marR="20320" indent="-187960">
              <a:lnSpc>
                <a:spcPts val="2500"/>
              </a:lnSpc>
              <a:spcBef>
                <a:spcPts val="86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Parallel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algorithms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themselves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may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throw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std::bad_alloc</a:t>
            </a:r>
            <a:r>
              <a:rPr sz="2300" i="1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if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they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fail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to 	</a:t>
            </a:r>
            <a:r>
              <a:rPr sz="2300" dirty="0">
                <a:latin typeface="Calibri"/>
                <a:cs typeface="Calibri"/>
              </a:rPr>
              <a:t>acquire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during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execution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0" dirty="0"/>
              <a:t>Parallel</a:t>
            </a:r>
            <a:r>
              <a:rPr spc="-35" dirty="0"/>
              <a:t> </a:t>
            </a:r>
            <a:r>
              <a:rPr spc="-100" dirty="0"/>
              <a:t>Algorithms</a:t>
            </a:r>
            <a:r>
              <a:rPr spc="-50" dirty="0"/>
              <a:t> </a:t>
            </a:r>
            <a:r>
              <a:rPr spc="-70" dirty="0"/>
              <a:t>Everywhere?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136890" cy="24517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Backward</a:t>
            </a:r>
            <a:r>
              <a:rPr sz="2300" spc="-9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compatibility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 both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input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output</a:t>
            </a:r>
            <a:r>
              <a:rPr sz="2300" spc="-10" dirty="0">
                <a:latin typeface="Calibri"/>
                <a:cs typeface="Calibri"/>
              </a:rPr>
              <a:t> iterators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Synchronization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expensive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Parallelized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algorithms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terminate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exceptions,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sequenced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not</a:t>
            </a:r>
            <a:endParaRPr sz="2300">
              <a:latin typeface="Calibri"/>
              <a:cs typeface="Calibri"/>
            </a:endParaRPr>
          </a:p>
          <a:p>
            <a:pPr marL="200025" marR="157480" indent="-187960">
              <a:lnSpc>
                <a:spcPts val="250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Do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give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good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performance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operations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small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number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of 	</a:t>
            </a:r>
            <a:r>
              <a:rPr sz="2300" dirty="0">
                <a:latin typeface="Calibri"/>
                <a:cs typeface="Calibri"/>
              </a:rPr>
              <a:t>elements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due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overhead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09" y="2518734"/>
            <a:ext cx="8446770" cy="344805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01295" marR="568960" indent="-189230">
              <a:lnSpc>
                <a:spcPts val="3200"/>
              </a:lnSpc>
              <a:spcBef>
                <a:spcPts val="515"/>
              </a:spcBef>
              <a:buFont typeface="Arial MT"/>
              <a:buChar char="•"/>
              <a:tabLst>
                <a:tab pos="201295" algn="l"/>
              </a:tabLst>
            </a:pPr>
            <a:r>
              <a:rPr sz="2950" dirty="0">
                <a:latin typeface="Calibri"/>
                <a:cs typeface="Calibri"/>
              </a:rPr>
              <a:t>A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function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set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statements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enclosed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within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spc="-50" dirty="0">
                <a:latin typeface="Calibri"/>
                <a:cs typeface="Calibri"/>
              </a:rPr>
              <a:t>a </a:t>
            </a:r>
            <a:r>
              <a:rPr sz="2950" dirty="0">
                <a:latin typeface="Calibri"/>
                <a:cs typeface="Calibri"/>
              </a:rPr>
              <a:t>pair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{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0" dirty="0">
                <a:latin typeface="Calibri"/>
                <a:cs typeface="Calibri"/>
              </a:rPr>
              <a:t>}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Called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as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body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 the </a:t>
            </a:r>
            <a:r>
              <a:rPr sz="2950" spc="-10" dirty="0">
                <a:latin typeface="Calibri"/>
                <a:cs typeface="Calibri"/>
              </a:rPr>
              <a:t>function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These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statements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define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what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the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function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spc="-20" dirty="0">
                <a:latin typeface="Calibri"/>
                <a:cs typeface="Calibri"/>
              </a:rPr>
              <a:t>does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Every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function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has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unique</a:t>
            </a:r>
            <a:r>
              <a:rPr sz="2950" spc="-50" dirty="0">
                <a:latin typeface="Calibri"/>
                <a:cs typeface="Calibri"/>
              </a:rPr>
              <a:t> </a:t>
            </a:r>
            <a:r>
              <a:rPr sz="2950" spc="-20" dirty="0">
                <a:latin typeface="Calibri"/>
                <a:cs typeface="Calibri"/>
              </a:rPr>
              <a:t>name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This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name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 used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to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invoke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or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call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the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function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Functions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are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basic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building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blocks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C/C++</a:t>
            </a:r>
            <a:r>
              <a:rPr sz="2950" spc="-10" dirty="0">
                <a:latin typeface="Calibri"/>
                <a:cs typeface="Calibri"/>
              </a:rPr>
              <a:t> programs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35" dirty="0"/>
              <a:t>Why</a:t>
            </a:r>
            <a:r>
              <a:rPr spc="-65" dirty="0"/>
              <a:t> </a:t>
            </a:r>
            <a:r>
              <a:rPr spc="-60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385175" cy="27673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Help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avoid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writing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repetitive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logic/code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program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Same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code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reused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different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parts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program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a 	</a:t>
            </a:r>
            <a:r>
              <a:rPr sz="2300" spc="-10" dirty="0">
                <a:latin typeface="Calibri"/>
                <a:cs typeface="Calibri"/>
              </a:rPr>
              <a:t>function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20" dirty="0">
                <a:latin typeface="Calibri"/>
                <a:cs typeface="Calibri"/>
              </a:rPr>
              <a:t>There’s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 limit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number of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times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function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 </a:t>
            </a:r>
            <a:r>
              <a:rPr sz="2300" spc="-10" dirty="0">
                <a:latin typeface="Calibri"/>
                <a:cs typeface="Calibri"/>
              </a:rPr>
              <a:t>called</a:t>
            </a:r>
            <a:endParaRPr sz="2300">
              <a:latin typeface="Calibri"/>
              <a:cs typeface="Calibri"/>
            </a:endParaRPr>
          </a:p>
          <a:p>
            <a:pPr marL="200025" marR="364490" indent="-187960">
              <a:lnSpc>
                <a:spcPts val="2500"/>
              </a:lnSpc>
              <a:spcBef>
                <a:spcPts val="86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Makes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code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modular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program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divided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divided 	</a:t>
            </a:r>
            <a:r>
              <a:rPr sz="2300" dirty="0">
                <a:latin typeface="Calibri"/>
                <a:cs typeface="Calibri"/>
              </a:rPr>
              <a:t>into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cohesive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modules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Reduces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complexity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code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869" y="2488141"/>
            <a:ext cx="8028940" cy="3583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A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function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can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accept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values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through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parameters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These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can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used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as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input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for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some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processing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inside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function</a:t>
            </a:r>
            <a:endParaRPr sz="2150">
              <a:latin typeface="Calibri"/>
              <a:cs typeface="Calibri"/>
            </a:endParaRPr>
          </a:p>
          <a:p>
            <a:pPr marL="201295" marR="5080" indent="-189230">
              <a:lnSpc>
                <a:spcPct val="70200"/>
              </a:lnSpc>
              <a:spcBef>
                <a:spcPts val="80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Calibri"/>
                <a:cs typeface="Calibri"/>
              </a:rPr>
              <a:t>Afterwards,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function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can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return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result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processing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as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return value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Only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one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value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can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returned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20" dirty="0">
                <a:latin typeface="Calibri"/>
                <a:cs typeface="Calibri"/>
              </a:rPr>
              <a:t>Parameters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and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return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value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are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optional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alibri"/>
              <a:cs typeface="Calibri"/>
            </a:endParaRPr>
          </a:p>
          <a:p>
            <a:pPr marL="1663064">
              <a:lnSpc>
                <a:spcPct val="100000"/>
              </a:lnSpc>
            </a:pPr>
            <a:r>
              <a:rPr sz="2150" i="1" dirty="0">
                <a:latin typeface="Calibri"/>
                <a:cs typeface="Calibri"/>
              </a:rPr>
              <a:t>&lt;return</a:t>
            </a:r>
            <a:r>
              <a:rPr sz="2150" i="1" spc="-7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type&gt;</a:t>
            </a:r>
            <a:r>
              <a:rPr sz="2150" i="1" spc="-5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&lt;name&gt;</a:t>
            </a:r>
            <a:r>
              <a:rPr sz="2150" i="1" spc="-50" dirty="0">
                <a:latin typeface="Calibri"/>
                <a:cs typeface="Calibri"/>
              </a:rPr>
              <a:t> </a:t>
            </a:r>
            <a:r>
              <a:rPr sz="2150" i="1" spc="-10" dirty="0">
                <a:latin typeface="Calibri"/>
                <a:cs typeface="Calibri"/>
              </a:rPr>
              <a:t>(&lt;parameters&gt;){&lt;body&gt;}</a:t>
            </a:r>
            <a:endParaRPr sz="2150">
              <a:latin typeface="Calibri"/>
              <a:cs typeface="Calibri"/>
            </a:endParaRPr>
          </a:p>
          <a:p>
            <a:pPr marL="3030220" marR="2785110">
              <a:lnSpc>
                <a:spcPct val="101899"/>
              </a:lnSpc>
            </a:pPr>
            <a:r>
              <a:rPr sz="2150" dirty="0">
                <a:latin typeface="Calibri"/>
                <a:cs typeface="Calibri"/>
              </a:rPr>
              <a:t>int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Add(int,int){} </a:t>
            </a:r>
            <a:r>
              <a:rPr sz="2150" dirty="0">
                <a:latin typeface="Calibri"/>
                <a:cs typeface="Calibri"/>
              </a:rPr>
              <a:t>void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Print(char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ch){} </a:t>
            </a:r>
            <a:r>
              <a:rPr sz="2150" dirty="0">
                <a:latin typeface="Calibri"/>
                <a:cs typeface="Calibri"/>
              </a:rPr>
              <a:t>void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Clear(){}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7882890" cy="11868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85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function,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you’ve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call</a:t>
            </a:r>
            <a:r>
              <a:rPr sz="2300" i="1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invoke</a:t>
            </a:r>
            <a:r>
              <a:rPr sz="2300" i="1" spc="-4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it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ts val="263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parameters,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you’ve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supply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corresponding</a:t>
            </a:r>
            <a:endParaRPr sz="2300">
              <a:latin typeface="Calibri"/>
              <a:cs typeface="Calibri"/>
            </a:endParaRPr>
          </a:p>
          <a:p>
            <a:pPr marL="201295">
              <a:lnSpc>
                <a:spcPts val="2630"/>
              </a:lnSpc>
            </a:pPr>
            <a:r>
              <a:rPr sz="2300" i="1" spc="-10" dirty="0">
                <a:latin typeface="Calibri"/>
                <a:cs typeface="Calibri"/>
              </a:rPr>
              <a:t>arguments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716" y="4872227"/>
            <a:ext cx="2129155" cy="990600"/>
          </a:xfrm>
          <a:prstGeom prst="rect">
            <a:avLst/>
          </a:prstGeom>
          <a:solidFill>
            <a:srgbClr val="D8D8D8"/>
          </a:solidFill>
          <a:ln w="15239">
            <a:solidFill>
              <a:srgbClr val="7E7E7E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454025" marR="80010" indent="-378460">
              <a:lnSpc>
                <a:spcPct val="101600"/>
              </a:lnSpc>
              <a:spcBef>
                <a:spcPts val="160"/>
              </a:spcBef>
            </a:pPr>
            <a:r>
              <a:rPr sz="1950" dirty="0">
                <a:latin typeface="Calibri"/>
                <a:cs typeface="Calibri"/>
              </a:rPr>
              <a:t>int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Add(int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x,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int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25" dirty="0">
                <a:latin typeface="Calibri"/>
                <a:cs typeface="Calibri"/>
              </a:rPr>
              <a:t>y){ </a:t>
            </a:r>
            <a:r>
              <a:rPr sz="1950" dirty="0">
                <a:latin typeface="Calibri"/>
                <a:cs typeface="Calibri"/>
              </a:rPr>
              <a:t>return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x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+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y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50" dirty="0">
                <a:latin typeface="Calibri"/>
                <a:cs typeface="Calibri"/>
              </a:rPr>
              <a:t>;</a:t>
            </a:r>
            <a:endParaRPr sz="1950">
              <a:latin typeface="Calibri"/>
              <a:cs typeface="Calibri"/>
            </a:endParaRPr>
          </a:p>
          <a:p>
            <a:pPr marL="75565">
              <a:lnSpc>
                <a:spcPct val="100000"/>
              </a:lnSpc>
              <a:spcBef>
                <a:spcPts val="35"/>
              </a:spcBef>
            </a:pPr>
            <a:r>
              <a:rPr sz="1950" spc="-50" dirty="0">
                <a:latin typeface="Calibri"/>
                <a:cs typeface="Calibri"/>
              </a:rPr>
              <a:t>}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2564" y="4872227"/>
            <a:ext cx="2127885" cy="990600"/>
          </a:xfrm>
          <a:prstGeom prst="rect">
            <a:avLst/>
          </a:prstGeom>
          <a:solidFill>
            <a:srgbClr val="D8D8D8"/>
          </a:solidFill>
          <a:ln w="15240">
            <a:solidFill>
              <a:srgbClr val="7E7E7E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95"/>
              </a:spcBef>
            </a:pPr>
            <a:r>
              <a:rPr sz="1950" dirty="0">
                <a:latin typeface="Calibri"/>
                <a:cs typeface="Calibri"/>
              </a:rPr>
              <a:t>Add(3,5)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spc="-50" dirty="0">
                <a:latin typeface="Calibri"/>
                <a:cs typeface="Calibri"/>
              </a:rPr>
              <a:t>;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909" y="4588247"/>
            <a:ext cx="152717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latin typeface="Calibri"/>
                <a:cs typeface="Calibri"/>
              </a:rPr>
              <a:t>Function</a:t>
            </a:r>
            <a:r>
              <a:rPr sz="1450" b="1" spc="100" dirty="0">
                <a:latin typeface="Calibri"/>
                <a:cs typeface="Calibri"/>
              </a:rPr>
              <a:t> </a:t>
            </a:r>
            <a:r>
              <a:rPr sz="1450" b="1" spc="-10" dirty="0">
                <a:latin typeface="Calibri"/>
                <a:cs typeface="Calibri"/>
              </a:rPr>
              <a:t>Definition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4591" y="4580681"/>
            <a:ext cx="103378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latin typeface="Calibri"/>
                <a:cs typeface="Calibri"/>
              </a:rPr>
              <a:t>Function</a:t>
            </a:r>
            <a:r>
              <a:rPr sz="1450" b="1" spc="100" dirty="0">
                <a:latin typeface="Calibri"/>
                <a:cs typeface="Calibri"/>
              </a:rPr>
              <a:t> </a:t>
            </a:r>
            <a:r>
              <a:rPr sz="1450" b="1" spc="-20" dirty="0">
                <a:latin typeface="Calibri"/>
                <a:cs typeface="Calibri"/>
              </a:rPr>
              <a:t>Call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215646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Console</a:t>
            </a:r>
            <a:r>
              <a:rPr spc="-150" dirty="0"/>
              <a:t> </a:t>
            </a:r>
            <a:r>
              <a:rPr spc="-90" dirty="0"/>
              <a:t>I/O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6014085" cy="25552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std::basic_ostream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10" dirty="0">
                <a:latin typeface="Calibri"/>
                <a:cs typeface="Calibri"/>
              </a:rPr>
              <a:t> std::basic_istream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std::ostream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std::istream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std::cout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std::cin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std::cout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console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output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operator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&lt;&lt;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std::cin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keyboard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input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operator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&gt;&gt;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&lt;iostream&gt;</a:t>
            </a:r>
            <a:r>
              <a:rPr sz="2300" spc="-11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header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Uniform</a:t>
            </a:r>
            <a:r>
              <a:rPr spc="-65" dirty="0"/>
              <a:t> </a:t>
            </a:r>
            <a:r>
              <a:rPr spc="-90" dirty="0"/>
              <a:t>Initialization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463692"/>
            <a:ext cx="6743065" cy="23590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C++98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provided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different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ways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10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initialize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types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Scalar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types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can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be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initialized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with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=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or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()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10" dirty="0">
                <a:latin typeface="Calibri"/>
                <a:cs typeface="Calibri"/>
              </a:rPr>
              <a:t>Array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types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have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be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initialized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with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{}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C++11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introduced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uniform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initialization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Use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{}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initialize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all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types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/>
              <a:t>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347075" cy="16078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Uniform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syntax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initialize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types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Forces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initialization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both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scalar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array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types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5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Prevents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bugs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when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initializing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incompatible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compiler 	warnings/errors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">
              <a:lnSpc>
                <a:spcPts val="104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39624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Who</a:t>
            </a:r>
            <a:r>
              <a:rPr spc="-125" dirty="0"/>
              <a:t> </a:t>
            </a:r>
            <a:r>
              <a:rPr dirty="0"/>
              <a:t>is</a:t>
            </a:r>
            <a:r>
              <a:rPr spc="-150" dirty="0"/>
              <a:t> </a:t>
            </a:r>
            <a:r>
              <a:rPr spc="-60" dirty="0"/>
              <a:t>this</a:t>
            </a:r>
            <a:r>
              <a:rPr spc="-114" dirty="0"/>
              <a:t> </a:t>
            </a:r>
            <a:r>
              <a:rPr spc="-65" dirty="0"/>
              <a:t>course</a:t>
            </a:r>
            <a:r>
              <a:rPr spc="-135" dirty="0"/>
              <a:t> </a:t>
            </a:r>
            <a:r>
              <a:rPr spc="-25" dirty="0"/>
              <a:t>for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09" y="2482009"/>
            <a:ext cx="7675245" cy="34594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College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grads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or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software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developers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201295" marR="5080" indent="-189230">
              <a:lnSpc>
                <a:spcPts val="2860"/>
              </a:lnSpc>
              <a:spcBef>
                <a:spcPts val="5"/>
              </a:spcBef>
              <a:buFont typeface="Arial MT"/>
              <a:buChar char="•"/>
              <a:tabLst>
                <a:tab pos="201295" algn="l"/>
              </a:tabLst>
            </a:pPr>
            <a:r>
              <a:rPr sz="2950" dirty="0">
                <a:latin typeface="Calibri"/>
                <a:cs typeface="Calibri"/>
              </a:rPr>
              <a:t>Software</a:t>
            </a:r>
            <a:r>
              <a:rPr sz="2950" spc="-8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developers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working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Java,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C#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or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other language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ts val="3429"/>
              </a:lnSpc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Software</a:t>
            </a:r>
            <a:r>
              <a:rPr sz="2950" spc="-7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developers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working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spc="-25" dirty="0">
                <a:latin typeface="Calibri"/>
                <a:cs typeface="Calibri"/>
              </a:rPr>
              <a:t>C++</a:t>
            </a:r>
            <a:endParaRPr sz="2950">
              <a:latin typeface="Calibri"/>
              <a:cs typeface="Calibri"/>
            </a:endParaRPr>
          </a:p>
          <a:p>
            <a:pPr marL="577850" lvl="1" indent="-187325">
              <a:lnSpc>
                <a:spcPts val="2960"/>
              </a:lnSpc>
              <a:buFont typeface="Arial MT"/>
              <a:buChar char="•"/>
              <a:tabLst>
                <a:tab pos="577850" algn="l"/>
              </a:tabLst>
            </a:pPr>
            <a:r>
              <a:rPr sz="2650" spc="-10" dirty="0">
                <a:latin typeface="Calibri"/>
                <a:cs typeface="Calibri"/>
              </a:rPr>
              <a:t>refresh</a:t>
            </a:r>
            <a:r>
              <a:rPr sz="2650" spc="-11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concepts</a:t>
            </a:r>
            <a:endParaRPr sz="2650">
              <a:latin typeface="Calibri"/>
              <a:cs typeface="Calibri"/>
            </a:endParaRPr>
          </a:p>
          <a:p>
            <a:pPr marL="577850" lvl="1" indent="-187325">
              <a:lnSpc>
                <a:spcPts val="3065"/>
              </a:lnSpc>
              <a:buFont typeface="Arial MT"/>
              <a:buChar char="•"/>
              <a:tabLst>
                <a:tab pos="577850" algn="l"/>
              </a:tabLst>
            </a:pPr>
            <a:r>
              <a:rPr sz="2650" spc="-10" dirty="0">
                <a:latin typeface="Calibri"/>
                <a:cs typeface="Calibri"/>
              </a:rPr>
              <a:t>migrate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modern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C++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auto</a:t>
            </a:r>
            <a:r>
              <a:rPr spc="-120" dirty="0"/>
              <a:t> Keyword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869" y="2474103"/>
            <a:ext cx="8199120" cy="35826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Calibri"/>
                <a:cs typeface="Calibri"/>
              </a:rPr>
              <a:t>Indicates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storage </a:t>
            </a:r>
            <a:r>
              <a:rPr sz="2150" dirty="0">
                <a:latin typeface="Calibri"/>
                <a:cs typeface="Calibri"/>
              </a:rPr>
              <a:t>class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1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variable</a:t>
            </a:r>
            <a:r>
              <a:rPr sz="2150" spc="-1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&amp;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pre-</a:t>
            </a:r>
            <a:r>
              <a:rPr sz="2150" spc="-10" dirty="0">
                <a:latin typeface="Calibri"/>
                <a:cs typeface="Calibri"/>
              </a:rPr>
              <a:t>C++11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Remnant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language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(which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largely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influenced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C)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Meaning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has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been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changed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</a:t>
            </a:r>
            <a:r>
              <a:rPr sz="2150" spc="-10" dirty="0">
                <a:latin typeface="Calibri"/>
                <a:cs typeface="Calibri"/>
              </a:rPr>
              <a:t> C++11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Allows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compiler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automatically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infer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type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from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initializer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The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initializer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is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important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Font typeface="Arial MT"/>
              <a:buChar char="•"/>
            </a:pPr>
            <a:endParaRPr sz="215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</a:pPr>
            <a:r>
              <a:rPr sz="2150" i="1" dirty="0">
                <a:latin typeface="Calibri"/>
                <a:cs typeface="Calibri"/>
              </a:rPr>
              <a:t>auto</a:t>
            </a:r>
            <a:r>
              <a:rPr sz="2150" i="1" spc="-5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&lt;identifier&gt;</a:t>
            </a:r>
            <a:r>
              <a:rPr sz="2150" i="1" spc="-2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=</a:t>
            </a:r>
            <a:r>
              <a:rPr sz="2150" i="1" spc="-55" dirty="0">
                <a:latin typeface="Calibri"/>
                <a:cs typeface="Calibri"/>
              </a:rPr>
              <a:t> </a:t>
            </a:r>
            <a:r>
              <a:rPr sz="2150" i="1" spc="-10" dirty="0">
                <a:latin typeface="Calibri"/>
                <a:cs typeface="Calibri"/>
              </a:rPr>
              <a:t>&lt;initializer&gt;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2150">
              <a:latin typeface="Calibri"/>
              <a:cs typeface="Calibri"/>
            </a:endParaRPr>
          </a:p>
          <a:p>
            <a:pPr marL="201295" marR="5080" indent="-189230">
              <a:lnSpc>
                <a:spcPct val="79500"/>
              </a:lnSpc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&lt;initializer&gt;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could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expression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that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returns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some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value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e.g.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literal, mathematical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expression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or</a:t>
            </a:r>
            <a:r>
              <a:rPr sz="2150" spc="-1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1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function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call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that</a:t>
            </a:r>
            <a:r>
              <a:rPr sz="2150" spc="-1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returns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value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8117" y="3108541"/>
            <a:ext cx="3124835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950" spc="-155" dirty="0"/>
              <a:t>Pointer</a:t>
            </a:r>
            <a:r>
              <a:rPr sz="4950" spc="-100" dirty="0"/>
              <a:t> </a:t>
            </a:r>
            <a:r>
              <a:rPr sz="4950" spc="-155" dirty="0"/>
              <a:t>Type</a:t>
            </a:r>
            <a:endParaRPr sz="495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134366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Pointer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5755005" cy="29775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Points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another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type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Holds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address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another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variable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Used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indirect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access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other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variables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Need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during</a:t>
            </a:r>
            <a:r>
              <a:rPr sz="2300" spc="-10" dirty="0">
                <a:latin typeface="Calibri"/>
                <a:cs typeface="Calibri"/>
              </a:rPr>
              <a:t> declaration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Declared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* </a:t>
            </a:r>
            <a:r>
              <a:rPr sz="2300" spc="-10" dirty="0">
                <a:latin typeface="Calibri"/>
                <a:cs typeface="Calibri"/>
              </a:rPr>
              <a:t>operator</a:t>
            </a:r>
            <a:endParaRPr sz="230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  <a:spcBef>
                <a:spcPts val="555"/>
              </a:spcBef>
              <a:tabLst>
                <a:tab pos="1840230" algn="l"/>
              </a:tabLst>
            </a:pPr>
            <a:r>
              <a:rPr sz="2300" i="1" dirty="0">
                <a:latin typeface="Calibri"/>
                <a:cs typeface="Calibri"/>
              </a:rPr>
              <a:t>int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* </a:t>
            </a:r>
            <a:r>
              <a:rPr sz="2300" i="1" spc="-25" dirty="0">
                <a:latin typeface="Calibri"/>
                <a:cs typeface="Calibri"/>
              </a:rPr>
              <a:t>ptr</a:t>
            </a:r>
            <a:r>
              <a:rPr sz="2300" i="1" dirty="0">
                <a:latin typeface="Calibri"/>
                <a:cs typeface="Calibri"/>
              </a:rPr>
              <a:t>	</a:t>
            </a:r>
            <a:r>
              <a:rPr sz="2300" i="1" spc="-50" dirty="0"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  <a:spcBef>
                <a:spcPts val="565"/>
              </a:spcBef>
            </a:pPr>
            <a:r>
              <a:rPr sz="2300" i="1" dirty="0">
                <a:latin typeface="Calibri"/>
                <a:cs typeface="Calibri"/>
              </a:rPr>
              <a:t>int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*p1, *p2, *p3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,</a:t>
            </a:r>
            <a:r>
              <a:rPr sz="2300" i="1" spc="-2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p4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spc="-50" dirty="0"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Address</a:t>
            </a:r>
            <a:r>
              <a:rPr spc="-114" dirty="0"/>
              <a:t> </a:t>
            </a:r>
            <a:r>
              <a:rPr spc="-35" dirty="0"/>
              <a:t>Of</a:t>
            </a:r>
            <a:r>
              <a:rPr spc="-114" dirty="0"/>
              <a:t> </a:t>
            </a:r>
            <a:r>
              <a:rPr spc="-70" dirty="0"/>
              <a:t>Operator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520430" cy="24517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address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operator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When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applied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variable,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get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address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(the 	</a:t>
            </a:r>
            <a:r>
              <a:rPr sz="2300" dirty="0">
                <a:latin typeface="Calibri"/>
                <a:cs typeface="Calibri"/>
              </a:rPr>
              <a:t>location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where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stored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memory)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230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</a:pPr>
            <a:r>
              <a:rPr sz="2300" i="1" dirty="0">
                <a:latin typeface="Calibri"/>
                <a:cs typeface="Calibri"/>
              </a:rPr>
              <a:t>int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x =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10</a:t>
            </a:r>
            <a:r>
              <a:rPr sz="2300" i="1" spc="15" dirty="0">
                <a:latin typeface="Calibri"/>
                <a:cs typeface="Calibri"/>
              </a:rPr>
              <a:t> </a:t>
            </a:r>
            <a:r>
              <a:rPr sz="2300" i="1" spc="-50" dirty="0"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  <a:spcBef>
                <a:spcPts val="565"/>
              </a:spcBef>
            </a:pPr>
            <a:r>
              <a:rPr sz="2300" i="1" dirty="0">
                <a:latin typeface="Calibri"/>
                <a:cs typeface="Calibri"/>
              </a:rPr>
              <a:t>cout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&lt;&lt;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&amp;x</a:t>
            </a:r>
            <a:r>
              <a:rPr sz="2300" i="1" spc="-2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;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//prints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the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address</a:t>
            </a:r>
            <a:r>
              <a:rPr sz="2300" i="1" spc="-2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of</a:t>
            </a:r>
            <a:r>
              <a:rPr sz="2300" i="1" spc="-5" dirty="0">
                <a:latin typeface="Calibri"/>
                <a:cs typeface="Calibri"/>
              </a:rPr>
              <a:t> </a:t>
            </a:r>
            <a:r>
              <a:rPr sz="2300" i="1" spc="-50" dirty="0">
                <a:latin typeface="Calibri"/>
                <a:cs typeface="Calibri"/>
              </a:rPr>
              <a:t>x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397752" y="1808988"/>
            <a:ext cx="2475230" cy="3572510"/>
          </a:xfrm>
          <a:custGeom>
            <a:avLst/>
            <a:gdLst/>
            <a:ahLst/>
            <a:cxnLst/>
            <a:rect l="l" t="t" r="r" b="b"/>
            <a:pathLst>
              <a:path w="2475229" h="3572510">
                <a:moveTo>
                  <a:pt x="2474976" y="3572256"/>
                </a:moveTo>
                <a:lnTo>
                  <a:pt x="0" y="3572256"/>
                </a:lnTo>
                <a:lnTo>
                  <a:pt x="0" y="0"/>
                </a:lnTo>
                <a:lnTo>
                  <a:pt x="2474976" y="0"/>
                </a:lnTo>
                <a:lnTo>
                  <a:pt x="2474976" y="3572256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229933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Pointer</a:t>
            </a:r>
            <a:r>
              <a:rPr spc="-80" dirty="0"/>
              <a:t> </a:t>
            </a:r>
            <a:r>
              <a:rPr spc="-90" dirty="0"/>
              <a:t>Type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0128" y="2363724"/>
            <a:ext cx="1143000" cy="547370"/>
          </a:xfrm>
          <a:prstGeom prst="rect">
            <a:avLst/>
          </a:prstGeom>
          <a:solidFill>
            <a:srgbClr val="2D75B6"/>
          </a:solidFill>
          <a:ln w="10667">
            <a:solidFill>
              <a:srgbClr val="7E7E7E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1650" b="1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0128" y="3860291"/>
            <a:ext cx="1143000" cy="547370"/>
          </a:xfrm>
          <a:prstGeom prst="rect">
            <a:avLst/>
          </a:prstGeom>
          <a:solidFill>
            <a:srgbClr val="2D75B6"/>
          </a:solidFill>
          <a:ln w="10667">
            <a:solidFill>
              <a:srgbClr val="7E7E7E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1060"/>
              </a:spcBef>
            </a:pPr>
            <a:r>
              <a:rPr sz="1650" b="1" spc="-10" dirty="0">
                <a:solidFill>
                  <a:srgbClr val="FFFFFF"/>
                </a:solidFill>
                <a:latin typeface="Calibri"/>
                <a:cs typeface="Calibri"/>
              </a:rPr>
              <a:t>0x100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97752" y="1808988"/>
            <a:ext cx="2475230" cy="3572510"/>
          </a:xfrm>
          <a:prstGeom prst="rect">
            <a:avLst/>
          </a:prstGeom>
          <a:ln w="10667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450">
              <a:latin typeface="Times New Roman"/>
              <a:cs typeface="Times New Roman"/>
            </a:endParaRPr>
          </a:p>
          <a:p>
            <a:pPr marL="246379">
              <a:lnSpc>
                <a:spcPct val="100000"/>
              </a:lnSpc>
              <a:spcBef>
                <a:spcPts val="5"/>
              </a:spcBef>
            </a:pPr>
            <a:r>
              <a:rPr sz="1450" spc="-10" dirty="0">
                <a:latin typeface="Calibri"/>
                <a:cs typeface="Calibri"/>
              </a:rPr>
              <a:t>0x100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450">
              <a:latin typeface="Calibri"/>
              <a:cs typeface="Calibri"/>
            </a:endParaRPr>
          </a:p>
          <a:p>
            <a:pPr marL="246379">
              <a:lnSpc>
                <a:spcPct val="100000"/>
              </a:lnSpc>
            </a:pPr>
            <a:r>
              <a:rPr sz="1450" spc="-10" dirty="0">
                <a:latin typeface="Calibri"/>
                <a:cs typeface="Calibri"/>
              </a:rPr>
              <a:t>0x200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38" y="3690609"/>
            <a:ext cx="2765425" cy="70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5"/>
              </a:spcBef>
            </a:pPr>
            <a:r>
              <a:rPr sz="1450" i="1" dirty="0">
                <a:latin typeface="Calibri"/>
                <a:cs typeface="Calibri"/>
              </a:rPr>
              <a:t>The</a:t>
            </a:r>
            <a:r>
              <a:rPr sz="1450" i="1" spc="40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pointer</a:t>
            </a:r>
            <a:r>
              <a:rPr sz="1450" i="1" spc="35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p</a:t>
            </a:r>
            <a:r>
              <a:rPr sz="1450" i="1" spc="45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type</a:t>
            </a:r>
            <a:r>
              <a:rPr sz="1450" i="1" spc="25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should</a:t>
            </a:r>
            <a:r>
              <a:rPr sz="1450" i="1" spc="45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be</a:t>
            </a:r>
            <a:r>
              <a:rPr sz="1450" i="1" spc="60" dirty="0">
                <a:latin typeface="Calibri"/>
                <a:cs typeface="Calibri"/>
              </a:rPr>
              <a:t> </a:t>
            </a:r>
            <a:r>
              <a:rPr sz="1450" i="1" spc="-10" dirty="0">
                <a:latin typeface="Calibri"/>
                <a:cs typeface="Calibri"/>
              </a:rPr>
              <a:t>exactly </a:t>
            </a:r>
            <a:r>
              <a:rPr sz="1450" i="1" dirty="0">
                <a:latin typeface="Calibri"/>
                <a:cs typeface="Calibri"/>
              </a:rPr>
              <a:t>same</a:t>
            </a:r>
            <a:r>
              <a:rPr sz="1450" i="1" spc="55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as</a:t>
            </a:r>
            <a:r>
              <a:rPr sz="1450" i="1" spc="40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the</a:t>
            </a:r>
            <a:r>
              <a:rPr sz="1450" i="1" spc="40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source,</a:t>
            </a:r>
            <a:r>
              <a:rPr sz="1450" i="1" spc="40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except</a:t>
            </a:r>
            <a:r>
              <a:rPr sz="1450" i="1" spc="45" dirty="0">
                <a:latin typeface="Calibri"/>
                <a:cs typeface="Calibri"/>
              </a:rPr>
              <a:t> </a:t>
            </a:r>
            <a:r>
              <a:rPr sz="1450" i="1" spc="-20" dirty="0">
                <a:latin typeface="Calibri"/>
                <a:cs typeface="Calibri"/>
              </a:rPr>
              <a:t>when </a:t>
            </a:r>
            <a:r>
              <a:rPr sz="1450" i="1" dirty="0">
                <a:latin typeface="Calibri"/>
                <a:cs typeface="Calibri"/>
              </a:rPr>
              <a:t>creating</a:t>
            </a:r>
            <a:r>
              <a:rPr sz="1450" i="1" spc="10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a</a:t>
            </a:r>
            <a:r>
              <a:rPr sz="1450" i="1" spc="70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void</a:t>
            </a:r>
            <a:r>
              <a:rPr sz="1450" i="1" spc="65" dirty="0">
                <a:latin typeface="Calibri"/>
                <a:cs typeface="Calibri"/>
              </a:rPr>
              <a:t> </a:t>
            </a:r>
            <a:r>
              <a:rPr sz="1450" i="1" spc="-10" dirty="0">
                <a:latin typeface="Calibri"/>
                <a:cs typeface="Calibri"/>
              </a:rPr>
              <a:t>pointer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59623" y="2910839"/>
            <a:ext cx="64135" cy="949960"/>
          </a:xfrm>
          <a:custGeom>
            <a:avLst/>
            <a:gdLst/>
            <a:ahLst/>
            <a:cxnLst/>
            <a:rect l="l" t="t" r="r" b="b"/>
            <a:pathLst>
              <a:path w="64134" h="949960">
                <a:moveTo>
                  <a:pt x="24384" y="62483"/>
                </a:moveTo>
                <a:lnTo>
                  <a:pt x="0" y="62483"/>
                </a:lnTo>
                <a:lnTo>
                  <a:pt x="32004" y="0"/>
                </a:lnTo>
                <a:lnTo>
                  <a:pt x="58543" y="51816"/>
                </a:lnTo>
                <a:lnTo>
                  <a:pt x="24384" y="51816"/>
                </a:lnTo>
                <a:lnTo>
                  <a:pt x="24384" y="62483"/>
                </a:lnTo>
                <a:close/>
              </a:path>
              <a:path w="64134" h="949960">
                <a:moveTo>
                  <a:pt x="39624" y="949452"/>
                </a:moveTo>
                <a:lnTo>
                  <a:pt x="24384" y="949452"/>
                </a:lnTo>
                <a:lnTo>
                  <a:pt x="24384" y="51816"/>
                </a:lnTo>
                <a:lnTo>
                  <a:pt x="39624" y="51816"/>
                </a:lnTo>
                <a:lnTo>
                  <a:pt x="39624" y="949452"/>
                </a:lnTo>
                <a:close/>
              </a:path>
              <a:path w="64134" h="949960">
                <a:moveTo>
                  <a:pt x="64008" y="62483"/>
                </a:moveTo>
                <a:lnTo>
                  <a:pt x="39624" y="62483"/>
                </a:lnTo>
                <a:lnTo>
                  <a:pt x="39624" y="51816"/>
                </a:lnTo>
                <a:lnTo>
                  <a:pt x="58543" y="51816"/>
                </a:lnTo>
                <a:lnTo>
                  <a:pt x="64008" y="62483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5518" y="2509193"/>
            <a:ext cx="1077595" cy="68707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450" dirty="0">
                <a:latin typeface="Calibri"/>
                <a:cs typeface="Calibri"/>
              </a:rPr>
              <a:t>int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x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=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10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spc="-60" dirty="0">
                <a:latin typeface="Calibri"/>
                <a:cs typeface="Calibri"/>
              </a:rPr>
              <a:t>;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50" dirty="0">
                <a:latin typeface="Calibri"/>
                <a:cs typeface="Calibri"/>
              </a:rPr>
              <a:t>int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*ptr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=</a:t>
            </a:r>
            <a:r>
              <a:rPr sz="1450" spc="5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&amp;x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-50" dirty="0">
                <a:latin typeface="Calibri"/>
                <a:cs typeface="Calibri"/>
              </a:rPr>
              <a:t>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5518" y="4742160"/>
            <a:ext cx="1355725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Calibri"/>
                <a:cs typeface="Calibri"/>
              </a:rPr>
              <a:t>void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*ptr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=</a:t>
            </a:r>
            <a:r>
              <a:rPr sz="1450" spc="4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&amp;var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spc="-50" dirty="0">
                <a:latin typeface="Calibri"/>
                <a:cs typeface="Calibri"/>
              </a:rPr>
              <a:t>;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62549" y="5469187"/>
            <a:ext cx="4552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25" dirty="0">
                <a:latin typeface="Calibri"/>
                <a:cs typeface="Calibri"/>
              </a:rPr>
              <a:t>RAM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2426" y="2552162"/>
            <a:ext cx="14509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dirty="0">
                <a:latin typeface="Calibri"/>
                <a:cs typeface="Calibri"/>
              </a:rPr>
              <a:t>Memory</a:t>
            </a:r>
            <a:r>
              <a:rPr sz="1300" i="1" spc="25" dirty="0">
                <a:latin typeface="Calibri"/>
                <a:cs typeface="Calibri"/>
              </a:rPr>
              <a:t> </a:t>
            </a:r>
            <a:r>
              <a:rPr sz="1300" i="1" dirty="0">
                <a:latin typeface="Calibri"/>
                <a:cs typeface="Calibri"/>
              </a:rPr>
              <a:t>address</a:t>
            </a:r>
            <a:r>
              <a:rPr sz="1300" i="1" spc="20" dirty="0">
                <a:latin typeface="Calibri"/>
                <a:cs typeface="Calibri"/>
              </a:rPr>
              <a:t> </a:t>
            </a:r>
            <a:r>
              <a:rPr sz="1300" i="1" dirty="0">
                <a:latin typeface="Calibri"/>
                <a:cs typeface="Calibri"/>
              </a:rPr>
              <a:t>of</a:t>
            </a:r>
            <a:r>
              <a:rPr sz="1300" i="1" spc="45" dirty="0">
                <a:latin typeface="Calibri"/>
                <a:cs typeface="Calibri"/>
              </a:rPr>
              <a:t> </a:t>
            </a:r>
            <a:r>
              <a:rPr sz="1300" i="1" spc="-50" dirty="0">
                <a:latin typeface="Calibri"/>
                <a:cs typeface="Calibri"/>
              </a:rPr>
              <a:t>x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4404" y="4007635"/>
            <a:ext cx="15805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dirty="0">
                <a:latin typeface="Calibri"/>
                <a:cs typeface="Calibri"/>
              </a:rPr>
              <a:t>Memory</a:t>
            </a:r>
            <a:r>
              <a:rPr sz="1300" i="1" spc="25" dirty="0">
                <a:latin typeface="Calibri"/>
                <a:cs typeface="Calibri"/>
              </a:rPr>
              <a:t> </a:t>
            </a:r>
            <a:r>
              <a:rPr sz="1300" i="1" dirty="0">
                <a:latin typeface="Calibri"/>
                <a:cs typeface="Calibri"/>
              </a:rPr>
              <a:t>address</a:t>
            </a:r>
            <a:r>
              <a:rPr sz="1300" i="1" spc="20" dirty="0">
                <a:latin typeface="Calibri"/>
                <a:cs typeface="Calibri"/>
              </a:rPr>
              <a:t> </a:t>
            </a:r>
            <a:r>
              <a:rPr sz="1300" i="1" dirty="0">
                <a:latin typeface="Calibri"/>
                <a:cs typeface="Calibri"/>
              </a:rPr>
              <a:t>of</a:t>
            </a:r>
            <a:r>
              <a:rPr sz="1300" i="1" spc="45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ptr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Dereference</a:t>
            </a:r>
            <a:r>
              <a:rPr spc="-105" dirty="0"/>
              <a:t> </a:t>
            </a:r>
            <a:r>
              <a:rPr spc="-80" dirty="0"/>
              <a:t>Operator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74000"/>
            <a:ext cx="8249920" cy="33966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85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access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address in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pointer,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*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operator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Also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called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dereference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operator</a:t>
            </a:r>
            <a:endParaRPr sz="2300">
              <a:latin typeface="Calibri"/>
              <a:cs typeface="Calibri"/>
            </a:endParaRPr>
          </a:p>
          <a:p>
            <a:pPr marL="200025" marR="104775" indent="-187960">
              <a:lnSpc>
                <a:spcPts val="2220"/>
              </a:lnSpc>
              <a:spcBef>
                <a:spcPts val="8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Allows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indirect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read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write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operation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the 	</a:t>
            </a:r>
            <a:r>
              <a:rPr sz="2300" spc="-10" dirty="0">
                <a:latin typeface="Calibri"/>
                <a:cs typeface="Calibri"/>
              </a:rPr>
              <a:t>pointer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30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</a:pPr>
            <a:r>
              <a:rPr sz="2300" i="1" dirty="0">
                <a:latin typeface="Calibri"/>
                <a:cs typeface="Calibri"/>
              </a:rPr>
              <a:t>int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x =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10</a:t>
            </a:r>
            <a:r>
              <a:rPr sz="2300" i="1" spc="15" dirty="0">
                <a:latin typeface="Calibri"/>
                <a:cs typeface="Calibri"/>
              </a:rPr>
              <a:t> </a:t>
            </a:r>
            <a:r>
              <a:rPr sz="2300" i="1" spc="-50" dirty="0"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  <a:spcBef>
                <a:spcPts val="275"/>
              </a:spcBef>
            </a:pPr>
            <a:r>
              <a:rPr sz="2300" i="1" dirty="0">
                <a:latin typeface="Calibri"/>
                <a:cs typeface="Calibri"/>
              </a:rPr>
              <a:t>int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*ptr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=</a:t>
            </a:r>
            <a:r>
              <a:rPr sz="2300" i="1" spc="-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&amp;x</a:t>
            </a:r>
            <a:r>
              <a:rPr sz="2300" i="1" spc="-30" dirty="0">
                <a:latin typeface="Calibri"/>
                <a:cs typeface="Calibri"/>
              </a:rPr>
              <a:t> </a:t>
            </a:r>
            <a:r>
              <a:rPr sz="2300" i="1" spc="-50" dirty="0"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  <a:spcBef>
                <a:spcPts val="290"/>
              </a:spcBef>
              <a:tabLst>
                <a:tab pos="2275205" algn="l"/>
              </a:tabLst>
            </a:pPr>
            <a:r>
              <a:rPr sz="2300" i="1" dirty="0">
                <a:latin typeface="Calibri"/>
                <a:cs typeface="Calibri"/>
              </a:rPr>
              <a:t>*ptr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=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5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spc="-50" dirty="0">
                <a:latin typeface="Calibri"/>
                <a:cs typeface="Calibri"/>
              </a:rPr>
              <a:t>;</a:t>
            </a:r>
            <a:r>
              <a:rPr sz="2300" i="1" dirty="0">
                <a:latin typeface="Calibri"/>
                <a:cs typeface="Calibri"/>
              </a:rPr>
              <a:t>	</a:t>
            </a:r>
            <a:r>
              <a:rPr sz="2300" i="1" dirty="0">
                <a:solidFill>
                  <a:srgbClr val="548234"/>
                </a:solidFill>
                <a:latin typeface="Calibri"/>
                <a:cs typeface="Calibri"/>
              </a:rPr>
              <a:t>//Assign</a:t>
            </a:r>
            <a:r>
              <a:rPr sz="2300" i="1" spc="-25" dirty="0">
                <a:solidFill>
                  <a:srgbClr val="548234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548234"/>
                </a:solidFill>
                <a:latin typeface="Calibri"/>
                <a:cs typeface="Calibri"/>
              </a:rPr>
              <a:t>5</a:t>
            </a:r>
            <a:r>
              <a:rPr sz="2300" i="1" spc="-30" dirty="0">
                <a:solidFill>
                  <a:srgbClr val="548234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548234"/>
                </a:solidFill>
                <a:latin typeface="Calibri"/>
                <a:cs typeface="Calibri"/>
              </a:rPr>
              <a:t>to</a:t>
            </a:r>
            <a:r>
              <a:rPr sz="2300" i="1" spc="-20" dirty="0">
                <a:solidFill>
                  <a:srgbClr val="548234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548234"/>
                </a:solidFill>
                <a:latin typeface="Calibri"/>
                <a:cs typeface="Calibri"/>
              </a:rPr>
              <a:t>address</a:t>
            </a:r>
            <a:r>
              <a:rPr sz="2300" i="1" spc="-15" dirty="0">
                <a:solidFill>
                  <a:srgbClr val="548234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548234"/>
                </a:solidFill>
                <a:latin typeface="Calibri"/>
                <a:cs typeface="Calibri"/>
              </a:rPr>
              <a:t>of</a:t>
            </a:r>
            <a:r>
              <a:rPr sz="2300" i="1" spc="-25" dirty="0">
                <a:solidFill>
                  <a:srgbClr val="548234"/>
                </a:solidFill>
                <a:latin typeface="Calibri"/>
                <a:cs typeface="Calibri"/>
              </a:rPr>
              <a:t> </a:t>
            </a:r>
            <a:r>
              <a:rPr sz="2300" i="1" spc="-50" dirty="0">
                <a:solidFill>
                  <a:srgbClr val="548234"/>
                </a:solidFill>
                <a:latin typeface="Calibri"/>
                <a:cs typeface="Calibri"/>
              </a:rPr>
              <a:t>x</a:t>
            </a:r>
            <a:endParaRPr sz="230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  <a:spcBef>
                <a:spcPts val="275"/>
              </a:spcBef>
            </a:pPr>
            <a:r>
              <a:rPr sz="2300" i="1" dirty="0">
                <a:latin typeface="Calibri"/>
                <a:cs typeface="Calibri"/>
              </a:rPr>
              <a:t>int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y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=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*ptr ;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548234"/>
                </a:solidFill>
                <a:latin typeface="Calibri"/>
                <a:cs typeface="Calibri"/>
              </a:rPr>
              <a:t>//Read</a:t>
            </a:r>
            <a:r>
              <a:rPr sz="2300" i="1" spc="-30" dirty="0">
                <a:solidFill>
                  <a:srgbClr val="548234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548234"/>
                </a:solidFill>
                <a:latin typeface="Calibri"/>
                <a:cs typeface="Calibri"/>
              </a:rPr>
              <a:t>a</a:t>
            </a:r>
            <a:r>
              <a:rPr sz="2300" i="1" spc="-5" dirty="0">
                <a:solidFill>
                  <a:srgbClr val="548234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548234"/>
                </a:solidFill>
                <a:latin typeface="Calibri"/>
                <a:cs typeface="Calibri"/>
              </a:rPr>
              <a:t>value</a:t>
            </a:r>
            <a:r>
              <a:rPr sz="2300" i="1" spc="-15" dirty="0">
                <a:solidFill>
                  <a:srgbClr val="548234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548234"/>
                </a:solidFill>
                <a:latin typeface="Calibri"/>
                <a:cs typeface="Calibri"/>
              </a:rPr>
              <a:t>from</a:t>
            </a:r>
            <a:r>
              <a:rPr sz="2300" i="1" spc="-20" dirty="0">
                <a:solidFill>
                  <a:srgbClr val="548234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548234"/>
                </a:solidFill>
                <a:latin typeface="Calibri"/>
                <a:cs typeface="Calibri"/>
              </a:rPr>
              <a:t>address</a:t>
            </a:r>
            <a:r>
              <a:rPr sz="2300" i="1" spc="-15" dirty="0">
                <a:solidFill>
                  <a:srgbClr val="548234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548234"/>
                </a:solidFill>
                <a:latin typeface="Calibri"/>
                <a:cs typeface="Calibri"/>
              </a:rPr>
              <a:t>of</a:t>
            </a:r>
            <a:r>
              <a:rPr sz="2300" i="1" spc="-10" dirty="0">
                <a:solidFill>
                  <a:srgbClr val="548234"/>
                </a:solidFill>
                <a:latin typeface="Calibri"/>
                <a:cs typeface="Calibri"/>
              </a:rPr>
              <a:t> </a:t>
            </a:r>
            <a:r>
              <a:rPr sz="2300" i="1" spc="-50" dirty="0">
                <a:solidFill>
                  <a:srgbClr val="548234"/>
                </a:solidFill>
                <a:latin typeface="Calibri"/>
                <a:cs typeface="Calibri"/>
              </a:rPr>
              <a:t>x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Null</a:t>
            </a:r>
            <a:r>
              <a:rPr spc="-114" dirty="0"/>
              <a:t> </a:t>
            </a:r>
            <a:r>
              <a:rPr spc="-90" dirty="0"/>
              <a:t>Pointer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7682865" cy="25552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NULL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macro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 C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pre-</a:t>
            </a:r>
            <a:r>
              <a:rPr sz="2300" spc="-10" dirty="0">
                <a:latin typeface="Calibri"/>
                <a:cs typeface="Calibri"/>
              </a:rPr>
              <a:t>C++11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 0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most</a:t>
            </a:r>
            <a:r>
              <a:rPr sz="2300" spc="-10" dirty="0">
                <a:latin typeface="Calibri"/>
                <a:cs typeface="Calibri"/>
              </a:rPr>
              <a:t> compilers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Used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initialize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pointer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types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C++11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introduced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null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called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nullptr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safe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better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than NULL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macro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Always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nullptr</a:t>
            </a:r>
            <a:r>
              <a:rPr sz="2300" i="1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pointer,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instead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NULL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macro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280733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Reference</a:t>
            </a:r>
            <a:r>
              <a:rPr spc="-45" dirty="0"/>
              <a:t> </a:t>
            </a:r>
            <a:r>
              <a:rPr spc="-100" dirty="0"/>
              <a:t>Type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7274559" cy="29775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Defines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alternative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name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(an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alias)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created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operator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during</a:t>
            </a:r>
            <a:r>
              <a:rPr sz="2300" spc="-10" dirty="0">
                <a:latin typeface="Calibri"/>
                <a:cs typeface="Calibri"/>
              </a:rPr>
              <a:t> declaration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Always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needs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initializer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(called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referent)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referent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variable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bound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its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referent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 be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used 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modify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indirectly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(like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pointer)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reference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variable;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just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another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name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280733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Reference</a:t>
            </a:r>
            <a:r>
              <a:rPr spc="-45" dirty="0"/>
              <a:t> </a:t>
            </a:r>
            <a:r>
              <a:rPr spc="-100" dirty="0"/>
              <a:t>Type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2864" y="3156203"/>
            <a:ext cx="1144905" cy="547370"/>
          </a:xfrm>
          <a:prstGeom prst="rect">
            <a:avLst/>
          </a:prstGeom>
          <a:solidFill>
            <a:srgbClr val="2D75B6"/>
          </a:solidFill>
          <a:ln w="10667">
            <a:solidFill>
              <a:srgbClr val="7E7E7E"/>
            </a:solidFill>
          </a:ln>
        </p:spPr>
        <p:txBody>
          <a:bodyPr vert="horz" wrap="square" lIns="0" tIns="134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1650" b="1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3264" y="2601467"/>
            <a:ext cx="2364105" cy="1870075"/>
          </a:xfrm>
          <a:prstGeom prst="rect">
            <a:avLst/>
          </a:prstGeom>
          <a:solidFill>
            <a:srgbClr val="D8D8D8"/>
          </a:solidFill>
          <a:ln w="10667">
            <a:solidFill>
              <a:srgbClr val="7E7E7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45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</a:pPr>
            <a:r>
              <a:rPr sz="1450" spc="-10" dirty="0">
                <a:latin typeface="Calibri"/>
                <a:cs typeface="Calibri"/>
              </a:rPr>
              <a:t>0x100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18" y="2509193"/>
            <a:ext cx="2353945" cy="68707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450" dirty="0">
                <a:latin typeface="Calibri"/>
                <a:cs typeface="Calibri"/>
              </a:rPr>
              <a:t>int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x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=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10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spc="-60" dirty="0">
                <a:latin typeface="Calibri"/>
                <a:cs typeface="Calibri"/>
              </a:rPr>
              <a:t>;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50" dirty="0">
                <a:latin typeface="Calibri"/>
                <a:cs typeface="Calibri"/>
              </a:rPr>
              <a:t>int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&amp;ref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=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x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;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//x</a:t>
            </a:r>
            <a:r>
              <a:rPr sz="1450" i="1" spc="35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is</a:t>
            </a:r>
            <a:r>
              <a:rPr sz="1450" i="1" spc="35" dirty="0">
                <a:latin typeface="Calibri"/>
                <a:cs typeface="Calibri"/>
              </a:rPr>
              <a:t> </a:t>
            </a:r>
            <a:r>
              <a:rPr sz="1450" i="1" dirty="0">
                <a:latin typeface="Calibri"/>
                <a:cs typeface="Calibri"/>
              </a:rPr>
              <a:t>the</a:t>
            </a:r>
            <a:r>
              <a:rPr sz="1450" i="1" spc="15" dirty="0">
                <a:latin typeface="Calibri"/>
                <a:cs typeface="Calibri"/>
              </a:rPr>
              <a:t> </a:t>
            </a:r>
            <a:r>
              <a:rPr sz="1450" i="1" spc="-10" dirty="0">
                <a:latin typeface="Calibri"/>
                <a:cs typeface="Calibri"/>
              </a:rPr>
              <a:t>referent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5871" y="4580699"/>
            <a:ext cx="4552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25" dirty="0">
                <a:latin typeface="Calibri"/>
                <a:cs typeface="Calibri"/>
              </a:rPr>
              <a:t>RAM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5168" y="3344688"/>
            <a:ext cx="14509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dirty="0">
                <a:latin typeface="Calibri"/>
                <a:cs typeface="Calibri"/>
              </a:rPr>
              <a:t>Memory</a:t>
            </a:r>
            <a:r>
              <a:rPr sz="1300" i="1" spc="25" dirty="0">
                <a:latin typeface="Calibri"/>
                <a:cs typeface="Calibri"/>
              </a:rPr>
              <a:t> </a:t>
            </a:r>
            <a:r>
              <a:rPr sz="1300" i="1" dirty="0">
                <a:latin typeface="Calibri"/>
                <a:cs typeface="Calibri"/>
              </a:rPr>
              <a:t>address</a:t>
            </a:r>
            <a:r>
              <a:rPr sz="1300" i="1" spc="20" dirty="0">
                <a:latin typeface="Calibri"/>
                <a:cs typeface="Calibri"/>
              </a:rPr>
              <a:t> </a:t>
            </a:r>
            <a:r>
              <a:rPr sz="1300" i="1" dirty="0">
                <a:latin typeface="Calibri"/>
                <a:cs typeface="Calibri"/>
              </a:rPr>
              <a:t>of</a:t>
            </a:r>
            <a:r>
              <a:rPr sz="1300" i="1" spc="45" dirty="0">
                <a:latin typeface="Calibri"/>
                <a:cs typeface="Calibri"/>
              </a:rPr>
              <a:t> </a:t>
            </a:r>
            <a:r>
              <a:rPr sz="1300" i="1" spc="-50" dirty="0">
                <a:latin typeface="Calibri"/>
                <a:cs typeface="Calibri"/>
              </a:rPr>
              <a:t>x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06540" y="2796539"/>
            <a:ext cx="433070" cy="283845"/>
          </a:xfrm>
          <a:prstGeom prst="rect">
            <a:avLst/>
          </a:prstGeom>
          <a:solidFill>
            <a:srgbClr val="ED7C31"/>
          </a:solidFill>
          <a:ln w="10667">
            <a:solidFill>
              <a:srgbClr val="AE5921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650" b="1" spc="-5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9647" y="2796539"/>
            <a:ext cx="433070" cy="283845"/>
          </a:xfrm>
          <a:prstGeom prst="rect">
            <a:avLst/>
          </a:prstGeom>
          <a:solidFill>
            <a:srgbClr val="ED7C31"/>
          </a:solidFill>
          <a:ln w="10667">
            <a:solidFill>
              <a:srgbClr val="AE5921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5"/>
              </a:spcBef>
            </a:pPr>
            <a:r>
              <a:rPr sz="1650" b="1" spc="-25" dirty="0">
                <a:solidFill>
                  <a:srgbClr val="FFFFFF"/>
                </a:solidFill>
                <a:latin typeface="Calibri"/>
                <a:cs typeface="Calibri"/>
              </a:rPr>
              <a:t>ref</a:t>
            </a:r>
            <a:endParaRPr sz="1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490" y="1558630"/>
            <a:ext cx="377317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Reference</a:t>
            </a:r>
            <a:r>
              <a:rPr spc="-55" dirty="0"/>
              <a:t> </a:t>
            </a:r>
            <a:r>
              <a:rPr spc="-190" dirty="0"/>
              <a:t>Vs</a:t>
            </a:r>
            <a:r>
              <a:rPr spc="-55" dirty="0"/>
              <a:t> </a:t>
            </a:r>
            <a:r>
              <a:rPr spc="-75" dirty="0"/>
              <a:t>Pointer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372" y="2725114"/>
            <a:ext cx="4057650" cy="31730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950" b="1" spc="-10" dirty="0">
                <a:latin typeface="Calibri"/>
                <a:cs typeface="Calibri"/>
              </a:rPr>
              <a:t>Reference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Always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needs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initializer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Initializer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l-</a:t>
            </a:r>
            <a:r>
              <a:rPr sz="2300" spc="-20" dirty="0">
                <a:latin typeface="Calibri"/>
                <a:cs typeface="Calibri"/>
              </a:rPr>
              <a:t>value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Cannot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nullptr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Bound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its </a:t>
            </a:r>
            <a:r>
              <a:rPr sz="2300" spc="-10" dirty="0">
                <a:latin typeface="Calibri"/>
                <a:cs typeface="Calibri"/>
              </a:rPr>
              <a:t>referent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6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No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storage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required,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has 	</a:t>
            </a:r>
            <a:r>
              <a:rPr sz="2300" dirty="0">
                <a:latin typeface="Calibri"/>
                <a:cs typeface="Calibri"/>
              </a:rPr>
              <a:t>same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address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referent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Dereference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required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5131" y="2756415"/>
            <a:ext cx="4049395" cy="3184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-10" dirty="0">
                <a:latin typeface="Calibri"/>
                <a:cs typeface="Calibri"/>
              </a:rPr>
              <a:t>Pointer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Initializer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optional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Initializer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0" dirty="0">
                <a:latin typeface="Calibri"/>
                <a:cs typeface="Calibri"/>
              </a:rPr>
              <a:t> lvalue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nullptr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point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other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variables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220"/>
              </a:lnSpc>
              <a:spcBef>
                <a:spcPts val="8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Has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own </a:t>
            </a:r>
            <a:r>
              <a:rPr sz="2300" spc="-10" dirty="0">
                <a:latin typeface="Calibri"/>
                <a:cs typeface="Calibri"/>
              </a:rPr>
              <a:t>storage,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will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have 	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different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address</a:t>
            </a:r>
            <a:endParaRPr sz="2300">
              <a:latin typeface="Calibri"/>
              <a:cs typeface="Calibri"/>
            </a:endParaRPr>
          </a:p>
          <a:p>
            <a:pPr marL="200025" marR="192405" indent="-187960">
              <a:lnSpc>
                <a:spcPts val="2220"/>
              </a:lnSpc>
              <a:spcBef>
                <a:spcPts val="8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Requires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dereference</a:t>
            </a:r>
            <a:r>
              <a:rPr sz="2300" spc="-11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operator 	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access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value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">
              <a:lnSpc>
                <a:spcPts val="104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Prerequisites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09" y="2518734"/>
            <a:ext cx="6978015" cy="25273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Basic</a:t>
            </a:r>
            <a:r>
              <a:rPr sz="2950" spc="-6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programming</a:t>
            </a:r>
            <a:r>
              <a:rPr sz="2950" spc="-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knowledge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C,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Java,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C#,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Python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or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any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other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language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25"/>
              </a:spcBef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Visual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Studio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2015/2017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Community</a:t>
            </a:r>
            <a:r>
              <a:rPr sz="2950" spc="-5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Edition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const</a:t>
            </a:r>
            <a:r>
              <a:rPr spc="-125" dirty="0"/>
              <a:t> </a:t>
            </a:r>
            <a:r>
              <a:rPr spc="-75" dirty="0"/>
              <a:t>Qualifier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74000"/>
            <a:ext cx="6929120" cy="35020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Creates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variable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constant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Value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cannot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modified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Attempt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modify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will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cause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compilation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error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Qualified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declaration,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but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always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needs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initializer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Replaces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macros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Commonly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references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300">
              <a:latin typeface="Calibri"/>
              <a:cs typeface="Calibri"/>
            </a:endParaRPr>
          </a:p>
          <a:p>
            <a:pPr marL="766445" marR="1855470">
              <a:lnSpc>
                <a:spcPct val="110500"/>
              </a:lnSpc>
            </a:pPr>
            <a:r>
              <a:rPr sz="2300" i="1" dirty="0">
                <a:latin typeface="Calibri"/>
                <a:cs typeface="Calibri"/>
              </a:rPr>
              <a:t>const</a:t>
            </a:r>
            <a:r>
              <a:rPr sz="2300" i="1" spc="-3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&lt;type&gt;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&lt;variable&gt;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{</a:t>
            </a:r>
            <a:r>
              <a:rPr sz="2300" i="1" spc="-2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initializer</a:t>
            </a:r>
            <a:r>
              <a:rPr sz="2300" i="1" spc="-50" dirty="0">
                <a:latin typeface="Calibri"/>
                <a:cs typeface="Calibri"/>
              </a:rPr>
              <a:t> } </a:t>
            </a:r>
            <a:r>
              <a:rPr sz="2300" i="1" dirty="0">
                <a:latin typeface="Calibri"/>
                <a:cs typeface="Calibri"/>
              </a:rPr>
              <a:t>const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float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PI</a:t>
            </a:r>
            <a:r>
              <a:rPr sz="2300" i="1" spc="-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{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3.141f</a:t>
            </a:r>
            <a:r>
              <a:rPr sz="2300" i="1" spc="-5" dirty="0">
                <a:latin typeface="Calibri"/>
                <a:cs typeface="Calibri"/>
              </a:rPr>
              <a:t> </a:t>
            </a:r>
            <a:r>
              <a:rPr sz="2300" i="1" spc="-25" dirty="0">
                <a:latin typeface="Calibri"/>
                <a:cs typeface="Calibri"/>
              </a:rPr>
              <a:t>};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390461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Range-</a:t>
            </a:r>
            <a:r>
              <a:rPr spc="-75" dirty="0"/>
              <a:t>based</a:t>
            </a:r>
            <a:r>
              <a:rPr spc="-95" dirty="0"/>
              <a:t> </a:t>
            </a:r>
            <a:r>
              <a:rPr spc="-70" dirty="0"/>
              <a:t>for</a:t>
            </a:r>
            <a:r>
              <a:rPr spc="-80" dirty="0"/>
              <a:t> </a:t>
            </a:r>
            <a:r>
              <a:rPr spc="-25" dirty="0"/>
              <a:t>loop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6584950" cy="37128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Allows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iteration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over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arrays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containers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Doesn’t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need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index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variable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Each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iteration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returns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element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any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object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behaves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like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range</a:t>
            </a:r>
            <a:endParaRPr sz="2300">
              <a:latin typeface="Calibri"/>
              <a:cs typeface="Calibri"/>
            </a:endParaRPr>
          </a:p>
          <a:p>
            <a:pPr marL="2229485" marR="1765300" indent="-754380">
              <a:lnSpc>
                <a:spcPct val="101600"/>
              </a:lnSpc>
              <a:spcBef>
                <a:spcPts val="1920"/>
              </a:spcBef>
            </a:pPr>
            <a:r>
              <a:rPr sz="1950" i="1" dirty="0">
                <a:latin typeface="Calibri"/>
                <a:cs typeface="Calibri"/>
              </a:rPr>
              <a:t>for(variable</a:t>
            </a:r>
            <a:r>
              <a:rPr sz="1950" i="1" spc="6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declaration</a:t>
            </a:r>
            <a:r>
              <a:rPr sz="1950" i="1" spc="5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:</a:t>
            </a:r>
            <a:r>
              <a:rPr sz="1950" i="1" spc="40" dirty="0">
                <a:latin typeface="Calibri"/>
                <a:cs typeface="Calibri"/>
              </a:rPr>
              <a:t> </a:t>
            </a:r>
            <a:r>
              <a:rPr sz="1950" i="1" spc="-10" dirty="0">
                <a:latin typeface="Calibri"/>
                <a:cs typeface="Calibri"/>
              </a:rPr>
              <a:t>range){ </a:t>
            </a:r>
            <a:r>
              <a:rPr sz="1950" i="1" dirty="0">
                <a:latin typeface="Calibri"/>
                <a:cs typeface="Calibri"/>
              </a:rPr>
              <a:t>statement</a:t>
            </a:r>
            <a:r>
              <a:rPr sz="1950" i="1" spc="15" dirty="0">
                <a:latin typeface="Calibri"/>
                <a:cs typeface="Calibri"/>
              </a:rPr>
              <a:t> </a:t>
            </a:r>
            <a:r>
              <a:rPr sz="1950" i="1" spc="-50" dirty="0">
                <a:latin typeface="Calibri"/>
                <a:cs typeface="Calibri"/>
              </a:rPr>
              <a:t>;</a:t>
            </a:r>
            <a:endParaRPr sz="1950">
              <a:latin typeface="Calibri"/>
              <a:cs typeface="Calibri"/>
            </a:endParaRPr>
          </a:p>
          <a:p>
            <a:pPr marL="1475105">
              <a:lnSpc>
                <a:spcPct val="100000"/>
              </a:lnSpc>
              <a:spcBef>
                <a:spcPts val="35"/>
              </a:spcBef>
            </a:pPr>
            <a:r>
              <a:rPr sz="1950" i="1" spc="-50" dirty="0">
                <a:latin typeface="Calibri"/>
                <a:cs typeface="Calibri"/>
              </a:rPr>
              <a:t>}</a:t>
            </a:r>
            <a:endParaRPr sz="1950">
              <a:latin typeface="Calibri"/>
              <a:cs typeface="Calibri"/>
            </a:endParaRPr>
          </a:p>
          <a:p>
            <a:pPr marL="1475105" marR="3293745">
              <a:lnSpc>
                <a:spcPct val="101499"/>
              </a:lnSpc>
              <a:spcBef>
                <a:spcPts val="1945"/>
              </a:spcBef>
            </a:pPr>
            <a:r>
              <a:rPr sz="1950" i="1" dirty="0">
                <a:latin typeface="Calibri"/>
                <a:cs typeface="Calibri"/>
              </a:rPr>
              <a:t>int</a:t>
            </a:r>
            <a:r>
              <a:rPr sz="1950" i="1" spc="3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arr[]</a:t>
            </a:r>
            <a:r>
              <a:rPr sz="1950" i="1" spc="1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=</a:t>
            </a:r>
            <a:r>
              <a:rPr sz="1950" i="1" spc="4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{1,2,3}</a:t>
            </a:r>
            <a:r>
              <a:rPr sz="1950" i="1" spc="-5" dirty="0">
                <a:latin typeface="Calibri"/>
                <a:cs typeface="Calibri"/>
              </a:rPr>
              <a:t> </a:t>
            </a:r>
            <a:r>
              <a:rPr sz="1950" i="1" spc="-50" dirty="0">
                <a:latin typeface="Calibri"/>
                <a:cs typeface="Calibri"/>
              </a:rPr>
              <a:t>; </a:t>
            </a:r>
            <a:r>
              <a:rPr sz="1950" i="1" dirty="0">
                <a:latin typeface="Calibri"/>
                <a:cs typeface="Calibri"/>
              </a:rPr>
              <a:t>for(int x</a:t>
            </a:r>
            <a:r>
              <a:rPr sz="1950" i="1" spc="1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:</a:t>
            </a:r>
            <a:r>
              <a:rPr sz="1950" i="1" spc="-5" dirty="0">
                <a:latin typeface="Calibri"/>
                <a:cs typeface="Calibri"/>
              </a:rPr>
              <a:t> </a:t>
            </a:r>
            <a:r>
              <a:rPr sz="1950" i="1" spc="-20" dirty="0">
                <a:latin typeface="Calibri"/>
                <a:cs typeface="Calibri"/>
              </a:rPr>
              <a:t>arr){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For</a:t>
            </a:r>
            <a:r>
              <a:rPr spc="-155" dirty="0"/>
              <a:t> </a:t>
            </a:r>
            <a:r>
              <a:rPr spc="-20" dirty="0"/>
              <a:t>vs</a:t>
            </a:r>
            <a:r>
              <a:rPr spc="-100" dirty="0"/>
              <a:t> </a:t>
            </a:r>
            <a:r>
              <a:rPr spc="-85" dirty="0"/>
              <a:t>Range-</a:t>
            </a:r>
            <a:r>
              <a:rPr spc="-80" dirty="0"/>
              <a:t>Based</a:t>
            </a:r>
            <a:r>
              <a:rPr spc="-125" dirty="0"/>
              <a:t> </a:t>
            </a:r>
            <a:r>
              <a:rPr spc="-25" dirty="0"/>
              <a:t>For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334" y="2756415"/>
            <a:ext cx="3662679" cy="32854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-25" dirty="0">
                <a:latin typeface="Calibri"/>
                <a:cs typeface="Calibri"/>
              </a:rPr>
              <a:t>For</a:t>
            </a:r>
            <a:endParaRPr sz="19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Index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based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iteration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Calibri"/>
                <a:cs typeface="Calibri"/>
              </a:rPr>
              <a:t>Requires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end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condition</a:t>
            </a:r>
            <a:endParaRPr sz="2150">
              <a:latin typeface="Calibri"/>
              <a:cs typeface="Calibri"/>
            </a:endParaRPr>
          </a:p>
          <a:p>
            <a:pPr marL="201295" marR="199390" indent="-189230">
              <a:lnSpc>
                <a:spcPct val="80000"/>
              </a:lnSpc>
              <a:spcBef>
                <a:spcPts val="81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Index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variable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needs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be </a:t>
            </a:r>
            <a:r>
              <a:rPr sz="2150" spc="-10" dirty="0">
                <a:latin typeface="Calibri"/>
                <a:cs typeface="Calibri"/>
              </a:rPr>
              <a:t>incremented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or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decremented</a:t>
            </a:r>
            <a:endParaRPr sz="2150">
              <a:latin typeface="Calibri"/>
              <a:cs typeface="Calibri"/>
            </a:endParaRPr>
          </a:p>
          <a:p>
            <a:pPr marL="201295" marR="5080" indent="-189230">
              <a:lnSpc>
                <a:spcPts val="2060"/>
              </a:lnSpc>
              <a:spcBef>
                <a:spcPts val="80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30" dirty="0">
                <a:latin typeface="Calibri"/>
                <a:cs typeface="Calibri"/>
              </a:rPr>
              <a:t>Error-</a:t>
            </a:r>
            <a:r>
              <a:rPr sz="2150" dirty="0">
                <a:latin typeface="Calibri"/>
                <a:cs typeface="Calibri"/>
              </a:rPr>
              <a:t>prone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e.g.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wrong</a:t>
            </a:r>
            <a:r>
              <a:rPr sz="2150" spc="-25" dirty="0">
                <a:latin typeface="Calibri"/>
                <a:cs typeface="Calibri"/>
              </a:rPr>
              <a:t> end </a:t>
            </a:r>
            <a:r>
              <a:rPr sz="2150" dirty="0">
                <a:latin typeface="Calibri"/>
                <a:cs typeface="Calibri"/>
              </a:rPr>
              <a:t>condition,</a:t>
            </a:r>
            <a:r>
              <a:rPr sz="2150" spc="-105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overflow,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underflow, </a:t>
            </a:r>
            <a:r>
              <a:rPr sz="2150" spc="-10" dirty="0">
                <a:latin typeface="Calibri"/>
                <a:cs typeface="Calibri"/>
              </a:rPr>
              <a:t>incorrect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iteration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expression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More</a:t>
            </a:r>
            <a:r>
              <a:rPr sz="2150" spc="-8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control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over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iteration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Use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for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finer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control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5219" y="2718529"/>
            <a:ext cx="3773804" cy="33172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950" b="1" dirty="0">
                <a:latin typeface="Calibri"/>
                <a:cs typeface="Calibri"/>
              </a:rPr>
              <a:t>Range-Based</a:t>
            </a:r>
            <a:r>
              <a:rPr sz="1950" b="1" spc="60" dirty="0">
                <a:latin typeface="Calibri"/>
                <a:cs typeface="Calibri"/>
              </a:rPr>
              <a:t> </a:t>
            </a:r>
            <a:r>
              <a:rPr sz="1950" b="1" spc="-25" dirty="0">
                <a:latin typeface="Calibri"/>
                <a:cs typeface="Calibri"/>
              </a:rPr>
              <a:t>For</a:t>
            </a:r>
            <a:endParaRPr sz="19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Does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not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use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index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iterate</a:t>
            </a:r>
            <a:endParaRPr sz="2150">
              <a:latin typeface="Calibri"/>
              <a:cs typeface="Calibri"/>
            </a:endParaRPr>
          </a:p>
          <a:p>
            <a:pPr marL="201295" marR="5080" indent="-189230">
              <a:lnSpc>
                <a:spcPts val="232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End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condition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is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provided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by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the </a:t>
            </a:r>
            <a:r>
              <a:rPr sz="2150" spc="-10" dirty="0">
                <a:latin typeface="Calibri"/>
                <a:cs typeface="Calibri"/>
              </a:rPr>
              <a:t>range</a:t>
            </a:r>
            <a:endParaRPr sz="2150">
              <a:latin typeface="Calibri"/>
              <a:cs typeface="Calibri"/>
            </a:endParaRPr>
          </a:p>
          <a:p>
            <a:pPr marL="201295" marR="839469" indent="-189230">
              <a:lnSpc>
                <a:spcPts val="2320"/>
              </a:lnSpc>
              <a:spcBef>
                <a:spcPts val="82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No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need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increment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or </a:t>
            </a:r>
            <a:r>
              <a:rPr sz="2150" spc="-10" dirty="0">
                <a:latin typeface="Calibri"/>
                <a:cs typeface="Calibri"/>
              </a:rPr>
              <a:t>decrement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Lesser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chances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errors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No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control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over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iteration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Use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with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ranges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Function</a:t>
            </a:r>
            <a:r>
              <a:rPr spc="-75" dirty="0"/>
              <a:t> Overloading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06515"/>
            <a:ext cx="7665084" cy="33928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0660" indent="-187960">
              <a:lnSpc>
                <a:spcPts val="2750"/>
              </a:lnSpc>
              <a:spcBef>
                <a:spcPts val="114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Two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more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declared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same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name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ts val="2315"/>
              </a:lnSpc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Arguments should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differ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type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and/or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number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ts val="2315"/>
              </a:lnSpc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For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pointers &amp;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reference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arguments,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qualifiers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participate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overload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ts val="2310"/>
              </a:lnSpc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Return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type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ignored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ts val="2320"/>
              </a:lnSpc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For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member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functions,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qualifiers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participate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overload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Different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implementations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same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behaviour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correct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implementation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chosen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based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0" dirty="0">
                <a:latin typeface="Calibri"/>
                <a:cs typeface="Calibri"/>
              </a:rPr>
              <a:t> arguments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ts val="2755"/>
              </a:lnSpc>
              <a:spcBef>
                <a:spcPts val="28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This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 resolved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-10" dirty="0">
                <a:latin typeface="Calibri"/>
                <a:cs typeface="Calibri"/>
              </a:rPr>
              <a:t> compile-</a:t>
            </a:r>
            <a:r>
              <a:rPr sz="2300" spc="-20" dirty="0">
                <a:latin typeface="Calibri"/>
                <a:cs typeface="Calibri"/>
              </a:rPr>
              <a:t>time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ts val="2335"/>
              </a:lnSpc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static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polymorphism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Convenience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caller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Name</a:t>
            </a:r>
            <a:r>
              <a:rPr spc="-125" dirty="0"/>
              <a:t> </a:t>
            </a:r>
            <a:r>
              <a:rPr spc="-80" dirty="0"/>
              <a:t>Mangling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463692"/>
            <a:ext cx="8274684" cy="272161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Unique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names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generated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by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compiler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for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functions</a:t>
            </a:r>
            <a:endParaRPr sz="2650">
              <a:latin typeface="Calibri"/>
              <a:cs typeface="Calibri"/>
            </a:endParaRPr>
          </a:p>
          <a:p>
            <a:pPr marL="201295" marR="488950" indent="-189230">
              <a:lnSpc>
                <a:spcPts val="2840"/>
              </a:lnSpc>
              <a:spcBef>
                <a:spcPts val="869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Allows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linker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link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call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with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correct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overloaded function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Name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mangling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algorithm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varies</a:t>
            </a:r>
            <a:r>
              <a:rPr sz="2650" spc="-10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from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compiler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1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compiler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Depends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on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type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&amp;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number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function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arguments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25" dirty="0">
                <a:latin typeface="Calibri"/>
                <a:cs typeface="Calibri"/>
              </a:rPr>
              <a:t>Consequently,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C++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functions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are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not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callable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from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code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extern</a:t>
            </a:r>
            <a:r>
              <a:rPr spc="-90" dirty="0"/>
              <a:t> </a:t>
            </a:r>
            <a:r>
              <a:rPr spc="-25" dirty="0"/>
              <a:t>“C”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279765" cy="29775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Compiler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directive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applied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global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variables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Suppresses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name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mangling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which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applied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applied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only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overloaded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functions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Allows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C++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called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other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languages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2300">
              <a:latin typeface="Calibri"/>
              <a:cs typeface="Calibri"/>
            </a:endParaRPr>
          </a:p>
          <a:p>
            <a:pPr marL="766445" marR="2281555">
              <a:lnSpc>
                <a:spcPct val="120500"/>
              </a:lnSpc>
            </a:pPr>
            <a:r>
              <a:rPr sz="2300" i="1" dirty="0">
                <a:latin typeface="Calibri"/>
                <a:cs typeface="Calibri"/>
              </a:rPr>
              <a:t>//Apply</a:t>
            </a:r>
            <a:r>
              <a:rPr sz="2300" i="1" spc="-4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to</a:t>
            </a:r>
            <a:r>
              <a:rPr sz="2300" i="1" spc="-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both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declaration</a:t>
            </a:r>
            <a:r>
              <a:rPr sz="2300" i="1" spc="-3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&amp;</a:t>
            </a:r>
            <a:r>
              <a:rPr sz="2300" i="1" spc="-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definition </a:t>
            </a:r>
            <a:r>
              <a:rPr sz="2300" i="1" dirty="0">
                <a:latin typeface="Calibri"/>
                <a:cs typeface="Calibri"/>
              </a:rPr>
              <a:t>extern</a:t>
            </a:r>
            <a:r>
              <a:rPr sz="2300" i="1" spc="-4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“C”</a:t>
            </a:r>
            <a:r>
              <a:rPr sz="2300" i="1" spc="-2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void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Print(const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char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*message)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i="1" spc="-50" dirty="0"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Default</a:t>
            </a:r>
            <a:r>
              <a:rPr spc="-80" dirty="0"/>
              <a:t> </a:t>
            </a:r>
            <a:r>
              <a:rPr spc="-70" dirty="0"/>
              <a:t>Function</a:t>
            </a:r>
            <a:r>
              <a:rPr spc="-75" dirty="0"/>
              <a:t> </a:t>
            </a:r>
            <a:r>
              <a:rPr spc="-70" dirty="0"/>
              <a:t>Arguments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494208"/>
            <a:ext cx="8507730" cy="330263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01295" marR="712470" indent="-189230">
              <a:lnSpc>
                <a:spcPts val="2540"/>
              </a:lnSpc>
              <a:spcBef>
                <a:spcPts val="70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Allows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some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or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all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function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arguments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have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default value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ts val="3115"/>
              </a:lnSpc>
              <a:spcBef>
                <a:spcPts val="21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It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becomes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optional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pass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values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those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arguments</a:t>
            </a:r>
            <a:endParaRPr sz="2650">
              <a:latin typeface="Calibri"/>
              <a:cs typeface="Calibri"/>
            </a:endParaRPr>
          </a:p>
          <a:p>
            <a:pPr marL="576580" marR="182880" lvl="1" indent="-186690">
              <a:lnSpc>
                <a:spcPts val="2220"/>
              </a:lnSpc>
              <a:spcBef>
                <a:spcPts val="459"/>
              </a:spcBef>
              <a:buFont typeface="Arial MT"/>
              <a:buChar char="•"/>
              <a:tabLst>
                <a:tab pos="577850" algn="l"/>
              </a:tabLst>
            </a:pPr>
            <a:r>
              <a:rPr sz="2300" dirty="0">
                <a:latin typeface="Calibri"/>
                <a:cs typeface="Calibri"/>
              </a:rPr>
              <a:t>Compiler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automatically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assigns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default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if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explicit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is 	</a:t>
            </a:r>
            <a:r>
              <a:rPr sz="2300" spc="-10" dirty="0">
                <a:latin typeface="Calibri"/>
                <a:cs typeface="Calibri"/>
              </a:rPr>
              <a:t>provided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ts val="2645"/>
              </a:lnSpc>
              <a:buFont typeface="Arial MT"/>
              <a:buChar char="•"/>
              <a:tabLst>
                <a:tab pos="577215" algn="l"/>
              </a:tabLst>
            </a:pPr>
            <a:r>
              <a:rPr sz="2300" dirty="0">
                <a:latin typeface="Calibri"/>
                <a:cs typeface="Calibri"/>
              </a:rPr>
              <a:t>Explicit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preferred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over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default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value</a:t>
            </a:r>
            <a:endParaRPr sz="2300">
              <a:latin typeface="Calibri"/>
              <a:cs typeface="Calibri"/>
            </a:endParaRPr>
          </a:p>
          <a:p>
            <a:pPr marL="201295" marR="5080" indent="-189230">
              <a:lnSpc>
                <a:spcPct val="79600"/>
              </a:lnSpc>
              <a:spcBef>
                <a:spcPts val="82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Default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arguments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should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begin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from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right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side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in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list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function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arguments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Simplifies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10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invocation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for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caller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Inline</a:t>
            </a:r>
            <a:r>
              <a:rPr spc="-90" dirty="0"/>
              <a:t> </a:t>
            </a:r>
            <a:r>
              <a:rPr spc="-55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869" y="2488141"/>
            <a:ext cx="7297420" cy="3565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A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function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that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is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marked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with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inline</a:t>
            </a:r>
            <a:r>
              <a:rPr sz="2150" i="1" spc="-2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keyword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Such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functions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are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defined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header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file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Calibri"/>
                <a:cs typeface="Calibri"/>
              </a:rPr>
              <a:t>Requests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compiler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replace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call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with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function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body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ts val="2475"/>
              </a:lnSpc>
              <a:spcBef>
                <a:spcPts val="5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The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overhead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function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call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is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avoided</a:t>
            </a:r>
            <a:endParaRPr sz="2150">
              <a:latin typeface="Calibri"/>
              <a:cs typeface="Calibri"/>
            </a:endParaRPr>
          </a:p>
          <a:p>
            <a:pPr marL="577215" lvl="1" indent="-186690">
              <a:lnSpc>
                <a:spcPts val="1939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Calibri"/>
                <a:cs typeface="Calibri"/>
              </a:rPr>
              <a:t>Stack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arguments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required</a:t>
            </a:r>
            <a:endParaRPr sz="1800">
              <a:latin typeface="Calibri"/>
              <a:cs typeface="Calibri"/>
            </a:endParaRPr>
          </a:p>
          <a:p>
            <a:pPr marL="577215" lvl="1" indent="-186690">
              <a:lnSpc>
                <a:spcPts val="2045"/>
              </a:lnSpc>
              <a:buFont typeface="Arial MT"/>
              <a:buChar char="•"/>
              <a:tabLst>
                <a:tab pos="577215" algn="l"/>
              </a:tabLst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May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improve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performance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code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</a:pPr>
            <a:r>
              <a:rPr sz="2300" i="1" dirty="0">
                <a:latin typeface="Calibri"/>
                <a:cs typeface="Calibri"/>
              </a:rPr>
              <a:t>inline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void</a:t>
            </a:r>
            <a:r>
              <a:rPr sz="2300" i="1" spc="-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Function(arguments){</a:t>
            </a:r>
            <a:endParaRPr sz="2300">
              <a:latin typeface="Calibri"/>
              <a:cs typeface="Calibri"/>
            </a:endParaRPr>
          </a:p>
          <a:p>
            <a:pPr marL="1521460">
              <a:lnSpc>
                <a:spcPct val="100000"/>
              </a:lnSpc>
            </a:pPr>
            <a:r>
              <a:rPr sz="2300" i="1" spc="-10" dirty="0">
                <a:latin typeface="Calibri"/>
                <a:cs typeface="Calibri"/>
              </a:rPr>
              <a:t>//Implementation</a:t>
            </a:r>
            <a:endParaRPr sz="230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</a:pPr>
            <a:r>
              <a:rPr sz="2300" i="1" spc="-50" dirty="0">
                <a:latin typeface="Calibri"/>
                <a:cs typeface="Calibri"/>
              </a:rPr>
              <a:t>}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114173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Points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74000"/>
            <a:ext cx="8462645" cy="34258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Only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request to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compiler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ts val="2755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Certain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may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inlined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ts val="2315"/>
              </a:lnSpc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large </a:t>
            </a:r>
            <a:r>
              <a:rPr sz="1950" spc="-10" dirty="0">
                <a:latin typeface="Calibri"/>
                <a:cs typeface="Calibri"/>
              </a:rPr>
              <a:t>functions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ts val="2310"/>
              </a:lnSpc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functions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having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too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many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conditional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statements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ts val="2315"/>
              </a:lnSpc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recursive</a:t>
            </a:r>
            <a:r>
              <a:rPr sz="1950" spc="-10" dirty="0">
                <a:latin typeface="Calibri"/>
                <a:cs typeface="Calibri"/>
              </a:rPr>
              <a:t> functions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ts val="2315"/>
              </a:lnSpc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functions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invoked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through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pointers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ts val="2330"/>
              </a:lnSpc>
              <a:buFont typeface="Arial MT"/>
              <a:buChar char="•"/>
              <a:tabLst>
                <a:tab pos="577215" algn="l"/>
              </a:tabLst>
            </a:pPr>
            <a:r>
              <a:rPr sz="1950" spc="-25" dirty="0">
                <a:latin typeface="Calibri"/>
                <a:cs typeface="Calibri"/>
              </a:rPr>
              <a:t>etc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Different</a:t>
            </a:r>
            <a:r>
              <a:rPr sz="2300" spc="-9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compilers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have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different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rules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Modern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compilers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automatically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inline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even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non-</a:t>
            </a:r>
            <a:r>
              <a:rPr sz="2300" dirty="0">
                <a:latin typeface="Calibri"/>
                <a:cs typeface="Calibri"/>
              </a:rPr>
              <a:t>inline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functions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Excessive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inlining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may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increase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binary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size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Macros</a:t>
            </a:r>
            <a:r>
              <a:rPr spc="-85" dirty="0"/>
              <a:t> </a:t>
            </a:r>
            <a:r>
              <a:rPr spc="-195" dirty="0"/>
              <a:t>Vs</a:t>
            </a:r>
            <a:r>
              <a:rPr spc="-40" dirty="0"/>
              <a:t> </a:t>
            </a:r>
            <a:r>
              <a:rPr spc="-85" dirty="0"/>
              <a:t>Inline</a:t>
            </a:r>
            <a:r>
              <a:rPr spc="-90" dirty="0"/>
              <a:t> </a:t>
            </a:r>
            <a:r>
              <a:rPr spc="-45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372" y="2725114"/>
            <a:ext cx="4034154" cy="33845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950" b="1" spc="-10" dirty="0">
                <a:latin typeface="Calibri"/>
                <a:cs typeface="Calibri"/>
              </a:rPr>
              <a:t>Macro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Works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text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substitution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6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Error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prone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dues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substitution 	nature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Does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have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address</a:t>
            </a:r>
            <a:endParaRPr sz="2300">
              <a:latin typeface="Calibri"/>
              <a:cs typeface="Calibri"/>
            </a:endParaRPr>
          </a:p>
          <a:p>
            <a:pPr marL="200025" marR="439420" indent="-187960">
              <a:lnSpc>
                <a:spcPts val="2500"/>
              </a:lnSpc>
              <a:spcBef>
                <a:spcPts val="86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Difficult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multiple 	</a:t>
            </a:r>
            <a:r>
              <a:rPr sz="2300" dirty="0">
                <a:latin typeface="Calibri"/>
                <a:cs typeface="Calibri"/>
              </a:rPr>
              <a:t>lines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code</a:t>
            </a:r>
            <a:endParaRPr sz="2300">
              <a:latin typeface="Calibri"/>
              <a:cs typeface="Calibri"/>
            </a:endParaRPr>
          </a:p>
          <a:p>
            <a:pPr marL="200025" marR="471170" indent="-187960">
              <a:lnSpc>
                <a:spcPts val="2500"/>
              </a:lnSpc>
              <a:spcBef>
                <a:spcPts val="81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Cannot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member 	</a:t>
            </a: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20" dirty="0">
                <a:latin typeface="Calibri"/>
                <a:cs typeface="Calibri"/>
              </a:rPr>
              <a:t>class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5219" y="2718529"/>
            <a:ext cx="3656329" cy="29178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950" b="1" dirty="0">
                <a:latin typeface="Calibri"/>
                <a:cs typeface="Calibri"/>
              </a:rPr>
              <a:t>Inline</a:t>
            </a:r>
            <a:r>
              <a:rPr sz="1950" b="1" spc="30" dirty="0">
                <a:latin typeface="Calibri"/>
                <a:cs typeface="Calibri"/>
              </a:rPr>
              <a:t> </a:t>
            </a:r>
            <a:r>
              <a:rPr sz="1950" b="1" spc="-10" dirty="0">
                <a:latin typeface="Calibri"/>
                <a:cs typeface="Calibri"/>
              </a:rPr>
              <a:t>function</a:t>
            </a:r>
            <a:endParaRPr sz="19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The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call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is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replaced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with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body</a:t>
            </a:r>
            <a:endParaRPr sz="2150">
              <a:latin typeface="Calibri"/>
              <a:cs typeface="Calibri"/>
            </a:endParaRPr>
          </a:p>
          <a:p>
            <a:pPr marL="201295" marR="297180" indent="-189230">
              <a:lnSpc>
                <a:spcPts val="232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Safe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use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as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it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has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function semantics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Has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address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Can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have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multiple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lines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code</a:t>
            </a:r>
            <a:endParaRPr sz="2150">
              <a:latin typeface="Calibri"/>
              <a:cs typeface="Calibri"/>
            </a:endParaRPr>
          </a:p>
          <a:p>
            <a:pPr marL="201295" marR="10160" indent="-189230">
              <a:lnSpc>
                <a:spcPts val="232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Class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member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functions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can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be </a:t>
            </a:r>
            <a:r>
              <a:rPr sz="2150" spc="-10" dirty="0">
                <a:latin typeface="Calibri"/>
                <a:cs typeface="Calibri"/>
              </a:rPr>
              <a:t>inline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">
              <a:lnSpc>
                <a:spcPts val="104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Course</a:t>
            </a:r>
            <a:r>
              <a:rPr spc="-150" dirty="0"/>
              <a:t> </a:t>
            </a:r>
            <a:r>
              <a:rPr spc="-7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220709" cy="28721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Object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Oriented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Programming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C++</a:t>
            </a:r>
            <a:endParaRPr sz="2300" dirty="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Reference,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qualifiers,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pointers,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management</a:t>
            </a:r>
            <a:endParaRPr sz="2300" dirty="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Classes,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operator</a:t>
            </a:r>
            <a:r>
              <a:rPr sz="2300" spc="-9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overloading,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exception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handling</a:t>
            </a:r>
            <a:endParaRPr sz="2300" dirty="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Inheritance,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composition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polymorphism</a:t>
            </a:r>
            <a:endParaRPr sz="2300" dirty="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Generic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programming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templates</a:t>
            </a:r>
            <a:endParaRPr sz="2300" dirty="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5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Overview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standard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template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library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(new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containers,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chrono, 	</a:t>
            </a:r>
            <a:r>
              <a:rPr sz="2300" dirty="0">
                <a:latin typeface="Calibri"/>
                <a:cs typeface="Calibri"/>
              </a:rPr>
              <a:t>threads,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filesystem)</a:t>
            </a:r>
            <a:endParaRPr sz="2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Function</a:t>
            </a:r>
            <a:r>
              <a:rPr spc="-75" dirty="0"/>
              <a:t> </a:t>
            </a:r>
            <a:r>
              <a:rPr spc="-80" dirty="0"/>
              <a:t>Pointer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463692"/>
            <a:ext cx="7880984" cy="350774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10" dirty="0">
                <a:latin typeface="Calibri"/>
                <a:cs typeface="Calibri"/>
              </a:rPr>
              <a:t>Pointer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that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holds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address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function</a:t>
            </a:r>
            <a:endParaRPr sz="2650">
              <a:latin typeface="Calibri"/>
              <a:cs typeface="Calibri"/>
            </a:endParaRPr>
          </a:p>
          <a:p>
            <a:pPr marL="201295" marR="5080" indent="-189230">
              <a:lnSpc>
                <a:spcPts val="2840"/>
              </a:lnSpc>
              <a:spcBef>
                <a:spcPts val="869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The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type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is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same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as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signature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function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(return </a:t>
            </a:r>
            <a:r>
              <a:rPr sz="2650" dirty="0">
                <a:latin typeface="Calibri"/>
                <a:cs typeface="Calibri"/>
              </a:rPr>
              <a:t>type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&amp;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arguments)</a:t>
            </a:r>
            <a:endParaRPr sz="2650">
              <a:latin typeface="Calibri"/>
              <a:cs typeface="Calibri"/>
            </a:endParaRPr>
          </a:p>
          <a:p>
            <a:pPr marL="201295" marR="74295" indent="-189230">
              <a:lnSpc>
                <a:spcPts val="2840"/>
              </a:lnSpc>
              <a:spcBef>
                <a:spcPts val="844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Can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used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indirectly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invoke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function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even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if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the </a:t>
            </a:r>
            <a:r>
              <a:rPr sz="2650" dirty="0">
                <a:latin typeface="Calibri"/>
                <a:cs typeface="Calibri"/>
              </a:rPr>
              <a:t>function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name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is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not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known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Used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by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algorithms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and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classes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for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customization</a:t>
            </a:r>
            <a:endParaRPr sz="2650">
              <a:latin typeface="Calibri"/>
              <a:cs typeface="Calibri"/>
            </a:endParaRPr>
          </a:p>
          <a:p>
            <a:pPr marL="1521460">
              <a:lnSpc>
                <a:spcPct val="100000"/>
              </a:lnSpc>
              <a:spcBef>
                <a:spcPts val="845"/>
              </a:spcBef>
            </a:pPr>
            <a:r>
              <a:rPr sz="2300" i="1" dirty="0">
                <a:latin typeface="Calibri"/>
                <a:cs typeface="Calibri"/>
              </a:rPr>
              <a:t>&lt;ret&gt;</a:t>
            </a:r>
            <a:r>
              <a:rPr sz="2300" i="1" spc="-4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(*fnptr)(args)</a:t>
            </a:r>
            <a:r>
              <a:rPr sz="2300" i="1" spc="-5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= </a:t>
            </a:r>
            <a:r>
              <a:rPr sz="2300" i="1" spc="-10" dirty="0">
                <a:latin typeface="Calibri"/>
                <a:cs typeface="Calibri"/>
              </a:rPr>
              <a:t>&amp;Function</a:t>
            </a:r>
            <a:endParaRPr sz="2300">
              <a:latin typeface="Calibri"/>
              <a:cs typeface="Calibri"/>
            </a:endParaRPr>
          </a:p>
          <a:p>
            <a:pPr marL="1521460">
              <a:lnSpc>
                <a:spcPct val="100000"/>
              </a:lnSpc>
              <a:spcBef>
                <a:spcPts val="645"/>
              </a:spcBef>
              <a:tabLst>
                <a:tab pos="5292090" algn="l"/>
              </a:tabLst>
            </a:pPr>
            <a:r>
              <a:rPr sz="2300" i="1" dirty="0">
                <a:latin typeface="Calibri"/>
                <a:cs typeface="Calibri"/>
              </a:rPr>
              <a:t>int</a:t>
            </a:r>
            <a:r>
              <a:rPr sz="2300" i="1" spc="-2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(*PtrAdd)(int,int)</a:t>
            </a:r>
            <a:r>
              <a:rPr sz="2300" i="1" spc="-7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=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spc="-20" dirty="0">
                <a:latin typeface="Calibri"/>
                <a:cs typeface="Calibri"/>
              </a:rPr>
              <a:t>&amp;Add</a:t>
            </a:r>
            <a:r>
              <a:rPr sz="2300" i="1" dirty="0">
                <a:latin typeface="Calibri"/>
                <a:cs typeface="Calibri"/>
              </a:rPr>
              <a:t>	//int</a:t>
            </a:r>
            <a:r>
              <a:rPr sz="2300" i="1" spc="-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Add(int,int)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Namespace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74000"/>
            <a:ext cx="7694295" cy="35020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Named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declarative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region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declaring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types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visible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outside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namespace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Standard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library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std</a:t>
            </a:r>
            <a:r>
              <a:rPr sz="2300" i="1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namespace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Prevents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name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clashes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Helps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modularize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code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230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</a:pPr>
            <a:r>
              <a:rPr sz="2300" i="1" dirty="0">
                <a:latin typeface="Calibri"/>
                <a:cs typeface="Calibri"/>
              </a:rPr>
              <a:t>namespace</a:t>
            </a:r>
            <a:r>
              <a:rPr sz="2300" i="1" spc="-5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&lt;name&gt;</a:t>
            </a:r>
            <a:r>
              <a:rPr sz="2300" i="1" spc="-30" dirty="0">
                <a:latin typeface="Calibri"/>
                <a:cs typeface="Calibri"/>
              </a:rPr>
              <a:t> </a:t>
            </a:r>
            <a:r>
              <a:rPr sz="2300" i="1" spc="-50" dirty="0">
                <a:latin typeface="Calibri"/>
                <a:cs typeface="Calibri"/>
              </a:rPr>
              <a:t>{</a:t>
            </a:r>
            <a:endParaRPr sz="2300">
              <a:latin typeface="Calibri"/>
              <a:cs typeface="Calibri"/>
            </a:endParaRPr>
          </a:p>
          <a:p>
            <a:pPr marL="1520825">
              <a:lnSpc>
                <a:spcPct val="100000"/>
              </a:lnSpc>
              <a:spcBef>
                <a:spcPts val="275"/>
              </a:spcBef>
            </a:pPr>
            <a:r>
              <a:rPr sz="2300" i="1" dirty="0">
                <a:latin typeface="Calibri"/>
                <a:cs typeface="Calibri"/>
              </a:rPr>
              <a:t>(namespace,</a:t>
            </a:r>
            <a:r>
              <a:rPr sz="2300" i="1" spc="-6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class,</a:t>
            </a:r>
            <a:r>
              <a:rPr sz="2300" i="1" spc="-4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structure,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function,</a:t>
            </a:r>
            <a:r>
              <a:rPr sz="2300" i="1" spc="-6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variable,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i="1" spc="-20" dirty="0">
                <a:latin typeface="Calibri"/>
                <a:cs typeface="Calibri"/>
              </a:rPr>
              <a:t>etc)</a:t>
            </a:r>
            <a:endParaRPr sz="230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  <a:spcBef>
                <a:spcPts val="290"/>
              </a:spcBef>
            </a:pPr>
            <a:r>
              <a:rPr sz="2300" i="1" spc="-50" dirty="0">
                <a:latin typeface="Calibri"/>
                <a:cs typeface="Calibri"/>
              </a:rPr>
              <a:t>}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Namespace</a:t>
            </a:r>
            <a:r>
              <a:rPr spc="-120" dirty="0"/>
              <a:t> </a:t>
            </a:r>
            <a:r>
              <a:rPr spc="-30" dirty="0"/>
              <a:t>Access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7092950" cy="32372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Types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inside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namespace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have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scope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Cannot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accessed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outside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namespace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Either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open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namespace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type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use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global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using declarative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open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entire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namespace</a:t>
            </a:r>
            <a:endParaRPr sz="195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  <a:spcBef>
                <a:spcPts val="215"/>
              </a:spcBef>
            </a:pPr>
            <a:r>
              <a:rPr sz="1950" i="1" dirty="0">
                <a:latin typeface="Calibri"/>
                <a:cs typeface="Calibri"/>
              </a:rPr>
              <a:t>using</a:t>
            </a:r>
            <a:r>
              <a:rPr sz="1950" i="1" spc="4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namespace</a:t>
            </a:r>
            <a:r>
              <a:rPr sz="1950" i="1" spc="5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std</a:t>
            </a:r>
            <a:r>
              <a:rPr sz="1950" i="1" spc="40" dirty="0">
                <a:latin typeface="Calibri"/>
                <a:cs typeface="Calibri"/>
              </a:rPr>
              <a:t> </a:t>
            </a:r>
            <a:r>
              <a:rPr sz="1950" i="1" spc="-50" dirty="0">
                <a:latin typeface="Calibri"/>
                <a:cs typeface="Calibri"/>
              </a:rPr>
              <a:t>;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use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using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declarative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3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open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specific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type</a:t>
            </a:r>
            <a:endParaRPr sz="195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  <a:spcBef>
                <a:spcPts val="215"/>
              </a:spcBef>
            </a:pPr>
            <a:r>
              <a:rPr sz="1950" i="1" dirty="0">
                <a:latin typeface="Calibri"/>
                <a:cs typeface="Calibri"/>
              </a:rPr>
              <a:t>using</a:t>
            </a:r>
            <a:r>
              <a:rPr sz="1950" i="1" spc="2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std::cout</a:t>
            </a:r>
            <a:r>
              <a:rPr sz="1950" i="1" spc="-5" dirty="0">
                <a:latin typeface="Calibri"/>
                <a:cs typeface="Calibri"/>
              </a:rPr>
              <a:t> </a:t>
            </a:r>
            <a:r>
              <a:rPr sz="1950" i="1" spc="-50" dirty="0">
                <a:latin typeface="Calibri"/>
                <a:cs typeface="Calibri"/>
              </a:rPr>
              <a:t>;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using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full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qualified</a:t>
            </a:r>
            <a:r>
              <a:rPr sz="1950" spc="4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name</a:t>
            </a:r>
            <a:endParaRPr sz="195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  <a:spcBef>
                <a:spcPts val="204"/>
              </a:spcBef>
            </a:pPr>
            <a:r>
              <a:rPr sz="1950" i="1" dirty="0">
                <a:latin typeface="Calibri"/>
                <a:cs typeface="Calibri"/>
              </a:rPr>
              <a:t>std::cout</a:t>
            </a:r>
            <a:r>
              <a:rPr sz="1950" i="1" spc="1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&lt;&lt;</a:t>
            </a:r>
            <a:r>
              <a:rPr sz="1950" i="1" spc="2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“C++”</a:t>
            </a:r>
            <a:r>
              <a:rPr sz="1950" i="1" spc="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&lt;&lt;</a:t>
            </a:r>
            <a:r>
              <a:rPr sz="1950" i="1" spc="30" dirty="0">
                <a:latin typeface="Calibri"/>
                <a:cs typeface="Calibri"/>
              </a:rPr>
              <a:t> </a:t>
            </a:r>
            <a:r>
              <a:rPr sz="1950" i="1" spc="-10" dirty="0">
                <a:latin typeface="Calibri"/>
                <a:cs typeface="Calibri"/>
              </a:rPr>
              <a:t>std::endl;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Memory</a:t>
            </a:r>
            <a:r>
              <a:rPr spc="-95" dirty="0"/>
              <a:t> </a:t>
            </a:r>
            <a:r>
              <a:rPr spc="-75" dirty="0"/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04757"/>
            <a:ext cx="8200390" cy="33826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C/C++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programs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provided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different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areas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stack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–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allocated automatically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for local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variables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data section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–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allocated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for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global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and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static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data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heap –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allocated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at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runtime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All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taken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process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address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space</a:t>
            </a:r>
            <a:endParaRPr sz="2300">
              <a:latin typeface="Calibri"/>
              <a:cs typeface="Calibri"/>
            </a:endParaRPr>
          </a:p>
          <a:p>
            <a:pPr marL="200025" marR="73660" indent="-187960">
              <a:lnSpc>
                <a:spcPts val="2500"/>
              </a:lnSpc>
              <a:spcBef>
                <a:spcPts val="86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C/C++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programs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support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allocation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runtime 	</a:t>
            </a:r>
            <a:r>
              <a:rPr sz="2300" dirty="0">
                <a:latin typeface="Calibri"/>
                <a:cs typeface="Calibri"/>
              </a:rPr>
              <a:t>(also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called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dynamic</a:t>
            </a:r>
            <a:r>
              <a:rPr sz="2300" spc="-10" dirty="0">
                <a:latin typeface="Calibri"/>
                <a:cs typeface="Calibri"/>
              </a:rPr>
              <a:t> memory)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Allocations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heap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have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managed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by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programmer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Stack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data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section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allocations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managed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by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runtime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Dynamic</a:t>
            </a:r>
            <a:r>
              <a:rPr spc="-114" dirty="0"/>
              <a:t> </a:t>
            </a:r>
            <a:r>
              <a:rPr spc="-85" dirty="0"/>
              <a:t>Memory</a:t>
            </a:r>
            <a:r>
              <a:rPr spc="-65" dirty="0"/>
              <a:t> </a:t>
            </a:r>
            <a:r>
              <a:rPr spc="-110" dirty="0"/>
              <a:t>Allocation</a:t>
            </a:r>
            <a:r>
              <a:rPr spc="-90" dirty="0"/>
              <a:t> </a:t>
            </a:r>
            <a:r>
              <a:rPr spc="-35" dirty="0"/>
              <a:t>in</a:t>
            </a:r>
            <a:r>
              <a:rPr spc="-90" dirty="0"/>
              <a:t> </a:t>
            </a:r>
            <a:r>
              <a:rPr spc="-50" dirty="0"/>
              <a:t>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527769"/>
            <a:ext cx="8536940" cy="258572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01295" marR="147320" indent="-189230">
              <a:lnSpc>
                <a:spcPts val="2840"/>
              </a:lnSpc>
              <a:spcBef>
                <a:spcPts val="46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C</a:t>
            </a:r>
            <a:r>
              <a:rPr sz="2650" spc="-11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provides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various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functions</a:t>
            </a:r>
            <a:r>
              <a:rPr sz="2650" spc="-12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for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allocating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memory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from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heap</a:t>
            </a:r>
            <a:endParaRPr sz="26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577215" algn="l"/>
              </a:tabLst>
            </a:pPr>
            <a:r>
              <a:rPr sz="2300" dirty="0">
                <a:latin typeface="Calibri"/>
                <a:cs typeface="Calibri"/>
              </a:rPr>
              <a:t>malloc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: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allocate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raw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heap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577215" algn="l"/>
              </a:tabLst>
            </a:pPr>
            <a:r>
              <a:rPr sz="2300" dirty="0">
                <a:latin typeface="Calibri"/>
                <a:cs typeface="Calibri"/>
              </a:rPr>
              <a:t>calloc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: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allocates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heap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 initializes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zero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577215" algn="l"/>
              </a:tabLst>
            </a:pPr>
            <a:r>
              <a:rPr sz="2300" dirty="0">
                <a:latin typeface="Calibri"/>
                <a:cs typeface="Calibri"/>
              </a:rPr>
              <a:t>realloc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: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allocates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larger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chunk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existing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allocation</a:t>
            </a:r>
            <a:endParaRPr sz="2300">
              <a:latin typeface="Calibri"/>
              <a:cs typeface="Calibri"/>
            </a:endParaRPr>
          </a:p>
          <a:p>
            <a:pPr marL="576580" marR="659765" lvl="1" indent="-186690">
              <a:lnSpc>
                <a:spcPts val="2500"/>
              </a:lnSpc>
              <a:spcBef>
                <a:spcPts val="445"/>
              </a:spcBef>
              <a:buFont typeface="Arial MT"/>
              <a:buChar char="•"/>
              <a:tabLst>
                <a:tab pos="577850" algn="l"/>
              </a:tabLst>
            </a:pPr>
            <a:r>
              <a:rPr sz="2300" dirty="0">
                <a:latin typeface="Calibri"/>
                <a:cs typeface="Calibri"/>
              </a:rPr>
              <a:t>free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:</a:t>
            </a:r>
            <a:r>
              <a:rPr sz="2300" spc="-10" dirty="0">
                <a:latin typeface="Calibri"/>
                <a:cs typeface="Calibri"/>
              </a:rPr>
              <a:t> deallocates/releases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allocated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the 	</a:t>
            </a:r>
            <a:r>
              <a:rPr sz="2300" dirty="0">
                <a:latin typeface="Calibri"/>
                <a:cs typeface="Calibri"/>
              </a:rPr>
              <a:t>above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functions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Dynamic</a:t>
            </a:r>
            <a:r>
              <a:rPr spc="-114" dirty="0"/>
              <a:t> </a:t>
            </a:r>
            <a:r>
              <a:rPr spc="-85" dirty="0"/>
              <a:t>Memory</a:t>
            </a:r>
            <a:r>
              <a:rPr spc="-65" dirty="0"/>
              <a:t> </a:t>
            </a:r>
            <a:r>
              <a:rPr spc="-110" dirty="0"/>
              <a:t>Allocation</a:t>
            </a:r>
            <a:r>
              <a:rPr spc="-90" dirty="0"/>
              <a:t> </a:t>
            </a:r>
            <a:r>
              <a:rPr spc="-35" dirty="0"/>
              <a:t>in</a:t>
            </a:r>
            <a:r>
              <a:rPr spc="-90" dirty="0"/>
              <a:t> </a:t>
            </a:r>
            <a:r>
              <a:rPr spc="-25" dirty="0"/>
              <a:t>C++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869" y="2474103"/>
            <a:ext cx="7821295" cy="36074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C++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provides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two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operators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for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dynamic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memory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allocation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i="1" dirty="0">
                <a:latin typeface="Calibri"/>
                <a:cs typeface="Calibri"/>
              </a:rPr>
              <a:t>new</a:t>
            </a:r>
            <a:r>
              <a:rPr sz="2150" i="1" spc="-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:</a:t>
            </a:r>
            <a:r>
              <a:rPr sz="2150" spc="-1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allocates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memory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on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heap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i="1" dirty="0">
                <a:latin typeface="Calibri"/>
                <a:cs typeface="Calibri"/>
              </a:rPr>
              <a:t>delete</a:t>
            </a:r>
            <a:r>
              <a:rPr sz="2150" i="1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: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deallocates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memory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Memory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that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is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allocated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through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new</a:t>
            </a:r>
            <a:r>
              <a:rPr sz="2150" i="1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has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released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with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i="1" spc="-10" dirty="0">
                <a:latin typeface="Calibri"/>
                <a:cs typeface="Calibri"/>
              </a:rPr>
              <a:t>delete</a:t>
            </a:r>
            <a:endParaRPr sz="21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2150">
              <a:latin typeface="Calibri"/>
              <a:cs typeface="Calibri"/>
            </a:endParaRPr>
          </a:p>
          <a:p>
            <a:pPr marL="1520825" marR="1227455">
              <a:lnSpc>
                <a:spcPct val="115199"/>
              </a:lnSpc>
            </a:pPr>
            <a:r>
              <a:rPr sz="2150" i="1" dirty="0">
                <a:latin typeface="Calibri"/>
                <a:cs typeface="Calibri"/>
              </a:rPr>
              <a:t>&lt;</a:t>
            </a:r>
            <a:r>
              <a:rPr sz="1950" i="1" dirty="0">
                <a:latin typeface="Calibri"/>
                <a:cs typeface="Calibri"/>
              </a:rPr>
              <a:t>type&gt;</a:t>
            </a:r>
            <a:r>
              <a:rPr sz="1950" i="1" spc="4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*&lt;variable&gt;</a:t>
            </a:r>
            <a:r>
              <a:rPr sz="1950" i="1" spc="4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=</a:t>
            </a:r>
            <a:r>
              <a:rPr sz="1950" i="1" spc="55" dirty="0">
                <a:latin typeface="Calibri"/>
                <a:cs typeface="Calibri"/>
              </a:rPr>
              <a:t> </a:t>
            </a:r>
            <a:r>
              <a:rPr sz="1950" i="1" dirty="0">
                <a:solidFill>
                  <a:srgbClr val="2F5497"/>
                </a:solidFill>
                <a:latin typeface="Calibri"/>
                <a:cs typeface="Calibri"/>
              </a:rPr>
              <a:t>new</a:t>
            </a:r>
            <a:r>
              <a:rPr sz="1950" i="1" spc="45" dirty="0">
                <a:solidFill>
                  <a:srgbClr val="2F5497"/>
                </a:solidFill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&lt;type&gt;</a:t>
            </a:r>
            <a:r>
              <a:rPr sz="1950" i="1" spc="6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(optional</a:t>
            </a:r>
            <a:r>
              <a:rPr sz="1950" i="1" spc="4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args)</a:t>
            </a:r>
            <a:r>
              <a:rPr sz="1950" i="1" spc="55" dirty="0">
                <a:latin typeface="Calibri"/>
                <a:cs typeface="Calibri"/>
              </a:rPr>
              <a:t> </a:t>
            </a:r>
            <a:r>
              <a:rPr sz="1950" i="1" spc="-50" dirty="0">
                <a:latin typeface="Calibri"/>
                <a:cs typeface="Calibri"/>
              </a:rPr>
              <a:t>; </a:t>
            </a:r>
            <a:r>
              <a:rPr sz="1950" i="1" dirty="0">
                <a:solidFill>
                  <a:srgbClr val="2F5497"/>
                </a:solidFill>
                <a:latin typeface="Calibri"/>
                <a:cs typeface="Calibri"/>
              </a:rPr>
              <a:t>delete</a:t>
            </a:r>
            <a:r>
              <a:rPr sz="1950" i="1" spc="65" dirty="0">
                <a:solidFill>
                  <a:srgbClr val="2F5497"/>
                </a:solidFill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&lt;variable&gt;</a:t>
            </a:r>
            <a:r>
              <a:rPr sz="1950" i="1" spc="55" dirty="0">
                <a:latin typeface="Calibri"/>
                <a:cs typeface="Calibri"/>
              </a:rPr>
              <a:t> </a:t>
            </a:r>
            <a:r>
              <a:rPr sz="1950" i="1" spc="-50" dirty="0">
                <a:latin typeface="Calibri"/>
                <a:cs typeface="Calibri"/>
              </a:rPr>
              <a:t>;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950">
              <a:latin typeface="Calibri"/>
              <a:cs typeface="Calibri"/>
            </a:endParaRPr>
          </a:p>
          <a:p>
            <a:pPr marL="1520825" marR="3950970">
              <a:lnSpc>
                <a:spcPct val="116399"/>
              </a:lnSpc>
              <a:spcBef>
                <a:spcPts val="5"/>
              </a:spcBef>
            </a:pPr>
            <a:r>
              <a:rPr sz="1950" i="1" dirty="0">
                <a:latin typeface="Calibri"/>
                <a:cs typeface="Calibri"/>
              </a:rPr>
              <a:t>int</a:t>
            </a:r>
            <a:r>
              <a:rPr sz="1950" i="1" spc="15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*p</a:t>
            </a:r>
            <a:r>
              <a:rPr sz="1950" i="1" spc="2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=</a:t>
            </a:r>
            <a:r>
              <a:rPr sz="1950" i="1" spc="20" dirty="0">
                <a:latin typeface="Calibri"/>
                <a:cs typeface="Calibri"/>
              </a:rPr>
              <a:t> </a:t>
            </a:r>
            <a:r>
              <a:rPr sz="1950" i="1" dirty="0">
                <a:solidFill>
                  <a:srgbClr val="2F5497"/>
                </a:solidFill>
                <a:latin typeface="Calibri"/>
                <a:cs typeface="Calibri"/>
              </a:rPr>
              <a:t>new</a:t>
            </a:r>
            <a:r>
              <a:rPr sz="1950" i="1" spc="10" dirty="0">
                <a:solidFill>
                  <a:srgbClr val="2F5497"/>
                </a:solidFill>
                <a:latin typeface="Calibri"/>
                <a:cs typeface="Calibri"/>
              </a:rPr>
              <a:t> </a:t>
            </a:r>
            <a:r>
              <a:rPr sz="1950" i="1" spc="-10" dirty="0">
                <a:latin typeface="Calibri"/>
                <a:cs typeface="Calibri"/>
              </a:rPr>
              <a:t>int(value); </a:t>
            </a:r>
            <a:r>
              <a:rPr sz="1950" i="1" dirty="0">
                <a:solidFill>
                  <a:srgbClr val="2F5497"/>
                </a:solidFill>
                <a:latin typeface="Calibri"/>
                <a:cs typeface="Calibri"/>
              </a:rPr>
              <a:t>delete</a:t>
            </a:r>
            <a:r>
              <a:rPr sz="1950" i="1" spc="25" dirty="0">
                <a:solidFill>
                  <a:srgbClr val="2F5497"/>
                </a:solidFill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p</a:t>
            </a:r>
            <a:r>
              <a:rPr sz="1950" i="1" spc="30" dirty="0">
                <a:latin typeface="Calibri"/>
                <a:cs typeface="Calibri"/>
              </a:rPr>
              <a:t> </a:t>
            </a:r>
            <a:r>
              <a:rPr sz="1950" i="1" spc="-50" dirty="0">
                <a:latin typeface="Calibri"/>
                <a:cs typeface="Calibri"/>
              </a:rPr>
              <a:t>;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490" y="1558630"/>
            <a:ext cx="258318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malloc</a:t>
            </a:r>
            <a:r>
              <a:rPr spc="-125" dirty="0"/>
              <a:t> </a:t>
            </a:r>
            <a:r>
              <a:rPr spc="-20" dirty="0"/>
              <a:t>vs</a:t>
            </a:r>
            <a:r>
              <a:rPr spc="-160" dirty="0"/>
              <a:t> </a:t>
            </a:r>
            <a:r>
              <a:rPr spc="-50" dirty="0"/>
              <a:t>new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372" y="2756415"/>
            <a:ext cx="3982720" cy="36747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-10" dirty="0">
                <a:latin typeface="Calibri"/>
                <a:cs typeface="Calibri"/>
              </a:rPr>
              <a:t>malloc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Function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Requires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size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during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allocation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Cannot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initialize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memory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Cannot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call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constructors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220"/>
              </a:lnSpc>
              <a:spcBef>
                <a:spcPts val="8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Returns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void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pointer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needs 	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casted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Cannot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customized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malloc,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calloc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realloc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Return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NULL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failure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5131" y="2756415"/>
            <a:ext cx="4076065" cy="36747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-25" dirty="0">
                <a:latin typeface="Calibri"/>
                <a:cs typeface="Calibri"/>
              </a:rPr>
              <a:t>new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Operator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Size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ascertained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type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memory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call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constructors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Returns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correct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pointer</a:t>
            </a:r>
            <a:endParaRPr sz="2300">
              <a:latin typeface="Calibri"/>
              <a:cs typeface="Calibri"/>
            </a:endParaRPr>
          </a:p>
          <a:p>
            <a:pPr marL="200025" marR="611505" indent="-187960">
              <a:lnSpc>
                <a:spcPts val="2220"/>
              </a:lnSpc>
              <a:spcBef>
                <a:spcPts val="80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Can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customized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through 	overloading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Has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different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forms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Throws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exception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failure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273494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0" dirty="0"/>
              <a:t>new</a:t>
            </a:r>
            <a:r>
              <a:rPr spc="-95" dirty="0"/>
              <a:t> </a:t>
            </a:r>
            <a:r>
              <a:rPr spc="-10" dirty="0"/>
              <a:t>For</a:t>
            </a:r>
            <a:r>
              <a:rPr spc="-180" dirty="0"/>
              <a:t> </a:t>
            </a:r>
            <a:r>
              <a:rPr spc="-100" dirty="0"/>
              <a:t>Arrays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74000"/>
            <a:ext cx="6897370" cy="35020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Another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form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5" dirty="0">
                <a:latin typeface="Calibri"/>
                <a:cs typeface="Calibri"/>
              </a:rPr>
              <a:t> new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Used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allocating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dynamic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arrays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Written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new[]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Subsequently,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delete</a:t>
            </a:r>
            <a:r>
              <a:rPr sz="2300" i="1" spc="-4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[]</a:t>
            </a:r>
            <a:r>
              <a:rPr sz="2300" i="1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releasing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memory</a:t>
            </a:r>
            <a:endParaRPr sz="230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  <a:spcBef>
                <a:spcPts val="290"/>
              </a:spcBef>
            </a:pPr>
            <a:r>
              <a:rPr sz="2300" i="1" dirty="0">
                <a:latin typeface="Calibri"/>
                <a:cs typeface="Calibri"/>
              </a:rPr>
              <a:t>&lt;type&gt; *&lt;variable&gt;</a:t>
            </a:r>
            <a:r>
              <a:rPr sz="2300" i="1" spc="-2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=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1950" i="1" dirty="0">
                <a:solidFill>
                  <a:srgbClr val="2F5497"/>
                </a:solidFill>
                <a:latin typeface="Calibri"/>
                <a:cs typeface="Calibri"/>
              </a:rPr>
              <a:t>new</a:t>
            </a:r>
            <a:r>
              <a:rPr sz="1950" i="1" spc="70" dirty="0">
                <a:solidFill>
                  <a:srgbClr val="2F5497"/>
                </a:solidFill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&lt;type&gt;[size]</a:t>
            </a:r>
            <a:r>
              <a:rPr sz="2300" i="1" spc="5" dirty="0">
                <a:latin typeface="Calibri"/>
                <a:cs typeface="Calibri"/>
              </a:rPr>
              <a:t> </a:t>
            </a:r>
            <a:r>
              <a:rPr sz="2300" i="1" spc="-50" dirty="0"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  <a:spcBef>
                <a:spcPts val="275"/>
              </a:spcBef>
            </a:pPr>
            <a:r>
              <a:rPr sz="1950" i="1" dirty="0">
                <a:solidFill>
                  <a:srgbClr val="2F5497"/>
                </a:solidFill>
                <a:latin typeface="Calibri"/>
                <a:cs typeface="Calibri"/>
              </a:rPr>
              <a:t>delete</a:t>
            </a:r>
            <a:r>
              <a:rPr sz="1950" i="1" spc="95" dirty="0">
                <a:solidFill>
                  <a:srgbClr val="2F5497"/>
                </a:solidFill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[]</a:t>
            </a:r>
            <a:r>
              <a:rPr sz="2300" i="1" spc="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&lt;variable&gt; </a:t>
            </a:r>
            <a:r>
              <a:rPr sz="2300" i="1" spc="-50" dirty="0"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230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</a:pPr>
            <a:r>
              <a:rPr sz="2300" i="1" dirty="0">
                <a:latin typeface="Calibri"/>
                <a:cs typeface="Calibri"/>
              </a:rPr>
              <a:t>int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*p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=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1950" i="1" dirty="0">
                <a:solidFill>
                  <a:srgbClr val="2F5497"/>
                </a:solidFill>
                <a:latin typeface="Calibri"/>
                <a:cs typeface="Calibri"/>
              </a:rPr>
              <a:t>new</a:t>
            </a:r>
            <a:r>
              <a:rPr sz="1950" i="1" spc="75" dirty="0">
                <a:solidFill>
                  <a:srgbClr val="2F5497"/>
                </a:solidFill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int[5]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;//Allocate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memory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for</a:t>
            </a:r>
            <a:r>
              <a:rPr sz="2300" i="1" spc="-3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5</a:t>
            </a:r>
            <a:r>
              <a:rPr sz="2300" i="1" spc="-10" dirty="0">
                <a:latin typeface="Calibri"/>
                <a:cs typeface="Calibri"/>
              </a:rPr>
              <a:t> integers</a:t>
            </a:r>
            <a:endParaRPr sz="230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  <a:spcBef>
                <a:spcPts val="290"/>
              </a:spcBef>
              <a:tabLst>
                <a:tab pos="2276475" algn="l"/>
              </a:tabLst>
            </a:pPr>
            <a:r>
              <a:rPr sz="1950" i="1" dirty="0">
                <a:solidFill>
                  <a:srgbClr val="2F5497"/>
                </a:solidFill>
                <a:latin typeface="Calibri"/>
                <a:cs typeface="Calibri"/>
              </a:rPr>
              <a:t>delete</a:t>
            </a:r>
            <a:r>
              <a:rPr sz="1950" i="1" spc="105" dirty="0">
                <a:solidFill>
                  <a:srgbClr val="2F5497"/>
                </a:solidFill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[]p</a:t>
            </a:r>
            <a:r>
              <a:rPr sz="2300" i="1" spc="20" dirty="0">
                <a:latin typeface="Calibri"/>
                <a:cs typeface="Calibri"/>
              </a:rPr>
              <a:t> </a:t>
            </a:r>
            <a:r>
              <a:rPr sz="2300" i="1" spc="-50" dirty="0">
                <a:latin typeface="Calibri"/>
                <a:cs typeface="Calibri"/>
              </a:rPr>
              <a:t>;</a:t>
            </a:r>
            <a:r>
              <a:rPr sz="2300" i="1" dirty="0">
                <a:latin typeface="Calibri"/>
                <a:cs typeface="Calibri"/>
              </a:rPr>
              <a:t>	//Note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the</a:t>
            </a:r>
            <a:r>
              <a:rPr sz="2300" i="1" spc="-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usage</a:t>
            </a:r>
            <a:r>
              <a:rPr sz="2300" i="1" spc="-1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of []</a:t>
            </a:r>
            <a:r>
              <a:rPr sz="2300" i="1" spc="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with</a:t>
            </a:r>
            <a:r>
              <a:rPr sz="2300" i="1" spc="-2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delete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307213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Important</a:t>
            </a:r>
            <a:r>
              <a:rPr spc="-70" dirty="0"/>
              <a:t> </a:t>
            </a:r>
            <a:r>
              <a:rPr spc="-75" dirty="0"/>
              <a:t>Points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09" y="2460344"/>
            <a:ext cx="7527290" cy="248094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Always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use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as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spc="-20" dirty="0">
                <a:latin typeface="Calibri"/>
                <a:cs typeface="Calibri"/>
              </a:rPr>
              <a:t>pair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Not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calling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i="1" dirty="0">
                <a:latin typeface="Calibri"/>
                <a:cs typeface="Calibri"/>
              </a:rPr>
              <a:t>delete</a:t>
            </a:r>
            <a:r>
              <a:rPr sz="2950" i="1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causes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memory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20" dirty="0">
                <a:latin typeface="Calibri"/>
                <a:cs typeface="Calibri"/>
              </a:rPr>
              <a:t>leak</a:t>
            </a:r>
            <a:endParaRPr sz="2950">
              <a:latin typeface="Calibri"/>
              <a:cs typeface="Calibri"/>
            </a:endParaRPr>
          </a:p>
          <a:p>
            <a:pPr marL="201295" marR="5080" indent="-189230">
              <a:lnSpc>
                <a:spcPts val="3200"/>
              </a:lnSpc>
              <a:spcBef>
                <a:spcPts val="885"/>
              </a:spcBef>
              <a:buFont typeface="Arial MT"/>
              <a:buChar char="•"/>
              <a:tabLst>
                <a:tab pos="201295" algn="l"/>
              </a:tabLst>
            </a:pPr>
            <a:r>
              <a:rPr sz="2950" dirty="0">
                <a:latin typeface="Calibri"/>
                <a:cs typeface="Calibri"/>
              </a:rPr>
              <a:t>Responsibility</a:t>
            </a:r>
            <a:r>
              <a:rPr sz="2950" spc="-6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the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programmer</a:t>
            </a:r>
            <a:r>
              <a:rPr sz="2950" spc="-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to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release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spc="-25" dirty="0">
                <a:latin typeface="Calibri"/>
                <a:cs typeface="Calibri"/>
              </a:rPr>
              <a:t>the </a:t>
            </a:r>
            <a:r>
              <a:rPr sz="2950" spc="-10" dirty="0">
                <a:latin typeface="Calibri"/>
                <a:cs typeface="Calibri"/>
              </a:rPr>
              <a:t>memory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4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Do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not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mix</a:t>
            </a:r>
            <a:r>
              <a:rPr sz="2950" spc="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malloc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and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new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same</a:t>
            </a:r>
            <a:r>
              <a:rPr sz="2950" spc="-20" dirty="0">
                <a:latin typeface="Calibri"/>
                <a:cs typeface="Calibri"/>
              </a:rPr>
              <a:t> code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149064" y="6386131"/>
            <a:ext cx="1543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59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Object</a:t>
            </a:r>
            <a:r>
              <a:rPr spc="-90" dirty="0"/>
              <a:t> </a:t>
            </a:r>
            <a:r>
              <a:rPr spc="-85" dirty="0"/>
              <a:t>Oriented </a:t>
            </a:r>
            <a:r>
              <a:rPr spc="-80" dirty="0"/>
              <a:t>Programming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494208"/>
            <a:ext cx="7211695" cy="331025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01295" marR="5080" indent="-189230">
              <a:lnSpc>
                <a:spcPts val="2540"/>
              </a:lnSpc>
              <a:spcBef>
                <a:spcPts val="70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Uses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objects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as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fundamental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building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blocks,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rather algorithms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0"/>
              </a:spcBef>
              <a:buFont typeface="Arial MT"/>
              <a:buChar char="•"/>
            </a:pP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10" dirty="0">
                <a:latin typeface="Calibri"/>
                <a:cs typeface="Calibri"/>
              </a:rPr>
              <a:t>Program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is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created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as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collection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objects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0"/>
              </a:spcBef>
              <a:buFont typeface="Arial MT"/>
              <a:buChar char="•"/>
            </a:pP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Every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object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is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an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instance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some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class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5"/>
              </a:spcBef>
              <a:buFont typeface="Arial MT"/>
              <a:buChar char="•"/>
            </a:pP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Classes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are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united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via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inheritance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relationship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335">
              <a:lnSpc>
                <a:spcPts val="104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Salient</a:t>
            </a:r>
            <a:r>
              <a:rPr spc="-70" dirty="0"/>
              <a:t> </a:t>
            </a:r>
            <a:r>
              <a:rPr spc="-65" dirty="0"/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463692"/>
            <a:ext cx="6661150" cy="329311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55" dirty="0">
                <a:latin typeface="Calibri"/>
                <a:cs typeface="Calibri"/>
              </a:rPr>
              <a:t>Tons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examples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Source</a:t>
            </a:r>
            <a:r>
              <a:rPr sz="2650" spc="-11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code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Short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video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length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10" dirty="0">
                <a:latin typeface="Calibri"/>
                <a:cs typeface="Calibri"/>
              </a:rPr>
              <a:t>Exercises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&amp;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quizzes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10" dirty="0">
                <a:latin typeface="Calibri"/>
                <a:cs typeface="Calibri"/>
              </a:rPr>
              <a:t>Understand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C++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as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an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object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oriented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language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Learn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modern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C++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(key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C++11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features)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Develop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applications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in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modern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C++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149064" y="6386131"/>
            <a:ext cx="1543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60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Object</a:t>
            </a:r>
            <a:r>
              <a:rPr spc="-90" dirty="0"/>
              <a:t> </a:t>
            </a:r>
            <a:r>
              <a:rPr spc="-85" dirty="0"/>
              <a:t>Oriented </a:t>
            </a:r>
            <a:r>
              <a:rPr spc="-80" dirty="0"/>
              <a:t>Programming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494208"/>
            <a:ext cx="7654925" cy="33102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Simulate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interactions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objects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in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30" dirty="0">
                <a:latin typeface="Calibri"/>
                <a:cs typeface="Calibri"/>
              </a:rPr>
              <a:t>real-</a:t>
            </a:r>
            <a:r>
              <a:rPr sz="2650" dirty="0">
                <a:latin typeface="Calibri"/>
                <a:cs typeface="Calibri"/>
              </a:rPr>
              <a:t>world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systems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40"/>
              </a:spcBef>
              <a:buFont typeface="Arial MT"/>
              <a:buChar char="•"/>
            </a:pPr>
            <a:endParaRPr sz="2650">
              <a:latin typeface="Calibri"/>
              <a:cs typeface="Calibri"/>
            </a:endParaRPr>
          </a:p>
          <a:p>
            <a:pPr marL="201295" marR="5080" indent="-189230">
              <a:lnSpc>
                <a:spcPct val="80000"/>
              </a:lnSpc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Allows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representation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objects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in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problem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domain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as </a:t>
            </a:r>
            <a:r>
              <a:rPr sz="2650" spc="-10" dirty="0">
                <a:latin typeface="Calibri"/>
                <a:cs typeface="Calibri"/>
              </a:rPr>
              <a:t>software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objects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5"/>
              </a:spcBef>
              <a:buFont typeface="Arial MT"/>
              <a:buChar char="•"/>
            </a:pP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Decreases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complexity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software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systems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5"/>
              </a:spcBef>
              <a:buFont typeface="Arial MT"/>
              <a:buChar char="•"/>
            </a:pP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Make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code</a:t>
            </a:r>
            <a:r>
              <a:rPr sz="2650" spc="-10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reusable,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extensible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and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maintainable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61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251015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Object</a:t>
            </a:r>
            <a:r>
              <a:rPr spc="-100" dirty="0"/>
              <a:t> </a:t>
            </a:r>
            <a:r>
              <a:rPr spc="-70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463692"/>
            <a:ext cx="6669405" cy="23590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Basic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principles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that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help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us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write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OO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programs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10" dirty="0">
                <a:latin typeface="Calibri"/>
                <a:cs typeface="Calibri"/>
              </a:rPr>
              <a:t>Abstraction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10" dirty="0">
                <a:latin typeface="Calibri"/>
                <a:cs typeface="Calibri"/>
              </a:rPr>
              <a:t>Encapsulation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10" dirty="0">
                <a:latin typeface="Calibri"/>
                <a:cs typeface="Calibri"/>
              </a:rPr>
              <a:t>Inheritance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10" dirty="0">
                <a:latin typeface="Calibri"/>
                <a:cs typeface="Calibri"/>
              </a:rPr>
              <a:t>Polymorphism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62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Abstraction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7670165" cy="28721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Abstraction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focuses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important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necessary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details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Unwanted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features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left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out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e.g.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name of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person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without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other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details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(age,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weight,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etc)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Helps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focus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important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characteristics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Used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represent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real-</a:t>
            </a:r>
            <a:r>
              <a:rPr sz="2300" dirty="0">
                <a:latin typeface="Calibri"/>
                <a:cs typeface="Calibri"/>
              </a:rPr>
              <a:t>life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objects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software,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but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without</a:t>
            </a:r>
            <a:r>
              <a:rPr sz="2300" spc="-25" dirty="0">
                <a:latin typeface="Calibri"/>
                <a:cs typeface="Calibri"/>
              </a:rPr>
              <a:t> the 	</a:t>
            </a:r>
            <a:r>
              <a:rPr sz="2300" dirty="0">
                <a:latin typeface="Calibri"/>
                <a:cs typeface="Calibri"/>
              </a:rPr>
              <a:t>associated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complexity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Represented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class,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struct,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interface,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union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enum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63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Encapsulation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234045" cy="287210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Next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step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after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abstraction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Hides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implementation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details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class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class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provides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behaviour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without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revealing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implementation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Objects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such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classes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easy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use</a:t>
            </a:r>
            <a:endParaRPr sz="2300">
              <a:latin typeface="Calibri"/>
              <a:cs typeface="Calibri"/>
            </a:endParaRPr>
          </a:p>
          <a:p>
            <a:pPr marL="200025" marR="459740" indent="-187960">
              <a:lnSpc>
                <a:spcPts val="250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internal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implementation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 be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changed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without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users’ 	knowledge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Implemented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access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modifiers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OO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languages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64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Inheritance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405495" cy="361187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Represents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hierarchy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classes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classes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related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“is-</a:t>
            </a:r>
            <a:r>
              <a:rPr sz="2300" dirty="0">
                <a:latin typeface="Calibri"/>
                <a:cs typeface="Calibri"/>
              </a:rPr>
              <a:t>a”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relationship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relation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due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same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behaviour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classes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e.g.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dog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 </a:t>
            </a:r>
            <a:r>
              <a:rPr sz="2300" spc="-10" dirty="0">
                <a:latin typeface="Calibri"/>
                <a:cs typeface="Calibri"/>
              </a:rPr>
              <a:t>animal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behaviour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its</a:t>
            </a:r>
            <a:r>
              <a:rPr sz="2300" spc="-10" dirty="0">
                <a:latin typeface="Calibri"/>
                <a:cs typeface="Calibri"/>
              </a:rPr>
              <a:t> implementation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inherited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by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children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from 	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0" dirty="0">
                <a:latin typeface="Calibri"/>
                <a:cs typeface="Calibri"/>
              </a:rPr>
              <a:t> parent</a:t>
            </a:r>
            <a:endParaRPr sz="2300">
              <a:latin typeface="Calibri"/>
              <a:cs typeface="Calibri"/>
            </a:endParaRPr>
          </a:p>
          <a:p>
            <a:pPr marL="200025" marR="819785" indent="-187960">
              <a:lnSpc>
                <a:spcPts val="2500"/>
              </a:lnSpc>
              <a:spcBef>
                <a:spcPts val="81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child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classes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may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reuse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behaviour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same 	</a:t>
            </a:r>
            <a:r>
              <a:rPr sz="2300" spc="-10" dirty="0">
                <a:latin typeface="Calibri"/>
                <a:cs typeface="Calibri"/>
              </a:rPr>
              <a:t>implementation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different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implementation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Promotes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reuse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extensibility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65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Composition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5957570" cy="171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Signifies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relationship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between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objects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Represented</a:t>
            </a:r>
            <a:r>
              <a:rPr sz="2300" spc="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“has-</a:t>
            </a:r>
            <a:r>
              <a:rPr sz="2300" dirty="0">
                <a:latin typeface="Calibri"/>
                <a:cs typeface="Calibri"/>
              </a:rPr>
              <a:t>a”</a:t>
            </a:r>
            <a:r>
              <a:rPr sz="2300" spc="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“part-</a:t>
            </a:r>
            <a:r>
              <a:rPr sz="2300" dirty="0">
                <a:latin typeface="Calibri"/>
                <a:cs typeface="Calibri"/>
              </a:rPr>
              <a:t>of”</a:t>
            </a:r>
            <a:r>
              <a:rPr sz="2300" spc="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relationship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Promotes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reuse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objects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e.g.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car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has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 </a:t>
            </a:r>
            <a:r>
              <a:rPr sz="2300" spc="-10" dirty="0">
                <a:latin typeface="Calibri"/>
                <a:cs typeface="Calibri"/>
              </a:rPr>
              <a:t>engine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66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Polymorphism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449945" cy="361187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Means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different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forms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Represents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common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behaviour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different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implementations</a:t>
            </a:r>
            <a:endParaRPr sz="230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5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Response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will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0" dirty="0">
                <a:latin typeface="Calibri"/>
                <a:cs typeface="Calibri"/>
              </a:rPr>
              <a:t> different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each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object,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either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based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its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class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or 	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0" dirty="0">
                <a:latin typeface="Calibri"/>
                <a:cs typeface="Calibri"/>
              </a:rPr>
              <a:t> arguments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e.g.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car,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cycle,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person,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etc.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move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differently</a:t>
            </a:r>
            <a:endParaRPr sz="2300">
              <a:latin typeface="Calibri"/>
              <a:cs typeface="Calibri"/>
            </a:endParaRPr>
          </a:p>
          <a:p>
            <a:pPr marL="200025" marR="657225" indent="-187960">
              <a:lnSpc>
                <a:spcPts val="2480"/>
              </a:lnSpc>
              <a:spcBef>
                <a:spcPts val="88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Implemented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overloading,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templates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virtual 	functions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Used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conjunction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inheritance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10" dirty="0">
                <a:latin typeface="Calibri"/>
                <a:cs typeface="Calibri"/>
              </a:rPr>
              <a:t> composition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Promotes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reuse,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scalability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extensibility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67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88773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09" y="2460344"/>
            <a:ext cx="4471035" cy="30981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spc="-10" dirty="0">
                <a:latin typeface="Calibri"/>
                <a:cs typeface="Calibri"/>
              </a:rPr>
              <a:t>Blueprint/template/recipe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Represents</a:t>
            </a:r>
            <a:r>
              <a:rPr sz="2950" spc="-8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an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abstraction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Every</a:t>
            </a:r>
            <a:r>
              <a:rPr sz="2950" spc="-1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object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is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instantiated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Instance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spc="-20" dirty="0">
                <a:latin typeface="Calibri"/>
                <a:cs typeface="Calibri"/>
              </a:rPr>
              <a:t>class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Can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have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multiple</a:t>
            </a:r>
            <a:r>
              <a:rPr sz="2950" spc="-6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instances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Objects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are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independent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68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25" dirty="0"/>
              <a:t>Syntax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950" i="1" dirty="0">
                <a:latin typeface="Calibri"/>
                <a:cs typeface="Calibri"/>
              </a:rPr>
              <a:t>class</a:t>
            </a:r>
            <a:r>
              <a:rPr sz="2950" i="1" spc="25" dirty="0">
                <a:latin typeface="Calibri"/>
                <a:cs typeface="Calibri"/>
              </a:rPr>
              <a:t> </a:t>
            </a:r>
            <a:r>
              <a:rPr sz="2950" i="1" dirty="0">
                <a:latin typeface="Calibri"/>
                <a:cs typeface="Calibri"/>
              </a:rPr>
              <a:t>&lt;name&gt;</a:t>
            </a:r>
            <a:r>
              <a:rPr sz="2950" i="1" spc="-15" dirty="0">
                <a:latin typeface="Calibri"/>
                <a:cs typeface="Calibri"/>
              </a:rPr>
              <a:t> </a:t>
            </a:r>
            <a:r>
              <a:rPr sz="2950" i="1" spc="-50" dirty="0">
                <a:latin typeface="Calibri"/>
                <a:cs typeface="Calibri"/>
              </a:rPr>
              <a:t>{</a:t>
            </a:r>
            <a:endParaRPr sz="2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950" i="1" dirty="0">
                <a:solidFill>
                  <a:srgbClr val="7E7E7E"/>
                </a:solidFill>
                <a:latin typeface="Calibri"/>
                <a:cs typeface="Calibri"/>
              </a:rPr>
              <a:t>//Members</a:t>
            </a:r>
            <a:r>
              <a:rPr sz="2950" i="1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950" i="1" dirty="0">
                <a:solidFill>
                  <a:srgbClr val="7E7E7E"/>
                </a:solidFill>
                <a:latin typeface="Calibri"/>
                <a:cs typeface="Calibri"/>
              </a:rPr>
              <a:t>are</a:t>
            </a:r>
            <a:r>
              <a:rPr sz="2950" i="1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950" i="1" dirty="0">
                <a:solidFill>
                  <a:srgbClr val="7E7E7E"/>
                </a:solidFill>
                <a:latin typeface="Calibri"/>
                <a:cs typeface="Calibri"/>
              </a:rPr>
              <a:t>private</a:t>
            </a:r>
            <a:r>
              <a:rPr sz="2950" i="1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950" i="1" dirty="0">
                <a:solidFill>
                  <a:srgbClr val="7E7E7E"/>
                </a:solidFill>
                <a:latin typeface="Calibri"/>
                <a:cs typeface="Calibri"/>
              </a:rPr>
              <a:t>by</a:t>
            </a:r>
            <a:r>
              <a:rPr sz="2950" i="1" spc="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2950" i="1" spc="-10" dirty="0">
                <a:solidFill>
                  <a:srgbClr val="7E7E7E"/>
                </a:solidFill>
                <a:latin typeface="Calibri"/>
                <a:cs typeface="Calibri"/>
              </a:rPr>
              <a:t>default</a:t>
            </a:r>
            <a:endParaRPr sz="2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950" i="1" spc="-10" dirty="0">
                <a:latin typeface="Calibri"/>
                <a:cs typeface="Calibri"/>
              </a:rPr>
              <a:t>&lt;modifiers&gt;:</a:t>
            </a:r>
            <a:endParaRPr sz="2950">
              <a:latin typeface="Calibri"/>
              <a:cs typeface="Calibri"/>
            </a:endParaRPr>
          </a:p>
          <a:p>
            <a:pPr marL="767080">
              <a:lnSpc>
                <a:spcPct val="100000"/>
              </a:lnSpc>
              <a:spcBef>
                <a:spcPts val="490"/>
              </a:spcBef>
            </a:pPr>
            <a:r>
              <a:rPr sz="2950" i="1" dirty="0">
                <a:latin typeface="Calibri"/>
                <a:cs typeface="Calibri"/>
              </a:rPr>
              <a:t>&lt;member</a:t>
            </a:r>
            <a:r>
              <a:rPr sz="2950" i="1" spc="-20" dirty="0">
                <a:latin typeface="Calibri"/>
                <a:cs typeface="Calibri"/>
              </a:rPr>
              <a:t> </a:t>
            </a:r>
            <a:r>
              <a:rPr sz="2950" i="1" spc="-10" dirty="0">
                <a:latin typeface="Calibri"/>
                <a:cs typeface="Calibri"/>
              </a:rPr>
              <a:t>variables&gt;</a:t>
            </a:r>
            <a:endParaRPr sz="2950">
              <a:latin typeface="Calibri"/>
              <a:cs typeface="Calibri"/>
            </a:endParaRPr>
          </a:p>
          <a:p>
            <a:pPr marL="767080">
              <a:lnSpc>
                <a:spcPct val="100000"/>
              </a:lnSpc>
              <a:spcBef>
                <a:spcPts val="490"/>
              </a:spcBef>
            </a:pPr>
            <a:r>
              <a:rPr sz="2950" i="1" dirty="0">
                <a:latin typeface="Calibri"/>
                <a:cs typeface="Calibri"/>
              </a:rPr>
              <a:t>&lt;member</a:t>
            </a:r>
            <a:r>
              <a:rPr sz="2950" i="1" spc="-20" dirty="0">
                <a:latin typeface="Calibri"/>
                <a:cs typeface="Calibri"/>
              </a:rPr>
              <a:t> </a:t>
            </a:r>
            <a:r>
              <a:rPr sz="2950" i="1" spc="-10" dirty="0">
                <a:latin typeface="Calibri"/>
                <a:cs typeface="Calibri"/>
              </a:rPr>
              <a:t>functions&gt;</a:t>
            </a:r>
            <a:endParaRPr sz="2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950" i="1" dirty="0">
                <a:latin typeface="Calibri"/>
                <a:cs typeface="Calibri"/>
              </a:rPr>
              <a:t>} </a:t>
            </a:r>
            <a:r>
              <a:rPr sz="2950" i="1" spc="-50" dirty="0">
                <a:latin typeface="Calibri"/>
                <a:cs typeface="Calibri"/>
              </a:rPr>
              <a:t>;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69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4044315" cy="3399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24480">
              <a:lnSpc>
                <a:spcPct val="120400"/>
              </a:lnSpc>
              <a:spcBef>
                <a:spcPts val="95"/>
              </a:spcBef>
            </a:pPr>
            <a:r>
              <a:rPr sz="2300" i="1" dirty="0">
                <a:latin typeface="Calibri"/>
                <a:cs typeface="Calibri"/>
              </a:rPr>
              <a:t>class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Car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spc="-50" dirty="0">
                <a:latin typeface="Calibri"/>
                <a:cs typeface="Calibri"/>
              </a:rPr>
              <a:t>{ </a:t>
            </a:r>
            <a:r>
              <a:rPr sz="2300" i="1" spc="-10" dirty="0">
                <a:latin typeface="Calibri"/>
                <a:cs typeface="Calibri"/>
              </a:rPr>
              <a:t>private:</a:t>
            </a:r>
            <a:endParaRPr sz="2300">
              <a:latin typeface="Calibri"/>
              <a:cs typeface="Calibri"/>
            </a:endParaRPr>
          </a:p>
          <a:p>
            <a:pPr marL="766445" marR="1807845">
              <a:lnSpc>
                <a:spcPts val="3320"/>
              </a:lnSpc>
              <a:spcBef>
                <a:spcPts val="195"/>
              </a:spcBef>
            </a:pPr>
            <a:r>
              <a:rPr sz="2300" i="1" dirty="0">
                <a:latin typeface="Calibri"/>
                <a:cs typeface="Calibri"/>
              </a:rPr>
              <a:t>float</a:t>
            </a:r>
            <a:r>
              <a:rPr sz="2300" i="1" spc="-2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fuel </a:t>
            </a:r>
            <a:r>
              <a:rPr sz="2300" i="1" spc="-50" dirty="0">
                <a:latin typeface="Calibri"/>
                <a:cs typeface="Calibri"/>
              </a:rPr>
              <a:t>; </a:t>
            </a:r>
            <a:r>
              <a:rPr sz="2300" i="1" dirty="0">
                <a:latin typeface="Calibri"/>
                <a:cs typeface="Calibri"/>
              </a:rPr>
              <a:t>float</a:t>
            </a:r>
            <a:r>
              <a:rPr sz="2300" i="1" spc="-2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speed</a:t>
            </a:r>
            <a:r>
              <a:rPr sz="2300" i="1" spc="-25" dirty="0">
                <a:latin typeface="Calibri"/>
                <a:cs typeface="Calibri"/>
              </a:rPr>
              <a:t> </a:t>
            </a:r>
            <a:r>
              <a:rPr sz="2300" i="1" spc="-50" dirty="0"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  <a:p>
            <a:pPr marL="12700" marR="1416685" indent="753745">
              <a:lnSpc>
                <a:spcPts val="3310"/>
              </a:lnSpc>
              <a:spcBef>
                <a:spcPts val="15"/>
              </a:spcBef>
            </a:pPr>
            <a:r>
              <a:rPr sz="2300" i="1" dirty="0">
                <a:latin typeface="Calibri"/>
                <a:cs typeface="Calibri"/>
              </a:rPr>
              <a:t>int</a:t>
            </a:r>
            <a:r>
              <a:rPr sz="2300" i="1" spc="-4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passengers</a:t>
            </a:r>
            <a:r>
              <a:rPr sz="2300" i="1" spc="-30" dirty="0">
                <a:latin typeface="Calibri"/>
                <a:cs typeface="Calibri"/>
              </a:rPr>
              <a:t> </a:t>
            </a:r>
            <a:r>
              <a:rPr sz="2300" i="1" spc="-50" dirty="0">
                <a:latin typeface="Calibri"/>
                <a:cs typeface="Calibri"/>
              </a:rPr>
              <a:t>; </a:t>
            </a:r>
            <a:r>
              <a:rPr sz="2300" i="1" spc="-10" dirty="0">
                <a:latin typeface="Calibri"/>
                <a:cs typeface="Calibri"/>
              </a:rPr>
              <a:t>public:</a:t>
            </a:r>
            <a:endParaRPr sz="2300">
              <a:latin typeface="Calibri"/>
              <a:cs typeface="Calibri"/>
            </a:endParaRPr>
          </a:p>
          <a:p>
            <a:pPr marL="766445" marR="5080">
              <a:lnSpc>
                <a:spcPts val="3320"/>
              </a:lnSpc>
            </a:pPr>
            <a:r>
              <a:rPr sz="2300" i="1" dirty="0">
                <a:latin typeface="Calibri"/>
                <a:cs typeface="Calibri"/>
              </a:rPr>
              <a:t>void</a:t>
            </a:r>
            <a:r>
              <a:rPr sz="2300" i="1" spc="-2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FillFuel(float</a:t>
            </a:r>
            <a:r>
              <a:rPr sz="2300" i="1" spc="-5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amount)</a:t>
            </a:r>
            <a:r>
              <a:rPr sz="2300" i="1" spc="-40" dirty="0">
                <a:latin typeface="Calibri"/>
                <a:cs typeface="Calibri"/>
              </a:rPr>
              <a:t> </a:t>
            </a:r>
            <a:r>
              <a:rPr sz="2300" i="1" spc="-60" dirty="0">
                <a:latin typeface="Calibri"/>
                <a:cs typeface="Calibri"/>
              </a:rPr>
              <a:t>; </a:t>
            </a:r>
            <a:r>
              <a:rPr sz="2300" i="1" dirty="0">
                <a:latin typeface="Calibri"/>
                <a:cs typeface="Calibri"/>
              </a:rPr>
              <a:t>void</a:t>
            </a:r>
            <a:r>
              <a:rPr sz="2300" i="1" spc="-4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Accelerate()</a:t>
            </a:r>
            <a:r>
              <a:rPr sz="2300" i="1" spc="-55" dirty="0">
                <a:latin typeface="Calibri"/>
                <a:cs typeface="Calibri"/>
              </a:rPr>
              <a:t> </a:t>
            </a:r>
            <a:r>
              <a:rPr sz="2300" i="1" spc="-50" dirty="0"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What</a:t>
            </a:r>
            <a:r>
              <a:rPr spc="-110" dirty="0"/>
              <a:t> </a:t>
            </a:r>
            <a:r>
              <a:rPr spc="-10" dirty="0"/>
              <a:t>is</a:t>
            </a:r>
            <a:r>
              <a:rPr spc="-165" dirty="0"/>
              <a:t> </a:t>
            </a:r>
            <a:r>
              <a:rPr spc="-25" dirty="0"/>
              <a:t>C++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09" y="2460344"/>
            <a:ext cx="6385560" cy="25857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General</a:t>
            </a:r>
            <a:r>
              <a:rPr sz="2950" spc="-7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purpose</a:t>
            </a:r>
            <a:r>
              <a:rPr sz="2950" spc="-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programming</a:t>
            </a:r>
            <a:r>
              <a:rPr sz="2950" spc="-6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language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Object-oriented,</a:t>
            </a:r>
            <a:r>
              <a:rPr sz="2950" spc="-8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imperative,</a:t>
            </a:r>
            <a:r>
              <a:rPr sz="2950" spc="-11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generic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Created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by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Bjarne</a:t>
            </a:r>
            <a:r>
              <a:rPr sz="2950" spc="-6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Stroustrup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Emphasis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on</a:t>
            </a:r>
            <a:r>
              <a:rPr sz="2950" spc="-5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system</a:t>
            </a:r>
            <a:r>
              <a:rPr sz="2950" spc="-3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programming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Low-level</a:t>
            </a:r>
            <a:r>
              <a:rPr sz="2950" spc="-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like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C,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but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25" dirty="0">
                <a:latin typeface="Calibri"/>
                <a:cs typeface="Calibri"/>
              </a:rPr>
              <a:t>feature-</a:t>
            </a:r>
            <a:r>
              <a:rPr sz="2950" spc="-20" dirty="0">
                <a:latin typeface="Calibri"/>
                <a:cs typeface="Calibri"/>
              </a:rPr>
              <a:t>rich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149064" y="6386131"/>
            <a:ext cx="1543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70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463692"/>
            <a:ext cx="8077200" cy="263271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Creates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user-</a:t>
            </a:r>
            <a:r>
              <a:rPr sz="2650" dirty="0">
                <a:latin typeface="Calibri"/>
                <a:cs typeface="Calibri"/>
              </a:rPr>
              <a:t>defined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type</a:t>
            </a:r>
            <a:r>
              <a:rPr sz="2650" spc="-11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through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keyword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i="1" spc="-10" dirty="0">
                <a:latin typeface="Calibri"/>
                <a:cs typeface="Calibri"/>
              </a:rPr>
              <a:t>struct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Similar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class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Default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access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is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public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10" dirty="0">
                <a:latin typeface="Calibri"/>
                <a:cs typeface="Calibri"/>
              </a:rPr>
              <a:t>Frequently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used</a:t>
            </a:r>
            <a:endParaRPr sz="26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577215" algn="l"/>
              </a:tabLst>
            </a:pPr>
            <a:r>
              <a:rPr sz="2300" dirty="0">
                <a:latin typeface="Calibri"/>
                <a:cs typeface="Calibri"/>
              </a:rPr>
              <a:t>to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represent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simple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abstract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such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point,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vector3D,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etc.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577215" algn="l"/>
              </a:tabLst>
            </a:pPr>
            <a:r>
              <a:rPr sz="2300" dirty="0">
                <a:latin typeface="Calibri"/>
                <a:cs typeface="Calibri"/>
              </a:rPr>
              <a:t>for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implementing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objects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71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Non-</a:t>
            </a:r>
            <a:r>
              <a:rPr spc="-90" dirty="0"/>
              <a:t>Static</a:t>
            </a:r>
            <a:r>
              <a:rPr spc="-100" dirty="0"/>
              <a:t> Data</a:t>
            </a:r>
            <a:r>
              <a:rPr spc="-80" dirty="0"/>
              <a:t> </a:t>
            </a:r>
            <a:r>
              <a:rPr spc="-75" dirty="0"/>
              <a:t>Member</a:t>
            </a:r>
            <a:r>
              <a:rPr spc="-90" dirty="0"/>
              <a:t> </a:t>
            </a:r>
            <a:r>
              <a:rPr spc="-70" dirty="0"/>
              <a:t>Initializers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18" y="2501919"/>
            <a:ext cx="8292465" cy="354965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00025" marR="5080" indent="-187960">
              <a:lnSpc>
                <a:spcPts val="2380"/>
              </a:lnSpc>
              <a:spcBef>
                <a:spcPts val="665"/>
              </a:spcBef>
              <a:buFont typeface="Arial MT"/>
              <a:buChar char="•"/>
              <a:tabLst>
                <a:tab pos="201295" algn="l"/>
              </a:tabLst>
            </a:pPr>
            <a:r>
              <a:rPr sz="2450" dirty="0">
                <a:latin typeface="Calibri"/>
                <a:cs typeface="Calibri"/>
              </a:rPr>
              <a:t>Convenient</a:t>
            </a:r>
            <a:r>
              <a:rPr sz="2450" spc="-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way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of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initializing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class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members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with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values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during 	declaration</a:t>
            </a:r>
            <a:endParaRPr sz="2450">
              <a:latin typeface="Calibri"/>
              <a:cs typeface="Calibri"/>
            </a:endParaRPr>
          </a:p>
          <a:p>
            <a:pPr marL="1520825">
              <a:lnSpc>
                <a:spcPct val="100000"/>
              </a:lnSpc>
              <a:spcBef>
                <a:spcPts val="265"/>
              </a:spcBef>
            </a:pPr>
            <a:r>
              <a:rPr sz="2450" i="1" dirty="0">
                <a:latin typeface="Calibri"/>
                <a:cs typeface="Calibri"/>
              </a:rPr>
              <a:t>class</a:t>
            </a:r>
            <a:r>
              <a:rPr sz="2450" i="1" spc="-5" dirty="0">
                <a:latin typeface="Calibri"/>
                <a:cs typeface="Calibri"/>
              </a:rPr>
              <a:t> </a:t>
            </a:r>
            <a:r>
              <a:rPr sz="2450" i="1" spc="-10" dirty="0">
                <a:latin typeface="Calibri"/>
                <a:cs typeface="Calibri"/>
              </a:rPr>
              <a:t>Class{</a:t>
            </a:r>
            <a:endParaRPr sz="2450">
              <a:latin typeface="Calibri"/>
              <a:cs typeface="Calibri"/>
            </a:endParaRPr>
          </a:p>
          <a:p>
            <a:pPr marL="2275205">
              <a:lnSpc>
                <a:spcPct val="100000"/>
              </a:lnSpc>
              <a:spcBef>
                <a:spcPts val="260"/>
              </a:spcBef>
            </a:pPr>
            <a:r>
              <a:rPr sz="2450" i="1" dirty="0">
                <a:latin typeface="Calibri"/>
                <a:cs typeface="Calibri"/>
              </a:rPr>
              <a:t>&lt;type1&gt; &lt;var1&gt;</a:t>
            </a:r>
            <a:r>
              <a:rPr sz="2450" i="1" spc="-25" dirty="0">
                <a:latin typeface="Calibri"/>
                <a:cs typeface="Calibri"/>
              </a:rPr>
              <a:t> </a:t>
            </a:r>
            <a:r>
              <a:rPr sz="2450" i="1" dirty="0">
                <a:latin typeface="Calibri"/>
                <a:cs typeface="Calibri"/>
              </a:rPr>
              <a:t>{&lt;initializer&gt;</a:t>
            </a:r>
            <a:r>
              <a:rPr sz="2450" i="1" spc="25" dirty="0">
                <a:latin typeface="Calibri"/>
                <a:cs typeface="Calibri"/>
              </a:rPr>
              <a:t> </a:t>
            </a:r>
            <a:r>
              <a:rPr sz="2450" i="1" spc="-25" dirty="0">
                <a:latin typeface="Calibri"/>
                <a:cs typeface="Calibri"/>
              </a:rPr>
              <a:t>};</a:t>
            </a:r>
            <a:endParaRPr sz="2450">
              <a:latin typeface="Calibri"/>
              <a:cs typeface="Calibri"/>
            </a:endParaRPr>
          </a:p>
          <a:p>
            <a:pPr marL="2275205">
              <a:lnSpc>
                <a:spcPct val="100000"/>
              </a:lnSpc>
              <a:spcBef>
                <a:spcPts val="265"/>
              </a:spcBef>
            </a:pPr>
            <a:r>
              <a:rPr sz="2450" i="1" dirty="0">
                <a:latin typeface="Calibri"/>
                <a:cs typeface="Calibri"/>
              </a:rPr>
              <a:t>&lt;type2&gt;</a:t>
            </a:r>
            <a:r>
              <a:rPr sz="2450" i="1" spc="10" dirty="0">
                <a:latin typeface="Calibri"/>
                <a:cs typeface="Calibri"/>
              </a:rPr>
              <a:t> </a:t>
            </a:r>
            <a:r>
              <a:rPr sz="2450" i="1" dirty="0">
                <a:latin typeface="Calibri"/>
                <a:cs typeface="Calibri"/>
              </a:rPr>
              <a:t>&lt;var2&gt;</a:t>
            </a:r>
            <a:r>
              <a:rPr sz="2450" i="1" spc="-20" dirty="0">
                <a:latin typeface="Calibri"/>
                <a:cs typeface="Calibri"/>
              </a:rPr>
              <a:t> </a:t>
            </a:r>
            <a:r>
              <a:rPr sz="2450" i="1" dirty="0">
                <a:latin typeface="Calibri"/>
                <a:cs typeface="Calibri"/>
              </a:rPr>
              <a:t>=</a:t>
            </a:r>
            <a:r>
              <a:rPr sz="2450" i="1" spc="10" dirty="0">
                <a:latin typeface="Calibri"/>
                <a:cs typeface="Calibri"/>
              </a:rPr>
              <a:t> </a:t>
            </a:r>
            <a:r>
              <a:rPr sz="2450" i="1" dirty="0">
                <a:latin typeface="Calibri"/>
                <a:cs typeface="Calibri"/>
              </a:rPr>
              <a:t>&lt;initializer&gt;</a:t>
            </a:r>
            <a:r>
              <a:rPr sz="2450" i="1" spc="5" dirty="0">
                <a:latin typeface="Calibri"/>
                <a:cs typeface="Calibri"/>
              </a:rPr>
              <a:t> </a:t>
            </a:r>
            <a:r>
              <a:rPr sz="2450" i="1" spc="-50" dirty="0">
                <a:latin typeface="Calibri"/>
                <a:cs typeface="Calibri"/>
              </a:rPr>
              <a:t>;</a:t>
            </a:r>
            <a:endParaRPr sz="24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00660" algn="l"/>
              </a:tabLst>
            </a:pPr>
            <a:r>
              <a:rPr sz="2450" dirty="0">
                <a:latin typeface="Calibri"/>
                <a:cs typeface="Calibri"/>
              </a:rPr>
              <a:t>Ensures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members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are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initialized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with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valid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values</a:t>
            </a:r>
            <a:endParaRPr sz="24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200660" algn="l"/>
              </a:tabLst>
            </a:pPr>
            <a:r>
              <a:rPr sz="2450" dirty="0">
                <a:latin typeface="Calibri"/>
                <a:cs typeface="Calibri"/>
              </a:rPr>
              <a:t>Can be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used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to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initialize any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type</a:t>
            </a:r>
            <a:endParaRPr sz="24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200660" algn="l"/>
              </a:tabLst>
            </a:pPr>
            <a:r>
              <a:rPr sz="2450" dirty="0">
                <a:latin typeface="Calibri"/>
                <a:cs typeface="Calibri"/>
              </a:rPr>
              <a:t>Compiler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automatically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generates</a:t>
            </a:r>
            <a:r>
              <a:rPr sz="2450" spc="-7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initialization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code</a:t>
            </a:r>
            <a:endParaRPr sz="24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00660" algn="l"/>
              </a:tabLst>
            </a:pPr>
            <a:r>
              <a:rPr sz="2450" dirty="0">
                <a:latin typeface="Calibri"/>
                <a:cs typeface="Calibri"/>
              </a:rPr>
              <a:t>Initialization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in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user-</a:t>
            </a:r>
            <a:r>
              <a:rPr sz="2450" dirty="0">
                <a:latin typeface="Calibri"/>
                <a:cs typeface="Calibri"/>
              </a:rPr>
              <a:t>defined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constructor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takes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precedence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72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Constructor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5225415" cy="33350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Invoked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automatically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during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instantiation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Used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initialization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Doesn’t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have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any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return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type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overloaded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spc="-10" dirty="0">
                <a:latin typeface="Calibri"/>
                <a:cs typeface="Calibri"/>
              </a:rPr>
              <a:t>Default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spc="-10" dirty="0">
                <a:latin typeface="Calibri"/>
                <a:cs typeface="Calibri"/>
              </a:rPr>
              <a:t>Parameterized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spc="-20" dirty="0">
                <a:latin typeface="Calibri"/>
                <a:cs typeface="Calibri"/>
              </a:rPr>
              <a:t>Copy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spc="-10" dirty="0">
                <a:latin typeface="Calibri"/>
                <a:cs typeface="Calibri"/>
              </a:rPr>
              <a:t>Delegating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spc="-10" dirty="0">
                <a:latin typeface="Calibri"/>
                <a:cs typeface="Calibri"/>
              </a:rPr>
              <a:t>Inheriting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73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Default</a:t>
            </a:r>
            <a:r>
              <a:rPr spc="-80" dirty="0"/>
              <a:t> </a:t>
            </a:r>
            <a:r>
              <a:rPr spc="-55" dirty="0"/>
              <a:t>Constructor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527769"/>
            <a:ext cx="5960745" cy="2666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10" dirty="0">
                <a:latin typeface="Calibri"/>
                <a:cs typeface="Calibri"/>
              </a:rPr>
              <a:t>Constructor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with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no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arguments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25"/>
              </a:spcBef>
              <a:buFont typeface="Arial MT"/>
              <a:buChar char="•"/>
            </a:pPr>
            <a:endParaRPr sz="2650">
              <a:latin typeface="Calibri"/>
              <a:cs typeface="Calibri"/>
            </a:endParaRPr>
          </a:p>
          <a:p>
            <a:pPr marL="344805" algn="ctr">
              <a:lnSpc>
                <a:spcPct val="100000"/>
              </a:lnSpc>
            </a:pPr>
            <a:r>
              <a:rPr sz="2650" i="1" dirty="0">
                <a:latin typeface="Calibri"/>
                <a:cs typeface="Calibri"/>
              </a:rPr>
              <a:t>Car</a:t>
            </a:r>
            <a:r>
              <a:rPr sz="2650" i="1" spc="-60" dirty="0">
                <a:latin typeface="Calibri"/>
                <a:cs typeface="Calibri"/>
              </a:rPr>
              <a:t> </a:t>
            </a:r>
            <a:r>
              <a:rPr sz="2650" i="1" dirty="0">
                <a:latin typeface="Calibri"/>
                <a:cs typeface="Calibri"/>
              </a:rPr>
              <a:t>c</a:t>
            </a:r>
            <a:r>
              <a:rPr sz="2650" i="1" spc="-60" dirty="0">
                <a:latin typeface="Calibri"/>
                <a:cs typeface="Calibri"/>
              </a:rPr>
              <a:t> </a:t>
            </a:r>
            <a:r>
              <a:rPr sz="2650" i="1" spc="-20" dirty="0">
                <a:latin typeface="Calibri"/>
                <a:cs typeface="Calibri"/>
              </a:rPr>
              <a:t>;//Invokes</a:t>
            </a:r>
            <a:r>
              <a:rPr sz="2650" i="1" spc="-75" dirty="0">
                <a:latin typeface="Calibri"/>
                <a:cs typeface="Calibri"/>
              </a:rPr>
              <a:t> </a:t>
            </a:r>
            <a:r>
              <a:rPr sz="2650" i="1" dirty="0">
                <a:latin typeface="Calibri"/>
                <a:cs typeface="Calibri"/>
              </a:rPr>
              <a:t>default</a:t>
            </a:r>
            <a:r>
              <a:rPr sz="2650" i="1" spc="-40" dirty="0">
                <a:latin typeface="Calibri"/>
                <a:cs typeface="Calibri"/>
              </a:rPr>
              <a:t> </a:t>
            </a:r>
            <a:r>
              <a:rPr sz="2650" i="1" spc="-10" dirty="0">
                <a:latin typeface="Calibri"/>
                <a:cs typeface="Calibri"/>
              </a:rPr>
              <a:t>constructor</a:t>
            </a:r>
            <a:endParaRPr sz="2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buFont typeface="Arial MT"/>
              <a:buChar char="•"/>
              <a:tabLst>
                <a:tab pos="201295" algn="l"/>
              </a:tabLst>
            </a:pPr>
            <a:r>
              <a:rPr sz="2650" spc="-10" dirty="0">
                <a:latin typeface="Calibri"/>
                <a:cs typeface="Calibri"/>
              </a:rPr>
              <a:t>Automatically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synthesized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by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compiler</a:t>
            </a:r>
            <a:endParaRPr sz="26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577215" algn="l"/>
              </a:tabLst>
            </a:pPr>
            <a:r>
              <a:rPr sz="2300" dirty="0">
                <a:latin typeface="Calibri"/>
                <a:cs typeface="Calibri"/>
              </a:rPr>
              <a:t>if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other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user-</a:t>
            </a:r>
            <a:r>
              <a:rPr sz="2300" dirty="0">
                <a:latin typeface="Calibri"/>
                <a:cs typeface="Calibri"/>
              </a:rPr>
              <a:t>defined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constructor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exist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74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/>
              <a:t>Parameterized</a:t>
            </a:r>
            <a:r>
              <a:rPr spc="15" dirty="0"/>
              <a:t> </a:t>
            </a:r>
            <a:r>
              <a:rPr spc="-50" dirty="0"/>
              <a:t>Constructor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6456045" cy="171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Constructor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accepts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more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arguments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Used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object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user-</a:t>
            </a:r>
            <a:r>
              <a:rPr sz="2300" dirty="0">
                <a:latin typeface="Calibri"/>
                <a:cs typeface="Calibri"/>
              </a:rPr>
              <a:t>defined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values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Never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synthesized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by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compiler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Blocks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auto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generation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default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constructor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75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Destructor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143240" cy="24517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Function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invoked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automatically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object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destroyed</a:t>
            </a:r>
            <a:endParaRPr sz="2300">
              <a:latin typeface="Calibri"/>
              <a:cs typeface="Calibri"/>
            </a:endParaRPr>
          </a:p>
          <a:p>
            <a:pPr marL="200025" marR="242570" indent="-187960">
              <a:lnSpc>
                <a:spcPts val="250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Used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releasing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resources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may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have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been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allocated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the 	</a:t>
            </a:r>
            <a:r>
              <a:rPr sz="2300" spc="-10" dirty="0">
                <a:latin typeface="Calibri"/>
                <a:cs typeface="Calibri"/>
              </a:rPr>
              <a:t>constructor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Cannot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overloaded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No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arguments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Compiler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synthesizes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if</a:t>
            </a:r>
            <a:r>
              <a:rPr sz="2300" spc="-10" dirty="0">
                <a:latin typeface="Calibri"/>
                <a:cs typeface="Calibri"/>
              </a:rPr>
              <a:t> required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76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this</a:t>
            </a:r>
            <a:r>
              <a:rPr spc="-145" dirty="0"/>
              <a:t> </a:t>
            </a:r>
            <a:r>
              <a:rPr spc="-90" dirty="0"/>
              <a:t>Pointer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221345" cy="17125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hidden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pointer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passed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function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Points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object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invoked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function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Provided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10" dirty="0">
                <a:latin typeface="Calibri"/>
                <a:cs typeface="Calibri"/>
              </a:rPr>
              <a:t> keyword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that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meaningful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only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functions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used to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access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inside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functions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77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Static</a:t>
            </a:r>
            <a:r>
              <a:rPr spc="-110" dirty="0"/>
              <a:t> </a:t>
            </a:r>
            <a:r>
              <a:rPr spc="-75" dirty="0"/>
              <a:t>Member</a:t>
            </a:r>
            <a:r>
              <a:rPr spc="-105" dirty="0"/>
              <a:t> </a:t>
            </a:r>
            <a:r>
              <a:rPr spc="-95" dirty="0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09" y="2460344"/>
            <a:ext cx="7469505" cy="25857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Member</a:t>
            </a:r>
            <a:r>
              <a:rPr sz="2950" spc="-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variables</a:t>
            </a:r>
            <a:r>
              <a:rPr sz="2950" spc="-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qualified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with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static</a:t>
            </a:r>
            <a:r>
              <a:rPr sz="2950" spc="-40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keyword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Not part</a:t>
            </a:r>
            <a:r>
              <a:rPr sz="2950" spc="-2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the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object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Belong</a:t>
            </a:r>
            <a:r>
              <a:rPr sz="2950" spc="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to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the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-20" dirty="0">
                <a:latin typeface="Calibri"/>
                <a:cs typeface="Calibri"/>
              </a:rPr>
              <a:t>class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Only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one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copy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exists</a:t>
            </a:r>
            <a:endParaRPr sz="2950">
              <a:latin typeface="Calibri"/>
              <a:cs typeface="Calibri"/>
            </a:endParaRPr>
          </a:p>
          <a:p>
            <a:pPr marL="201930" indent="-189230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930" algn="l"/>
              </a:tabLst>
            </a:pPr>
            <a:r>
              <a:rPr sz="2950" dirty="0">
                <a:latin typeface="Calibri"/>
                <a:cs typeface="Calibri"/>
              </a:rPr>
              <a:t>Shared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between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objects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78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Static</a:t>
            </a:r>
            <a:r>
              <a:rPr spc="-110" dirty="0"/>
              <a:t> </a:t>
            </a:r>
            <a:r>
              <a:rPr spc="-75" dirty="0"/>
              <a:t>Member</a:t>
            </a:r>
            <a:r>
              <a:rPr spc="-105" dirty="0"/>
              <a:t> </a:t>
            </a:r>
            <a:r>
              <a:rPr spc="-95" dirty="0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74000"/>
            <a:ext cx="6490335" cy="11836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Cannot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initialized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inside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class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Have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outside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class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initialization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Default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initialization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assigns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default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type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936" y="4019337"/>
            <a:ext cx="3091180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39289">
              <a:lnSpc>
                <a:spcPct val="110000"/>
              </a:lnSpc>
              <a:spcBef>
                <a:spcPts val="95"/>
              </a:spcBef>
            </a:pPr>
            <a:r>
              <a:rPr sz="2300" i="1" spc="-10" dirty="0">
                <a:solidFill>
                  <a:srgbClr val="7E7E7E"/>
                </a:solidFill>
                <a:latin typeface="Calibri"/>
                <a:cs typeface="Calibri"/>
              </a:rPr>
              <a:t>//Car.h </a:t>
            </a:r>
            <a:r>
              <a:rPr sz="2300" i="1" dirty="0">
                <a:latin typeface="Calibri"/>
                <a:cs typeface="Calibri"/>
              </a:rPr>
              <a:t>class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spc="-20" dirty="0">
                <a:latin typeface="Calibri"/>
                <a:cs typeface="Calibri"/>
              </a:rPr>
              <a:t>Car{</a:t>
            </a:r>
            <a:endParaRPr sz="230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  <a:spcBef>
                <a:spcPts val="290"/>
              </a:spcBef>
            </a:pPr>
            <a:r>
              <a:rPr sz="2300" i="1" dirty="0">
                <a:latin typeface="Calibri"/>
                <a:cs typeface="Calibri"/>
              </a:rPr>
              <a:t>static</a:t>
            </a:r>
            <a:r>
              <a:rPr sz="2300" i="1" spc="-7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int</a:t>
            </a:r>
            <a:r>
              <a:rPr sz="2300" i="1" spc="-5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totalCars</a:t>
            </a:r>
            <a:r>
              <a:rPr sz="2300" i="1" spc="-60" dirty="0">
                <a:latin typeface="Calibri"/>
                <a:cs typeface="Calibri"/>
              </a:rPr>
              <a:t> </a:t>
            </a:r>
            <a:r>
              <a:rPr sz="2300" i="1" spc="-50" dirty="0">
                <a:latin typeface="Calibri"/>
                <a:cs typeface="Calibri"/>
              </a:rPr>
              <a:t>;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2658" y="4093732"/>
            <a:ext cx="4330700" cy="8699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300" i="1" spc="-10" dirty="0">
                <a:solidFill>
                  <a:srgbClr val="7E7E7E"/>
                </a:solidFill>
                <a:latin typeface="Calibri"/>
                <a:cs typeface="Calibri"/>
              </a:rPr>
              <a:t>//Car.cpp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300" i="1" dirty="0">
                <a:latin typeface="Calibri"/>
                <a:cs typeface="Calibri"/>
              </a:rPr>
              <a:t>int</a:t>
            </a:r>
            <a:r>
              <a:rPr sz="2300" i="1" spc="-2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Car::totalCars</a:t>
            </a:r>
            <a:r>
              <a:rPr sz="2300" i="1" spc="-6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; //Default</a:t>
            </a:r>
            <a:r>
              <a:rPr sz="2300" i="1" spc="-6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init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to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i="1" spc="-50" dirty="0">
                <a:latin typeface="Calibri"/>
                <a:cs typeface="Calibri"/>
              </a:rPr>
              <a:t>0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79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Static</a:t>
            </a:r>
            <a:r>
              <a:rPr spc="-110" dirty="0"/>
              <a:t> </a:t>
            </a:r>
            <a:r>
              <a:rPr spc="-75" dirty="0"/>
              <a:t>Member</a:t>
            </a:r>
            <a:r>
              <a:rPr spc="-105" dirty="0"/>
              <a:t> </a:t>
            </a:r>
            <a:r>
              <a:rPr spc="-50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5831840" cy="25552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qualified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with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static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keyword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Required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only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declaration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Belong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class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10" dirty="0">
                <a:latin typeface="Calibri"/>
                <a:cs typeface="Calibri"/>
              </a:rPr>
              <a:t> objects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Do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receive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this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pointer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Cannot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access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non-</a:t>
            </a:r>
            <a:r>
              <a:rPr sz="2300" dirty="0">
                <a:latin typeface="Calibri"/>
                <a:cs typeface="Calibri"/>
              </a:rPr>
              <a:t>static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class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invoked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directly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class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name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213556" y="6386131"/>
            <a:ext cx="895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50" dirty="0">
                <a:solidFill>
                  <a:srgbClr val="898989"/>
                </a:solidFill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14" dirty="0"/>
              <a:t>New</a:t>
            </a:r>
            <a:r>
              <a:rPr spc="-80" dirty="0"/>
              <a:t> </a:t>
            </a:r>
            <a:r>
              <a:rPr spc="-65" dirty="0"/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869" y="2466643"/>
            <a:ext cx="4080510" cy="361632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Rvalue</a:t>
            </a:r>
            <a:r>
              <a:rPr sz="2150" spc="-10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References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Move</a:t>
            </a:r>
            <a:r>
              <a:rPr sz="2150" spc="-10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Semantics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Calibri"/>
                <a:cs typeface="Calibri"/>
              </a:rPr>
              <a:t>Non-</a:t>
            </a:r>
            <a:r>
              <a:rPr sz="2150" dirty="0">
                <a:latin typeface="Calibri"/>
                <a:cs typeface="Calibri"/>
              </a:rPr>
              <a:t>static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data</a:t>
            </a:r>
            <a:r>
              <a:rPr sz="2150" spc="-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member</a:t>
            </a:r>
            <a:r>
              <a:rPr sz="2150" spc="-10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initializers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Initializer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lists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Calibri"/>
                <a:cs typeface="Calibri"/>
              </a:rPr>
              <a:t>Delegating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constructors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Automatic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type</a:t>
            </a:r>
            <a:r>
              <a:rPr sz="2150" spc="-8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inference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Null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pointer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constant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Calibri"/>
                <a:cs typeface="Calibri"/>
              </a:rPr>
              <a:t>Range-</a:t>
            </a:r>
            <a:r>
              <a:rPr sz="2150" dirty="0">
                <a:latin typeface="Calibri"/>
                <a:cs typeface="Calibri"/>
              </a:rPr>
              <a:t>base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for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Raw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string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literals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5219" y="2466643"/>
            <a:ext cx="2872105" cy="32169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Calibri"/>
                <a:cs typeface="Calibri"/>
              </a:rPr>
              <a:t>nullptr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Lambda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expressions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Calibri"/>
                <a:cs typeface="Calibri"/>
              </a:rPr>
              <a:t>Concurrency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Calibri"/>
                <a:cs typeface="Calibri"/>
              </a:rPr>
              <a:t>Variadic</a:t>
            </a:r>
            <a:r>
              <a:rPr sz="2150" spc="-8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templates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20" dirty="0">
                <a:latin typeface="Calibri"/>
                <a:cs typeface="Calibri"/>
              </a:rPr>
              <a:t>Type</a:t>
            </a:r>
            <a:r>
              <a:rPr sz="2150" spc="-9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aliases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20" dirty="0">
                <a:latin typeface="Calibri"/>
                <a:cs typeface="Calibri"/>
              </a:rPr>
              <a:t>Strongly-</a:t>
            </a:r>
            <a:r>
              <a:rPr sz="2150" dirty="0">
                <a:latin typeface="Calibri"/>
                <a:cs typeface="Calibri"/>
              </a:rPr>
              <a:t>typed</a:t>
            </a:r>
            <a:r>
              <a:rPr sz="2150" spc="1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enums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Deleted</a:t>
            </a:r>
            <a:r>
              <a:rPr sz="2150" spc="-12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functions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Explicit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virtual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overrides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149064" y="6386131"/>
            <a:ext cx="1543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80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Constant</a:t>
            </a:r>
            <a:r>
              <a:rPr spc="-85" dirty="0"/>
              <a:t> </a:t>
            </a:r>
            <a:r>
              <a:rPr spc="-75" dirty="0"/>
              <a:t>Member</a:t>
            </a:r>
            <a:r>
              <a:rPr spc="-70" dirty="0"/>
              <a:t> </a:t>
            </a:r>
            <a:r>
              <a:rPr spc="-45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463692"/>
            <a:ext cx="8526780" cy="23590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Member</a:t>
            </a:r>
            <a:r>
              <a:rPr sz="2650" spc="-10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functions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qualified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with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const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keyword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Both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declaration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and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definition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is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qualified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Such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functions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cannot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change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value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any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member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variables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Useful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for</a:t>
            </a:r>
            <a:r>
              <a:rPr sz="2650" spc="-11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creating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read-</a:t>
            </a:r>
            <a:r>
              <a:rPr sz="2650" dirty="0">
                <a:latin typeface="Calibri"/>
                <a:cs typeface="Calibri"/>
              </a:rPr>
              <a:t>only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functions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10" dirty="0">
                <a:latin typeface="Calibri"/>
                <a:cs typeface="Calibri"/>
              </a:rPr>
              <a:t>Constant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objects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can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invoke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only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constant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member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functions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81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108267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struct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463692"/>
            <a:ext cx="7802880" cy="189293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Similar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to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class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Supports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everything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that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class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does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Members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are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public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by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default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Used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for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creating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abstract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data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types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&amp;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function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objects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82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Delegating</a:t>
            </a:r>
            <a:r>
              <a:rPr spc="-110" dirty="0"/>
              <a:t> </a:t>
            </a:r>
            <a:r>
              <a:rPr spc="-55" dirty="0"/>
              <a:t>Constructor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7426959" cy="339979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Allows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constructor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invoke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another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constructor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Replacement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common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initialization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Reduces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duplicate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initialization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code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multiple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constructors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230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</a:pPr>
            <a:r>
              <a:rPr sz="2300" i="1" dirty="0">
                <a:latin typeface="Calibri"/>
                <a:cs typeface="Calibri"/>
              </a:rPr>
              <a:t>class</a:t>
            </a:r>
            <a:r>
              <a:rPr sz="2300" i="1" spc="-1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Class{</a:t>
            </a:r>
            <a:endParaRPr sz="2300">
              <a:latin typeface="Calibri"/>
              <a:cs typeface="Calibri"/>
            </a:endParaRPr>
          </a:p>
          <a:p>
            <a:pPr marL="1520825" marR="3037205">
              <a:lnSpc>
                <a:spcPts val="3320"/>
              </a:lnSpc>
              <a:spcBef>
                <a:spcPts val="195"/>
              </a:spcBef>
            </a:pPr>
            <a:r>
              <a:rPr sz="2300" i="1" dirty="0">
                <a:latin typeface="Calibri"/>
                <a:cs typeface="Calibri"/>
              </a:rPr>
              <a:t>Class():Class(val1,</a:t>
            </a:r>
            <a:r>
              <a:rPr sz="2300" i="1" spc="-80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val2){ </a:t>
            </a:r>
            <a:r>
              <a:rPr sz="2300" i="1" dirty="0">
                <a:latin typeface="Calibri"/>
                <a:cs typeface="Calibri"/>
              </a:rPr>
              <a:t>Class(arg1,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arg2){</a:t>
            </a:r>
            <a:endParaRPr sz="2300">
              <a:latin typeface="Calibri"/>
              <a:cs typeface="Calibri"/>
            </a:endParaRPr>
          </a:p>
          <a:p>
            <a:pPr marL="1520825">
              <a:lnSpc>
                <a:spcPct val="100000"/>
              </a:lnSpc>
              <a:spcBef>
                <a:spcPts val="365"/>
              </a:spcBef>
            </a:pPr>
            <a:r>
              <a:rPr sz="2300" i="1" dirty="0">
                <a:latin typeface="Calibri"/>
                <a:cs typeface="Calibri"/>
              </a:rPr>
              <a:t>//Initialization</a:t>
            </a:r>
            <a:r>
              <a:rPr sz="2300" i="1" spc="-65" dirty="0">
                <a:latin typeface="Calibri"/>
                <a:cs typeface="Calibri"/>
              </a:rPr>
              <a:t> </a:t>
            </a:r>
            <a:r>
              <a:rPr sz="2300" i="1" spc="-20" dirty="0">
                <a:latin typeface="Calibri"/>
                <a:cs typeface="Calibri"/>
              </a:rPr>
              <a:t>code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83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Copy</a:t>
            </a:r>
            <a:r>
              <a:rPr spc="-135" dirty="0"/>
              <a:t> </a:t>
            </a:r>
            <a:r>
              <a:rPr spc="-60" dirty="0"/>
              <a:t>Constructor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463692"/>
            <a:ext cx="8385809" cy="189293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Creates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copy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object’s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state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in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another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object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10" dirty="0">
                <a:latin typeface="Calibri"/>
                <a:cs typeface="Calibri"/>
              </a:rPr>
              <a:t>Synthesized</a:t>
            </a:r>
            <a:r>
              <a:rPr sz="2650" spc="-114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automatically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Default</a:t>
            </a:r>
            <a:r>
              <a:rPr sz="2650" spc="-1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implementation</a:t>
            </a:r>
            <a:r>
              <a:rPr sz="2650" spc="-9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copies</a:t>
            </a:r>
            <a:r>
              <a:rPr sz="2650" spc="-11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values</a:t>
            </a:r>
            <a:endParaRPr sz="26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spc="-20" dirty="0">
                <a:latin typeface="Calibri"/>
                <a:cs typeface="Calibri"/>
              </a:rPr>
              <a:t>User-</a:t>
            </a:r>
            <a:r>
              <a:rPr sz="2650" dirty="0">
                <a:latin typeface="Calibri"/>
                <a:cs typeface="Calibri"/>
              </a:rPr>
              <a:t>defined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implementation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required</a:t>
            </a:r>
            <a:r>
              <a:rPr sz="2650" spc="-11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for</a:t>
            </a:r>
            <a:r>
              <a:rPr sz="2650" spc="-9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pointer</a:t>
            </a:r>
            <a:r>
              <a:rPr sz="2650" spc="-114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members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84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Rule</a:t>
            </a:r>
            <a:r>
              <a:rPr spc="-130" dirty="0"/>
              <a:t> </a:t>
            </a:r>
            <a:r>
              <a:rPr dirty="0"/>
              <a:t>Of</a:t>
            </a:r>
            <a:r>
              <a:rPr spc="-190" dirty="0"/>
              <a:t> </a:t>
            </a:r>
            <a:r>
              <a:rPr spc="-60" dirty="0"/>
              <a:t>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04757"/>
            <a:ext cx="8281034" cy="35121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All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 be defined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if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implements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any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them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spc="-10" dirty="0">
                <a:latin typeface="Calibri"/>
                <a:cs typeface="Calibri"/>
              </a:rPr>
              <a:t>Destructor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Copy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constructor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Copy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assignment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operator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This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will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due to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allocation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some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resource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constructor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Destructor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will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free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the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resource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Copy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constructor will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perform a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deep</a:t>
            </a:r>
            <a:r>
              <a:rPr sz="1950" spc="50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copy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Copy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assignment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operation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will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also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perform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4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deep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copy</a:t>
            </a:r>
            <a:endParaRPr sz="1950">
              <a:latin typeface="Calibri"/>
              <a:cs typeface="Calibri"/>
            </a:endParaRPr>
          </a:p>
          <a:p>
            <a:pPr marL="200025" marR="5080" indent="-187960">
              <a:lnSpc>
                <a:spcPts val="2500"/>
              </a:lnSpc>
              <a:spcBef>
                <a:spcPts val="85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Not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implementing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operations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lead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leak 	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shallow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copy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85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490" y="1558630"/>
            <a:ext cx="317690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L-</a:t>
            </a:r>
            <a:r>
              <a:rPr spc="-100" dirty="0"/>
              <a:t>value</a:t>
            </a:r>
            <a:r>
              <a:rPr spc="-105" dirty="0"/>
              <a:t> </a:t>
            </a:r>
            <a:r>
              <a:rPr dirty="0"/>
              <a:t>&amp;</a:t>
            </a:r>
            <a:r>
              <a:rPr spc="-145" dirty="0"/>
              <a:t> </a:t>
            </a:r>
            <a:r>
              <a:rPr spc="-70" dirty="0"/>
              <a:t>R-</a:t>
            </a:r>
            <a:r>
              <a:rPr spc="-75" dirty="0"/>
              <a:t>value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334" y="2756415"/>
            <a:ext cx="4011295" cy="33324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30"/>
              </a:spcBef>
            </a:pPr>
            <a:r>
              <a:rPr sz="1950" b="1" dirty="0">
                <a:latin typeface="Calibri"/>
                <a:cs typeface="Calibri"/>
              </a:rPr>
              <a:t>L-</a:t>
            </a:r>
            <a:r>
              <a:rPr sz="1950" b="1" spc="-10" dirty="0">
                <a:latin typeface="Calibri"/>
                <a:cs typeface="Calibri"/>
              </a:rPr>
              <a:t>value</a:t>
            </a:r>
            <a:endParaRPr sz="1950">
              <a:latin typeface="Calibri"/>
              <a:cs typeface="Calibri"/>
            </a:endParaRPr>
          </a:p>
          <a:p>
            <a:pPr marL="201295" indent="-188595">
              <a:lnSpc>
                <a:spcPts val="2545"/>
              </a:lnSpc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Has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1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name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All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variables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are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l-</a:t>
            </a:r>
            <a:r>
              <a:rPr sz="2150" spc="-10" dirty="0">
                <a:latin typeface="Calibri"/>
                <a:cs typeface="Calibri"/>
              </a:rPr>
              <a:t>values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Can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assigned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values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Some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expressions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return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l-</a:t>
            </a:r>
            <a:r>
              <a:rPr sz="2150" spc="-10" dirty="0">
                <a:latin typeface="Calibri"/>
                <a:cs typeface="Calibri"/>
              </a:rPr>
              <a:t>value</a:t>
            </a:r>
            <a:endParaRPr sz="2150">
              <a:latin typeface="Calibri"/>
              <a:cs typeface="Calibri"/>
            </a:endParaRPr>
          </a:p>
          <a:p>
            <a:pPr marL="201295" marR="793115" indent="-189230">
              <a:lnSpc>
                <a:spcPct val="69800"/>
              </a:lnSpc>
              <a:spcBef>
                <a:spcPts val="82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Calibri"/>
                <a:cs typeface="Calibri"/>
              </a:rPr>
              <a:t>L-</a:t>
            </a:r>
            <a:r>
              <a:rPr sz="2150" dirty="0">
                <a:latin typeface="Calibri"/>
                <a:cs typeface="Calibri"/>
              </a:rPr>
              <a:t>value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persists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beyond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the </a:t>
            </a:r>
            <a:r>
              <a:rPr sz="2150" spc="-10" dirty="0">
                <a:latin typeface="Calibri"/>
                <a:cs typeface="Calibri"/>
              </a:rPr>
              <a:t>expression</a:t>
            </a:r>
            <a:endParaRPr sz="2150">
              <a:latin typeface="Calibri"/>
              <a:cs typeface="Calibri"/>
            </a:endParaRPr>
          </a:p>
          <a:p>
            <a:pPr marL="201295" marR="5080" indent="-189230">
              <a:lnSpc>
                <a:spcPct val="69800"/>
              </a:lnSpc>
              <a:spcBef>
                <a:spcPts val="83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Functions</a:t>
            </a:r>
            <a:r>
              <a:rPr sz="2150" spc="-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that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return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by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reference </a:t>
            </a:r>
            <a:r>
              <a:rPr sz="2150" dirty="0">
                <a:latin typeface="Calibri"/>
                <a:cs typeface="Calibri"/>
              </a:rPr>
              <a:t>return</a:t>
            </a:r>
            <a:r>
              <a:rPr sz="2150" spc="-8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l-</a:t>
            </a:r>
            <a:r>
              <a:rPr sz="2150" spc="-20" dirty="0">
                <a:latin typeface="Calibri"/>
                <a:cs typeface="Calibri"/>
              </a:rPr>
              <a:t>value</a:t>
            </a:r>
            <a:endParaRPr sz="2150">
              <a:latin typeface="Calibri"/>
              <a:cs typeface="Calibri"/>
            </a:endParaRPr>
          </a:p>
          <a:p>
            <a:pPr marL="201295" marR="10160" indent="-189230">
              <a:lnSpc>
                <a:spcPct val="69800"/>
              </a:lnSpc>
              <a:spcBef>
                <a:spcPts val="82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20" dirty="0">
                <a:latin typeface="Calibri"/>
                <a:cs typeface="Calibri"/>
              </a:rPr>
              <a:t>Reference</a:t>
            </a:r>
            <a:r>
              <a:rPr sz="2150" spc="-9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l-value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(called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l-</a:t>
            </a:r>
            <a:r>
              <a:rPr sz="2150" spc="-10" dirty="0">
                <a:latin typeface="Calibri"/>
                <a:cs typeface="Calibri"/>
              </a:rPr>
              <a:t>value reference)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5219" y="2756415"/>
            <a:ext cx="4073525" cy="33324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30"/>
              </a:spcBef>
            </a:pPr>
            <a:r>
              <a:rPr sz="1950" b="1" dirty="0">
                <a:latin typeface="Calibri"/>
                <a:cs typeface="Calibri"/>
              </a:rPr>
              <a:t>R-</a:t>
            </a:r>
            <a:r>
              <a:rPr sz="1950" b="1" spc="-10" dirty="0">
                <a:latin typeface="Calibri"/>
                <a:cs typeface="Calibri"/>
              </a:rPr>
              <a:t>value</a:t>
            </a:r>
            <a:endParaRPr sz="1950">
              <a:latin typeface="Calibri"/>
              <a:cs typeface="Calibri"/>
            </a:endParaRPr>
          </a:p>
          <a:p>
            <a:pPr marL="201295" indent="-188595">
              <a:lnSpc>
                <a:spcPts val="2545"/>
              </a:lnSpc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Does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not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have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name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Calibri"/>
                <a:cs typeface="Calibri"/>
              </a:rPr>
              <a:t>R-</a:t>
            </a:r>
            <a:r>
              <a:rPr sz="2150" dirty="0">
                <a:latin typeface="Calibri"/>
                <a:cs typeface="Calibri"/>
              </a:rPr>
              <a:t>value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is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temporary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value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Cannot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assigned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values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Some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expressions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return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r-value</a:t>
            </a:r>
            <a:endParaRPr sz="2150">
              <a:latin typeface="Calibri"/>
              <a:cs typeface="Calibri"/>
            </a:endParaRPr>
          </a:p>
          <a:p>
            <a:pPr marL="201295" marR="756920" indent="-189230">
              <a:lnSpc>
                <a:spcPct val="69800"/>
              </a:lnSpc>
              <a:spcBef>
                <a:spcPts val="82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Does</a:t>
            </a:r>
            <a:r>
              <a:rPr sz="2150" spc="-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not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persist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beyond</a:t>
            </a:r>
            <a:r>
              <a:rPr sz="2150" spc="-95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the </a:t>
            </a:r>
            <a:r>
              <a:rPr sz="2150" spc="-10" dirty="0">
                <a:latin typeface="Calibri"/>
                <a:cs typeface="Calibri"/>
              </a:rPr>
              <a:t>expression</a:t>
            </a:r>
            <a:endParaRPr sz="2150">
              <a:latin typeface="Calibri"/>
              <a:cs typeface="Calibri"/>
            </a:endParaRPr>
          </a:p>
          <a:p>
            <a:pPr marL="201295" marR="535940" indent="-189230">
              <a:lnSpc>
                <a:spcPct val="69800"/>
              </a:lnSpc>
              <a:spcBef>
                <a:spcPts val="83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Functions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that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return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by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value </a:t>
            </a:r>
            <a:r>
              <a:rPr sz="2150" dirty="0">
                <a:latin typeface="Calibri"/>
                <a:cs typeface="Calibri"/>
              </a:rPr>
              <a:t>return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r-value</a:t>
            </a:r>
            <a:endParaRPr sz="2150">
              <a:latin typeface="Calibri"/>
              <a:cs typeface="Calibri"/>
            </a:endParaRPr>
          </a:p>
          <a:p>
            <a:pPr marL="201295" marR="5080" indent="-189230">
              <a:lnSpc>
                <a:spcPct val="69800"/>
              </a:lnSpc>
              <a:spcBef>
                <a:spcPts val="82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Calibri"/>
                <a:cs typeface="Calibri"/>
              </a:rPr>
              <a:t>R-</a:t>
            </a:r>
            <a:r>
              <a:rPr sz="2150" dirty="0">
                <a:latin typeface="Calibri"/>
                <a:cs typeface="Calibri"/>
              </a:rPr>
              <a:t>value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reference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r-</a:t>
            </a:r>
            <a:r>
              <a:rPr sz="2150" dirty="0">
                <a:latin typeface="Calibri"/>
                <a:cs typeface="Calibri"/>
              </a:rPr>
              <a:t>value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(called </a:t>
            </a:r>
            <a:r>
              <a:rPr sz="2150" spc="-20" dirty="0">
                <a:latin typeface="Calibri"/>
                <a:cs typeface="Calibri"/>
              </a:rPr>
              <a:t>r-</a:t>
            </a:r>
            <a:r>
              <a:rPr sz="2150" dirty="0">
                <a:latin typeface="Calibri"/>
                <a:cs typeface="Calibri"/>
              </a:rPr>
              <a:t>value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reference)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86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R-</a:t>
            </a:r>
            <a:r>
              <a:rPr spc="-150" dirty="0"/>
              <a:t>Value</a:t>
            </a:r>
            <a:r>
              <a:rPr spc="-25" dirty="0"/>
              <a:t> </a:t>
            </a:r>
            <a:r>
              <a:rPr spc="-75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869" y="2488141"/>
            <a:ext cx="5316220" cy="202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A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reference</a:t>
            </a:r>
            <a:r>
              <a:rPr sz="2150" spc="-9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created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temporary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Calibri"/>
                <a:cs typeface="Calibri"/>
              </a:rPr>
              <a:t>Represents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</a:t>
            </a:r>
            <a:r>
              <a:rPr sz="2150" spc="-1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temporary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Calibri"/>
                <a:cs typeface="Calibri"/>
              </a:rPr>
              <a:t>Created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with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&amp;&amp;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operator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Cannot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point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l-values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Calibri"/>
                <a:cs typeface="Calibri"/>
              </a:rPr>
              <a:t>R-</a:t>
            </a:r>
            <a:r>
              <a:rPr sz="2150" dirty="0">
                <a:latin typeface="Calibri"/>
                <a:cs typeface="Calibri"/>
              </a:rPr>
              <a:t>value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references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always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bind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temporaries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Calibri"/>
                <a:cs typeface="Calibri"/>
              </a:rPr>
              <a:t>L-</a:t>
            </a:r>
            <a:r>
              <a:rPr sz="2150" dirty="0">
                <a:latin typeface="Calibri"/>
                <a:cs typeface="Calibri"/>
              </a:rPr>
              <a:t>value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references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always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bind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3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l-values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8184" y="4822883"/>
            <a:ext cx="2261870" cy="1020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i="1" dirty="0">
                <a:latin typeface="Calibri"/>
                <a:cs typeface="Calibri"/>
              </a:rPr>
              <a:t>int</a:t>
            </a:r>
            <a:r>
              <a:rPr sz="2150" i="1" spc="-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&amp;&amp;r1</a:t>
            </a:r>
            <a:r>
              <a:rPr sz="2150" i="1" spc="-3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=</a:t>
            </a:r>
            <a:r>
              <a:rPr sz="2150" i="1" spc="-2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10</a:t>
            </a:r>
            <a:r>
              <a:rPr sz="2150" i="1" spc="-30" dirty="0">
                <a:latin typeface="Calibri"/>
                <a:cs typeface="Calibri"/>
              </a:rPr>
              <a:t> </a:t>
            </a:r>
            <a:r>
              <a:rPr sz="2150" i="1" spc="-50" dirty="0">
                <a:latin typeface="Calibri"/>
                <a:cs typeface="Calibri"/>
              </a:rPr>
              <a:t>;</a:t>
            </a:r>
            <a:endParaRPr sz="2150">
              <a:latin typeface="Calibri"/>
              <a:cs typeface="Calibri"/>
            </a:endParaRPr>
          </a:p>
          <a:p>
            <a:pPr marL="12700" marR="5080">
              <a:lnSpc>
                <a:spcPct val="101899"/>
              </a:lnSpc>
            </a:pPr>
            <a:r>
              <a:rPr sz="2150" i="1" dirty="0">
                <a:latin typeface="Calibri"/>
                <a:cs typeface="Calibri"/>
              </a:rPr>
              <a:t>int</a:t>
            </a:r>
            <a:r>
              <a:rPr sz="2150" i="1" spc="-1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&amp;&amp;r2</a:t>
            </a:r>
            <a:r>
              <a:rPr sz="2150" i="1" spc="-3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=</a:t>
            </a:r>
            <a:r>
              <a:rPr sz="2150" i="1" spc="-35" dirty="0">
                <a:latin typeface="Calibri"/>
                <a:cs typeface="Calibri"/>
              </a:rPr>
              <a:t> </a:t>
            </a:r>
            <a:r>
              <a:rPr sz="2150" i="1" spc="-10" dirty="0">
                <a:latin typeface="Calibri"/>
                <a:cs typeface="Calibri"/>
              </a:rPr>
              <a:t>Add(5,8); </a:t>
            </a:r>
            <a:r>
              <a:rPr sz="2150" i="1" dirty="0">
                <a:latin typeface="Calibri"/>
                <a:cs typeface="Calibri"/>
              </a:rPr>
              <a:t>int</a:t>
            </a:r>
            <a:r>
              <a:rPr sz="2150" i="1" spc="-1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&amp;&amp;r3</a:t>
            </a:r>
            <a:r>
              <a:rPr sz="2150" i="1" spc="-3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=</a:t>
            </a:r>
            <a:r>
              <a:rPr sz="2150" i="1" spc="-3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7+2</a:t>
            </a:r>
            <a:r>
              <a:rPr sz="2150" i="1" spc="-30" dirty="0">
                <a:latin typeface="Calibri"/>
                <a:cs typeface="Calibri"/>
              </a:rPr>
              <a:t> </a:t>
            </a:r>
            <a:r>
              <a:rPr sz="2150" i="1" spc="-50" dirty="0">
                <a:latin typeface="Calibri"/>
                <a:cs typeface="Calibri"/>
              </a:rPr>
              <a:t>;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2382" y="4822883"/>
            <a:ext cx="4642485" cy="1020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8040">
              <a:lnSpc>
                <a:spcPct val="100000"/>
              </a:lnSpc>
              <a:spcBef>
                <a:spcPts val="95"/>
              </a:spcBef>
            </a:pPr>
            <a:r>
              <a:rPr sz="2150" i="1" spc="-20" dirty="0">
                <a:latin typeface="Calibri"/>
                <a:cs typeface="Calibri"/>
              </a:rPr>
              <a:t>//R-</a:t>
            </a:r>
            <a:r>
              <a:rPr sz="2150" i="1" dirty="0">
                <a:latin typeface="Calibri"/>
                <a:cs typeface="Calibri"/>
              </a:rPr>
              <a:t>value</a:t>
            </a:r>
            <a:r>
              <a:rPr sz="2150" i="1" spc="25" dirty="0">
                <a:latin typeface="Calibri"/>
                <a:cs typeface="Calibri"/>
              </a:rPr>
              <a:t> </a:t>
            </a:r>
            <a:r>
              <a:rPr sz="2150" i="1" spc="-10" dirty="0">
                <a:latin typeface="Calibri"/>
                <a:cs typeface="Calibri"/>
              </a:rPr>
              <a:t>reference</a:t>
            </a:r>
            <a:endParaRPr sz="2150">
              <a:latin typeface="Calibri"/>
              <a:cs typeface="Calibri"/>
            </a:endParaRPr>
          </a:p>
          <a:p>
            <a:pPr marL="765175">
              <a:lnSpc>
                <a:spcPct val="100000"/>
              </a:lnSpc>
              <a:spcBef>
                <a:spcPts val="50"/>
              </a:spcBef>
            </a:pPr>
            <a:r>
              <a:rPr sz="2150" i="1" dirty="0">
                <a:latin typeface="Calibri"/>
                <a:cs typeface="Calibri"/>
              </a:rPr>
              <a:t>//Add</a:t>
            </a:r>
            <a:r>
              <a:rPr sz="2150" i="1" spc="-5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returns</a:t>
            </a:r>
            <a:r>
              <a:rPr sz="2150" i="1" spc="-5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by</a:t>
            </a:r>
            <a:r>
              <a:rPr sz="2150" i="1" spc="-7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value</a:t>
            </a:r>
            <a:r>
              <a:rPr sz="2150" i="1" spc="-70" dirty="0">
                <a:latin typeface="Calibri"/>
                <a:cs typeface="Calibri"/>
              </a:rPr>
              <a:t> </a:t>
            </a:r>
            <a:r>
              <a:rPr sz="2150" i="1" spc="-10" dirty="0">
                <a:latin typeface="Calibri"/>
                <a:cs typeface="Calibri"/>
              </a:rPr>
              <a:t>(temporary)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150" i="1" dirty="0">
                <a:latin typeface="Calibri"/>
                <a:cs typeface="Calibri"/>
              </a:rPr>
              <a:t>//Expression</a:t>
            </a:r>
            <a:r>
              <a:rPr sz="2150" i="1" spc="-4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return</a:t>
            </a:r>
            <a:r>
              <a:rPr sz="2150" i="1" spc="-5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a</a:t>
            </a:r>
            <a:r>
              <a:rPr sz="2150" i="1" spc="-60" dirty="0">
                <a:latin typeface="Calibri"/>
                <a:cs typeface="Calibri"/>
              </a:rPr>
              <a:t> </a:t>
            </a:r>
            <a:r>
              <a:rPr sz="2150" i="1" spc="-10" dirty="0">
                <a:latin typeface="Calibri"/>
                <a:cs typeface="Calibri"/>
              </a:rPr>
              <a:t>temporary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87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442976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Copy</a:t>
            </a:r>
            <a:r>
              <a:rPr spc="-145" dirty="0"/>
              <a:t> </a:t>
            </a:r>
            <a:r>
              <a:rPr dirty="0"/>
              <a:t>&amp;</a:t>
            </a:r>
            <a:r>
              <a:rPr spc="-165" dirty="0"/>
              <a:t> </a:t>
            </a:r>
            <a:r>
              <a:rPr spc="-105" dirty="0"/>
              <a:t>Move</a:t>
            </a:r>
            <a:r>
              <a:rPr spc="-95" dirty="0"/>
              <a:t> </a:t>
            </a:r>
            <a:r>
              <a:rPr spc="-60" dirty="0"/>
              <a:t>Semantics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6795770" cy="213487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Copy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implemented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copy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constructor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Copy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object</a:t>
            </a:r>
            <a:r>
              <a:rPr sz="2300" spc="-10" dirty="0">
                <a:latin typeface="Calibri"/>
                <a:cs typeface="Calibri"/>
              </a:rPr>
              <a:t> state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 </a:t>
            </a:r>
            <a:r>
              <a:rPr sz="2300" spc="-10" dirty="0">
                <a:latin typeface="Calibri"/>
                <a:cs typeface="Calibri"/>
              </a:rPr>
              <a:t>created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Wasteful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case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copy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created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temporary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Instead,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state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moved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source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object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Implemented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move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semantics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Copy</a:t>
            </a:r>
            <a:r>
              <a:rPr spc="-135" dirty="0"/>
              <a:t> </a:t>
            </a:r>
            <a:r>
              <a:rPr spc="-65" dirty="0"/>
              <a:t>Semantics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03982" y="2983991"/>
          <a:ext cx="999490" cy="95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5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obj1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07E31"/>
                      </a:solidFill>
                      <a:prstDash val="solid"/>
                    </a:lnL>
                    <a:lnR w="12700">
                      <a:solidFill>
                        <a:srgbClr val="507E31"/>
                      </a:solidFill>
                      <a:prstDash val="solid"/>
                    </a:lnR>
                    <a:lnB w="3175">
                      <a:solidFill>
                        <a:srgbClr val="507E31"/>
                      </a:solidFill>
                      <a:prstDash val="solid"/>
                    </a:lnB>
                    <a:solidFill>
                      <a:srgbClr val="5482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5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507E31"/>
                      </a:solidFill>
                      <a:prstDash val="solid"/>
                    </a:lnL>
                    <a:lnR w="12700">
                      <a:solidFill>
                        <a:srgbClr val="507E31"/>
                      </a:solidFill>
                      <a:prstDash val="solid"/>
                    </a:lnR>
                    <a:lnT w="3175">
                      <a:solidFill>
                        <a:srgbClr val="507E31"/>
                      </a:solidFill>
                      <a:prstDash val="solid"/>
                    </a:lnT>
                    <a:lnB w="12700">
                      <a:solidFill>
                        <a:srgbClr val="507E31"/>
                      </a:solidFill>
                      <a:prstDash val="solid"/>
                    </a:lnB>
                    <a:solidFill>
                      <a:srgbClr val="70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5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ptr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507E31"/>
                      </a:solidFill>
                      <a:prstDash val="solid"/>
                    </a:lnL>
                    <a:lnR w="12700">
                      <a:solidFill>
                        <a:srgbClr val="507E31"/>
                      </a:solidFill>
                      <a:prstDash val="solid"/>
                    </a:lnR>
                    <a:lnT w="12700">
                      <a:solidFill>
                        <a:srgbClr val="507E31"/>
                      </a:solidFill>
                      <a:prstDash val="solid"/>
                    </a:lnT>
                    <a:lnB w="12700">
                      <a:solidFill>
                        <a:srgbClr val="507E31"/>
                      </a:solidFill>
                      <a:prstDash val="solid"/>
                    </a:lnB>
                    <a:solidFill>
                      <a:srgbClr val="70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72150" y="3416046"/>
          <a:ext cx="1572894" cy="52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0x100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AE5921"/>
                      </a:solidFill>
                      <a:prstDash val="solid"/>
                    </a:lnL>
                    <a:lnR w="12700">
                      <a:solidFill>
                        <a:srgbClr val="AE5921"/>
                      </a:solidFill>
                      <a:prstDash val="solid"/>
                    </a:lnR>
                    <a:lnT w="12700">
                      <a:solidFill>
                        <a:srgbClr val="AE5921"/>
                      </a:solidFill>
                      <a:prstDash val="solid"/>
                    </a:lnT>
                    <a:lnB w="12700">
                      <a:solidFill>
                        <a:srgbClr val="AE5921"/>
                      </a:solidFill>
                      <a:prstDash val="solid"/>
                    </a:lnB>
                    <a:solidFill>
                      <a:srgbClr val="C459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5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AE5921"/>
                      </a:solidFill>
                      <a:prstDash val="solid"/>
                    </a:lnL>
                    <a:lnR w="12700">
                      <a:solidFill>
                        <a:srgbClr val="AE5921"/>
                      </a:solidFill>
                      <a:prstDash val="solid"/>
                    </a:lnR>
                    <a:lnT w="12700">
                      <a:solidFill>
                        <a:srgbClr val="AE5921"/>
                      </a:solidFill>
                      <a:prstDash val="solid"/>
                    </a:lnT>
                    <a:lnB w="12700">
                      <a:solidFill>
                        <a:srgbClr val="AE5921"/>
                      </a:solidFill>
                      <a:prstDash val="solid"/>
                    </a:lnB>
                    <a:solidFill>
                      <a:srgbClr val="ED7C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0x104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AE5921"/>
                      </a:solidFill>
                      <a:prstDash val="solid"/>
                    </a:lnL>
                    <a:lnR w="12700">
                      <a:solidFill>
                        <a:srgbClr val="AE5921"/>
                      </a:solidFill>
                      <a:prstDash val="solid"/>
                    </a:lnR>
                    <a:lnT w="12700">
                      <a:solidFill>
                        <a:srgbClr val="AE5921"/>
                      </a:solidFill>
                      <a:prstDash val="solid"/>
                    </a:lnT>
                    <a:lnB w="12700">
                      <a:solidFill>
                        <a:srgbClr val="AE5921"/>
                      </a:solidFill>
                      <a:prstDash val="solid"/>
                    </a:lnB>
                    <a:solidFill>
                      <a:srgbClr val="C459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5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AE5921"/>
                      </a:solidFill>
                      <a:prstDash val="solid"/>
                    </a:lnL>
                    <a:lnR w="12700">
                      <a:solidFill>
                        <a:srgbClr val="AE5921"/>
                      </a:solidFill>
                      <a:prstDash val="solid"/>
                    </a:lnR>
                    <a:lnT w="12700">
                      <a:solidFill>
                        <a:srgbClr val="AE5921"/>
                      </a:solidFill>
                      <a:prstDash val="solid"/>
                    </a:lnT>
                    <a:lnB w="12700">
                      <a:solidFill>
                        <a:srgbClr val="AE5921"/>
                      </a:solidFill>
                      <a:prstDash val="solid"/>
                    </a:lnB>
                    <a:solidFill>
                      <a:srgbClr val="ED7C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909059" y="3764279"/>
            <a:ext cx="1868805" cy="105410"/>
          </a:xfrm>
          <a:custGeom>
            <a:avLst/>
            <a:gdLst/>
            <a:ahLst/>
            <a:cxnLst/>
            <a:rect l="l" t="t" r="r" b="b"/>
            <a:pathLst>
              <a:path w="1868804" h="105410">
                <a:moveTo>
                  <a:pt x="1763268" y="105156"/>
                </a:moveTo>
                <a:lnTo>
                  <a:pt x="1763268" y="0"/>
                </a:lnTo>
                <a:lnTo>
                  <a:pt x="1852959" y="44196"/>
                </a:lnTo>
                <a:lnTo>
                  <a:pt x="1773936" y="44196"/>
                </a:lnTo>
                <a:lnTo>
                  <a:pt x="1773936" y="59436"/>
                </a:lnTo>
                <a:lnTo>
                  <a:pt x="1853401" y="59436"/>
                </a:lnTo>
                <a:lnTo>
                  <a:pt x="1763268" y="105156"/>
                </a:lnTo>
                <a:close/>
              </a:path>
              <a:path w="1868804" h="105410">
                <a:moveTo>
                  <a:pt x="1763268" y="59436"/>
                </a:moveTo>
                <a:lnTo>
                  <a:pt x="0" y="59436"/>
                </a:lnTo>
                <a:lnTo>
                  <a:pt x="0" y="44196"/>
                </a:lnTo>
                <a:lnTo>
                  <a:pt x="1763268" y="44196"/>
                </a:lnTo>
                <a:lnTo>
                  <a:pt x="1763268" y="59436"/>
                </a:lnTo>
                <a:close/>
              </a:path>
              <a:path w="1868804" h="105410">
                <a:moveTo>
                  <a:pt x="1853401" y="59436"/>
                </a:moveTo>
                <a:lnTo>
                  <a:pt x="1773936" y="59436"/>
                </a:lnTo>
                <a:lnTo>
                  <a:pt x="1773936" y="44196"/>
                </a:lnTo>
                <a:lnTo>
                  <a:pt x="1852959" y="44196"/>
                </a:lnTo>
                <a:lnTo>
                  <a:pt x="1868424" y="51816"/>
                </a:lnTo>
                <a:lnTo>
                  <a:pt x="1853401" y="5943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03982" y="4419600"/>
          <a:ext cx="999490" cy="95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95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obj2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507E31"/>
                      </a:solidFill>
                      <a:prstDash val="solid"/>
                    </a:lnL>
                    <a:lnR w="12700">
                      <a:solidFill>
                        <a:srgbClr val="507E31"/>
                      </a:solidFill>
                      <a:prstDash val="solid"/>
                    </a:lnR>
                    <a:lnT w="3175">
                      <a:solidFill>
                        <a:srgbClr val="507E31"/>
                      </a:solidFill>
                      <a:prstDash val="solid"/>
                    </a:lnT>
                    <a:lnB w="3175">
                      <a:solidFill>
                        <a:srgbClr val="507E31"/>
                      </a:solidFill>
                      <a:prstDash val="solid"/>
                    </a:lnB>
                    <a:solidFill>
                      <a:srgbClr val="5482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5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507E31"/>
                      </a:solidFill>
                      <a:prstDash val="solid"/>
                    </a:lnL>
                    <a:lnR w="12700">
                      <a:solidFill>
                        <a:srgbClr val="507E31"/>
                      </a:solidFill>
                      <a:prstDash val="solid"/>
                    </a:lnR>
                    <a:lnT w="3175">
                      <a:solidFill>
                        <a:srgbClr val="507E31"/>
                      </a:solidFill>
                      <a:prstDash val="solid"/>
                    </a:lnT>
                    <a:lnB w="12700">
                      <a:solidFill>
                        <a:srgbClr val="507E31"/>
                      </a:solidFill>
                      <a:prstDash val="solid"/>
                    </a:lnB>
                    <a:solidFill>
                      <a:srgbClr val="70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5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ptr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507E31"/>
                      </a:solidFill>
                      <a:prstDash val="solid"/>
                    </a:lnL>
                    <a:lnR w="12700">
                      <a:solidFill>
                        <a:srgbClr val="507E31"/>
                      </a:solidFill>
                      <a:prstDash val="solid"/>
                    </a:lnR>
                    <a:lnT w="12700">
                      <a:solidFill>
                        <a:srgbClr val="507E31"/>
                      </a:solidFill>
                      <a:prstDash val="solid"/>
                    </a:lnT>
                    <a:lnB w="12700">
                      <a:solidFill>
                        <a:srgbClr val="507E31"/>
                      </a:solidFill>
                      <a:prstDash val="solid"/>
                    </a:lnB>
                    <a:solidFill>
                      <a:srgbClr val="70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40146" y="4851654"/>
          <a:ext cx="1572894" cy="52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0x200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AE5921"/>
                      </a:solidFill>
                      <a:prstDash val="solid"/>
                    </a:lnL>
                    <a:lnR w="12700">
                      <a:solidFill>
                        <a:srgbClr val="AE5921"/>
                      </a:solidFill>
                      <a:prstDash val="solid"/>
                    </a:lnR>
                    <a:lnT w="12700">
                      <a:solidFill>
                        <a:srgbClr val="AE5921"/>
                      </a:solidFill>
                      <a:prstDash val="solid"/>
                    </a:lnT>
                    <a:lnB w="12700">
                      <a:solidFill>
                        <a:srgbClr val="AE5921"/>
                      </a:solidFill>
                      <a:prstDash val="solid"/>
                    </a:lnB>
                    <a:solidFill>
                      <a:srgbClr val="C459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5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AE5921"/>
                      </a:solidFill>
                      <a:prstDash val="solid"/>
                    </a:lnL>
                    <a:lnR w="12700">
                      <a:solidFill>
                        <a:srgbClr val="AE5921"/>
                      </a:solidFill>
                      <a:prstDash val="solid"/>
                    </a:lnR>
                    <a:lnT w="12700">
                      <a:solidFill>
                        <a:srgbClr val="AE5921"/>
                      </a:solidFill>
                      <a:prstDash val="solid"/>
                    </a:lnT>
                    <a:lnB w="12700">
                      <a:solidFill>
                        <a:srgbClr val="AE5921"/>
                      </a:solidFill>
                      <a:prstDash val="solid"/>
                    </a:lnB>
                    <a:solidFill>
                      <a:srgbClr val="ED7C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0x204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AE5921"/>
                      </a:solidFill>
                      <a:prstDash val="solid"/>
                    </a:lnL>
                    <a:lnR w="12700">
                      <a:solidFill>
                        <a:srgbClr val="AE5921"/>
                      </a:solidFill>
                      <a:prstDash val="solid"/>
                    </a:lnR>
                    <a:lnT w="12700">
                      <a:solidFill>
                        <a:srgbClr val="AE5921"/>
                      </a:solidFill>
                      <a:prstDash val="solid"/>
                    </a:lnT>
                    <a:lnB w="12700">
                      <a:solidFill>
                        <a:srgbClr val="AE5921"/>
                      </a:solidFill>
                      <a:prstDash val="solid"/>
                    </a:lnB>
                    <a:solidFill>
                      <a:srgbClr val="C459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5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AE5921"/>
                      </a:solidFill>
                      <a:prstDash val="solid"/>
                    </a:lnL>
                    <a:lnR w="12700">
                      <a:solidFill>
                        <a:srgbClr val="AE5921"/>
                      </a:solidFill>
                      <a:prstDash val="solid"/>
                    </a:lnR>
                    <a:lnT w="12700">
                      <a:solidFill>
                        <a:srgbClr val="AE5921"/>
                      </a:solidFill>
                      <a:prstDash val="solid"/>
                    </a:lnT>
                    <a:lnB w="12700">
                      <a:solidFill>
                        <a:srgbClr val="AE5921"/>
                      </a:solidFill>
                      <a:prstDash val="solid"/>
                    </a:lnB>
                    <a:solidFill>
                      <a:srgbClr val="ED7C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3909059" y="5199888"/>
            <a:ext cx="1836420" cy="105410"/>
          </a:xfrm>
          <a:custGeom>
            <a:avLst/>
            <a:gdLst/>
            <a:ahLst/>
            <a:cxnLst/>
            <a:rect l="l" t="t" r="r" b="b"/>
            <a:pathLst>
              <a:path w="1836420" h="105410">
                <a:moveTo>
                  <a:pt x="1731264" y="105156"/>
                </a:moveTo>
                <a:lnTo>
                  <a:pt x="1731264" y="0"/>
                </a:lnTo>
                <a:lnTo>
                  <a:pt x="1818393" y="44196"/>
                </a:lnTo>
                <a:lnTo>
                  <a:pt x="1741932" y="44196"/>
                </a:lnTo>
                <a:lnTo>
                  <a:pt x="1741932" y="60960"/>
                </a:lnTo>
                <a:lnTo>
                  <a:pt x="1820955" y="60960"/>
                </a:lnTo>
                <a:lnTo>
                  <a:pt x="1731264" y="105156"/>
                </a:lnTo>
                <a:close/>
              </a:path>
              <a:path w="1836420" h="105410">
                <a:moveTo>
                  <a:pt x="1731264" y="60960"/>
                </a:moveTo>
                <a:lnTo>
                  <a:pt x="0" y="60960"/>
                </a:lnTo>
                <a:lnTo>
                  <a:pt x="0" y="44196"/>
                </a:lnTo>
                <a:lnTo>
                  <a:pt x="1731264" y="44196"/>
                </a:lnTo>
                <a:lnTo>
                  <a:pt x="1731264" y="60960"/>
                </a:lnTo>
                <a:close/>
              </a:path>
              <a:path w="1836420" h="105410">
                <a:moveTo>
                  <a:pt x="1820955" y="60960"/>
                </a:moveTo>
                <a:lnTo>
                  <a:pt x="1741932" y="60960"/>
                </a:lnTo>
                <a:lnTo>
                  <a:pt x="1741932" y="44196"/>
                </a:lnTo>
                <a:lnTo>
                  <a:pt x="1818393" y="44196"/>
                </a:lnTo>
                <a:lnTo>
                  <a:pt x="1836420" y="53340"/>
                </a:lnTo>
                <a:lnTo>
                  <a:pt x="1820955" y="6096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88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/>
              <a:t>Move</a:t>
            </a:r>
            <a:r>
              <a:rPr spc="-100" dirty="0"/>
              <a:t> </a:t>
            </a:r>
            <a:r>
              <a:rPr spc="-65" dirty="0"/>
              <a:t>Semantics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11601" y="2999232"/>
          <a:ext cx="1001394" cy="95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1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95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obj1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507E31"/>
                      </a:solidFill>
                      <a:prstDash val="solid"/>
                    </a:lnL>
                    <a:lnR w="12700">
                      <a:solidFill>
                        <a:srgbClr val="507E31"/>
                      </a:solidFill>
                      <a:prstDash val="solid"/>
                    </a:lnR>
                    <a:lnT w="3175">
                      <a:solidFill>
                        <a:srgbClr val="507E31"/>
                      </a:solidFill>
                      <a:prstDash val="solid"/>
                    </a:lnT>
                    <a:lnB w="3175">
                      <a:solidFill>
                        <a:srgbClr val="507E31"/>
                      </a:solidFill>
                      <a:prstDash val="solid"/>
                    </a:lnB>
                    <a:solidFill>
                      <a:srgbClr val="5482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45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507E31"/>
                      </a:solidFill>
                      <a:prstDash val="solid"/>
                    </a:lnL>
                    <a:lnR w="12700">
                      <a:solidFill>
                        <a:srgbClr val="507E31"/>
                      </a:solidFill>
                      <a:prstDash val="solid"/>
                    </a:lnR>
                    <a:lnT w="3175">
                      <a:solidFill>
                        <a:srgbClr val="507E31"/>
                      </a:solidFill>
                      <a:prstDash val="solid"/>
                    </a:lnT>
                    <a:lnB w="12700">
                      <a:solidFill>
                        <a:srgbClr val="507E31"/>
                      </a:solidFill>
                      <a:prstDash val="solid"/>
                    </a:lnB>
                    <a:solidFill>
                      <a:srgbClr val="70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5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ptr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507E31"/>
                      </a:solidFill>
                      <a:prstDash val="solid"/>
                    </a:lnL>
                    <a:lnR w="12700">
                      <a:solidFill>
                        <a:srgbClr val="507E31"/>
                      </a:solidFill>
                      <a:prstDash val="solid"/>
                    </a:lnR>
                    <a:lnT w="12700">
                      <a:solidFill>
                        <a:srgbClr val="507E31"/>
                      </a:solidFill>
                      <a:prstDash val="solid"/>
                    </a:lnT>
                    <a:lnB w="12700">
                      <a:solidFill>
                        <a:srgbClr val="507E31"/>
                      </a:solidFill>
                      <a:prstDash val="solid"/>
                    </a:lnB>
                    <a:solidFill>
                      <a:srgbClr val="70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47765" y="3431285"/>
          <a:ext cx="1572894" cy="527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0x100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AE5921"/>
                      </a:solidFill>
                      <a:prstDash val="solid"/>
                    </a:lnL>
                    <a:lnR w="12700">
                      <a:solidFill>
                        <a:srgbClr val="AE5921"/>
                      </a:solidFill>
                      <a:prstDash val="solid"/>
                    </a:lnR>
                    <a:lnT w="12700">
                      <a:solidFill>
                        <a:srgbClr val="AE5921"/>
                      </a:solidFill>
                      <a:prstDash val="solid"/>
                    </a:lnT>
                    <a:lnB w="12700">
                      <a:solidFill>
                        <a:srgbClr val="AE5921"/>
                      </a:solidFill>
                      <a:prstDash val="solid"/>
                    </a:lnB>
                    <a:solidFill>
                      <a:srgbClr val="C459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5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AE5921"/>
                      </a:solidFill>
                      <a:prstDash val="solid"/>
                    </a:lnL>
                    <a:lnR w="12700">
                      <a:solidFill>
                        <a:srgbClr val="AE5921"/>
                      </a:solidFill>
                      <a:prstDash val="solid"/>
                    </a:lnR>
                    <a:lnT w="12700">
                      <a:solidFill>
                        <a:srgbClr val="AE5921"/>
                      </a:solidFill>
                      <a:prstDash val="solid"/>
                    </a:lnT>
                    <a:lnB w="12700">
                      <a:solidFill>
                        <a:srgbClr val="AE5921"/>
                      </a:solidFill>
                      <a:prstDash val="solid"/>
                    </a:lnB>
                    <a:solidFill>
                      <a:srgbClr val="ED7C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5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0x104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AE5921"/>
                      </a:solidFill>
                      <a:prstDash val="solid"/>
                    </a:lnL>
                    <a:lnR w="12700">
                      <a:solidFill>
                        <a:srgbClr val="AE5921"/>
                      </a:solidFill>
                      <a:prstDash val="solid"/>
                    </a:lnR>
                    <a:lnT w="12700">
                      <a:solidFill>
                        <a:srgbClr val="AE5921"/>
                      </a:solidFill>
                      <a:prstDash val="solid"/>
                    </a:lnT>
                    <a:lnB w="12700">
                      <a:solidFill>
                        <a:srgbClr val="AE5921"/>
                      </a:solidFill>
                      <a:prstDash val="solid"/>
                    </a:lnB>
                    <a:solidFill>
                      <a:srgbClr val="C4591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5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AE5921"/>
                      </a:solidFill>
                      <a:prstDash val="solid"/>
                    </a:lnL>
                    <a:lnR w="12700">
                      <a:solidFill>
                        <a:srgbClr val="AE5921"/>
                      </a:solidFill>
                      <a:prstDash val="solid"/>
                    </a:lnR>
                    <a:lnT w="12700">
                      <a:solidFill>
                        <a:srgbClr val="AE5921"/>
                      </a:solidFill>
                      <a:prstDash val="solid"/>
                    </a:lnT>
                    <a:lnB w="12700">
                      <a:solidFill>
                        <a:srgbClr val="AE5921"/>
                      </a:solidFill>
                      <a:prstDash val="solid"/>
                    </a:lnB>
                    <a:solidFill>
                      <a:srgbClr val="ED7C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918203" y="3779520"/>
            <a:ext cx="1835150" cy="105410"/>
          </a:xfrm>
          <a:custGeom>
            <a:avLst/>
            <a:gdLst/>
            <a:ahLst/>
            <a:cxnLst/>
            <a:rect l="l" t="t" r="r" b="b"/>
            <a:pathLst>
              <a:path w="1835150" h="105410">
                <a:moveTo>
                  <a:pt x="1729740" y="105156"/>
                </a:moveTo>
                <a:lnTo>
                  <a:pt x="1729740" y="0"/>
                </a:lnTo>
                <a:lnTo>
                  <a:pt x="1816869" y="44196"/>
                </a:lnTo>
                <a:lnTo>
                  <a:pt x="1740408" y="44196"/>
                </a:lnTo>
                <a:lnTo>
                  <a:pt x="1740408" y="60960"/>
                </a:lnTo>
                <a:lnTo>
                  <a:pt x="1819431" y="60960"/>
                </a:lnTo>
                <a:lnTo>
                  <a:pt x="1729740" y="105156"/>
                </a:lnTo>
                <a:close/>
              </a:path>
              <a:path w="1835150" h="105410">
                <a:moveTo>
                  <a:pt x="1729740" y="60960"/>
                </a:moveTo>
                <a:lnTo>
                  <a:pt x="0" y="60960"/>
                </a:lnTo>
                <a:lnTo>
                  <a:pt x="0" y="44196"/>
                </a:lnTo>
                <a:lnTo>
                  <a:pt x="1729740" y="44196"/>
                </a:lnTo>
                <a:lnTo>
                  <a:pt x="1729740" y="60960"/>
                </a:lnTo>
                <a:close/>
              </a:path>
              <a:path w="1835150" h="105410">
                <a:moveTo>
                  <a:pt x="1819431" y="60960"/>
                </a:moveTo>
                <a:lnTo>
                  <a:pt x="1740408" y="60960"/>
                </a:lnTo>
                <a:lnTo>
                  <a:pt x="1740408" y="44196"/>
                </a:lnTo>
                <a:lnTo>
                  <a:pt x="1816869" y="44196"/>
                </a:lnTo>
                <a:lnTo>
                  <a:pt x="1834896" y="53340"/>
                </a:lnTo>
                <a:lnTo>
                  <a:pt x="1819431" y="6096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11601" y="4434840"/>
          <a:ext cx="1001394" cy="95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1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95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obj2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507E31"/>
                      </a:solidFill>
                      <a:prstDash val="solid"/>
                    </a:lnL>
                    <a:lnR w="12700">
                      <a:solidFill>
                        <a:srgbClr val="507E31"/>
                      </a:solidFill>
                      <a:prstDash val="solid"/>
                    </a:lnR>
                    <a:lnT w="3175">
                      <a:solidFill>
                        <a:srgbClr val="507E31"/>
                      </a:solidFill>
                      <a:prstDash val="solid"/>
                    </a:lnT>
                    <a:solidFill>
                      <a:srgbClr val="5482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5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507E31"/>
                      </a:solidFill>
                      <a:prstDash val="solid"/>
                    </a:lnL>
                    <a:lnR w="12700">
                      <a:solidFill>
                        <a:srgbClr val="507E31"/>
                      </a:solidFill>
                      <a:prstDash val="solid"/>
                    </a:lnR>
                    <a:lnB w="12700">
                      <a:solidFill>
                        <a:srgbClr val="507E31"/>
                      </a:solidFill>
                      <a:prstDash val="solid"/>
                    </a:lnB>
                    <a:solidFill>
                      <a:srgbClr val="70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5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ptr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507E31"/>
                      </a:solidFill>
                      <a:prstDash val="solid"/>
                    </a:lnL>
                    <a:lnR w="12700">
                      <a:solidFill>
                        <a:srgbClr val="507E31"/>
                      </a:solidFill>
                      <a:prstDash val="solid"/>
                    </a:lnR>
                    <a:lnT w="12700">
                      <a:solidFill>
                        <a:srgbClr val="507E31"/>
                      </a:solidFill>
                      <a:prstDash val="solid"/>
                    </a:lnT>
                    <a:lnB w="12700">
                      <a:solidFill>
                        <a:srgbClr val="507E31"/>
                      </a:solidFill>
                      <a:prstDash val="solid"/>
                    </a:lnB>
                    <a:solidFill>
                      <a:srgbClr val="70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912095" y="2506979"/>
            <a:ext cx="1841500" cy="2767965"/>
          </a:xfrm>
          <a:custGeom>
            <a:avLst/>
            <a:gdLst/>
            <a:ahLst/>
            <a:cxnLst/>
            <a:rect l="l" t="t" r="r" b="b"/>
            <a:pathLst>
              <a:path w="1841500" h="2767965">
                <a:moveTo>
                  <a:pt x="1841004" y="1325892"/>
                </a:moveTo>
                <a:lnTo>
                  <a:pt x="1726704" y="1348740"/>
                </a:lnTo>
                <a:lnTo>
                  <a:pt x="1753958" y="1383792"/>
                </a:lnTo>
                <a:lnTo>
                  <a:pt x="0" y="2755404"/>
                </a:lnTo>
                <a:lnTo>
                  <a:pt x="10668" y="2767596"/>
                </a:lnTo>
                <a:lnTo>
                  <a:pt x="1763890" y="1396568"/>
                </a:lnTo>
                <a:lnTo>
                  <a:pt x="1790712" y="1431036"/>
                </a:lnTo>
                <a:lnTo>
                  <a:pt x="1816214" y="1377708"/>
                </a:lnTo>
                <a:lnTo>
                  <a:pt x="1841004" y="1325892"/>
                </a:lnTo>
                <a:close/>
              </a:path>
              <a:path w="1841500" h="2767965">
                <a:moveTo>
                  <a:pt x="1841004" y="0"/>
                </a:moveTo>
                <a:lnTo>
                  <a:pt x="1725180" y="18288"/>
                </a:lnTo>
                <a:lnTo>
                  <a:pt x="1751444" y="55079"/>
                </a:lnTo>
                <a:lnTo>
                  <a:pt x="1524" y="1312164"/>
                </a:lnTo>
                <a:lnTo>
                  <a:pt x="10668" y="1324356"/>
                </a:lnTo>
                <a:lnTo>
                  <a:pt x="1760308" y="67475"/>
                </a:lnTo>
                <a:lnTo>
                  <a:pt x="1786128" y="103632"/>
                </a:lnTo>
                <a:lnTo>
                  <a:pt x="1815185" y="48768"/>
                </a:lnTo>
                <a:lnTo>
                  <a:pt x="184100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53100" y="2375916"/>
            <a:ext cx="754380" cy="264160"/>
          </a:xfrm>
          <a:prstGeom prst="rect">
            <a:avLst/>
          </a:prstGeom>
          <a:solidFill>
            <a:srgbClr val="C45911"/>
          </a:solidFill>
          <a:ln w="10667">
            <a:solidFill>
              <a:srgbClr val="AE5921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70"/>
              </a:spcBef>
            </a:pPr>
            <a:r>
              <a:rPr sz="1450" spc="-25" dirty="0">
                <a:solidFill>
                  <a:srgbClr val="FFFFFF"/>
                </a:solidFill>
                <a:latin typeface="Calibri"/>
                <a:cs typeface="Calibri"/>
              </a:rPr>
              <a:t>0x0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89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07480" y="2375916"/>
            <a:ext cx="818515" cy="264160"/>
          </a:xfrm>
          <a:prstGeom prst="rect">
            <a:avLst/>
          </a:prstGeom>
          <a:solidFill>
            <a:srgbClr val="ED7C31"/>
          </a:solidFill>
          <a:ln w="10667">
            <a:solidFill>
              <a:srgbClr val="AE5921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450" spc="-50" dirty="0">
                <a:solidFill>
                  <a:srgbClr val="FFFFFF"/>
                </a:solidFill>
                <a:latin typeface="Calibri"/>
                <a:cs typeface="Calibri"/>
              </a:rPr>
              <a:t>…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2391" y="2783795"/>
            <a:ext cx="276860" cy="4464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975"/>
              </a:lnSpc>
            </a:pPr>
            <a:r>
              <a:rPr sz="1950" dirty="0">
                <a:latin typeface="Calibri"/>
                <a:cs typeface="Calibri"/>
              </a:rPr>
              <a:t>.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.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.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50" dirty="0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What</a:t>
            </a:r>
            <a:r>
              <a:rPr spc="-110" dirty="0"/>
              <a:t> </a:t>
            </a:r>
            <a:r>
              <a:rPr spc="-10" dirty="0"/>
              <a:t>is</a:t>
            </a:r>
            <a:r>
              <a:rPr spc="-135" dirty="0"/>
              <a:t> </a:t>
            </a:r>
            <a:r>
              <a:rPr spc="-80" dirty="0"/>
              <a:t>Modern</a:t>
            </a:r>
            <a:r>
              <a:rPr spc="-125" dirty="0"/>
              <a:t> </a:t>
            </a:r>
            <a:r>
              <a:rPr spc="-25" dirty="0"/>
              <a:t>C++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3978275" cy="25552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Encompasses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features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C++11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Move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semantics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Smart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pointers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Automatic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type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inference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Threading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Lambda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functions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149064" y="6386131"/>
            <a:ext cx="1543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spc="-25" dirty="0">
                <a:solidFill>
                  <a:srgbClr val="898989"/>
                </a:solidFill>
                <a:latin typeface="Calibri"/>
                <a:cs typeface="Calibri"/>
              </a:rPr>
              <a:t>90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Rule</a:t>
            </a:r>
            <a:r>
              <a:rPr spc="-130" dirty="0"/>
              <a:t> </a:t>
            </a:r>
            <a:r>
              <a:rPr dirty="0"/>
              <a:t>Of</a:t>
            </a:r>
            <a:r>
              <a:rPr spc="-190" dirty="0"/>
              <a:t> </a:t>
            </a:r>
            <a:r>
              <a:rPr spc="-60" dirty="0"/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527769"/>
            <a:ext cx="7388859" cy="263906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01295" marR="5080" indent="-189230">
              <a:lnSpc>
                <a:spcPts val="2840"/>
              </a:lnSpc>
              <a:spcBef>
                <a:spcPts val="46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All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should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be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defined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if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user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implements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any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the </a:t>
            </a:r>
            <a:r>
              <a:rPr sz="2650" spc="-10" dirty="0">
                <a:latin typeface="Calibri"/>
                <a:cs typeface="Calibri"/>
              </a:rPr>
              <a:t>following</a:t>
            </a:r>
            <a:endParaRPr sz="26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577215" algn="l"/>
              </a:tabLst>
            </a:pPr>
            <a:r>
              <a:rPr sz="2300" spc="-10" dirty="0">
                <a:latin typeface="Calibri"/>
                <a:cs typeface="Calibri"/>
              </a:rPr>
              <a:t>Destructor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577215" algn="l"/>
              </a:tabLst>
            </a:pPr>
            <a:r>
              <a:rPr sz="2300" dirty="0">
                <a:latin typeface="Calibri"/>
                <a:cs typeface="Calibri"/>
              </a:rPr>
              <a:t>Copy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constructor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577215" algn="l"/>
              </a:tabLst>
            </a:pPr>
            <a:r>
              <a:rPr sz="2300" dirty="0">
                <a:latin typeface="Calibri"/>
                <a:cs typeface="Calibri"/>
              </a:rPr>
              <a:t>Copy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assignment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operator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577215" algn="l"/>
              </a:tabLst>
            </a:pPr>
            <a:r>
              <a:rPr sz="2300" dirty="0">
                <a:latin typeface="Calibri"/>
                <a:cs typeface="Calibri"/>
              </a:rPr>
              <a:t>Move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constructor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577215" algn="l"/>
              </a:tabLst>
            </a:pPr>
            <a:r>
              <a:rPr sz="2300" dirty="0">
                <a:latin typeface="Calibri"/>
                <a:cs typeface="Calibri"/>
              </a:rPr>
              <a:t>Move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assignment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operator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5" dirty="0"/>
              <a:t>Rule</a:t>
            </a:r>
            <a:r>
              <a:rPr spc="-130" dirty="0"/>
              <a:t> </a:t>
            </a:r>
            <a:r>
              <a:rPr spc="-10" dirty="0"/>
              <a:t>of</a:t>
            </a:r>
            <a:r>
              <a:rPr spc="-185" dirty="0"/>
              <a:t> </a:t>
            </a:r>
            <a:r>
              <a:rPr spc="-60" dirty="0"/>
              <a:t>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533947"/>
            <a:ext cx="8533130" cy="25946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0025" marR="5080" indent="-18796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If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class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does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have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ownership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semantics,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then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any 	</a:t>
            </a:r>
            <a:r>
              <a:rPr sz="2300" dirty="0">
                <a:latin typeface="Calibri"/>
                <a:cs typeface="Calibri"/>
              </a:rPr>
              <a:t>user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rule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50" dirty="0">
                <a:latin typeface="Calibri"/>
                <a:cs typeface="Calibri"/>
              </a:rPr>
              <a:t>5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This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 called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“rule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0”</a:t>
            </a:r>
            <a:endParaRPr sz="2300">
              <a:latin typeface="Calibri"/>
              <a:cs typeface="Calibri"/>
            </a:endParaRPr>
          </a:p>
          <a:p>
            <a:pPr marL="200025" marR="569595" indent="-187960">
              <a:lnSpc>
                <a:spcPts val="2500"/>
              </a:lnSpc>
              <a:spcBef>
                <a:spcPts val="85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This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way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compiler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will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automatically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synthesize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necessary 	functions</a:t>
            </a:r>
            <a:endParaRPr sz="2300">
              <a:latin typeface="Calibri"/>
              <a:cs typeface="Calibri"/>
            </a:endParaRPr>
          </a:p>
          <a:p>
            <a:pPr marL="200025" marR="970280" indent="-187960">
              <a:lnSpc>
                <a:spcPts val="2500"/>
              </a:lnSpc>
              <a:spcBef>
                <a:spcPts val="819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Providing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user-</a:t>
            </a:r>
            <a:r>
              <a:rPr sz="2300" dirty="0">
                <a:latin typeface="Calibri"/>
                <a:cs typeface="Calibri"/>
              </a:rPr>
              <a:t>defined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implementation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some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will 	</a:t>
            </a:r>
            <a:r>
              <a:rPr sz="2300" dirty="0">
                <a:latin typeface="Calibri"/>
                <a:cs typeface="Calibri"/>
              </a:rPr>
              <a:t>prevent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compiler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from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synthesizing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others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5" dirty="0"/>
              <a:t>Automatic</a:t>
            </a:r>
            <a:r>
              <a:rPr spc="-80" dirty="0"/>
              <a:t> </a:t>
            </a:r>
            <a:r>
              <a:rPr spc="-100" dirty="0"/>
              <a:t>Synthesis</a:t>
            </a:r>
            <a:r>
              <a:rPr spc="-85" dirty="0"/>
              <a:t> </a:t>
            </a:r>
            <a:r>
              <a:rPr spc="-10" dirty="0"/>
              <a:t>of</a:t>
            </a:r>
            <a:r>
              <a:rPr spc="-90" dirty="0"/>
              <a:t> </a:t>
            </a:r>
            <a:r>
              <a:rPr spc="-35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795" y="2527769"/>
            <a:ext cx="8317230" cy="280987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01295" marR="221615" indent="-189230">
              <a:lnSpc>
                <a:spcPts val="2840"/>
              </a:lnSpc>
              <a:spcBef>
                <a:spcPts val="465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Compiler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will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synthesize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five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functions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only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if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no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other user-</a:t>
            </a:r>
            <a:r>
              <a:rPr sz="2650" dirty="0">
                <a:latin typeface="Calibri"/>
                <a:cs typeface="Calibri"/>
              </a:rPr>
              <a:t>defined</a:t>
            </a:r>
            <a:r>
              <a:rPr sz="2650" spc="-10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implementation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exists</a:t>
            </a:r>
            <a:endParaRPr sz="2650">
              <a:latin typeface="Calibri"/>
              <a:cs typeface="Calibri"/>
            </a:endParaRPr>
          </a:p>
          <a:p>
            <a:pPr marL="201295" marR="5080" indent="-189230">
              <a:lnSpc>
                <a:spcPts val="2860"/>
              </a:lnSpc>
              <a:spcBef>
                <a:spcPts val="819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If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any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five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functions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is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implemented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by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35" dirty="0">
                <a:latin typeface="Calibri"/>
                <a:cs typeface="Calibri"/>
              </a:rPr>
              <a:t>user,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then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move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operations</a:t>
            </a:r>
            <a:r>
              <a:rPr sz="2650" spc="-7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will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become</a:t>
            </a:r>
            <a:r>
              <a:rPr sz="2650" spc="-10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deleted</a:t>
            </a:r>
            <a:endParaRPr sz="2650">
              <a:latin typeface="Calibri"/>
              <a:cs typeface="Calibri"/>
            </a:endParaRPr>
          </a:p>
          <a:p>
            <a:pPr marL="201295" marR="26670" indent="-189230">
              <a:lnSpc>
                <a:spcPts val="2860"/>
              </a:lnSpc>
              <a:spcBef>
                <a:spcPts val="810"/>
              </a:spcBef>
              <a:buFont typeface="Arial MT"/>
              <a:buChar char="•"/>
              <a:tabLst>
                <a:tab pos="201295" algn="l"/>
              </a:tabLst>
            </a:pPr>
            <a:r>
              <a:rPr sz="2650" dirty="0">
                <a:latin typeface="Calibri"/>
                <a:cs typeface="Calibri"/>
              </a:rPr>
              <a:t>If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any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of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move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operations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are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implemented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by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user, </a:t>
            </a:r>
            <a:r>
              <a:rPr sz="2650" dirty="0">
                <a:latin typeface="Calibri"/>
                <a:cs typeface="Calibri"/>
              </a:rPr>
              <a:t>then</a:t>
            </a:r>
            <a:r>
              <a:rPr sz="2650" spc="-8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the</a:t>
            </a:r>
            <a:r>
              <a:rPr sz="2650" spc="-8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copy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operations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&amp;</a:t>
            </a:r>
            <a:r>
              <a:rPr sz="2650" spc="-70" dirty="0">
                <a:latin typeface="Calibri"/>
                <a:cs typeface="Calibri"/>
              </a:rPr>
              <a:t> </a:t>
            </a:r>
            <a:r>
              <a:rPr sz="2650" i="1" dirty="0">
                <a:latin typeface="Calibri"/>
                <a:cs typeface="Calibri"/>
              </a:rPr>
              <a:t>other</a:t>
            </a:r>
            <a:r>
              <a:rPr sz="2650" i="1" spc="-7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move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operation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dirty="0">
                <a:latin typeface="Calibri"/>
                <a:cs typeface="Calibri"/>
              </a:rPr>
              <a:t>will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be </a:t>
            </a:r>
            <a:r>
              <a:rPr sz="2650" spc="-10" dirty="0">
                <a:latin typeface="Calibri"/>
                <a:cs typeface="Calibri"/>
              </a:rPr>
              <a:t>deleted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463" y="2921507"/>
            <a:ext cx="9450323" cy="263956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8129" y="2916173"/>
          <a:ext cx="9451974" cy="2637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7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marL="5359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 marR="101600" indent="353060">
                        <a:lnSpc>
                          <a:spcPct val="101600"/>
                        </a:lnSpc>
                        <a:spcBef>
                          <a:spcPts val="145"/>
                        </a:spcBef>
                      </a:pPr>
                      <a:r>
                        <a:rPr sz="19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Copy </a:t>
                      </a:r>
                      <a:r>
                        <a:rPr sz="19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Constructor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marR="121285" indent="350520">
                        <a:lnSpc>
                          <a:spcPct val="101600"/>
                        </a:lnSpc>
                        <a:spcBef>
                          <a:spcPts val="145"/>
                        </a:spcBef>
                      </a:pPr>
                      <a:r>
                        <a:rPr sz="19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Copy </a:t>
                      </a:r>
                      <a:r>
                        <a:rPr sz="19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Assignment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 marR="163830" indent="314960">
                        <a:lnSpc>
                          <a:spcPct val="101600"/>
                        </a:lnSpc>
                        <a:spcBef>
                          <a:spcPts val="145"/>
                        </a:spcBef>
                      </a:pPr>
                      <a:r>
                        <a:rPr sz="19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Move </a:t>
                      </a:r>
                      <a:r>
                        <a:rPr sz="19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Constructor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 marR="140970" indent="310515">
                        <a:lnSpc>
                          <a:spcPct val="101600"/>
                        </a:lnSpc>
                        <a:spcBef>
                          <a:spcPts val="145"/>
                        </a:spcBef>
                      </a:pPr>
                      <a:r>
                        <a:rPr sz="19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Move </a:t>
                      </a:r>
                      <a:r>
                        <a:rPr sz="19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Assignment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9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Destructor</a:t>
                      </a:r>
                      <a:endParaRPr sz="19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b="1" dirty="0">
                          <a:latin typeface="Calibri"/>
                          <a:cs typeface="Calibri"/>
                        </a:rPr>
                        <a:t>Copy</a:t>
                      </a:r>
                      <a:r>
                        <a:rPr sz="165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b="1" spc="-10" dirty="0">
                          <a:latin typeface="Calibri"/>
                          <a:cs typeface="Calibri"/>
                        </a:rPr>
                        <a:t>constructor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i="1" spc="-10" dirty="0">
                          <a:latin typeface="Calibri"/>
                          <a:cs typeface="Calibri"/>
                        </a:rPr>
                        <a:t>Custom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i="1" spc="-10" dirty="0">
                          <a:latin typeface="Calibri"/>
                          <a:cs typeface="Calibri"/>
                        </a:rPr>
                        <a:t>=default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=delete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=delete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i="1" spc="-10" dirty="0">
                          <a:latin typeface="Calibri"/>
                          <a:cs typeface="Calibri"/>
                        </a:rPr>
                        <a:t>=default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b="1" dirty="0">
                          <a:latin typeface="Calibri"/>
                          <a:cs typeface="Calibri"/>
                        </a:rPr>
                        <a:t>Copy</a:t>
                      </a:r>
                      <a:r>
                        <a:rPr sz="165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b="1" spc="-10" dirty="0">
                          <a:latin typeface="Calibri"/>
                          <a:cs typeface="Calibri"/>
                        </a:rPr>
                        <a:t>assignment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i="1" spc="-10" dirty="0">
                          <a:latin typeface="Calibri"/>
                          <a:cs typeface="Calibri"/>
                        </a:rPr>
                        <a:t>=default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i="1" spc="-10" dirty="0">
                          <a:latin typeface="Calibri"/>
                          <a:cs typeface="Calibri"/>
                        </a:rPr>
                        <a:t>Custom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=delete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=delete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i="1" spc="-10" dirty="0">
                          <a:latin typeface="Calibri"/>
                          <a:cs typeface="Calibri"/>
                        </a:rPr>
                        <a:t>=default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b="1" dirty="0">
                          <a:latin typeface="Calibri"/>
                          <a:cs typeface="Calibri"/>
                        </a:rPr>
                        <a:t>Move</a:t>
                      </a:r>
                      <a:r>
                        <a:rPr sz="165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b="1" spc="-10" dirty="0">
                          <a:latin typeface="Calibri"/>
                          <a:cs typeface="Calibri"/>
                        </a:rPr>
                        <a:t>constructor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=delete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=delete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i="1" spc="-10" dirty="0">
                          <a:latin typeface="Calibri"/>
                          <a:cs typeface="Calibri"/>
                        </a:rPr>
                        <a:t>Custom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=delete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i="1" spc="-10" dirty="0">
                          <a:latin typeface="Calibri"/>
                          <a:cs typeface="Calibri"/>
                        </a:rPr>
                        <a:t>=default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b="1" dirty="0">
                          <a:latin typeface="Calibri"/>
                          <a:cs typeface="Calibri"/>
                        </a:rPr>
                        <a:t>Move</a:t>
                      </a:r>
                      <a:r>
                        <a:rPr sz="165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50" b="1" spc="-10" dirty="0">
                          <a:latin typeface="Calibri"/>
                          <a:cs typeface="Calibri"/>
                        </a:rPr>
                        <a:t>assignment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=delete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=delete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=delete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i="1" spc="-10" dirty="0">
                          <a:latin typeface="Calibri"/>
                          <a:cs typeface="Calibri"/>
                        </a:rPr>
                        <a:t>Custom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i="1" spc="-10" dirty="0">
                          <a:latin typeface="Calibri"/>
                          <a:cs typeface="Calibri"/>
                        </a:rPr>
                        <a:t>=default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b="1" spc="-10" dirty="0">
                          <a:latin typeface="Calibri"/>
                          <a:cs typeface="Calibri"/>
                        </a:rPr>
                        <a:t>Destructor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i="1" spc="-10" dirty="0">
                          <a:latin typeface="Calibri"/>
                          <a:cs typeface="Calibri"/>
                        </a:rPr>
                        <a:t>=default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i="1" spc="-10" dirty="0">
                          <a:latin typeface="Calibri"/>
                          <a:cs typeface="Calibri"/>
                        </a:rPr>
                        <a:t>=default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=delete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=delete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50" i="1" spc="-10" dirty="0">
                          <a:latin typeface="Calibri"/>
                          <a:cs typeface="Calibri"/>
                        </a:rPr>
                        <a:t>Custom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b="1" spc="-20" dirty="0">
                          <a:latin typeface="Calibri"/>
                          <a:cs typeface="Calibri"/>
                        </a:rPr>
                        <a:t>None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i="1" spc="-10" dirty="0">
                          <a:latin typeface="Calibri"/>
                          <a:cs typeface="Calibri"/>
                        </a:rPr>
                        <a:t>=default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i="1" spc="-10" dirty="0">
                          <a:latin typeface="Calibri"/>
                          <a:cs typeface="Calibri"/>
                        </a:rPr>
                        <a:t>=default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i="1" spc="-10" dirty="0">
                          <a:latin typeface="Calibri"/>
                          <a:cs typeface="Calibri"/>
                        </a:rPr>
                        <a:t>=default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i="1" spc="-10" dirty="0">
                          <a:latin typeface="Calibri"/>
                          <a:cs typeface="Calibri"/>
                        </a:rPr>
                        <a:t>=default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650" i="1" spc="-10" dirty="0">
                          <a:latin typeface="Calibri"/>
                          <a:cs typeface="Calibri"/>
                        </a:rPr>
                        <a:t>=default</a:t>
                      </a:r>
                      <a:endParaRPr sz="16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4B183"/>
                      </a:solidFill>
                      <a:prstDash val="solid"/>
                    </a:lnL>
                    <a:lnR w="12700">
                      <a:solidFill>
                        <a:srgbClr val="F4B183"/>
                      </a:solidFill>
                      <a:prstDash val="solid"/>
                    </a:lnR>
                    <a:lnT w="12700">
                      <a:solidFill>
                        <a:srgbClr val="F4B183"/>
                      </a:solidFill>
                      <a:prstDash val="solid"/>
                    </a:lnT>
                    <a:lnB w="12700">
                      <a:solidFill>
                        <a:srgbClr val="F4B1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94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Operator</a:t>
            </a:r>
            <a:r>
              <a:rPr spc="-65" dirty="0"/>
              <a:t> </a:t>
            </a:r>
            <a:r>
              <a:rPr spc="-80" dirty="0"/>
              <a:t>Overloading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018145" cy="29775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Custom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implementation</a:t>
            </a:r>
            <a:r>
              <a:rPr sz="2300" spc="-9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primitive</a:t>
            </a:r>
            <a:r>
              <a:rPr sz="2300" spc="-9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operators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Allows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usage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user-</a:t>
            </a:r>
            <a:r>
              <a:rPr sz="2300" dirty="0">
                <a:latin typeface="Calibri"/>
                <a:cs typeface="Calibri"/>
              </a:rPr>
              <a:t>defined objects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mathematical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expressions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Overloaded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but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provide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convenient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notation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Implemented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global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functions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Require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usage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operator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keyword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300">
              <a:latin typeface="Calibri"/>
              <a:cs typeface="Calibri"/>
            </a:endParaRPr>
          </a:p>
          <a:p>
            <a:pPr marL="766445">
              <a:lnSpc>
                <a:spcPct val="100000"/>
              </a:lnSpc>
            </a:pPr>
            <a:r>
              <a:rPr sz="2300" i="1" dirty="0">
                <a:latin typeface="Calibri"/>
                <a:cs typeface="Calibri"/>
              </a:rPr>
              <a:t>&lt;ret&gt;</a:t>
            </a:r>
            <a:r>
              <a:rPr sz="2300" i="1" spc="-3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operator</a:t>
            </a:r>
            <a:r>
              <a:rPr sz="2300" i="1" spc="-3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&lt;#&gt;</a:t>
            </a:r>
            <a:r>
              <a:rPr sz="2300" i="1" spc="-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Calibri"/>
                <a:cs typeface="Calibri"/>
              </a:rPr>
              <a:t>(&lt;arguments&gt;)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95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5" dirty="0"/>
              <a:t>Operator</a:t>
            </a:r>
            <a:r>
              <a:rPr spc="-65" dirty="0"/>
              <a:t> </a:t>
            </a:r>
            <a:r>
              <a:rPr spc="-80" dirty="0"/>
              <a:t>Overloading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244840" cy="30994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As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global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functions,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require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same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no.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arguments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0" dirty="0">
                <a:latin typeface="Calibri"/>
                <a:cs typeface="Calibri"/>
              </a:rPr>
              <a:t> operands</a:t>
            </a:r>
            <a:endParaRPr sz="2300">
              <a:latin typeface="Calibri"/>
              <a:cs typeface="Calibri"/>
            </a:endParaRPr>
          </a:p>
          <a:p>
            <a:pPr marL="200025" marR="118110" indent="-187960">
              <a:lnSpc>
                <a:spcPts val="2500"/>
              </a:lnSpc>
              <a:spcBef>
                <a:spcPts val="860"/>
              </a:spcBef>
              <a:buFont typeface="Arial MT"/>
              <a:buChar char="•"/>
              <a:tabLst>
                <a:tab pos="201295" algn="l"/>
              </a:tabLst>
            </a:pPr>
            <a:r>
              <a:rPr sz="2300" dirty="0">
                <a:latin typeface="Calibri"/>
                <a:cs typeface="Calibri"/>
              </a:rPr>
              <a:t>As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member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functions,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operand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passed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argument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through 	</a:t>
            </a:r>
            <a:r>
              <a:rPr sz="2300" dirty="0">
                <a:latin typeface="Calibri"/>
                <a:cs typeface="Calibri"/>
              </a:rPr>
              <a:t>this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pointer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binary operator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will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require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only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one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explicit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argument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unary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operator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will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not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require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any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explicit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argument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950">
              <a:latin typeface="Calibri"/>
              <a:cs typeface="Calibri"/>
            </a:endParaRPr>
          </a:p>
          <a:p>
            <a:pPr marL="766445" marR="1359535">
              <a:lnSpc>
                <a:spcPct val="120400"/>
              </a:lnSpc>
            </a:pPr>
            <a:r>
              <a:rPr sz="2300" i="1" dirty="0">
                <a:latin typeface="Calibri"/>
                <a:cs typeface="Calibri"/>
              </a:rPr>
              <a:t>Integer</a:t>
            </a:r>
            <a:r>
              <a:rPr sz="2300" i="1" spc="-6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operator</a:t>
            </a:r>
            <a:r>
              <a:rPr sz="2300" i="1" spc="-6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+(const</a:t>
            </a:r>
            <a:r>
              <a:rPr sz="2300" i="1" spc="-4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Integer</a:t>
            </a:r>
            <a:r>
              <a:rPr sz="2300" i="1" spc="-6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&amp;,</a:t>
            </a:r>
            <a:r>
              <a:rPr sz="2300" i="1" spc="-30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const</a:t>
            </a:r>
            <a:r>
              <a:rPr sz="2300" i="1" spc="-4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Integer</a:t>
            </a:r>
            <a:r>
              <a:rPr sz="2300" i="1" spc="-65" dirty="0">
                <a:latin typeface="Calibri"/>
                <a:cs typeface="Calibri"/>
              </a:rPr>
              <a:t> </a:t>
            </a:r>
            <a:r>
              <a:rPr sz="2300" i="1" spc="-25" dirty="0">
                <a:latin typeface="Calibri"/>
                <a:cs typeface="Calibri"/>
              </a:rPr>
              <a:t>&amp;) </a:t>
            </a:r>
            <a:r>
              <a:rPr sz="2300" i="1" dirty="0">
                <a:latin typeface="Calibri"/>
                <a:cs typeface="Calibri"/>
              </a:rPr>
              <a:t>Integer</a:t>
            </a:r>
            <a:r>
              <a:rPr sz="2300" i="1" spc="-7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Integer::operator</a:t>
            </a:r>
            <a:r>
              <a:rPr sz="2300" i="1" spc="-7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+(const</a:t>
            </a:r>
            <a:r>
              <a:rPr sz="2300" i="1" spc="-5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Integer</a:t>
            </a:r>
            <a:r>
              <a:rPr sz="2300" i="1" spc="-95" dirty="0">
                <a:latin typeface="Calibri"/>
                <a:cs typeface="Calibri"/>
              </a:rPr>
              <a:t> </a:t>
            </a:r>
            <a:r>
              <a:rPr sz="2300" i="1" spc="-25" dirty="0">
                <a:latin typeface="Calibri"/>
                <a:cs typeface="Calibri"/>
              </a:rPr>
              <a:t>&amp;)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96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1007744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Rules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8102600" cy="36252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Associativity,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precedence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&amp;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arity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(operand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count)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does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change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Operator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functions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non-static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except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for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new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&amp; </a:t>
            </a:r>
            <a:r>
              <a:rPr sz="1950" spc="-10" dirty="0">
                <a:latin typeface="Calibri"/>
                <a:cs typeface="Calibri"/>
              </a:rPr>
              <a:t>delete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One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argument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should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type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Global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overload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if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first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operand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primitive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type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Not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all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operators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overloaded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  <a:tab pos="808990" algn="l"/>
                <a:tab pos="1160780" algn="l"/>
                <a:tab pos="1520825" algn="l"/>
              </a:tabLst>
            </a:pPr>
            <a:r>
              <a:rPr sz="1950" i="1" spc="-50" dirty="0">
                <a:latin typeface="Calibri"/>
                <a:cs typeface="Calibri"/>
              </a:rPr>
              <a:t>.</a:t>
            </a:r>
            <a:r>
              <a:rPr sz="1950" i="1" dirty="0">
                <a:latin typeface="Calibri"/>
                <a:cs typeface="Calibri"/>
              </a:rPr>
              <a:t>	</a:t>
            </a:r>
            <a:r>
              <a:rPr sz="1950" i="1" spc="-25" dirty="0">
                <a:latin typeface="Calibri"/>
                <a:cs typeface="Calibri"/>
              </a:rPr>
              <a:t>?:</a:t>
            </a:r>
            <a:r>
              <a:rPr sz="1950" i="1" dirty="0">
                <a:latin typeface="Calibri"/>
                <a:cs typeface="Calibri"/>
              </a:rPr>
              <a:t>	</a:t>
            </a:r>
            <a:r>
              <a:rPr sz="1950" i="1" spc="-25" dirty="0">
                <a:latin typeface="Calibri"/>
                <a:cs typeface="Calibri"/>
              </a:rPr>
              <a:t>.*</a:t>
            </a:r>
            <a:r>
              <a:rPr sz="1950" i="1" dirty="0">
                <a:latin typeface="Calibri"/>
                <a:cs typeface="Calibri"/>
              </a:rPr>
              <a:t>	</a:t>
            </a:r>
            <a:r>
              <a:rPr sz="1950" i="1" spc="-10" dirty="0">
                <a:latin typeface="Calibri"/>
                <a:cs typeface="Calibri"/>
              </a:rPr>
              <a:t>sizeof</a:t>
            </a:r>
            <a:endParaRPr sz="195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Cannot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new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operators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Overloaded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for</a:t>
            </a:r>
            <a:r>
              <a:rPr sz="2300" spc="-8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conventional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behaviour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only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97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25" dirty="0"/>
              <a:t>Type</a:t>
            </a:r>
            <a:r>
              <a:rPr spc="-55" dirty="0"/>
              <a:t> </a:t>
            </a:r>
            <a:r>
              <a:rPr spc="-80" dirty="0"/>
              <a:t>Conversions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936" y="2464808"/>
            <a:ext cx="5730240" cy="343217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0660" indent="-18796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Conversion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between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types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Performed</a:t>
            </a:r>
            <a:r>
              <a:rPr sz="2300" spc="-1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through</a:t>
            </a:r>
            <a:r>
              <a:rPr sz="2300" spc="-8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casts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Ordered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by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compiler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(implicit)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user(explicit)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dirty="0">
                <a:latin typeface="Calibri"/>
                <a:cs typeface="Calibri"/>
              </a:rPr>
              <a:t>Explicit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conversion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uses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casting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operators</a:t>
            </a:r>
            <a:endParaRPr sz="2300">
              <a:latin typeface="Calibri"/>
              <a:cs typeface="Calibri"/>
            </a:endParaRPr>
          </a:p>
          <a:p>
            <a:pPr marL="200660" indent="-18796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0660" algn="l"/>
              </a:tabLst>
            </a:pPr>
            <a:r>
              <a:rPr sz="2300" spc="-10" dirty="0">
                <a:latin typeface="Calibri"/>
                <a:cs typeface="Calibri"/>
              </a:rPr>
              <a:t>Conversion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between</a:t>
            </a:r>
            <a:endParaRPr sz="230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basic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&amp;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basic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basic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&amp;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user-</a:t>
            </a:r>
            <a:r>
              <a:rPr sz="1950" spc="-10" dirty="0">
                <a:latin typeface="Calibri"/>
                <a:cs typeface="Calibri"/>
              </a:rPr>
              <a:t>defined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user-defined</a:t>
            </a:r>
            <a:r>
              <a:rPr sz="1950" spc="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&amp;</a:t>
            </a:r>
            <a:r>
              <a:rPr sz="1950" spc="55" dirty="0">
                <a:latin typeface="Calibri"/>
                <a:cs typeface="Calibri"/>
              </a:rPr>
              <a:t> </a:t>
            </a:r>
            <a:r>
              <a:rPr sz="1950" spc="-20" dirty="0">
                <a:latin typeface="Calibri"/>
                <a:cs typeface="Calibri"/>
              </a:rPr>
              <a:t>basic</a:t>
            </a:r>
            <a:endParaRPr sz="1950">
              <a:latin typeface="Calibri"/>
              <a:cs typeface="Calibri"/>
            </a:endParaRPr>
          </a:p>
          <a:p>
            <a:pPr marL="577215" lvl="1" indent="-18669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7215" algn="l"/>
              </a:tabLst>
            </a:pPr>
            <a:r>
              <a:rPr sz="1950" dirty="0">
                <a:latin typeface="Calibri"/>
                <a:cs typeface="Calibri"/>
              </a:rPr>
              <a:t>user-defined</a:t>
            </a:r>
            <a:r>
              <a:rPr sz="1950" spc="6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&amp;</a:t>
            </a:r>
            <a:r>
              <a:rPr sz="1950" spc="7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user-</a:t>
            </a:r>
            <a:r>
              <a:rPr sz="1950" spc="-10" dirty="0">
                <a:latin typeface="Calibri"/>
                <a:cs typeface="Calibri"/>
              </a:rPr>
              <a:t>defined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98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25" dirty="0"/>
              <a:t>Type</a:t>
            </a:r>
            <a:r>
              <a:rPr spc="-40" dirty="0"/>
              <a:t> </a:t>
            </a:r>
            <a:r>
              <a:rPr spc="-100" dirty="0"/>
              <a:t>Conversion</a:t>
            </a:r>
            <a:r>
              <a:rPr spc="-55" dirty="0"/>
              <a:t> </a:t>
            </a:r>
            <a:r>
              <a:rPr spc="-65" dirty="0"/>
              <a:t>Operator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7798" y="2960621"/>
            <a:ext cx="242379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i="1" dirty="0">
                <a:latin typeface="Calibri"/>
                <a:cs typeface="Calibri"/>
              </a:rPr>
              <a:t>operator</a:t>
            </a:r>
            <a:r>
              <a:rPr sz="2650" i="1" spc="-135" dirty="0">
                <a:latin typeface="Calibri"/>
                <a:cs typeface="Calibri"/>
              </a:rPr>
              <a:t> </a:t>
            </a:r>
            <a:r>
              <a:rPr sz="2650" i="1" spc="-10" dirty="0">
                <a:latin typeface="Calibri"/>
                <a:cs typeface="Calibri"/>
              </a:rPr>
              <a:t>&lt;type&gt;()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7798" y="4422070"/>
            <a:ext cx="185102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i="1" dirty="0">
                <a:latin typeface="Calibri"/>
                <a:cs typeface="Calibri"/>
              </a:rPr>
              <a:t>operator</a:t>
            </a:r>
            <a:r>
              <a:rPr sz="2650" i="1" spc="-135" dirty="0">
                <a:latin typeface="Calibri"/>
                <a:cs typeface="Calibri"/>
              </a:rPr>
              <a:t> </a:t>
            </a:r>
            <a:r>
              <a:rPr sz="2650" i="1" spc="-20" dirty="0">
                <a:latin typeface="Calibri"/>
                <a:cs typeface="Calibri"/>
              </a:rPr>
              <a:t>int()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4805" y="2908789"/>
            <a:ext cx="1511300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1950" i="1" dirty="0">
                <a:latin typeface="Calibri"/>
                <a:cs typeface="Calibri"/>
              </a:rPr>
              <a:t>No</a:t>
            </a:r>
            <a:r>
              <a:rPr sz="1950" i="1" spc="35" dirty="0">
                <a:latin typeface="Calibri"/>
                <a:cs typeface="Calibri"/>
              </a:rPr>
              <a:t> </a:t>
            </a:r>
            <a:r>
              <a:rPr sz="1950" i="1" spc="-10" dirty="0">
                <a:latin typeface="Calibri"/>
                <a:cs typeface="Calibri"/>
              </a:rPr>
              <a:t>arguments </a:t>
            </a:r>
            <a:r>
              <a:rPr sz="1950" i="1" dirty="0">
                <a:latin typeface="Calibri"/>
                <a:cs typeface="Calibri"/>
              </a:rPr>
              <a:t>No</a:t>
            </a:r>
            <a:r>
              <a:rPr sz="1950" i="1" spc="60" dirty="0">
                <a:latin typeface="Calibri"/>
                <a:cs typeface="Calibri"/>
              </a:rPr>
              <a:t> </a:t>
            </a:r>
            <a:r>
              <a:rPr sz="1950" i="1" dirty="0">
                <a:latin typeface="Calibri"/>
                <a:cs typeface="Calibri"/>
              </a:rPr>
              <a:t>return</a:t>
            </a:r>
            <a:r>
              <a:rPr sz="1950" i="1" spc="20" dirty="0">
                <a:latin typeface="Calibri"/>
                <a:cs typeface="Calibri"/>
              </a:rPr>
              <a:t> </a:t>
            </a:r>
            <a:r>
              <a:rPr sz="1950" i="1" spc="-20" dirty="0">
                <a:latin typeface="Calibri"/>
                <a:cs typeface="Calibri"/>
              </a:rPr>
              <a:t>type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1045"/>
              </a:lnSpc>
            </a:pPr>
            <a:r>
              <a:rPr spc="-25" dirty="0"/>
              <a:t>99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912" y="1558630"/>
            <a:ext cx="321818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Enumerated</a:t>
            </a:r>
            <a:r>
              <a:rPr spc="-114" dirty="0"/>
              <a:t> </a:t>
            </a:r>
            <a:r>
              <a:rPr spc="-85" dirty="0"/>
              <a:t>Type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3869" y="2488141"/>
            <a:ext cx="7721600" cy="3583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20" dirty="0">
                <a:latin typeface="Calibri"/>
                <a:cs typeface="Calibri"/>
              </a:rPr>
              <a:t>Type</a:t>
            </a:r>
            <a:r>
              <a:rPr sz="2150" spc="-10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created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through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enum</a:t>
            </a:r>
            <a:r>
              <a:rPr sz="2150" i="1" spc="-7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keyword</a:t>
            </a:r>
            <a:endParaRPr sz="2150">
              <a:latin typeface="Calibri"/>
              <a:cs typeface="Calibri"/>
            </a:endParaRPr>
          </a:p>
          <a:p>
            <a:pPr marL="201295" marR="5080" indent="-189230">
              <a:lnSpc>
                <a:spcPct val="69800"/>
              </a:lnSpc>
              <a:spcBef>
                <a:spcPts val="83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Calibri"/>
                <a:cs typeface="Calibri"/>
              </a:rPr>
              <a:t>Created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with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restricted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range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values,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called</a:t>
            </a:r>
            <a:r>
              <a:rPr sz="2150" spc="-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symbolic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constants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or </a:t>
            </a:r>
            <a:r>
              <a:rPr sz="2150" spc="-10" dirty="0">
                <a:latin typeface="Calibri"/>
                <a:cs typeface="Calibri"/>
              </a:rPr>
              <a:t>enumerators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Calibri"/>
                <a:cs typeface="Calibri"/>
              </a:rPr>
              <a:t>Enumerators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are</a:t>
            </a:r>
            <a:r>
              <a:rPr sz="2150" spc="-8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internally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represented</a:t>
            </a:r>
            <a:r>
              <a:rPr sz="2150" spc="-9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as</a:t>
            </a:r>
            <a:r>
              <a:rPr sz="2150" spc="-9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undefined</a:t>
            </a:r>
            <a:r>
              <a:rPr sz="2150" spc="-9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integral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types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Can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implicitly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convert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to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spc="-30" dirty="0">
                <a:latin typeface="Calibri"/>
                <a:cs typeface="Calibri"/>
              </a:rPr>
              <a:t>integer,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but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not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other</a:t>
            </a:r>
            <a:r>
              <a:rPr sz="2150" spc="-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way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round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dirty="0">
                <a:latin typeface="Calibri"/>
                <a:cs typeface="Calibri"/>
              </a:rPr>
              <a:t>Default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value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starts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from</a:t>
            </a:r>
            <a:r>
              <a:rPr sz="2150" spc="-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0,</a:t>
            </a:r>
            <a:r>
              <a:rPr sz="2150" spc="-6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but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users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can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assign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any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value</a:t>
            </a:r>
            <a:endParaRPr sz="2150">
              <a:latin typeface="Calibri"/>
              <a:cs typeface="Calibri"/>
            </a:endParaRPr>
          </a:p>
          <a:p>
            <a:pPr marL="201295" indent="-18859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01295" algn="l"/>
              </a:tabLst>
            </a:pPr>
            <a:r>
              <a:rPr sz="2150" spc="-10" dirty="0">
                <a:latin typeface="Calibri"/>
                <a:cs typeface="Calibri"/>
              </a:rPr>
              <a:t>Enumerators</a:t>
            </a:r>
            <a:r>
              <a:rPr sz="2150" spc="-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are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visible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</a:t>
            </a:r>
            <a:r>
              <a:rPr sz="2150" spc="-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5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scope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in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which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they’re</a:t>
            </a:r>
            <a:r>
              <a:rPr sz="2150" spc="-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defined</a:t>
            </a:r>
            <a:endParaRPr sz="2150">
              <a:latin typeface="Calibri"/>
              <a:cs typeface="Calibri"/>
            </a:endParaRPr>
          </a:p>
          <a:p>
            <a:pPr marL="766445" marR="3564254">
              <a:lnSpc>
                <a:spcPct val="101899"/>
              </a:lnSpc>
            </a:pPr>
            <a:r>
              <a:rPr sz="2150" i="1" dirty="0">
                <a:latin typeface="Calibri"/>
                <a:cs typeface="Calibri"/>
              </a:rPr>
              <a:t>enum</a:t>
            </a:r>
            <a:r>
              <a:rPr sz="2150" i="1" spc="-5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Color(Red,</a:t>
            </a:r>
            <a:r>
              <a:rPr sz="2150" i="1" spc="-6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Green,</a:t>
            </a:r>
            <a:r>
              <a:rPr sz="2150" i="1" spc="-6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Blue)</a:t>
            </a:r>
            <a:r>
              <a:rPr sz="2150" i="1" spc="-50" dirty="0">
                <a:latin typeface="Calibri"/>
                <a:cs typeface="Calibri"/>
              </a:rPr>
              <a:t> ; </a:t>
            </a:r>
            <a:r>
              <a:rPr sz="2150" i="1" dirty="0">
                <a:latin typeface="Calibri"/>
                <a:cs typeface="Calibri"/>
              </a:rPr>
              <a:t>Color</a:t>
            </a:r>
            <a:r>
              <a:rPr sz="2150" i="1" spc="-2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c</a:t>
            </a:r>
            <a:r>
              <a:rPr sz="2150" i="1" spc="-2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=</a:t>
            </a:r>
            <a:r>
              <a:rPr sz="2150" i="1" spc="-1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Red</a:t>
            </a:r>
            <a:r>
              <a:rPr sz="2150" i="1" spc="-25" dirty="0">
                <a:latin typeface="Calibri"/>
                <a:cs typeface="Calibri"/>
              </a:rPr>
              <a:t> </a:t>
            </a:r>
            <a:r>
              <a:rPr sz="2150" i="1" spc="-50" dirty="0">
                <a:latin typeface="Calibri"/>
                <a:cs typeface="Calibri"/>
              </a:rPr>
              <a:t>;</a:t>
            </a:r>
            <a:endParaRPr sz="2150">
              <a:latin typeface="Calibri"/>
              <a:cs typeface="Calibri"/>
            </a:endParaRPr>
          </a:p>
          <a:p>
            <a:pPr marL="766445" marR="1478280">
              <a:lnSpc>
                <a:spcPts val="2630"/>
              </a:lnSpc>
              <a:spcBef>
                <a:spcPts val="90"/>
              </a:spcBef>
            </a:pPr>
            <a:r>
              <a:rPr sz="2150" i="1" dirty="0">
                <a:latin typeface="Calibri"/>
                <a:cs typeface="Calibri"/>
              </a:rPr>
              <a:t>c</a:t>
            </a:r>
            <a:r>
              <a:rPr sz="2150" i="1" spc="-3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=</a:t>
            </a:r>
            <a:r>
              <a:rPr sz="2150" i="1" spc="-2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1</a:t>
            </a:r>
            <a:r>
              <a:rPr sz="2150" i="1" spc="-3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;</a:t>
            </a:r>
            <a:r>
              <a:rPr sz="2150" i="1" spc="33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//Compiler</a:t>
            </a:r>
            <a:r>
              <a:rPr sz="2150" i="1" spc="-30" dirty="0">
                <a:latin typeface="Calibri"/>
                <a:cs typeface="Calibri"/>
              </a:rPr>
              <a:t> </a:t>
            </a:r>
            <a:r>
              <a:rPr sz="2150" i="1" spc="-25" dirty="0">
                <a:latin typeface="Calibri"/>
                <a:cs typeface="Calibri"/>
              </a:rPr>
              <a:t>error,</a:t>
            </a:r>
            <a:r>
              <a:rPr sz="2150" i="1" spc="-4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use</a:t>
            </a:r>
            <a:r>
              <a:rPr sz="2150" i="1" spc="-35" dirty="0">
                <a:latin typeface="Calibri"/>
                <a:cs typeface="Calibri"/>
              </a:rPr>
              <a:t> </a:t>
            </a:r>
            <a:r>
              <a:rPr sz="2150" i="1" spc="-10" dirty="0">
                <a:latin typeface="Calibri"/>
                <a:cs typeface="Calibri"/>
              </a:rPr>
              <a:t>static_cast</a:t>
            </a:r>
            <a:r>
              <a:rPr sz="2150" i="1" spc="-1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to</a:t>
            </a:r>
            <a:r>
              <a:rPr sz="2150" i="1" spc="-25" dirty="0">
                <a:latin typeface="Calibri"/>
                <a:cs typeface="Calibri"/>
              </a:rPr>
              <a:t> </a:t>
            </a:r>
            <a:r>
              <a:rPr sz="2150" i="1" spc="-10" dirty="0">
                <a:latin typeface="Calibri"/>
                <a:cs typeface="Calibri"/>
              </a:rPr>
              <a:t>convert </a:t>
            </a:r>
            <a:r>
              <a:rPr sz="2150" i="1" dirty="0">
                <a:latin typeface="Calibri"/>
                <a:cs typeface="Calibri"/>
              </a:rPr>
              <a:t>int</a:t>
            </a:r>
            <a:r>
              <a:rPr sz="2150" i="1" spc="-2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x</a:t>
            </a:r>
            <a:r>
              <a:rPr sz="2150" i="1" spc="-3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=</a:t>
            </a:r>
            <a:r>
              <a:rPr sz="2150" i="1" spc="-40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Green</a:t>
            </a:r>
            <a:r>
              <a:rPr sz="2150" i="1" spc="-3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;//x</a:t>
            </a:r>
            <a:r>
              <a:rPr sz="2150" i="1" spc="-3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will</a:t>
            </a:r>
            <a:r>
              <a:rPr sz="2150" i="1" spc="-25" dirty="0">
                <a:latin typeface="Calibri"/>
                <a:cs typeface="Calibri"/>
              </a:rPr>
              <a:t> </a:t>
            </a:r>
            <a:r>
              <a:rPr sz="2150" i="1" dirty="0">
                <a:latin typeface="Calibri"/>
                <a:cs typeface="Calibri"/>
              </a:rPr>
              <a:t>contain</a:t>
            </a:r>
            <a:r>
              <a:rPr sz="2150" i="1" spc="-35" dirty="0">
                <a:latin typeface="Calibri"/>
                <a:cs typeface="Calibri"/>
              </a:rPr>
              <a:t> </a:t>
            </a:r>
            <a:r>
              <a:rPr sz="2150" i="1" spc="-50" dirty="0">
                <a:latin typeface="Calibri"/>
                <a:cs typeface="Calibri"/>
              </a:rPr>
              <a:t>1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12571</Words>
  <Application>Microsoft Office PowerPoint</Application>
  <PresentationFormat>Custom</PresentationFormat>
  <Paragraphs>2303</Paragraphs>
  <Slides>229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229</vt:i4>
      </vt:variant>
    </vt:vector>
  </HeadingPairs>
  <TitlesOfParts>
    <vt:vector size="234" baseType="lpstr">
      <vt:lpstr>Arial MT</vt:lpstr>
      <vt:lpstr>Calibri</vt:lpstr>
      <vt:lpstr>Consolas</vt:lpstr>
      <vt:lpstr>Times New Roman</vt:lpstr>
      <vt:lpstr>Office Theme</vt:lpstr>
      <vt:lpstr>Complete Modern C++ C++98/11/14/17</vt:lpstr>
      <vt:lpstr>Instructor</vt:lpstr>
      <vt:lpstr>Who is this course for</vt:lpstr>
      <vt:lpstr>Prerequisites</vt:lpstr>
      <vt:lpstr>Course Objectives</vt:lpstr>
      <vt:lpstr>Salient Features</vt:lpstr>
      <vt:lpstr>What is C++</vt:lpstr>
      <vt:lpstr>New Features</vt:lpstr>
      <vt:lpstr>What is Modern C++</vt:lpstr>
      <vt:lpstr>ISO Standard Committee</vt:lpstr>
      <vt:lpstr>Where is C++ used</vt:lpstr>
      <vt:lpstr>Why is C++ used</vt:lpstr>
      <vt:lpstr>First C++ Program</vt:lpstr>
      <vt:lpstr>Visual Studio Project Structure</vt:lpstr>
      <vt:lpstr>C++ Build Steps</vt:lpstr>
      <vt:lpstr>Primitive Types</vt:lpstr>
      <vt:lpstr>Modifiers</vt:lpstr>
      <vt:lpstr>Datatype Size</vt:lpstr>
      <vt:lpstr>Range Of Fundamental Types</vt:lpstr>
      <vt:lpstr>&lt;climits&gt; (or &lt;limits.h&gt;</vt:lpstr>
      <vt:lpstr>&lt;cfloat&gt; (or float.h)</vt:lpstr>
      <vt:lpstr>Variable Declaration</vt:lpstr>
      <vt:lpstr>Functions</vt:lpstr>
      <vt:lpstr>Why Functions</vt:lpstr>
      <vt:lpstr>Structure</vt:lpstr>
      <vt:lpstr>Structure</vt:lpstr>
      <vt:lpstr>Console I/O</vt:lpstr>
      <vt:lpstr>Uniform Initialization</vt:lpstr>
      <vt:lpstr>Advantages</vt:lpstr>
      <vt:lpstr>auto Keyword</vt:lpstr>
      <vt:lpstr>Pointer Type</vt:lpstr>
      <vt:lpstr>Pointer</vt:lpstr>
      <vt:lpstr>Address Of Operator</vt:lpstr>
      <vt:lpstr>Pointer Type</vt:lpstr>
      <vt:lpstr>Dereference Operator</vt:lpstr>
      <vt:lpstr>Null Pointer</vt:lpstr>
      <vt:lpstr>Reference Type</vt:lpstr>
      <vt:lpstr>Reference Type</vt:lpstr>
      <vt:lpstr>Reference Vs Pointer</vt:lpstr>
      <vt:lpstr>const Qualifier</vt:lpstr>
      <vt:lpstr>Range-based for loop</vt:lpstr>
      <vt:lpstr>For vs Range-Based For</vt:lpstr>
      <vt:lpstr>Function Overloading</vt:lpstr>
      <vt:lpstr>Name Mangling</vt:lpstr>
      <vt:lpstr>extern “C”</vt:lpstr>
      <vt:lpstr>Default Function Arguments</vt:lpstr>
      <vt:lpstr>Inline Function</vt:lpstr>
      <vt:lpstr>Points</vt:lpstr>
      <vt:lpstr>Macros Vs Inline Functions</vt:lpstr>
      <vt:lpstr>Function Pointer</vt:lpstr>
      <vt:lpstr>Namespace</vt:lpstr>
      <vt:lpstr>Namespace Access</vt:lpstr>
      <vt:lpstr>Memory Management</vt:lpstr>
      <vt:lpstr>Dynamic Memory Allocation in C</vt:lpstr>
      <vt:lpstr>Dynamic Memory Allocation in C++</vt:lpstr>
      <vt:lpstr>malloc vs new</vt:lpstr>
      <vt:lpstr>new For Arrays</vt:lpstr>
      <vt:lpstr>Important Points</vt:lpstr>
      <vt:lpstr>Object Oriented Programming</vt:lpstr>
      <vt:lpstr>Object Oriented Programming</vt:lpstr>
      <vt:lpstr>Object Model</vt:lpstr>
      <vt:lpstr>Abstraction</vt:lpstr>
      <vt:lpstr>Encapsulation</vt:lpstr>
      <vt:lpstr>Inheritance</vt:lpstr>
      <vt:lpstr>Composition</vt:lpstr>
      <vt:lpstr>Polymorphism</vt:lpstr>
      <vt:lpstr>class</vt:lpstr>
      <vt:lpstr>Syntax</vt:lpstr>
      <vt:lpstr>Example</vt:lpstr>
      <vt:lpstr>Structure</vt:lpstr>
      <vt:lpstr>Non-Static Data Member Initializers</vt:lpstr>
      <vt:lpstr>Constructor</vt:lpstr>
      <vt:lpstr>Default Constructor</vt:lpstr>
      <vt:lpstr>Parameterized Constructor</vt:lpstr>
      <vt:lpstr>Destructor</vt:lpstr>
      <vt:lpstr>this Pointer</vt:lpstr>
      <vt:lpstr>Static Member Variables</vt:lpstr>
      <vt:lpstr>Static Member Variables</vt:lpstr>
      <vt:lpstr>Static Member Functions</vt:lpstr>
      <vt:lpstr>Constant Member Functions</vt:lpstr>
      <vt:lpstr>struct</vt:lpstr>
      <vt:lpstr>Delegating Constructor</vt:lpstr>
      <vt:lpstr>Copy Constructor</vt:lpstr>
      <vt:lpstr>Rule Of 3</vt:lpstr>
      <vt:lpstr>L-value &amp; R-value</vt:lpstr>
      <vt:lpstr>R-Value References</vt:lpstr>
      <vt:lpstr>Copy &amp; Move Semantics</vt:lpstr>
      <vt:lpstr>Copy Semantics</vt:lpstr>
      <vt:lpstr>Move Semantics</vt:lpstr>
      <vt:lpstr>Rule Of 5</vt:lpstr>
      <vt:lpstr>Rule of 0</vt:lpstr>
      <vt:lpstr>Automatic Synthesis of Functions</vt:lpstr>
      <vt:lpstr>PowerPoint Presentation</vt:lpstr>
      <vt:lpstr>Operator Overloading</vt:lpstr>
      <vt:lpstr>Operator Overloading</vt:lpstr>
      <vt:lpstr>Rules</vt:lpstr>
      <vt:lpstr>Type Conversions</vt:lpstr>
      <vt:lpstr>Type Conversion Operator</vt:lpstr>
      <vt:lpstr>Enumerated Type</vt:lpstr>
      <vt:lpstr>constexpr</vt:lpstr>
      <vt:lpstr>const vs constexpr</vt:lpstr>
      <vt:lpstr>std::initializer_list</vt:lpstr>
      <vt:lpstr>std::weak_ptr</vt:lpstr>
      <vt:lpstr>Circular Reference</vt:lpstr>
      <vt:lpstr>Circular Reference</vt:lpstr>
      <vt:lpstr>Object Oriented Programming</vt:lpstr>
      <vt:lpstr>Composition</vt:lpstr>
      <vt:lpstr>Inheritance</vt:lpstr>
      <vt:lpstr>Syntax</vt:lpstr>
      <vt:lpstr>Access Modifiers</vt:lpstr>
      <vt:lpstr>Access Modifiers</vt:lpstr>
      <vt:lpstr>Object Construction</vt:lpstr>
      <vt:lpstr>Banking Application</vt:lpstr>
      <vt:lpstr>Banking Application</vt:lpstr>
      <vt:lpstr>Polymorphism</vt:lpstr>
      <vt:lpstr>Vtable &amp; Vptr</vt:lpstr>
      <vt:lpstr>Virtual Mechanism</vt:lpstr>
      <vt:lpstr>Abstract Class</vt:lpstr>
      <vt:lpstr>Pure Virtual Function</vt:lpstr>
      <vt:lpstr>Multiple Inheritance</vt:lpstr>
      <vt:lpstr>Diamond Inheritance</vt:lpstr>
      <vt:lpstr>Diamond Inheritance</vt:lpstr>
      <vt:lpstr>Exception Handling</vt:lpstr>
      <vt:lpstr>Mechanism</vt:lpstr>
      <vt:lpstr>noexcept</vt:lpstr>
      <vt:lpstr>Raw String Literals</vt:lpstr>
      <vt:lpstr>&lt;filesystem&gt;</vt:lpstr>
      <vt:lpstr>File I/O</vt:lpstr>
      <vt:lpstr>Stream Classes</vt:lpstr>
      <vt:lpstr>Stream Class Typedefs</vt:lpstr>
      <vt:lpstr>File Open Modes</vt:lpstr>
      <vt:lpstr>Stream State Flags</vt:lpstr>
      <vt:lpstr>Templates</vt:lpstr>
      <vt:lpstr>Function Templates</vt:lpstr>
      <vt:lpstr>Template Argument Deduction</vt:lpstr>
      <vt:lpstr>Template Instantiation</vt:lpstr>
      <vt:lpstr>Explicit Specialization</vt:lpstr>
      <vt:lpstr>Nontype Template Arguments</vt:lpstr>
      <vt:lpstr>Type Definition (typedef)</vt:lpstr>
      <vt:lpstr>PowerPoint Presentation</vt:lpstr>
      <vt:lpstr>Type Alias</vt:lpstr>
      <vt:lpstr>PowerPoint Presentation</vt:lpstr>
      <vt:lpstr>Function Object</vt:lpstr>
      <vt:lpstr>Function Pointer Vs Function Object</vt:lpstr>
      <vt:lpstr>Lambda Expressions</vt:lpstr>
      <vt:lpstr>Lambda Expressions</vt:lpstr>
      <vt:lpstr>Syntax</vt:lpstr>
      <vt:lpstr>Capture List Modes</vt:lpstr>
      <vt:lpstr>Generalized Capture (C++14)</vt:lpstr>
      <vt:lpstr>Standard Template Library</vt:lpstr>
      <vt:lpstr>Core Components</vt:lpstr>
      <vt:lpstr>Why use the STL?</vt:lpstr>
      <vt:lpstr>Container Types</vt:lpstr>
      <vt:lpstr>Iterators</vt:lpstr>
      <vt:lpstr>std::array</vt:lpstr>
      <vt:lpstr>std::vector</vt:lpstr>
      <vt:lpstr>std::deque</vt:lpstr>
      <vt:lpstr>std::list</vt:lpstr>
      <vt:lpstr>std::forward_list</vt:lpstr>
      <vt:lpstr>std::set/std::multi_set</vt:lpstr>
      <vt:lpstr>std::map/std::multi_map</vt:lpstr>
      <vt:lpstr>Unordered Containers</vt:lpstr>
      <vt:lpstr>Implementation</vt:lpstr>
      <vt:lpstr>Complexity</vt:lpstr>
      <vt:lpstr>Container Changes</vt:lpstr>
      <vt:lpstr>Complexity of Operations</vt:lpstr>
      <vt:lpstr>Summary</vt:lpstr>
      <vt:lpstr>User Objects &amp; Containers</vt:lpstr>
      <vt:lpstr>Algorithms</vt:lpstr>
      <vt:lpstr>C++ Concurrency</vt:lpstr>
      <vt:lpstr>std::thread</vt:lpstr>
      <vt:lpstr>Joined &amp; Detached Threads</vt:lpstr>
      <vt:lpstr>std::async</vt:lpstr>
      <vt:lpstr>std::future</vt:lpstr>
      <vt:lpstr>Removed Features</vt:lpstr>
      <vt:lpstr>register Keyword</vt:lpstr>
      <vt:lpstr>operator++(bool)</vt:lpstr>
      <vt:lpstr>Trigraphs</vt:lpstr>
      <vt:lpstr>Exception Specifications</vt:lpstr>
      <vt:lpstr>std::auto_ptr</vt:lpstr>
      <vt:lpstr>Library Functions</vt:lpstr>
      <vt:lpstr>Changes</vt:lpstr>
      <vt:lpstr>Direct List Initialization</vt:lpstr>
      <vt:lpstr>Range-Based For Loop</vt:lpstr>
      <vt:lpstr>Expansion</vt:lpstr>
      <vt:lpstr>Type Traits</vt:lpstr>
      <vt:lpstr>Type Traits</vt:lpstr>
      <vt:lpstr>static_assert</vt:lpstr>
      <vt:lpstr>Evaluation Order</vt:lpstr>
      <vt:lpstr>Evaluation Order</vt:lpstr>
      <vt:lpstr>Exception Specification</vt:lpstr>
      <vt:lpstr>Structured Bindings</vt:lpstr>
      <vt:lpstr>Structured Bindings</vt:lpstr>
      <vt:lpstr>Example</vt:lpstr>
      <vt:lpstr>if-switch Initialization</vt:lpstr>
      <vt:lpstr>Global Variables</vt:lpstr>
      <vt:lpstr>Inline Variables</vt:lpstr>
      <vt:lpstr>Inline Static Variables</vt:lpstr>
      <vt:lpstr>Nested Namespace</vt:lpstr>
      <vt:lpstr>Attributes</vt:lpstr>
      <vt:lpstr>Common Attributes</vt:lpstr>
      <vt:lpstr>Lambdas</vt:lpstr>
      <vt:lpstr>Feature Test Macro (C++17)</vt:lpstr>
      <vt:lpstr>Class Template Argument Deduction</vt:lpstr>
      <vt:lpstr>Folding</vt:lpstr>
      <vt:lpstr>Fold Expressions</vt:lpstr>
      <vt:lpstr>Fold Expressions</vt:lpstr>
      <vt:lpstr>Fold Expressions</vt:lpstr>
      <vt:lpstr>Compile-Time if</vt:lpstr>
      <vt:lpstr>Compile-Time if</vt:lpstr>
      <vt:lpstr>std::optional</vt:lpstr>
      <vt:lpstr>Properties</vt:lpstr>
      <vt:lpstr>Unions in C++</vt:lpstr>
      <vt:lpstr>std::variant</vt:lpstr>
      <vt:lpstr>std::variant</vt:lpstr>
      <vt:lpstr>Type Safety</vt:lpstr>
      <vt:lpstr>std::any</vt:lpstr>
      <vt:lpstr>std::string_view</vt:lpstr>
      <vt:lpstr>Properties</vt:lpstr>
      <vt:lpstr>When to use std::string_view</vt:lpstr>
      <vt:lpstr>Filesystem</vt:lpstr>
      <vt:lpstr>Filesystem</vt:lpstr>
      <vt:lpstr>Parallel STL Algorithms</vt:lpstr>
      <vt:lpstr>Syntax</vt:lpstr>
      <vt:lpstr>Execution Policies</vt:lpstr>
      <vt:lpstr>Parallelized Algorithms</vt:lpstr>
      <vt:lpstr>New Algorithms</vt:lpstr>
      <vt:lpstr>Exception Handling</vt:lpstr>
      <vt:lpstr>Parallel Algorithms Everywhere?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Modern+C+++-+Distribution.pptx [Read-Only]</dc:title>
  <cp:lastModifiedBy>Vikash Verma</cp:lastModifiedBy>
  <cp:revision>3</cp:revision>
  <dcterms:created xsi:type="dcterms:W3CDTF">2025-01-20T05:57:59Z</dcterms:created>
  <dcterms:modified xsi:type="dcterms:W3CDTF">2025-01-20T06:02:49Z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2025-01-20T00:00:00Z</vt:filetime>
  </property>
  <property fmtid="{D5CDD505-2E9C-101B-9397-08002B2CF9AE}" pid="3" name="LastSaved">
    <vt:filetime>2025-01-20T00:00:00Z</vt:filetime>
  </property>
  <property fmtid="{D5CDD505-2E9C-101B-9397-08002B2CF9AE}" pid="4" name="Producer">
    <vt:lpwstr>Microsoft: Print To PDF</vt:lpwstr>
  </property>
</Properties>
</file>