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8AD4F6-134B-4653-B67C-E6B40C2BD921}">
  <a:tblStyle styleId="{D28AD4F6-134B-4653-B67C-E6B40C2BD92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Trendline shows the positive relationship.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Evidence of other variables?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4be00d028_0_12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94be00d028_0_1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94be00d028_0_125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4be00d028_0_12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4be00d028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94be00d028_0_126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4be00d028_0_12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4be00d028_0_1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94be00d028_0_126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4be00d028_0_12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4be00d028_0_1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94be00d028_0_127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4be00d028_0_12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4be00d028_0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94be00d028_0_127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4be00d028_0_12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94be00d028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94be00d028_0_128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Discuss cleaning the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– 0 incomes 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– income and 0 hours 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– The 200 hours?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200" y="277813"/>
            <a:ext cx="82296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8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simple linear regression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200"/>
              <a:buNone/>
            </a:pPr>
            <a:r>
              <a:rPr lang="en-US">
                <a:solidFill>
                  <a:srgbClr val="898989"/>
                </a:solidFill>
              </a:rPr>
              <a:t>Vikash Kumar</a:t>
            </a:r>
            <a:endParaRPr>
              <a:solidFill>
                <a:srgbClr val="898989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200"/>
              <a:buNone/>
            </a:pPr>
            <a:r>
              <a:rPr lang="en-US">
                <a:solidFill>
                  <a:srgbClr val="898989"/>
                </a:solidFill>
              </a:rPr>
              <a:t>Emp.id - 2575912</a:t>
            </a:r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25" y="304800"/>
            <a:ext cx="8713787" cy="58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4312"/>
            <a:ext cx="9144000" cy="60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5062" y="2786062"/>
            <a:ext cx="2714625" cy="49371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6357937" y="6000750"/>
            <a:ext cx="25717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0.311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Significance = 0.0031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457200" y="277813"/>
            <a:ext cx="8229600" cy="58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63" y="295275"/>
            <a:ext cx="7915275" cy="62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457200" y="277813"/>
            <a:ext cx="8229600" cy="58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" y="276225"/>
            <a:ext cx="8972550" cy="63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457200" y="277813"/>
            <a:ext cx="8229600" cy="58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1228725"/>
            <a:ext cx="603885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457200" y="277813"/>
            <a:ext cx="8229600" cy="58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" y="123825"/>
            <a:ext cx="7791450" cy="66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457200" y="277813"/>
            <a:ext cx="8229600" cy="58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75" y="171450"/>
            <a:ext cx="8336325" cy="65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457200" y="277813"/>
            <a:ext cx="8229600" cy="58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09" y="277825"/>
            <a:ext cx="7221242" cy="55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model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500062" y="1285875"/>
            <a:ext cx="8229600" cy="535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 between variables where changes in some variables may “explain” or possibly “cause” changes in other variables.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Explanatory variables are termed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variables and the variables to be explained are termed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model estimates the nature of the relationship between the independent and dependent variables.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in dependent variables that results from changes in independent variables, ie. size of the relationship.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Strength of the relationship.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significance of the relationship.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28625" y="1357312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 variable is retail price of gasoline in Regina – independent variable is the price of crude oil.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 variable is employment income – independent variables might be hours of work, education, occupation, sex, age, region, years of experience, unionization status, etc.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of a product and quantity produced or sold: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Quantity sold affected by price.  Dependent variable is quantity of product sold – independent variable is price. 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affected by quantity offered for sale.  Dependent variable is price – independent variable is quantity sold.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Bivariate and multivariate models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57187" y="1214437"/>
            <a:ext cx="8329612" cy="542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(Education)  	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(Income)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(Education)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-2500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(Sex)	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-2500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					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(Experience)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-2500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					</a:t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(Age)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-2500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baseline="-2500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baseline="-2500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18"/>
          <p:cNvCxnSpPr/>
          <p:nvPr/>
        </p:nvCxnSpPr>
        <p:spPr>
          <a:xfrm>
            <a:off x="2857500" y="2143125"/>
            <a:ext cx="3357562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24" name="Google Shape;124;p18"/>
          <p:cNvCxnSpPr/>
          <p:nvPr/>
        </p:nvCxnSpPr>
        <p:spPr>
          <a:xfrm>
            <a:off x="2714625" y="3357562"/>
            <a:ext cx="3286125" cy="5000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25" name="Google Shape;125;p18"/>
          <p:cNvCxnSpPr/>
          <p:nvPr/>
        </p:nvCxnSpPr>
        <p:spPr>
          <a:xfrm>
            <a:off x="2714625" y="3929062"/>
            <a:ext cx="3286125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26" name="Google Shape;126;p18"/>
          <p:cNvSpPr txBox="1"/>
          <p:nvPr/>
        </p:nvSpPr>
        <p:spPr>
          <a:xfrm>
            <a:off x="6143625" y="3786187"/>
            <a:ext cx="22860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(Income)</a:t>
            </a:r>
            <a:endParaRPr/>
          </a:p>
        </p:txBody>
      </p:sp>
      <p:cxnSp>
        <p:nvCxnSpPr>
          <p:cNvPr id="127" name="Google Shape;127;p18"/>
          <p:cNvCxnSpPr/>
          <p:nvPr/>
        </p:nvCxnSpPr>
        <p:spPr>
          <a:xfrm flipH="1" rot="10800000">
            <a:off x="2714625" y="4214812"/>
            <a:ext cx="3286125" cy="2857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28" name="Google Shape;128;p18"/>
          <p:cNvCxnSpPr/>
          <p:nvPr/>
        </p:nvCxnSpPr>
        <p:spPr>
          <a:xfrm flipH="1" rot="10800000">
            <a:off x="2714625" y="4429125"/>
            <a:ext cx="3286125" cy="6429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29" name="Google Shape;129;p18"/>
          <p:cNvSpPr txBox="1"/>
          <p:nvPr/>
        </p:nvSpPr>
        <p:spPr>
          <a:xfrm>
            <a:off x="2286000" y="1285875"/>
            <a:ext cx="48577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Bivariate or simple regression model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2000250" y="2571750"/>
            <a:ext cx="54292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Multivariate or multiple regression model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357187" y="6072187"/>
            <a:ext cx="22860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of wheat 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4071937" y="6072187"/>
            <a:ext cx="40005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Quantity of wheat produced</a:t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>
            <a:off x="2428875" y="6286500"/>
            <a:ext cx="142875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134" name="Google Shape;134;p18"/>
          <p:cNvSpPr txBox="1"/>
          <p:nvPr/>
        </p:nvSpPr>
        <p:spPr>
          <a:xfrm>
            <a:off x="2000250" y="5572125"/>
            <a:ext cx="49291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with simultaneous relationship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28625" y="2857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Bivariate or simple linear regression (ASW, 466)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457200" y="1285875"/>
            <a:ext cx="8229600" cy="642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independent variable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dependent variable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regression model is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has two variables, the independent or explanatory variable,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 dependent variable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variable whose variation is to be explained.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relationship between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linear or straight line relationship.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parameters to estimate – the slope of the line β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-intercept β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(where the line crosses the vertical axis).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 is the unexplained, random, or error component.   Much more on this later. 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8937" y="2428875"/>
            <a:ext cx="2286000" cy="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428625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line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428625" y="1000125"/>
            <a:ext cx="8229600" cy="490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regression model is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about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obtained from a sample.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sample of values of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estimates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baseline="-2500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β</a:t>
            </a:r>
            <a:r>
              <a:rPr b="0" baseline="-2500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baseline="-2500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β</a:t>
            </a:r>
            <a:r>
              <a:rPr b="0" baseline="-2500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obtained using the least squares or another method.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resulting estimate of the model is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symbol    is termed “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hat” and refers to the predicted values of the dependent variable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are associated with values of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given the linear model.   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7687" y="1000125"/>
            <a:ext cx="22860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7562" y="3929062"/>
            <a:ext cx="16287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00312" y="4500562"/>
            <a:ext cx="287337" cy="417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Relationships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Economic theory specifies the type and structure of relationships that are to be expected.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Historical studies.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Studies conducted by other researchers – different samples and related issues.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Speculation about possible relationships.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and causation.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reasons for estimation of regression relationships; empirical relationships need to have theoretical explanation.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of regression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Amount of change in a dependent variable that results from changes in the independent variable(s) – can be used to estimate elasticities, returns on investment in human capital, etc.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 to determine causes of phenomena.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and forecasting of sales, economic growth, etc.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or negate theoretical model.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and improve theoretical models and explanations of phenomena.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23"/>
          <p:cNvGraphicFramePr/>
          <p:nvPr/>
        </p:nvGraphicFramePr>
        <p:xfrm>
          <a:off x="457200" y="2778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{D28AD4F6-134B-4653-B67C-E6B40C2BD921}</a:tableStyleId>
              </a:tblPr>
              <a:tblGrid>
                <a:gridCol w="1590675"/>
                <a:gridCol w="1658925"/>
                <a:gridCol w="1660525"/>
                <a:gridCol w="1658925"/>
                <a:gridCol w="166052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sng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Income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sng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hrs/week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sng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Income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sng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hrs/week</a:t>
                      </a:r>
                      <a:endParaRPr/>
                    </a:p>
                  </a:txBody>
                  <a:tcPr marT="45725" marB="45725" marR="91450" marL="91450" anchor="b"/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/>
                    </a:p>
                  </a:txBody>
                  <a:tcPr marT="45725" marB="45725" marR="91450" marL="91450" anchor="b"/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6400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18000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37.5</a:t>
                      </a:r>
                      <a:endParaRPr/>
                    </a:p>
                  </a:txBody>
                  <a:tcPr marT="45725" marB="45725" marR="91450" marL="91450" anchor="b"/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5400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37</a:t>
                      </a:r>
                      <a:endParaRPr/>
                    </a:p>
                  </a:txBody>
                  <a:tcPr marT="45725" marB="45725" marR="91450" marL="91450" anchor="b"/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3000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15000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/>
                    </a:p>
                  </a:txBody>
                  <a:tcPr marT="45725" marB="45725" marR="91450" marL="91450" anchor="b"/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6000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/>
                    </a:p>
                  </a:txBody>
                  <a:tcPr marT="45725" marB="45725" marR="91450" marL="91450" anchor="b"/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24000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/>
                    </a:p>
                  </a:txBody>
                  <a:tcPr marT="45725" marB="45725" marR="91450" marL="91450" anchor="b"/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b"/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4000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37.5</a:t>
                      </a:r>
                      <a:endParaRPr/>
                    </a:p>
                  </a:txBody>
                  <a:tcPr marT="45725" marB="45725" marR="91450" marL="91450" anchor="b"/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2100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/>
                    </a:p>
                  </a:txBody>
                  <a:tcPr marT="45725" marB="45725" marR="91450" marL="91450" anchor="b"/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25000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</a:t>
                      </a:r>
                      <a:endParaRPr/>
                    </a:p>
                  </a:txBody>
                  <a:tcPr marT="45725" marB="45725" marR="91450" marL="91450" anchor="b"/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4000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4000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/>
                    </a:p>
                  </a:txBody>
                  <a:tcPr marT="45725" marB="45725" marR="91450" marL="91450" anchor="b"/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8800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</a:t>
                      </a:r>
                      <a:endParaRPr/>
                    </a:p>
                  </a:txBody>
                  <a:tcPr marT="45725" marB="45725" marR="91450" marL="91450" anchor="b"/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</a:t>
                      </a:r>
                      <a:endParaRPr/>
                    </a:p>
                  </a:txBody>
                  <a:tcPr marT="45725" marB="45725" marR="91450" marL="91450" anchor="b"/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7000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4800</a:t>
                      </a:r>
                      <a:endParaRPr/>
                    </a:p>
                  </a:txBody>
                  <a:tcPr marT="45725" marB="45725" marR="91450" marL="91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/>
                    </a:p>
                  </a:txBody>
                  <a:tcPr marT="45725" marB="45725" marR="91450" marL="91450" anchor="b"/>
                </a:tc>
              </a:tr>
            </a:tbl>
          </a:graphicData>
        </a:graphic>
      </p:graphicFrame>
      <p:sp>
        <p:nvSpPr>
          <p:cNvPr id="173" name="Google Shape;173;p23"/>
          <p:cNvSpPr txBox="1"/>
          <p:nvPr/>
        </p:nvSpPr>
        <p:spPr>
          <a:xfrm>
            <a:off x="5651500" y="5013325"/>
            <a:ext cx="2665412" cy="79216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