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verage" panose="020B0604020202020204" charset="0"/>
      <p:regular r:id="rId11"/>
    </p:embeddedFont>
    <p:embeddedFont>
      <p:font typeface="Oswald"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49267D-8EFF-49C1-861C-2D24CF187A62}">
  <a:tblStyle styleId="{E849267D-8EFF-49C1-861C-2D24CF187A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750983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37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71f0aa66f_0_5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71f0aa66f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237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71f0aa66f_0_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71f0aa66f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744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71f0aa66f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71f0aa66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544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71f0aa66f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71f0aa66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094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71f0aa66f_0_5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71f0aa66f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743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71f0aa66f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71f0aa66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497485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71f0aa66f_1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71f0aa66f_1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5501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News Classification</a:t>
            </a:r>
            <a:endParaRPr/>
          </a:p>
        </p:txBody>
      </p:sp>
      <p:sp>
        <p:nvSpPr>
          <p:cNvPr id="60" name="Google Shape;60;p13"/>
          <p:cNvSpPr txBox="1">
            <a:spLocks noGrp="1"/>
          </p:cNvSpPr>
          <p:nvPr>
            <p:ph type="subTitle" idx="1"/>
          </p:nvPr>
        </p:nvSpPr>
        <p:spPr>
          <a:xfrm>
            <a:off x="727958" y="3121481"/>
            <a:ext cx="76881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smtClean="0"/>
              <a:t>         Aditya </a:t>
            </a:r>
            <a:r>
              <a:rPr lang="en" sz="1400" dirty="0"/>
              <a:t>Mittal, 	  </a:t>
            </a:r>
            <a:r>
              <a:rPr lang="en" sz="1400" dirty="0" smtClean="0"/>
              <a:t>    </a:t>
            </a:r>
            <a:r>
              <a:rPr lang="en" sz="1400" dirty="0"/>
              <a:t>Piyush Dhyani, 	     </a:t>
            </a:r>
            <a:r>
              <a:rPr lang="en" sz="1400" dirty="0" smtClean="0"/>
              <a:t>  </a:t>
            </a:r>
            <a:r>
              <a:rPr lang="en" sz="1400" dirty="0"/>
              <a:t>Vikash Kumar </a:t>
            </a:r>
            <a:r>
              <a:rPr lang="en" sz="1400" dirty="0" smtClean="0"/>
              <a:t>Pandey</a:t>
            </a:r>
          </a:p>
          <a:p>
            <a:pPr marL="0" lvl="0" indent="0" algn="ctr" rtl="0">
              <a:spcBef>
                <a:spcPts val="0"/>
              </a:spcBef>
              <a:spcAft>
                <a:spcPts val="0"/>
              </a:spcAft>
              <a:buNone/>
            </a:pPr>
            <a:r>
              <a:rPr lang="en" sz="1400" dirty="0" smtClean="0"/>
              <a:t>(MT18061)                      (MT18131)            	   (MT18086)</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The purpose of text classification is to give conceptual organisation to an extensive collection of documents.</a:t>
            </a:r>
            <a:endParaRPr/>
          </a:p>
          <a:p>
            <a:pPr marL="457200" lvl="0" indent="0" algn="l" rtl="0">
              <a:lnSpc>
                <a:spcPct val="100000"/>
              </a:lnSpc>
              <a:spcBef>
                <a:spcPts val="1600"/>
              </a:spcBef>
              <a:spcAft>
                <a:spcPts val="0"/>
              </a:spcAft>
              <a:buNone/>
            </a:pPr>
            <a:endParaRPr/>
          </a:p>
          <a:p>
            <a:pPr marL="457200" lvl="0" indent="-342900" algn="l" rtl="0">
              <a:lnSpc>
                <a:spcPct val="100000"/>
              </a:lnSpc>
              <a:spcBef>
                <a:spcPts val="1600"/>
              </a:spcBef>
              <a:spcAft>
                <a:spcPts val="0"/>
              </a:spcAft>
              <a:buSzPts val="1800"/>
              <a:buChar char="●"/>
            </a:pPr>
            <a:r>
              <a:rPr lang="en"/>
              <a:t>The problem statement is we want to categorized the unlabeled  data with the correct label. To fulfil that we take categorical data in which the label has given, we classify by positive or negative news and then classify corresponding category for that news.</a:t>
            </a:r>
            <a:endParaRPr/>
          </a:p>
          <a:p>
            <a:pPr marL="457200" lvl="0" indent="0" algn="l" rtl="0">
              <a:lnSpc>
                <a:spcPct val="100000"/>
              </a:lnSpc>
              <a:spcBef>
                <a:spcPts val="1600"/>
              </a:spcBef>
              <a:spcAft>
                <a:spcPts val="0"/>
              </a:spcAft>
              <a:buNone/>
            </a:pPr>
            <a:endParaRPr/>
          </a:p>
          <a:p>
            <a:pPr marL="457200" lvl="0" indent="-342900" algn="l" rtl="0">
              <a:lnSpc>
                <a:spcPct val="100000"/>
              </a:lnSpc>
              <a:spcBef>
                <a:spcPts val="1600"/>
              </a:spcBef>
              <a:spcAft>
                <a:spcPts val="0"/>
              </a:spcAft>
              <a:buSzPts val="1800"/>
              <a:buChar char="●"/>
            </a:pPr>
            <a:r>
              <a:rPr lang="en"/>
              <a:t>We use TF-IDF and Countvectorizer for determining the features.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Extraction And Exploration</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Data Analysis</a:t>
            </a:r>
            <a:r>
              <a:rPr lang="en"/>
              <a:t> - We crawled the data from different different sources such as BBC news and many more, for this we use bs4(Beautifulsoup) library that crawl the data for given url.</a:t>
            </a:r>
            <a:endParaRPr/>
          </a:p>
          <a:p>
            <a:pPr marL="457200" lvl="0" indent="-342900" algn="l" rtl="0">
              <a:spcBef>
                <a:spcPts val="0"/>
              </a:spcBef>
              <a:spcAft>
                <a:spcPts val="0"/>
              </a:spcAft>
              <a:buSzPts val="1800"/>
              <a:buChar char="●"/>
            </a:pPr>
            <a:r>
              <a:rPr lang="en"/>
              <a:t>Now the problem is that data is coming garbage form(means it contains dummy values as well).</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b="1"/>
              <a:t>Data Preprocessing</a:t>
            </a:r>
            <a:r>
              <a:rPr lang="en"/>
              <a:t> - So we extract the useful info from dataset by removing garbage values by help of regular expression.</a:t>
            </a:r>
            <a:endParaRPr/>
          </a:p>
        </p:txBody>
      </p:sp>
      <p:pic>
        <p:nvPicPr>
          <p:cNvPr id="73" name="Google Shape;73;p15"/>
          <p:cNvPicPr preferRelativeResize="0"/>
          <p:nvPr/>
        </p:nvPicPr>
        <p:blipFill>
          <a:blip r:embed="rId3">
            <a:alphaModFix/>
          </a:blip>
          <a:stretch>
            <a:fillRect/>
          </a:stretch>
        </p:blipFill>
        <p:spPr>
          <a:xfrm>
            <a:off x="2400450" y="2665975"/>
            <a:ext cx="3651475" cy="1302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Forest</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With the help of Random forest, we first classify that news belongs to which category either positive or negative.</a:t>
            </a:r>
            <a:endParaRPr/>
          </a:p>
          <a:p>
            <a:pPr marL="457200" lvl="0" indent="-342900" algn="l" rtl="0">
              <a:spcBef>
                <a:spcPts val="0"/>
              </a:spcBef>
              <a:spcAft>
                <a:spcPts val="0"/>
              </a:spcAft>
              <a:buSzPts val="1800"/>
              <a:buChar char="●"/>
            </a:pPr>
            <a:r>
              <a:rPr lang="en"/>
              <a:t>Then if the news is positive, then another model decide which type of positive news it is the same for negative.</a:t>
            </a:r>
            <a:endParaRPr/>
          </a:p>
          <a:p>
            <a:pPr marL="457200" lvl="0" indent="-342900" algn="l" rtl="0">
              <a:spcBef>
                <a:spcPts val="0"/>
              </a:spcBef>
              <a:spcAft>
                <a:spcPts val="0"/>
              </a:spcAft>
              <a:buSzPts val="1800"/>
              <a:buChar char="●"/>
            </a:pPr>
            <a:r>
              <a:rPr lang="en"/>
              <a:t>For doing this we build three model for that, first one is determine either news is  positive or negative by random forest it correctly(90%) determine. The second model is for if news is negative it correctly(91%) determine that and third model is for positive news which correctly(97%) identify the news belong to which of the positive category.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TF-IDF vs Countvectorizer</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 Countvectorizer each message is separated into tokens and the no. of times each token occurs in a message is counted.</a:t>
            </a:r>
            <a:endParaRPr/>
          </a:p>
          <a:p>
            <a:pPr marL="457200" lvl="0" indent="-342900" algn="l" rtl="0">
              <a:spcBef>
                <a:spcPts val="0"/>
              </a:spcBef>
              <a:spcAft>
                <a:spcPts val="0"/>
              </a:spcAft>
              <a:buSzPts val="1800"/>
              <a:buChar char="●"/>
            </a:pPr>
            <a:r>
              <a:rPr lang="en"/>
              <a:t>In TF-IDF, TF count how often a word occurs in a document if we have several occurrences of the same word in one document we can expect the TF-IDF to increase.</a:t>
            </a:r>
            <a:endParaRPr/>
          </a:p>
          <a:p>
            <a:pPr marL="457200" lvl="0" indent="-342900" algn="l" rtl="0">
              <a:spcBef>
                <a:spcPts val="0"/>
              </a:spcBef>
              <a:spcAft>
                <a:spcPts val="0"/>
              </a:spcAft>
              <a:buSzPts val="1800"/>
              <a:buChar char="●"/>
            </a:pPr>
            <a:r>
              <a:rPr lang="en"/>
              <a:t>IDF is representing how common a word is across documents. If a word used in many documents then the TF-IDF will decrease which is a good sign for features selection but Countvectorizer is not handling that’s why TF-IDF work better with our classifiers.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Classifier Used</a:t>
            </a:r>
            <a:endParaRPr/>
          </a:p>
        </p:txBody>
      </p:sp>
      <p:sp>
        <p:nvSpPr>
          <p:cNvPr id="91" name="Google Shape;91;p18"/>
          <p:cNvSpPr txBox="1">
            <a:spLocks noGrp="1"/>
          </p:cNvSpPr>
          <p:nvPr>
            <p:ph type="body" idx="1"/>
          </p:nvPr>
        </p:nvSpPr>
        <p:spPr>
          <a:xfrm>
            <a:off x="311700" y="124432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We used different different features extraction techniques for different different classifiers and determine accuracy for that.</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graphicFrame>
        <p:nvGraphicFramePr>
          <p:cNvPr id="92" name="Google Shape;92;p18"/>
          <p:cNvGraphicFramePr/>
          <p:nvPr/>
        </p:nvGraphicFramePr>
        <p:xfrm>
          <a:off x="925400" y="2276180"/>
          <a:ext cx="3000000" cy="3000000"/>
        </p:xfrm>
        <a:graphic>
          <a:graphicData uri="http://schemas.openxmlformats.org/drawingml/2006/table">
            <a:tbl>
              <a:tblPr>
                <a:noFill/>
                <a:tableStyleId>{E849267D-8EFF-49C1-861C-2D24CF187A62}</a:tableStyleId>
              </a:tblPr>
              <a:tblGrid>
                <a:gridCol w="1823300"/>
                <a:gridCol w="1823300"/>
                <a:gridCol w="1823300"/>
                <a:gridCol w="1823300"/>
              </a:tblGrid>
              <a:tr h="397425">
                <a:tc>
                  <a:txBody>
                    <a:bodyPr/>
                    <a:lstStyle/>
                    <a:p>
                      <a:pPr marL="0" lvl="0" indent="0" algn="l" rtl="0">
                        <a:spcBef>
                          <a:spcPts val="0"/>
                        </a:spcBef>
                        <a:spcAft>
                          <a:spcPts val="0"/>
                        </a:spcAft>
                        <a:buNone/>
                      </a:pPr>
                      <a:r>
                        <a:rPr lang="en">
                          <a:solidFill>
                            <a:srgbClr val="FFF2CC"/>
                          </a:solidFill>
                        </a:rPr>
                        <a:t>S.No</a:t>
                      </a:r>
                      <a:endParaRPr>
                        <a:solidFill>
                          <a:srgbClr val="FFF2CC"/>
                        </a:solidFill>
                      </a:endParaRPr>
                    </a:p>
                  </a:txBody>
                  <a:tcPr marL="91425" marR="91425" marT="91425" marB="91425"/>
                </a:tc>
                <a:tc>
                  <a:txBody>
                    <a:bodyPr/>
                    <a:lstStyle/>
                    <a:p>
                      <a:pPr marL="0" lvl="0" indent="0" algn="l" rtl="0">
                        <a:spcBef>
                          <a:spcPts val="0"/>
                        </a:spcBef>
                        <a:spcAft>
                          <a:spcPts val="0"/>
                        </a:spcAft>
                        <a:buNone/>
                      </a:pPr>
                      <a:r>
                        <a:rPr lang="en">
                          <a:solidFill>
                            <a:srgbClr val="F4CCCC"/>
                          </a:solidFill>
                        </a:rPr>
                        <a:t>Classifier</a:t>
                      </a:r>
                      <a:endParaRPr>
                        <a:solidFill>
                          <a:srgbClr val="F4CCCC"/>
                        </a:solidFill>
                      </a:endParaRPr>
                    </a:p>
                  </a:txBody>
                  <a:tcPr marL="91425" marR="91425" marT="91425" marB="91425"/>
                </a:tc>
                <a:tc>
                  <a:txBody>
                    <a:bodyPr/>
                    <a:lstStyle/>
                    <a:p>
                      <a:pPr marL="0" lvl="0" indent="0" algn="l" rtl="0">
                        <a:spcBef>
                          <a:spcPts val="0"/>
                        </a:spcBef>
                        <a:spcAft>
                          <a:spcPts val="0"/>
                        </a:spcAft>
                        <a:buNone/>
                      </a:pPr>
                      <a:r>
                        <a:rPr lang="en">
                          <a:solidFill>
                            <a:srgbClr val="F4CCCC"/>
                          </a:solidFill>
                        </a:rPr>
                        <a:t>Features Extractor</a:t>
                      </a:r>
                      <a:endParaRPr>
                        <a:solidFill>
                          <a:srgbClr val="F4CCCC"/>
                        </a:solidFill>
                      </a:endParaRPr>
                    </a:p>
                  </a:txBody>
                  <a:tcPr marL="91425" marR="91425" marT="91425" marB="91425"/>
                </a:tc>
                <a:tc>
                  <a:txBody>
                    <a:bodyPr/>
                    <a:lstStyle/>
                    <a:p>
                      <a:pPr marL="0" lvl="0" indent="0" algn="l" rtl="0">
                        <a:spcBef>
                          <a:spcPts val="0"/>
                        </a:spcBef>
                        <a:spcAft>
                          <a:spcPts val="0"/>
                        </a:spcAft>
                        <a:buNone/>
                      </a:pPr>
                      <a:r>
                        <a:rPr lang="en">
                          <a:solidFill>
                            <a:srgbClr val="F4CCCC"/>
                          </a:solidFill>
                        </a:rPr>
                        <a:t>Accuracy</a:t>
                      </a:r>
                      <a:endParaRPr>
                        <a:solidFill>
                          <a:srgbClr val="F4CCCC"/>
                        </a:solidFill>
                      </a:endParaRPr>
                    </a:p>
                  </a:txBody>
                  <a:tcPr marL="91425" marR="91425" marT="91425" marB="91425"/>
                </a:tc>
              </a:tr>
              <a:tr h="397425">
                <a:tc>
                  <a:txBody>
                    <a:bodyPr/>
                    <a:lstStyle/>
                    <a:p>
                      <a:pPr marL="0" lvl="0" indent="0" algn="l" rtl="0">
                        <a:spcBef>
                          <a:spcPts val="0"/>
                        </a:spcBef>
                        <a:spcAft>
                          <a:spcPts val="0"/>
                        </a:spcAft>
                        <a:buNone/>
                      </a:pPr>
                      <a:r>
                        <a:rPr lang="en">
                          <a:solidFill>
                            <a:srgbClr val="FFF2CC"/>
                          </a:solidFill>
                        </a:rPr>
                        <a:t>1</a:t>
                      </a:r>
                      <a:endParaRPr>
                        <a:solidFill>
                          <a:srgbClr val="FFF2CC"/>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FFFFFF"/>
                          </a:solidFill>
                        </a:rPr>
                        <a:t>Naive Bayes</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TF-IDF</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a:solidFill>
                            <a:srgbClr val="FFFFFF"/>
                          </a:solidFill>
                        </a:rPr>
                        <a:t>94%</a:t>
                      </a:r>
                      <a:endParaRPr>
                        <a:solidFill>
                          <a:srgbClr val="FFFFFF"/>
                        </a:solidFill>
                      </a:endParaRPr>
                    </a:p>
                  </a:txBody>
                  <a:tcPr marL="91425" marR="91425" marT="91425" marB="91425"/>
                </a:tc>
              </a:tr>
              <a:tr h="397425">
                <a:tc>
                  <a:txBody>
                    <a:bodyPr/>
                    <a:lstStyle/>
                    <a:p>
                      <a:pPr marL="0" lvl="0" indent="0" algn="l" rtl="0">
                        <a:spcBef>
                          <a:spcPts val="0"/>
                        </a:spcBef>
                        <a:spcAft>
                          <a:spcPts val="0"/>
                        </a:spcAft>
                        <a:buNone/>
                      </a:pPr>
                      <a:r>
                        <a:rPr lang="en">
                          <a:solidFill>
                            <a:srgbClr val="FFF2CC"/>
                          </a:solidFill>
                        </a:rPr>
                        <a:t>2</a:t>
                      </a:r>
                      <a:endParaRPr>
                        <a:solidFill>
                          <a:srgbClr val="FFF2CC"/>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FFFFFF"/>
                          </a:solidFill>
                        </a:rPr>
                        <a:t>Naive Bayes</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Count vectoriser</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a:solidFill>
                            <a:srgbClr val="FFFFFF"/>
                          </a:solidFill>
                        </a:rPr>
                        <a:t>89%</a:t>
                      </a:r>
                      <a:endParaRPr>
                        <a:solidFill>
                          <a:srgbClr val="FFFFFF"/>
                        </a:solidFill>
                      </a:endParaRPr>
                    </a:p>
                  </a:txBody>
                  <a:tcPr marL="91425" marR="91425" marT="91425" marB="91425"/>
                </a:tc>
              </a:tr>
              <a:tr h="397425">
                <a:tc>
                  <a:txBody>
                    <a:bodyPr/>
                    <a:lstStyle/>
                    <a:p>
                      <a:pPr marL="0" lvl="0" indent="0" algn="l" rtl="0">
                        <a:spcBef>
                          <a:spcPts val="0"/>
                        </a:spcBef>
                        <a:spcAft>
                          <a:spcPts val="0"/>
                        </a:spcAft>
                        <a:buNone/>
                      </a:pPr>
                      <a:r>
                        <a:rPr lang="en">
                          <a:solidFill>
                            <a:srgbClr val="FFF2CC"/>
                          </a:solidFill>
                        </a:rPr>
                        <a:t>3</a:t>
                      </a:r>
                      <a:endParaRPr>
                        <a:solidFill>
                          <a:srgbClr val="FFF2CC"/>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FFFFFF"/>
                          </a:solidFill>
                        </a:rPr>
                        <a:t>Multiclass SVM</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TF-IDF</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a:solidFill>
                            <a:srgbClr val="FFFFFF"/>
                          </a:solidFill>
                        </a:rPr>
                        <a:t>95%</a:t>
                      </a:r>
                      <a:endParaRPr>
                        <a:solidFill>
                          <a:srgbClr val="FFFFFF"/>
                        </a:solidFill>
                      </a:endParaRPr>
                    </a:p>
                  </a:txBody>
                  <a:tcPr marL="91425" marR="91425" marT="91425" marB="91425"/>
                </a:tc>
              </a:tr>
              <a:tr h="397425">
                <a:tc>
                  <a:txBody>
                    <a:bodyPr/>
                    <a:lstStyle/>
                    <a:p>
                      <a:pPr marL="0" lvl="0" indent="0" algn="l" rtl="0">
                        <a:spcBef>
                          <a:spcPts val="0"/>
                        </a:spcBef>
                        <a:spcAft>
                          <a:spcPts val="0"/>
                        </a:spcAft>
                        <a:buNone/>
                      </a:pPr>
                      <a:r>
                        <a:rPr lang="en">
                          <a:solidFill>
                            <a:srgbClr val="FFF2CC"/>
                          </a:solidFill>
                        </a:rPr>
                        <a:t>4</a:t>
                      </a:r>
                      <a:endParaRPr>
                        <a:solidFill>
                          <a:srgbClr val="FFF2CC"/>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FFFFFF"/>
                          </a:solidFill>
                        </a:rPr>
                        <a:t>Multiclass SVM</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Count Vectoriser</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a:solidFill>
                            <a:srgbClr val="FFFFFF"/>
                          </a:solidFill>
                        </a:rPr>
                        <a:t>90%</a:t>
                      </a:r>
                      <a:endParaRPr>
                        <a:solidFill>
                          <a:srgbClr val="FFFFFF"/>
                        </a:solidFill>
                      </a:endParaRPr>
                    </a:p>
                  </a:txBody>
                  <a:tcPr marL="91425" marR="91425" marT="91425" marB="91425"/>
                </a:tc>
              </a:tr>
              <a:tr h="397425">
                <a:tc>
                  <a:txBody>
                    <a:bodyPr/>
                    <a:lstStyle/>
                    <a:p>
                      <a:pPr marL="0" lvl="0" indent="0" algn="l" rtl="0">
                        <a:spcBef>
                          <a:spcPts val="0"/>
                        </a:spcBef>
                        <a:spcAft>
                          <a:spcPts val="0"/>
                        </a:spcAft>
                        <a:buNone/>
                      </a:pPr>
                      <a:r>
                        <a:rPr lang="en">
                          <a:solidFill>
                            <a:srgbClr val="FFF2CC"/>
                          </a:solidFill>
                        </a:rPr>
                        <a:t>5</a:t>
                      </a:r>
                      <a:endParaRPr>
                        <a:solidFill>
                          <a:srgbClr val="FFF2CC"/>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FFFFFF"/>
                          </a:solidFill>
                        </a:rPr>
                        <a:t>LDA</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Count Vectoriser</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a:solidFill>
                            <a:srgbClr val="FFFFFF"/>
                          </a:solidFill>
                        </a:rPr>
                        <a:t>70%</a:t>
                      </a:r>
                      <a:endParaRPr>
                        <a:solidFill>
                          <a:srgbClr val="FFFFFF"/>
                        </a:solidFill>
                      </a:endParaRPr>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98" name="Google Shape;9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motivation behind using the Random Forest is that it is well perform for large data set so for determine either the news belong to positive news or negative news we use Random forest that give 90 percent accuracy. </a:t>
            </a:r>
            <a:endParaRPr/>
          </a:p>
          <a:p>
            <a:pPr marL="457200" lvl="0" indent="-342900" algn="l" rtl="0">
              <a:spcBef>
                <a:spcPts val="0"/>
              </a:spcBef>
              <a:spcAft>
                <a:spcPts val="0"/>
              </a:spcAft>
              <a:buSzPts val="1800"/>
              <a:buChar char="●"/>
            </a:pPr>
            <a:r>
              <a:rPr lang="en"/>
              <a:t>For news classification we use different techniques for feature extraction such as Count Vectoriser and TF-IDF and for classifier we used Multiclass SVM and Naive Bayes . We found that the best result is given by the combination of TF-IDF as a feature extractor and Multiclass SVM as classifier with 95 percent accuracy.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1 - Personalized News Categorization Through Scalable Text Classification.By Ioannis Antonellis, Christos Bouras, and Vassilis Poulopoulos Research Academic Computer Technology Institute N. Kazantzaki, University Campus, GR-26500 Patras, Greece.</a:t>
            </a:r>
            <a:endParaRPr/>
          </a:p>
          <a:p>
            <a:pPr marL="0" lvl="0" indent="0" algn="l" rtl="0">
              <a:lnSpc>
                <a:spcPct val="115000"/>
              </a:lnSpc>
              <a:spcBef>
                <a:spcPts val="1600"/>
              </a:spcBef>
              <a:spcAft>
                <a:spcPts val="0"/>
              </a:spcAft>
              <a:buNone/>
            </a:pPr>
            <a:r>
              <a:rPr lang="en"/>
              <a:t>2-Text categorization with SVM. By Thorsten Joachims Universität, Dortmund informatik LS 8, Baroper Str. 301.</a:t>
            </a:r>
            <a:endParaRPr/>
          </a:p>
          <a:p>
            <a:pPr marL="0" lvl="0" indent="0" algn="l" rtl="0">
              <a:lnSpc>
                <a:spcPct val="115000"/>
              </a:lnSpc>
              <a:spcBef>
                <a:spcPts val="1600"/>
              </a:spcBef>
              <a:spcAft>
                <a:spcPts val="0"/>
              </a:spcAft>
              <a:buNone/>
            </a:pPr>
            <a:r>
              <a:rPr lang="en"/>
              <a:t>3-Automatic text classification By Ahmed Kachkach.</a:t>
            </a:r>
            <a:endParaRPr/>
          </a:p>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583</Words>
  <Application>Microsoft Office PowerPoint</Application>
  <PresentationFormat>On-screen Show (16:9)</PresentationFormat>
  <Paragraphs>58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Average</vt:lpstr>
      <vt:lpstr>Arial</vt:lpstr>
      <vt:lpstr>Oswald</vt:lpstr>
      <vt:lpstr>Slate</vt:lpstr>
      <vt:lpstr>News Classification</vt:lpstr>
      <vt:lpstr>Introduction</vt:lpstr>
      <vt:lpstr>Data Extraction And Exploration</vt:lpstr>
      <vt:lpstr>Random Forest</vt:lpstr>
      <vt:lpstr>TF-IDF vs Countvectorizer</vt:lpstr>
      <vt:lpstr>Classifier Used</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Classification</dc:title>
  <cp:lastModifiedBy>Vikas pandey</cp:lastModifiedBy>
  <cp:revision>1</cp:revision>
  <dcterms:modified xsi:type="dcterms:W3CDTF">2019-12-20T09:03:49Z</dcterms:modified>
</cp:coreProperties>
</file>