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8B6306-68D9-45AB-8CFD-7881CB33B6AB}">
  <a:tblStyle styleId="{EF8B6306-68D9-45AB-8CFD-7881CB33B6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ad3edfdc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ad3edfdc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ad3edfdc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ad3edfdc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ad3edfdc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ad3edfdc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ad3edfdc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ad3edfdc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ad3edfdc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ad3edfdc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ad3edfdc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ad3edfdc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ad3edfdc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ad3edfdc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ad3edfdc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ad3edfdc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ad3edfdc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ad3edfdc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ad3edfdc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ad3edfdc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ad3edfdc3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ead3edfd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ad3edfdc3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ead3edfdc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ad3edfdc3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ead3edfdc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ad3edfdc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ead3edfdc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ad3edfdc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ead3edfdc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ad3edfdc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ead3edfdc3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ad3edfdc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ad3edfdc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ad3edfdc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ad3edfdc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2.jpg"/><Relationship Id="rId5" Type="http://schemas.openxmlformats.org/officeDocument/2006/relationships/image" Target="../media/image2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Health Observatory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309200"/>
            <a:ext cx="76881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Vikash Kumar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 Wilson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1152650" y="681675"/>
            <a:ext cx="6866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Now take India, the United States of America, China, the Central African Republic, Bhutan to compare by different variable wrt </a:t>
            </a:r>
            <a:endParaRPr b="1" sz="2200"/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Life expectancy.</a:t>
            </a:r>
            <a:endParaRPr b="1" sz="2200"/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845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56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32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580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56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655625" y="1950750"/>
            <a:ext cx="3300900" cy="23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a country having a lower life expectancy value(&lt;65) increase its healthcare expenditure to improve its average lifespan?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275" y="462250"/>
            <a:ext cx="35814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5281675" y="3210050"/>
            <a:ext cx="33009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For some country even if they have higher total expenditure, they have low life expectancy.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2766725" y="991525"/>
            <a:ext cx="1385100" cy="959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85200C"/>
                </a:solidFill>
              </a:rPr>
              <a:t>NO</a:t>
            </a:r>
            <a:endParaRPr b="1" sz="2200"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p29"/>
          <p:cNvGraphicFramePr/>
          <p:nvPr/>
        </p:nvGraphicFramePr>
        <p:xfrm>
          <a:off x="548775" y="2673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{EF8B6306-68D9-45AB-8CFD-7881CB33B6AB}</a:tableStyleId>
              </a:tblPr>
              <a:tblGrid>
                <a:gridCol w="1472250"/>
                <a:gridCol w="1472250"/>
              </a:tblGrid>
              <a:tr h="52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BMI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Weight Status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41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Below 18.5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Underweight</a:t>
                      </a:r>
                      <a:endParaRPr b="1" sz="1200"/>
                    </a:p>
                  </a:txBody>
                  <a:tcPr marT="91425" marB="91425" marR="91425" marL="914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18.5 – 24.9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Normal or Healthy Weight</a:t>
                      </a:r>
                      <a:endParaRPr b="1" sz="1200"/>
                    </a:p>
                  </a:txBody>
                  <a:tcPr marT="91425" marB="91425" marR="91425" marL="91425" anchor="ctr"/>
                </a:tc>
              </a:tr>
              <a:tr h="41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25.0 – 29.9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Overweight</a:t>
                      </a:r>
                      <a:endParaRPr b="1" sz="1200"/>
                    </a:p>
                  </a:txBody>
                  <a:tcPr marT="91425" marB="91425" marR="91425" marL="91425" anchor="ctr"/>
                </a:tc>
              </a:tr>
              <a:tr h="37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30.0 and Above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Obese</a:t>
                      </a:r>
                      <a:endParaRPr b="1"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500" y="221400"/>
            <a:ext cx="39814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>
            <p:ph idx="4294967295" type="title"/>
          </p:nvPr>
        </p:nvSpPr>
        <p:spPr>
          <a:xfrm>
            <a:off x="370575" y="271350"/>
            <a:ext cx="3300900" cy="23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0575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Life Expectancy have a positive or negative correlation with eating habits(BMI), lifestyle, exercise, smoking, drinking alcohol, etc?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75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densely populated countries tend to have a lower life expectancy?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3671475" y="2621700"/>
            <a:ext cx="4843200" cy="230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3725" y="2621700"/>
            <a:ext cx="1986289" cy="23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5125" y="2638638"/>
            <a:ext cx="2193411" cy="22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727650" y="59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729450" y="1400525"/>
            <a:ext cx="76887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parameters have strong positive or strong negative correlation with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Life expectancy 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except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Schooling.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Countries which have higher Immunization coverage have higher life expectancy.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Life expectancy tends to increase with economic condition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the country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Life expectancy is high in developed countries, so mortality rate is low, this might be due to cause of higher total expenditure, GDP Schooling and lower population in developed countries.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Total expenditure on health have not much impact on live expectancy.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BMI also does not have much impact on life expectancy.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Densely populated countries might have lower life expectancy.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/>
        </p:nvSpPr>
        <p:spPr>
          <a:xfrm>
            <a:off x="979125" y="756025"/>
            <a:ext cx="72381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 You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19700"/>
            <a:ext cx="7688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07818" y="1350818"/>
            <a:ext cx="86451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solidFill>
                  <a:schemeClr val="dk2"/>
                </a:solidFill>
              </a:rPr>
              <a:t>Health plays a vital role in deciding Life Expectancy. People all over the world pay a lot to insurance companies to secure the finance if there is a health emergency.  It becomes very important to understand which factors directly or indirectly affect life expectancy.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200">
                <a:solidFill>
                  <a:schemeClr val="dk2"/>
                </a:solidFill>
              </a:rPr>
              <a:t>What are the predicting variables actually affecting life expectancy?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200">
                <a:solidFill>
                  <a:schemeClr val="dk2"/>
                </a:solidFill>
              </a:rPr>
              <a:t>Should a country having a lower life expectancy value(&lt;65) increase its healthcare expenditure to improve its average lifespan?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200">
                <a:solidFill>
                  <a:schemeClr val="dk2"/>
                </a:solidFill>
              </a:rPr>
              <a:t>How do Infant and Adult mortality rates affect life expectancy?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200">
                <a:solidFill>
                  <a:schemeClr val="dk2"/>
                </a:solidFill>
              </a:rPr>
              <a:t>Does Life Expectancy have a positive or negative correlation with eating habits, lifestyle, exercise, smoking, drinking alcohol, etc?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200">
                <a:solidFill>
                  <a:schemeClr val="dk2"/>
                </a:solidFill>
              </a:rPr>
              <a:t>What is the impact of schooling on the lifespan of humans?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200">
                <a:solidFill>
                  <a:schemeClr val="dk2"/>
                </a:solidFill>
              </a:rPr>
              <a:t>Does Life Expectancy have a positive or negative relationship with drinking alcohol?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200">
                <a:solidFill>
                  <a:schemeClr val="dk2"/>
                </a:solidFill>
              </a:rPr>
              <a:t>Do densely populated countries tend to have a lower life expectancy?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200">
                <a:solidFill>
                  <a:schemeClr val="dk2"/>
                </a:solidFill>
              </a:rPr>
              <a:t>What is the impact of Immunization coverage on life Expectancy</a:t>
            </a:r>
            <a:r>
              <a:rPr lang="en">
                <a:solidFill>
                  <a:schemeClr val="dk2"/>
                </a:solidFill>
              </a:rPr>
              <a:t>?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5"/>
          <p:cNvCxnSpPr>
            <a:endCxn id="99" idx="3"/>
          </p:cNvCxnSpPr>
          <p:nvPr/>
        </p:nvCxnSpPr>
        <p:spPr>
          <a:xfrm rot="10800000">
            <a:off x="6296895" y="1343099"/>
            <a:ext cx="2361900" cy="324000"/>
          </a:xfrm>
          <a:prstGeom prst="bentConnector3">
            <a:avLst>
              <a:gd fmla="val 42340" name="adj1"/>
            </a:avLst>
          </a:prstGeom>
          <a:noFill/>
          <a:ln cap="flat" cmpd="sng" w="9525">
            <a:solidFill>
              <a:srgbClr val="56565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5"/>
          <p:cNvSpPr txBox="1"/>
          <p:nvPr>
            <p:ph type="title"/>
          </p:nvPr>
        </p:nvSpPr>
        <p:spPr>
          <a:xfrm>
            <a:off x="760623" y="619700"/>
            <a:ext cx="7688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Set Overview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99068" y="1659079"/>
            <a:ext cx="2259600" cy="22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COUNTRY DATA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/>
              <a:t>Table showing the metrics of the country with important parameters.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6391" y="1634835"/>
            <a:ext cx="1847850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8881" y="1634835"/>
            <a:ext cx="180975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4821382" y="1634835"/>
            <a:ext cx="2454900" cy="15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1" i="0" lang="en" sz="13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IMMUNIZATION DATA</a:t>
            </a:r>
            <a:endParaRPr/>
          </a:p>
          <a:p>
            <a:pPr indent="0" lvl="0" marL="146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1" i="0" lang="en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Table showing diseases, mortality, and immunization coverage factors of the country.</a:t>
            </a:r>
            <a:endParaRPr b="1" i="0" sz="13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46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1" i="0" sz="13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2343150" y="1634836"/>
            <a:ext cx="1757400" cy="427200"/>
          </a:xfrm>
          <a:prstGeom prst="rect">
            <a:avLst/>
          </a:prstGeom>
          <a:noFill/>
          <a:ln cap="flat" cmpd="sng" w="25400">
            <a:solidFill>
              <a:srgbClr val="FF68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7287774" y="1652299"/>
            <a:ext cx="1757400" cy="427200"/>
          </a:xfrm>
          <a:prstGeom prst="rect">
            <a:avLst/>
          </a:prstGeom>
          <a:noFill/>
          <a:ln cap="flat" cmpd="sng" w="25400">
            <a:solidFill>
              <a:srgbClr val="FF68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5"/>
          <p:cNvCxnSpPr>
            <a:stCxn id="102" idx="0"/>
            <a:endCxn id="99" idx="1"/>
          </p:cNvCxnSpPr>
          <p:nvPr/>
        </p:nvCxnSpPr>
        <p:spPr>
          <a:xfrm rot="-5400000">
            <a:off x="3973766" y="589785"/>
            <a:ext cx="291600" cy="1798500"/>
          </a:xfrm>
          <a:prstGeom prst="bentConnector2">
            <a:avLst/>
          </a:prstGeom>
          <a:noFill/>
          <a:ln cap="flat" cmpd="sng" w="9525">
            <a:solidFill>
              <a:srgbClr val="56565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5"/>
          <p:cNvSpPr/>
          <p:nvPr/>
        </p:nvSpPr>
        <p:spPr>
          <a:xfrm>
            <a:off x="5018895" y="1173749"/>
            <a:ext cx="127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Unique key</a:t>
            </a:r>
            <a:endParaRPr b="1" i="0" sz="1600" u="none" cap="none" strike="noStrike">
              <a:solidFill>
                <a:srgbClr val="6D6D6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0649" y="685448"/>
            <a:ext cx="3093352" cy="1916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44" y="749642"/>
            <a:ext cx="3437120" cy="185190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3690175" y="703898"/>
            <a:ext cx="2242800" cy="558900"/>
          </a:xfrm>
          <a:prstGeom prst="wedgeRoundRectCallout">
            <a:avLst>
              <a:gd fmla="val -60664" name="adj1"/>
              <a:gd fmla="val -17680" name="adj2"/>
              <a:gd fmla="val 16667" name="adj3"/>
            </a:avLst>
          </a:prstGeom>
          <a:solidFill>
            <a:srgbClr val="E0ECF3"/>
          </a:solidFill>
          <a:ln cap="flat" cmpd="sng" w="25400">
            <a:solidFill>
              <a:srgbClr val="8C8C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70-80 years is the most occurring Life expectancy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3690175" y="1675596"/>
            <a:ext cx="2242800" cy="558900"/>
          </a:xfrm>
          <a:prstGeom prst="wedgeRoundRectCallout">
            <a:avLst>
              <a:gd fmla="val 58429" name="adj1"/>
              <a:gd fmla="val 23228" name="adj2"/>
              <a:gd fmla="val 16667" name="adj3"/>
            </a:avLst>
          </a:prstGeom>
          <a:solidFill>
            <a:srgbClr val="E0ECF3"/>
          </a:solidFill>
          <a:ln cap="flat" cmpd="sng" w="25400">
            <a:solidFill>
              <a:srgbClr val="8C8C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Lot of countries have very low GDP per capita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895575"/>
            <a:ext cx="3395557" cy="22479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>
            <a:off x="3690175" y="2895574"/>
            <a:ext cx="2242800" cy="1074300"/>
          </a:xfrm>
          <a:prstGeom prst="wedgeRoundRectCallout">
            <a:avLst>
              <a:gd fmla="val -57286" name="adj1"/>
              <a:gd fmla="val 21258" name="adj2"/>
              <a:gd fmla="val 16667" name="adj3"/>
            </a:avLst>
          </a:prstGeom>
          <a:solidFill>
            <a:srgbClr val="E0ECF3"/>
          </a:solidFill>
          <a:ln cap="flat" cmpd="sng" w="25400">
            <a:solidFill>
              <a:srgbClr val="8C8C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Life expectancy increases wrt ICOR in Developed and Developing Countries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Although Developed countries have ICOR and Life expectancy in higher range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700692" y="4208651"/>
            <a:ext cx="2232000" cy="779100"/>
          </a:xfrm>
          <a:prstGeom prst="wedgeRoundRectCallout">
            <a:avLst>
              <a:gd fmla="val 59612" name="adj1"/>
              <a:gd fmla="val 24073" name="adj2"/>
              <a:gd fmla="val 16667" name="adj3"/>
            </a:avLst>
          </a:prstGeom>
          <a:solidFill>
            <a:srgbClr val="E0ECF3"/>
          </a:solidFill>
          <a:ln cap="flat" cmpd="sng" w="25400">
            <a:solidFill>
              <a:srgbClr val="8C8C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Most of the countries have higher Immunization coverage for all diseases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44409" y="2895574"/>
            <a:ext cx="2905829" cy="22479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168342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Overall Distribution of  Performance Indicators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24205" y="-11386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Correlated  factors of Life Expectancy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0" y="498765"/>
            <a:ext cx="2933700" cy="4644600"/>
          </a:xfrm>
          <a:prstGeom prst="rect">
            <a:avLst/>
          </a:prstGeom>
          <a:solidFill>
            <a:srgbClr val="CED7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parameters have strong positive or strong negative correlation with </a:t>
            </a: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Life expectancy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Maximum positive correlation with </a:t>
            </a: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BMI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0.56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Nearly </a:t>
            </a: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0.5 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positive correlation with </a:t>
            </a: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Thinness 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also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Maximum negative correlation with </a:t>
            </a: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HIV/AIDS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-0.56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49" y="518030"/>
            <a:ext cx="4352925" cy="2260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9593" y="3181350"/>
            <a:ext cx="3006004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0774" y="3181350"/>
            <a:ext cx="277177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3305174" y="2821132"/>
            <a:ext cx="435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&amp; Negative Correlation with Life expectancy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135082" y="3129283"/>
            <a:ext cx="8950500" cy="1919700"/>
          </a:xfrm>
          <a:prstGeom prst="rect">
            <a:avLst/>
          </a:prstGeom>
          <a:solidFill>
            <a:srgbClr val="FFE7D9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Mortality Rate has negative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impact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on Life expectancy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Adult Mortality Rate is having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a very high correlation 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of 0.7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on Life expectancy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324205" y="-11386"/>
            <a:ext cx="8143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Effect of Immunization &amp; Mortality on Life Expectancy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135082" y="516512"/>
            <a:ext cx="8950500" cy="2528100"/>
          </a:xfrm>
          <a:prstGeom prst="rect">
            <a:avLst/>
          </a:prstGeom>
          <a:solidFill>
            <a:srgbClr val="D8FBD5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Immunization is causing positive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impact 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 Life expectancy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Polio &amp; Diphtheria Immunization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has more impact 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Life expectancy compared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Polio Immunization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2631" y="552229"/>
            <a:ext cx="5153025" cy="174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0138" y="2349211"/>
            <a:ext cx="2245519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2348" y="3239632"/>
            <a:ext cx="3552825" cy="169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15173" y="4010890"/>
            <a:ext cx="1695450" cy="771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24205" y="-11386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Effect of Socio-Economic factors on Life Expectancy</a:t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18" y="755939"/>
            <a:ext cx="8967356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9332" y="3106882"/>
            <a:ext cx="252412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332509" y="3106882"/>
            <a:ext cx="5538300" cy="1849500"/>
          </a:xfrm>
          <a:prstGeom prst="rect">
            <a:avLst/>
          </a:prstGeom>
          <a:solidFill>
            <a:srgbClr val="D8FBD5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Life expectancy tends to increase with economic condition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the country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HDI in terms of </a:t>
            </a: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Income composition of resources is the most impacting economic factor on Life Expectancy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Schooling has the highest positive </a:t>
            </a: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impact on Life Expectancy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1152650" y="681675"/>
            <a:ext cx="6866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Let’s compare Life expectancy with different factors by</a:t>
            </a:r>
            <a:r>
              <a:rPr b="1" lang="en" sz="2300"/>
              <a:t> developed and developing </a:t>
            </a:r>
            <a:endParaRPr b="1" sz="2300"/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countries.</a:t>
            </a:r>
            <a:endParaRPr b="1" sz="23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8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